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 id="2147483714" r:id="rId3"/>
    <p:sldMasterId id="2147483750" r:id="rId4"/>
  </p:sldMasterIdLst>
  <p:notesMasterIdLst>
    <p:notesMasterId r:id="rId24"/>
  </p:notesMasterIdLst>
  <p:handoutMasterIdLst>
    <p:handoutMasterId r:id="rId25"/>
  </p:handoutMasterIdLst>
  <p:sldIdLst>
    <p:sldId id="523" r:id="rId5"/>
    <p:sldId id="454" r:id="rId6"/>
    <p:sldId id="334" r:id="rId7"/>
    <p:sldId id="455" r:id="rId8"/>
    <p:sldId id="477" r:id="rId9"/>
    <p:sldId id="290" r:id="rId10"/>
    <p:sldId id="524" r:id="rId11"/>
    <p:sldId id="506" r:id="rId12"/>
    <p:sldId id="525" r:id="rId13"/>
    <p:sldId id="353" r:id="rId14"/>
    <p:sldId id="482" r:id="rId15"/>
    <p:sldId id="354" r:id="rId16"/>
    <p:sldId id="361" r:id="rId17"/>
    <p:sldId id="378" r:id="rId18"/>
    <p:sldId id="486" r:id="rId19"/>
    <p:sldId id="519" r:id="rId20"/>
    <p:sldId id="362" r:id="rId21"/>
    <p:sldId id="528" r:id="rId22"/>
    <p:sldId id="521"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28"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426" clrIdx="0"/>
  <p:cmAuthor id="1" name="timothy Astleford" initials="tA" lastIdx="138" clrIdx="1">
    <p:extLst>
      <p:ext uri="{19B8F6BF-5375-455C-9EA6-DF929625EA0E}">
        <p15:presenceInfo xmlns="" xmlns:p15="http://schemas.microsoft.com/office/powerpoint/2012/main" userId="6f70958e306951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500"/>
    <a:srgbClr val="FF5050"/>
    <a:srgbClr val="00FFFF"/>
    <a:srgbClr val="FF66FF"/>
    <a:srgbClr val="FFCCFF"/>
    <a:srgbClr val="0000FF"/>
    <a:srgbClr val="F735EE"/>
    <a:srgbClr val="99FF33"/>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8166" autoAdjust="0"/>
  </p:normalViewPr>
  <p:slideViewPr>
    <p:cSldViewPr snapToGrid="0" showGuides="1">
      <p:cViewPr varScale="1">
        <p:scale>
          <a:sx n="97" d="100"/>
          <a:sy n="97" d="100"/>
        </p:scale>
        <p:origin x="-408" y="-1188"/>
      </p:cViewPr>
      <p:guideLst>
        <p:guide orient="horz" pos="2228"/>
        <p:guide pos="38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22A3B312-C75D-4723-87CC-706985411A84}" type="datetimeFigureOut">
              <a:rPr lang="en-US" smtClean="0"/>
              <a:t>8/8/2021</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D3B8718-410E-4B62-ABC8-0A015F5ED197}" type="slidenum">
              <a:rPr lang="en-US" smtClean="0"/>
              <a:t>‹#›</a:t>
            </a:fld>
            <a:endParaRPr lang="en-US"/>
          </a:p>
        </p:txBody>
      </p:sp>
    </p:spTree>
    <p:extLst>
      <p:ext uri="{BB962C8B-B14F-4D97-AF65-F5344CB8AC3E}">
        <p14:creationId xmlns:p14="http://schemas.microsoft.com/office/powerpoint/2010/main" val="1969887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2F0DA2F-8A55-4ECC-8676-E0ABCE0273FB}" type="datetimeFigureOut">
              <a:rPr lang="en-CA" smtClean="0"/>
              <a:t>08/08/2021</a:t>
            </a:fld>
            <a:endParaRPr lang="en-CA"/>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7ABF61B-6A22-48D0-8DBE-45923DF45737}" type="slidenum">
              <a:rPr lang="en-CA" smtClean="0"/>
              <a:t>‹#›</a:t>
            </a:fld>
            <a:endParaRPr lang="en-CA"/>
          </a:p>
        </p:txBody>
      </p:sp>
    </p:spTree>
    <p:extLst>
      <p:ext uri="{BB962C8B-B14F-4D97-AF65-F5344CB8AC3E}">
        <p14:creationId xmlns:p14="http://schemas.microsoft.com/office/powerpoint/2010/main" val="348142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4.11a</a:t>
            </a:r>
            <a:r>
              <a:rPr lang="en-US" sz="1200" b="0" i="0" kern="1200" baseline="0" dirty="0" smtClean="0">
                <a:solidFill>
                  <a:schemeClr val="tx1"/>
                </a:solidFill>
                <a:effectLst/>
                <a:latin typeface="+mn-lt"/>
                <a:ea typeface="+mn-ea"/>
                <a:cs typeface="+mn-cs"/>
              </a:rPr>
              <a:t>  Mini Version for Part 2:  Website:    </a:t>
            </a:r>
            <a:r>
              <a:rPr lang="en-US" sz="1200" b="0" i="0" kern="1200" baseline="0" dirty="0" err="1" smtClean="0">
                <a:solidFill>
                  <a:schemeClr val="tx1"/>
                </a:solidFill>
                <a:effectLst/>
                <a:latin typeface="+mn-lt"/>
                <a:ea typeface="+mn-ea"/>
                <a:cs typeface="+mn-cs"/>
              </a:rPr>
              <a:t>Youtube</a:t>
            </a:r>
            <a:r>
              <a:rPr lang="en-US" sz="1200" b="0" i="0" kern="1200" baseline="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Slide 17 </a:t>
            </a:r>
            <a:r>
              <a:rPr lang="en-US" sz="1200" b="0" i="0" kern="1200" dirty="0" err="1" smtClean="0">
                <a:solidFill>
                  <a:schemeClr val="tx1"/>
                </a:solidFill>
                <a:effectLst/>
                <a:latin typeface="+mn-lt"/>
                <a:ea typeface="+mn-ea"/>
                <a:cs typeface="+mn-cs"/>
              </a:rPr>
              <a:t>Yahush’s</a:t>
            </a:r>
            <a:r>
              <a:rPr lang="en-US" sz="1200" b="0" i="0" kern="1200" baseline="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correction </a:t>
            </a:r>
            <a:r>
              <a:rPr lang="en-US" sz="1200" b="0" i="0" kern="1200" dirty="0" smtClean="0">
                <a:solidFill>
                  <a:schemeClr val="tx1"/>
                </a:solidFill>
                <a:effectLst/>
                <a:latin typeface="+mn-lt"/>
                <a:ea typeface="+mn-ea"/>
                <a:cs typeface="+mn-cs"/>
              </a:rPr>
              <a:t>done and also “believer’s” slide 9</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Aug </a:t>
            </a:r>
            <a:r>
              <a:rPr lang="en-US" sz="1200" b="0" i="0" kern="1200" dirty="0" smtClean="0">
                <a:solidFill>
                  <a:schemeClr val="tx1"/>
                </a:solidFill>
                <a:effectLst/>
                <a:latin typeface="+mn-lt"/>
                <a:ea typeface="+mn-ea"/>
                <a:cs typeface="+mn-cs"/>
              </a:rPr>
              <a:t>8/2</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blurb</a:t>
            </a:r>
            <a:r>
              <a:rPr lang="en-US" sz="1200" b="0" i="0" kern="1200" dirty="0" smtClean="0">
                <a:solidFill>
                  <a:schemeClr val="tx1"/>
                </a:solidFill>
                <a:effectLst/>
                <a:latin typeface="+mn-lt"/>
                <a:ea typeface="+mn-ea"/>
                <a:cs typeface="+mn-cs"/>
              </a:rPr>
              <a:t>:  Everyone, here is the mini version for Part 2 of the Calendar Crunch when it comes to the proper timing of the crucifixion events of our Messiah. (The last study [Part 1 &amp; related mini versions] was removing the Rubble of Tradition - do check it out.)  The long detailed study for Part 2 will follow shortly, but if you have not heard of this "Calendar Crunch" that is absolutely verified in the Gospels without a shadow of any doubt, you'll want to dedicate a few minutes of your time to check this out - with your open Bible beside you.  What is the "big news"?  If you have not seen either the shorter editions (yes 2 of them) and the long detailed study for Part 1, then you do not know there are 2 calendars in the Gospels.  Yes, Yahusha observes the Torah festivals on His Covenant Calendar, with the counterfeit calendar of the unbelieving Jews tracked down by the very words of the illegitimate high priest of the corrupt system in Judah.  By the time of Yahusha's final Passover and sacrifice, these 2 calendars are offset by only 12 hours - yes, that means that the counterfeit lunar calendar begins its Abib 14 day 12 hours AFTER Abib 14 on the Covenant Calendar.  Put on your "calendar glasses" and come and see.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Sent to Tim Aug 6</a:t>
            </a:r>
            <a:r>
              <a:rPr lang="en-US" sz="1200" b="0" i="0" kern="1200" baseline="30000" dirty="0" smtClean="0">
                <a:solidFill>
                  <a:schemeClr val="tx1"/>
                </a:solidFill>
                <a:effectLst/>
                <a:latin typeface="+mn-lt"/>
                <a:ea typeface="+mn-ea"/>
                <a:cs typeface="+mn-cs"/>
              </a:rPr>
              <a:t>th</a:t>
            </a:r>
            <a:r>
              <a:rPr lang="en-US" sz="1200" b="0" i="0" kern="1200" dirty="0" smtClean="0">
                <a:solidFill>
                  <a:schemeClr val="tx1"/>
                </a:solidFill>
                <a:effectLst/>
                <a:latin typeface="+mn-lt"/>
                <a:ea typeface="+mn-ea"/>
                <a:cs typeface="+mn-cs"/>
              </a:rPr>
              <a:t> – I forgot to send it to him earlier.  Check the other jpegs to see what to do next.  Aug 7/21</a:t>
            </a:r>
          </a:p>
          <a:p>
            <a:r>
              <a:rPr lang="en-US" sz="1200" b="0" i="0" kern="1200" dirty="0" smtClean="0">
                <a:solidFill>
                  <a:schemeClr val="tx1"/>
                </a:solidFill>
                <a:effectLst/>
                <a:latin typeface="+mn-lt"/>
                <a:ea typeface="+mn-ea"/>
                <a:cs typeface="+mn-cs"/>
              </a:rPr>
              <a:t>Accuracy in the Passover Offset.</a:t>
            </a:r>
          </a:p>
          <a:p>
            <a:r>
              <a:rPr lang="en-US" sz="1200" b="0" i="0" kern="1200" dirty="0" smtClean="0">
                <a:solidFill>
                  <a:schemeClr val="tx1"/>
                </a:solidFill>
                <a:effectLst/>
                <a:latin typeface="+mn-lt"/>
                <a:ea typeface="+mn-ea"/>
                <a:cs typeface="+mn-cs"/>
              </a:rPr>
              <a:t>The Crucifixion Crunch.</a:t>
            </a:r>
          </a:p>
          <a:p>
            <a:r>
              <a:rPr lang="en-US" sz="1200" b="0" i="0" kern="1200" dirty="0" smtClean="0">
                <a:solidFill>
                  <a:schemeClr val="tx1"/>
                </a:solidFill>
                <a:effectLst/>
                <a:latin typeface="+mn-lt"/>
                <a:ea typeface="+mn-ea"/>
                <a:cs typeface="+mn-cs"/>
              </a:rPr>
              <a:t>This one is silly but I am going to add it as it might spur something else-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2,12,24 Crucifixion=30  LOL!</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2 Passovers, 12 hours offset, in a 24 hour period, gives us the year 30!  LOL!</a:t>
            </a:r>
          </a:p>
          <a:p>
            <a:endParaRPr lang="en-CA" baseline="0" dirty="0" smtClean="0"/>
          </a:p>
        </p:txBody>
      </p:sp>
      <p:sp>
        <p:nvSpPr>
          <p:cNvPr id="4" name="Slide Number Placeholder 3"/>
          <p:cNvSpPr>
            <a:spLocks noGrp="1"/>
          </p:cNvSpPr>
          <p:nvPr>
            <p:ph type="sldNum" sz="quarter" idx="10"/>
          </p:nvPr>
        </p:nvSpPr>
        <p:spPr/>
        <p:txBody>
          <a:bodyPr/>
          <a:lstStyle/>
          <a:p>
            <a:fld id="{47ABF61B-6A22-48D0-8DBE-45923DF45737}" type="slidenum">
              <a:rPr lang="en-CA" smtClean="0"/>
              <a:t>1</a:t>
            </a:fld>
            <a:endParaRPr lang="en-CA" dirty="0"/>
          </a:p>
        </p:txBody>
      </p:sp>
    </p:spTree>
    <p:extLst>
      <p:ext uri="{BB962C8B-B14F-4D97-AF65-F5344CB8AC3E}">
        <p14:creationId xmlns:p14="http://schemas.microsoft.com/office/powerpoint/2010/main" val="54489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6</a:t>
            </a:fld>
            <a:endParaRPr lang="en-CA">
              <a:solidFill>
                <a:prstClr val="black"/>
              </a:solidFill>
            </a:endParaRPr>
          </a:p>
        </p:txBody>
      </p:sp>
    </p:spTree>
    <p:extLst>
      <p:ext uri="{BB962C8B-B14F-4D97-AF65-F5344CB8AC3E}">
        <p14:creationId xmlns:p14="http://schemas.microsoft.com/office/powerpoint/2010/main" val="189702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75407AF-B087-4509-BB09-FC5C1A27DEC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38184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10</a:t>
            </a:fld>
            <a:endParaRPr lang="en-CA">
              <a:solidFill>
                <a:prstClr val="black"/>
              </a:solidFill>
            </a:endParaRPr>
          </a:p>
        </p:txBody>
      </p:sp>
    </p:spTree>
    <p:extLst>
      <p:ext uri="{BB962C8B-B14F-4D97-AF65-F5344CB8AC3E}">
        <p14:creationId xmlns:p14="http://schemas.microsoft.com/office/powerpoint/2010/main" val="125070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11</a:t>
            </a:fld>
            <a:endParaRPr lang="en-CA">
              <a:solidFill>
                <a:prstClr val="black"/>
              </a:solidFill>
            </a:endParaRPr>
          </a:p>
        </p:txBody>
      </p:sp>
    </p:spTree>
    <p:extLst>
      <p:ext uri="{BB962C8B-B14F-4D97-AF65-F5344CB8AC3E}">
        <p14:creationId xmlns:p14="http://schemas.microsoft.com/office/powerpoint/2010/main" val="2976972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4310CA9-A560-431D-BFC5-D77BC680DFD9}" type="slidenum">
              <a:rPr lang="en-CA" smtClean="0">
                <a:solidFill>
                  <a:prstClr val="black"/>
                </a:solidFill>
              </a:rPr>
              <a:pPr/>
              <a:t>12</a:t>
            </a:fld>
            <a:endParaRPr lang="en-CA">
              <a:solidFill>
                <a:prstClr val="black"/>
              </a:solidFill>
            </a:endParaRPr>
          </a:p>
        </p:txBody>
      </p:sp>
    </p:spTree>
    <p:extLst>
      <p:ext uri="{BB962C8B-B14F-4D97-AF65-F5344CB8AC3E}">
        <p14:creationId xmlns:p14="http://schemas.microsoft.com/office/powerpoint/2010/main" val="276106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7ABF61B-6A22-48D0-8DBE-45923DF45737}" type="slidenum">
              <a:rPr lang="en-CA" smtClean="0"/>
              <a:t>17</a:t>
            </a:fld>
            <a:endParaRPr lang="en-CA"/>
          </a:p>
        </p:txBody>
      </p:sp>
    </p:spTree>
    <p:extLst>
      <p:ext uri="{BB962C8B-B14F-4D97-AF65-F5344CB8AC3E}">
        <p14:creationId xmlns:p14="http://schemas.microsoft.com/office/powerpoint/2010/main" val="281687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C86769E-7C32-42F5-89B3-F0E2214BFDA5}" type="datetime1">
              <a:rPr lang="en-CA" smtClean="0"/>
              <a:t>08/08/2021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891340736"/>
      </p:ext>
    </p:extLst>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913D83A-82C5-49D2-8614-493513718EC0}" type="datetime1">
              <a:rPr lang="en-CA" smtClean="0"/>
              <a:t>08/08/2021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706653278"/>
      </p:ext>
    </p:extLst>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897B1FD-B37B-4B72-9BF8-745705BBBB76}" type="datetime1">
              <a:rPr lang="en-CA" smtClean="0"/>
              <a:t>08/08/2021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870911937"/>
      </p:ext>
    </p:extLst>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E31DA2-4061-4826-A9F4-812B9B8A8F65}"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62017712"/>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95AA98-5CE9-45B1-BECA-55C00D04FC5A}"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5707724"/>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A6746-7201-4A54-9AE2-11AD87AA0979}"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95897674"/>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C9BC6F-AEB2-463D-9DE4-0B10FDB72C7F}"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9890175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FD0AE-4A67-4DFE-B12D-6F4FD08D3DB0}"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06321115"/>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C035382-E64C-4156-80EF-FDE36F60BFF9}"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4379041"/>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9BAF43-2711-4E4B-B757-1DC46E13453E}"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3382204"/>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B588760-8F84-4067-BEEF-B00DAFBF53BB}"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6498508"/>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C47A934-C1C4-4BBF-88D8-2CE80FB4E1B6}" type="datetime1">
              <a:rPr lang="en-CA" smtClean="0"/>
              <a:t>08/08/2021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060887279"/>
      </p:ext>
    </p:extLst>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52D9BA-340A-4F49-A167-584C65D6AAF1}"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2655331"/>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3110E-7566-4397-9392-BE070C9EB43A}"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4271993"/>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0A121-C099-4EA0-8B91-0BD32E1C1144}"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00817108"/>
      </p:ext>
    </p:extLst>
  </p:cSld>
  <p:clrMapOvr>
    <a:masterClrMapping/>
  </p:clrMapOvr>
  <p:transition spd="med">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179C81-B297-4278-B95E-0EE89BFFBCA8}"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890192709"/>
      </p:ext>
    </p:extLst>
  </p:cSld>
  <p:clrMapOvr>
    <a:masterClrMapping/>
  </p:clrMapOvr>
  <p:transition spd="med">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CDDE43-2135-4405-B232-017AB25C0BA3}"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88501418"/>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F28595-F885-46C0-A3BD-40A54F9055F8}"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72736706"/>
      </p:ext>
    </p:extLst>
  </p:cSld>
  <p:clrMapOvr>
    <a:masterClrMapping/>
  </p:clrMapOvr>
  <p:transition spd="med">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C8D33F-49B8-4E00-8072-912443DA2BB9}"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1913941"/>
      </p:ext>
    </p:extLst>
  </p:cSld>
  <p:clrMapOvr>
    <a:masterClrMapping/>
  </p:clrMapOvr>
  <p:transition spd="med">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2CE94E-3954-4165-83F1-6DA4F05A2C39}"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30579546"/>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D66275-F160-424A-BE35-912ABA9B7AC6}"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9605586"/>
      </p:ext>
    </p:extLst>
  </p:cSld>
  <p:clrMapOvr>
    <a:masterClrMapping/>
  </p:clrMapOvr>
  <p:transition spd="med">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794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D2849-B594-43F5-BE7E-F359CECAE15A}" type="datetime1">
              <a:rPr lang="en-CA" smtClean="0"/>
              <a:t>08/08/2021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240563646"/>
      </p:ext>
    </p:extLst>
  </p:cSld>
  <p:clrMapOvr>
    <a:masterClrMapping/>
  </p:clrMapOvr>
  <p:transition spd="med">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42681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3139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93190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630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21669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54829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35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9147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1381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8406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5287B22-C344-43B3-9999-F2F1AF7B1008}" type="datetime1">
              <a:rPr lang="en-CA" smtClean="0"/>
              <a:t>08/08/2021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78847593"/>
      </p:ext>
    </p:extLst>
  </p:cSld>
  <p:clrMapOvr>
    <a:masterClrMapping/>
  </p:clrMapOvr>
  <p:transition spd="med">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1562739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580375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83104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33768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993570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white">
                    <a:tint val="75000"/>
                    <a:alpha val="60000"/>
                  </a:prstClr>
                </a:solidFill>
              </a:rPr>
              <a:pPr/>
              <a:t>8/8/2021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27250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182432-060C-4E8B-BD0C-8388123ABCDC}"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46353047"/>
      </p:ext>
    </p:extLst>
  </p:cSld>
  <p:clrMapOvr>
    <a:masterClrMapping/>
  </p:clrMapOvr>
  <p:transition spd="med">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F315E-BABF-4089-96D3-97234FC026AD}"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1997854"/>
      </p:ext>
    </p:extLst>
  </p:cSld>
  <p:clrMapOvr>
    <a:masterClrMapping/>
  </p:clrMapOvr>
  <p:transition spd="med">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F4507-F3F2-4941-8605-DE7A22CFFF59}"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6238290"/>
      </p:ext>
    </p:extLst>
  </p:cSld>
  <p:clrMapOvr>
    <a:masterClrMapping/>
  </p:clrMapOvr>
  <p:transition spd="med">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C9524A-7B74-4F17-BFE9-8EE70FA024BC}"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117780"/>
      </p:ext>
    </p:extLst>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8986D58-DFE8-4050-876F-B33AA1732D73}" type="datetime1">
              <a:rPr lang="en-CA" smtClean="0"/>
              <a:t>08/08/2021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109156102"/>
      </p:ext>
    </p:extLst>
  </p:cSld>
  <p:clrMapOvr>
    <a:masterClrMapping/>
  </p:clrMapOvr>
  <p:transition spd="med">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95E010-EF46-431B-9834-B3F1766D6558}"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0483150"/>
      </p:ext>
    </p:extLst>
  </p:cSld>
  <p:clrMapOvr>
    <a:masterClrMapping/>
  </p:clrMapOvr>
  <p:transition spd="med">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0F5115-F545-42EA-A80B-029618453C0D}"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22958184"/>
      </p:ext>
    </p:extLst>
  </p:cSld>
  <p:clrMapOvr>
    <a:masterClrMapping/>
  </p:clrMapOvr>
  <p:transition spd="med">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F539C5-2C4E-4013-B7F4-4F1B3D16B5EC}"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21551568"/>
      </p:ext>
    </p:extLst>
  </p:cSld>
  <p:clrMapOvr>
    <a:masterClrMapping/>
  </p:clrMapOvr>
  <p:transition spd="med">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F8FA810-2C4E-46B5-9B98-DFD39CB2E2EB}"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73283319"/>
      </p:ext>
    </p:extLst>
  </p:cSld>
  <p:clrMapOvr>
    <a:masterClrMapping/>
  </p:clrMapOvr>
  <p:transition spd="med">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CA9D6B-9FA5-4EDB-9D66-D5B5C2DA3739}"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38484033"/>
      </p:ext>
    </p:extLst>
  </p:cSld>
  <p:clrMapOvr>
    <a:masterClrMapping/>
  </p:clrMapOvr>
  <p:transition spd="med">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8E95A-C6E3-4784-A4B3-919E843A520B}"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59317278"/>
      </p:ext>
    </p:extLst>
  </p:cSld>
  <p:clrMapOvr>
    <a:masterClrMapping/>
  </p:clrMapOvr>
  <p:transition spd="med">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D81DFB-1D31-4321-8EA6-331AB62051A9}"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0118942"/>
      </p:ext>
    </p:extLst>
  </p:cSld>
  <p:clrMapOvr>
    <a:masterClrMapping/>
  </p:clrMapOvr>
  <p:transition spd="med">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D0855-EBCC-441C-ABEE-20845341F182}"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defTabSz="457200"/>
            <a:r>
              <a:rPr lang="en-US" dirty="0">
                <a:solidFill>
                  <a:srgbClr val="ACD433"/>
                </a:solidFill>
              </a:rPr>
              <a:t>”</a:t>
            </a:r>
          </a:p>
        </p:txBody>
      </p:sp>
    </p:spTree>
    <p:extLst>
      <p:ext uri="{BB962C8B-B14F-4D97-AF65-F5344CB8AC3E}">
        <p14:creationId xmlns:p14="http://schemas.microsoft.com/office/powerpoint/2010/main" val="3881825649"/>
      </p:ext>
    </p:extLst>
  </p:cSld>
  <p:clrMapOvr>
    <a:masterClrMapping/>
  </p:clrMapOvr>
  <p:transition spd="med">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3BC43-084F-4063-865C-1E5C9D61C316}"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04559284"/>
      </p:ext>
    </p:extLst>
  </p:cSld>
  <p:clrMapOvr>
    <a:masterClrMapping/>
  </p:clrMapOvr>
  <p:transition spd="med">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5D3F51C-105C-41A5-AF7F-C01625059218}"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48423226"/>
      </p:ext>
    </p:extLst>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1982BC1-5F85-4A56-A6F2-D822D52A8BD6}" type="datetime1">
              <a:rPr lang="en-CA" smtClean="0"/>
              <a:t>08/08/2021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499220929"/>
      </p:ext>
    </p:extLst>
  </p:cSld>
  <p:clrMapOvr>
    <a:masterClrMapping/>
  </p:clrMapOvr>
  <p:transition spd="med">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E6385A7-6F97-4796-9E4C-0F5536E6732B}"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44258750"/>
      </p:ext>
    </p:extLst>
  </p:cSld>
  <p:clrMapOvr>
    <a:masterClrMapping/>
  </p:clrMapOvr>
  <p:transition spd="med">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75460C-4B53-4F8F-9DFB-7046DCDFC0D4}"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03210513"/>
      </p:ext>
    </p:extLst>
  </p:cSld>
  <p:clrMapOvr>
    <a:masterClrMapping/>
  </p:clrMapOvr>
  <p:transition spd="med">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F76E80-6526-4865-B8F2-4A6C5FE6A88E}" type="datetime1">
              <a:rPr lang="en-CA" smtClean="0">
                <a:solidFill>
                  <a:prstClr val="white">
                    <a:tint val="75000"/>
                    <a:alpha val="60000"/>
                  </a:prstClr>
                </a:solidFill>
              </a:rPr>
              <a:pPr/>
              <a:t>08/08/2021</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96682650"/>
      </p:ext>
    </p:extLst>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1B266-59DE-4F97-90D9-B0CA49E3CFEF}" type="datetime1">
              <a:rPr lang="en-CA" smtClean="0"/>
              <a:t>08/08/2021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3933916588"/>
      </p:ext>
    </p:extLst>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D98EB-E63C-44AD-828F-CFADE8A7D802}" type="datetime1">
              <a:rPr lang="en-CA" smtClean="0"/>
              <a:t>08/08/2021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1160285524"/>
      </p:ext>
    </p:extLst>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A5A9F-82E1-4341-B9BF-4AFF7F90737A}" type="datetime1">
              <a:rPr lang="en-CA" smtClean="0"/>
              <a:t>08/08/2021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B7FF6AF-322B-4A4F-A71E-65927B158128}" type="slidenum">
              <a:rPr lang="en-CA" smtClean="0"/>
              <a:t>‹#›</a:t>
            </a:fld>
            <a:endParaRPr lang="en-CA"/>
          </a:p>
        </p:txBody>
      </p:sp>
    </p:spTree>
    <p:extLst>
      <p:ext uri="{BB962C8B-B14F-4D97-AF65-F5344CB8AC3E}">
        <p14:creationId xmlns:p14="http://schemas.microsoft.com/office/powerpoint/2010/main" val="2002609537"/>
      </p:ext>
    </p:extLst>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1CD4A-D772-4986-BA1D-5D2A1F35E5D8}" type="datetime1">
              <a:rPr lang="en-CA" smtClean="0"/>
              <a:t>08/08/2021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FF6AF-322B-4A4F-A71E-65927B158128}" type="slidenum">
              <a:rPr lang="en-CA" smtClean="0"/>
              <a:t>‹#›</a:t>
            </a:fld>
            <a:endParaRPr lang="en-CA"/>
          </a:p>
        </p:txBody>
      </p:sp>
    </p:spTree>
    <p:extLst>
      <p:ext uri="{BB962C8B-B14F-4D97-AF65-F5344CB8AC3E}">
        <p14:creationId xmlns:p14="http://schemas.microsoft.com/office/powerpoint/2010/main" val="1806793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ircl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6E75977F-1C79-45E3-92D3-988A13C2CA98}" type="datetime1">
              <a:rPr lang="en-CA" smtClean="0">
                <a:solidFill>
                  <a:prstClr val="white">
                    <a:tint val="75000"/>
                    <a:alpha val="60000"/>
                  </a:prstClr>
                </a:solidFill>
              </a:rPr>
              <a:t>08/08/2021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16665905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circl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48A87A34-81AB-432B-8DAE-1953F412C126}" type="datetimeFigureOut">
              <a:rPr lang="en-US" smtClean="0">
                <a:solidFill>
                  <a:prstClr val="white">
                    <a:tint val="75000"/>
                    <a:alpha val="60000"/>
                  </a:prstClr>
                </a:solidFill>
              </a:rPr>
              <a:pPr defTabSz="457200"/>
              <a:t>8/8/2021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670964389"/>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457200"/>
            <a:fld id="{01E879B2-1BB8-4C3D-B9CB-9CAF51956126}" type="datetime1">
              <a:rPr lang="en-CA" smtClean="0">
                <a:solidFill>
                  <a:prstClr val="white">
                    <a:tint val="75000"/>
                    <a:alpha val="60000"/>
                  </a:prstClr>
                </a:solidFill>
              </a:rPr>
              <a:pPr defTabSz="457200"/>
              <a:t>08/08/2021</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457200"/>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defTabSz="457200"/>
            <a:fld id="{6D22F896-40B5-4ADD-8801-0D06FADFA095}" type="slidenum">
              <a:rPr lang="en-US" smtClean="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372512727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ransition spd="med">
    <p:circle/>
  </p:transition>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30.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0.png"/><Relationship Id="rId2" Type="http://schemas.openxmlformats.org/officeDocument/2006/relationships/image" Target="../media/image32.JP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4.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30.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18.xml"/><Relationship Id="rId5" Type="http://schemas.microsoft.com/office/2007/relationships/hdphoto" Target="../media/hdphoto1.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7.xml"/><Relationship Id="rId5" Type="http://schemas.microsoft.com/office/2007/relationships/hdphoto" Target="../media/hdphoto2.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41282" y="234968"/>
            <a:ext cx="11128728" cy="6382652"/>
          </a:xfrm>
          <a:prstGeom prst="rect">
            <a:avLst/>
          </a:prstGeom>
          <a:noFill/>
          <a:ln w="76200">
            <a:solidFill>
              <a:srgbClr val="002060"/>
            </a:solidFill>
          </a:ln>
          <a:effectLst>
            <a:glow rad="279400">
              <a:schemeClr val="tx1"/>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348" y="249572"/>
            <a:ext cx="2193897" cy="2210113"/>
          </a:xfrm>
          <a:prstGeom prst="rect">
            <a:avLst/>
          </a:prstGeom>
        </p:spPr>
      </p:pic>
      <p:sp>
        <p:nvSpPr>
          <p:cNvPr id="9" name="Title 1"/>
          <p:cNvSpPr txBox="1">
            <a:spLocks/>
          </p:cNvSpPr>
          <p:nvPr/>
        </p:nvSpPr>
        <p:spPr>
          <a:xfrm>
            <a:off x="630653" y="1788525"/>
            <a:ext cx="10949985" cy="4829096"/>
          </a:xfrm>
          <a:prstGeom prst="rect">
            <a:avLst/>
          </a:prstGeom>
          <a:ln>
            <a:noFill/>
          </a:ln>
        </p:spPr>
        <p:txBody>
          <a:bodyPr>
            <a:noAutofit/>
            <a:scene3d>
              <a:camera prst="orthographicFront"/>
              <a:lightRig rig="threePt" dir="t"/>
            </a:scene3d>
            <a:sp3d extrusionH="57150">
              <a:bevelT h="25400" prst="softRound"/>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CA" sz="4800" dirty="0">
              <a:ln w="38100" cmpd="sng">
                <a:solidFill>
                  <a:srgbClr val="9966FF"/>
                </a:solidFill>
                <a:prstDash val="solid"/>
              </a:ln>
              <a:solidFill>
                <a:srgbClr val="FF0000"/>
              </a:solidFill>
              <a:effectLst>
                <a:glow rad="127000">
                  <a:srgbClr val="99FF33"/>
                </a:glow>
              </a:effectLst>
              <a:latin typeface="Cooper Black" pitchFamily="18" charset="0"/>
            </a:endParaRPr>
          </a:p>
        </p:txBody>
      </p:sp>
      <p:sp>
        <p:nvSpPr>
          <p:cNvPr id="15" name="Rectangle 14"/>
          <p:cNvSpPr/>
          <p:nvPr/>
        </p:nvSpPr>
        <p:spPr>
          <a:xfrm>
            <a:off x="2251559" y="4767263"/>
            <a:ext cx="8833207" cy="1200329"/>
          </a:xfrm>
          <a:prstGeom prst="rect">
            <a:avLst/>
          </a:prstGeom>
          <a:solidFill>
            <a:schemeClr val="accent3">
              <a:lumMod val="60000"/>
              <a:lumOff val="40000"/>
            </a:schemeClr>
          </a:solidFill>
          <a:ln w="57150">
            <a:solidFill>
              <a:srgbClr val="00FF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wrap="square" lIns="91440" tIns="45720" rIns="91440" bIns="45720">
            <a:spAutoFit/>
            <a:sp3d extrusionH="57150">
              <a:bevelT h="25400" prst="softRound"/>
            </a:sp3d>
          </a:bodyPr>
          <a:lstStyle/>
          <a:p>
            <a:pPr algn="ctr"/>
            <a:r>
              <a:rPr lang="en-US" sz="3600" b="1" dirty="0" smtClean="0">
                <a:ln w="1905">
                  <a:solidFill>
                    <a:sysClr val="windowText" lastClr="000000"/>
                  </a:solidFill>
                </a:ln>
                <a:solidFill>
                  <a:srgbClr val="FF0000"/>
                </a:solidFill>
                <a:effectLst>
                  <a:innerShdw blurRad="69850" dist="43180" dir="5400000">
                    <a:srgbClr val="000000">
                      <a:alpha val="65000"/>
                    </a:srgbClr>
                  </a:innerShdw>
                </a:effectLst>
              </a:rPr>
              <a:t>Will CE 30 furnish the foundation for the Gospel’s </a:t>
            </a:r>
            <a:r>
              <a:rPr lang="en-US" sz="3600" b="1" u="sng"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Crucifixion Uni</a:t>
            </a:r>
            <a:r>
              <a:rPr lang="en-US" sz="3600" b="1"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q</a:t>
            </a:r>
            <a:r>
              <a:rPr lang="en-US" sz="3600" b="1" u="sng"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ueness</a:t>
            </a:r>
            <a:r>
              <a:rPr lang="en-US" sz="3600" b="1"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a:t>
            </a:r>
            <a:r>
              <a:rPr lang="en-US" sz="3600" b="1" u="sng"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rPr>
              <a:t> </a:t>
            </a:r>
            <a:endParaRPr lang="en-US" sz="3600" b="1" u="sng" cap="none" spc="0" dirty="0" smtClean="0">
              <a:ln w="1905">
                <a:solidFill>
                  <a:sysClr val="windowText" lastClr="000000"/>
                </a:solidFill>
              </a:ln>
              <a:solidFill>
                <a:srgbClr val="FFFF00"/>
              </a:solidFill>
              <a:effectLst>
                <a:glow rad="127000">
                  <a:srgbClr val="00FFFF"/>
                </a:glow>
                <a:innerShdw blurRad="69850" dist="43180" dir="5400000">
                  <a:srgbClr val="000000">
                    <a:alpha val="65000"/>
                  </a:srgbClr>
                </a:innerShdw>
              </a:effectLst>
            </a:endParaRPr>
          </a:p>
        </p:txBody>
      </p:sp>
      <p:sp>
        <p:nvSpPr>
          <p:cNvPr id="2" name="Rounded Rectangle 1"/>
          <p:cNvSpPr/>
          <p:nvPr/>
        </p:nvSpPr>
        <p:spPr>
          <a:xfrm>
            <a:off x="2351313" y="563812"/>
            <a:ext cx="8117633" cy="26498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r>
              <a:rPr lang="en-CA" sz="5400" b="1" dirty="0" smtClean="0">
                <a:solidFill>
                  <a:srgbClr val="0000FF"/>
                </a:solidFill>
                <a:effectLst>
                  <a:glow rad="127000">
                    <a:srgbClr val="FFFF00"/>
                  </a:glow>
                </a:effectLst>
                <a:latin typeface="Comic Sans MS" panose="030F0702030302020204" pitchFamily="66" charset="0"/>
              </a:rPr>
              <a:t>	</a:t>
            </a:r>
            <a:r>
              <a:rPr lang="en-CA" sz="5400" b="1" u="sng" dirty="0" smtClean="0">
                <a:solidFill>
                  <a:srgbClr val="0000FF"/>
                </a:solidFill>
                <a:effectLst>
                  <a:glow rad="127000">
                    <a:srgbClr val="FFFF00"/>
                  </a:glow>
                </a:effectLst>
                <a:latin typeface="Comic Sans MS" panose="030F0702030302020204" pitchFamily="66" charset="0"/>
              </a:rPr>
              <a:t>Which Year</a:t>
            </a:r>
            <a:r>
              <a:rPr lang="en-CA" sz="5400" b="1" dirty="0" smtClean="0">
                <a:solidFill>
                  <a:srgbClr val="0000FF"/>
                </a:solidFill>
                <a:effectLst>
                  <a:glow rad="127000">
                    <a:srgbClr val="FFFF00"/>
                  </a:glow>
                </a:effectLst>
                <a:latin typeface="Comic Sans MS" panose="030F0702030302020204" pitchFamily="66" charset="0"/>
              </a:rPr>
              <a:t> was </a:t>
            </a:r>
            <a:br>
              <a:rPr lang="en-CA" sz="5400" b="1" dirty="0" smtClean="0">
                <a:solidFill>
                  <a:srgbClr val="0000FF"/>
                </a:solidFill>
                <a:effectLst>
                  <a:glow rad="127000">
                    <a:srgbClr val="FFFF00"/>
                  </a:glow>
                </a:effectLst>
                <a:latin typeface="Comic Sans MS" panose="030F0702030302020204" pitchFamily="66" charset="0"/>
              </a:rPr>
            </a:br>
            <a:r>
              <a:rPr lang="en-CA" sz="5400" b="1" dirty="0" smtClean="0">
                <a:solidFill>
                  <a:srgbClr val="0000FF"/>
                </a:solidFill>
                <a:effectLst>
                  <a:glow rad="127000">
                    <a:srgbClr val="FFFF00"/>
                  </a:glow>
                </a:effectLst>
                <a:latin typeface="Comic Sans MS" panose="030F0702030302020204" pitchFamily="66" charset="0"/>
              </a:rPr>
              <a:t>Yahusha’s Crucifixion?</a:t>
            </a:r>
            <a:r>
              <a:rPr lang="en-CA" sz="3200" b="1" dirty="0">
                <a:solidFill>
                  <a:srgbClr val="0000FF"/>
                </a:solidFill>
                <a:effectLst>
                  <a:glow rad="127000">
                    <a:srgbClr val="FFFF00"/>
                  </a:glow>
                </a:effectLst>
                <a:latin typeface="Comic Sans MS" panose="030F0702030302020204" pitchFamily="66" charset="0"/>
              </a:rPr>
              <a:t/>
            </a:r>
            <a:br>
              <a:rPr lang="en-CA" sz="3200" b="1" dirty="0">
                <a:solidFill>
                  <a:srgbClr val="0000FF"/>
                </a:solidFill>
                <a:effectLst>
                  <a:glow rad="127000">
                    <a:srgbClr val="FFFF00"/>
                  </a:glow>
                </a:effectLst>
                <a:latin typeface="Comic Sans MS" panose="030F0702030302020204" pitchFamily="66" charset="0"/>
              </a:rPr>
            </a:br>
            <a:endParaRPr lang="en-CA" sz="3200" b="1" dirty="0">
              <a:solidFill>
                <a:schemeClr val="bg1"/>
              </a:solidFill>
              <a:latin typeface="Comic Sans MS" panose="030F0702030302020204" pitchFamily="66" charset="0"/>
            </a:endParaRPr>
          </a:p>
        </p:txBody>
      </p:sp>
      <p:sp>
        <p:nvSpPr>
          <p:cNvPr id="10" name="Rounded Rectangle 9"/>
          <p:cNvSpPr/>
          <p:nvPr/>
        </p:nvSpPr>
        <p:spPr>
          <a:xfrm>
            <a:off x="2565914" y="2971974"/>
            <a:ext cx="3844215" cy="12605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dirty="0" smtClean="0">
                <a:solidFill>
                  <a:prstClr val="black"/>
                </a:solidFill>
                <a:effectLst>
                  <a:glow rad="127000">
                    <a:schemeClr val="accent3">
                      <a:lumMod val="60000"/>
                      <a:lumOff val="40000"/>
                    </a:schemeClr>
                  </a:glow>
                </a:effectLst>
                <a:latin typeface="Comic Sans MS" panose="030F0702030302020204" pitchFamily="66" charset="0"/>
              </a:rPr>
              <a:t>A “keyhole peek</a:t>
            </a:r>
            <a:r>
              <a:rPr lang="en-CA" sz="3200" dirty="0">
                <a:solidFill>
                  <a:prstClr val="black"/>
                </a:solidFill>
                <a:effectLst>
                  <a:glow rad="127000">
                    <a:schemeClr val="accent3">
                      <a:lumMod val="60000"/>
                      <a:lumOff val="40000"/>
                    </a:schemeClr>
                  </a:glow>
                </a:effectLst>
                <a:latin typeface="Comic Sans MS" panose="030F0702030302020204" pitchFamily="66" charset="0"/>
              </a:rPr>
              <a:t>” </a:t>
            </a:r>
            <a:r>
              <a:rPr lang="en-CA" sz="3200" dirty="0" smtClean="0">
                <a:solidFill>
                  <a:prstClr val="black"/>
                </a:solidFill>
                <a:effectLst>
                  <a:glow rad="127000">
                    <a:schemeClr val="accent3">
                      <a:lumMod val="60000"/>
                      <a:lumOff val="40000"/>
                    </a:schemeClr>
                  </a:glow>
                </a:effectLst>
                <a:latin typeface="Comic Sans MS" panose="030F0702030302020204" pitchFamily="66" charset="0"/>
              </a:rPr>
              <a:t/>
            </a:r>
            <a:br>
              <a:rPr lang="en-CA" sz="3200" dirty="0" smtClean="0">
                <a:solidFill>
                  <a:prstClr val="black"/>
                </a:solidFill>
                <a:effectLst>
                  <a:glow rad="127000">
                    <a:schemeClr val="accent3">
                      <a:lumMod val="60000"/>
                      <a:lumOff val="40000"/>
                    </a:schemeClr>
                  </a:glow>
                </a:effectLst>
                <a:latin typeface="Comic Sans MS" panose="030F0702030302020204" pitchFamily="66" charset="0"/>
              </a:rPr>
            </a:br>
            <a:r>
              <a:rPr lang="en-CA" sz="3200" dirty="0" smtClean="0">
                <a:solidFill>
                  <a:prstClr val="black"/>
                </a:solidFill>
                <a:effectLst>
                  <a:glow rad="127000">
                    <a:schemeClr val="accent3">
                      <a:lumMod val="60000"/>
                      <a:lumOff val="40000"/>
                    </a:schemeClr>
                  </a:glow>
                </a:effectLst>
                <a:latin typeface="Comic Sans MS" panose="030F0702030302020204" pitchFamily="66" charset="0"/>
              </a:rPr>
              <a:t>into</a:t>
            </a:r>
            <a:r>
              <a:rPr lang="en-CA" sz="3200" b="1" dirty="0" smtClean="0">
                <a:solidFill>
                  <a:prstClr val="black"/>
                </a:solidFill>
                <a:effectLst>
                  <a:glow rad="127000">
                    <a:schemeClr val="accent3">
                      <a:lumMod val="60000"/>
                      <a:lumOff val="40000"/>
                    </a:schemeClr>
                  </a:glow>
                </a:effectLst>
                <a:latin typeface="Comic Sans MS" panose="030F0702030302020204" pitchFamily="66" charset="0"/>
              </a:rPr>
              <a:t> </a:t>
            </a:r>
            <a:r>
              <a:rPr lang="en-CA" sz="3200" b="1" dirty="0">
                <a:solidFill>
                  <a:prstClr val="black"/>
                </a:solidFill>
                <a:effectLst>
                  <a:glow rad="127000">
                    <a:schemeClr val="accent3">
                      <a:lumMod val="60000"/>
                      <a:lumOff val="40000"/>
                    </a:schemeClr>
                  </a:glow>
                </a:effectLst>
                <a:latin typeface="Comic Sans MS" panose="030F0702030302020204" pitchFamily="66" charset="0"/>
              </a:rPr>
              <a:t>Part </a:t>
            </a:r>
            <a:r>
              <a:rPr lang="en-CA" sz="3200" b="1" dirty="0">
                <a:solidFill>
                  <a:prstClr val="black"/>
                </a:solidFill>
                <a:effectLst>
                  <a:glow rad="127000">
                    <a:srgbClr val="00FFFF"/>
                  </a:glow>
                </a:effectLst>
                <a:latin typeface="Comic Sans MS" panose="030F0702030302020204" pitchFamily="66" charset="0"/>
              </a:rPr>
              <a:t>#2</a:t>
            </a:r>
          </a:p>
        </p:txBody>
      </p:sp>
      <p:pic>
        <p:nvPicPr>
          <p:cNvPr id="6" name="Picture 7" descr="F:\Art on Desktop - 1\All white man clip art\3d white people\attention horn 1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7396" y="4534873"/>
            <a:ext cx="1904200" cy="19042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1" name="Picture 2" descr="C:\Users\Rae\Desktop\keyhole-light.jpg.crdownload"/>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9555" y="2372010"/>
            <a:ext cx="1754835" cy="1892947"/>
          </a:xfrm>
          <a:prstGeom prst="ellipse">
            <a:avLst/>
          </a:prstGeom>
          <a:ln w="63500" cap="rnd">
            <a:solidFill>
              <a:srgbClr val="2A15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65934" y="-1595318"/>
            <a:ext cx="1428750" cy="1478359"/>
          </a:xfrm>
          <a:prstGeom prst="rect">
            <a:avLst/>
          </a:prstGeom>
          <a:noFill/>
          <a:effectLst>
            <a:glow rad="228600">
              <a:schemeClr val="bg2">
                <a:lumMod val="40000"/>
                <a:lumOff val="60000"/>
                <a:alpha val="40000"/>
              </a:schemeClr>
            </a:glow>
          </a:effectLst>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06641" y="249572"/>
            <a:ext cx="5762259" cy="3785652"/>
          </a:xfrm>
          <a:prstGeom prst="rect">
            <a:avLst/>
          </a:prstGeom>
          <a:noFill/>
        </p:spPr>
        <p:txBody>
          <a:bodyPr wrap="square" lIns="91440" tIns="45720" rIns="91440" bIns="45720">
            <a:spAutoFit/>
            <a:scene3d>
              <a:camera prst="perspectiveHeroicExtremeLeftFacing"/>
              <a:lightRig rig="threePt" dir="t"/>
            </a:scene3d>
            <a:sp3d extrusionH="57150">
              <a:bevelT w="38100" h="38100"/>
            </a:sp3d>
          </a:bodyPr>
          <a:lstStyle/>
          <a:p>
            <a:pPr algn="ctr"/>
            <a:r>
              <a:rPr lang="en-US" sz="8000" b="1"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rPr>
              <a:t>The </a:t>
            </a:r>
            <a:br>
              <a:rPr lang="en-US" sz="8000" b="1"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rPr>
            </a:br>
            <a:r>
              <a:rPr lang="en-US" sz="8000" b="1" dirty="0" smtClean="0">
                <a:ln w="1905">
                  <a:solidFill>
                    <a:sysClr val="windowText" lastClr="000000"/>
                  </a:solidFill>
                </a:ln>
                <a:solidFill>
                  <a:srgbClr val="CC00FF"/>
                </a:solidFill>
                <a:effectLst>
                  <a:innerShdw blurRad="69850" dist="43180" dir="5400000">
                    <a:srgbClr val="000000">
                      <a:alpha val="65000"/>
                    </a:srgbClr>
                  </a:innerShdw>
                </a:effectLst>
                <a:latin typeface="Matura MT Script Capitals" pitchFamily="66" charset="0"/>
              </a:rPr>
              <a:t>Mini</a:t>
            </a:r>
          </a:p>
          <a:p>
            <a:pPr algn="ctr"/>
            <a:r>
              <a:rPr lang="en-US" sz="8000" b="1"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rPr>
              <a:t>Edition!</a:t>
            </a:r>
            <a:endParaRPr lang="en-US" sz="8000" b="1" cap="none" spc="0" dirty="0" smtClean="0">
              <a:ln w="1905">
                <a:solidFill>
                  <a:sysClr val="windowText" lastClr="000000"/>
                </a:solidFill>
              </a:ln>
              <a:solidFill>
                <a:srgbClr val="00FFFF"/>
              </a:solidFill>
              <a:effectLst>
                <a:innerShdw blurRad="69850" dist="43180" dir="5400000">
                  <a:srgbClr val="000000">
                    <a:alpha val="65000"/>
                  </a:srgbClr>
                </a:innerShdw>
              </a:effectLst>
              <a:latin typeface="Matura MT Script Capitals" pitchFamily="66" charset="0"/>
            </a:endParaRPr>
          </a:p>
        </p:txBody>
      </p:sp>
    </p:spTree>
    <p:extLst>
      <p:ext uri="{BB962C8B-B14F-4D97-AF65-F5344CB8AC3E}">
        <p14:creationId xmlns:p14="http://schemas.microsoft.com/office/powerpoint/2010/main" val="33259118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grpId="0" nodeType="after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1500"/>
                                        <p:tgtEl>
                                          <p:spTgt spid="15"/>
                                        </p:tgtEl>
                                      </p:cBhvr>
                                    </p:animEffect>
                                  </p:childTnLst>
                                </p:cTn>
                              </p:par>
                            </p:childTnLst>
                          </p:cTn>
                        </p:par>
                        <p:par>
                          <p:cTn id="18" fill="hold">
                            <p:stCondLst>
                              <p:cond delay="4000"/>
                            </p:stCondLst>
                            <p:childTnLst>
                              <p:par>
                                <p:cTn id="19" presetID="42" presetClass="entr" presetSubtype="0" fill="hold" grpId="0" nodeType="after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47981" y="1341308"/>
            <a:ext cx="7748773" cy="3797989"/>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51954" y="178043"/>
            <a:ext cx="4701396" cy="52378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4866564" y="2372265"/>
            <a:ext cx="1190445" cy="2600870"/>
          </a:xfrm>
          <a:prstGeom prst="rect">
            <a:avLst/>
          </a:prstGeom>
          <a:noFill/>
          <a:ln w="57150">
            <a:solidFill>
              <a:srgbClr val="0000FF"/>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1376700" y="839253"/>
            <a:ext cx="4839836" cy="1003440"/>
          </a:xfrm>
          <a:prstGeom prst="wedgeRoundRectCallout">
            <a:avLst>
              <a:gd name="adj1" fmla="val 29234"/>
              <a:gd name="adj2" fmla="val 101402"/>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defTabSz="457200"/>
            <a:r>
              <a:rPr lang="en-CA" sz="2400" b="1" dirty="0">
                <a:solidFill>
                  <a:srgbClr val="0000FF"/>
                </a:solidFill>
              </a:rPr>
              <a:t>CC </a:t>
            </a:r>
            <a:r>
              <a:rPr lang="en-CA" sz="2400" b="1" dirty="0" smtClean="0">
                <a:solidFill>
                  <a:srgbClr val="0000FF"/>
                </a:solidFill>
              </a:rPr>
              <a:t>Pesach, </a:t>
            </a:r>
            <a:r>
              <a:rPr lang="en-CA" sz="2400" b="1" u="sng" dirty="0" smtClean="0">
                <a:solidFill>
                  <a:srgbClr val="FF0000"/>
                </a:solidFill>
                <a:effectLst>
                  <a:glow rad="127000">
                    <a:srgbClr val="FFCCFF"/>
                  </a:glow>
                </a:effectLst>
              </a:rPr>
              <a:t>Midst</a:t>
            </a:r>
            <a:r>
              <a:rPr lang="en-CA" sz="2400" b="1" dirty="0" smtClean="0">
                <a:solidFill>
                  <a:srgbClr val="FF0000"/>
                </a:solidFill>
              </a:rPr>
              <a:t> of the week.</a:t>
            </a:r>
            <a:br>
              <a:rPr lang="en-CA" sz="2400" b="1" dirty="0" smtClean="0">
                <a:solidFill>
                  <a:srgbClr val="FF0000"/>
                </a:solidFill>
              </a:rPr>
            </a:br>
            <a:r>
              <a:rPr lang="en-CA" sz="2400" b="1" u="sng" dirty="0" smtClean="0">
                <a:solidFill>
                  <a:srgbClr val="0000FF"/>
                </a:solidFill>
                <a:latin typeface="Arial Black" panose="020B0A04020102020204" pitchFamily="34" charset="0"/>
              </a:rPr>
              <a:t>DAWN TO DAWN</a:t>
            </a:r>
            <a:r>
              <a:rPr lang="en-CA" sz="2400" b="1" dirty="0" smtClean="0">
                <a:solidFill>
                  <a:srgbClr val="0000FF"/>
                </a:solidFill>
                <a:latin typeface="Arial Black" panose="020B0A04020102020204" pitchFamily="34" charset="0"/>
              </a:rPr>
              <a:t>!</a:t>
            </a:r>
            <a:endParaRPr lang="en-CA" sz="2400" b="1" dirty="0">
              <a:solidFill>
                <a:srgbClr val="0000FF"/>
              </a:solidFill>
              <a:latin typeface="Arial Black" panose="020B0A04020102020204" pitchFamily="34" charset="0"/>
            </a:endParaRPr>
          </a:p>
        </p:txBody>
      </p:sp>
      <p:sp>
        <p:nvSpPr>
          <p:cNvPr id="2" name="Isosceles Triangle 1"/>
          <p:cNvSpPr/>
          <p:nvPr/>
        </p:nvSpPr>
        <p:spPr>
          <a:xfrm rot="16200000">
            <a:off x="3823145" y="3982355"/>
            <a:ext cx="835796" cy="1163015"/>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Slide Number Placeholder 14"/>
          <p:cNvSpPr>
            <a:spLocks noGrp="1"/>
          </p:cNvSpPr>
          <p:nvPr>
            <p:ph type="sldNum" sz="quarter" idx="12"/>
          </p:nvPr>
        </p:nvSpPr>
        <p:spPr>
          <a:xfrm>
            <a:off x="11653350" y="6532332"/>
            <a:ext cx="468031" cy="310490"/>
          </a:xfrm>
        </p:spPr>
        <p:txBody>
          <a:bodyPr/>
          <a:lstStyle/>
          <a:p>
            <a:fld id="{6D22F896-40B5-4ADD-8801-0D06FADFA095}" type="slidenum">
              <a:rPr lang="en-US" sz="1100" smtClean="0">
                <a:solidFill>
                  <a:prstClr val="white">
                    <a:tint val="75000"/>
                  </a:prstClr>
                </a:solidFill>
              </a:rPr>
              <a:pPr/>
              <a:t>10</a:t>
            </a:fld>
            <a:endParaRPr lang="en-US" sz="1100" dirty="0">
              <a:solidFill>
                <a:prstClr val="white">
                  <a:tint val="75000"/>
                </a:prstClr>
              </a:solidFill>
            </a:endParaRPr>
          </a:p>
        </p:txBody>
      </p:sp>
      <p:sp>
        <p:nvSpPr>
          <p:cNvPr id="21" name="Rounded Rectangle 20"/>
          <p:cNvSpPr/>
          <p:nvPr/>
        </p:nvSpPr>
        <p:spPr>
          <a:xfrm>
            <a:off x="179110" y="58322"/>
            <a:ext cx="6566406"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effectLst>
                  <a:glow rad="127000">
                    <a:srgbClr val="FFFF00"/>
                  </a:glow>
                </a:effectLst>
                <a:latin typeface="Arial Black" panose="020B0A04020102020204" pitchFamily="34" charset="0"/>
              </a:rPr>
              <a:t>Lunar / Sunset’s 12 Hour Offset!</a:t>
            </a:r>
            <a:endParaRPr lang="en-CA" sz="2800" dirty="0">
              <a:solidFill>
                <a:srgbClr val="FF0000"/>
              </a:solidFill>
              <a:effectLst>
                <a:glow rad="127000">
                  <a:srgbClr val="FFFF00"/>
                </a:glow>
              </a:effectLst>
              <a:latin typeface="Arial Black" panose="020B0A04020102020204" pitchFamily="34" charset="0"/>
            </a:endParaRPr>
          </a:p>
        </p:txBody>
      </p:sp>
      <p:sp>
        <p:nvSpPr>
          <p:cNvPr id="3" name="Rounded Rectangular Callout 2"/>
          <p:cNvSpPr/>
          <p:nvPr/>
        </p:nvSpPr>
        <p:spPr>
          <a:xfrm>
            <a:off x="0" y="1964889"/>
            <a:ext cx="4252823" cy="2676121"/>
          </a:xfrm>
          <a:prstGeom prst="wedgeRoundRectCallout">
            <a:avLst>
              <a:gd name="adj1" fmla="val 47206"/>
              <a:gd name="adj2" fmla="val 56249"/>
              <a:gd name="adj3" fmla="val 16667"/>
            </a:avLst>
          </a:prstGeom>
          <a:solidFill>
            <a:schemeClr val="accent1">
              <a:lumMod val="20000"/>
              <a:lumOff val="80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0000FF"/>
                </a:solidFill>
              </a:rPr>
              <a:t>Matthew 26:5 </a:t>
            </a:r>
            <a:br>
              <a:rPr lang="en-CA" sz="2400" b="1" dirty="0" smtClean="0">
                <a:solidFill>
                  <a:srgbClr val="0000FF"/>
                </a:solidFill>
              </a:rPr>
            </a:br>
            <a:r>
              <a:rPr lang="en-CA" sz="2400" b="1" dirty="0" smtClean="0">
                <a:solidFill>
                  <a:schemeClr val="bg1"/>
                </a:solidFill>
                <a:latin typeface="Arial Black" panose="020B0A04020102020204" pitchFamily="34" charset="0"/>
              </a:rPr>
              <a:t> “</a:t>
            </a:r>
            <a:r>
              <a:rPr lang="en-CA" sz="2400" b="1" u="sng" dirty="0" smtClean="0">
                <a:solidFill>
                  <a:schemeClr val="bg1"/>
                </a:solidFill>
                <a:latin typeface="Arial Black" panose="020B0A04020102020204" pitchFamily="34" charset="0"/>
              </a:rPr>
              <a:t>Not at the Festival</a:t>
            </a:r>
            <a:r>
              <a:rPr lang="en-CA" sz="2400" b="1" dirty="0" smtClean="0">
                <a:solidFill>
                  <a:schemeClr val="bg1"/>
                </a:solidFill>
                <a:latin typeface="Arial Black" panose="020B0A04020102020204" pitchFamily="34" charset="0"/>
              </a:rPr>
              <a:t>!”</a:t>
            </a:r>
            <a:br>
              <a:rPr lang="en-CA" sz="2400" b="1" dirty="0" smtClean="0">
                <a:solidFill>
                  <a:schemeClr val="bg1"/>
                </a:solidFill>
                <a:latin typeface="Arial Black" panose="020B0A04020102020204" pitchFamily="34" charset="0"/>
              </a:rPr>
            </a:br>
            <a:r>
              <a:rPr lang="en-CA" sz="2400" b="1" dirty="0" smtClean="0">
                <a:solidFill>
                  <a:srgbClr val="0000FF"/>
                </a:solidFill>
              </a:rPr>
              <a:t>Yahusha</a:t>
            </a:r>
            <a:r>
              <a:rPr lang="en-CA" sz="2400" b="1" dirty="0" smtClean="0">
                <a:solidFill>
                  <a:srgbClr val="FF5050"/>
                </a:solidFill>
              </a:rPr>
              <a:t> </a:t>
            </a:r>
            <a:r>
              <a:rPr lang="en-CA" sz="2400" b="1" dirty="0" smtClean="0">
                <a:solidFill>
                  <a:srgbClr val="0000FF"/>
                </a:solidFill>
              </a:rPr>
              <a:t>volunteered His </a:t>
            </a:r>
            <a:r>
              <a:rPr lang="en-CA" sz="2400" b="1" i="1" dirty="0" smtClean="0">
                <a:solidFill>
                  <a:schemeClr val="bg1">
                    <a:lumMod val="95000"/>
                    <a:lumOff val="5000"/>
                  </a:schemeClr>
                </a:solidFill>
              </a:rPr>
              <a:t>“capture” </a:t>
            </a:r>
            <a:r>
              <a:rPr lang="en-CA" sz="2400" b="1" dirty="0" smtClean="0">
                <a:solidFill>
                  <a:srgbClr val="FF5050"/>
                </a:solidFill>
              </a:rPr>
              <a:t>in Gethsemane on Abib </a:t>
            </a:r>
            <a:r>
              <a:rPr lang="en-CA" sz="2400" b="1" u="sng" dirty="0" smtClean="0">
                <a:solidFill>
                  <a:srgbClr val="FF5050"/>
                </a:solidFill>
                <a:effectLst>
                  <a:glow rad="127000">
                    <a:srgbClr val="00FFFF"/>
                  </a:glow>
                </a:effectLst>
              </a:rPr>
              <a:t>13</a:t>
            </a:r>
            <a:r>
              <a:rPr lang="en-CA" sz="2400" b="1" dirty="0" smtClean="0">
                <a:solidFill>
                  <a:srgbClr val="FF5050"/>
                </a:solidFill>
              </a:rPr>
              <a:t>, </a:t>
            </a:r>
            <a:r>
              <a:rPr lang="en-CA" sz="2400" b="1" u="sng" dirty="0" smtClean="0">
                <a:solidFill>
                  <a:srgbClr val="FF5050"/>
                </a:solidFill>
              </a:rPr>
              <a:t>both</a:t>
            </a:r>
            <a:r>
              <a:rPr lang="en-CA" sz="2400" b="1" dirty="0" smtClean="0">
                <a:solidFill>
                  <a:srgbClr val="FF5050"/>
                </a:solidFill>
              </a:rPr>
              <a:t> – </a:t>
            </a:r>
            <a:r>
              <a:rPr lang="en-CA" sz="2400" b="1" dirty="0" smtClean="0">
                <a:solidFill>
                  <a:srgbClr val="0000FF"/>
                </a:solidFill>
              </a:rPr>
              <a:t>Covenant Calendar,</a:t>
            </a:r>
            <a:br>
              <a:rPr lang="en-CA" sz="2400" b="1" dirty="0" smtClean="0">
                <a:solidFill>
                  <a:srgbClr val="0000FF"/>
                </a:solidFill>
              </a:rPr>
            </a:br>
            <a:r>
              <a:rPr lang="en-CA" sz="2400" b="1" u="sng" dirty="0" smtClean="0">
                <a:solidFill>
                  <a:srgbClr val="FF5050"/>
                </a:solidFill>
                <a:effectLst>
                  <a:glow rad="127000">
                    <a:srgbClr val="00FFFF"/>
                  </a:glow>
                </a:effectLst>
              </a:rPr>
              <a:t>AND</a:t>
            </a:r>
            <a:r>
              <a:rPr lang="en-CA" sz="2400" b="1" dirty="0" smtClean="0">
                <a:solidFill>
                  <a:srgbClr val="FF5050"/>
                </a:solidFill>
              </a:rPr>
              <a:t> </a:t>
            </a:r>
            <a:r>
              <a:rPr lang="en-CA" sz="2400" b="1" u="sng" dirty="0" smtClean="0">
                <a:solidFill>
                  <a:schemeClr val="bg1"/>
                </a:solidFill>
              </a:rPr>
              <a:t>Lunar calendar</a:t>
            </a:r>
            <a:r>
              <a:rPr lang="en-CA" sz="2400" b="1" dirty="0" smtClean="0">
                <a:solidFill>
                  <a:schemeClr val="bg1"/>
                </a:solidFill>
              </a:rPr>
              <a:t>.</a:t>
            </a:r>
            <a:endParaRPr lang="en-CA" sz="2400" b="1" dirty="0">
              <a:solidFill>
                <a:schemeClr val="bg1"/>
              </a:solidFill>
            </a:endParaRPr>
          </a:p>
        </p:txBody>
      </p:sp>
      <p:sp>
        <p:nvSpPr>
          <p:cNvPr id="12" name="Rounded Rectangular Callout 11"/>
          <p:cNvSpPr/>
          <p:nvPr/>
        </p:nvSpPr>
        <p:spPr>
          <a:xfrm>
            <a:off x="6484896" y="1155941"/>
            <a:ext cx="5636486" cy="5574798"/>
          </a:xfrm>
          <a:prstGeom prst="wedgeRoundRectCallout">
            <a:avLst>
              <a:gd name="adj1" fmla="val -77259"/>
              <a:gd name="adj2" fmla="val -10138"/>
              <a:gd name="adj3" fmla="val 16667"/>
            </a:avLst>
          </a:prstGeom>
          <a:solidFill>
            <a:srgbClr val="FFFF00"/>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r>
              <a:rPr lang="en-US" sz="3200" dirty="0" smtClean="0">
                <a:solidFill>
                  <a:srgbClr val="0000FF"/>
                </a:solidFill>
                <a:effectLst>
                  <a:glow rad="127000">
                    <a:srgbClr val="FFCCFF"/>
                  </a:glow>
                </a:effectLst>
                <a:latin typeface="Arial Black" panose="020B0A04020102020204" pitchFamily="34" charset="0"/>
              </a:rPr>
              <a:t>At </a:t>
            </a:r>
            <a:r>
              <a:rPr lang="en-US" sz="3200" u="sng" dirty="0" smtClean="0">
                <a:solidFill>
                  <a:srgbClr val="0000FF"/>
                </a:solidFill>
                <a:effectLst>
                  <a:glow rad="127000">
                    <a:srgbClr val="FFCCFF"/>
                  </a:glow>
                </a:effectLst>
                <a:latin typeface="Arial Black" panose="020B0A04020102020204" pitchFamily="34" charset="0"/>
              </a:rPr>
              <a:t>DAWN</a:t>
            </a:r>
            <a:r>
              <a:rPr lang="en-US" sz="3200" dirty="0" smtClean="0">
                <a:solidFill>
                  <a:srgbClr val="0000FF"/>
                </a:solidFill>
                <a:effectLst>
                  <a:glow rad="127000">
                    <a:srgbClr val="FFCCFF"/>
                  </a:glow>
                </a:effectLst>
                <a:latin typeface="Arial Black" panose="020B0A04020102020204" pitchFamily="34" charset="0"/>
              </a:rPr>
              <a:t> </a:t>
            </a:r>
            <a:r>
              <a:rPr lang="en-US" sz="3200" dirty="0" smtClean="0">
                <a:solidFill>
                  <a:srgbClr val="0000FF"/>
                </a:solidFill>
                <a:latin typeface="Arial Black" panose="020B0A04020102020204" pitchFamily="34" charset="0"/>
              </a:rPr>
              <a:t>– </a:t>
            </a:r>
            <a:r>
              <a:rPr lang="en-US" sz="3200" dirty="0" smtClean="0">
                <a:solidFill>
                  <a:srgbClr val="008080"/>
                </a:solidFill>
                <a:latin typeface="Georgia" panose="02040502050405020303" pitchFamily="18" charset="0"/>
              </a:rPr>
              <a:t/>
            </a:r>
            <a:br>
              <a:rPr lang="en-US" sz="3200" dirty="0" smtClean="0">
                <a:solidFill>
                  <a:srgbClr val="008080"/>
                </a:solidFill>
                <a:latin typeface="Georgia" panose="02040502050405020303" pitchFamily="18" charset="0"/>
              </a:rPr>
            </a:br>
            <a:r>
              <a:rPr lang="en-US" sz="3200" dirty="0" smtClean="0">
                <a:solidFill>
                  <a:srgbClr val="008080"/>
                </a:solidFill>
                <a:latin typeface="Georgia" panose="02040502050405020303" pitchFamily="18" charset="0"/>
              </a:rPr>
              <a:t>John’s </a:t>
            </a:r>
            <a:r>
              <a:rPr lang="en-US" sz="4000" b="1" u="sng" dirty="0" smtClean="0">
                <a:solidFill>
                  <a:srgbClr val="0000FF"/>
                </a:solidFill>
                <a:effectLst>
                  <a:glow rad="127000">
                    <a:srgbClr val="FFCCFF"/>
                  </a:glow>
                </a:effectLst>
                <a:latin typeface="Comic Sans MS" panose="030F0702030302020204" pitchFamily="66" charset="0"/>
              </a:rPr>
              <a:t>FIRST</a:t>
            </a:r>
            <a:r>
              <a:rPr lang="en-US" sz="3200" dirty="0" smtClean="0">
                <a:solidFill>
                  <a:srgbClr val="008080"/>
                </a:solidFill>
                <a:latin typeface="Georgia" panose="02040502050405020303" pitchFamily="18" charset="0"/>
              </a:rPr>
              <a:t> </a:t>
            </a:r>
            <a:r>
              <a:rPr lang="en-US" sz="3200" b="1" dirty="0" smtClean="0">
                <a:ln>
                  <a:solidFill>
                    <a:srgbClr val="0000FF"/>
                  </a:solidFill>
                </a:ln>
                <a:solidFill>
                  <a:srgbClr val="FF5050"/>
                </a:solidFill>
                <a:latin typeface="Georgia" panose="02040502050405020303" pitchFamily="18" charset="0"/>
              </a:rPr>
              <a:t>Preparation</a:t>
            </a:r>
            <a:r>
              <a:rPr lang="en-US" sz="3200" dirty="0" smtClean="0">
                <a:solidFill>
                  <a:srgbClr val="008080"/>
                </a:solidFill>
                <a:latin typeface="Georgia" panose="02040502050405020303" pitchFamily="18" charset="0"/>
              </a:rPr>
              <a:t> announcement!</a:t>
            </a:r>
          </a:p>
          <a:p>
            <a:pPr algn="ctr"/>
            <a:endParaRPr lang="en-US" sz="1200" dirty="0" smtClean="0">
              <a:solidFill>
                <a:srgbClr val="008080"/>
              </a:solidFill>
              <a:latin typeface="Georgia" panose="02040502050405020303" pitchFamily="18" charset="0"/>
            </a:endParaRPr>
          </a:p>
          <a:p>
            <a:pPr algn="ctr"/>
            <a:r>
              <a:rPr lang="en-US" sz="2400" dirty="0" smtClean="0">
                <a:solidFill>
                  <a:srgbClr val="008080"/>
                </a:solidFill>
                <a:latin typeface="Georgia" panose="02040502050405020303" pitchFamily="18" charset="0"/>
              </a:rPr>
              <a:t>John </a:t>
            </a:r>
            <a:r>
              <a:rPr lang="en-US" sz="2400" dirty="0">
                <a:solidFill>
                  <a:srgbClr val="008080"/>
                </a:solidFill>
                <a:latin typeface="Georgia" panose="02040502050405020303" pitchFamily="18" charset="0"/>
              </a:rPr>
              <a:t>19:14</a:t>
            </a:r>
            <a:r>
              <a:rPr lang="en-US" sz="2400" dirty="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it was the </a:t>
            </a:r>
            <a:r>
              <a:rPr lang="en-US" sz="3200" b="1" u="sng" dirty="0">
                <a:ln>
                  <a:solidFill>
                    <a:srgbClr val="0000FF"/>
                  </a:solidFill>
                </a:ln>
                <a:solidFill>
                  <a:srgbClr val="FF5050"/>
                </a:solidFill>
                <a:latin typeface="Georgia" panose="02040502050405020303" pitchFamily="18" charset="0"/>
              </a:rPr>
              <a:t>Pre</a:t>
            </a:r>
            <a:r>
              <a:rPr lang="en-US" sz="3200" b="1" dirty="0">
                <a:ln>
                  <a:solidFill>
                    <a:srgbClr val="0000FF"/>
                  </a:solidFill>
                </a:ln>
                <a:solidFill>
                  <a:srgbClr val="FF5050"/>
                </a:solidFill>
                <a:latin typeface="Georgia" panose="02040502050405020303" pitchFamily="18" charset="0"/>
              </a:rPr>
              <a:t>p</a:t>
            </a:r>
            <a:r>
              <a:rPr lang="en-US" sz="3200" b="1" u="sng" dirty="0">
                <a:ln>
                  <a:solidFill>
                    <a:srgbClr val="0000FF"/>
                  </a:solidFill>
                </a:ln>
                <a:solidFill>
                  <a:srgbClr val="FF5050"/>
                </a:solidFill>
                <a:latin typeface="Georgia" panose="02040502050405020303" pitchFamily="18" charset="0"/>
              </a:rPr>
              <a:t>aration</a:t>
            </a:r>
            <a:r>
              <a:rPr lang="en-US" sz="3200" dirty="0">
                <a:solidFill>
                  <a:prstClr val="black"/>
                </a:solidFill>
                <a:latin typeface="Georgia" panose="02040502050405020303" pitchFamily="18" charset="0"/>
              </a:rPr>
              <a:t> of the </a:t>
            </a:r>
            <a:r>
              <a:rPr lang="en-US" sz="3200" b="1" u="sng" dirty="0" smtClean="0">
                <a:solidFill>
                  <a:srgbClr val="0000FF"/>
                </a:solidFill>
                <a:latin typeface="Georgia" panose="02040502050405020303" pitchFamily="18" charset="0"/>
              </a:rPr>
              <a:t>Passover</a:t>
            </a:r>
            <a:r>
              <a:rPr lang="en-US" sz="3200" b="1" dirty="0" smtClean="0">
                <a:solidFill>
                  <a:srgbClr val="0000FF"/>
                </a:solidFill>
                <a:latin typeface="Georgia" panose="02040502050405020303" pitchFamily="18" charset="0"/>
              </a:rPr>
              <a:t>,</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a:t>
            </a:r>
            <a:r>
              <a:rPr lang="en-US" sz="3200" u="sng" dirty="0">
                <a:solidFill>
                  <a:prstClr val="black"/>
                </a:solidFill>
                <a:latin typeface="Georgia" panose="02040502050405020303" pitchFamily="18" charset="0"/>
              </a:rPr>
              <a:t>about</a:t>
            </a:r>
            <a:r>
              <a:rPr lang="en-US" sz="3200" dirty="0">
                <a:solidFill>
                  <a:prstClr val="black"/>
                </a:solidFill>
                <a:latin typeface="Georgia" panose="02040502050405020303" pitchFamily="18" charset="0"/>
              </a:rPr>
              <a:t> the </a:t>
            </a:r>
            <a:r>
              <a:rPr lang="en-US" sz="3200" dirty="0" smtClean="0">
                <a:solidFill>
                  <a:prstClr val="black"/>
                </a:solidFill>
                <a:latin typeface="Georgia" panose="02040502050405020303" pitchFamily="18" charset="0"/>
              </a:rPr>
              <a:t/>
            </a:r>
            <a:br>
              <a:rPr lang="en-US" sz="3200" dirty="0" smtClean="0">
                <a:solidFill>
                  <a:prstClr val="black"/>
                </a:solidFill>
                <a:latin typeface="Georgia" panose="02040502050405020303" pitchFamily="18" charset="0"/>
              </a:rPr>
            </a:br>
            <a:r>
              <a:rPr lang="en-US" sz="3200" b="1" u="sng" dirty="0" smtClean="0">
                <a:solidFill>
                  <a:prstClr val="black"/>
                </a:solidFill>
                <a:latin typeface="Georgia" panose="02040502050405020303" pitchFamily="18" charset="0"/>
              </a:rPr>
              <a:t>sixth hour</a:t>
            </a:r>
            <a:r>
              <a:rPr lang="en-US" sz="3200"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a:t>
            </a:r>
            <a:r>
              <a:rPr lang="en-US" sz="3200" dirty="0" smtClean="0">
                <a:solidFill>
                  <a:prstClr val="black"/>
                </a:solidFill>
                <a:latin typeface="Georgia" panose="02040502050405020303" pitchFamily="18" charset="0"/>
              </a:rPr>
              <a:t>He said to </a:t>
            </a:r>
            <a:r>
              <a:rPr lang="en-US" sz="3200" dirty="0">
                <a:solidFill>
                  <a:prstClr val="black"/>
                </a:solidFill>
                <a:latin typeface="Georgia" panose="02040502050405020303" pitchFamily="18" charset="0"/>
              </a:rPr>
              <a:t>the </a:t>
            </a:r>
            <a:r>
              <a:rPr lang="en-US" sz="3200" dirty="0" smtClean="0">
                <a:solidFill>
                  <a:prstClr val="black"/>
                </a:solidFill>
                <a:latin typeface="Georgia" panose="02040502050405020303" pitchFamily="18" charset="0"/>
              </a:rPr>
              <a:t>Jews, </a:t>
            </a:r>
            <a:br>
              <a:rPr lang="en-US" sz="3200" dirty="0" smtClean="0">
                <a:solidFill>
                  <a:prstClr val="black"/>
                </a:solidFill>
                <a:latin typeface="Georgia" panose="02040502050405020303" pitchFamily="18" charset="0"/>
              </a:rPr>
            </a:br>
            <a:r>
              <a:rPr lang="en-US" sz="3200" dirty="0" smtClean="0">
                <a:solidFill>
                  <a:prstClr val="black"/>
                </a:solidFill>
                <a:latin typeface="Georgia" panose="02040502050405020303" pitchFamily="18" charset="0"/>
              </a:rPr>
              <a:t>“See your Sovereign.” </a:t>
            </a:r>
            <a:endParaRPr lang="en-CA" sz="3200" b="1" dirty="0">
              <a:solidFill>
                <a:srgbClr val="FF0000"/>
              </a:solidFill>
            </a:endParaRPr>
          </a:p>
        </p:txBody>
      </p:sp>
      <p:sp>
        <p:nvSpPr>
          <p:cNvPr id="4" name="Explosion 1 3"/>
          <p:cNvSpPr/>
          <p:nvPr/>
        </p:nvSpPr>
        <p:spPr>
          <a:xfrm>
            <a:off x="9721970" y="1043858"/>
            <a:ext cx="2470030" cy="2623267"/>
          </a:xfrm>
          <a:prstGeom prst="irregularSeal1">
            <a:avLst/>
          </a:prstGeom>
          <a:solidFill>
            <a:srgbClr val="99FF33"/>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le 4"/>
          <p:cNvSpPr/>
          <p:nvPr/>
        </p:nvSpPr>
        <p:spPr>
          <a:xfrm>
            <a:off x="0" y="5065836"/>
            <a:ext cx="6477768" cy="1748978"/>
          </a:xfrm>
          <a:prstGeom prst="roundRect">
            <a:avLst>
              <a:gd name="adj" fmla="val 20184"/>
            </a:avLst>
          </a:prstGeom>
          <a:ln w="38100">
            <a:solidFill>
              <a:schemeClr val="bg1"/>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smtClean="0">
                <a:ln>
                  <a:solidFill>
                    <a:srgbClr val="0000FF"/>
                  </a:solidFill>
                </a:ln>
              </a:rPr>
              <a:t>Here, John </a:t>
            </a:r>
            <a:r>
              <a:rPr lang="en-CA" sz="2800" b="1" u="sng" dirty="0" smtClean="0">
                <a:solidFill>
                  <a:srgbClr val="FF0000"/>
                </a:solidFill>
              </a:rPr>
              <a:t>announced</a:t>
            </a:r>
            <a:r>
              <a:rPr lang="en-CA" sz="2800" b="1" dirty="0" smtClean="0">
                <a:solidFill>
                  <a:srgbClr val="FF0000"/>
                </a:solidFill>
              </a:rPr>
              <a:t> </a:t>
            </a:r>
            <a:r>
              <a:rPr lang="en-CA" sz="2800" b="1" dirty="0" smtClean="0">
                <a:ln>
                  <a:solidFill>
                    <a:srgbClr val="0000FF"/>
                  </a:solidFill>
                </a:ln>
                <a:solidFill>
                  <a:schemeClr val="tx1"/>
                </a:solidFill>
              </a:rPr>
              <a:t>a</a:t>
            </a:r>
            <a:r>
              <a:rPr lang="en-CA" sz="2800" b="1" dirty="0" smtClean="0">
                <a:solidFill>
                  <a:srgbClr val="FF0000"/>
                </a:solidFill>
              </a:rPr>
              <a:t> </a:t>
            </a:r>
            <a:r>
              <a:rPr lang="en-CA" sz="2800" b="1" u="sng" dirty="0" smtClean="0">
                <a:solidFill>
                  <a:sysClr val="windowText" lastClr="000000"/>
                </a:solidFill>
                <a:effectLst>
                  <a:glow rad="101600">
                    <a:srgbClr val="FFCCFF"/>
                  </a:glow>
                </a:effectLst>
                <a:latin typeface="Arial Black" panose="020B0A04020102020204" pitchFamily="34" charset="0"/>
              </a:rPr>
              <a:t>SECOND PREPARATION</a:t>
            </a:r>
            <a:r>
              <a:rPr lang="en-CA" sz="2800" b="1" dirty="0" smtClean="0">
                <a:solidFill>
                  <a:srgbClr val="FF0000"/>
                </a:solidFill>
              </a:rPr>
              <a:t> </a:t>
            </a:r>
            <a:r>
              <a:rPr lang="en-CA" sz="2800" b="1" dirty="0" smtClean="0">
                <a:ln>
                  <a:solidFill>
                    <a:srgbClr val="0000FF"/>
                  </a:solidFill>
                </a:ln>
                <a:solidFill>
                  <a:schemeClr val="tx1"/>
                </a:solidFill>
              </a:rPr>
              <a:t>belonging to the </a:t>
            </a:r>
            <a:br>
              <a:rPr lang="en-CA" sz="2800" b="1" dirty="0" smtClean="0">
                <a:ln>
                  <a:solidFill>
                    <a:srgbClr val="0000FF"/>
                  </a:solidFill>
                </a:ln>
                <a:solidFill>
                  <a:schemeClr val="tx1"/>
                </a:solidFill>
              </a:rPr>
            </a:br>
            <a:r>
              <a:rPr lang="en-CA" sz="2800" b="1" u="sng" dirty="0" smtClean="0">
                <a:solidFill>
                  <a:sysClr val="windowText" lastClr="000000"/>
                </a:solidFill>
                <a:effectLst>
                  <a:glow rad="101600">
                    <a:srgbClr val="FFCCFF"/>
                  </a:glow>
                </a:effectLst>
                <a:latin typeface="Arial Black" panose="020B0A04020102020204" pitchFamily="34" charset="0"/>
              </a:rPr>
              <a:t>LUNAR</a:t>
            </a:r>
            <a:r>
              <a:rPr lang="en-CA" sz="2800" b="1" dirty="0">
                <a:solidFill>
                  <a:schemeClr val="bg1"/>
                </a:solidFill>
                <a:latin typeface="Comic Sans MS" panose="030F0702030302020204" pitchFamily="66" charset="0"/>
              </a:rPr>
              <a:t> </a:t>
            </a:r>
            <a:r>
              <a:rPr lang="en-CA" sz="2800" b="1" dirty="0" smtClean="0">
                <a:solidFill>
                  <a:schemeClr val="bg1"/>
                </a:solidFill>
                <a:latin typeface="Comic Sans MS" panose="030F0702030302020204" pitchFamily="66" charset="0"/>
              </a:rPr>
              <a:t>Calendar </a:t>
            </a:r>
            <a:r>
              <a:rPr lang="en-CA" sz="2800" b="1" u="sng" dirty="0" smtClean="0">
                <a:solidFill>
                  <a:schemeClr val="bg1"/>
                </a:solidFill>
                <a:latin typeface="Comic Sans MS" panose="030F0702030302020204" pitchFamily="66" charset="0"/>
              </a:rPr>
              <a:t>which started </a:t>
            </a:r>
            <a:r>
              <a:rPr lang="en-CA" sz="2800" dirty="0" smtClean="0"/>
              <a:t/>
            </a:r>
            <a:br>
              <a:rPr lang="en-CA" sz="2800" dirty="0" smtClean="0"/>
            </a:br>
            <a:r>
              <a:rPr lang="en-CA" sz="2800" b="1" dirty="0" smtClean="0">
                <a:ln>
                  <a:solidFill>
                    <a:srgbClr val="0000FF"/>
                  </a:solidFill>
                </a:ln>
                <a:solidFill>
                  <a:srgbClr val="FF5050"/>
                </a:solidFill>
                <a:effectLst>
                  <a:glow rad="127000">
                    <a:srgbClr val="FFCC00"/>
                  </a:glow>
                </a:effectLst>
              </a:rPr>
              <a:t>at sunset </a:t>
            </a:r>
            <a:r>
              <a:rPr lang="en-CA" sz="2800" b="1" dirty="0" smtClean="0">
                <a:ln>
                  <a:solidFill>
                    <a:srgbClr val="0000FF"/>
                  </a:solidFill>
                </a:ln>
                <a:solidFill>
                  <a:srgbClr val="FF5050"/>
                </a:solidFill>
              </a:rPr>
              <a:t>that same Light </a:t>
            </a:r>
            <a:r>
              <a:rPr lang="en-CA" sz="2800" b="1" dirty="0">
                <a:ln>
                  <a:solidFill>
                    <a:srgbClr val="0000FF"/>
                  </a:solidFill>
                </a:ln>
                <a:solidFill>
                  <a:srgbClr val="FF5050"/>
                </a:solidFill>
              </a:rPr>
              <a:t>S</a:t>
            </a:r>
            <a:r>
              <a:rPr lang="en-CA" sz="2800" b="1" dirty="0" smtClean="0">
                <a:ln>
                  <a:solidFill>
                    <a:srgbClr val="0000FF"/>
                  </a:solidFill>
                </a:ln>
                <a:solidFill>
                  <a:srgbClr val="FF5050"/>
                </a:solidFill>
              </a:rPr>
              <a:t>eason!</a:t>
            </a:r>
            <a:endParaRPr lang="en-CA" sz="2800" b="1" dirty="0">
              <a:ln>
                <a:solidFill>
                  <a:srgbClr val="0000FF"/>
                </a:solidFill>
              </a:ln>
              <a:solidFill>
                <a:srgbClr val="FF5050"/>
              </a:solidFill>
            </a:endParaRPr>
          </a:p>
        </p:txBody>
      </p:sp>
      <p:pic>
        <p:nvPicPr>
          <p:cNvPr id="13" name="Picture 17" descr="F:\Art on Desktop - 1\All white man clip art\yellow-blue smiley faces\Smiley Face  jpe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265779">
            <a:off x="10576760" y="1851931"/>
            <a:ext cx="615158" cy="83258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494455" y="1378050"/>
            <a:ext cx="1376700" cy="412036"/>
          </a:xfrm>
          <a:prstGeom prst="roundRect">
            <a:avLst>
              <a:gd name="adj" fmla="val 50000"/>
            </a:avLst>
          </a:prstGeom>
          <a:solidFill>
            <a:srgbClr val="FFCCFF"/>
          </a:solidFill>
          <a:ln w="28575">
            <a:solidFill>
              <a:srgbClr val="FF5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rgbClr val="0000FF"/>
                </a:solidFill>
              </a:rPr>
              <a:t>Dan 9:27</a:t>
            </a:r>
            <a:endParaRPr lang="en-CA" sz="1600" b="1" dirty="0">
              <a:solidFill>
                <a:srgbClr val="0000FF"/>
              </a:solidFill>
            </a:endParaRPr>
          </a:p>
        </p:txBody>
      </p:sp>
      <p:cxnSp>
        <p:nvCxnSpPr>
          <p:cNvPr id="9" name="Straight Connector 8"/>
          <p:cNvCxnSpPr/>
          <p:nvPr/>
        </p:nvCxnSpPr>
        <p:spPr>
          <a:xfrm flipH="1">
            <a:off x="4866564" y="2303257"/>
            <a:ext cx="1" cy="2609496"/>
          </a:xfrm>
          <a:prstGeom prst="line">
            <a:avLst/>
          </a:prstGeom>
          <a:ln w="146050">
            <a:solidFill>
              <a:srgbClr val="00FFFF"/>
            </a:solidFill>
          </a:ln>
          <a:effectLst>
            <a:glow rad="127000">
              <a:srgbClr val="FFFF00"/>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495021" y="5556507"/>
            <a:ext cx="1708699" cy="247280"/>
          </a:xfrm>
          <a:prstGeom prst="roundRect">
            <a:avLst>
              <a:gd name="adj" fmla="val 50000"/>
            </a:avLst>
          </a:prstGeom>
          <a:solidFill>
            <a:srgbClr val="FF5050"/>
          </a:solidFill>
          <a:ln>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t>Roman Reckoning</a:t>
            </a:r>
            <a:endParaRPr lang="en-CA" sz="1200" b="1" dirty="0"/>
          </a:p>
        </p:txBody>
      </p:sp>
      <p:sp>
        <p:nvSpPr>
          <p:cNvPr id="19" name="Isosceles Triangle 18"/>
          <p:cNvSpPr/>
          <p:nvPr/>
        </p:nvSpPr>
        <p:spPr>
          <a:xfrm rot="5400000">
            <a:off x="5067915" y="3999360"/>
            <a:ext cx="752638" cy="1137522"/>
          </a:xfrm>
          <a:prstGeom prst="triangle">
            <a:avLst>
              <a:gd name="adj" fmla="val 0"/>
            </a:avLst>
          </a:prstGeom>
          <a:solidFill>
            <a:schemeClr val="bg2">
              <a:lumMod val="20000"/>
              <a:lumOff val="80000"/>
              <a:alpha val="58000"/>
            </a:schemeClr>
          </a:solidFill>
          <a:ln w="190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1" name="Straight Connector 10"/>
          <p:cNvCxnSpPr/>
          <p:nvPr/>
        </p:nvCxnSpPr>
        <p:spPr>
          <a:xfrm flipV="1">
            <a:off x="4866564" y="4191802"/>
            <a:ext cx="1192924" cy="789959"/>
          </a:xfrm>
          <a:prstGeom prst="line">
            <a:avLst/>
          </a:prstGeom>
          <a:ln w="133350">
            <a:solidFill>
              <a:srgbClr val="FF5050"/>
            </a:solidFill>
          </a:ln>
          <a:effectLst>
            <a:glow rad="127000">
              <a:srgbClr val="FFCC00"/>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2357281" y="-319130"/>
            <a:ext cx="7748773" cy="3806395"/>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2357281" y="3657512"/>
            <a:ext cx="7748773" cy="3797989"/>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5863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1250"/>
                                        <p:tgtEl>
                                          <p:spTgt spid="3"/>
                                        </p:tgtEl>
                                      </p:cBhvr>
                                    </p:animEffect>
                                  </p:childTnLst>
                                </p:cTn>
                              </p:par>
                            </p:childTnLst>
                          </p:cTn>
                        </p:par>
                        <p:par>
                          <p:cTn id="20" fill="hold">
                            <p:stCondLst>
                              <p:cond delay="1250"/>
                            </p:stCondLst>
                            <p:childTnLst>
                              <p:par>
                                <p:cTn id="21" presetID="47"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8" presetClass="emph" presetSubtype="0" repeatCount="2000" fill="hold" grpId="1" nodeType="afterEffect">
                                  <p:stCondLst>
                                    <p:cond delay="0"/>
                                  </p:stCondLst>
                                  <p:childTnLst>
                                    <p:animRot by="21600000">
                                      <p:cBhvr>
                                        <p:cTn id="28" dur="500" fill="hold"/>
                                        <p:tgtEl>
                                          <p:spTgt spid="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1500"/>
                                        <p:tgtEl>
                                          <p:spTgt spid="12"/>
                                        </p:tgtEl>
                                      </p:cBhvr>
                                    </p:animEffect>
                                  </p:childTnLst>
                                </p:cTn>
                              </p:par>
                            </p:childTnLst>
                          </p:cTn>
                        </p:par>
                        <p:par>
                          <p:cTn id="34" fill="hold">
                            <p:stCondLst>
                              <p:cond delay="1500"/>
                            </p:stCondLst>
                            <p:childTnLst>
                              <p:par>
                                <p:cTn id="35" presetID="31"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par>
                          <p:cTn id="41" fill="hold">
                            <p:stCondLst>
                              <p:cond delay="2500"/>
                            </p:stCondLst>
                            <p:childTnLst>
                              <p:par>
                                <p:cTn id="42" presetID="47"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6" presetClass="emph" presetSubtype="0" repeatCount="4000" fill="hold" grpId="1" nodeType="afterEffect">
                                  <p:stCondLst>
                                    <p:cond delay="0"/>
                                  </p:stCondLst>
                                  <p:childTnLst>
                                    <p:animEffect transition="out" filter="fade">
                                      <p:cBhvr>
                                        <p:cTn id="49" dur="500" tmFilter="0, 0; .2, .5; .8, .5; 1, 0"/>
                                        <p:tgtEl>
                                          <p:spTgt spid="4"/>
                                        </p:tgtEl>
                                      </p:cBhvr>
                                    </p:animEffect>
                                    <p:animScale>
                                      <p:cBhvr>
                                        <p:cTn id="50" dur="250" autoRev="1" fill="hold"/>
                                        <p:tgtEl>
                                          <p:spTgt spid="4"/>
                                        </p:tgtEl>
                                      </p:cBhvr>
                                      <p:by x="105000" y="105000"/>
                                    </p:animScale>
                                  </p:childTnLst>
                                </p:cTn>
                              </p:par>
                            </p:childTnLst>
                          </p:cTn>
                        </p:par>
                        <p:par>
                          <p:cTn id="51" fill="hold">
                            <p:stCondLst>
                              <p:cond delay="5500"/>
                            </p:stCondLst>
                            <p:childTnLst>
                              <p:par>
                                <p:cTn id="52" presetID="14" presetClass="entr" presetSubtype="10" fill="hold" grpId="0" nodeType="afterEffect">
                                  <p:stCondLst>
                                    <p:cond delay="300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2" presetClass="entr" presetSubtype="4" repeatCount="500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3500"/>
                            </p:stCondLst>
                            <p:childTnLst>
                              <p:par>
                                <p:cTn id="67" presetID="31"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ppt_w</p:attrName>
                                        </p:attrNameLst>
                                      </p:cBhvr>
                                      <p:tavLst>
                                        <p:tav tm="0">
                                          <p:val>
                                            <p:fltVal val="0"/>
                                          </p:val>
                                        </p:tav>
                                        <p:tav tm="100000">
                                          <p:val>
                                            <p:strVal val="#ppt_w"/>
                                          </p:val>
                                        </p:tav>
                                      </p:tavLst>
                                    </p:anim>
                                    <p:anim calcmode="lin" valueType="num">
                                      <p:cBhvr>
                                        <p:cTn id="70" dur="1000" fill="hold"/>
                                        <p:tgtEl>
                                          <p:spTgt spid="5"/>
                                        </p:tgtEl>
                                        <p:attrNameLst>
                                          <p:attrName>ppt_h</p:attrName>
                                        </p:attrNameLst>
                                      </p:cBhvr>
                                      <p:tavLst>
                                        <p:tav tm="0">
                                          <p:val>
                                            <p:fltVal val="0"/>
                                          </p:val>
                                        </p:tav>
                                        <p:tav tm="100000">
                                          <p:val>
                                            <p:strVal val="#ppt_h"/>
                                          </p:val>
                                        </p:tav>
                                      </p:tavLst>
                                    </p:anim>
                                    <p:anim calcmode="lin" valueType="num">
                                      <p:cBhvr>
                                        <p:cTn id="71" dur="1000" fill="hold"/>
                                        <p:tgtEl>
                                          <p:spTgt spid="5"/>
                                        </p:tgtEl>
                                        <p:attrNameLst>
                                          <p:attrName>style.rotation</p:attrName>
                                        </p:attrNameLst>
                                      </p:cBhvr>
                                      <p:tavLst>
                                        <p:tav tm="0">
                                          <p:val>
                                            <p:fltVal val="90"/>
                                          </p:val>
                                        </p:tav>
                                        <p:tav tm="100000">
                                          <p:val>
                                            <p:fltVal val="0"/>
                                          </p:val>
                                        </p:tav>
                                      </p:tavLst>
                                    </p:anim>
                                    <p:animEffect transition="in" filter="fade">
                                      <p:cBhvr>
                                        <p:cTn id="7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 grpId="1" animBg="1"/>
      <p:bldP spid="3" grpId="0" animBg="1"/>
      <p:bldP spid="12" grpId="0" animBg="1"/>
      <p:bldP spid="4" grpId="0" animBg="1"/>
      <p:bldP spid="4" grpId="1" animBg="1"/>
      <p:bldP spid="5" grpId="0" animBg="1"/>
      <p:bldP spid="7" grpId="0" animBg="1"/>
      <p:bldP spid="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99504" y="1337105"/>
            <a:ext cx="7753900" cy="3800503"/>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60674" y="174629"/>
            <a:ext cx="4701396" cy="52378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4866564" y="2372265"/>
            <a:ext cx="1190445" cy="2600870"/>
          </a:xfrm>
          <a:prstGeom prst="rect">
            <a:avLst/>
          </a:prstGeom>
          <a:noFill/>
          <a:ln w="57150">
            <a:solidFill>
              <a:srgbClr val="0000FF"/>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1191543" y="839252"/>
            <a:ext cx="4839836" cy="1003440"/>
          </a:xfrm>
          <a:prstGeom prst="wedgeRoundRectCallout">
            <a:avLst>
              <a:gd name="adj1" fmla="val 32264"/>
              <a:gd name="adj2" fmla="val 101402"/>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b="1" dirty="0">
                <a:solidFill>
                  <a:srgbClr val="0000FF"/>
                </a:solidFill>
                <a:effectLst>
                  <a:glow rad="508000">
                    <a:srgbClr val="FFCCFF"/>
                  </a:glow>
                </a:effectLst>
              </a:rPr>
              <a:t>CC</a:t>
            </a:r>
            <a:r>
              <a:rPr lang="en-CA" sz="2400" b="1" dirty="0">
                <a:solidFill>
                  <a:srgbClr val="0000FF"/>
                </a:solidFill>
              </a:rPr>
              <a:t> </a:t>
            </a:r>
            <a:r>
              <a:rPr lang="en-CA" sz="2400" b="1" dirty="0" smtClean="0">
                <a:solidFill>
                  <a:srgbClr val="0000FF"/>
                </a:solidFill>
              </a:rPr>
              <a:t>Pesach, </a:t>
            </a:r>
            <a:r>
              <a:rPr lang="en-CA" sz="2400" b="1" u="sng" dirty="0" smtClean="0">
                <a:solidFill>
                  <a:srgbClr val="FF0000"/>
                </a:solidFill>
              </a:rPr>
              <a:t>Midst</a:t>
            </a:r>
            <a:r>
              <a:rPr lang="en-CA" sz="2400" b="1" dirty="0" smtClean="0">
                <a:solidFill>
                  <a:srgbClr val="FF0000"/>
                </a:solidFill>
              </a:rPr>
              <a:t> of the week.</a:t>
            </a:r>
            <a:br>
              <a:rPr lang="en-CA" sz="2400" b="1" dirty="0" smtClean="0">
                <a:solidFill>
                  <a:srgbClr val="FF0000"/>
                </a:solidFill>
              </a:rPr>
            </a:br>
            <a:r>
              <a:rPr lang="en-CA" sz="2400" b="1" u="sng" dirty="0" smtClean="0">
                <a:solidFill>
                  <a:srgbClr val="0000FF"/>
                </a:solidFill>
                <a:latin typeface="Arial Black" panose="020B0A04020102020204" pitchFamily="34" charset="0"/>
              </a:rPr>
              <a:t>DAWN TO DAWN</a:t>
            </a:r>
            <a:r>
              <a:rPr lang="en-CA" sz="2400" b="1" dirty="0" smtClean="0">
                <a:solidFill>
                  <a:srgbClr val="0000FF"/>
                </a:solidFill>
                <a:latin typeface="Arial Black" panose="020B0A04020102020204" pitchFamily="34" charset="0"/>
              </a:rPr>
              <a:t>, </a:t>
            </a:r>
            <a:r>
              <a:rPr lang="en-CA" sz="2400" b="1" u="sng" dirty="0" smtClean="0">
                <a:solidFill>
                  <a:srgbClr val="0000FF"/>
                </a:solidFill>
                <a:effectLst>
                  <a:glow rad="190500">
                    <a:srgbClr val="FFCCFF"/>
                  </a:glow>
                </a:effectLst>
                <a:latin typeface="Arial Black" panose="020B0A04020102020204" pitchFamily="34" charset="0"/>
              </a:rPr>
              <a:t>Abib 14</a:t>
            </a:r>
            <a:r>
              <a:rPr lang="en-CA" sz="2400" b="1" dirty="0" smtClean="0">
                <a:solidFill>
                  <a:srgbClr val="0000FF"/>
                </a:solidFill>
                <a:effectLst>
                  <a:glow rad="190500">
                    <a:srgbClr val="FFCCFF"/>
                  </a:glow>
                </a:effectLst>
                <a:latin typeface="Arial Black" panose="020B0A04020102020204" pitchFamily="34" charset="0"/>
              </a:rPr>
              <a:t>!</a:t>
            </a:r>
            <a:endParaRPr lang="en-CA" sz="2400" b="1" dirty="0">
              <a:solidFill>
                <a:srgbClr val="0000FF"/>
              </a:solidFill>
              <a:effectLst>
                <a:glow rad="190500">
                  <a:srgbClr val="FFCCFF"/>
                </a:glow>
              </a:effectLst>
              <a:latin typeface="Arial Black" panose="020B0A04020102020204" pitchFamily="34" charset="0"/>
            </a:endParaRPr>
          </a:p>
        </p:txBody>
      </p:sp>
      <p:sp>
        <p:nvSpPr>
          <p:cNvPr id="2" name="Isosceles Triangle 1"/>
          <p:cNvSpPr/>
          <p:nvPr/>
        </p:nvSpPr>
        <p:spPr>
          <a:xfrm rot="16200000">
            <a:off x="3823145" y="3982355"/>
            <a:ext cx="835796" cy="1163015"/>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Slide Number Placeholder 14"/>
          <p:cNvSpPr>
            <a:spLocks noGrp="1"/>
          </p:cNvSpPr>
          <p:nvPr>
            <p:ph type="sldNum" sz="quarter" idx="12"/>
          </p:nvPr>
        </p:nvSpPr>
        <p:spPr>
          <a:xfrm>
            <a:off x="11653350" y="6532332"/>
            <a:ext cx="468031" cy="310490"/>
          </a:xfrm>
        </p:spPr>
        <p:txBody>
          <a:bodyPr/>
          <a:lstStyle/>
          <a:p>
            <a:fld id="{6D22F896-40B5-4ADD-8801-0D06FADFA095}" type="slidenum">
              <a:rPr lang="en-US" sz="1100" smtClean="0">
                <a:solidFill>
                  <a:prstClr val="white">
                    <a:tint val="75000"/>
                  </a:prstClr>
                </a:solidFill>
              </a:rPr>
              <a:pPr/>
              <a:t>11</a:t>
            </a:fld>
            <a:endParaRPr lang="en-US" sz="1100" dirty="0">
              <a:solidFill>
                <a:prstClr val="white">
                  <a:tint val="75000"/>
                </a:prstClr>
              </a:solidFill>
            </a:endParaRPr>
          </a:p>
        </p:txBody>
      </p:sp>
      <p:sp>
        <p:nvSpPr>
          <p:cNvPr id="21" name="Rounded Rectangle 20"/>
          <p:cNvSpPr/>
          <p:nvPr/>
        </p:nvSpPr>
        <p:spPr>
          <a:xfrm>
            <a:off x="512252" y="72247"/>
            <a:ext cx="5890970"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effectLst>
                  <a:glow rad="127000">
                    <a:srgbClr val="FFFF00"/>
                  </a:glow>
                </a:effectLst>
                <a:latin typeface="Arial Black" panose="020B0A04020102020204" pitchFamily="34" charset="0"/>
              </a:rPr>
              <a:t>Sunset’s 12 Hour Offset!</a:t>
            </a:r>
            <a:endParaRPr lang="en-CA" sz="2800" dirty="0">
              <a:solidFill>
                <a:srgbClr val="FF0000"/>
              </a:solidFill>
              <a:effectLst>
                <a:glow rad="127000">
                  <a:srgbClr val="FFFF00"/>
                </a:glow>
              </a:effectLst>
              <a:latin typeface="Arial Black" panose="020B0A04020102020204" pitchFamily="34" charset="0"/>
            </a:endParaRPr>
          </a:p>
        </p:txBody>
      </p:sp>
      <p:sp>
        <p:nvSpPr>
          <p:cNvPr id="26" name="Isosceles Triangle 25"/>
          <p:cNvSpPr/>
          <p:nvPr/>
        </p:nvSpPr>
        <p:spPr>
          <a:xfrm rot="5400000">
            <a:off x="5067915" y="3980310"/>
            <a:ext cx="752638" cy="1137522"/>
          </a:xfrm>
          <a:prstGeom prst="triangle">
            <a:avLst>
              <a:gd name="adj" fmla="val 0"/>
            </a:avLst>
          </a:prstGeom>
          <a:solidFill>
            <a:schemeClr val="bg2">
              <a:lumMod val="20000"/>
              <a:lumOff val="80000"/>
              <a:alpha val="58000"/>
            </a:schemeClr>
          </a:solidFill>
          <a:ln w="7620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3" name="Rounded Rectangular Callout 2"/>
          <p:cNvSpPr/>
          <p:nvPr/>
        </p:nvSpPr>
        <p:spPr>
          <a:xfrm>
            <a:off x="34942" y="1991981"/>
            <a:ext cx="4277446" cy="2584845"/>
          </a:xfrm>
          <a:prstGeom prst="wedgeRoundRectCallout">
            <a:avLst>
              <a:gd name="adj1" fmla="val 71170"/>
              <a:gd name="adj2" fmla="val 51243"/>
              <a:gd name="adj3" fmla="val 16667"/>
            </a:avLst>
          </a:prstGeom>
          <a:solidFill>
            <a:schemeClr val="accent1">
              <a:lumMod val="20000"/>
              <a:lumOff val="80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FF5050"/>
                </a:solidFill>
              </a:rPr>
              <a:t>What specific humanly professed catalyst from the Talmud, now accomplished full </a:t>
            </a:r>
            <a:r>
              <a:rPr lang="en-CA" sz="2400" b="1" u="sng" dirty="0" smtClean="0">
                <a:solidFill>
                  <a:srgbClr val="FF5050"/>
                </a:solidFill>
              </a:rPr>
              <a:t>Scri</a:t>
            </a:r>
            <a:r>
              <a:rPr lang="en-CA" sz="2400" b="1" dirty="0" smtClean="0">
                <a:solidFill>
                  <a:srgbClr val="FF5050"/>
                </a:solidFill>
              </a:rPr>
              <a:t>p</a:t>
            </a:r>
            <a:r>
              <a:rPr lang="en-CA" sz="2400" b="1" u="sng" dirty="0" smtClean="0">
                <a:solidFill>
                  <a:srgbClr val="FF5050"/>
                </a:solidFill>
              </a:rPr>
              <a:t>ture Ali</a:t>
            </a:r>
            <a:r>
              <a:rPr lang="en-CA" sz="2400" b="1" dirty="0" smtClean="0">
                <a:solidFill>
                  <a:srgbClr val="FF5050"/>
                </a:solidFill>
              </a:rPr>
              <a:t>g</a:t>
            </a:r>
            <a:r>
              <a:rPr lang="en-CA" sz="2400" b="1" u="sng" dirty="0" smtClean="0">
                <a:solidFill>
                  <a:srgbClr val="FF5050"/>
                </a:solidFill>
              </a:rPr>
              <a:t>nment</a:t>
            </a:r>
            <a:r>
              <a:rPr lang="en-CA" sz="2400" b="1" dirty="0" smtClean="0">
                <a:solidFill>
                  <a:srgbClr val="FF5050"/>
                </a:solidFill>
              </a:rPr>
              <a:t> throughout the Gospels? </a:t>
            </a:r>
            <a:endParaRPr lang="en-CA" sz="2400" b="1" dirty="0">
              <a:solidFill>
                <a:srgbClr val="FF5050"/>
              </a:solidFill>
            </a:endParaRPr>
          </a:p>
        </p:txBody>
      </p:sp>
      <p:cxnSp>
        <p:nvCxnSpPr>
          <p:cNvPr id="5" name="Straight Connector 4"/>
          <p:cNvCxnSpPr/>
          <p:nvPr/>
        </p:nvCxnSpPr>
        <p:spPr>
          <a:xfrm flipV="1">
            <a:off x="4705582" y="4080294"/>
            <a:ext cx="1462831" cy="993065"/>
          </a:xfrm>
          <a:prstGeom prst="line">
            <a:avLst/>
          </a:prstGeom>
          <a:ln w="76200">
            <a:solidFill>
              <a:srgbClr val="FF5050"/>
            </a:solidFill>
          </a:ln>
          <a:effectLst>
            <a:glow rad="127000">
              <a:srgbClr val="FFC0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6124624" y="839252"/>
            <a:ext cx="5957708" cy="3793133"/>
          </a:xfrm>
          <a:prstGeom prst="wedgeRoundRectCallout">
            <a:avLst>
              <a:gd name="adj1" fmla="val -64431"/>
              <a:gd name="adj2" fmla="val 43220"/>
              <a:gd name="adj3" fmla="val 16667"/>
            </a:avLst>
          </a:prstGeom>
          <a:solidFill>
            <a:srgbClr val="FFFF00"/>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7030A0"/>
                </a:solidFill>
                <a:effectLst>
                  <a:glow rad="127000">
                    <a:srgbClr val="00FFFF"/>
                  </a:glow>
                </a:effectLst>
              </a:rPr>
              <a:t> </a:t>
            </a:r>
            <a:endParaRPr lang="en-CA" sz="2400" b="1" u="sng" dirty="0" smtClean="0">
              <a:solidFill>
                <a:schemeClr val="bg1"/>
              </a:solidFill>
              <a:latin typeface="Arial Black" panose="020B0A04020102020204" pitchFamily="34" charset="0"/>
            </a:endParaRPr>
          </a:p>
          <a:p>
            <a:pPr algn="ctr"/>
            <a:endParaRPr lang="en-CA" sz="2400" b="1" dirty="0">
              <a:solidFill>
                <a:schemeClr val="bg1"/>
              </a:solidFill>
            </a:endParaRPr>
          </a:p>
          <a:p>
            <a:pPr algn="ctr"/>
            <a:r>
              <a:rPr lang="en-CA" sz="2400" b="1" dirty="0" smtClean="0">
                <a:solidFill>
                  <a:srgbClr val="7030A0"/>
                </a:solidFill>
              </a:rPr>
              <a:t> </a:t>
            </a:r>
            <a:br>
              <a:rPr lang="en-CA" sz="2400" b="1" dirty="0" smtClean="0">
                <a:solidFill>
                  <a:srgbClr val="7030A0"/>
                </a:solidFill>
              </a:rPr>
            </a:br>
            <a:endParaRPr lang="en-CA" sz="2400" b="1" dirty="0" smtClean="0">
              <a:solidFill>
                <a:srgbClr val="7030A0"/>
              </a:solidFill>
            </a:endParaRPr>
          </a:p>
          <a:p>
            <a:pPr algn="ctr"/>
            <a:endParaRPr lang="en-CA" sz="2400" b="1" dirty="0">
              <a:solidFill>
                <a:srgbClr val="7030A0"/>
              </a:solidFill>
              <a:latin typeface="Arial Black" panose="020B0A04020102020204" pitchFamily="34" charset="0"/>
            </a:endParaRPr>
          </a:p>
          <a:p>
            <a:pPr algn="ctr"/>
            <a:r>
              <a:rPr lang="en-CA" sz="2800" b="1" dirty="0" smtClean="0">
                <a:solidFill>
                  <a:schemeClr val="bg1"/>
                </a:solidFill>
                <a:latin typeface="Arial Black" panose="020B0A04020102020204" pitchFamily="34" charset="0"/>
              </a:rPr>
              <a:t/>
            </a:r>
            <a:br>
              <a:rPr lang="en-CA" sz="2800" b="1" dirty="0" smtClean="0">
                <a:solidFill>
                  <a:schemeClr val="bg1"/>
                </a:solidFill>
                <a:latin typeface="Arial Black" panose="020B0A04020102020204" pitchFamily="34" charset="0"/>
              </a:rPr>
            </a:br>
            <a:endParaRPr lang="en-CA" sz="2800" b="1" dirty="0" smtClean="0">
              <a:solidFill>
                <a:schemeClr val="bg1"/>
              </a:solidFill>
              <a:latin typeface="Arial Black" panose="020B0A04020102020204" pitchFamily="34" charset="0"/>
            </a:endParaRPr>
          </a:p>
          <a:p>
            <a:pPr algn="ctr"/>
            <a:endParaRPr lang="en-CA" sz="2800" b="1" dirty="0">
              <a:solidFill>
                <a:schemeClr val="bg1"/>
              </a:solidFill>
              <a:latin typeface="Arial Black" panose="020B0A04020102020204" pitchFamily="34" charset="0"/>
            </a:endParaRPr>
          </a:p>
          <a:p>
            <a:pPr algn="ctr"/>
            <a:endParaRPr lang="en-CA" sz="2400" b="1" dirty="0">
              <a:solidFill>
                <a:srgbClr val="FF0000"/>
              </a:solidFill>
            </a:endParaRPr>
          </a:p>
        </p:txBody>
      </p:sp>
      <p:sp>
        <p:nvSpPr>
          <p:cNvPr id="28" name="Rounded Rectangular Callout 27"/>
          <p:cNvSpPr/>
          <p:nvPr/>
        </p:nvSpPr>
        <p:spPr>
          <a:xfrm>
            <a:off x="102124" y="5411675"/>
            <a:ext cx="9779518" cy="1267500"/>
          </a:xfrm>
          <a:prstGeom prst="wedgeRoundRectCallout">
            <a:avLst>
              <a:gd name="adj1" fmla="val -3677"/>
              <a:gd name="adj2" fmla="val -72359"/>
              <a:gd name="adj3" fmla="val 16667"/>
            </a:avLst>
          </a:prstGeom>
          <a:solidFill>
            <a:schemeClr val="tx1">
              <a:lumMod val="85000"/>
            </a:schemeClr>
          </a:solidFill>
          <a:ln w="762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457200"/>
            <a:r>
              <a:rPr lang="en-CA" sz="8800" b="1" dirty="0" smtClean="0">
                <a:solidFill>
                  <a:schemeClr val="bg1"/>
                </a:solidFill>
                <a:effectLst/>
              </a:rPr>
              <a:t>The </a:t>
            </a:r>
            <a:r>
              <a:rPr lang="en-CA" sz="8800" b="1" dirty="0" smtClean="0">
                <a:ln>
                  <a:solidFill>
                    <a:schemeClr val="bg1"/>
                  </a:solidFill>
                </a:ln>
                <a:solidFill>
                  <a:srgbClr val="FF5050"/>
                </a:solidFill>
                <a:effectLst/>
              </a:rPr>
              <a:t>Sunset</a:t>
            </a:r>
            <a:r>
              <a:rPr lang="en-CA" sz="8800" b="1" dirty="0" smtClean="0">
                <a:solidFill>
                  <a:schemeClr val="bg1"/>
                </a:solidFill>
                <a:effectLst/>
              </a:rPr>
              <a:t> event!</a:t>
            </a:r>
            <a:endParaRPr lang="en-CA" sz="8800" b="1" dirty="0">
              <a:solidFill>
                <a:schemeClr val="bg1"/>
              </a:solidFill>
              <a:effectLst/>
            </a:endParaRPr>
          </a:p>
        </p:txBody>
      </p:sp>
      <p:sp>
        <p:nvSpPr>
          <p:cNvPr id="4" name="Explosion 1 3"/>
          <p:cNvSpPr/>
          <p:nvPr/>
        </p:nvSpPr>
        <p:spPr>
          <a:xfrm>
            <a:off x="6311115" y="2913485"/>
            <a:ext cx="1719366" cy="1259267"/>
          </a:xfrm>
          <a:prstGeom prst="irregularSeal1">
            <a:avLst/>
          </a:prstGeom>
          <a:solidFill>
            <a:srgbClr val="99FF33"/>
          </a:solidFill>
          <a:ln>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6101022" y="3225938"/>
            <a:ext cx="6002097" cy="915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700" b="1" dirty="0" smtClean="0">
                <a:solidFill>
                  <a:srgbClr val="FF0000"/>
                </a:solidFill>
              </a:rPr>
              <a:t/>
            </a:r>
            <a:br>
              <a:rPr lang="en-CA" sz="2700" b="1" dirty="0" smtClean="0">
                <a:solidFill>
                  <a:srgbClr val="FF0000"/>
                </a:solidFill>
              </a:rPr>
            </a:br>
            <a:r>
              <a:rPr lang="en-CA" sz="5400" b="1" dirty="0" smtClean="0">
                <a:solidFill>
                  <a:schemeClr val="bg1"/>
                </a:solidFill>
                <a:latin typeface="Arial Black" panose="020B0A04020102020204" pitchFamily="34" charset="0"/>
              </a:rPr>
              <a:t>BUT -</a:t>
            </a:r>
            <a:endParaRPr lang="en-CA" sz="5400" b="1" dirty="0">
              <a:solidFill>
                <a:schemeClr val="bg1"/>
              </a:solidFill>
              <a:latin typeface="Arial Black" panose="020B0A04020102020204" pitchFamily="34" charset="0"/>
            </a:endParaRPr>
          </a:p>
          <a:p>
            <a:pPr lvl="0" algn="ctr"/>
            <a:r>
              <a:rPr lang="en-CA" sz="2800" b="1" dirty="0" smtClean="0">
                <a:solidFill>
                  <a:prstClr val="black"/>
                </a:solidFill>
                <a:latin typeface="Arial Black" panose="020B0A04020102020204" pitchFamily="34" charset="0"/>
              </a:rPr>
              <a:t>NOT ON </a:t>
            </a:r>
            <a:r>
              <a:rPr lang="en-CA" sz="2800" b="1" u="sng" dirty="0" smtClean="0">
                <a:solidFill>
                  <a:prstClr val="black"/>
                </a:solidFill>
                <a:effectLst>
                  <a:glow rad="127000">
                    <a:srgbClr val="00FFFF"/>
                  </a:glow>
                </a:effectLst>
                <a:latin typeface="Arial Black" panose="020B0A04020102020204" pitchFamily="34" charset="0"/>
              </a:rPr>
              <a:t>THEIR</a:t>
            </a:r>
            <a:r>
              <a:rPr lang="en-CA" sz="2800" b="1" dirty="0" smtClean="0">
                <a:solidFill>
                  <a:prstClr val="black"/>
                </a:solidFill>
                <a:latin typeface="Arial Black" panose="020B0A04020102020204" pitchFamily="34" charset="0"/>
              </a:rPr>
              <a:t> FESTIVAL!!! </a:t>
            </a:r>
            <a:endParaRPr lang="en-CA" sz="2400" b="1" dirty="0">
              <a:solidFill>
                <a:srgbClr val="FF0000"/>
              </a:solidFill>
            </a:endParaRPr>
          </a:p>
        </p:txBody>
      </p:sp>
      <p:grpSp>
        <p:nvGrpSpPr>
          <p:cNvPr id="10" name="Group 9"/>
          <p:cNvGrpSpPr/>
          <p:nvPr/>
        </p:nvGrpSpPr>
        <p:grpSpPr>
          <a:xfrm>
            <a:off x="6311115" y="1114926"/>
            <a:ext cx="5756005" cy="1168937"/>
            <a:chOff x="6378697" y="1401982"/>
            <a:chExt cx="5687637" cy="912754"/>
          </a:xfrm>
        </p:grpSpPr>
        <p:sp>
          <p:nvSpPr>
            <p:cNvPr id="7" name="Rectangle 6"/>
            <p:cNvSpPr/>
            <p:nvPr/>
          </p:nvSpPr>
          <p:spPr>
            <a:xfrm>
              <a:off x="6378697" y="1401982"/>
              <a:ext cx="5687637" cy="848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algn="ctr"/>
              <a:r>
                <a:rPr lang="en-CA" sz="2400" b="1" dirty="0" smtClean="0">
                  <a:solidFill>
                    <a:srgbClr val="FF0000"/>
                  </a:solidFill>
                </a:rPr>
                <a:t>It was </a:t>
              </a:r>
              <a:r>
                <a:rPr lang="en-CA" sz="2400" b="1" u="sng" dirty="0" smtClean="0">
                  <a:solidFill>
                    <a:schemeClr val="bg1"/>
                  </a:solidFill>
                  <a:effectLst>
                    <a:glow rad="127000">
                      <a:schemeClr val="accent6">
                        <a:lumMod val="60000"/>
                        <a:lumOff val="40000"/>
                      </a:schemeClr>
                    </a:glow>
                  </a:effectLst>
                </a:rPr>
                <a:t>STILL</a:t>
              </a:r>
              <a:r>
                <a:rPr lang="en-CA" sz="2400" b="1" dirty="0" smtClean="0">
                  <a:solidFill>
                    <a:srgbClr val="FF0000"/>
                  </a:solidFill>
                </a:rPr>
                <a:t> the </a:t>
              </a:r>
              <a:r>
                <a:rPr lang="en-CA" sz="2400" b="1" u="sng" dirty="0" smtClean="0">
                  <a:solidFill>
                    <a:srgbClr val="FF0000"/>
                  </a:solidFill>
                  <a:latin typeface="Arial Black" panose="020B0A04020102020204" pitchFamily="34" charset="0"/>
                </a:rPr>
                <a:t>LUNAR</a:t>
              </a:r>
              <a:r>
                <a:rPr lang="en-CA" sz="2400" b="1" dirty="0" smtClean="0">
                  <a:solidFill>
                    <a:srgbClr val="FF0000"/>
                  </a:solidFill>
                </a:rPr>
                <a:t> morning </a:t>
              </a:r>
              <a:br>
                <a:rPr lang="en-CA" sz="2400" b="1" dirty="0" smtClean="0">
                  <a:solidFill>
                    <a:srgbClr val="FF0000"/>
                  </a:solidFill>
                </a:rPr>
              </a:br>
              <a:r>
                <a:rPr lang="en-CA" sz="2400" b="1" dirty="0" smtClean="0">
                  <a:solidFill>
                    <a:srgbClr val="FF0000"/>
                  </a:solidFill>
                </a:rPr>
                <a:t>of Abib </a:t>
              </a:r>
              <a:r>
                <a:rPr lang="en-CA" sz="2400" b="1" u="sng" dirty="0" smtClean="0">
                  <a:solidFill>
                    <a:srgbClr val="FF0000"/>
                  </a:solidFill>
                </a:rPr>
                <a:t>13</a:t>
              </a:r>
              <a:r>
                <a:rPr lang="en-CA" sz="2400" b="1" dirty="0">
                  <a:solidFill>
                    <a:srgbClr val="FF0000"/>
                  </a:solidFill>
                </a:rPr>
                <a:t>:</a:t>
              </a:r>
              <a:r>
                <a:rPr lang="en-CA" sz="2400" b="1" dirty="0" smtClean="0">
                  <a:solidFill>
                    <a:srgbClr val="7030A0"/>
                  </a:solidFill>
                </a:rPr>
                <a:t> (Matt 26:5) </a:t>
              </a:r>
              <a:r>
                <a:rPr lang="en-CA" sz="2400" b="1" u="sng" dirty="0" smtClean="0">
                  <a:solidFill>
                    <a:srgbClr val="7030A0"/>
                  </a:solidFill>
                </a:rPr>
                <a:t>It was</a:t>
              </a:r>
              <a:r>
                <a:rPr lang="en-CA" sz="2400" b="1" dirty="0" smtClean="0">
                  <a:solidFill>
                    <a:srgbClr val="7030A0"/>
                  </a:solidFill>
                </a:rPr>
                <a:t> -</a:t>
              </a:r>
              <a:r>
                <a:rPr lang="en-CA" sz="2400" b="1" dirty="0">
                  <a:solidFill>
                    <a:srgbClr val="7030A0"/>
                  </a:solidFill>
                </a:rPr>
                <a:t/>
              </a:r>
              <a:br>
                <a:rPr lang="en-CA" sz="2400" b="1" dirty="0">
                  <a:solidFill>
                    <a:srgbClr val="7030A0"/>
                  </a:solidFill>
                </a:rPr>
              </a:br>
              <a:r>
                <a:rPr lang="en-CA" sz="2800" b="1" dirty="0">
                  <a:solidFill>
                    <a:prstClr val="black"/>
                  </a:solidFill>
                  <a:latin typeface="Arial Black" panose="020B0A04020102020204" pitchFamily="34" charset="0"/>
                </a:rPr>
                <a:t>“NOT AT [</a:t>
              </a:r>
              <a:r>
                <a:rPr lang="en-CA" sz="2800" b="1" dirty="0" smtClean="0">
                  <a:solidFill>
                    <a:prstClr val="black"/>
                  </a:solidFill>
                  <a:effectLst>
                    <a:glow rad="127000">
                      <a:srgbClr val="00FFFF"/>
                    </a:glow>
                  </a:effectLst>
                  <a:latin typeface="Arial Black" panose="020B0A04020102020204" pitchFamily="34" charset="0"/>
                </a:rPr>
                <a:t>THEIR</a:t>
              </a:r>
              <a:r>
                <a:rPr lang="en-CA" sz="2800" b="1" dirty="0" smtClean="0">
                  <a:solidFill>
                    <a:prstClr val="black"/>
                  </a:solidFill>
                  <a:latin typeface="Arial Black" panose="020B0A04020102020204" pitchFamily="34" charset="0"/>
                </a:rPr>
                <a:t>] </a:t>
              </a:r>
              <a:r>
                <a:rPr lang="en-CA" sz="2800" b="1" dirty="0">
                  <a:solidFill>
                    <a:prstClr val="black"/>
                  </a:solidFill>
                  <a:latin typeface="Arial Black" panose="020B0A04020102020204" pitchFamily="34" charset="0"/>
                </a:rPr>
                <a:t>FESTIVAL</a:t>
              </a:r>
              <a:r>
                <a:rPr lang="en-CA" sz="2800" b="1" dirty="0" smtClean="0">
                  <a:solidFill>
                    <a:prstClr val="black"/>
                  </a:solidFill>
                  <a:latin typeface="Arial Black" panose="020B0A04020102020204" pitchFamily="34" charset="0"/>
                </a:rPr>
                <a:t>”</a:t>
              </a:r>
              <a:endParaRPr lang="en-CA" sz="2800" b="1" dirty="0">
                <a:solidFill>
                  <a:prstClr val="black"/>
                </a:solidFill>
                <a:latin typeface="Arial Black" panose="020B0A04020102020204" pitchFamily="34" charset="0"/>
              </a:endParaRPr>
            </a:p>
          </p:txBody>
        </p:sp>
        <p:cxnSp>
          <p:nvCxnSpPr>
            <p:cNvPr id="9" name="Straight Connector 8"/>
            <p:cNvCxnSpPr/>
            <p:nvPr/>
          </p:nvCxnSpPr>
          <p:spPr>
            <a:xfrm>
              <a:off x="8404054" y="2314735"/>
              <a:ext cx="1164355" cy="1"/>
            </a:xfrm>
            <a:prstGeom prst="line">
              <a:avLst/>
            </a:prstGeom>
            <a:ln w="57150">
              <a:solidFill>
                <a:srgbClr val="99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pic>
        <p:nvPicPr>
          <p:cNvPr id="25" name="Picture 4" descr="Crescent, Moon, Lunar, Astrophotography"/>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679790" y="3142108"/>
            <a:ext cx="733303" cy="8078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cxnSp>
        <p:nvCxnSpPr>
          <p:cNvPr id="13" name="Straight Arrow Connector 12"/>
          <p:cNvCxnSpPr/>
          <p:nvPr/>
        </p:nvCxnSpPr>
        <p:spPr>
          <a:xfrm flipV="1">
            <a:off x="9378655" y="3722914"/>
            <a:ext cx="1230251" cy="270970"/>
          </a:xfrm>
          <a:prstGeom prst="straightConnector1">
            <a:avLst/>
          </a:prstGeom>
          <a:ln w="139700">
            <a:solidFill>
              <a:srgbClr val="F735EE"/>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09317" y="2514328"/>
            <a:ext cx="5957996" cy="468096"/>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2700" b="1" dirty="0" err="1">
                <a:solidFill>
                  <a:srgbClr val="0000FF"/>
                </a:solidFill>
                <a:effectLst>
                  <a:glow rad="127000">
                    <a:srgbClr val="FFCCFF"/>
                  </a:glow>
                </a:effectLst>
              </a:rPr>
              <a:t>Yahusha</a:t>
            </a:r>
            <a:r>
              <a:rPr lang="en-CA" sz="2700" b="1" dirty="0">
                <a:solidFill>
                  <a:srgbClr val="FF0000"/>
                </a:solidFill>
              </a:rPr>
              <a:t> was </a:t>
            </a:r>
            <a:r>
              <a:rPr lang="en-CA" sz="2700" b="1" u="sng" dirty="0">
                <a:solidFill>
                  <a:srgbClr val="FF0000"/>
                </a:solidFill>
              </a:rPr>
              <a:t>bein</a:t>
            </a:r>
            <a:r>
              <a:rPr lang="en-CA" sz="2700" b="1" dirty="0">
                <a:solidFill>
                  <a:srgbClr val="FF0000"/>
                </a:solidFill>
              </a:rPr>
              <a:t>g </a:t>
            </a:r>
            <a:r>
              <a:rPr lang="en-CA" sz="2700" b="1" u="sng" dirty="0">
                <a:solidFill>
                  <a:srgbClr val="FF0000"/>
                </a:solidFill>
                <a:latin typeface="Arial Black" panose="020B0A04020102020204" pitchFamily="34" charset="0"/>
              </a:rPr>
              <a:t>CRUCIFIED</a:t>
            </a:r>
            <a:r>
              <a:rPr lang="en-CA" sz="2700" b="1" dirty="0">
                <a:solidFill>
                  <a:srgbClr val="FF0000"/>
                </a:solidFill>
                <a:latin typeface="Arial Black" panose="020B0A04020102020204" pitchFamily="34" charset="0"/>
              </a:rPr>
              <a:t>!!</a:t>
            </a:r>
            <a:endParaRPr lang="en-CA" dirty="0"/>
          </a:p>
        </p:txBody>
      </p:sp>
      <p:pic>
        <p:nvPicPr>
          <p:cNvPr id="29" name="Picture 2" descr="https://2.bp.blogspot.com/-sgNV2ayvjoQ/WOQzkEIDTmI/AAAAAAAACZc/alody8pDzJIueb-WEAkbg5-PmAb1j4kDwCEw/s1600/Annas%2B1.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0035251" y="4849792"/>
            <a:ext cx="1986331" cy="17366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8975347" y="4532183"/>
            <a:ext cx="1440943" cy="786759"/>
          </a:xfrm>
          <a:prstGeom prst="straightConnector1">
            <a:avLst/>
          </a:prstGeom>
          <a:noFill/>
          <a:ln w="149225" cap="flat" cmpd="sng" algn="ctr">
            <a:solidFill>
              <a:srgbClr val="ED7D31">
                <a:lumMod val="75000"/>
              </a:srgbClr>
            </a:solidFill>
            <a:prstDash val="solid"/>
            <a:miter lim="800000"/>
            <a:tailEnd type="triangle"/>
          </a:ln>
          <a:effectLst/>
          <a:scene3d>
            <a:camera prst="orthographicFront"/>
            <a:lightRig rig="threePt" dir="t"/>
          </a:scene3d>
          <a:sp3d>
            <a:bevelT/>
          </a:sp3d>
        </p:spPr>
      </p:cxnSp>
    </p:spTree>
    <p:extLst>
      <p:ext uri="{BB962C8B-B14F-4D97-AF65-F5344CB8AC3E}">
        <p14:creationId xmlns:p14="http://schemas.microsoft.com/office/powerpoint/2010/main" val="4940360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8" presetClass="emph" presetSubtype="0" repeatCount="2000" fill="hold" grpId="1" nodeType="afterEffect">
                                  <p:stCondLst>
                                    <p:cond delay="0"/>
                                  </p:stCondLst>
                                  <p:childTnLst>
                                    <p:animRot by="21600000">
                                      <p:cBhvr>
                                        <p:cTn id="16" dur="500" fill="hold"/>
                                        <p:tgtEl>
                                          <p:spTgt spid="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8" presetClass="emph" presetSubtype="0" repeatCount="2000" fill="hold" grpId="1" nodeType="afterEffect">
                                  <p:stCondLst>
                                    <p:cond delay="0"/>
                                  </p:stCondLst>
                                  <p:childTnLst>
                                    <p:animRot by="21600000">
                                      <p:cBhvr>
                                        <p:cTn id="26" dur="500" fill="hold"/>
                                        <p:tgtEl>
                                          <p:spTgt spid="26"/>
                                        </p:tgtEl>
                                        <p:attrNameLst>
                                          <p:attrName>r</p:attrName>
                                        </p:attrNameLst>
                                      </p:cBhvr>
                                    </p:animRot>
                                  </p:childTnLst>
                                </p:cTn>
                              </p:par>
                            </p:childTnLst>
                          </p:cTn>
                        </p:par>
                        <p:par>
                          <p:cTn id="27" fill="hold">
                            <p:stCondLst>
                              <p:cond delay="2000"/>
                            </p:stCondLst>
                            <p:childTnLst>
                              <p:par>
                                <p:cTn id="28" presetID="5"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heckerboard(across)">
                                      <p:cBhvr>
                                        <p:cTn id="30" dur="1500"/>
                                        <p:tgtEl>
                                          <p:spTgt spid="12"/>
                                        </p:tgtEl>
                                      </p:cBhvr>
                                    </p:animEffect>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2000" fill="hold"/>
                                        <p:tgtEl>
                                          <p:spTgt spid="10"/>
                                        </p:tgtEl>
                                        <p:attrNameLst>
                                          <p:attrName>ppt_w</p:attrName>
                                        </p:attrNameLst>
                                      </p:cBhvr>
                                      <p:tavLst>
                                        <p:tav tm="0">
                                          <p:val>
                                            <p:fltVal val="0"/>
                                          </p:val>
                                        </p:tav>
                                        <p:tav tm="100000">
                                          <p:val>
                                            <p:strVal val="#ppt_w"/>
                                          </p:val>
                                        </p:tav>
                                      </p:tavLst>
                                    </p:anim>
                                    <p:anim calcmode="lin" valueType="num">
                                      <p:cBhvr>
                                        <p:cTn id="35" dur="2000" fill="hold"/>
                                        <p:tgtEl>
                                          <p:spTgt spid="10"/>
                                        </p:tgtEl>
                                        <p:attrNameLst>
                                          <p:attrName>ppt_h</p:attrName>
                                        </p:attrNameLst>
                                      </p:cBhvr>
                                      <p:tavLst>
                                        <p:tav tm="0">
                                          <p:val>
                                            <p:fltVal val="0"/>
                                          </p:val>
                                        </p:tav>
                                        <p:tav tm="100000">
                                          <p:val>
                                            <p:strVal val="#ppt_h"/>
                                          </p:val>
                                        </p:tav>
                                      </p:tavLst>
                                    </p:anim>
                                    <p:anim calcmode="lin" valueType="num">
                                      <p:cBhvr>
                                        <p:cTn id="36" dur="2000" fill="hold"/>
                                        <p:tgtEl>
                                          <p:spTgt spid="10"/>
                                        </p:tgtEl>
                                        <p:attrNameLst>
                                          <p:attrName>style.rotation</p:attrName>
                                        </p:attrNameLst>
                                      </p:cBhvr>
                                      <p:tavLst>
                                        <p:tav tm="0">
                                          <p:val>
                                            <p:fltVal val="90"/>
                                          </p:val>
                                        </p:tav>
                                        <p:tav tm="100000">
                                          <p:val>
                                            <p:fltVal val="0"/>
                                          </p:val>
                                        </p:tav>
                                      </p:tavLst>
                                    </p:anim>
                                    <p:animEffect transition="in" filter="fade">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2000"/>
                                        <p:tgtEl>
                                          <p:spTgt spid="6"/>
                                        </p:tgtEl>
                                      </p:cBhvr>
                                    </p:animEffect>
                                  </p:childTnLst>
                                </p:cTn>
                              </p:par>
                            </p:childTnLst>
                          </p:cTn>
                        </p:par>
                        <p:par>
                          <p:cTn id="54" fill="hold">
                            <p:stCondLst>
                              <p:cond delay="3000"/>
                            </p:stCondLst>
                            <p:childTnLst>
                              <p:par>
                                <p:cTn id="55" presetID="22" presetClass="entr" presetSubtype="4"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1500"/>
                                        <p:tgtEl>
                                          <p:spTgt spid="25"/>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1500"/>
                                        <p:tgtEl>
                                          <p:spTgt spid="13"/>
                                        </p:tgtEl>
                                      </p:cBhvr>
                                    </p:animEffect>
                                  </p:childTnLst>
                                </p:cTn>
                              </p:par>
                            </p:childTnLst>
                          </p:cTn>
                        </p:par>
                        <p:par>
                          <p:cTn id="62" fill="hold">
                            <p:stCondLst>
                              <p:cond delay="6000"/>
                            </p:stCondLst>
                            <p:childTnLst>
                              <p:par>
                                <p:cTn id="63" presetID="42"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750"/>
                                        <p:tgtEl>
                                          <p:spTgt spid="30"/>
                                        </p:tgtEl>
                                      </p:cBhvr>
                                    </p:animEffect>
                                    <p:anim calcmode="lin" valueType="num">
                                      <p:cBhvr>
                                        <p:cTn id="66" dur="1750" fill="hold"/>
                                        <p:tgtEl>
                                          <p:spTgt spid="30"/>
                                        </p:tgtEl>
                                        <p:attrNameLst>
                                          <p:attrName>ppt_x</p:attrName>
                                        </p:attrNameLst>
                                      </p:cBhvr>
                                      <p:tavLst>
                                        <p:tav tm="0">
                                          <p:val>
                                            <p:strVal val="#ppt_x"/>
                                          </p:val>
                                        </p:tav>
                                        <p:tav tm="100000">
                                          <p:val>
                                            <p:strVal val="#ppt_x"/>
                                          </p:val>
                                        </p:tav>
                                      </p:tavLst>
                                    </p:anim>
                                    <p:anim calcmode="lin" valueType="num">
                                      <p:cBhvr>
                                        <p:cTn id="67" dur="1750" fill="hold"/>
                                        <p:tgtEl>
                                          <p:spTgt spid="3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750"/>
                                        <p:tgtEl>
                                          <p:spTgt spid="29"/>
                                        </p:tgtEl>
                                      </p:cBhvr>
                                    </p:animEffect>
                                    <p:anim calcmode="lin" valueType="num">
                                      <p:cBhvr>
                                        <p:cTn id="71" dur="1750" fill="hold"/>
                                        <p:tgtEl>
                                          <p:spTgt spid="29"/>
                                        </p:tgtEl>
                                        <p:attrNameLst>
                                          <p:attrName>ppt_x</p:attrName>
                                        </p:attrNameLst>
                                      </p:cBhvr>
                                      <p:tavLst>
                                        <p:tav tm="0">
                                          <p:val>
                                            <p:strVal val="#ppt_x"/>
                                          </p:val>
                                        </p:tav>
                                        <p:tav tm="100000">
                                          <p:val>
                                            <p:strVal val="#ppt_x"/>
                                          </p:val>
                                        </p:tav>
                                      </p:tavLst>
                                    </p:anim>
                                    <p:anim calcmode="lin" valueType="num">
                                      <p:cBhvr>
                                        <p:cTn id="72" dur="1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circle(in)">
                                      <p:cBhvr>
                                        <p:cTn id="77" dur="125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edge">
                                      <p:cBhvr>
                                        <p:cTn id="82" dur="2000"/>
                                        <p:tgtEl>
                                          <p:spTgt spid="28"/>
                                        </p:tgtEl>
                                      </p:cBhvr>
                                    </p:animEffect>
                                  </p:childTnLst>
                                </p:cTn>
                              </p:par>
                            </p:childTnLst>
                          </p:cTn>
                        </p:par>
                        <p:par>
                          <p:cTn id="83" fill="hold">
                            <p:stCondLst>
                              <p:cond delay="2000"/>
                            </p:stCondLst>
                            <p:childTnLst>
                              <p:par>
                                <p:cTn id="84" presetID="22" presetClass="entr" presetSubtype="4" repeatCount="3000"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 grpId="1" animBg="1"/>
      <p:bldP spid="26" grpId="0" animBg="1"/>
      <p:bldP spid="26" grpId="1" animBg="1"/>
      <p:bldP spid="3" grpId="0" animBg="1"/>
      <p:bldP spid="12" grpId="0" animBg="1"/>
      <p:bldP spid="28" grpId="0" animBg="1"/>
      <p:bldP spid="4" grpId="0" animBg="1"/>
      <p:bldP spid="6"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393551" y="1353882"/>
            <a:ext cx="7930674" cy="3887146"/>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55217" y="752927"/>
            <a:ext cx="4701396" cy="523782"/>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3" name="Rectangle 22"/>
          <p:cNvSpPr/>
          <p:nvPr/>
        </p:nvSpPr>
        <p:spPr>
          <a:xfrm>
            <a:off x="4839405" y="2372265"/>
            <a:ext cx="1190445" cy="2600870"/>
          </a:xfrm>
          <a:prstGeom prst="rect">
            <a:avLst/>
          </a:prstGeom>
          <a:noFill/>
          <a:ln w="57150">
            <a:solidFill>
              <a:srgbClr val="0000FF"/>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72862" y="1355577"/>
            <a:ext cx="6081204" cy="527983"/>
          </a:xfrm>
          <a:prstGeom prst="wedgeRoundRectCallout">
            <a:avLst>
              <a:gd name="adj1" fmla="val 29338"/>
              <a:gd name="adj2" fmla="val 139186"/>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b="1" dirty="0" smtClean="0">
                <a:solidFill>
                  <a:srgbClr val="0000FF"/>
                </a:solidFill>
              </a:rPr>
              <a:t>Abib 14, CC Pesach, </a:t>
            </a:r>
            <a:r>
              <a:rPr lang="en-CA" sz="2400" b="1" u="sng" dirty="0" smtClean="0">
                <a:solidFill>
                  <a:srgbClr val="F735EE"/>
                </a:solidFill>
              </a:rPr>
              <a:t>Midst of the week</a:t>
            </a:r>
            <a:r>
              <a:rPr lang="en-CA" sz="2400" b="1" dirty="0" smtClean="0">
                <a:solidFill>
                  <a:srgbClr val="F735EE"/>
                </a:solidFill>
              </a:rPr>
              <a:t>.</a:t>
            </a:r>
            <a:endParaRPr lang="en-CA" sz="2400" b="1" dirty="0">
              <a:solidFill>
                <a:srgbClr val="F735EE"/>
              </a:solidFill>
            </a:endParaRPr>
          </a:p>
        </p:txBody>
      </p:sp>
      <p:sp>
        <p:nvSpPr>
          <p:cNvPr id="2" name="Isosceles Triangle 1"/>
          <p:cNvSpPr/>
          <p:nvPr/>
        </p:nvSpPr>
        <p:spPr>
          <a:xfrm rot="16200000">
            <a:off x="5060083" y="3995318"/>
            <a:ext cx="835796" cy="1163015"/>
          </a:xfrm>
          <a:prstGeom prst="triangle">
            <a:avLst>
              <a:gd name="adj" fmla="val 0"/>
            </a:avLst>
          </a:prstGeom>
          <a:solidFill>
            <a:schemeClr val="tx1">
              <a:lumMod val="50000"/>
              <a:alpha val="58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5" name="Slide Number Placeholder 14"/>
          <p:cNvSpPr>
            <a:spLocks noGrp="1"/>
          </p:cNvSpPr>
          <p:nvPr>
            <p:ph type="sldNum" sz="quarter" idx="12"/>
          </p:nvPr>
        </p:nvSpPr>
        <p:spPr>
          <a:xfrm>
            <a:off x="11653350" y="6532332"/>
            <a:ext cx="468031" cy="310490"/>
          </a:xfrm>
        </p:spPr>
        <p:txBody>
          <a:bodyPr/>
          <a:lstStyle/>
          <a:p>
            <a:fld id="{6D22F896-40B5-4ADD-8801-0D06FADFA095}" type="slidenum">
              <a:rPr lang="en-US" sz="1100" smtClean="0">
                <a:solidFill>
                  <a:prstClr val="white">
                    <a:tint val="75000"/>
                  </a:prstClr>
                </a:solidFill>
              </a:rPr>
              <a:pPr/>
              <a:t>12</a:t>
            </a:fld>
            <a:endParaRPr lang="en-US" sz="1100" dirty="0">
              <a:solidFill>
                <a:prstClr val="white">
                  <a:tint val="75000"/>
                </a:prstClr>
              </a:solidFill>
            </a:endParaRPr>
          </a:p>
        </p:txBody>
      </p:sp>
      <p:sp>
        <p:nvSpPr>
          <p:cNvPr id="21" name="Rounded Rectangle 20"/>
          <p:cNvSpPr/>
          <p:nvPr/>
        </p:nvSpPr>
        <p:spPr>
          <a:xfrm>
            <a:off x="131975" y="65024"/>
            <a:ext cx="9371640" cy="644809"/>
          </a:xfrm>
          <a:prstGeom prst="roundRect">
            <a:avLst>
              <a:gd name="adj" fmla="val 45608"/>
            </a:avLst>
          </a:prstGeom>
          <a:solidFill>
            <a:schemeClr val="bg1"/>
          </a:solidFill>
          <a:ln>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rgbClr val="FF0000"/>
                </a:solidFill>
                <a:effectLst>
                  <a:glow rad="127000">
                    <a:srgbClr val="00FFFF"/>
                  </a:glow>
                </a:effectLst>
                <a:latin typeface="Arial Black" panose="020B0A04020102020204" pitchFamily="34" charset="0"/>
              </a:rPr>
              <a:t>Lunar Calendar </a:t>
            </a:r>
            <a:r>
              <a:rPr lang="en-CA" sz="2800" dirty="0" smtClean="0">
                <a:solidFill>
                  <a:srgbClr val="FF0000"/>
                </a:solidFill>
                <a:latin typeface="Arial Black" panose="020B0A04020102020204" pitchFamily="34" charset="0"/>
              </a:rPr>
              <a:t>- Abib 14 began </a:t>
            </a:r>
            <a:r>
              <a:rPr lang="en-CA" sz="2800" u="sng" dirty="0" smtClean="0">
                <a:solidFill>
                  <a:srgbClr val="FF0000"/>
                </a:solidFill>
                <a:latin typeface="Arial Black" panose="020B0A04020102020204" pitchFamily="34" charset="0"/>
              </a:rPr>
              <a:t>at Sunset</a:t>
            </a:r>
            <a:r>
              <a:rPr lang="en-CA" sz="2800" dirty="0" smtClean="0">
                <a:solidFill>
                  <a:srgbClr val="FF0000"/>
                </a:solidFill>
                <a:latin typeface="Arial Black" panose="020B0A04020102020204" pitchFamily="34" charset="0"/>
              </a:rPr>
              <a:t>!</a:t>
            </a:r>
            <a:endParaRPr lang="en-CA" sz="2800" dirty="0">
              <a:solidFill>
                <a:srgbClr val="FF0000"/>
              </a:solidFill>
              <a:latin typeface="Arial Black" panose="020B0A04020102020204" pitchFamily="34" charset="0"/>
            </a:endParaRPr>
          </a:p>
        </p:txBody>
      </p:sp>
      <p:sp>
        <p:nvSpPr>
          <p:cNvPr id="3" name="Rounded Rectangular Callout 2"/>
          <p:cNvSpPr/>
          <p:nvPr/>
        </p:nvSpPr>
        <p:spPr>
          <a:xfrm>
            <a:off x="296137" y="1983784"/>
            <a:ext cx="4036073" cy="3226571"/>
          </a:xfrm>
          <a:prstGeom prst="wedgeRoundRectCallout">
            <a:avLst>
              <a:gd name="adj1" fmla="val 76875"/>
              <a:gd name="adj2" fmla="val 34813"/>
              <a:gd name="adj3" fmla="val 16667"/>
            </a:avLst>
          </a:prstGeom>
          <a:solidFill>
            <a:schemeClr val="tx1">
              <a:lumMod val="50000"/>
            </a:schemeClr>
          </a:solidFill>
          <a:ln w="762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u="sng" dirty="0" smtClean="0">
                <a:solidFill>
                  <a:srgbClr val="0000FF"/>
                </a:solidFill>
                <a:effectLst>
                  <a:glow rad="88900">
                    <a:srgbClr val="FFFF00"/>
                  </a:glow>
                </a:effectLst>
              </a:rPr>
              <a:t>After the sun had set</a:t>
            </a:r>
            <a:r>
              <a:rPr lang="en-CA" sz="3200" b="1" dirty="0" smtClean="0">
                <a:solidFill>
                  <a:srgbClr val="0000FF"/>
                </a:solidFill>
                <a:effectLst>
                  <a:glow rad="88900">
                    <a:srgbClr val="FFFF00"/>
                  </a:glow>
                </a:effectLst>
              </a:rPr>
              <a:t> </a:t>
            </a:r>
            <a:r>
              <a:rPr lang="en-CA" sz="2800" b="1" dirty="0" smtClean="0">
                <a:ln>
                  <a:solidFill>
                    <a:srgbClr val="0000FF"/>
                  </a:solidFill>
                </a:ln>
                <a:solidFill>
                  <a:srgbClr val="FFCCFF"/>
                </a:solidFill>
              </a:rPr>
              <a:t>(Matt 26:57-61, Mark </a:t>
            </a:r>
            <a:r>
              <a:rPr lang="en-CA" sz="2800" b="1" u="sng" dirty="0" smtClean="0">
                <a:ln>
                  <a:solidFill>
                    <a:srgbClr val="0000FF"/>
                  </a:solidFill>
                </a:ln>
                <a:solidFill>
                  <a:srgbClr val="FFCCFF"/>
                </a:solidFill>
              </a:rPr>
              <a:t>1:</a:t>
            </a:r>
            <a:r>
              <a:rPr lang="en-CA" sz="2800" b="1" u="sng" dirty="0" smtClean="0">
                <a:ln>
                  <a:solidFill>
                    <a:srgbClr val="0000FF"/>
                  </a:solidFill>
                </a:ln>
                <a:solidFill>
                  <a:srgbClr val="FFCCFF"/>
                </a:solidFill>
                <a:effectLst>
                  <a:glow rad="127000">
                    <a:srgbClr val="99FF33"/>
                  </a:glow>
                </a:effectLst>
              </a:rPr>
              <a:t>32</a:t>
            </a:r>
            <a:r>
              <a:rPr lang="en-CA" sz="2800" b="1" dirty="0" smtClean="0">
                <a:ln>
                  <a:solidFill>
                    <a:srgbClr val="0000FF"/>
                  </a:solidFill>
                </a:ln>
                <a:solidFill>
                  <a:srgbClr val="FFCCFF"/>
                </a:solidFill>
              </a:rPr>
              <a:t>, 15:42-47) </a:t>
            </a:r>
            <a:r>
              <a:rPr lang="en-CA" sz="3200" b="1" dirty="0" err="1" smtClean="0">
                <a:solidFill>
                  <a:srgbClr val="0000FF"/>
                </a:solidFill>
              </a:rPr>
              <a:t>Yoseph</a:t>
            </a:r>
            <a:r>
              <a:rPr lang="en-CA" sz="3200" b="1" dirty="0" smtClean="0">
                <a:solidFill>
                  <a:srgbClr val="0000FF"/>
                </a:solidFill>
              </a:rPr>
              <a:t> requested the body of Yahusha.</a:t>
            </a:r>
            <a:endParaRPr lang="en-CA" sz="2400" b="1" dirty="0">
              <a:solidFill>
                <a:srgbClr val="FF5050"/>
              </a:solidFill>
            </a:endParaRPr>
          </a:p>
        </p:txBody>
      </p:sp>
      <p:cxnSp>
        <p:nvCxnSpPr>
          <p:cNvPr id="5" name="Straight Connector 4"/>
          <p:cNvCxnSpPr/>
          <p:nvPr/>
        </p:nvCxnSpPr>
        <p:spPr>
          <a:xfrm flipV="1">
            <a:off x="4705582" y="4080294"/>
            <a:ext cx="1462831" cy="993065"/>
          </a:xfrm>
          <a:prstGeom prst="line">
            <a:avLst/>
          </a:prstGeom>
          <a:ln w="76200">
            <a:solidFill>
              <a:srgbClr val="FF5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6587889" y="1555224"/>
            <a:ext cx="5373731" cy="3806898"/>
          </a:xfrm>
          <a:prstGeom prst="wedgeRoundRectCallout">
            <a:avLst>
              <a:gd name="adj1" fmla="val -63491"/>
              <a:gd name="adj2" fmla="val 31946"/>
              <a:gd name="adj3" fmla="val 16667"/>
            </a:avLst>
          </a:prstGeom>
          <a:solidFill>
            <a:schemeClr val="bg1"/>
          </a:solidFill>
          <a:ln w="381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solidFill>
                  <a:srgbClr val="7030A0"/>
                </a:solidFill>
                <a:effectLst>
                  <a:glow rad="127000">
                    <a:srgbClr val="00FFFF"/>
                  </a:glow>
                </a:effectLst>
              </a:rPr>
              <a:t>Abib </a:t>
            </a:r>
            <a:r>
              <a:rPr lang="en-CA" sz="2400" b="1" u="sng" dirty="0" smtClean="0">
                <a:solidFill>
                  <a:srgbClr val="7030A0"/>
                </a:solidFill>
                <a:effectLst>
                  <a:glow rad="127000">
                    <a:srgbClr val="00FFFF"/>
                  </a:glow>
                </a:effectLst>
              </a:rPr>
              <a:t>14</a:t>
            </a:r>
            <a:r>
              <a:rPr lang="en-CA" sz="2400" b="1" dirty="0" smtClean="0">
                <a:solidFill>
                  <a:srgbClr val="7030A0"/>
                </a:solidFill>
                <a:effectLst>
                  <a:glow rad="127000">
                    <a:srgbClr val="00FFFF"/>
                  </a:glow>
                </a:effectLst>
              </a:rPr>
              <a:t> Covenant Calendar </a:t>
            </a:r>
            <a:r>
              <a:rPr lang="en-CA" sz="2400" b="1" dirty="0" smtClean="0">
                <a:solidFill>
                  <a:srgbClr val="7030A0"/>
                </a:solidFill>
              </a:rPr>
              <a:t>/ </a:t>
            </a:r>
            <a:br>
              <a:rPr lang="en-CA" sz="2400" b="1" dirty="0" smtClean="0">
                <a:solidFill>
                  <a:srgbClr val="7030A0"/>
                </a:solidFill>
              </a:rPr>
            </a:br>
            <a:r>
              <a:rPr lang="en-CA" sz="2400" b="1" dirty="0" smtClean="0">
                <a:solidFill>
                  <a:srgbClr val="7030A0"/>
                </a:solidFill>
                <a:effectLst>
                  <a:glow rad="127000">
                    <a:srgbClr val="FFFF00"/>
                  </a:glow>
                </a:effectLst>
              </a:rPr>
              <a:t>&amp;</a:t>
            </a:r>
            <a:r>
              <a:rPr lang="en-CA" sz="2400" b="1" dirty="0" smtClean="0">
                <a:solidFill>
                  <a:srgbClr val="7030A0"/>
                </a:solidFill>
              </a:rPr>
              <a:t>  </a:t>
            </a:r>
            <a:r>
              <a:rPr lang="en-CA" sz="2400" b="1" dirty="0" smtClean="0">
                <a:solidFill>
                  <a:srgbClr val="FF0000"/>
                </a:solidFill>
              </a:rPr>
              <a:t>Abib </a:t>
            </a:r>
            <a:r>
              <a:rPr lang="en-CA" sz="2400" b="1" u="sng" dirty="0" smtClean="0">
                <a:solidFill>
                  <a:srgbClr val="FF0000"/>
                </a:solidFill>
              </a:rPr>
              <a:t>14</a:t>
            </a:r>
            <a:r>
              <a:rPr lang="en-CA" sz="2400" b="1" dirty="0" smtClean="0">
                <a:solidFill>
                  <a:srgbClr val="FF0000"/>
                </a:solidFill>
              </a:rPr>
              <a:t> LUNAR – </a:t>
            </a:r>
            <a:r>
              <a:rPr lang="en-CA" sz="2400" b="1" dirty="0" smtClean="0">
                <a:solidFill>
                  <a:srgbClr val="FFCCFF"/>
                </a:solidFill>
              </a:rPr>
              <a:t>John 19:42</a:t>
            </a:r>
          </a:p>
          <a:p>
            <a:pPr algn="ctr"/>
            <a:endParaRPr lang="en-CA" sz="2400" b="1" dirty="0">
              <a:solidFill>
                <a:srgbClr val="FFCCFF"/>
              </a:solidFill>
            </a:endParaRPr>
          </a:p>
          <a:p>
            <a:pPr algn="ctr"/>
            <a:endParaRPr lang="en-CA" sz="2400" b="1" dirty="0" smtClean="0">
              <a:solidFill>
                <a:srgbClr val="FFCCFF"/>
              </a:solidFill>
            </a:endParaRPr>
          </a:p>
          <a:p>
            <a:pPr algn="ctr"/>
            <a:endParaRPr lang="en-CA" sz="2400" b="1" dirty="0">
              <a:solidFill>
                <a:srgbClr val="FFCCFF"/>
              </a:solidFill>
            </a:endParaRPr>
          </a:p>
          <a:p>
            <a:pPr algn="ctr"/>
            <a:endParaRPr lang="en-CA" sz="2400" b="1" dirty="0" smtClean="0">
              <a:solidFill>
                <a:srgbClr val="FFCCFF"/>
              </a:solidFill>
            </a:endParaRPr>
          </a:p>
          <a:p>
            <a:pPr algn="ctr"/>
            <a:endParaRPr lang="en-CA" sz="2400" b="1" dirty="0">
              <a:solidFill>
                <a:srgbClr val="FFCCFF"/>
              </a:solidFill>
            </a:endParaRPr>
          </a:p>
          <a:p>
            <a:pPr algn="ctr"/>
            <a:endParaRPr lang="en-CA" sz="2400" b="1" dirty="0" smtClean="0">
              <a:solidFill>
                <a:srgbClr val="FFCCFF"/>
              </a:solidFill>
            </a:endParaRPr>
          </a:p>
          <a:p>
            <a:pPr algn="ctr"/>
            <a:endParaRPr lang="en-CA" sz="2400" b="1" dirty="0">
              <a:solidFill>
                <a:srgbClr val="FFCCFF"/>
              </a:solidFill>
            </a:endParaRPr>
          </a:p>
          <a:p>
            <a:pPr algn="ctr"/>
            <a:endParaRPr lang="en-CA" sz="2400" b="1" dirty="0" smtClean="0">
              <a:solidFill>
                <a:srgbClr val="FFCCFF"/>
              </a:solidFill>
            </a:endParaRPr>
          </a:p>
        </p:txBody>
      </p:sp>
      <p:sp>
        <p:nvSpPr>
          <p:cNvPr id="28" name="Rounded Rectangular Callout 27"/>
          <p:cNvSpPr/>
          <p:nvPr/>
        </p:nvSpPr>
        <p:spPr>
          <a:xfrm>
            <a:off x="1339931" y="5513888"/>
            <a:ext cx="9779518" cy="1267500"/>
          </a:xfrm>
          <a:prstGeom prst="wedgeRoundRectCallout">
            <a:avLst>
              <a:gd name="adj1" fmla="val -15761"/>
              <a:gd name="adj2" fmla="val -80526"/>
              <a:gd name="adj3" fmla="val 16667"/>
            </a:avLst>
          </a:prstGeom>
          <a:solidFill>
            <a:schemeClr val="tx1">
              <a:lumMod val="50000"/>
            </a:schemeClr>
          </a:solidFill>
          <a:ln w="762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defTabSz="457200"/>
            <a:r>
              <a:rPr lang="en-CA" sz="8800" b="1" dirty="0" smtClean="0">
                <a:ln>
                  <a:solidFill>
                    <a:schemeClr val="bg1"/>
                  </a:solidFill>
                </a:ln>
                <a:solidFill>
                  <a:srgbClr val="FF5050"/>
                </a:solidFill>
                <a:effectLst/>
              </a:rPr>
              <a:t>Sunset</a:t>
            </a:r>
            <a:r>
              <a:rPr lang="en-CA" sz="8800" b="1" dirty="0" smtClean="0">
                <a:solidFill>
                  <a:schemeClr val="bg1"/>
                </a:solidFill>
                <a:effectLst/>
              </a:rPr>
              <a:t> occurr</a:t>
            </a:r>
            <a:r>
              <a:rPr lang="en-CA" sz="8800" b="1" u="sng" dirty="0" smtClean="0">
                <a:ln>
                  <a:solidFill>
                    <a:sysClr val="windowText" lastClr="000000"/>
                  </a:solidFill>
                </a:ln>
                <a:solidFill>
                  <a:srgbClr val="FF5050"/>
                </a:solidFill>
                <a:effectLst/>
              </a:rPr>
              <a:t>ed</a:t>
            </a:r>
            <a:r>
              <a:rPr lang="en-CA" sz="8800" b="1" dirty="0" smtClean="0">
                <a:ln>
                  <a:solidFill>
                    <a:sysClr val="windowText" lastClr="000000"/>
                  </a:solidFill>
                </a:ln>
                <a:solidFill>
                  <a:srgbClr val="FF5050"/>
                </a:solidFill>
                <a:effectLst/>
              </a:rPr>
              <a:t>!</a:t>
            </a:r>
            <a:endParaRPr lang="en-CA" sz="8800" b="1" dirty="0">
              <a:ln>
                <a:solidFill>
                  <a:sysClr val="windowText" lastClr="000000"/>
                </a:solidFill>
              </a:ln>
              <a:solidFill>
                <a:srgbClr val="FF5050"/>
              </a:solidFill>
              <a:effectLst/>
            </a:endParaRPr>
          </a:p>
        </p:txBody>
      </p:sp>
      <p:sp>
        <p:nvSpPr>
          <p:cNvPr id="4" name="Explosion 1 3"/>
          <p:cNvSpPr/>
          <p:nvPr/>
        </p:nvSpPr>
        <p:spPr>
          <a:xfrm>
            <a:off x="10343071" y="65024"/>
            <a:ext cx="1778309" cy="1559209"/>
          </a:xfrm>
          <a:prstGeom prst="irregularSeal1">
            <a:avLst/>
          </a:prstGeom>
          <a:solidFill>
            <a:srgbClr val="99FF33"/>
          </a:solidFill>
          <a:ln w="38100">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xplosion 1 5"/>
          <p:cNvSpPr/>
          <p:nvPr/>
        </p:nvSpPr>
        <p:spPr>
          <a:xfrm>
            <a:off x="10757140" y="548233"/>
            <a:ext cx="948906" cy="523782"/>
          </a:xfrm>
          <a:prstGeom prst="irregularSeal1">
            <a:avLst/>
          </a:prstGeom>
          <a:solidFill>
            <a:schemeClr val="accent5">
              <a:lumMod val="75000"/>
            </a:schemeClr>
          </a:solidFill>
          <a:ln>
            <a:solidFill>
              <a:srgbClr val="FF505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835824" y="2559746"/>
            <a:ext cx="4798510" cy="2684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CA" sz="2400" b="1" dirty="0">
              <a:solidFill>
                <a:srgbClr val="FF0000"/>
              </a:solidFill>
            </a:endParaRPr>
          </a:p>
        </p:txBody>
      </p:sp>
      <p:sp>
        <p:nvSpPr>
          <p:cNvPr id="10" name="Rectangle 9"/>
          <p:cNvSpPr/>
          <p:nvPr/>
        </p:nvSpPr>
        <p:spPr>
          <a:xfrm>
            <a:off x="6947409" y="2019762"/>
            <a:ext cx="420560" cy="388218"/>
          </a:xfrm>
          <a:prstGeom prst="rect">
            <a:avLst/>
          </a:prstGeom>
          <a:noFill/>
          <a:ln w="57150">
            <a:solidFill>
              <a:srgbClr val="F735E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7057708" y="2338643"/>
            <a:ext cx="4524570" cy="2995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2400" b="1" dirty="0" smtClean="0">
                <a:solidFill>
                  <a:srgbClr val="F735EE"/>
                </a:solidFill>
                <a:effectLst>
                  <a:glow rad="127000">
                    <a:srgbClr val="FFCC00"/>
                  </a:glow>
                </a:effectLst>
              </a:rPr>
              <a:t>After the sun had set, </a:t>
            </a:r>
            <a:br>
              <a:rPr lang="en-CA" sz="2400" b="1" dirty="0" smtClean="0">
                <a:solidFill>
                  <a:srgbClr val="F735EE"/>
                </a:solidFill>
                <a:effectLst>
                  <a:glow rad="127000">
                    <a:srgbClr val="FFCC00"/>
                  </a:glow>
                </a:effectLst>
              </a:rPr>
            </a:br>
            <a:r>
              <a:rPr lang="en-CA" sz="2400" b="1" dirty="0" smtClean="0">
                <a:solidFill>
                  <a:srgbClr val="FFCCFF"/>
                </a:solidFill>
              </a:rPr>
              <a:t>John </a:t>
            </a:r>
            <a:r>
              <a:rPr lang="en-CA" sz="2400" b="1" dirty="0">
                <a:solidFill>
                  <a:srgbClr val="FFCCFF"/>
                </a:solidFill>
              </a:rPr>
              <a:t>announced the </a:t>
            </a:r>
            <a:br>
              <a:rPr lang="en-CA" sz="2400" b="1" dirty="0">
                <a:solidFill>
                  <a:srgbClr val="FFCCFF"/>
                </a:solidFill>
              </a:rPr>
            </a:br>
            <a:r>
              <a:rPr lang="en-CA" sz="2400" b="1" dirty="0">
                <a:solidFill>
                  <a:srgbClr val="FF5050"/>
                </a:solidFill>
                <a:effectLst>
                  <a:glow rad="127000">
                    <a:srgbClr val="00FFFF"/>
                  </a:glow>
                </a:effectLst>
                <a:latin typeface="Arial Black" panose="020B0A04020102020204" pitchFamily="34" charset="0"/>
              </a:rPr>
              <a:t>LUNAR CALENDAR</a:t>
            </a:r>
            <a:r>
              <a:rPr lang="en-CA" sz="2400" b="1" dirty="0">
                <a:solidFill>
                  <a:srgbClr val="FF5050"/>
                </a:solidFill>
                <a:latin typeface="Arial Black" panose="020B0A04020102020204" pitchFamily="34" charset="0"/>
              </a:rPr>
              <a:t> </a:t>
            </a:r>
            <a:r>
              <a:rPr lang="en-CA" sz="2400" b="1" u="sng" dirty="0">
                <a:ln>
                  <a:solidFill>
                    <a:srgbClr val="00B050"/>
                  </a:solidFill>
                </a:ln>
                <a:solidFill>
                  <a:srgbClr val="FF5050"/>
                </a:solidFill>
                <a:latin typeface="Arial Black" panose="020B0A04020102020204" pitchFamily="34" charset="0"/>
              </a:rPr>
              <a:t>PREPARATION</a:t>
            </a:r>
            <a:r>
              <a:rPr lang="en-CA" sz="2400" b="1" dirty="0">
                <a:solidFill>
                  <a:srgbClr val="FF5050"/>
                </a:solidFill>
                <a:latin typeface="Arial Black" panose="020B0A04020102020204" pitchFamily="34" charset="0"/>
              </a:rPr>
              <a:t> DAY </a:t>
            </a:r>
            <a:r>
              <a:rPr lang="en-CA" sz="2400" b="1" dirty="0" smtClean="0">
                <a:solidFill>
                  <a:srgbClr val="FF5050"/>
                </a:solidFill>
                <a:latin typeface="Arial Black" panose="020B0A04020102020204" pitchFamily="34" charset="0"/>
              </a:rPr>
              <a:t/>
            </a:r>
            <a:br>
              <a:rPr lang="en-CA" sz="2400" b="1" dirty="0" smtClean="0">
                <a:solidFill>
                  <a:srgbClr val="FF5050"/>
                </a:solidFill>
                <a:latin typeface="Arial Black" panose="020B0A04020102020204" pitchFamily="34" charset="0"/>
              </a:rPr>
            </a:br>
            <a:r>
              <a:rPr lang="en-CA" sz="2400" b="1" dirty="0" smtClean="0">
                <a:solidFill>
                  <a:srgbClr val="FF5050"/>
                </a:solidFill>
                <a:latin typeface="Arial Black" panose="020B0A04020102020204" pitchFamily="34" charset="0"/>
              </a:rPr>
              <a:t>WAS IN OPERATION!</a:t>
            </a:r>
            <a:endParaRPr lang="en-CA" sz="2400" b="1" dirty="0">
              <a:solidFill>
                <a:srgbClr val="FF5050"/>
              </a:solidFill>
              <a:latin typeface="Arial Black" panose="020B0A04020102020204" pitchFamily="34" charset="0"/>
            </a:endParaRPr>
          </a:p>
          <a:p>
            <a:pPr lvl="0" algn="ctr"/>
            <a:r>
              <a:rPr lang="en-CA" sz="2400" b="1" dirty="0">
                <a:solidFill>
                  <a:srgbClr val="00B050"/>
                </a:solidFill>
                <a:latin typeface="Arial Black" panose="020B0A04020102020204" pitchFamily="34" charset="0"/>
              </a:rPr>
              <a:t>2</a:t>
            </a:r>
            <a:r>
              <a:rPr lang="en-CA" sz="2400" b="1" dirty="0">
                <a:solidFill>
                  <a:srgbClr val="FF5050"/>
                </a:solidFill>
                <a:latin typeface="Arial Black" panose="020B0A04020102020204" pitchFamily="34" charset="0"/>
              </a:rPr>
              <a:t> Passovers, </a:t>
            </a:r>
            <a:r>
              <a:rPr lang="en-CA" sz="2400" b="1" dirty="0">
                <a:solidFill>
                  <a:srgbClr val="00B050"/>
                </a:solidFill>
                <a:latin typeface="Arial Black" panose="020B0A04020102020204" pitchFamily="34" charset="0"/>
              </a:rPr>
              <a:t>2</a:t>
            </a:r>
            <a:r>
              <a:rPr lang="en-CA" sz="2400" b="1" dirty="0">
                <a:solidFill>
                  <a:srgbClr val="FF5050"/>
                </a:solidFill>
                <a:latin typeface="Arial Black" panose="020B0A04020102020204" pitchFamily="34" charset="0"/>
              </a:rPr>
              <a:t> calendars, </a:t>
            </a:r>
            <a:r>
              <a:rPr lang="en-CA" sz="2400" b="1" dirty="0">
                <a:solidFill>
                  <a:schemeClr val="bg2">
                    <a:lumMod val="60000"/>
                    <a:lumOff val="40000"/>
                  </a:schemeClr>
                </a:solidFill>
                <a:latin typeface="Arial Black" panose="020B0A04020102020204" pitchFamily="34" charset="0"/>
              </a:rPr>
              <a:t>ONE</a:t>
            </a:r>
            <a:r>
              <a:rPr lang="en-CA" sz="2400" b="1" dirty="0">
                <a:solidFill>
                  <a:srgbClr val="FF5050"/>
                </a:solidFill>
                <a:latin typeface="Arial Black" panose="020B0A04020102020204" pitchFamily="34" charset="0"/>
              </a:rPr>
              <a:t> LIGHT SEASON!</a:t>
            </a:r>
          </a:p>
          <a:p>
            <a:pPr lvl="0" algn="ctr"/>
            <a:r>
              <a:rPr lang="en-CA" sz="2400" b="1" dirty="0">
                <a:solidFill>
                  <a:srgbClr val="FFFF00"/>
                </a:solidFill>
                <a:latin typeface="Arial Black" panose="020B0A04020102020204" pitchFamily="34" charset="0"/>
              </a:rPr>
              <a:t>ONE CRUCIFIXION!</a:t>
            </a:r>
            <a:endParaRPr lang="en-CA" sz="2400" b="1" dirty="0">
              <a:solidFill>
                <a:srgbClr val="FFFF00"/>
              </a:solidFill>
            </a:endParaRPr>
          </a:p>
        </p:txBody>
      </p:sp>
      <p:sp>
        <p:nvSpPr>
          <p:cNvPr id="7" name="Right Brace 6"/>
          <p:cNvSpPr/>
          <p:nvPr/>
        </p:nvSpPr>
        <p:spPr>
          <a:xfrm>
            <a:off x="11345645" y="3114433"/>
            <a:ext cx="397724" cy="2129607"/>
          </a:xfrm>
          <a:prstGeom prst="rightBrace">
            <a:avLst>
              <a:gd name="adj1" fmla="val 44814"/>
              <a:gd name="adj2" fmla="val 37606"/>
            </a:avLst>
          </a:prstGeom>
          <a:ln w="5715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Bent Arrow 7"/>
          <p:cNvSpPr/>
          <p:nvPr/>
        </p:nvSpPr>
        <p:spPr>
          <a:xfrm rot="4598404" flipH="1">
            <a:off x="10663482" y="2417120"/>
            <a:ext cx="2381719" cy="650921"/>
          </a:xfrm>
          <a:prstGeom prst="bentArrow">
            <a:avLst>
              <a:gd name="adj1" fmla="val 25000"/>
              <a:gd name="adj2" fmla="val 50000"/>
              <a:gd name="adj3" fmla="val 50000"/>
              <a:gd name="adj4" fmla="val 62500"/>
            </a:avLst>
          </a:prstGeom>
          <a:gradFill flip="none" rotWithShape="1">
            <a:gsLst>
              <a:gs pos="0">
                <a:srgbClr val="00FFFF"/>
              </a:gs>
              <a:gs pos="40000">
                <a:srgbClr val="FFCCFF"/>
              </a:gs>
              <a:gs pos="66000">
                <a:srgbClr val="FF5050"/>
              </a:gs>
              <a:gs pos="100000">
                <a:srgbClr val="F735EE"/>
              </a:gs>
            </a:gsLst>
            <a:lin ang="0" scaled="1"/>
            <a:tileRect/>
          </a:gradFill>
          <a:ln>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720" y="-6665259"/>
            <a:ext cx="10228729" cy="639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667038"/>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8" presetClass="emph" presetSubtype="0" fill="hold" nodeType="afterEffect">
                                  <p:stCondLst>
                                    <p:cond delay="0"/>
                                  </p:stCondLst>
                                  <p:childTnLst>
                                    <p:animRot by="21600000">
                                      <p:cBhvr>
                                        <p:cTn id="18" dur="1250" fill="hold"/>
                                        <p:tgtEl>
                                          <p:spTgt spid="5"/>
                                        </p:tgtEl>
                                        <p:attrNameLst>
                                          <p:attrName>r</p:attrName>
                                        </p:attrNameLst>
                                      </p:cBhvr>
                                    </p:animRot>
                                  </p:childTnLst>
                                </p:cTn>
                              </p:par>
                            </p:childTnLst>
                          </p:cTn>
                        </p:par>
                        <p:par>
                          <p:cTn id="19" fill="hold">
                            <p:stCondLst>
                              <p:cond delay="2250"/>
                            </p:stCondLst>
                            <p:childTnLst>
                              <p:par>
                                <p:cTn id="20" presetID="47"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8" presetClass="emph" presetSubtype="0" repeatCount="3000" fill="hold" grpId="1" nodeType="afterEffect">
                                  <p:stCondLst>
                                    <p:cond delay="0"/>
                                  </p:stCondLst>
                                  <p:childTnLst>
                                    <p:animRot by="21600000">
                                      <p:cBhvr>
                                        <p:cTn id="27" dur="1000" fill="hold"/>
                                        <p:tgtEl>
                                          <p:spTgt spid="2"/>
                                        </p:tgtEl>
                                        <p:attrNameLst>
                                          <p:attrName>r</p:attrName>
                                        </p:attrNameLst>
                                      </p:cBhvr>
                                    </p:animRot>
                                  </p:childTnLst>
                                </p:cTn>
                              </p:par>
                            </p:childTnLst>
                          </p:cTn>
                        </p:par>
                        <p:par>
                          <p:cTn id="28" fill="hold">
                            <p:stCondLst>
                              <p:cond delay="6250"/>
                            </p:stCondLst>
                            <p:childTnLst>
                              <p:par>
                                <p:cTn id="29" presetID="18" presetClass="entr" presetSubtype="12"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strips(downLef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1500"/>
                                        <p:tgtEl>
                                          <p:spTgt spid="12"/>
                                        </p:tgtEl>
                                      </p:cBhvr>
                                    </p:animEffect>
                                  </p:childTnLst>
                                </p:cTn>
                              </p:par>
                            </p:childTnLst>
                          </p:cTn>
                        </p:par>
                        <p:par>
                          <p:cTn id="42" fill="hold">
                            <p:stCondLst>
                              <p:cond delay="1500"/>
                            </p:stCondLst>
                            <p:childTnLst>
                              <p:par>
                                <p:cTn id="43" presetID="21" presetClass="entr" presetSubtype="1" repeatCount="300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heel(1)">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nodePh="1">
                                  <p:stCondLst>
                                    <p:cond delay="0"/>
                                  </p:stCondLst>
                                  <p:endCondLst>
                                    <p:cond evt="begin" delay="0">
                                      <p:tn val="48"/>
                                    </p:cond>
                                  </p:end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par>
                          <p:cTn id="56" fill="hold">
                            <p:stCondLst>
                              <p:cond delay="500"/>
                            </p:stCondLst>
                            <p:childTnLst>
                              <p:par>
                                <p:cTn id="57" presetID="42" presetClass="entr" presetSubtype="0" fill="hold" grpId="0" nodeType="afterEffect">
                                  <p:stCondLst>
                                    <p:cond delay="20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1000"/>
                                        <p:tgtEl>
                                          <p:spTgt spid="8"/>
                                        </p:tgtEl>
                                      </p:cBhvr>
                                    </p:animEffect>
                                  </p:childTnLst>
                                </p:cTn>
                              </p:par>
                              <p:par>
                                <p:cTn id="66" presetID="8" presetClass="entr" presetSubtype="16" fill="hold" grpId="0" nodeType="withEffect">
                                  <p:stCondLst>
                                    <p:cond delay="500"/>
                                  </p:stCondLst>
                                  <p:childTnLst>
                                    <p:set>
                                      <p:cBhvr>
                                        <p:cTn id="67" dur="1" fill="hold">
                                          <p:stCondLst>
                                            <p:cond delay="0"/>
                                          </p:stCondLst>
                                        </p:cTn>
                                        <p:tgtEl>
                                          <p:spTgt spid="4"/>
                                        </p:tgtEl>
                                        <p:attrNameLst>
                                          <p:attrName>style.visibility</p:attrName>
                                        </p:attrNameLst>
                                      </p:cBhvr>
                                      <p:to>
                                        <p:strVal val="visible"/>
                                      </p:to>
                                    </p:set>
                                    <p:animEffect transition="in" filter="diamond(in)">
                                      <p:cBhvr>
                                        <p:cTn id="68" dur="750"/>
                                        <p:tgtEl>
                                          <p:spTgt spid="4"/>
                                        </p:tgtEl>
                                      </p:cBhvr>
                                    </p:animEffect>
                                  </p:childTnLst>
                                </p:cTn>
                              </p:par>
                              <p:par>
                                <p:cTn id="69" presetID="4" presetClass="entr" presetSubtype="16" repeatCount="5000" fill="hold" grpId="0" nodeType="withEffect">
                                  <p:stCondLst>
                                    <p:cond delay="250"/>
                                  </p:stCondLst>
                                  <p:childTnLst>
                                    <p:set>
                                      <p:cBhvr>
                                        <p:cTn id="70" dur="1" fill="hold">
                                          <p:stCondLst>
                                            <p:cond delay="0"/>
                                          </p:stCondLst>
                                        </p:cTn>
                                        <p:tgtEl>
                                          <p:spTgt spid="6"/>
                                        </p:tgtEl>
                                        <p:attrNameLst>
                                          <p:attrName>style.visibility</p:attrName>
                                        </p:attrNameLst>
                                      </p:cBhvr>
                                      <p:to>
                                        <p:strVal val="visible"/>
                                      </p:to>
                                    </p:set>
                                    <p:animEffect transition="in" filter="box(in)">
                                      <p:cBhvr>
                                        <p:cTn id="71"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2" grpId="1" animBg="1"/>
      <p:bldP spid="3" grpId="0" animBg="1"/>
      <p:bldP spid="12" grpId="0" animBg="1"/>
      <p:bldP spid="28" grpId="0" animBg="1"/>
      <p:bldP spid="4" grpId="0" animBg="1"/>
      <p:bldP spid="6" grpId="0" animBg="1"/>
      <p:bldP spid="9" grpId="0"/>
      <p:bldP spid="10" grpId="0" animBg="1"/>
      <p:bldP spid="11" grpId="0"/>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13</a:t>
            </a:fld>
            <a:endParaRPr lang="en-US" sz="1200" dirty="0">
              <a:solidFill>
                <a:schemeClr val="bg1"/>
              </a:solidFill>
            </a:endParaRPr>
          </a:p>
        </p:txBody>
      </p:sp>
      <p:sp>
        <p:nvSpPr>
          <p:cNvPr id="3" name="Cloud Callout 2"/>
          <p:cNvSpPr/>
          <p:nvPr/>
        </p:nvSpPr>
        <p:spPr>
          <a:xfrm>
            <a:off x="215155" y="206188"/>
            <a:ext cx="11752730" cy="6029242"/>
          </a:xfrm>
          <a:prstGeom prst="cloudCallout">
            <a:avLst>
              <a:gd name="adj1" fmla="val 41718"/>
              <a:gd name="adj2" fmla="val 54554"/>
            </a:avLst>
          </a:prstGeom>
          <a:solidFill>
            <a:srgbClr val="0066FF"/>
          </a:solidFill>
          <a:ln w="76200">
            <a:solidFill>
              <a:srgbClr val="0000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i="1" dirty="0" smtClean="0">
                <a:ln w="12700">
                  <a:solidFill>
                    <a:srgbClr val="0000FF"/>
                  </a:solidFill>
                </a:ln>
                <a:solidFill>
                  <a:srgbClr val="FFCCFF"/>
                </a:solidFill>
                <a:latin typeface="Comic Sans MS" panose="030F0702030302020204" pitchFamily="66" charset="0"/>
              </a:rPr>
              <a:t>John 19:</a:t>
            </a:r>
            <a:r>
              <a:rPr lang="en-CA" sz="2800" b="1" i="1" u="sng" dirty="0" smtClean="0">
                <a:ln w="12700">
                  <a:solidFill>
                    <a:srgbClr val="0000FF"/>
                  </a:solidFill>
                </a:ln>
                <a:solidFill>
                  <a:srgbClr val="FFCCFF"/>
                </a:solidFill>
                <a:latin typeface="Comic Sans MS" panose="030F0702030302020204" pitchFamily="66" charset="0"/>
              </a:rPr>
              <a:t>14</a:t>
            </a:r>
            <a:r>
              <a:rPr lang="en-CA" sz="2800" b="1" i="1" dirty="0" smtClean="0">
                <a:ln w="12700">
                  <a:solidFill>
                    <a:srgbClr val="0000FF"/>
                  </a:solidFill>
                </a:ln>
                <a:solidFill>
                  <a:srgbClr val="FFCCFF"/>
                </a:solidFill>
                <a:latin typeface="Comic Sans MS" panose="030F0702030302020204" pitchFamily="66" charset="0"/>
              </a:rPr>
              <a:t> </a:t>
            </a:r>
            <a:r>
              <a:rPr lang="en-CA" sz="2800" b="1" i="1" dirty="0" smtClean="0">
                <a:ln w="12700">
                  <a:solidFill>
                    <a:srgbClr val="0000FF"/>
                  </a:solidFill>
                </a:ln>
                <a:solidFill>
                  <a:srgbClr val="00FFFF"/>
                </a:solidFill>
                <a:latin typeface="Comic Sans MS" panose="030F0702030302020204" pitchFamily="66" charset="0"/>
              </a:rPr>
              <a:t>-Therefore since it was </a:t>
            </a:r>
            <a:br>
              <a:rPr lang="en-CA" sz="2800" b="1" i="1" dirty="0" smtClean="0">
                <a:ln w="12700">
                  <a:solidFill>
                    <a:srgbClr val="0000FF"/>
                  </a:solidFill>
                </a:ln>
                <a:solidFill>
                  <a:srgbClr val="00FFFF"/>
                </a:solidFill>
                <a:latin typeface="Comic Sans MS" panose="030F0702030302020204" pitchFamily="66" charset="0"/>
              </a:rPr>
            </a:br>
            <a:r>
              <a:rPr lang="en-CA" sz="2800" b="1" i="1" u="sng" dirty="0" smtClean="0">
                <a:ln w="12700">
                  <a:solidFill>
                    <a:srgbClr val="0000FF"/>
                  </a:solidFill>
                </a:ln>
                <a:solidFill>
                  <a:srgbClr val="FFFF00"/>
                </a:solidFill>
                <a:latin typeface="Arial Black" panose="020B0A04020102020204" pitchFamily="34" charset="0"/>
              </a:rPr>
              <a:t>the Pre</a:t>
            </a:r>
            <a:r>
              <a:rPr lang="en-CA" sz="2800" b="1" i="1" dirty="0" smtClean="0">
                <a:ln w="12700">
                  <a:solidFill>
                    <a:srgbClr val="0000FF"/>
                  </a:solidFill>
                </a:ln>
                <a:solidFill>
                  <a:srgbClr val="FFFF00"/>
                </a:solidFill>
                <a:latin typeface="Arial Black" panose="020B0A04020102020204" pitchFamily="34" charset="0"/>
              </a:rPr>
              <a:t>p</a:t>
            </a:r>
            <a:r>
              <a:rPr lang="en-CA" sz="2800" b="1" i="1" u="sng" dirty="0" smtClean="0">
                <a:ln w="12700">
                  <a:solidFill>
                    <a:srgbClr val="0000FF"/>
                  </a:solidFill>
                </a:ln>
                <a:solidFill>
                  <a:srgbClr val="FFFF00"/>
                </a:solidFill>
                <a:latin typeface="Arial Black" panose="020B0A04020102020204" pitchFamily="34" charset="0"/>
              </a:rPr>
              <a:t>aration</a:t>
            </a:r>
            <a:r>
              <a:rPr lang="en-CA" sz="2800" b="1" i="1" dirty="0" smtClean="0">
                <a:ln w="12700">
                  <a:solidFill>
                    <a:srgbClr val="0000FF"/>
                  </a:solidFill>
                </a:ln>
                <a:solidFill>
                  <a:srgbClr val="FFFF00"/>
                </a:solidFill>
                <a:latin typeface="Comic Sans MS" panose="030F0702030302020204" pitchFamily="66" charset="0"/>
              </a:rPr>
              <a:t> …</a:t>
            </a:r>
          </a:p>
          <a:p>
            <a:pPr algn="ctr"/>
            <a:endParaRPr lang="en-CA" sz="2800" b="1" i="1" dirty="0" smtClean="0">
              <a:ln w="12700">
                <a:solidFill>
                  <a:srgbClr val="0000FF"/>
                </a:solidFill>
              </a:ln>
              <a:solidFill>
                <a:srgbClr val="00FFFF"/>
              </a:solidFill>
              <a:latin typeface="Comic Sans MS" panose="030F0702030302020204" pitchFamily="66" charset="0"/>
            </a:endParaRPr>
          </a:p>
          <a:p>
            <a:pPr algn="ctr"/>
            <a:endParaRPr lang="en-CA" sz="2800" b="1" i="1" dirty="0" smtClean="0">
              <a:ln w="12700">
                <a:solidFill>
                  <a:srgbClr val="0000FF"/>
                </a:solidFill>
              </a:ln>
              <a:solidFill>
                <a:srgbClr val="00FFFF"/>
              </a:solidFill>
              <a:latin typeface="Comic Sans MS" panose="030F0702030302020204" pitchFamily="66" charset="0"/>
            </a:endParaRPr>
          </a:p>
          <a:p>
            <a:pPr algn="ctr"/>
            <a:endParaRPr lang="en-CA" sz="2800" b="1" i="1" dirty="0">
              <a:ln w="12700">
                <a:solidFill>
                  <a:srgbClr val="0000FF"/>
                </a:solidFill>
              </a:ln>
              <a:solidFill>
                <a:srgbClr val="00FFFF"/>
              </a:solidFill>
              <a:latin typeface="Comic Sans MS" panose="030F0702030302020204" pitchFamily="66" charset="0"/>
            </a:endParaRPr>
          </a:p>
          <a:p>
            <a:pPr algn="ctr"/>
            <a:endParaRPr lang="en-CA" sz="2800" b="1" i="1" dirty="0">
              <a:ln w="12700">
                <a:solidFill>
                  <a:srgbClr val="0000FF"/>
                </a:solidFill>
              </a:ln>
              <a:solidFill>
                <a:srgbClr val="00FFFF"/>
              </a:solidFill>
              <a:latin typeface="Comic Sans MS" panose="030F0702030302020204" pitchFamily="66" charset="0"/>
            </a:endParaRPr>
          </a:p>
          <a:p>
            <a:pPr algn="ctr"/>
            <a:r>
              <a:rPr lang="en-CA" sz="2800" b="1" i="1" dirty="0" smtClean="0">
                <a:ln w="12700">
                  <a:solidFill>
                    <a:srgbClr val="0000FF"/>
                  </a:solidFill>
                </a:ln>
                <a:solidFill>
                  <a:srgbClr val="FFCCFF"/>
                </a:solidFill>
                <a:latin typeface="Comic Sans MS" panose="030F0702030302020204" pitchFamily="66" charset="0"/>
              </a:rPr>
              <a:t>John 19:</a:t>
            </a:r>
            <a:r>
              <a:rPr lang="en-CA" sz="2800" b="1" i="1" u="sng" dirty="0" smtClean="0">
                <a:ln w="12700">
                  <a:solidFill>
                    <a:srgbClr val="0000FF"/>
                  </a:solidFill>
                </a:ln>
                <a:solidFill>
                  <a:srgbClr val="FFCCFF"/>
                </a:solidFill>
                <a:latin typeface="Comic Sans MS" panose="030F0702030302020204" pitchFamily="66" charset="0"/>
              </a:rPr>
              <a:t>42</a:t>
            </a:r>
            <a:r>
              <a:rPr lang="en-CA" sz="2800" b="1" i="1" dirty="0" smtClean="0">
                <a:ln w="12700">
                  <a:solidFill>
                    <a:srgbClr val="0000FF"/>
                  </a:solidFill>
                </a:ln>
                <a:solidFill>
                  <a:srgbClr val="FFCCFF"/>
                </a:solidFill>
                <a:latin typeface="Comic Sans MS" panose="030F0702030302020204" pitchFamily="66" charset="0"/>
              </a:rPr>
              <a:t> </a:t>
            </a:r>
            <a:r>
              <a:rPr lang="en-CA" sz="2800" b="1" i="1" dirty="0" smtClean="0">
                <a:ln w="12700">
                  <a:solidFill>
                    <a:srgbClr val="0000FF"/>
                  </a:solidFill>
                </a:ln>
                <a:solidFill>
                  <a:srgbClr val="00FFFF"/>
                </a:solidFill>
                <a:latin typeface="Comic Sans MS" panose="030F0702030302020204" pitchFamily="66" charset="0"/>
              </a:rPr>
              <a:t>– Therefore then because of</a:t>
            </a:r>
            <a:br>
              <a:rPr lang="en-CA" sz="2800" b="1" i="1" dirty="0" smtClean="0">
                <a:ln w="12700">
                  <a:solidFill>
                    <a:srgbClr val="0000FF"/>
                  </a:solidFill>
                </a:ln>
                <a:solidFill>
                  <a:srgbClr val="00FFFF"/>
                </a:solidFill>
                <a:latin typeface="Comic Sans MS" panose="030F0702030302020204" pitchFamily="66" charset="0"/>
              </a:rPr>
            </a:br>
            <a:r>
              <a:rPr lang="en-CA" sz="2800" b="1" i="1" dirty="0" smtClean="0">
                <a:ln w="12700">
                  <a:solidFill>
                    <a:srgbClr val="0000FF"/>
                  </a:solidFill>
                </a:ln>
                <a:solidFill>
                  <a:srgbClr val="00FFFF"/>
                </a:solidFill>
                <a:latin typeface="Comic Sans MS" panose="030F0702030302020204" pitchFamily="66" charset="0"/>
              </a:rPr>
              <a:t>	  the </a:t>
            </a:r>
            <a:r>
              <a:rPr lang="en-CA" sz="2800" b="1" i="1" u="sng" dirty="0" smtClean="0">
                <a:ln w="12700">
                  <a:solidFill>
                    <a:srgbClr val="0000FF"/>
                  </a:solidFill>
                </a:ln>
                <a:solidFill>
                  <a:schemeClr val="bg1"/>
                </a:solidFill>
                <a:latin typeface="Comic Sans MS" panose="030F0702030302020204" pitchFamily="66" charset="0"/>
              </a:rPr>
              <a:t>Pre</a:t>
            </a:r>
            <a:r>
              <a:rPr lang="en-CA" sz="2800" b="1" i="1" dirty="0" smtClean="0">
                <a:ln w="12700">
                  <a:solidFill>
                    <a:srgbClr val="0000FF"/>
                  </a:solidFill>
                </a:ln>
                <a:solidFill>
                  <a:schemeClr val="bg1"/>
                </a:solidFill>
                <a:latin typeface="Comic Sans MS" panose="030F0702030302020204" pitchFamily="66" charset="0"/>
              </a:rPr>
              <a:t>p</a:t>
            </a:r>
            <a:r>
              <a:rPr lang="en-CA" sz="2800" b="1" i="1" u="sng" dirty="0" smtClean="0">
                <a:ln w="12700">
                  <a:solidFill>
                    <a:srgbClr val="0000FF"/>
                  </a:solidFill>
                </a:ln>
                <a:solidFill>
                  <a:schemeClr val="bg1"/>
                </a:solidFill>
                <a:latin typeface="Comic Sans MS" panose="030F0702030302020204" pitchFamily="66" charset="0"/>
              </a:rPr>
              <a:t>aration</a:t>
            </a:r>
            <a:r>
              <a:rPr lang="en-CA" sz="2800" b="1" i="1" dirty="0" smtClean="0">
                <a:ln w="12700">
                  <a:solidFill>
                    <a:srgbClr val="0000FF"/>
                  </a:solidFill>
                </a:ln>
                <a:solidFill>
                  <a:srgbClr val="00FFFF"/>
                </a:solidFill>
                <a:latin typeface="Comic Sans MS" panose="030F0702030302020204" pitchFamily="66" charset="0"/>
              </a:rPr>
              <a:t> of the </a:t>
            </a:r>
            <a:r>
              <a:rPr lang="en-CA" sz="2800" b="1" i="1" dirty="0" smtClean="0">
                <a:ln w="12700">
                  <a:solidFill>
                    <a:srgbClr val="0000FF"/>
                  </a:solidFill>
                </a:ln>
                <a:solidFill>
                  <a:srgbClr val="FF0000"/>
                </a:solidFill>
                <a:effectLst>
                  <a:glow rad="127000">
                    <a:srgbClr val="99FF33"/>
                  </a:glow>
                </a:effectLst>
                <a:latin typeface="Comic Sans MS" panose="030F0702030302020204" pitchFamily="66" charset="0"/>
              </a:rPr>
              <a:t>Yahudim …</a:t>
            </a:r>
            <a:r>
              <a:rPr lang="en-CA" sz="2800" b="1" i="1" dirty="0" smtClean="0">
                <a:ln w="12700">
                  <a:solidFill>
                    <a:srgbClr val="0000FF"/>
                  </a:solidFill>
                </a:ln>
                <a:solidFill>
                  <a:srgbClr val="00FFFF"/>
                </a:solidFill>
                <a:latin typeface="Comic Sans MS" panose="030F0702030302020204" pitchFamily="66" charset="0"/>
              </a:rPr>
              <a:t> … </a:t>
            </a:r>
            <a:endParaRPr lang="en-CA" sz="2800" b="1" dirty="0" smtClean="0">
              <a:ln w="12700">
                <a:solidFill>
                  <a:srgbClr val="0000FF"/>
                </a:solidFill>
              </a:ln>
              <a:solidFill>
                <a:srgbClr val="00FFFF"/>
              </a:solidFill>
              <a:latin typeface="Comic Sans MS" panose="030F0702030302020204" pitchFamily="66" charset="0"/>
            </a:endParaRPr>
          </a:p>
        </p:txBody>
      </p:sp>
      <p:sp>
        <p:nvSpPr>
          <p:cNvPr id="4" name="Rounded Rectangle 3"/>
          <p:cNvSpPr/>
          <p:nvPr/>
        </p:nvSpPr>
        <p:spPr>
          <a:xfrm>
            <a:off x="7520473" y="1894981"/>
            <a:ext cx="3704252" cy="492775"/>
          </a:xfrm>
          <a:prstGeom prst="roundRect">
            <a:avLst>
              <a:gd name="adj" fmla="val 50000"/>
            </a:avLst>
          </a:prstGeom>
          <a:solidFill>
            <a:srgbClr val="FF9900"/>
          </a:solidFill>
          <a:ln w="57150">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a:ln w="12700">
                  <a:solidFill>
                    <a:srgbClr val="0000FF"/>
                  </a:solidFill>
                </a:ln>
                <a:solidFill>
                  <a:srgbClr val="FFFF00"/>
                </a:solidFill>
                <a:latin typeface="Comic Sans MS" panose="030F0702030302020204" pitchFamily="66" charset="0"/>
              </a:rPr>
              <a:t>(</a:t>
            </a:r>
            <a:r>
              <a:rPr lang="en-CA" b="1" i="1" u="sng" dirty="0">
                <a:ln w="12700">
                  <a:solidFill>
                    <a:srgbClr val="0000FF"/>
                  </a:solidFill>
                </a:ln>
                <a:solidFill>
                  <a:srgbClr val="00FFFF"/>
                </a:solidFill>
                <a:latin typeface="Comic Sans MS" panose="030F0702030302020204" pitchFamily="66" charset="0"/>
              </a:rPr>
              <a:t>Dawn</a:t>
            </a:r>
            <a:r>
              <a:rPr lang="en-CA" b="1" i="1" dirty="0">
                <a:ln w="12700">
                  <a:solidFill>
                    <a:srgbClr val="0000FF"/>
                  </a:solidFill>
                </a:ln>
                <a:solidFill>
                  <a:srgbClr val="FFFF00"/>
                </a:solidFill>
                <a:latin typeface="Comic Sans MS" panose="030F0702030302020204" pitchFamily="66" charset="0"/>
              </a:rPr>
              <a:t> - Covenant Calendar)</a:t>
            </a:r>
          </a:p>
        </p:txBody>
      </p:sp>
      <p:sp>
        <p:nvSpPr>
          <p:cNvPr id="5" name="Rounded Rectangle 4"/>
          <p:cNvSpPr/>
          <p:nvPr/>
        </p:nvSpPr>
        <p:spPr>
          <a:xfrm>
            <a:off x="2243584" y="3375102"/>
            <a:ext cx="6841427" cy="501815"/>
          </a:xfrm>
          <a:prstGeom prst="roundRect">
            <a:avLst>
              <a:gd name="adj" fmla="val 50000"/>
            </a:avLst>
          </a:prstGeom>
          <a:solidFill>
            <a:srgbClr val="FF9900"/>
          </a:solidFill>
          <a:ln w="57150">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i="1" dirty="0" smtClean="0">
                <a:ln w="12700">
                  <a:noFill/>
                </a:ln>
                <a:solidFill>
                  <a:schemeClr val="bg1"/>
                </a:solidFill>
                <a:latin typeface="Comic Sans MS" panose="030F0702030302020204" pitchFamily="66" charset="0"/>
              </a:rPr>
              <a:t>(</a:t>
            </a:r>
            <a:r>
              <a:rPr lang="en-CA" b="1" i="1" u="sng" dirty="0" smtClean="0">
                <a:ln w="12700">
                  <a:noFill/>
                </a:ln>
                <a:solidFill>
                  <a:schemeClr val="bg1"/>
                </a:solidFill>
                <a:latin typeface="Comic Sans MS" panose="030F0702030302020204" pitchFamily="66" charset="0"/>
              </a:rPr>
              <a:t>12 hours after Dawn</a:t>
            </a:r>
            <a:r>
              <a:rPr lang="en-CA" b="1" i="1" dirty="0" smtClean="0">
                <a:ln w="12700">
                  <a:noFill/>
                </a:ln>
                <a:solidFill>
                  <a:schemeClr val="bg1"/>
                </a:solidFill>
                <a:latin typeface="Comic Sans MS" panose="030F0702030302020204" pitchFamily="66" charset="0"/>
              </a:rPr>
              <a:t> - </a:t>
            </a:r>
            <a:r>
              <a:rPr lang="en-CA" b="1" i="1" dirty="0" smtClean="0">
                <a:ln w="12700">
                  <a:noFill/>
                </a:ln>
                <a:solidFill>
                  <a:schemeClr val="bg1"/>
                </a:solidFill>
                <a:effectLst>
                  <a:glow rad="127000">
                    <a:srgbClr val="99FF33"/>
                  </a:glow>
                </a:effectLst>
                <a:latin typeface="Arial Black" panose="020B0A04020102020204" pitchFamily="34" charset="0"/>
              </a:rPr>
              <a:t>Sunset</a:t>
            </a:r>
            <a:r>
              <a:rPr lang="en-CA" b="1" i="1" dirty="0" smtClean="0">
                <a:ln w="12700">
                  <a:noFill/>
                </a:ln>
                <a:solidFill>
                  <a:schemeClr val="bg1"/>
                </a:solidFill>
                <a:latin typeface="Arial Black" panose="020B0A04020102020204" pitchFamily="34" charset="0"/>
              </a:rPr>
              <a:t>,</a:t>
            </a:r>
            <a:r>
              <a:rPr lang="en-CA" b="1" i="1" dirty="0" smtClean="0">
                <a:ln w="12700">
                  <a:noFill/>
                </a:ln>
                <a:solidFill>
                  <a:schemeClr val="bg1"/>
                </a:solidFill>
                <a:latin typeface="Comic Sans MS" panose="030F0702030302020204" pitchFamily="66" charset="0"/>
              </a:rPr>
              <a:t> on the Lunar Calendar)</a:t>
            </a:r>
            <a:endParaRPr lang="en-CA" b="1" i="1" dirty="0">
              <a:ln w="12700">
                <a:noFill/>
              </a:ln>
              <a:solidFill>
                <a:schemeClr val="bg1"/>
              </a:solidFill>
              <a:latin typeface="Comic Sans MS" panose="030F0702030302020204" pitchFamily="66" charset="0"/>
            </a:endParaRPr>
          </a:p>
        </p:txBody>
      </p:sp>
      <p:sp>
        <p:nvSpPr>
          <p:cNvPr id="6" name="Oval 5"/>
          <p:cNvSpPr/>
          <p:nvPr/>
        </p:nvSpPr>
        <p:spPr>
          <a:xfrm>
            <a:off x="9372599" y="895836"/>
            <a:ext cx="914400" cy="914400"/>
          </a:xfrm>
          <a:prstGeom prst="ellipse">
            <a:avLst/>
          </a:prstGeom>
          <a:solidFill>
            <a:schemeClr val="accent1">
              <a:lumMod val="20000"/>
              <a:lumOff val="80000"/>
            </a:schemeClr>
          </a:solidFill>
          <a:ln w="57150">
            <a:solidFill>
              <a:srgbClr val="F735EE"/>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00FF"/>
                </a:solidFill>
                <a:latin typeface="Arial Black" panose="020B0A04020102020204" pitchFamily="34" charset="0"/>
              </a:rPr>
              <a:t>1</a:t>
            </a:r>
            <a:endParaRPr lang="en-CA" sz="3200" dirty="0">
              <a:solidFill>
                <a:srgbClr val="0000FF"/>
              </a:solidFill>
              <a:latin typeface="Arial Black" panose="020B0A04020102020204" pitchFamily="34" charset="0"/>
            </a:endParaRPr>
          </a:p>
        </p:txBody>
      </p:sp>
      <p:sp>
        <p:nvSpPr>
          <p:cNvPr id="8" name="Oval 7"/>
          <p:cNvSpPr/>
          <p:nvPr/>
        </p:nvSpPr>
        <p:spPr>
          <a:xfrm>
            <a:off x="4652429" y="4827289"/>
            <a:ext cx="914400" cy="914400"/>
          </a:xfrm>
          <a:prstGeom prst="ellipse">
            <a:avLst/>
          </a:prstGeom>
          <a:solidFill>
            <a:schemeClr val="tx1">
              <a:lumMod val="50000"/>
            </a:schemeClr>
          </a:solid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chemeClr val="bg1"/>
                  </a:solidFill>
                </a:ln>
                <a:solidFill>
                  <a:srgbClr val="FF9900"/>
                </a:solidFill>
                <a:latin typeface="Arial Black" panose="020B0A04020102020204" pitchFamily="34" charset="0"/>
              </a:rPr>
              <a:t>2</a:t>
            </a:r>
            <a:endParaRPr lang="en-CA" sz="3200" dirty="0">
              <a:ln>
                <a:solidFill>
                  <a:schemeClr val="bg1"/>
                </a:solidFill>
              </a:ln>
              <a:solidFill>
                <a:srgbClr val="FF9900"/>
              </a:solidFill>
              <a:latin typeface="Arial Black" panose="020B0A04020102020204" pitchFamily="34" charset="0"/>
            </a:endParaRPr>
          </a:p>
        </p:txBody>
      </p:sp>
      <p:sp>
        <p:nvSpPr>
          <p:cNvPr id="9" name="Rectangle 8"/>
          <p:cNvSpPr/>
          <p:nvPr/>
        </p:nvSpPr>
        <p:spPr>
          <a:xfrm>
            <a:off x="2829456" y="2342707"/>
            <a:ext cx="642667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lvl="0" algn="ctr"/>
            <a:r>
              <a:rPr lang="en-CA" sz="3600" b="1" i="1" u="sng" dirty="0">
                <a:ln w="12700">
                  <a:solidFill>
                    <a:srgbClr val="0000FF"/>
                  </a:solidFill>
                </a:ln>
                <a:solidFill>
                  <a:srgbClr val="FF0000"/>
                </a:solidFill>
                <a:effectLst>
                  <a:glow rad="127000">
                    <a:srgbClr val="FFCCFF"/>
                  </a:glow>
                </a:effectLst>
                <a:latin typeface="Arial Black" panose="020B0A04020102020204" pitchFamily="34" charset="0"/>
              </a:rPr>
              <a:t>YAHUSHA CRUCIFIED</a:t>
            </a:r>
            <a:r>
              <a:rPr lang="en-CA" sz="3600" b="1" i="1" dirty="0">
                <a:ln w="12700">
                  <a:solidFill>
                    <a:srgbClr val="0000FF"/>
                  </a:solidFill>
                </a:ln>
                <a:solidFill>
                  <a:srgbClr val="FF0000"/>
                </a:solidFill>
                <a:effectLst>
                  <a:glow rad="127000">
                    <a:srgbClr val="FFCCFF"/>
                  </a:glow>
                </a:effectLst>
                <a:latin typeface="Arial Black" panose="020B0A04020102020204" pitchFamily="34" charset="0"/>
              </a:rPr>
              <a:t>! </a:t>
            </a:r>
          </a:p>
        </p:txBody>
      </p:sp>
      <p:sp>
        <p:nvSpPr>
          <p:cNvPr id="10" name="Curved Down Arrow 9"/>
          <p:cNvSpPr/>
          <p:nvPr/>
        </p:nvSpPr>
        <p:spPr>
          <a:xfrm rot="5696683">
            <a:off x="8915413" y="3558193"/>
            <a:ext cx="1522212" cy="1301755"/>
          </a:xfrm>
          <a:prstGeom prst="curvedDownArrow">
            <a:avLst>
              <a:gd name="adj1" fmla="val 25000"/>
              <a:gd name="adj2" fmla="val 50000"/>
              <a:gd name="adj3" fmla="val 34190"/>
            </a:avLst>
          </a:prstGeom>
          <a:gradFill flip="none" rotWithShape="1">
            <a:gsLst>
              <a:gs pos="0">
                <a:schemeClr val="accent3">
                  <a:lumMod val="80000"/>
                </a:schemeClr>
              </a:gs>
              <a:gs pos="58000">
                <a:srgbClr val="FFCCFF"/>
              </a:gs>
              <a:gs pos="100000">
                <a:schemeClr val="bg1"/>
              </a:gs>
            </a:gsLst>
            <a:lin ang="10800000" scaled="1"/>
            <a:tileRect/>
          </a:gradFill>
          <a:ln>
            <a:solidFill>
              <a:srgbClr val="F735E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7387" y="5070754"/>
            <a:ext cx="1634836" cy="167143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rot="20653252">
            <a:off x="-42215" y="5324544"/>
            <a:ext cx="4285278" cy="969067"/>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2800" b="1" dirty="0" smtClean="0">
                <a:solidFill>
                  <a:srgbClr val="FFFF00"/>
                </a:solidFill>
              </a:rPr>
              <a:t>The </a:t>
            </a:r>
            <a:r>
              <a:rPr lang="en-CA" sz="2800" b="1" dirty="0" smtClean="0">
                <a:ln>
                  <a:solidFill>
                    <a:srgbClr val="0000FF"/>
                  </a:solidFill>
                </a:ln>
                <a:solidFill>
                  <a:srgbClr val="FFFF00"/>
                </a:solidFill>
                <a:effectLst>
                  <a:glow rad="76200">
                    <a:srgbClr val="FFCCFF"/>
                  </a:glow>
                </a:effectLst>
                <a:latin typeface="Arial Black" panose="020B0A04020102020204" pitchFamily="34" charset="0"/>
              </a:rPr>
              <a:t>2</a:t>
            </a:r>
            <a:r>
              <a:rPr lang="en-CA" sz="2800" b="1" baseline="30000" dirty="0" smtClean="0">
                <a:ln>
                  <a:solidFill>
                    <a:srgbClr val="0000FF"/>
                  </a:solidFill>
                </a:ln>
                <a:solidFill>
                  <a:srgbClr val="FFFF00"/>
                </a:solidFill>
                <a:effectLst>
                  <a:glow rad="76200">
                    <a:srgbClr val="FFCCFF"/>
                  </a:glow>
                </a:effectLst>
                <a:latin typeface="Arial Black" panose="020B0A04020102020204" pitchFamily="34" charset="0"/>
              </a:rPr>
              <a:t>nd</a:t>
            </a:r>
            <a:r>
              <a:rPr lang="en-CA" sz="2800" b="1" dirty="0" smtClean="0">
                <a:ln>
                  <a:solidFill>
                    <a:srgbClr val="0000FF"/>
                  </a:solidFill>
                </a:ln>
                <a:solidFill>
                  <a:srgbClr val="FFFF00"/>
                </a:solidFill>
                <a:effectLst>
                  <a:glow rad="76200">
                    <a:srgbClr val="FFCCFF"/>
                  </a:glow>
                </a:effectLst>
                <a:latin typeface="Arial Black" panose="020B0A04020102020204" pitchFamily="34" charset="0"/>
              </a:rPr>
              <a:t> Preparation </a:t>
            </a:r>
            <a:r>
              <a:rPr lang="en-CA" sz="2800" b="1" dirty="0" smtClean="0">
                <a:solidFill>
                  <a:srgbClr val="FFFF00"/>
                </a:solidFill>
              </a:rPr>
              <a:t>of the Crucifixion! </a:t>
            </a:r>
            <a:r>
              <a:rPr lang="en-CA" sz="2800" b="1" dirty="0" smtClean="0">
                <a:solidFill>
                  <a:srgbClr val="F735EE"/>
                </a:solidFill>
              </a:rPr>
              <a:t>!!</a:t>
            </a:r>
            <a:endParaRPr lang="en-CA" sz="2800" b="1" dirty="0">
              <a:solidFill>
                <a:srgbClr val="F735EE"/>
              </a:solidFill>
            </a:endParaRPr>
          </a:p>
        </p:txBody>
      </p:sp>
      <p:sp>
        <p:nvSpPr>
          <p:cNvPr id="12" name="Rounded Rectangle 11"/>
          <p:cNvSpPr/>
          <p:nvPr/>
        </p:nvSpPr>
        <p:spPr>
          <a:xfrm>
            <a:off x="800495" y="189687"/>
            <a:ext cx="7454984" cy="914400"/>
          </a:xfrm>
          <a:prstGeom prst="roundRect">
            <a:avLst>
              <a:gd name="adj" fmla="val 50000"/>
            </a:avLst>
          </a:prstGeom>
          <a:solidFill>
            <a:srgbClr val="FFFF00"/>
          </a:solidFill>
          <a:ln w="57150">
            <a:solidFill>
              <a:srgbClr val="F735EE"/>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800" dirty="0" smtClean="0">
                <a:solidFill>
                  <a:srgbClr val="FF5050"/>
                </a:solidFill>
                <a:latin typeface="Comic Sans MS" panose="030F0702030302020204" pitchFamily="66" charset="0"/>
              </a:rPr>
              <a:t>2 Preparations?  </a:t>
            </a:r>
            <a:r>
              <a:rPr lang="en-CA" sz="4800" b="1" dirty="0" smtClean="0">
                <a:solidFill>
                  <a:srgbClr val="FF5050"/>
                </a:solidFill>
                <a:latin typeface="Comic Sans MS" panose="030F0702030302020204" pitchFamily="66" charset="0"/>
              </a:rPr>
              <a:t>When</a:t>
            </a:r>
            <a:r>
              <a:rPr lang="en-CA" sz="4800" dirty="0" smtClean="0">
                <a:solidFill>
                  <a:srgbClr val="FF5050"/>
                </a:solidFill>
                <a:latin typeface="Comic Sans MS" panose="030F0702030302020204" pitchFamily="66" charset="0"/>
              </a:rPr>
              <a:t>?</a:t>
            </a:r>
            <a:endParaRPr lang="en-CA" sz="4800" dirty="0">
              <a:solidFill>
                <a:srgbClr val="FF5050"/>
              </a:solidFill>
              <a:latin typeface="Comic Sans MS" panose="030F0702030302020204" pitchFamily="66" charset="0"/>
            </a:endParaRPr>
          </a:p>
        </p:txBody>
      </p:sp>
    </p:spTree>
    <p:extLst>
      <p:ext uri="{BB962C8B-B14F-4D97-AF65-F5344CB8AC3E}">
        <p14:creationId xmlns:p14="http://schemas.microsoft.com/office/powerpoint/2010/main" val="211312894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125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750"/>
                                        <p:tgtEl>
                                          <p:spTgt spid="5"/>
                                        </p:tgtEl>
                                      </p:cBhvr>
                                    </p:animEffect>
                                  </p:childTnLst>
                                </p:cTn>
                              </p:par>
                            </p:childTnLst>
                          </p:cTn>
                        </p:par>
                        <p:par>
                          <p:cTn id="25" fill="hold">
                            <p:stCondLst>
                              <p:cond delay="75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17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up)">
                                      <p:cBhvr>
                                        <p:cTn id="33" dur="750"/>
                                        <p:tgtEl>
                                          <p:spTgt spid="3">
                                            <p:txEl>
                                              <p:pRg st="5" end="5"/>
                                            </p:txEl>
                                          </p:spTgt>
                                        </p:tgtEl>
                                      </p:cBhvr>
                                    </p:animEffect>
                                  </p:childTnLst>
                                </p:cTn>
                              </p:par>
                            </p:childTnLst>
                          </p:cTn>
                        </p:par>
                        <p:par>
                          <p:cTn id="34" fill="hold">
                            <p:stCondLst>
                              <p:cond delay="750"/>
                            </p:stCondLst>
                            <p:childTnLst>
                              <p:par>
                                <p:cTn id="35" presetID="14" presetClass="entr" presetSubtype="10" fill="hold" grpId="0" nodeType="afterEffect">
                                  <p:stCondLst>
                                    <p:cond delay="150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par>
                          <p:cTn id="38" fill="hold">
                            <p:stCondLst>
                              <p:cond delay="2750"/>
                            </p:stCondLst>
                            <p:childTnLst>
                              <p:par>
                                <p:cTn id="39" presetID="31"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1000" fill="hold"/>
                                        <p:tgtEl>
                                          <p:spTgt spid="11"/>
                                        </p:tgtEl>
                                        <p:attrNameLst>
                                          <p:attrName>ppt_w</p:attrName>
                                        </p:attrNameLst>
                                      </p:cBhvr>
                                      <p:tavLst>
                                        <p:tav tm="0">
                                          <p:val>
                                            <p:fltVal val="0"/>
                                          </p:val>
                                        </p:tav>
                                        <p:tav tm="100000">
                                          <p:val>
                                            <p:strVal val="#ppt_w"/>
                                          </p:val>
                                        </p:tav>
                                      </p:tavLst>
                                    </p:anim>
                                    <p:anim calcmode="lin" valueType="num">
                                      <p:cBhvr>
                                        <p:cTn id="42" dur="1000" fill="hold"/>
                                        <p:tgtEl>
                                          <p:spTgt spid="11"/>
                                        </p:tgtEl>
                                        <p:attrNameLst>
                                          <p:attrName>ppt_h</p:attrName>
                                        </p:attrNameLst>
                                      </p:cBhvr>
                                      <p:tavLst>
                                        <p:tav tm="0">
                                          <p:val>
                                            <p:fltVal val="0"/>
                                          </p:val>
                                        </p:tav>
                                        <p:tav tm="100000">
                                          <p:val>
                                            <p:strVal val="#ppt_h"/>
                                          </p:val>
                                        </p:tav>
                                      </p:tavLst>
                                    </p:anim>
                                    <p:anim calcmode="lin" valueType="num">
                                      <p:cBhvr>
                                        <p:cTn id="43" dur="1000" fill="hold"/>
                                        <p:tgtEl>
                                          <p:spTgt spid="11"/>
                                        </p:tgtEl>
                                        <p:attrNameLst>
                                          <p:attrName>style.rotation</p:attrName>
                                        </p:attrNameLst>
                                      </p:cBhvr>
                                      <p:tavLst>
                                        <p:tav tm="0">
                                          <p:val>
                                            <p:fltVal val="90"/>
                                          </p:val>
                                        </p:tav>
                                        <p:tav tm="100000">
                                          <p:val>
                                            <p:fltVal val="0"/>
                                          </p:val>
                                        </p:tav>
                                      </p:tavLst>
                                    </p:anim>
                                    <p:animEffect transition="in" filter="fade">
                                      <p:cBhvr>
                                        <p:cTn id="44" dur="1000"/>
                                        <p:tgtEl>
                                          <p:spTgt spid="11"/>
                                        </p:tgtEl>
                                      </p:cBhvr>
                                    </p:animEffect>
                                  </p:childTnLst>
                                </p:cTn>
                              </p:par>
                            </p:childTnLst>
                          </p:cTn>
                        </p:par>
                        <p:par>
                          <p:cTn id="45" fill="hold">
                            <p:stCondLst>
                              <p:cond delay="3750"/>
                            </p:stCondLst>
                            <p:childTnLst>
                              <p:par>
                                <p:cTn id="46" presetID="14" presetClass="entr" presetSubtype="1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P spid="10"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3000">
              <a:schemeClr val="bg1">
                <a:lumMod val="50000"/>
              </a:schemeClr>
            </a:gs>
            <a:gs pos="85000">
              <a:schemeClr val="accent1">
                <a:lumMod val="45000"/>
                <a:lumOff val="55000"/>
              </a:schemeClr>
            </a:gs>
            <a:gs pos="56000">
              <a:srgbClr val="FF5050"/>
            </a:gs>
            <a:gs pos="100000">
              <a:srgbClr val="FFFF00">
                <a:alpha val="56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9959" y="6466114"/>
            <a:ext cx="488527" cy="298306"/>
          </a:xfrm>
        </p:spPr>
        <p:txBody>
          <a:bodyPr/>
          <a:lstStyle/>
          <a:p>
            <a:fld id="{6D22F896-40B5-4ADD-8801-0D06FADFA095}" type="slidenum">
              <a:rPr lang="en-US" sz="1200" smtClean="0">
                <a:solidFill>
                  <a:schemeClr val="bg1"/>
                </a:solidFill>
              </a:rPr>
              <a:pPr/>
              <a:t>14</a:t>
            </a:fld>
            <a:endParaRPr lang="en-US" sz="1200" dirty="0">
              <a:solidFill>
                <a:schemeClr val="bg1"/>
              </a:solidFill>
            </a:endParaRPr>
          </a:p>
        </p:txBody>
      </p:sp>
      <p:sp>
        <p:nvSpPr>
          <p:cNvPr id="4" name="Vertical Scroll 3"/>
          <p:cNvSpPr/>
          <p:nvPr/>
        </p:nvSpPr>
        <p:spPr>
          <a:xfrm>
            <a:off x="40192" y="327904"/>
            <a:ext cx="12058485" cy="6119446"/>
          </a:xfrm>
          <a:prstGeom prst="verticalScroll">
            <a:avLst>
              <a:gd name="adj" fmla="val 11172"/>
            </a:avLst>
          </a:prstGeom>
          <a:solidFill>
            <a:schemeClr val="accent3">
              <a:lumMod val="40000"/>
              <a:lumOff val="60000"/>
            </a:schemeClr>
          </a:solidFill>
          <a:ln w="76200">
            <a:solidFill>
              <a:srgbClr val="0000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John (&amp; Matt) have written in the Scriptures that there were </a:t>
            </a:r>
            <a:br>
              <a:rPr lang="en-CA" sz="2800" dirty="0" smtClean="0">
                <a:solidFill>
                  <a:schemeClr val="bg1"/>
                </a:solidFill>
              </a:rPr>
            </a:br>
            <a:r>
              <a:rPr lang="en-CA" sz="3600" b="1" dirty="0" smtClean="0">
                <a:solidFill>
                  <a:srgbClr val="7030A0"/>
                </a:solidFill>
              </a:rPr>
              <a:t>EXACTLY </a:t>
            </a:r>
            <a:r>
              <a:rPr lang="en-CA" sz="3600" b="1" u="sng" dirty="0" smtClean="0">
                <a:solidFill>
                  <a:srgbClr val="7030A0"/>
                </a:solidFill>
                <a:effectLst>
                  <a:glow rad="127000">
                    <a:srgbClr val="FFFF00"/>
                  </a:glow>
                </a:effectLst>
              </a:rPr>
              <a:t>TWO</a:t>
            </a:r>
            <a:r>
              <a:rPr lang="en-CA" sz="3600" b="1" dirty="0" smtClean="0">
                <a:solidFill>
                  <a:srgbClr val="7030A0"/>
                </a:solidFill>
              </a:rPr>
              <a:t> DIFFERENT PREPARATION CYCLES, </a:t>
            </a:r>
            <a:br>
              <a:rPr lang="en-CA" sz="3600" b="1" dirty="0" smtClean="0">
                <a:solidFill>
                  <a:srgbClr val="7030A0"/>
                </a:solidFill>
              </a:rPr>
            </a:br>
            <a:r>
              <a:rPr lang="en-CA" sz="4000" b="1" dirty="0" smtClean="0">
                <a:solidFill>
                  <a:schemeClr val="bg1"/>
                </a:solidFill>
              </a:rPr>
              <a:t>EACH FROM A SEPARATE CALENDAR; </a:t>
            </a:r>
            <a:r>
              <a:rPr lang="en-CA" sz="4000" b="1" u="sng" dirty="0" smtClean="0">
                <a:solidFill>
                  <a:srgbClr val="7030A0"/>
                </a:solidFill>
                <a:effectLst>
                  <a:glow rad="127000">
                    <a:srgbClr val="99FF33"/>
                  </a:glow>
                </a:effectLst>
              </a:rPr>
              <a:t>INDIVIDUALLY</a:t>
            </a:r>
            <a:r>
              <a:rPr lang="en-CA" sz="4000" b="1" dirty="0" smtClean="0">
                <a:solidFill>
                  <a:srgbClr val="7030A0"/>
                </a:solidFill>
              </a:rPr>
              <a:t> &amp; </a:t>
            </a:r>
            <a:r>
              <a:rPr lang="en-CA" sz="4000" b="1" u="sng" dirty="0" smtClean="0">
                <a:solidFill>
                  <a:srgbClr val="7030A0"/>
                </a:solidFill>
                <a:effectLst>
                  <a:glow rad="127000">
                    <a:srgbClr val="FFFF00"/>
                  </a:glow>
                </a:effectLst>
              </a:rPr>
              <a:t>SIMULTANEOUSLY</a:t>
            </a:r>
            <a:r>
              <a:rPr lang="en-CA" sz="4000" b="1" u="sng" dirty="0" smtClean="0">
                <a:solidFill>
                  <a:srgbClr val="7030A0"/>
                </a:solidFill>
              </a:rPr>
              <a:t> FUNCTIONING</a:t>
            </a:r>
            <a:r>
              <a:rPr lang="en-CA" sz="4000" b="1" dirty="0" smtClean="0">
                <a:solidFill>
                  <a:srgbClr val="7030A0"/>
                </a:solidFill>
              </a:rPr>
              <a:t> DURING THE </a:t>
            </a:r>
            <a:br>
              <a:rPr lang="en-CA" sz="4000" b="1" dirty="0" smtClean="0">
                <a:solidFill>
                  <a:srgbClr val="7030A0"/>
                </a:solidFill>
              </a:rPr>
            </a:br>
            <a:r>
              <a:rPr lang="en-CA" sz="4000" b="1" dirty="0" smtClean="0">
                <a:solidFill>
                  <a:schemeClr val="bg1"/>
                </a:solidFill>
              </a:rPr>
              <a:t>NIGHT SEASON of </a:t>
            </a:r>
            <a:r>
              <a:rPr lang="en-CA" sz="4000" b="1" dirty="0" smtClean="0">
                <a:solidFill>
                  <a:schemeClr val="bg1"/>
                </a:solidFill>
                <a:effectLst>
                  <a:glow rad="127000">
                    <a:srgbClr val="00FFFF"/>
                  </a:glow>
                </a:effectLst>
              </a:rPr>
              <a:t>BURIAL PREPARATIONS</a:t>
            </a:r>
            <a:r>
              <a:rPr lang="en-CA" sz="4000" b="1" dirty="0" smtClean="0">
                <a:solidFill>
                  <a:schemeClr val="bg1"/>
                </a:solidFill>
              </a:rPr>
              <a:t> </a:t>
            </a:r>
            <a:br>
              <a:rPr lang="en-CA" sz="4000" b="1" dirty="0" smtClean="0">
                <a:solidFill>
                  <a:schemeClr val="bg1"/>
                </a:solidFill>
              </a:rPr>
            </a:br>
            <a:r>
              <a:rPr lang="en-CA" sz="4000" b="1" dirty="0" smtClean="0">
                <a:solidFill>
                  <a:srgbClr val="7030A0"/>
                </a:solidFill>
              </a:rPr>
              <a:t>OF YAHUSHA’S BODY! </a:t>
            </a:r>
          </a:p>
          <a:p>
            <a:pPr algn="ctr"/>
            <a:r>
              <a:rPr lang="en-CA" sz="4000" b="1" dirty="0" smtClean="0">
                <a:solidFill>
                  <a:srgbClr val="0000FF"/>
                </a:solidFill>
                <a:effectLst>
                  <a:glow rad="127000">
                    <a:srgbClr val="FFFF00"/>
                  </a:glow>
                </a:effectLst>
              </a:rPr>
              <a:t>Two calendars, </a:t>
            </a:r>
            <a:r>
              <a:rPr lang="en-CA" sz="4000" b="1" u="sng" dirty="0" smtClean="0">
                <a:solidFill>
                  <a:srgbClr val="0000FF"/>
                </a:solidFill>
                <a:effectLst>
                  <a:glow rad="127000">
                    <a:srgbClr val="FFFF00"/>
                  </a:glow>
                </a:effectLst>
                <a:latin typeface="Arial Black" panose="020B0A04020102020204" pitchFamily="34" charset="0"/>
              </a:rPr>
              <a:t>12 HOURS OFFSET</a:t>
            </a:r>
            <a:r>
              <a:rPr lang="en-CA" sz="4000" b="1" dirty="0" smtClean="0">
                <a:solidFill>
                  <a:srgbClr val="0000FF"/>
                </a:solidFill>
                <a:effectLst>
                  <a:glow rad="127000">
                    <a:srgbClr val="FFFF00"/>
                  </a:glow>
                </a:effectLst>
                <a:latin typeface="Arial Black" panose="020B0A04020102020204" pitchFamily="34" charset="0"/>
              </a:rPr>
              <a:t>!</a:t>
            </a:r>
            <a:endParaRPr lang="en-CA" sz="4000" b="1" dirty="0">
              <a:solidFill>
                <a:srgbClr val="0000FF"/>
              </a:solidFill>
              <a:effectLst>
                <a:glow rad="127000">
                  <a:srgbClr val="FFFF00"/>
                </a:glow>
              </a:effectLst>
              <a:latin typeface="Arial Black" panose="020B0A04020102020204" pitchFamily="34" charset="0"/>
            </a:endParaRPr>
          </a:p>
        </p:txBody>
      </p:sp>
      <p:sp>
        <p:nvSpPr>
          <p:cNvPr id="5" name="Slide Number Placeholder 1"/>
          <p:cNvSpPr txBox="1">
            <a:spLocks/>
          </p:cNvSpPr>
          <p:nvPr/>
        </p:nvSpPr>
        <p:spPr>
          <a:xfrm>
            <a:off x="11715184" y="6502744"/>
            <a:ext cx="476747" cy="312918"/>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14</a:t>
            </a:fld>
            <a:endParaRPr lang="en-US" sz="1100" dirty="0">
              <a:solidFill>
                <a:schemeClr val="tx1"/>
              </a:solidFill>
            </a:endParaRPr>
          </a:p>
        </p:txBody>
      </p:sp>
      <p:sp>
        <p:nvSpPr>
          <p:cNvPr id="3" name="Explosion 1 2"/>
          <p:cNvSpPr/>
          <p:nvPr/>
        </p:nvSpPr>
        <p:spPr>
          <a:xfrm>
            <a:off x="5357183" y="5837403"/>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xplosion 1 5"/>
          <p:cNvSpPr/>
          <p:nvPr/>
        </p:nvSpPr>
        <p:spPr>
          <a:xfrm>
            <a:off x="6475689" y="5836173"/>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xplosion 1 6"/>
          <p:cNvSpPr/>
          <p:nvPr/>
        </p:nvSpPr>
        <p:spPr>
          <a:xfrm>
            <a:off x="7594195" y="5836173"/>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Explosion 1 7"/>
          <p:cNvSpPr/>
          <p:nvPr/>
        </p:nvSpPr>
        <p:spPr>
          <a:xfrm>
            <a:off x="8708250" y="5836173"/>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xplosion 1 8"/>
          <p:cNvSpPr/>
          <p:nvPr/>
        </p:nvSpPr>
        <p:spPr>
          <a:xfrm>
            <a:off x="9822305" y="5836173"/>
            <a:ext cx="914400" cy="914400"/>
          </a:xfrm>
          <a:prstGeom prst="irregularSeal1">
            <a:avLst/>
          </a:prstGeom>
          <a:solidFill>
            <a:srgbClr val="FFFF00"/>
          </a:solidFill>
          <a:ln>
            <a:solidFill>
              <a:srgbClr val="0066FF"/>
            </a:solidFill>
          </a:ln>
          <a:effectLst>
            <a:glow rad="101600">
              <a:srgbClr val="99FF33"/>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a:off x="1207698" y="4597883"/>
            <a:ext cx="9678838" cy="8623"/>
          </a:xfrm>
          <a:prstGeom prst="line">
            <a:avLst/>
          </a:prstGeom>
          <a:ln w="57150">
            <a:solidFill>
              <a:srgbClr val="C00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875679" y="6029864"/>
            <a:ext cx="4175776" cy="411867"/>
          </a:xfrm>
          <a:prstGeom prst="roundRect">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HHMM! Actually</a:t>
            </a:r>
            <a:r>
              <a:rPr lang="en-CA" b="1" dirty="0" smtClean="0">
                <a:solidFill>
                  <a:schemeClr val="bg1"/>
                </a:solidFill>
              </a:rPr>
              <a:t> </a:t>
            </a:r>
            <a:r>
              <a:rPr lang="en-CA" b="1" dirty="0" smtClean="0">
                <a:solidFill>
                  <a:schemeClr val="bg1"/>
                </a:solidFill>
                <a:effectLst>
                  <a:glow rad="127000">
                    <a:srgbClr val="FFFF00"/>
                  </a:glow>
                </a:effectLst>
              </a:rPr>
              <a:t>3 </a:t>
            </a:r>
            <a:r>
              <a:rPr lang="en-CA" dirty="0" smtClean="0">
                <a:solidFill>
                  <a:schemeClr val="bg1"/>
                </a:solidFill>
              </a:rPr>
              <a:t>Preparations????</a:t>
            </a:r>
            <a:endParaRPr lang="en-CA" dirty="0">
              <a:solidFill>
                <a:schemeClr val="bg1"/>
              </a:solidFill>
            </a:endParaRPr>
          </a:p>
        </p:txBody>
      </p:sp>
    </p:spTree>
    <p:extLst>
      <p:ext uri="{BB962C8B-B14F-4D97-AF65-F5344CB8AC3E}">
        <p14:creationId xmlns:p14="http://schemas.microsoft.com/office/powerpoint/2010/main" val="233310597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2000"/>
                                        <p:tgtEl>
                                          <p:spTgt spid="4">
                                            <p:txEl>
                                              <p:pRg st="1" end="1"/>
                                            </p:txEl>
                                          </p:spTgt>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3250"/>
                            </p:stCondLst>
                            <p:childTnLst>
                              <p:par>
                                <p:cTn id="26" presetID="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35" presetClass="emph" presetSubtype="0" repeatCount="4000" fill="hold" grpId="1" nodeType="afterEffect">
                                  <p:stCondLst>
                                    <p:cond delay="0"/>
                                  </p:stCondLst>
                                  <p:childTnLst>
                                    <p:anim calcmode="discrete" valueType="str">
                                      <p:cBhvr>
                                        <p:cTn id="32" dur="500" fill="hold"/>
                                        <p:tgtEl>
                                          <p:spTgt spid="9"/>
                                        </p:tgtEl>
                                        <p:attrNameLst>
                                          <p:attrName>style.visibility</p:attrName>
                                        </p:attrNameLst>
                                      </p:cBhvr>
                                      <p:tavLst>
                                        <p:tav tm="0">
                                          <p:val>
                                            <p:strVal val="hidden"/>
                                          </p:val>
                                        </p:tav>
                                        <p:tav tm="50000">
                                          <p:val>
                                            <p:strVal val="visible"/>
                                          </p:val>
                                        </p:tav>
                                      </p:tavLst>
                                    </p:anim>
                                  </p:childTnLst>
                                </p:cTn>
                              </p:par>
                              <p:par>
                                <p:cTn id="33" presetID="35" presetClass="emph" presetSubtype="0" repeatCount="4000" fill="hold" grpId="1" nodeType="withEffect">
                                  <p:stCondLst>
                                    <p:cond delay="0"/>
                                  </p:stCondLst>
                                  <p:childTnLst>
                                    <p:anim calcmode="discrete" valueType="str">
                                      <p:cBhvr>
                                        <p:cTn id="34" dur="500" fill="hold"/>
                                        <p:tgtEl>
                                          <p:spTgt spid="8"/>
                                        </p:tgtEl>
                                        <p:attrNameLst>
                                          <p:attrName>style.visibility</p:attrName>
                                        </p:attrNameLst>
                                      </p:cBhvr>
                                      <p:tavLst>
                                        <p:tav tm="0">
                                          <p:val>
                                            <p:strVal val="hidden"/>
                                          </p:val>
                                        </p:tav>
                                        <p:tav tm="50000">
                                          <p:val>
                                            <p:strVal val="visible"/>
                                          </p:val>
                                        </p:tav>
                                      </p:tavLst>
                                    </p:anim>
                                  </p:childTnLst>
                                </p:cTn>
                              </p:par>
                              <p:par>
                                <p:cTn id="35" presetID="35" presetClass="emph" presetSubtype="0" repeatCount="4000" fill="hold" grpId="1" nodeType="withEffect">
                                  <p:stCondLst>
                                    <p:cond delay="0"/>
                                  </p:stCondLst>
                                  <p:childTnLst>
                                    <p:anim calcmode="discrete" valueType="str">
                                      <p:cBhvr>
                                        <p:cTn id="36" dur="500" fill="hold"/>
                                        <p:tgtEl>
                                          <p:spTgt spid="7"/>
                                        </p:tgtEl>
                                        <p:attrNameLst>
                                          <p:attrName>style.visibility</p:attrName>
                                        </p:attrNameLst>
                                      </p:cBhvr>
                                      <p:tavLst>
                                        <p:tav tm="0">
                                          <p:val>
                                            <p:strVal val="hidden"/>
                                          </p:val>
                                        </p:tav>
                                        <p:tav tm="50000">
                                          <p:val>
                                            <p:strVal val="visible"/>
                                          </p:val>
                                        </p:tav>
                                      </p:tavLst>
                                    </p:anim>
                                  </p:childTnLst>
                                </p:cTn>
                              </p:par>
                              <p:par>
                                <p:cTn id="37" presetID="35" presetClass="emph" presetSubtype="0" repeatCount="4000" fill="hold" grpId="1" nodeType="withEffect">
                                  <p:stCondLst>
                                    <p:cond delay="0"/>
                                  </p:stCondLst>
                                  <p:childTnLst>
                                    <p:anim calcmode="discrete" valueType="str">
                                      <p:cBhvr>
                                        <p:cTn id="38" dur="500" fill="hold"/>
                                        <p:tgtEl>
                                          <p:spTgt spid="6"/>
                                        </p:tgtEl>
                                        <p:attrNameLst>
                                          <p:attrName>style.visibility</p:attrName>
                                        </p:attrNameLst>
                                      </p:cBhvr>
                                      <p:tavLst>
                                        <p:tav tm="0">
                                          <p:val>
                                            <p:strVal val="hidden"/>
                                          </p:val>
                                        </p:tav>
                                        <p:tav tm="50000">
                                          <p:val>
                                            <p:strVal val="visible"/>
                                          </p:val>
                                        </p:tav>
                                      </p:tavLst>
                                    </p:anim>
                                  </p:childTnLst>
                                </p:cTn>
                              </p:par>
                              <p:par>
                                <p:cTn id="39" presetID="35" presetClass="emph" presetSubtype="0" repeatCount="4000" fill="hold" grpId="1" nodeType="withEffect">
                                  <p:stCondLst>
                                    <p:cond delay="0"/>
                                  </p:stCondLst>
                                  <p:childTnLst>
                                    <p:anim calcmode="discrete" valueType="str">
                                      <p:cBhvr>
                                        <p:cTn id="40"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style.rotation</p:attrName>
                                        </p:attrNameLst>
                                      </p:cBhvr>
                                      <p:tavLst>
                                        <p:tav tm="0">
                                          <p:val>
                                            <p:fltVal val="90"/>
                                          </p:val>
                                        </p:tav>
                                        <p:tav tm="100000">
                                          <p:val>
                                            <p:fltVal val="0"/>
                                          </p:val>
                                        </p:tav>
                                      </p:tavLst>
                                    </p:anim>
                                    <p:animEffect transition="in" filter="fade">
                                      <p:cBhvr>
                                        <p:cTn id="4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P spid="8" grpId="0" animBg="1"/>
      <p:bldP spid="8" grpId="1" animBg="1"/>
      <p:bldP spid="9" grpId="0" animBg="1"/>
      <p:bldP spid="9" grpId="1"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email">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3">
                    <a14:imgEffect>
                      <a14:artisticLightScreen gridSize="10"/>
                    </a14:imgEffect>
                  </a14:imgLayer>
                </a14:imgProps>
              </a:ex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587" y="659202"/>
            <a:ext cx="10119654" cy="5627297"/>
          </a:xfrm>
          <a:blipFill>
            <a:blip r:embed="rId4"/>
            <a:tile tx="0" ty="0" sx="100000" sy="100000" flip="none" algn="tl"/>
          </a:blipFill>
          <a:effectLst>
            <a:glow rad="127000">
              <a:schemeClr val="accent1">
                <a:lumMod val="60000"/>
                <a:lumOff val="40000"/>
              </a:schemeClr>
            </a:glow>
          </a:effectLst>
          <a:scene3d>
            <a:camera prst="orthographicFront"/>
            <a:lightRig rig="threePt" dir="t"/>
          </a:scene3d>
          <a:sp3d>
            <a:bevelT/>
          </a:sp3d>
        </p:spPr>
        <p:txBody>
          <a:bodyPr>
            <a:normAutofit lnSpcReduction="10000"/>
            <a:sp3d extrusionH="57150">
              <a:bevelT w="38100" h="38100"/>
            </a:sp3d>
          </a:bodyPr>
          <a:lstStyle/>
          <a:p>
            <a:pPr marL="0" indent="0">
              <a:buNone/>
            </a:pPr>
            <a:r>
              <a:rPr lang="en-CA" sz="2800" dirty="0" smtClean="0">
                <a:solidFill>
                  <a:srgbClr val="FF5050"/>
                </a:solidFill>
              </a:rPr>
              <a:t>	</a:t>
            </a:r>
            <a:r>
              <a:rPr lang="en-CA" sz="2800" b="1" dirty="0" err="1" smtClean="0">
                <a:solidFill>
                  <a:schemeClr val="bg1"/>
                </a:solidFill>
              </a:rPr>
              <a:t>Deut</a:t>
            </a:r>
            <a:r>
              <a:rPr lang="en-CA" sz="2800" b="1" dirty="0" smtClean="0">
                <a:solidFill>
                  <a:schemeClr val="bg1"/>
                </a:solidFill>
              </a:rPr>
              <a:t> 31:20</a:t>
            </a:r>
          </a:p>
          <a:p>
            <a:pPr marL="0" indent="0" algn="ctr">
              <a:buNone/>
            </a:pPr>
            <a:r>
              <a:rPr lang="en-CA" sz="2800" b="1" dirty="0" smtClean="0">
                <a:solidFill>
                  <a:schemeClr val="accent3">
                    <a:lumMod val="75000"/>
                  </a:schemeClr>
                </a:solidFill>
              </a:rPr>
              <a:t>And I shall bring them into the land flowing with milk and honey, of which I swore to their fathers, and they shall eat and be satisfied and be fat, </a:t>
            </a:r>
            <a:r>
              <a:rPr lang="en-CA" sz="4800" b="1" dirty="0" smtClean="0">
                <a:ln>
                  <a:solidFill>
                    <a:srgbClr val="0000FF"/>
                  </a:solidFill>
                </a:ln>
                <a:solidFill>
                  <a:srgbClr val="FF5050"/>
                </a:solidFill>
              </a:rPr>
              <a:t>THEN THEY SHALL TURN </a:t>
            </a:r>
            <a:r>
              <a:rPr lang="en-CA" sz="4800" b="1" dirty="0" smtClean="0">
                <a:ln w="38100">
                  <a:solidFill>
                    <a:srgbClr val="0000FF"/>
                  </a:solidFill>
                </a:ln>
                <a:solidFill>
                  <a:srgbClr val="F735EE"/>
                </a:solidFill>
              </a:rPr>
              <a:t>TO OTHER MIGHTY ONES,</a:t>
            </a:r>
            <a:br>
              <a:rPr lang="en-CA" sz="4800" b="1" dirty="0" smtClean="0">
                <a:ln w="38100">
                  <a:solidFill>
                    <a:srgbClr val="0000FF"/>
                  </a:solidFill>
                </a:ln>
                <a:solidFill>
                  <a:srgbClr val="F735EE"/>
                </a:solidFill>
              </a:rPr>
            </a:br>
            <a:r>
              <a:rPr lang="en-CA" sz="4800" b="1" dirty="0" smtClean="0">
                <a:ln>
                  <a:solidFill>
                    <a:srgbClr val="0000FF"/>
                  </a:solidFill>
                </a:ln>
                <a:solidFill>
                  <a:srgbClr val="FF5050"/>
                </a:solidFill>
              </a:rPr>
              <a:t>AND </a:t>
            </a:r>
            <a:br>
              <a:rPr lang="en-CA" sz="4800" b="1" dirty="0" smtClean="0">
                <a:ln>
                  <a:solidFill>
                    <a:srgbClr val="0000FF"/>
                  </a:solidFill>
                </a:ln>
                <a:solidFill>
                  <a:srgbClr val="FF5050"/>
                </a:solidFill>
              </a:rPr>
            </a:br>
            <a:r>
              <a:rPr lang="en-CA" sz="4800" b="1" u="sng" dirty="0" smtClean="0">
                <a:ln>
                  <a:solidFill>
                    <a:srgbClr val="0000FF"/>
                  </a:solidFill>
                </a:ln>
                <a:solidFill>
                  <a:srgbClr val="FF5050"/>
                </a:solidFill>
              </a:rPr>
              <a:t>THEY SHALL SERVE THEM</a:t>
            </a:r>
            <a:r>
              <a:rPr lang="en-CA" sz="4800" b="1" dirty="0" smtClean="0">
                <a:ln>
                  <a:solidFill>
                    <a:srgbClr val="0000FF"/>
                  </a:solidFill>
                </a:ln>
                <a:solidFill>
                  <a:srgbClr val="FF5050"/>
                </a:solidFill>
              </a:rPr>
              <a:t>, </a:t>
            </a:r>
            <a:br>
              <a:rPr lang="en-CA" sz="4800" b="1" dirty="0" smtClean="0">
                <a:ln>
                  <a:solidFill>
                    <a:srgbClr val="0000FF"/>
                  </a:solidFill>
                </a:ln>
                <a:solidFill>
                  <a:srgbClr val="FF5050"/>
                </a:solidFill>
              </a:rPr>
            </a:br>
            <a:r>
              <a:rPr lang="en-CA" sz="4800" b="1" dirty="0" smtClean="0">
                <a:ln>
                  <a:solidFill>
                    <a:srgbClr val="0000FF"/>
                  </a:solidFill>
                </a:ln>
                <a:solidFill>
                  <a:srgbClr val="FF5050"/>
                </a:solidFill>
              </a:rPr>
              <a:t>AND SCORN ME,</a:t>
            </a:r>
            <a:br>
              <a:rPr lang="en-CA" sz="4800" b="1" dirty="0" smtClean="0">
                <a:ln>
                  <a:solidFill>
                    <a:srgbClr val="0000FF"/>
                  </a:solidFill>
                </a:ln>
                <a:solidFill>
                  <a:srgbClr val="FF5050"/>
                </a:solidFill>
              </a:rPr>
            </a:br>
            <a:r>
              <a:rPr lang="en-CA" sz="4800" b="1" dirty="0" smtClean="0">
                <a:ln>
                  <a:solidFill>
                    <a:srgbClr val="0000FF"/>
                  </a:solidFill>
                </a:ln>
                <a:solidFill>
                  <a:srgbClr val="FF5050"/>
                </a:solidFill>
              </a:rPr>
              <a:t> </a:t>
            </a:r>
            <a:r>
              <a:rPr lang="en-CA" sz="4800" b="1" u="sng" dirty="0" smtClean="0">
                <a:solidFill>
                  <a:srgbClr val="0000FF"/>
                </a:solidFill>
                <a:effectLst>
                  <a:glow rad="127000">
                    <a:srgbClr val="FFFF00"/>
                  </a:glow>
                </a:effectLst>
                <a:latin typeface="Arial Black" panose="020B0A04020102020204" pitchFamily="34" charset="0"/>
              </a:rPr>
              <a:t>AND BREAK MY COVENANT</a:t>
            </a:r>
            <a:r>
              <a:rPr lang="en-CA" sz="4800" b="1" dirty="0" smtClean="0">
                <a:solidFill>
                  <a:srgbClr val="0000FF"/>
                </a:solidFill>
                <a:effectLst>
                  <a:glow rad="127000">
                    <a:srgbClr val="FFFF00"/>
                  </a:glow>
                </a:effectLst>
                <a:latin typeface="Arial Black" panose="020B0A04020102020204" pitchFamily="34" charset="0"/>
              </a:rPr>
              <a:t>!</a:t>
            </a:r>
            <a:endParaRPr lang="en-CA" sz="4800" b="1" dirty="0">
              <a:solidFill>
                <a:srgbClr val="0000FF"/>
              </a:solidFill>
              <a:effectLst>
                <a:glow rad="127000">
                  <a:srgbClr val="FFFF00"/>
                </a:glow>
              </a:effectLst>
              <a:latin typeface="Arial Black" panose="020B0A04020102020204" pitchFamily="34" charset="0"/>
            </a:endParaRPr>
          </a:p>
        </p:txBody>
      </p:sp>
      <p:sp>
        <p:nvSpPr>
          <p:cNvPr id="4" name="Slide Number Placeholder 1"/>
          <p:cNvSpPr>
            <a:spLocks noGrp="1"/>
          </p:cNvSpPr>
          <p:nvPr>
            <p:ph type="sldNum" sz="quarter" idx="12"/>
          </p:nvPr>
        </p:nvSpPr>
        <p:spPr>
          <a:xfrm>
            <a:off x="11817753" y="6591753"/>
            <a:ext cx="374247" cy="266247"/>
          </a:xfrm>
        </p:spPr>
        <p:txBody>
          <a:bodyPr/>
          <a:lstStyle/>
          <a:p>
            <a:fld id="{6D22F896-40B5-4ADD-8801-0D06FADFA095}" type="slidenum">
              <a:rPr lang="en-US" sz="1100" smtClean="0">
                <a:solidFill>
                  <a:schemeClr val="tx1"/>
                </a:solidFill>
              </a:rPr>
              <a:pPr/>
              <a:t>15</a:t>
            </a:fld>
            <a:endParaRPr lang="en-US" sz="1100" dirty="0">
              <a:solidFill>
                <a:schemeClr val="tx1"/>
              </a:solidFill>
            </a:endParaRP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295712" y="3578571"/>
            <a:ext cx="1759881" cy="1917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933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1000">
              <a:schemeClr val="bg1">
                <a:lumMod val="50000"/>
              </a:schemeClr>
            </a:gs>
            <a:gs pos="74000">
              <a:schemeClr val="accent1">
                <a:lumMod val="45000"/>
                <a:lumOff val="55000"/>
              </a:schemeClr>
            </a:gs>
            <a:gs pos="47000">
              <a:srgbClr val="FF5050"/>
            </a:gs>
            <a:gs pos="100000">
              <a:srgbClr val="FFFF00">
                <a:alpha val="56000"/>
              </a:srgbClr>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06" y="697107"/>
            <a:ext cx="11497954" cy="5773021"/>
          </a:xfrm>
        </p:spPr>
        <p:txBody>
          <a:bodyPr>
            <a:normAutofit/>
            <a:scene3d>
              <a:camera prst="orthographicFront"/>
              <a:lightRig rig="threePt" dir="t"/>
            </a:scene3d>
            <a:sp3d extrusionH="57150">
              <a:bevelT w="38100" h="38100" prst="convex"/>
            </a:sp3d>
          </a:bodyPr>
          <a:lstStyle/>
          <a:p>
            <a:r>
              <a:rPr lang="en-CA" sz="2800" b="1" u="sng" dirty="0" smtClean="0">
                <a:solidFill>
                  <a:srgbClr val="002060"/>
                </a:solidFill>
              </a:rPr>
              <a:t>Two Calendars</a:t>
            </a:r>
            <a:r>
              <a:rPr lang="en-CA" sz="2800" b="1" dirty="0" smtClean="0">
                <a:solidFill>
                  <a:srgbClr val="002060"/>
                </a:solidFill>
              </a:rPr>
              <a:t>, </a:t>
            </a:r>
            <a:r>
              <a:rPr lang="en-CA" sz="2800" dirty="0" smtClean="0">
                <a:solidFill>
                  <a:srgbClr val="002060"/>
                </a:solidFill>
              </a:rPr>
              <a:t>one of the </a:t>
            </a:r>
            <a:r>
              <a:rPr lang="en-CA" sz="2800" b="1" u="sng" dirty="0" smtClean="0">
                <a:solidFill>
                  <a:srgbClr val="C00000"/>
                </a:solidFill>
              </a:rPr>
              <a:t>abominable</a:t>
            </a:r>
            <a:r>
              <a:rPr lang="en-CA" sz="2800" dirty="0" smtClean="0">
                <a:solidFill>
                  <a:srgbClr val="002060"/>
                </a:solidFill>
              </a:rPr>
              <a:t> </a:t>
            </a:r>
            <a:r>
              <a:rPr lang="en-CA" dirty="0" smtClean="0">
                <a:solidFill>
                  <a:srgbClr val="002060"/>
                </a:solidFill>
              </a:rPr>
              <a:t>(Isa 1:</a:t>
            </a:r>
            <a:r>
              <a:rPr lang="en-CA" u="sng" dirty="0" smtClean="0">
                <a:solidFill>
                  <a:srgbClr val="002060"/>
                </a:solidFill>
              </a:rPr>
              <a:t>13</a:t>
            </a:r>
            <a:r>
              <a:rPr lang="en-CA" dirty="0" smtClean="0">
                <a:solidFill>
                  <a:srgbClr val="002060"/>
                </a:solidFill>
              </a:rPr>
              <a:t>) </a:t>
            </a:r>
            <a:r>
              <a:rPr lang="en-CA" sz="2800" b="1" u="sng" dirty="0" smtClean="0">
                <a:solidFill>
                  <a:srgbClr val="C00000"/>
                </a:solidFill>
              </a:rPr>
              <a:t>Lunar</a:t>
            </a:r>
            <a:r>
              <a:rPr lang="en-CA" sz="2800" b="1" dirty="0" smtClean="0">
                <a:solidFill>
                  <a:srgbClr val="C00000"/>
                </a:solidFill>
              </a:rPr>
              <a:t> </a:t>
            </a:r>
            <a:r>
              <a:rPr lang="en-CA" sz="2800" dirty="0" smtClean="0">
                <a:solidFill>
                  <a:srgbClr val="002060"/>
                </a:solidFill>
              </a:rPr>
              <a:t>type! </a:t>
            </a:r>
          </a:p>
          <a:p>
            <a:r>
              <a:rPr lang="en-CA" sz="2800" dirty="0" smtClean="0">
                <a:solidFill>
                  <a:srgbClr val="002060"/>
                </a:solidFill>
              </a:rPr>
              <a:t>Some </a:t>
            </a:r>
            <a:r>
              <a:rPr lang="en-CA" sz="2800" b="1" dirty="0" smtClean="0">
                <a:ln>
                  <a:solidFill>
                    <a:srgbClr val="0000FF"/>
                  </a:solidFill>
                </a:ln>
                <a:solidFill>
                  <a:srgbClr val="FF66FF"/>
                </a:solidFill>
              </a:rPr>
              <a:t>APPROPIATE</a:t>
            </a:r>
            <a:r>
              <a:rPr lang="en-CA" sz="2800" dirty="0" smtClean="0">
                <a:solidFill>
                  <a:srgbClr val="002060"/>
                </a:solidFill>
              </a:rPr>
              <a:t> Words spoken by our </a:t>
            </a:r>
            <a:r>
              <a:rPr lang="en-CA" sz="2800" b="1" dirty="0" smtClean="0">
                <a:solidFill>
                  <a:srgbClr val="0000FF"/>
                </a:solidFill>
              </a:rPr>
              <a:t>Creator</a:t>
            </a:r>
            <a:r>
              <a:rPr lang="en-CA" sz="2800" dirty="0" smtClean="0">
                <a:solidFill>
                  <a:srgbClr val="002060"/>
                </a:solidFill>
              </a:rPr>
              <a:t> –</a:t>
            </a:r>
          </a:p>
          <a:p>
            <a:r>
              <a:rPr lang="en-US" sz="2800" dirty="0" smtClean="0">
                <a:solidFill>
                  <a:srgbClr val="008080"/>
                </a:solidFill>
                <a:latin typeface="Georgia" panose="02040502050405020303" pitchFamily="18" charset="0"/>
              </a:rPr>
              <a:t>John </a:t>
            </a:r>
            <a:r>
              <a:rPr lang="en-US" sz="2800" dirty="0">
                <a:solidFill>
                  <a:srgbClr val="008080"/>
                </a:solidFill>
                <a:latin typeface="Georgia" panose="02040502050405020303" pitchFamily="18" charset="0"/>
              </a:rPr>
              <a:t>7:19</a:t>
            </a:r>
            <a:r>
              <a:rPr lang="en-US" sz="2800" dirty="0">
                <a:solidFill>
                  <a:prstClr val="black"/>
                </a:solidFill>
                <a:latin typeface="Georgia" panose="02040502050405020303" pitchFamily="18" charset="0"/>
              </a:rPr>
              <a:t>  “</a:t>
            </a:r>
            <a:r>
              <a:rPr lang="en-US" sz="2800" b="1" dirty="0">
                <a:solidFill>
                  <a:prstClr val="black"/>
                </a:solidFill>
                <a:latin typeface="Georgia" panose="02040502050405020303" pitchFamily="18" charset="0"/>
              </a:rPr>
              <a:t>Did not Mosheh give you the Torah</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2800" u="sng" dirty="0" smtClean="0">
                <a:ln>
                  <a:solidFill>
                    <a:srgbClr val="0000FF"/>
                  </a:solidFill>
                </a:ln>
                <a:solidFill>
                  <a:schemeClr val="bg2">
                    <a:lumMod val="60000"/>
                    <a:lumOff val="40000"/>
                  </a:schemeClr>
                </a:solidFill>
                <a:effectLst>
                  <a:glow rad="127000">
                    <a:srgbClr val="FFFF00"/>
                  </a:glow>
                </a:effectLst>
                <a:latin typeface="Eras Bold ITC" panose="020B0907030504020204" pitchFamily="34" charset="0"/>
              </a:rPr>
              <a:t>YET</a:t>
            </a:r>
            <a:r>
              <a:rPr lang="en-US" sz="2800" dirty="0" smtClean="0">
                <a:ln>
                  <a:solidFill>
                    <a:srgbClr val="0000FF"/>
                  </a:solidFill>
                </a:ln>
                <a:solidFill>
                  <a:srgbClr val="0000FF"/>
                </a:solidFill>
                <a:effectLst>
                  <a:glow rad="127000">
                    <a:srgbClr val="FFFF00"/>
                  </a:glow>
                </a:effectLst>
                <a:latin typeface="Eras Bold ITC" panose="020B0907030504020204" pitchFamily="34" charset="0"/>
              </a:rPr>
              <a:t> </a:t>
            </a:r>
            <a:r>
              <a:rPr lang="en-US" sz="4400" dirty="0" smtClean="0">
                <a:solidFill>
                  <a:srgbClr val="0000FF"/>
                </a:solidFill>
                <a:effectLst>
                  <a:glow rad="127000">
                    <a:srgbClr val="99FF33"/>
                  </a:glow>
                </a:effectLst>
                <a:latin typeface="Eras Bold ITC" panose="020B0907030504020204" pitchFamily="34" charset="0"/>
              </a:rPr>
              <a:t>NOT ONE </a:t>
            </a:r>
            <a:r>
              <a:rPr lang="en-US" sz="2800" u="sng" dirty="0" smtClean="0">
                <a:ln>
                  <a:solidFill>
                    <a:srgbClr val="0000FF"/>
                  </a:solidFill>
                </a:ln>
                <a:solidFill>
                  <a:schemeClr val="bg2">
                    <a:lumMod val="60000"/>
                    <a:lumOff val="40000"/>
                  </a:schemeClr>
                </a:solidFill>
                <a:effectLst>
                  <a:glow rad="127000">
                    <a:srgbClr val="FFFF00"/>
                  </a:glow>
                </a:effectLst>
                <a:latin typeface="Eras Bold ITC" panose="020B0907030504020204" pitchFamily="34" charset="0"/>
              </a:rPr>
              <a:t>OF YOU DOES THE TORAH</a:t>
            </a:r>
            <a:r>
              <a:rPr lang="en-US" sz="2800" dirty="0" smtClean="0">
                <a:ln>
                  <a:solidFill>
                    <a:srgbClr val="0000FF"/>
                  </a:solidFill>
                </a:ln>
                <a:solidFill>
                  <a:schemeClr val="bg2">
                    <a:lumMod val="60000"/>
                    <a:lumOff val="40000"/>
                  </a:schemeClr>
                </a:solidFill>
                <a:effectLst>
                  <a:glow rad="127000">
                    <a:srgbClr val="FFFF00"/>
                  </a:glow>
                </a:effectLst>
                <a:latin typeface="Eras Bold ITC" panose="020B0907030504020204" pitchFamily="34" charset="0"/>
              </a:rPr>
              <a:t>! </a:t>
            </a:r>
            <a:r>
              <a:rPr lang="en-US" sz="2800" dirty="0" smtClean="0">
                <a:ln>
                  <a:solidFill>
                    <a:srgbClr val="0000FF"/>
                  </a:solidFill>
                </a:ln>
                <a:solidFill>
                  <a:schemeClr val="bg2">
                    <a:lumMod val="60000"/>
                    <a:lumOff val="40000"/>
                  </a:schemeClr>
                </a:solidFill>
                <a:latin typeface="Georgia" panose="02040502050405020303" pitchFamily="18" charset="0"/>
              </a:rPr>
              <a:t/>
            </a:r>
            <a:br>
              <a:rPr lang="en-US" sz="2800" dirty="0" smtClean="0">
                <a:ln>
                  <a:solidFill>
                    <a:srgbClr val="0000FF"/>
                  </a:solidFill>
                </a:ln>
                <a:solidFill>
                  <a:schemeClr val="bg2">
                    <a:lumMod val="60000"/>
                    <a:lumOff val="40000"/>
                  </a:schemeClr>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2800" b="1" dirty="0" smtClean="0">
                <a:ln>
                  <a:solidFill>
                    <a:srgbClr val="99FF33"/>
                  </a:solidFill>
                </a:ln>
                <a:solidFill>
                  <a:schemeClr val="bg2">
                    <a:lumMod val="60000"/>
                    <a:lumOff val="40000"/>
                  </a:schemeClr>
                </a:solidFill>
                <a:effectLst>
                  <a:glow rad="88900">
                    <a:srgbClr val="2A1500">
                      <a:alpha val="86000"/>
                    </a:srgbClr>
                  </a:glow>
                </a:effectLst>
                <a:latin typeface="Georgia" panose="02040502050405020303" pitchFamily="18" charset="0"/>
              </a:rPr>
              <a:t>Why </a:t>
            </a:r>
            <a:r>
              <a:rPr lang="en-US" sz="2800" b="1" dirty="0">
                <a:ln>
                  <a:solidFill>
                    <a:srgbClr val="99FF33"/>
                  </a:solidFill>
                </a:ln>
                <a:solidFill>
                  <a:schemeClr val="bg2">
                    <a:lumMod val="60000"/>
                    <a:lumOff val="40000"/>
                  </a:schemeClr>
                </a:solidFill>
                <a:effectLst>
                  <a:glow rad="88900">
                    <a:srgbClr val="2A1500">
                      <a:alpha val="86000"/>
                    </a:srgbClr>
                  </a:glow>
                </a:effectLst>
                <a:latin typeface="Georgia" panose="02040502050405020303" pitchFamily="18" charset="0"/>
              </a:rPr>
              <a:t>do you seek to kill Me</a:t>
            </a:r>
            <a:r>
              <a:rPr lang="en-US" sz="2800" b="1" dirty="0" smtClean="0">
                <a:ln>
                  <a:solidFill>
                    <a:srgbClr val="99FF33"/>
                  </a:solidFill>
                </a:ln>
                <a:solidFill>
                  <a:schemeClr val="bg2">
                    <a:lumMod val="60000"/>
                    <a:lumOff val="40000"/>
                  </a:schemeClr>
                </a:solidFill>
                <a:effectLst>
                  <a:glow rad="88900">
                    <a:srgbClr val="2A1500">
                      <a:alpha val="86000"/>
                    </a:srgbClr>
                  </a:glow>
                </a:effectLst>
                <a:latin typeface="Georgia" panose="02040502050405020303" pitchFamily="18" charset="0"/>
              </a:rPr>
              <a:t>?”</a:t>
            </a:r>
          </a:p>
          <a:p>
            <a:r>
              <a:rPr lang="en-US" sz="2800" dirty="0" smtClean="0">
                <a:solidFill>
                  <a:srgbClr val="008080"/>
                </a:solidFill>
                <a:latin typeface="Georgia" panose="02040502050405020303" pitchFamily="18" charset="0"/>
              </a:rPr>
              <a:t>Matt </a:t>
            </a:r>
            <a:r>
              <a:rPr lang="en-US" sz="2800" dirty="0">
                <a:solidFill>
                  <a:srgbClr val="008080"/>
                </a:solidFill>
                <a:latin typeface="Georgia" panose="02040502050405020303" pitchFamily="18" charset="0"/>
              </a:rPr>
              <a:t>5:20</a:t>
            </a:r>
            <a:r>
              <a:rPr lang="en-US" sz="2800" dirty="0">
                <a:solidFill>
                  <a:prstClr val="black"/>
                </a:solidFill>
                <a:latin typeface="Georgia" panose="02040502050405020303" pitchFamily="18" charset="0"/>
              </a:rPr>
              <a:t>  </a:t>
            </a:r>
            <a:r>
              <a:rPr lang="en-US" sz="2800" dirty="0" smtClean="0">
                <a:ln>
                  <a:solidFill>
                    <a:srgbClr val="FFFF00"/>
                  </a:solidFill>
                </a:ln>
                <a:solidFill>
                  <a:srgbClr val="00FFFF"/>
                </a:solidFill>
                <a:effectLst>
                  <a:glow rad="88900">
                    <a:srgbClr val="2A1500">
                      <a:alpha val="86000"/>
                    </a:srgbClr>
                  </a:glow>
                </a:effectLst>
                <a:latin typeface="Comic Sans MS" pitchFamily="66" charset="0"/>
              </a:rPr>
              <a:t>“</a:t>
            </a:r>
            <a:r>
              <a:rPr lang="en-US" sz="2800" dirty="0">
                <a:ln>
                  <a:solidFill>
                    <a:srgbClr val="FFFF00"/>
                  </a:solidFill>
                </a:ln>
                <a:solidFill>
                  <a:srgbClr val="00FFFF"/>
                </a:solidFill>
                <a:effectLst>
                  <a:glow rad="88900">
                    <a:srgbClr val="2A1500">
                      <a:alpha val="86000"/>
                    </a:srgbClr>
                  </a:glow>
                </a:effectLst>
                <a:latin typeface="Comic Sans MS" pitchFamily="66" charset="0"/>
              </a:rPr>
              <a:t>For I say to </a:t>
            </a:r>
            <a:r>
              <a:rPr lang="en-US" sz="2800" dirty="0" smtClean="0">
                <a:ln>
                  <a:solidFill>
                    <a:srgbClr val="FFFF00"/>
                  </a:solidFill>
                </a:ln>
                <a:solidFill>
                  <a:srgbClr val="00FFFF"/>
                </a:solidFill>
                <a:effectLst>
                  <a:glow rad="88900">
                    <a:srgbClr val="2A1500">
                      <a:alpha val="86000"/>
                    </a:srgbClr>
                  </a:glow>
                </a:effectLst>
                <a:latin typeface="Comic Sans MS" pitchFamily="66" charset="0"/>
              </a:rPr>
              <a:t>you, that </a:t>
            </a:r>
            <a:r>
              <a:rPr lang="en-US" sz="2800" dirty="0">
                <a:ln>
                  <a:solidFill>
                    <a:srgbClr val="FFFF00"/>
                  </a:solidFill>
                </a:ln>
                <a:solidFill>
                  <a:srgbClr val="00FFFF"/>
                </a:solidFill>
                <a:effectLst>
                  <a:glow rad="88900">
                    <a:srgbClr val="2A1500">
                      <a:alpha val="86000"/>
                    </a:srgbClr>
                  </a:glow>
                </a:effectLst>
                <a:latin typeface="Comic Sans MS" pitchFamily="66" charset="0"/>
              </a:rPr>
              <a:t>unless your righteousness </a:t>
            </a:r>
            <a:r>
              <a:rPr lang="en-US" sz="2800" dirty="0" smtClean="0">
                <a:solidFill>
                  <a:srgbClr val="0000FF"/>
                </a:solidFill>
                <a:latin typeface="Georgia" panose="02040502050405020303" pitchFamily="18" charset="0"/>
              </a:rPr>
              <a:t>					              </a:t>
            </a:r>
            <a:r>
              <a:rPr lang="en-US" sz="2800" dirty="0" smtClean="0">
                <a:ln>
                  <a:solidFill>
                    <a:srgbClr val="0000FF"/>
                  </a:solidFill>
                </a:ln>
                <a:solidFill>
                  <a:srgbClr val="0000FF"/>
                </a:solidFill>
                <a:effectLst>
                  <a:glow rad="127000">
                    <a:srgbClr val="FFCCFF"/>
                  </a:glow>
                </a:effectLst>
                <a:latin typeface="Georgia" panose="02040502050405020303" pitchFamily="18" charset="0"/>
              </a:rPr>
              <a:t> </a:t>
            </a:r>
            <a:r>
              <a:rPr lang="en-US" sz="2600" b="1" u="sng" dirty="0" smtClean="0">
                <a:ln>
                  <a:solidFill>
                    <a:srgbClr val="0000FF"/>
                  </a:solidFill>
                </a:ln>
                <a:solidFill>
                  <a:srgbClr val="CC00FF"/>
                </a:solidFill>
                <a:effectLst>
                  <a:glow rad="127000">
                    <a:srgbClr val="FFCCFF"/>
                  </a:glow>
                </a:effectLst>
                <a:latin typeface="Comic Sans MS" pitchFamily="66" charset="0"/>
              </a:rPr>
              <a:t>EXCEEDS</a:t>
            </a:r>
            <a:r>
              <a:rPr lang="en-US" sz="2600" dirty="0" smtClean="0">
                <a:ln>
                  <a:solidFill>
                    <a:srgbClr val="0000FF"/>
                  </a:solidFill>
                </a:ln>
                <a:solidFill>
                  <a:srgbClr val="0000FF"/>
                </a:solidFill>
                <a:effectLst>
                  <a:glow rad="127000">
                    <a:srgbClr val="FFCCFF"/>
                  </a:glow>
                </a:effectLst>
                <a:latin typeface="Comic Sans MS" pitchFamily="66" charset="0"/>
              </a:rPr>
              <a:t> </a:t>
            </a:r>
            <a:r>
              <a:rPr lang="en-US" sz="2600" u="sng" dirty="0">
                <a:ln w="3175">
                  <a:solidFill>
                    <a:srgbClr val="00B0F0"/>
                  </a:solidFill>
                </a:ln>
                <a:solidFill>
                  <a:srgbClr val="00FFFF"/>
                </a:solidFill>
                <a:effectLst>
                  <a:glow rad="101600">
                    <a:srgbClr val="2A1500">
                      <a:alpha val="99000"/>
                    </a:srgbClr>
                  </a:glow>
                </a:effectLst>
                <a:latin typeface="Comic Sans MS" pitchFamily="66" charset="0"/>
              </a:rPr>
              <a:t>that of the scribes and </a:t>
            </a:r>
            <a:r>
              <a:rPr lang="en-US" sz="2600" u="sng" dirty="0" smtClean="0">
                <a:ln w="3175">
                  <a:solidFill>
                    <a:srgbClr val="00B0F0"/>
                  </a:solidFill>
                </a:ln>
                <a:solidFill>
                  <a:srgbClr val="00FFFF"/>
                </a:solidFill>
                <a:effectLst>
                  <a:glow rad="101600">
                    <a:srgbClr val="2A1500">
                      <a:alpha val="99000"/>
                    </a:srgbClr>
                  </a:glow>
                </a:effectLst>
                <a:latin typeface="Comic Sans MS" pitchFamily="66" charset="0"/>
              </a:rPr>
              <a:t>Pharisees</a:t>
            </a:r>
            <a:r>
              <a:rPr lang="en-US" sz="2600" dirty="0" smtClean="0">
                <a:ln w="3175">
                  <a:solidFill>
                    <a:srgbClr val="00B0F0"/>
                  </a:solidFill>
                </a:ln>
                <a:solidFill>
                  <a:srgbClr val="00FFFF"/>
                </a:solidFill>
                <a:effectLst>
                  <a:glow rad="101600">
                    <a:srgbClr val="2A1500">
                      <a:alpha val="99000"/>
                    </a:srgbClr>
                  </a:glow>
                </a:effectLst>
                <a:latin typeface="Comic Sans MS" pitchFamily="66" charset="0"/>
              </a:rPr>
              <a:t>,</a:t>
            </a:r>
            <a:r>
              <a:rPr lang="en-US" sz="2600" baseline="30000" dirty="0">
                <a:ln w="3175">
                  <a:solidFill>
                    <a:srgbClr val="00B0F0"/>
                  </a:solidFill>
                </a:ln>
                <a:solidFill>
                  <a:srgbClr val="00FFFF"/>
                </a:solidFill>
                <a:effectLst>
                  <a:glow rad="101600">
                    <a:srgbClr val="2A1500">
                      <a:alpha val="99000"/>
                    </a:srgbClr>
                  </a:glow>
                </a:effectLst>
                <a:latin typeface="Comic Sans MS" pitchFamily="66" charset="0"/>
              </a:rPr>
              <a:t> </a:t>
            </a:r>
            <a:r>
              <a:rPr lang="en-US" sz="2600" dirty="0" smtClean="0">
                <a:ln w="3175">
                  <a:solidFill>
                    <a:schemeClr val="accent4">
                      <a:lumMod val="75000"/>
                    </a:schemeClr>
                  </a:solidFill>
                </a:ln>
                <a:solidFill>
                  <a:srgbClr val="00FFFF"/>
                </a:solidFill>
                <a:effectLst>
                  <a:glow rad="101600">
                    <a:srgbClr val="2A1500">
                      <a:alpha val="99000"/>
                    </a:srgbClr>
                  </a:glow>
                </a:effectLst>
                <a:latin typeface="Comic Sans MS" pitchFamily="66" charset="0"/>
              </a:rPr>
              <a:t>you </a:t>
            </a:r>
            <a:r>
              <a:rPr lang="en-US" sz="2600" dirty="0">
                <a:ln w="3175">
                  <a:solidFill>
                    <a:schemeClr val="accent4">
                      <a:lumMod val="75000"/>
                    </a:schemeClr>
                  </a:solidFill>
                </a:ln>
                <a:solidFill>
                  <a:srgbClr val="00FFFF"/>
                </a:solidFill>
                <a:effectLst>
                  <a:glow rad="101600">
                    <a:srgbClr val="2A1500">
                      <a:alpha val="99000"/>
                    </a:srgbClr>
                  </a:glow>
                </a:effectLst>
                <a:latin typeface="Comic Sans MS" pitchFamily="66" charset="0"/>
              </a:rPr>
              <a:t>shall </a:t>
            </a:r>
            <a:r>
              <a:rPr lang="en-US" sz="2600" dirty="0" smtClean="0">
                <a:ln w="3175">
                  <a:solidFill>
                    <a:schemeClr val="accent4">
                      <a:lumMod val="75000"/>
                    </a:schemeClr>
                  </a:solidFill>
                </a:ln>
                <a:solidFill>
                  <a:srgbClr val="00FFFF"/>
                </a:solidFill>
                <a:effectLst>
                  <a:glow rad="101600">
                    <a:srgbClr val="2A1500">
                      <a:alpha val="99000"/>
                    </a:srgbClr>
                  </a:glow>
                </a:effectLst>
                <a:latin typeface="Comic Sans MS" pitchFamily="66" charset="0"/>
              </a:rPr>
              <a:t/>
            </a:r>
            <a:br>
              <a:rPr lang="en-US" sz="2600" dirty="0" smtClean="0">
                <a:ln w="3175">
                  <a:solidFill>
                    <a:schemeClr val="accent4">
                      <a:lumMod val="75000"/>
                    </a:schemeClr>
                  </a:solidFill>
                </a:ln>
                <a:solidFill>
                  <a:srgbClr val="00FFFF"/>
                </a:solidFill>
                <a:effectLst>
                  <a:glow rad="101600">
                    <a:srgbClr val="2A1500">
                      <a:alpha val="99000"/>
                    </a:srgbClr>
                  </a:glow>
                </a:effectLst>
                <a:latin typeface="Comic Sans MS" pitchFamily="66" charset="0"/>
              </a:rPr>
            </a:br>
            <a:r>
              <a:rPr lang="en-US" sz="2600" dirty="0" smtClean="0">
                <a:ln w="3175">
                  <a:solidFill>
                    <a:schemeClr val="accent4">
                      <a:lumMod val="75000"/>
                    </a:schemeClr>
                  </a:solidFill>
                </a:ln>
                <a:solidFill>
                  <a:srgbClr val="00FFFF"/>
                </a:solidFill>
                <a:effectLst>
                  <a:glow rad="101600">
                    <a:srgbClr val="2A1500">
                      <a:alpha val="99000"/>
                    </a:srgbClr>
                  </a:glow>
                </a:effectLst>
                <a:latin typeface="Comic Sans MS" pitchFamily="66" charset="0"/>
              </a:rPr>
              <a:t>						by no means enter </a:t>
            </a:r>
            <a:r>
              <a:rPr lang="en-US" sz="2600" dirty="0">
                <a:ln w="3175">
                  <a:solidFill>
                    <a:schemeClr val="accent4">
                      <a:lumMod val="75000"/>
                    </a:schemeClr>
                  </a:solidFill>
                </a:ln>
                <a:solidFill>
                  <a:srgbClr val="00FFFF"/>
                </a:solidFill>
                <a:effectLst>
                  <a:glow rad="101600">
                    <a:srgbClr val="2A1500">
                      <a:alpha val="99000"/>
                    </a:srgbClr>
                  </a:glow>
                </a:effectLst>
                <a:latin typeface="Comic Sans MS" pitchFamily="66" charset="0"/>
              </a:rPr>
              <a:t>into the reign of the heavens</a:t>
            </a:r>
            <a:r>
              <a:rPr lang="en-US" sz="2600" dirty="0" smtClean="0">
                <a:ln w="3175">
                  <a:solidFill>
                    <a:schemeClr val="accent4">
                      <a:lumMod val="75000"/>
                    </a:schemeClr>
                  </a:solidFill>
                </a:ln>
                <a:solidFill>
                  <a:srgbClr val="00FFFF"/>
                </a:solidFill>
                <a:effectLst>
                  <a:glow rad="101600">
                    <a:srgbClr val="2A1500">
                      <a:alpha val="99000"/>
                    </a:srgbClr>
                  </a:glow>
                </a:effectLst>
                <a:latin typeface="Comic Sans MS" pitchFamily="66" charset="0"/>
              </a:rPr>
              <a:t>.”</a:t>
            </a:r>
            <a:r>
              <a:rPr lang="en-US" sz="2600" dirty="0" smtClean="0">
                <a:ln>
                  <a:solidFill>
                    <a:schemeClr val="accent4">
                      <a:lumMod val="75000"/>
                    </a:schemeClr>
                  </a:solidFill>
                </a:ln>
                <a:solidFill>
                  <a:prstClr val="black"/>
                </a:solidFill>
                <a:effectLst>
                  <a:glow rad="101600">
                    <a:srgbClr val="2A1500">
                      <a:alpha val="99000"/>
                    </a:srgbClr>
                  </a:glow>
                </a:effectLst>
                <a:latin typeface="Comic Sans MS" pitchFamily="66" charset="0"/>
              </a:rPr>
              <a:t/>
            </a:r>
            <a:br>
              <a:rPr lang="en-US" sz="2600" dirty="0" smtClean="0">
                <a:ln>
                  <a:solidFill>
                    <a:schemeClr val="accent4">
                      <a:lumMod val="75000"/>
                    </a:schemeClr>
                  </a:solidFill>
                </a:ln>
                <a:solidFill>
                  <a:prstClr val="black"/>
                </a:solidFill>
                <a:effectLst>
                  <a:glow rad="101600">
                    <a:srgbClr val="2A1500">
                      <a:alpha val="99000"/>
                    </a:srgbClr>
                  </a:glow>
                </a:effectLst>
                <a:latin typeface="Comic Sans MS" pitchFamily="66" charset="0"/>
              </a:rPr>
            </a:br>
            <a:endParaRPr lang="en-US" sz="2600" dirty="0" smtClean="0">
              <a:ln>
                <a:solidFill>
                  <a:schemeClr val="accent4">
                    <a:lumMod val="75000"/>
                  </a:schemeClr>
                </a:solidFill>
              </a:ln>
              <a:solidFill>
                <a:prstClr val="black"/>
              </a:solidFill>
              <a:effectLst>
                <a:glow rad="101600">
                  <a:srgbClr val="2A1500">
                    <a:alpha val="99000"/>
                  </a:srgbClr>
                </a:glow>
              </a:effectLst>
              <a:latin typeface="Comic Sans MS" pitchFamily="66" charset="0"/>
            </a:endParaRPr>
          </a:p>
          <a:p>
            <a:r>
              <a:rPr lang="en-US" sz="2800" dirty="0" smtClean="0">
                <a:solidFill>
                  <a:prstClr val="black"/>
                </a:solidFill>
                <a:latin typeface="Comic Sans MS" pitchFamily="66" charset="0"/>
              </a:rPr>
              <a:t>See also - </a:t>
            </a:r>
            <a:br>
              <a:rPr lang="en-US" sz="2800" dirty="0" smtClean="0">
                <a:solidFill>
                  <a:prstClr val="black"/>
                </a:solidFill>
                <a:latin typeface="Comic Sans MS" pitchFamily="66" charset="0"/>
              </a:rPr>
            </a:br>
            <a:r>
              <a:rPr lang="en-US" sz="2800" dirty="0" smtClean="0">
                <a:solidFill>
                  <a:prstClr val="black"/>
                </a:solidFill>
                <a:latin typeface="Comic Sans MS" pitchFamily="66" charset="0"/>
              </a:rPr>
              <a:t>		</a:t>
            </a:r>
            <a:r>
              <a:rPr lang="en-US" sz="2800" dirty="0" smtClean="0">
                <a:solidFill>
                  <a:srgbClr val="0000FF"/>
                </a:solidFill>
                <a:latin typeface="Comic Sans MS" pitchFamily="66" charset="0"/>
              </a:rPr>
              <a:t>Matt 15:3-9; Mark 7:7-13; Acts 7:53; Rom 2:23-27; Gal </a:t>
            </a:r>
            <a:r>
              <a:rPr lang="en-US" sz="2800" dirty="0">
                <a:solidFill>
                  <a:srgbClr val="0000FF"/>
                </a:solidFill>
                <a:latin typeface="Comic Sans MS" pitchFamily="66" charset="0"/>
              </a:rPr>
              <a:t>6:13.</a:t>
            </a:r>
            <a:endParaRPr lang="en-CA" sz="2800" dirty="0">
              <a:latin typeface="Comic Sans MS" pitchFamily="66" charset="0"/>
            </a:endParaRPr>
          </a:p>
        </p:txBody>
      </p:sp>
      <p:pic>
        <p:nvPicPr>
          <p:cNvPr id="4" name="Picture 12" descr="C:\Users\Rae\Desktop\Art on Desktop\white man clip art\yellow-blue smiley faces\Smiley Face  jpe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690339" y="4001758"/>
            <a:ext cx="959667" cy="12968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a:spLocks noGrp="1"/>
          </p:cNvSpPr>
          <p:nvPr>
            <p:ph type="sldNum" sz="quarter" idx="12"/>
          </p:nvPr>
        </p:nvSpPr>
        <p:spPr>
          <a:xfrm>
            <a:off x="11714672" y="6463867"/>
            <a:ext cx="514033" cy="412785"/>
          </a:xfrm>
        </p:spPr>
        <p:txBody>
          <a:bodyPr/>
          <a:lstStyle/>
          <a:p>
            <a:fld id="{6D22F896-40B5-4ADD-8801-0D06FADFA095}" type="slidenum">
              <a:rPr lang="en-US" sz="1400" smtClean="0">
                <a:solidFill>
                  <a:schemeClr val="bg1"/>
                </a:solidFill>
              </a:rPr>
              <a:pPr/>
              <a:t>16</a:t>
            </a:fld>
            <a:endParaRPr lang="en-US" sz="1400" dirty="0">
              <a:solidFill>
                <a:schemeClr val="bg1"/>
              </a:solidFill>
            </a:endParaRPr>
          </a:p>
        </p:txBody>
      </p:sp>
      <p:pic>
        <p:nvPicPr>
          <p:cNvPr id="6" name="Picture 2" descr="C:\Users\Rae\Desktop\yellow face big eyes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381423" y="2207265"/>
            <a:ext cx="1268583" cy="1329685"/>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Down Arrow 1"/>
          <p:cNvSpPr/>
          <p:nvPr/>
        </p:nvSpPr>
        <p:spPr>
          <a:xfrm flipH="1">
            <a:off x="6344816" y="111967"/>
            <a:ext cx="2276670" cy="694198"/>
          </a:xfrm>
          <a:prstGeom prst="curvedDownArrow">
            <a:avLst>
              <a:gd name="adj1" fmla="val 25000"/>
              <a:gd name="adj2" fmla="val 89335"/>
              <a:gd name="adj3" fmla="val 36050"/>
            </a:avLst>
          </a:prstGeom>
          <a:gradFill flip="none" rotWithShape="1">
            <a:gsLst>
              <a:gs pos="66000">
                <a:schemeClr val="bg1">
                  <a:lumMod val="50000"/>
                </a:schemeClr>
              </a:gs>
              <a:gs pos="45000">
                <a:srgbClr val="FF5050"/>
              </a:gs>
            </a:gsLst>
            <a:lin ang="2700000" scaled="1"/>
            <a:tileRect/>
          </a:gradFill>
          <a:ln>
            <a:solidFill>
              <a:srgbClr val="00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77761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2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8000">
              <a:schemeClr val="bg1">
                <a:lumMod val="50000"/>
              </a:schemeClr>
            </a:gs>
            <a:gs pos="83000">
              <a:schemeClr val="accent1">
                <a:lumMod val="45000"/>
                <a:lumOff val="55000"/>
              </a:schemeClr>
            </a:gs>
            <a:gs pos="100000">
              <a:srgbClr val="FFFF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7257" y="1033684"/>
            <a:ext cx="10440955" cy="3853551"/>
          </a:xfrm>
        </p:spPr>
        <p:txBody>
          <a:bodyPr anchor="t">
            <a:normAutofit/>
            <a:scene3d>
              <a:camera prst="orthographicFront"/>
              <a:lightRig rig="threePt" dir="t"/>
            </a:scene3d>
            <a:sp3d extrusionH="57150">
              <a:bevelT w="38100" h="38100"/>
            </a:sp3d>
          </a:bodyPr>
          <a:lstStyle/>
          <a:p>
            <a:r>
              <a:rPr lang="en-CA" dirty="0" smtClean="0">
                <a:solidFill>
                  <a:srgbClr val="0000FF"/>
                </a:solidFill>
                <a:effectLst>
                  <a:glow rad="88900">
                    <a:srgbClr val="FFFF00"/>
                  </a:glow>
                </a:effectLst>
                <a:latin typeface="Arial Black" panose="020B0A04020102020204" pitchFamily="34" charset="0"/>
              </a:rPr>
              <a:t>Yahusha’s</a:t>
            </a:r>
            <a:r>
              <a:rPr lang="en-CA" dirty="0" smtClean="0">
                <a:solidFill>
                  <a:srgbClr val="0000FF"/>
                </a:solidFill>
                <a:latin typeface="Arial Black" panose="020B0A04020102020204" pitchFamily="34" charset="0"/>
              </a:rPr>
              <a:t> </a:t>
            </a:r>
            <a:br>
              <a:rPr lang="en-CA" dirty="0" smtClean="0">
                <a:solidFill>
                  <a:srgbClr val="0000FF"/>
                </a:solidFill>
                <a:latin typeface="Arial Black" panose="020B0A04020102020204" pitchFamily="34" charset="0"/>
              </a:rPr>
            </a:br>
            <a:r>
              <a:rPr lang="en-CA" dirty="0" smtClean="0">
                <a:ln>
                  <a:solidFill>
                    <a:srgbClr val="002060"/>
                  </a:solidFill>
                </a:ln>
                <a:solidFill>
                  <a:srgbClr val="FF0000"/>
                </a:solidFill>
                <a:latin typeface="Arial Black" panose="020B0A04020102020204" pitchFamily="34" charset="0"/>
              </a:rPr>
              <a:t>Crucifixion:</a:t>
            </a:r>
            <a:r>
              <a:rPr lang="en-CA" dirty="0" smtClean="0">
                <a:solidFill>
                  <a:srgbClr val="FF0000"/>
                </a:solidFill>
                <a:latin typeface="Arial Black" panose="020B0A04020102020204" pitchFamily="34" charset="0"/>
              </a:rPr>
              <a:t/>
            </a:r>
            <a:br>
              <a:rPr lang="en-CA" dirty="0" smtClean="0">
                <a:solidFill>
                  <a:srgbClr val="FF0000"/>
                </a:solidFill>
                <a:latin typeface="Arial Black" panose="020B0A04020102020204" pitchFamily="34" charset="0"/>
              </a:rPr>
            </a:br>
            <a:r>
              <a:rPr lang="en-CA" dirty="0" smtClean="0">
                <a:solidFill>
                  <a:srgbClr val="FF0000"/>
                </a:solidFill>
                <a:latin typeface="+mn-lt"/>
              </a:rPr>
              <a:t>was it </a:t>
            </a:r>
            <a:r>
              <a:rPr lang="en-CA" b="1" dirty="0" smtClean="0">
                <a:ln>
                  <a:solidFill>
                    <a:srgbClr val="0000FF"/>
                  </a:solidFill>
                </a:ln>
                <a:solidFill>
                  <a:srgbClr val="FF9900"/>
                </a:solidFill>
                <a:effectLst>
                  <a:glow rad="127000">
                    <a:srgbClr val="FFFF00"/>
                  </a:glow>
                </a:effectLst>
                <a:latin typeface="Arial Black" panose="020B0A04020102020204" pitchFamily="34" charset="0"/>
              </a:rPr>
              <a:t>CE 30?</a:t>
            </a:r>
            <a:endParaRPr lang="en-CA" dirty="0">
              <a:ln>
                <a:solidFill>
                  <a:srgbClr val="0000FF"/>
                </a:solidFill>
              </a:ln>
              <a:solidFill>
                <a:srgbClr val="FF9900"/>
              </a:solidFill>
              <a:effectLst>
                <a:glow rad="127000">
                  <a:srgbClr val="99FF33"/>
                </a:glow>
              </a:effectLst>
              <a:latin typeface="Arial Black" panose="020B0A040201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95064"/>
            <a:ext cx="2193897" cy="2210113"/>
          </a:xfrm>
          <a:prstGeom prst="rect">
            <a:avLst/>
          </a:prstGeom>
        </p:spPr>
      </p:pic>
      <p:sp>
        <p:nvSpPr>
          <p:cNvPr id="3" name="Rounded Rectangular Callout 2"/>
          <p:cNvSpPr/>
          <p:nvPr/>
        </p:nvSpPr>
        <p:spPr>
          <a:xfrm>
            <a:off x="2284207" y="3806894"/>
            <a:ext cx="8138087" cy="989044"/>
          </a:xfrm>
          <a:prstGeom prst="wedgeRoundRectCallout">
            <a:avLst>
              <a:gd name="adj1" fmla="val 20886"/>
              <a:gd name="adj2" fmla="val -76188"/>
              <a:gd name="adj3" fmla="val 16667"/>
            </a:avLst>
          </a:prstGeom>
          <a:solidFill>
            <a:srgbClr val="FFCCFF"/>
          </a:solidFill>
          <a:ln w="7620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b="1" dirty="0" smtClean="0">
                <a:solidFill>
                  <a:srgbClr val="0000FF"/>
                </a:solidFill>
              </a:rPr>
              <a:t>Yahusha</a:t>
            </a:r>
            <a:r>
              <a:rPr lang="en-CA" sz="2800" dirty="0" smtClean="0">
                <a:solidFill>
                  <a:srgbClr val="002060"/>
                </a:solidFill>
              </a:rPr>
              <a:t> had entered His 31</a:t>
            </a:r>
            <a:r>
              <a:rPr lang="en-CA" sz="2800" baseline="30000" dirty="0" smtClean="0">
                <a:solidFill>
                  <a:srgbClr val="002060"/>
                </a:solidFill>
              </a:rPr>
              <a:t>st</a:t>
            </a:r>
            <a:r>
              <a:rPr lang="en-CA" sz="2800" dirty="0" smtClean="0">
                <a:solidFill>
                  <a:srgbClr val="002060"/>
                </a:solidFill>
              </a:rPr>
              <a:t> year when He died. </a:t>
            </a:r>
            <a:br>
              <a:rPr lang="en-CA" sz="2800" dirty="0" smtClean="0">
                <a:solidFill>
                  <a:srgbClr val="002060"/>
                </a:solidFill>
              </a:rPr>
            </a:br>
            <a:r>
              <a:rPr lang="en-CA" sz="2800" b="1" u="sng" dirty="0" smtClean="0">
                <a:solidFill>
                  <a:srgbClr val="0000FF"/>
                </a:solidFill>
              </a:rPr>
              <a:t>He</a:t>
            </a:r>
            <a:r>
              <a:rPr lang="en-CA" sz="2800" u="sng" dirty="0" smtClean="0">
                <a:solidFill>
                  <a:srgbClr val="002060"/>
                </a:solidFill>
              </a:rPr>
              <a:t> fulfilled</a:t>
            </a:r>
            <a:r>
              <a:rPr lang="en-CA" sz="2800" dirty="0" smtClean="0">
                <a:solidFill>
                  <a:srgbClr val="002060"/>
                </a:solidFill>
              </a:rPr>
              <a:t> - </a:t>
            </a:r>
            <a:r>
              <a:rPr lang="en-CA" sz="2800" dirty="0" smtClean="0">
                <a:solidFill>
                  <a:srgbClr val="0000FF"/>
                </a:solidFill>
                <a:latin typeface="Arial Black" panose="020B0A04020102020204" pitchFamily="34" charset="0"/>
              </a:rPr>
              <a:t>The Lamb </a:t>
            </a:r>
            <a:r>
              <a:rPr lang="en-CA" sz="2800" dirty="0" smtClean="0">
                <a:solidFill>
                  <a:srgbClr val="002060"/>
                </a:solidFill>
              </a:rPr>
              <a:t>of the </a:t>
            </a:r>
            <a:r>
              <a:rPr lang="en-CA" sz="2800" u="sng" dirty="0" smtClean="0">
                <a:solidFill>
                  <a:srgbClr val="002060"/>
                </a:solidFill>
              </a:rPr>
              <a:t>First</a:t>
            </a:r>
            <a:r>
              <a:rPr lang="en-CA" sz="2800" dirty="0" smtClean="0">
                <a:solidFill>
                  <a:srgbClr val="002060"/>
                </a:solidFill>
              </a:rPr>
              <a:t> Year!  </a:t>
            </a:r>
            <a:r>
              <a:rPr lang="en-CA" sz="2800" u="sng" dirty="0" err="1" smtClean="0">
                <a:solidFill>
                  <a:srgbClr val="0000FF"/>
                </a:solidFill>
              </a:rPr>
              <a:t>Exo</a:t>
            </a:r>
            <a:r>
              <a:rPr lang="en-CA" sz="2800" u="sng" dirty="0" smtClean="0">
                <a:solidFill>
                  <a:srgbClr val="0000FF"/>
                </a:solidFill>
              </a:rPr>
              <a:t> 12:5 </a:t>
            </a:r>
            <a:endParaRPr lang="en-CA" sz="2800" u="sng" dirty="0">
              <a:solidFill>
                <a:srgbClr val="0000FF"/>
              </a:solidFill>
            </a:endParaRPr>
          </a:p>
        </p:txBody>
      </p:sp>
      <p:sp>
        <p:nvSpPr>
          <p:cNvPr id="6" name="Slide Number Placeholder 3"/>
          <p:cNvSpPr txBox="1">
            <a:spLocks/>
          </p:cNvSpPr>
          <p:nvPr/>
        </p:nvSpPr>
        <p:spPr>
          <a:xfrm>
            <a:off x="11543071" y="6578213"/>
            <a:ext cx="610475" cy="246822"/>
          </a:xfrm>
          <a:prstGeom prst="rect">
            <a:avLst/>
          </a:prstGeom>
          <a:noFill/>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chemeClr val="tx1"/>
                </a:solidFill>
              </a:rPr>
              <a:pPr/>
              <a:t>17</a:t>
            </a:fld>
            <a:endParaRPr lang="en-US" sz="1100" dirty="0">
              <a:solidFill>
                <a:schemeClr val="tx1"/>
              </a:solidFill>
            </a:endParaRPr>
          </a:p>
        </p:txBody>
      </p:sp>
      <p:pic>
        <p:nvPicPr>
          <p:cNvPr id="8" name="Picture 5" descr="F:\Art on Desktop - 1\All white man clip art\3d white people\3d people light went on png.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938803" y="1150047"/>
            <a:ext cx="1436892" cy="262829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35541" y="93526"/>
            <a:ext cx="11247894" cy="914400"/>
          </a:xfrm>
          <a:prstGeom prst="roundRect">
            <a:avLst/>
          </a:prstGeom>
          <a:solidFill>
            <a:srgbClr val="7030A0"/>
          </a:solidFill>
          <a:ln w="57150">
            <a:solidFill>
              <a:srgbClr val="00FF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ln>
                  <a:solidFill>
                    <a:srgbClr val="0000FF"/>
                  </a:solidFill>
                </a:ln>
                <a:solidFill>
                  <a:srgbClr val="FFFF00"/>
                </a:solidFill>
                <a:effectLst>
                  <a:glow rad="101600">
                    <a:srgbClr val="00FFFF"/>
                  </a:glow>
                </a:effectLst>
                <a:latin typeface="Arial Black" panose="020B0A04020102020204" pitchFamily="34" charset="0"/>
              </a:rPr>
              <a:t>Remember the Torah </a:t>
            </a:r>
            <a:r>
              <a:rPr lang="en-CA" sz="2400" b="1" dirty="0" smtClean="0"/>
              <a:t>of Mosheh My servant which I commanded him in </a:t>
            </a:r>
            <a:r>
              <a:rPr lang="en-CA" sz="2400" b="1" dirty="0" err="1" smtClean="0"/>
              <a:t>Horeb</a:t>
            </a:r>
            <a:r>
              <a:rPr lang="en-CA" sz="2400" b="1" dirty="0" smtClean="0"/>
              <a:t> for </a:t>
            </a:r>
            <a:r>
              <a:rPr lang="en-CA" sz="2400" b="1" u="sng" dirty="0" smtClean="0">
                <a:ln>
                  <a:solidFill>
                    <a:srgbClr val="FFFF00"/>
                  </a:solidFill>
                </a:ln>
                <a:solidFill>
                  <a:srgbClr val="FF5050"/>
                </a:solidFill>
                <a:latin typeface="Arial Black" panose="020B0A04020102020204" pitchFamily="34" charset="0"/>
              </a:rPr>
              <a:t>ALL</a:t>
            </a:r>
            <a:r>
              <a:rPr lang="en-CA" sz="2400" b="1" dirty="0" smtClean="0"/>
              <a:t> </a:t>
            </a:r>
            <a:r>
              <a:rPr lang="en-CA" sz="2400" b="1" dirty="0" err="1" smtClean="0"/>
              <a:t>Yisra’el</a:t>
            </a:r>
            <a:r>
              <a:rPr lang="en-CA" sz="2400" b="1" dirty="0" smtClean="0"/>
              <a:t>  –  </a:t>
            </a:r>
            <a:r>
              <a:rPr lang="en-CA" sz="2400" b="1" u="sng" dirty="0" smtClean="0">
                <a:ln w="19050">
                  <a:solidFill>
                    <a:srgbClr val="FFFF00"/>
                  </a:solidFill>
                </a:ln>
                <a:solidFill>
                  <a:srgbClr val="00FFFF"/>
                </a:solidFill>
                <a:latin typeface="Arial Black" panose="020B0A04020102020204" pitchFamily="34" charset="0"/>
              </a:rPr>
              <a:t>LAWS AND RIGHT-RULINGS</a:t>
            </a:r>
            <a:r>
              <a:rPr lang="en-CA" sz="2400" b="1" dirty="0" smtClean="0">
                <a:ln w="19050">
                  <a:solidFill>
                    <a:srgbClr val="FFFF00"/>
                  </a:solidFill>
                </a:ln>
                <a:solidFill>
                  <a:srgbClr val="00FFFF"/>
                </a:solidFill>
                <a:latin typeface="Arial Black" panose="020B0A04020102020204" pitchFamily="34" charset="0"/>
              </a:rPr>
              <a:t>!  </a:t>
            </a:r>
            <a:r>
              <a:rPr lang="en-CA" dirty="0" smtClean="0"/>
              <a:t>Mal 4:4</a:t>
            </a:r>
            <a:endParaRPr lang="en-CA" dirty="0"/>
          </a:p>
        </p:txBody>
      </p:sp>
      <p:sp>
        <p:nvSpPr>
          <p:cNvPr id="7" name="Rounded Rectangle 6"/>
          <p:cNvSpPr/>
          <p:nvPr/>
        </p:nvSpPr>
        <p:spPr>
          <a:xfrm rot="18915933">
            <a:off x="-529318" y="2864471"/>
            <a:ext cx="5037712" cy="600502"/>
          </a:xfrm>
          <a:prstGeom prst="roundRect">
            <a:avLst>
              <a:gd name="adj" fmla="val 50000"/>
            </a:avLst>
          </a:prstGeom>
          <a:solidFill>
            <a:schemeClr val="accent2">
              <a:lumMod val="50000"/>
            </a:schemeClr>
          </a:solidFill>
          <a:ln w="381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t>Did Yahusha </a:t>
            </a:r>
            <a:r>
              <a:rPr lang="en-CA" sz="2400" b="1" dirty="0" smtClean="0">
                <a:solidFill>
                  <a:srgbClr val="FFFF00"/>
                </a:solidFill>
              </a:rPr>
              <a:t>“</a:t>
            </a:r>
            <a:r>
              <a:rPr lang="en-CA" sz="2400" b="1" u="sng" dirty="0" smtClean="0">
                <a:solidFill>
                  <a:srgbClr val="FFFF00"/>
                </a:solidFill>
              </a:rPr>
              <a:t>remember</a:t>
            </a:r>
            <a:r>
              <a:rPr lang="en-CA" sz="2400" b="1" dirty="0" smtClean="0">
                <a:solidFill>
                  <a:srgbClr val="FFFF00"/>
                </a:solidFill>
              </a:rPr>
              <a:t>” </a:t>
            </a:r>
            <a:r>
              <a:rPr lang="en-CA" sz="2400" dirty="0" smtClean="0"/>
              <a:t>the Torah? </a:t>
            </a:r>
            <a:endParaRPr lang="en-CA" sz="2400" dirty="0"/>
          </a:p>
        </p:txBody>
      </p:sp>
      <p:sp>
        <p:nvSpPr>
          <p:cNvPr id="10" name="Rounded Rectangle 9"/>
          <p:cNvSpPr/>
          <p:nvPr/>
        </p:nvSpPr>
        <p:spPr>
          <a:xfrm>
            <a:off x="515796" y="5132310"/>
            <a:ext cx="11234056" cy="1466620"/>
          </a:xfrm>
          <a:prstGeom prst="roundRect">
            <a:avLst>
              <a:gd name="adj" fmla="val 50000"/>
            </a:avLst>
          </a:prstGeom>
          <a:solidFill>
            <a:srgbClr val="FF5050"/>
          </a:solidFill>
          <a:ln w="762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b="1" dirty="0" smtClean="0">
                <a:ln>
                  <a:solidFill>
                    <a:srgbClr val="0000FF"/>
                  </a:solidFill>
                </a:ln>
              </a:rPr>
              <a:t>Be </a:t>
            </a:r>
            <a:r>
              <a:rPr lang="en-CA" sz="3600" b="1" u="sng" dirty="0" smtClean="0">
                <a:ln>
                  <a:solidFill>
                    <a:srgbClr val="0000FF"/>
                  </a:solidFill>
                </a:ln>
              </a:rPr>
              <a:t>Certain</a:t>
            </a:r>
            <a:r>
              <a:rPr lang="en-CA" sz="3600" b="1" dirty="0">
                <a:ln>
                  <a:solidFill>
                    <a:srgbClr val="0000FF"/>
                  </a:solidFill>
                </a:ln>
              </a:rPr>
              <a:t> </a:t>
            </a:r>
            <a:r>
              <a:rPr lang="en-CA" sz="3600" b="1" dirty="0" smtClean="0">
                <a:ln>
                  <a:solidFill>
                    <a:srgbClr val="0000FF"/>
                  </a:solidFill>
                </a:ln>
              </a:rPr>
              <a:t>to set aside </a:t>
            </a:r>
            <a:r>
              <a:rPr lang="en-CA" sz="3600" b="1" u="sng" dirty="0" smtClean="0">
                <a:ln>
                  <a:solidFill>
                    <a:srgbClr val="0000FF"/>
                  </a:solidFill>
                </a:ln>
              </a:rPr>
              <a:t>Time</a:t>
            </a:r>
            <a:r>
              <a:rPr lang="en-CA" sz="3600" b="1" dirty="0" smtClean="0">
                <a:ln>
                  <a:solidFill>
                    <a:srgbClr val="0000FF"/>
                  </a:solidFill>
                </a:ln>
              </a:rPr>
              <a:t> for a thorough </a:t>
            </a:r>
            <a:r>
              <a:rPr lang="en-CA" sz="3600" b="1" u="sng" dirty="0" smtClean="0">
                <a:ln>
                  <a:solidFill>
                    <a:srgbClr val="0000FF"/>
                  </a:solidFill>
                </a:ln>
              </a:rPr>
              <a:t>Examination</a:t>
            </a:r>
            <a:r>
              <a:rPr lang="en-CA" sz="3600" b="1" dirty="0" smtClean="0">
                <a:ln>
                  <a:solidFill>
                    <a:srgbClr val="0000FF"/>
                  </a:solidFill>
                </a:ln>
              </a:rPr>
              <a:t> in </a:t>
            </a:r>
            <a:r>
              <a:rPr lang="en-CA" sz="3600" b="1" dirty="0" smtClean="0">
                <a:ln>
                  <a:solidFill>
                    <a:srgbClr val="0000FF"/>
                  </a:solidFill>
                </a:ln>
                <a:solidFill>
                  <a:srgbClr val="FFC000"/>
                </a:solidFill>
              </a:rPr>
              <a:t>Part #</a:t>
            </a:r>
            <a:r>
              <a:rPr lang="en-CA" sz="3600" b="1" u="sng" dirty="0" smtClean="0">
                <a:ln>
                  <a:solidFill>
                    <a:srgbClr val="0000FF"/>
                  </a:solidFill>
                </a:ln>
                <a:solidFill>
                  <a:srgbClr val="FFC000"/>
                </a:solidFill>
              </a:rPr>
              <a:t>2</a:t>
            </a:r>
            <a:r>
              <a:rPr lang="en-CA" sz="3600" b="1" dirty="0" smtClean="0">
                <a:ln>
                  <a:solidFill>
                    <a:srgbClr val="0000FF"/>
                  </a:solidFill>
                </a:ln>
                <a:solidFill>
                  <a:srgbClr val="00FFFF"/>
                </a:solidFill>
              </a:rPr>
              <a:t> </a:t>
            </a:r>
            <a:r>
              <a:rPr lang="en-CA" sz="3600" b="1" dirty="0" smtClean="0">
                <a:ln>
                  <a:solidFill>
                    <a:srgbClr val="0000FF"/>
                  </a:solidFill>
                </a:ln>
              </a:rPr>
              <a:t>to internalize every detail </a:t>
            </a:r>
            <a:r>
              <a:rPr lang="en-CA" sz="3600" b="1" u="sng" dirty="0" smtClean="0">
                <a:ln>
                  <a:solidFill>
                    <a:srgbClr val="0000FF"/>
                  </a:solidFill>
                </a:ln>
              </a:rPr>
              <a:t>at</a:t>
            </a:r>
            <a:r>
              <a:rPr lang="en-CA" sz="3600" b="1" dirty="0" smtClean="0">
                <a:ln>
                  <a:solidFill>
                    <a:srgbClr val="0000FF"/>
                  </a:solidFill>
                </a:ln>
              </a:rPr>
              <a:t> y</a:t>
            </a:r>
            <a:r>
              <a:rPr lang="en-CA" sz="3600" b="1" u="sng" dirty="0" smtClean="0">
                <a:ln>
                  <a:solidFill>
                    <a:srgbClr val="0000FF"/>
                  </a:solidFill>
                </a:ln>
              </a:rPr>
              <a:t>our own</a:t>
            </a:r>
            <a:r>
              <a:rPr lang="en-CA" sz="3600" b="1" dirty="0" smtClean="0">
                <a:ln>
                  <a:solidFill>
                    <a:srgbClr val="0000FF"/>
                  </a:solidFill>
                </a:ln>
              </a:rPr>
              <a:t> p</a:t>
            </a:r>
            <a:r>
              <a:rPr lang="en-CA" sz="3600" b="1" u="sng" dirty="0" smtClean="0">
                <a:ln>
                  <a:solidFill>
                    <a:srgbClr val="0000FF"/>
                  </a:solidFill>
                </a:ln>
              </a:rPr>
              <a:t>ace</a:t>
            </a:r>
            <a:r>
              <a:rPr lang="en-CA" sz="3600" b="1" dirty="0" smtClean="0">
                <a:ln>
                  <a:solidFill>
                    <a:srgbClr val="0000FF"/>
                  </a:solidFill>
                </a:ln>
              </a:rPr>
              <a:t>!</a:t>
            </a:r>
            <a:endParaRPr lang="en-CA" sz="3600" b="1" dirty="0">
              <a:ln>
                <a:solidFill>
                  <a:srgbClr val="0000FF"/>
                </a:solidFill>
              </a:ln>
            </a:endParaRPr>
          </a:p>
        </p:txBody>
      </p:sp>
    </p:spTree>
    <p:extLst>
      <p:ext uri="{BB962C8B-B14F-4D97-AF65-F5344CB8AC3E}">
        <p14:creationId xmlns:p14="http://schemas.microsoft.com/office/powerpoint/2010/main" val="152360580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4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edge">
                                      <p:cBhvr>
                                        <p:cTn id="20" dur="125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36600"/>
            <a:ext cx="10915650" cy="1168400"/>
          </a:xfrm>
          <a:prstGeom prst="homePlate">
            <a:avLst/>
          </a:prstGeom>
          <a:blipFill dpi="0" rotWithShape="1">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a:blipFill>
          <a:scene3d>
            <a:camera prst="orthographicFront"/>
            <a:lightRig rig="threePt" dir="t"/>
          </a:scene3d>
          <a:sp3d>
            <a:bevelT w="152400" h="50800" prst="softRound"/>
          </a:sp3d>
        </p:spPr>
        <p:txBody>
          <a:bodyPr>
            <a:normAutofit fontScale="90000"/>
            <a:sp3d extrusionH="57150">
              <a:bevelT w="38100" h="38100"/>
            </a:sp3d>
          </a:bodyPr>
          <a:lstStyle/>
          <a:p>
            <a:pPr algn="ctr"/>
            <a:r>
              <a:rPr lang="en-US" sz="6000" dirty="0" smtClean="0">
                <a:solidFill>
                  <a:schemeClr val="accent4">
                    <a:lumMod val="40000"/>
                    <a:lumOff val="60000"/>
                  </a:schemeClr>
                </a:solidFill>
                <a:latin typeface="Aharoni" pitchFamily="2" charset="-79"/>
                <a:cs typeface="Aharoni" pitchFamily="2" charset="-79"/>
              </a:rPr>
              <a:t>Please Join Us Live Next Week </a:t>
            </a:r>
            <a:endParaRPr lang="en-US" sz="6000" dirty="0">
              <a:solidFill>
                <a:schemeClr val="accent4">
                  <a:lumMod val="40000"/>
                  <a:lumOff val="60000"/>
                </a:schemeClr>
              </a:solidFill>
              <a:latin typeface="Aharoni" pitchFamily="2" charset="-79"/>
              <a:cs typeface="Aharoni" pitchFamily="2" charset="-79"/>
            </a:endParaRPr>
          </a:p>
        </p:txBody>
      </p:sp>
      <p:sp>
        <p:nvSpPr>
          <p:cNvPr id="4" name="Slide Number Placeholder 3"/>
          <p:cNvSpPr>
            <a:spLocks noGrp="1"/>
          </p:cNvSpPr>
          <p:nvPr>
            <p:ph type="sldNum" sz="quarter" idx="12"/>
          </p:nvPr>
        </p:nvSpPr>
        <p:spPr>
          <a:xfrm>
            <a:off x="9334500" y="6403975"/>
            <a:ext cx="2743200" cy="365125"/>
          </a:xfrm>
        </p:spPr>
        <p:txBody>
          <a:bodyPr/>
          <a:lstStyle/>
          <a:p>
            <a:fld id="{EB7FF6AF-322B-4A4F-A71E-65927B158128}" type="slidenum">
              <a:rPr lang="en-CA" b="1" smtClean="0">
                <a:solidFill>
                  <a:schemeClr val="bg1"/>
                </a:solidFill>
              </a:rPr>
              <a:t>18</a:t>
            </a:fld>
            <a:endParaRPr lang="en-CA" b="1" dirty="0">
              <a:solidFill>
                <a:schemeClr val="bg1"/>
              </a:solidFill>
            </a:endParaRPr>
          </a:p>
        </p:txBody>
      </p:sp>
      <p:sp>
        <p:nvSpPr>
          <p:cNvPr id="5" name="Rectangle 4"/>
          <p:cNvSpPr/>
          <p:nvPr/>
        </p:nvSpPr>
        <p:spPr>
          <a:xfrm>
            <a:off x="885826" y="128247"/>
            <a:ext cx="5429249"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That’s all for now!</a:t>
            </a:r>
            <a:endParaRPr lang="en-US" sz="3600" b="1" dirty="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endParaRPr>
          </a:p>
        </p:txBody>
      </p:sp>
      <p:sp>
        <p:nvSpPr>
          <p:cNvPr id="6" name="Title 1"/>
          <p:cNvSpPr txBox="1">
            <a:spLocks/>
          </p:cNvSpPr>
          <p:nvPr/>
        </p:nvSpPr>
        <p:spPr>
          <a:xfrm>
            <a:off x="516836" y="1711529"/>
            <a:ext cx="11432147" cy="1003095"/>
          </a:xfrm>
          <a:prstGeom prst="rect">
            <a:avLst/>
          </a:prstGeom>
        </p:spPr>
        <p:txBody>
          <a:bodyPr>
            <a:noAutofit/>
            <a:scene3d>
              <a:camera prst="orthographicFront"/>
              <a:lightRig rig="threePt" dir="t"/>
            </a:scene3d>
            <a:sp3d extrusionH="57150">
              <a:bevelT w="38100" h="38100"/>
            </a:sp3d>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CA" sz="4800" dirty="0" smtClean="0">
                <a:ln>
                  <a:solidFill>
                    <a:srgbClr val="0000FF"/>
                  </a:solidFill>
                </a:ln>
                <a:solidFill>
                  <a:schemeClr val="accent2">
                    <a:lumMod val="60000"/>
                    <a:lumOff val="40000"/>
                  </a:schemeClr>
                </a:solidFill>
                <a:effectLst>
                  <a:glow rad="228600">
                    <a:schemeClr val="accent1">
                      <a:satMod val="175000"/>
                      <a:alpha val="40000"/>
                    </a:schemeClr>
                  </a:glow>
                </a:effectLst>
                <a:latin typeface="Aharoni" pitchFamily="2" charset="-79"/>
                <a:cs typeface="Aharoni" pitchFamily="2" charset="-79"/>
              </a:rPr>
              <a:t>Part</a:t>
            </a:r>
            <a:r>
              <a:rPr lang="en-CA" sz="5400" dirty="0" smtClean="0">
                <a:ln>
                  <a:solidFill>
                    <a:srgbClr val="0000FF"/>
                  </a:solidFill>
                </a:ln>
                <a:solidFill>
                  <a:schemeClr val="accent2">
                    <a:lumMod val="60000"/>
                    <a:lumOff val="40000"/>
                  </a:schemeClr>
                </a:solidFill>
                <a:effectLst>
                  <a:glow rad="228600">
                    <a:schemeClr val="accent1">
                      <a:satMod val="175000"/>
                      <a:alpha val="40000"/>
                    </a:schemeClr>
                  </a:glow>
                </a:effectLst>
                <a:latin typeface="Aharoni" pitchFamily="2" charset="-79"/>
                <a:cs typeface="Aharoni" pitchFamily="2" charset="-79"/>
              </a:rPr>
              <a:t> </a:t>
            </a:r>
            <a:r>
              <a:rPr lang="en-CA" sz="6000" dirty="0" smtClean="0">
                <a:ln>
                  <a:solidFill>
                    <a:srgbClr val="0000FF"/>
                  </a:solidFill>
                </a:ln>
                <a:solidFill>
                  <a:schemeClr val="accent2">
                    <a:lumMod val="60000"/>
                    <a:lumOff val="40000"/>
                  </a:schemeClr>
                </a:solidFill>
                <a:effectLst>
                  <a:glow rad="228600">
                    <a:schemeClr val="accent1">
                      <a:satMod val="175000"/>
                      <a:alpha val="40000"/>
                    </a:schemeClr>
                  </a:glow>
                </a:effectLst>
                <a:latin typeface="Aharoni" pitchFamily="2" charset="-79"/>
                <a:cs typeface="Aharoni" pitchFamily="2" charset="-79"/>
              </a:rPr>
              <a:t>2:</a:t>
            </a:r>
            <a:r>
              <a:rPr lang="en-CA" sz="7200" dirty="0" smtClean="0">
                <a:ln>
                  <a:solidFill>
                    <a:srgbClr val="0000FF"/>
                  </a:solidFill>
                </a:ln>
                <a:solidFill>
                  <a:schemeClr val="accent2">
                    <a:lumMod val="60000"/>
                    <a:lumOff val="40000"/>
                  </a:schemeClr>
                </a:solidFill>
                <a:effectLst>
                  <a:glow rad="228600">
                    <a:schemeClr val="accent1">
                      <a:satMod val="175000"/>
                      <a:alpha val="40000"/>
                    </a:schemeClr>
                  </a:glow>
                </a:effectLst>
                <a:latin typeface="Aharoni" pitchFamily="2" charset="-79"/>
                <a:cs typeface="Aharoni" pitchFamily="2" charset="-79"/>
              </a:rPr>
              <a:t> </a:t>
            </a:r>
            <a:r>
              <a:rPr lang="en-CA" sz="4800" dirty="0" smtClean="0">
                <a:ln>
                  <a:solidFill>
                    <a:srgbClr val="0000FF"/>
                  </a:solidFill>
                </a:ln>
                <a:solidFill>
                  <a:schemeClr val="accent2">
                    <a:lumMod val="60000"/>
                    <a:lumOff val="40000"/>
                  </a:schemeClr>
                </a:solidFill>
                <a:effectLst>
                  <a:glow rad="228600">
                    <a:schemeClr val="accent1">
                      <a:satMod val="175000"/>
                      <a:alpha val="40000"/>
                    </a:schemeClr>
                  </a:glow>
                </a:effectLst>
                <a:latin typeface="Aharoni" pitchFamily="2" charset="-79"/>
                <a:cs typeface="Aharoni" pitchFamily="2" charset="-79"/>
              </a:rPr>
              <a:t>Rebuilding the Calendar Wall</a:t>
            </a:r>
            <a:endParaRPr lang="en-CA" sz="6600" dirty="0" smtClean="0">
              <a:ln>
                <a:solidFill>
                  <a:srgbClr val="0000FF"/>
                </a:solidFill>
              </a:ln>
              <a:solidFill>
                <a:schemeClr val="accent2">
                  <a:lumMod val="60000"/>
                  <a:lumOff val="40000"/>
                </a:schemeClr>
              </a:solidFill>
              <a:effectLst>
                <a:glow rad="228600">
                  <a:schemeClr val="accent1">
                    <a:satMod val="175000"/>
                    <a:alpha val="40000"/>
                  </a:schemeClr>
                </a:glow>
              </a:effectLst>
              <a:latin typeface="Aharoni" pitchFamily="2" charset="-79"/>
              <a:cs typeface="Aharoni" pitchFamily="2" charset="-79"/>
            </a:endParaRPr>
          </a:p>
        </p:txBody>
      </p:sp>
      <p:sp>
        <p:nvSpPr>
          <p:cNvPr id="9" name="Rectangle 8"/>
          <p:cNvSpPr/>
          <p:nvPr/>
        </p:nvSpPr>
        <p:spPr>
          <a:xfrm>
            <a:off x="885826" y="2714625"/>
            <a:ext cx="8048625"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32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t>Sign up with Covenant Calendar Club</a:t>
            </a:r>
            <a:br>
              <a:rPr lang="en-US" sz="32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br>
            <a:r>
              <a:rPr lang="en-US" sz="32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t>for the Friday &amp; Sabbath Zoom Meetings</a:t>
            </a:r>
          </a:p>
          <a:p>
            <a:pPr algn="ctr"/>
            <a:r>
              <a:rPr lang="en-US" sz="3200" b="1" spc="150" dirty="0" smtClean="0">
                <a:ln w="11430">
                  <a:solidFill>
                    <a:schemeClr val="accent5">
                      <a:lumMod val="75000"/>
                    </a:schemeClr>
                  </a:solidFill>
                </a:ln>
                <a:solidFill>
                  <a:schemeClr val="accent1">
                    <a:lumMod val="40000"/>
                    <a:lumOff val="60000"/>
                  </a:schemeClr>
                </a:solidFill>
                <a:effectLst>
                  <a:glow rad="114300">
                    <a:srgbClr val="FF5050">
                      <a:alpha val="40000"/>
                    </a:srgbClr>
                  </a:glow>
                  <a:outerShdw blurRad="25400" algn="tl" rotWithShape="0">
                    <a:srgbClr val="000000">
                      <a:alpha val="43000"/>
                    </a:srgbClr>
                  </a:outerShdw>
                </a:effectLst>
              </a:rPr>
              <a:t>(including live discussion) </a:t>
            </a:r>
          </a:p>
        </p:txBody>
      </p:sp>
      <p:sp>
        <p:nvSpPr>
          <p:cNvPr id="10" name="Rectangle 9"/>
          <p:cNvSpPr/>
          <p:nvPr/>
        </p:nvSpPr>
        <p:spPr>
          <a:xfrm>
            <a:off x="295354" y="5735105"/>
            <a:ext cx="9705896" cy="70788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002060"/>
                  </a:solidFill>
                </a:ln>
                <a:solidFill>
                  <a:srgbClr val="F8F8F8"/>
                </a:solidFill>
                <a:effectLst>
                  <a:glow rad="127000">
                    <a:srgbClr val="2A1500">
                      <a:alpha val="55000"/>
                    </a:srgbClr>
                  </a:glow>
                  <a:outerShdw blurRad="25400" algn="tl" rotWithShape="0">
                    <a:srgbClr val="000000">
                      <a:alpha val="43000"/>
                    </a:srgbClr>
                  </a:outerShdw>
                </a:effectLst>
              </a:rPr>
              <a:t>https</a:t>
            </a:r>
            <a:r>
              <a:rPr lang="en-US" sz="4000" b="1" spc="150" dirty="0">
                <a:ln w="11430">
                  <a:solidFill>
                    <a:srgbClr val="002060"/>
                  </a:solidFill>
                </a:ln>
                <a:solidFill>
                  <a:srgbClr val="F8F8F8"/>
                </a:solidFill>
                <a:effectLst>
                  <a:glow rad="127000">
                    <a:srgbClr val="2A1500">
                      <a:alpha val="55000"/>
                    </a:srgbClr>
                  </a:glow>
                  <a:outerShdw blurRad="25400" algn="tl" rotWithShape="0">
                    <a:srgbClr val="000000">
                      <a:alpha val="43000"/>
                    </a:srgbClr>
                  </a:outerShdw>
                </a:effectLst>
              </a:rPr>
              <a:t>://studythecalendar.com/sign-up/</a:t>
            </a:r>
          </a:p>
        </p:txBody>
      </p:sp>
      <p:pic>
        <p:nvPicPr>
          <p:cNvPr id="11" name="Picture 2" descr="C:\Users\Rae\Desktop\Grammar Art\email mouse best.pn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217999" y="4647887"/>
            <a:ext cx="1384277" cy="10022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5122" name="Picture 2" descr="C:\Users\Rae\Documents\A CF Desktop Feb 2021\Best CCC Logo Clear with colors in circle SM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82226" y="4956912"/>
            <a:ext cx="1428750" cy="1478359"/>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6291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email">
            <a:duotone>
              <a:schemeClr val="bg2">
                <a:shade val="62000"/>
                <a:hueMod val="108000"/>
                <a:satMod val="164000"/>
                <a:lumMod val="69000"/>
              </a:schemeClr>
              <a:schemeClr val="bg2">
                <a:tint val="96000"/>
                <a:hueMod val="90000"/>
                <a:satMod val="130000"/>
                <a:lumMod val="134000"/>
              </a:schemeClr>
            </a:duotone>
            <a:extLst>
              <a:ext uri="{BEBA8EAE-BF5A-486C-A8C5-ECC9F3942E4B}">
                <a14:imgProps xmlns:a14="http://schemas.microsoft.com/office/drawing/2010/main">
                  <a14:imgLayer r:embed="rId3">
                    <a14:imgEffect>
                      <a14:artisticLightScreen gridSize="10"/>
                    </a14:imgEffect>
                  </a14:imgLayer>
                </a14:imgProps>
              </a:ex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11817753" y="6591753"/>
            <a:ext cx="374247" cy="266247"/>
          </a:xfrm>
        </p:spPr>
        <p:txBody>
          <a:bodyPr/>
          <a:lstStyle/>
          <a:p>
            <a:fld id="{6D22F896-40B5-4ADD-8801-0D06FADFA095}" type="slidenum">
              <a:rPr lang="en-US" sz="1100" smtClean="0">
                <a:solidFill>
                  <a:schemeClr val="tx1"/>
                </a:solidFill>
              </a:rPr>
              <a:pPr/>
              <a:t>19</a:t>
            </a:fld>
            <a:endParaRPr lang="en-US" sz="1100" dirty="0">
              <a:solidFill>
                <a:schemeClr val="tx1"/>
              </a:solidFill>
            </a:endParaRPr>
          </a:p>
        </p:txBody>
      </p:sp>
      <p:pic>
        <p:nvPicPr>
          <p:cNvPr id="6" name="Picture 2" descr="C:\Users\Rae\Desktop\3. New CCC Announcement for 24 May 19 in PPT\time to watch.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6730" y="1328061"/>
            <a:ext cx="8353036" cy="50118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8" descr="C:\Users\Rae\Desktop\common sense 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1878" y="1864822"/>
            <a:ext cx="3917177" cy="391717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02642" y="184287"/>
            <a:ext cx="11971173" cy="957532"/>
          </a:xfrm>
          <a:prstGeom prst="roundRect">
            <a:avLst>
              <a:gd name="adj" fmla="val 50000"/>
            </a:avLst>
          </a:prstGeom>
          <a:solidFill>
            <a:srgbClr val="FFCCFF"/>
          </a:solidFill>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400" b="1" dirty="0" smtClean="0">
                <a:ln>
                  <a:solidFill>
                    <a:srgbClr val="002060"/>
                  </a:solidFill>
                </a:ln>
                <a:solidFill>
                  <a:srgbClr val="00FFFF"/>
                </a:solidFill>
                <a:latin typeface="Comic Sans MS" panose="030F0702030302020204" pitchFamily="66" charset="0"/>
              </a:rPr>
              <a:t>DON’T</a:t>
            </a:r>
            <a:r>
              <a:rPr lang="en-CA" sz="4400" dirty="0" smtClean="0">
                <a:ln>
                  <a:solidFill>
                    <a:srgbClr val="002060"/>
                  </a:solidFill>
                </a:ln>
                <a:solidFill>
                  <a:srgbClr val="00FFFF"/>
                </a:solidFill>
                <a:latin typeface="Comic Sans MS" panose="030F0702030302020204" pitchFamily="66" charset="0"/>
              </a:rPr>
              <a:t> </a:t>
            </a:r>
            <a:r>
              <a:rPr lang="en-CA" sz="4400" b="1" dirty="0" smtClean="0">
                <a:ln>
                  <a:solidFill>
                    <a:srgbClr val="002060"/>
                  </a:solidFill>
                </a:ln>
                <a:solidFill>
                  <a:srgbClr val="00FFFF"/>
                </a:solidFill>
                <a:latin typeface="Comic Sans MS" panose="030F0702030302020204" pitchFamily="66" charset="0"/>
              </a:rPr>
              <a:t>LET</a:t>
            </a:r>
            <a:r>
              <a:rPr lang="en-CA" sz="4400" dirty="0" smtClean="0">
                <a:ln>
                  <a:solidFill>
                    <a:srgbClr val="002060"/>
                  </a:solidFill>
                </a:ln>
                <a:solidFill>
                  <a:srgbClr val="00FFFF"/>
                </a:solidFill>
                <a:latin typeface="Comic Sans MS" panose="030F0702030302020204" pitchFamily="66" charset="0"/>
              </a:rPr>
              <a:t> </a:t>
            </a:r>
            <a:r>
              <a:rPr lang="en-CA" sz="4600" b="1" dirty="0" smtClean="0">
                <a:ln>
                  <a:solidFill>
                    <a:schemeClr val="bg1"/>
                  </a:solidFill>
                </a:ln>
                <a:solidFill>
                  <a:srgbClr val="99FF33"/>
                </a:solidFill>
                <a:effectLst>
                  <a:glow rad="127000">
                    <a:srgbClr val="FFCCFF"/>
                  </a:glow>
                </a:effectLst>
                <a:latin typeface="Comic Sans MS" panose="030F0702030302020204" pitchFamily="66" charset="0"/>
              </a:rPr>
              <a:t>TRADITION “BOX” </a:t>
            </a:r>
            <a:r>
              <a:rPr lang="en-CA" sz="4400" b="1" dirty="0" smtClean="0">
                <a:ln>
                  <a:solidFill>
                    <a:srgbClr val="002060"/>
                  </a:solidFill>
                </a:ln>
                <a:solidFill>
                  <a:srgbClr val="00FFFF"/>
                </a:solidFill>
                <a:latin typeface="Comic Sans MS" panose="030F0702030302020204" pitchFamily="66" charset="0"/>
              </a:rPr>
              <a:t>YOU IN!</a:t>
            </a:r>
            <a:endParaRPr lang="en-CA" sz="4400" b="1" dirty="0">
              <a:ln>
                <a:solidFill>
                  <a:srgbClr val="002060"/>
                </a:solidFill>
              </a:ln>
              <a:solidFill>
                <a:srgbClr val="00FFFF"/>
              </a:solidFill>
              <a:latin typeface="Comic Sans MS" panose="030F0702030302020204" pitchFamily="66" charset="0"/>
            </a:endParaRPr>
          </a:p>
        </p:txBody>
      </p:sp>
      <p:sp>
        <p:nvSpPr>
          <p:cNvPr id="9" name="Rounded Rectangle 8"/>
          <p:cNvSpPr/>
          <p:nvPr/>
        </p:nvSpPr>
        <p:spPr>
          <a:xfrm>
            <a:off x="4457529" y="1393571"/>
            <a:ext cx="6987822" cy="4899804"/>
          </a:xfrm>
          <a:prstGeom prst="roundRect">
            <a:avLst>
              <a:gd name="adj" fmla="val 91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prst="angle"/>
            </a:sp3d>
          </a:bodyPr>
          <a:lstStyle/>
          <a:p>
            <a:pPr algn="ctr"/>
            <a:r>
              <a:rPr lang="en-CA" sz="3600" b="1" dirty="0" smtClean="0">
                <a:solidFill>
                  <a:schemeClr val="accent3">
                    <a:lumMod val="75000"/>
                  </a:schemeClr>
                </a:solidFill>
                <a:effectLst>
                  <a:glow rad="228600">
                    <a:srgbClr val="99FF33">
                      <a:alpha val="40000"/>
                    </a:srgbClr>
                  </a:glow>
                </a:effectLst>
              </a:rPr>
              <a:t>May Yahuah bless you greatly with wisdom, </a:t>
            </a:r>
            <a:br>
              <a:rPr lang="en-CA" sz="3600" b="1" dirty="0" smtClean="0">
                <a:solidFill>
                  <a:schemeClr val="accent3">
                    <a:lumMod val="75000"/>
                  </a:schemeClr>
                </a:solidFill>
                <a:effectLst>
                  <a:glow rad="228600">
                    <a:srgbClr val="99FF33">
                      <a:alpha val="40000"/>
                    </a:srgbClr>
                  </a:glow>
                </a:effectLst>
              </a:rPr>
            </a:br>
            <a:r>
              <a:rPr lang="en-CA" sz="3600" b="1" dirty="0" smtClean="0">
                <a:solidFill>
                  <a:schemeClr val="accent3">
                    <a:lumMod val="75000"/>
                  </a:schemeClr>
                </a:solidFill>
                <a:effectLst>
                  <a:glow rad="228600">
                    <a:srgbClr val="99FF33">
                      <a:alpha val="40000"/>
                    </a:srgbClr>
                  </a:glow>
                </a:effectLst>
              </a:rPr>
              <a:t>peace and courage.</a:t>
            </a:r>
          </a:p>
          <a:p>
            <a:pPr algn="ctr"/>
            <a:r>
              <a:rPr lang="en-CA" sz="7200" b="1" dirty="0" smtClean="0">
                <a:solidFill>
                  <a:srgbClr val="0070C0"/>
                </a:solidFill>
                <a:latin typeface="Edwardian Script ITC" pitchFamily="66" charset="0"/>
              </a:rPr>
              <a:t>Shalom!</a:t>
            </a:r>
            <a:r>
              <a:rPr lang="en-CA" sz="4400" b="1" dirty="0" smtClean="0">
                <a:solidFill>
                  <a:srgbClr val="0070C0"/>
                </a:solidFill>
              </a:rPr>
              <a:t> </a:t>
            </a:r>
          </a:p>
          <a:p>
            <a:pPr algn="ctr"/>
            <a:r>
              <a:rPr lang="en-CA" sz="3600" b="1" dirty="0" smtClean="0">
                <a:solidFill>
                  <a:srgbClr val="7030A0"/>
                </a:solidFill>
                <a:effectLst>
                  <a:glow rad="228600">
                    <a:srgbClr val="99FF33">
                      <a:alpha val="40000"/>
                    </a:srgbClr>
                  </a:glow>
                </a:effectLst>
              </a:rPr>
              <a:t>Send your questions and/or responses to – </a:t>
            </a:r>
            <a:br>
              <a:rPr lang="en-CA" sz="3600" b="1" dirty="0" smtClean="0">
                <a:solidFill>
                  <a:srgbClr val="7030A0"/>
                </a:solidFill>
                <a:effectLst>
                  <a:glow rad="228600">
                    <a:srgbClr val="99FF33">
                      <a:alpha val="40000"/>
                    </a:srgbClr>
                  </a:glow>
                </a:effectLst>
              </a:rPr>
            </a:br>
            <a:endParaRPr lang="en-CA" sz="1600" b="1" dirty="0" smtClean="0">
              <a:solidFill>
                <a:srgbClr val="7030A0"/>
              </a:solidFill>
              <a:effectLst>
                <a:glow rad="228600">
                  <a:srgbClr val="99FF33">
                    <a:alpha val="40000"/>
                  </a:srgbClr>
                </a:glow>
              </a:effectLst>
            </a:endParaRPr>
          </a:p>
          <a:p>
            <a:pPr algn="ctr"/>
            <a:r>
              <a:rPr lang="en-CA" sz="2800" b="1" dirty="0" smtClean="0">
                <a:solidFill>
                  <a:schemeClr val="accent3">
                    <a:lumMod val="75000"/>
                  </a:schemeClr>
                </a:solidFill>
              </a:rPr>
              <a:t>questions@studythecalendar.com</a:t>
            </a:r>
            <a:endParaRPr lang="en-CA" sz="2800" b="1" dirty="0">
              <a:solidFill>
                <a:schemeClr val="accent3">
                  <a:lumMod val="75000"/>
                </a:schemeClr>
              </a:solidFill>
            </a:endParaRPr>
          </a:p>
        </p:txBody>
      </p:sp>
    </p:spTree>
    <p:extLst>
      <p:ext uri="{BB962C8B-B14F-4D97-AF65-F5344CB8AC3E}">
        <p14:creationId xmlns:p14="http://schemas.microsoft.com/office/powerpoint/2010/main" val="175987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1250"/>
                                        <p:tgtEl>
                                          <p:spTgt spid="7"/>
                                        </p:tgtEl>
                                      </p:cBhvr>
                                    </p:animEffect>
                                  </p:childTnLst>
                                </p:cTn>
                              </p:par>
                            </p:childTnLst>
                          </p:cTn>
                        </p:par>
                        <p:par>
                          <p:cTn id="12" fill="hold">
                            <p:stCondLst>
                              <p:cond delay="3250"/>
                            </p:stCondLst>
                            <p:childTnLst>
                              <p:par>
                                <p:cTn id="13" presetID="6" presetClass="entr" presetSubtype="16" fill="hold" nodeType="afterEffect">
                                  <p:stCondLst>
                                    <p:cond delay="150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250"/>
                                        <p:tgtEl>
                                          <p:spTgt spid="6"/>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873" y="233654"/>
            <a:ext cx="11063518" cy="6418052"/>
          </a:xfrm>
          <a:gradFill>
            <a:gsLst>
              <a:gs pos="0">
                <a:schemeClr val="accent1">
                  <a:lumMod val="5000"/>
                  <a:lumOff val="95000"/>
                </a:schemeClr>
              </a:gs>
              <a:gs pos="52000">
                <a:srgbClr val="FF66FF">
                  <a:alpha val="20000"/>
                </a:srgbClr>
              </a:gs>
              <a:gs pos="83000">
                <a:schemeClr val="accent1">
                  <a:lumMod val="45000"/>
                  <a:lumOff val="55000"/>
                </a:schemeClr>
              </a:gs>
              <a:gs pos="100000">
                <a:srgbClr val="FF5050"/>
              </a:gs>
            </a:gsLst>
            <a:lin ang="5400000" scaled="1"/>
          </a:gradFill>
          <a:scene3d>
            <a:camera prst="orthographicFront"/>
            <a:lightRig rig="threePt" dir="t"/>
          </a:scene3d>
          <a:sp3d>
            <a:bevelT/>
          </a:sp3d>
        </p:spPr>
        <p:txBody>
          <a:bodyPr>
            <a:normAutofit/>
            <a:sp3d extrusionH="57150">
              <a:bevelT w="38100" h="38100"/>
            </a:sp3d>
          </a:bodyPr>
          <a:lstStyle/>
          <a:p>
            <a:r>
              <a:rPr lang="en-CA" sz="3200" dirty="0" smtClean="0">
                <a:solidFill>
                  <a:schemeClr val="bg1"/>
                </a:solidFill>
              </a:rPr>
              <a:t>Can CE 30 – </a:t>
            </a:r>
            <a:r>
              <a:rPr lang="en-CA" sz="3200" b="1" i="1" u="sng" dirty="0" smtClean="0">
                <a:ln>
                  <a:solidFill>
                    <a:srgbClr val="0000FF"/>
                  </a:solidFill>
                </a:ln>
                <a:solidFill>
                  <a:srgbClr val="00FFFF"/>
                </a:solidFill>
              </a:rPr>
              <a:t>amal</a:t>
            </a:r>
            <a:r>
              <a:rPr lang="en-CA" sz="3200" b="1" i="1" dirty="0" smtClean="0">
                <a:ln>
                  <a:solidFill>
                    <a:srgbClr val="0000FF"/>
                  </a:solidFill>
                </a:ln>
                <a:solidFill>
                  <a:srgbClr val="00FFFF"/>
                </a:solidFill>
              </a:rPr>
              <a:t>g</a:t>
            </a:r>
            <a:r>
              <a:rPr lang="en-CA" sz="3200" b="1" i="1" u="sng" dirty="0" smtClean="0">
                <a:ln>
                  <a:solidFill>
                    <a:srgbClr val="0000FF"/>
                  </a:solidFill>
                </a:ln>
                <a:solidFill>
                  <a:srgbClr val="00FFFF"/>
                </a:solidFill>
              </a:rPr>
              <a:t>amate</a:t>
            </a:r>
            <a:r>
              <a:rPr lang="en-CA" sz="3200" b="1" i="1" dirty="0" smtClean="0">
                <a:ln>
                  <a:solidFill>
                    <a:srgbClr val="0000FF"/>
                  </a:solidFill>
                </a:ln>
                <a:solidFill>
                  <a:srgbClr val="00FFFF"/>
                </a:solidFill>
              </a:rPr>
              <a:t> these points for full 										 Scriptural linear alignment -</a:t>
            </a:r>
          </a:p>
          <a:p>
            <a:pPr marL="0" indent="0">
              <a:buNone/>
            </a:pPr>
            <a:r>
              <a:rPr lang="en-CA" sz="3200" dirty="0"/>
              <a:t> </a:t>
            </a:r>
            <a:r>
              <a:rPr lang="en-CA" sz="3200" dirty="0" smtClean="0"/>
              <a:t>   </a:t>
            </a:r>
            <a:r>
              <a:rPr lang="en-CA" sz="3200" dirty="0" smtClean="0">
                <a:solidFill>
                  <a:srgbClr val="7030A0"/>
                </a:solidFill>
              </a:rPr>
              <a:t>1.  </a:t>
            </a:r>
            <a:r>
              <a:rPr lang="en-CA" sz="3200" dirty="0" smtClean="0">
                <a:solidFill>
                  <a:schemeClr val="bg1"/>
                </a:solidFill>
              </a:rPr>
              <a:t>A </a:t>
            </a:r>
            <a:r>
              <a:rPr lang="en-CA" sz="3200" b="1" u="sng" dirty="0" smtClean="0">
                <a:solidFill>
                  <a:srgbClr val="7030A0"/>
                </a:solidFill>
              </a:rPr>
              <a:t>Midst of the Week</a:t>
            </a:r>
            <a:r>
              <a:rPr lang="en-CA" sz="3200" b="1" dirty="0" smtClean="0">
                <a:solidFill>
                  <a:srgbClr val="7030A0"/>
                </a:solidFill>
              </a:rPr>
              <a:t> </a:t>
            </a:r>
            <a:r>
              <a:rPr lang="en-CA" sz="2400" dirty="0" smtClean="0">
                <a:solidFill>
                  <a:srgbClr val="FF5050"/>
                </a:solidFill>
              </a:rPr>
              <a:t>(Wed) </a:t>
            </a:r>
            <a:r>
              <a:rPr lang="en-CA" sz="3200" b="1" dirty="0" smtClean="0">
                <a:solidFill>
                  <a:srgbClr val="7030A0"/>
                </a:solidFill>
                <a:effectLst>
                  <a:glow rad="228600">
                    <a:schemeClr val="accent2">
                      <a:satMod val="175000"/>
                      <a:alpha val="40000"/>
                    </a:schemeClr>
                  </a:glow>
                </a:effectLst>
              </a:rPr>
              <a:t>Abib 14 </a:t>
            </a:r>
            <a:r>
              <a:rPr lang="en-CA" sz="3200" b="1" dirty="0" smtClean="0">
                <a:solidFill>
                  <a:srgbClr val="7030A0"/>
                </a:solidFill>
              </a:rPr>
              <a:t>Crucifixion 					</a:t>
            </a:r>
            <a:r>
              <a:rPr lang="en-CA" sz="3200" b="1" dirty="0">
                <a:solidFill>
                  <a:srgbClr val="7030A0"/>
                </a:solidFill>
              </a:rPr>
              <a:t> </a:t>
            </a:r>
            <a:r>
              <a:rPr lang="en-CA" sz="2600" dirty="0" smtClean="0">
                <a:ln>
                  <a:solidFill>
                    <a:sysClr val="windowText" lastClr="000000"/>
                  </a:solidFill>
                </a:ln>
                <a:solidFill>
                  <a:schemeClr val="accent6">
                    <a:lumMod val="75000"/>
                  </a:schemeClr>
                </a:solidFill>
              </a:rPr>
              <a:t>(Daniel’s prophecy)</a:t>
            </a:r>
            <a:r>
              <a:rPr lang="en-CA" sz="3200" b="1" dirty="0" smtClean="0">
                <a:solidFill>
                  <a:srgbClr val="7030A0"/>
                </a:solidFill>
              </a:rPr>
              <a:t> </a:t>
            </a:r>
            <a:r>
              <a:rPr lang="en-CA" sz="3200" dirty="0" smtClean="0">
                <a:solidFill>
                  <a:schemeClr val="bg1"/>
                </a:solidFill>
              </a:rPr>
              <a:t>	(</a:t>
            </a:r>
            <a:r>
              <a:rPr lang="en-CA" sz="3200" u="sng" dirty="0" smtClean="0">
                <a:solidFill>
                  <a:schemeClr val="bg1"/>
                </a:solidFill>
                <a:latin typeface="Cooper Black" panose="0208090404030B020404" pitchFamily="18" charset="0"/>
              </a:rPr>
              <a:t>combined with</a:t>
            </a:r>
            <a:r>
              <a:rPr lang="en-CA" sz="3200" dirty="0" smtClean="0">
                <a:solidFill>
                  <a:schemeClr val="bg1"/>
                </a:solidFill>
              </a:rPr>
              <a:t>)</a:t>
            </a:r>
          </a:p>
          <a:p>
            <a:pPr marL="0" indent="0">
              <a:buNone/>
            </a:pPr>
            <a:r>
              <a:rPr lang="en-CA" sz="3200" dirty="0"/>
              <a:t>	</a:t>
            </a:r>
            <a:r>
              <a:rPr lang="en-CA" sz="3200" dirty="0" smtClean="0">
                <a:solidFill>
                  <a:srgbClr val="7030A0"/>
                </a:solidFill>
              </a:rPr>
              <a:t>2.  </a:t>
            </a:r>
            <a:r>
              <a:rPr lang="en-CA" sz="3200" b="1" i="1" u="sng" dirty="0" smtClean="0">
                <a:solidFill>
                  <a:schemeClr val="accent3">
                    <a:lumMod val="50000"/>
                  </a:schemeClr>
                </a:solidFill>
                <a:effectLst>
                  <a:glow rad="88900">
                    <a:srgbClr val="FFFF00"/>
                  </a:glow>
                </a:effectLst>
              </a:rPr>
              <a:t>Matthew</a:t>
            </a:r>
            <a:r>
              <a:rPr lang="en-CA" sz="3200" b="1" i="1" dirty="0" smtClean="0">
                <a:solidFill>
                  <a:schemeClr val="accent3">
                    <a:lumMod val="50000"/>
                  </a:schemeClr>
                </a:solidFill>
                <a:effectLst>
                  <a:glow rad="127000">
                    <a:srgbClr val="FFFF00"/>
                  </a:glow>
                </a:effectLst>
              </a:rPr>
              <a:t> </a:t>
            </a:r>
            <a:r>
              <a:rPr lang="en-CA" sz="3200" i="1" dirty="0" smtClean="0">
                <a:solidFill>
                  <a:schemeClr val="accent3">
                    <a:lumMod val="50000"/>
                  </a:schemeClr>
                </a:solidFill>
                <a:effectLst/>
              </a:rPr>
              <a:t>and</a:t>
            </a:r>
            <a:r>
              <a:rPr lang="en-CA" sz="3200" b="1" i="1" dirty="0" smtClean="0">
                <a:solidFill>
                  <a:schemeClr val="accent3">
                    <a:lumMod val="50000"/>
                  </a:schemeClr>
                </a:solidFill>
                <a:effectLst>
                  <a:glow rad="127000">
                    <a:srgbClr val="FFFF00"/>
                  </a:glow>
                </a:effectLst>
              </a:rPr>
              <a:t> </a:t>
            </a:r>
            <a:r>
              <a:rPr lang="en-CA" sz="3200" b="1" i="1" u="sng" dirty="0" smtClean="0">
                <a:solidFill>
                  <a:schemeClr val="accent3">
                    <a:lumMod val="50000"/>
                  </a:schemeClr>
                </a:solidFill>
                <a:effectLst>
                  <a:glow rad="88900">
                    <a:srgbClr val="FFFF00"/>
                  </a:glow>
                </a:effectLst>
              </a:rPr>
              <a:t>John’s</a:t>
            </a:r>
            <a:r>
              <a:rPr lang="en-CA" sz="3200" b="1" i="1" dirty="0" smtClean="0">
                <a:solidFill>
                  <a:schemeClr val="accent3">
                    <a:lumMod val="50000"/>
                  </a:schemeClr>
                </a:solidFill>
                <a:effectLst>
                  <a:glow rad="127000">
                    <a:srgbClr val="FFFF00"/>
                  </a:glow>
                </a:effectLst>
              </a:rPr>
              <a:t> </a:t>
            </a:r>
            <a:r>
              <a:rPr lang="en-CA" sz="3200" b="1" i="1" dirty="0" smtClean="0">
                <a:solidFill>
                  <a:schemeClr val="accent3">
                    <a:lumMod val="50000"/>
                  </a:schemeClr>
                </a:solidFill>
                <a:effectLst>
                  <a:glow rad="127000">
                    <a:srgbClr val="00FFFF"/>
                  </a:glow>
                </a:effectLst>
              </a:rPr>
              <a:t>written</a:t>
            </a:r>
            <a:r>
              <a:rPr lang="en-CA" sz="3200" b="1" i="1" dirty="0" smtClean="0">
                <a:solidFill>
                  <a:schemeClr val="accent3">
                    <a:lumMod val="50000"/>
                  </a:schemeClr>
                </a:solidFill>
                <a:effectLst>
                  <a:glow rad="127000">
                    <a:srgbClr val="FFFF00"/>
                  </a:glow>
                </a:effectLst>
              </a:rPr>
              <a:t> </a:t>
            </a:r>
            <a:r>
              <a:rPr lang="en-CA" sz="3200" b="1" u="sng" dirty="0" smtClean="0">
                <a:solidFill>
                  <a:srgbClr val="0000FF"/>
                </a:solidFill>
                <a:effectLst>
                  <a:glow rad="127000">
                    <a:srgbClr val="FFFF00"/>
                  </a:glow>
                </a:effectLst>
              </a:rPr>
              <a:t>12 hour Festal offset</a:t>
            </a:r>
            <a:r>
              <a:rPr lang="en-CA" sz="3200" b="1" dirty="0" smtClean="0">
                <a:solidFill>
                  <a:srgbClr val="0000FF"/>
                </a:solidFill>
                <a:effectLst>
                  <a:glow rad="127000">
                    <a:srgbClr val="FFFF00"/>
                  </a:glow>
                </a:effectLst>
              </a:rPr>
              <a:t>.</a:t>
            </a:r>
          </a:p>
          <a:p>
            <a:pPr marL="0" indent="0">
              <a:buNone/>
            </a:pPr>
            <a:r>
              <a:rPr lang="en-CA" sz="3200" dirty="0"/>
              <a:t>	</a:t>
            </a:r>
            <a:r>
              <a:rPr lang="en-CA" sz="3200" dirty="0" smtClean="0">
                <a:solidFill>
                  <a:srgbClr val="7030A0"/>
                </a:solidFill>
              </a:rPr>
              <a:t>3. </a:t>
            </a:r>
            <a:r>
              <a:rPr lang="en-CA" sz="3200" dirty="0"/>
              <a:t>	</a:t>
            </a:r>
            <a:r>
              <a:rPr lang="en-CA" sz="3200" dirty="0" smtClean="0">
                <a:solidFill>
                  <a:srgbClr val="7030A0"/>
                </a:solidFill>
              </a:rPr>
              <a:t> The </a:t>
            </a:r>
            <a:r>
              <a:rPr lang="en-CA" sz="3200" b="1" dirty="0" smtClean="0">
                <a:solidFill>
                  <a:srgbClr val="FF0000"/>
                </a:solidFill>
              </a:rPr>
              <a:t>Lunar</a:t>
            </a:r>
            <a:r>
              <a:rPr lang="en-CA" sz="3200" dirty="0" smtClean="0">
                <a:solidFill>
                  <a:srgbClr val="7030A0"/>
                </a:solidFill>
              </a:rPr>
              <a:t> calendar of the </a:t>
            </a:r>
            <a:r>
              <a:rPr lang="en-CA" sz="3200" u="sng" dirty="0" smtClean="0">
                <a:solidFill>
                  <a:srgbClr val="7030A0"/>
                </a:solidFill>
              </a:rPr>
              <a:t>unbelievin</a:t>
            </a:r>
            <a:r>
              <a:rPr lang="en-CA" sz="3200" dirty="0" smtClean="0">
                <a:solidFill>
                  <a:srgbClr val="7030A0"/>
                </a:solidFill>
              </a:rPr>
              <a:t>g Jews</a:t>
            </a:r>
          </a:p>
          <a:p>
            <a:pPr marL="0" indent="0">
              <a:buNone/>
            </a:pPr>
            <a:r>
              <a:rPr lang="en-CA" sz="3200" dirty="0" smtClean="0">
                <a:solidFill>
                  <a:srgbClr val="7030A0"/>
                </a:solidFill>
              </a:rPr>
              <a:t>	4</a:t>
            </a:r>
            <a:r>
              <a:rPr lang="en-CA" sz="3200" dirty="0" smtClean="0">
                <a:solidFill>
                  <a:schemeClr val="bg1"/>
                </a:solidFill>
              </a:rPr>
              <a:t>.  </a:t>
            </a:r>
            <a:r>
              <a:rPr lang="en-CA" sz="3200" b="1" i="1" u="sng" dirty="0" smtClean="0">
                <a:solidFill>
                  <a:schemeClr val="bg1"/>
                </a:solidFill>
              </a:rPr>
              <a:t>No crucifixion</a:t>
            </a:r>
            <a:r>
              <a:rPr lang="en-CA" sz="3200" b="1" i="1" dirty="0" smtClean="0">
                <a:solidFill>
                  <a:schemeClr val="bg1"/>
                </a:solidFill>
              </a:rPr>
              <a:t> - </a:t>
            </a:r>
            <a:r>
              <a:rPr lang="en-CA" sz="3200" b="1" i="1" dirty="0" smtClean="0">
                <a:solidFill>
                  <a:schemeClr val="accent3">
                    <a:lumMod val="50000"/>
                  </a:schemeClr>
                </a:solidFill>
                <a:latin typeface="Comic Sans MS" panose="030F0702030302020204" pitchFamily="66" charset="0"/>
              </a:rPr>
              <a:t>“</a:t>
            </a:r>
            <a:r>
              <a:rPr lang="en-CA" sz="3200" b="1" i="1" u="sng" dirty="0" smtClean="0">
                <a:solidFill>
                  <a:schemeClr val="accent3">
                    <a:lumMod val="50000"/>
                  </a:schemeClr>
                </a:solidFill>
                <a:latin typeface="Comic Sans MS" panose="030F0702030302020204" pitchFamily="66" charset="0"/>
              </a:rPr>
              <a:t>AT THE FEAST</a:t>
            </a:r>
            <a:r>
              <a:rPr lang="en-CA" sz="3200" b="1" i="1" dirty="0" smtClean="0">
                <a:solidFill>
                  <a:schemeClr val="accent3">
                    <a:lumMod val="50000"/>
                  </a:schemeClr>
                </a:solidFill>
                <a:latin typeface="Comic Sans MS" panose="030F0702030302020204" pitchFamily="66" charset="0"/>
              </a:rPr>
              <a:t>” </a:t>
            </a:r>
            <a:r>
              <a:rPr lang="en-CA" sz="2400" dirty="0" smtClean="0">
                <a:solidFill>
                  <a:schemeClr val="bg1"/>
                </a:solidFill>
              </a:rPr>
              <a:t>(scribes &amp; Pharisees)</a:t>
            </a:r>
          </a:p>
          <a:p>
            <a:pPr marL="0" lvl="0" indent="0">
              <a:buClr>
                <a:srgbClr val="ACD433"/>
              </a:buClr>
              <a:buNone/>
            </a:pPr>
            <a:r>
              <a:rPr lang="en-CA" sz="3200" dirty="0">
                <a:solidFill>
                  <a:srgbClr val="0000FF"/>
                </a:solidFill>
              </a:rPr>
              <a:t>	</a:t>
            </a:r>
            <a:r>
              <a:rPr lang="en-CA" sz="3200" dirty="0" smtClean="0">
                <a:solidFill>
                  <a:srgbClr val="0000FF"/>
                </a:solidFill>
              </a:rPr>
              <a:t>5.  3 </a:t>
            </a:r>
            <a:r>
              <a:rPr lang="en-CA" sz="3200" dirty="0">
                <a:solidFill>
                  <a:srgbClr val="0000FF"/>
                </a:solidFill>
              </a:rPr>
              <a:t>days and 3 nights Sign </a:t>
            </a:r>
            <a:r>
              <a:rPr lang="en-CA" sz="3200" dirty="0" smtClean="0">
                <a:solidFill>
                  <a:srgbClr val="0000FF"/>
                </a:solidFill>
              </a:rPr>
              <a:t>fulfillment.</a:t>
            </a:r>
          </a:p>
          <a:p>
            <a:pPr marL="0" lvl="0" indent="0">
              <a:buClr>
                <a:srgbClr val="ACD433"/>
              </a:buClr>
              <a:buNone/>
            </a:pPr>
            <a:r>
              <a:rPr lang="en-CA" sz="3200" dirty="0">
                <a:solidFill>
                  <a:srgbClr val="0000FF"/>
                </a:solidFill>
              </a:rPr>
              <a:t>	</a:t>
            </a:r>
            <a:r>
              <a:rPr lang="en-CA" sz="3200" dirty="0" smtClean="0">
                <a:solidFill>
                  <a:srgbClr val="0000FF"/>
                </a:solidFill>
              </a:rPr>
              <a:t>6.  </a:t>
            </a:r>
            <a:r>
              <a:rPr lang="en-CA" sz="3200" dirty="0" smtClean="0">
                <a:solidFill>
                  <a:schemeClr val="bg1"/>
                </a:solidFill>
              </a:rPr>
              <a:t>A</a:t>
            </a:r>
            <a:r>
              <a:rPr lang="en-CA" sz="3200" dirty="0" smtClean="0">
                <a:solidFill>
                  <a:srgbClr val="0000FF"/>
                </a:solidFill>
              </a:rPr>
              <a:t> Preparation </a:t>
            </a:r>
            <a:r>
              <a:rPr lang="en-CA" sz="3200" dirty="0" smtClean="0">
                <a:solidFill>
                  <a:schemeClr val="bg1"/>
                </a:solidFill>
              </a:rPr>
              <a:t>day purchase &amp; mixing of spices</a:t>
            </a:r>
            <a:br>
              <a:rPr lang="en-CA" sz="3200" dirty="0" smtClean="0">
                <a:solidFill>
                  <a:schemeClr val="bg1"/>
                </a:solidFill>
              </a:rPr>
            </a:br>
            <a:r>
              <a:rPr lang="en-CA" sz="3200" dirty="0" smtClean="0">
                <a:solidFill>
                  <a:srgbClr val="0000FF"/>
                </a:solidFill>
              </a:rPr>
              <a:t>	7.  </a:t>
            </a:r>
            <a:r>
              <a:rPr lang="en-CA" sz="3200" b="1" dirty="0" smtClean="0">
                <a:solidFill>
                  <a:schemeClr val="accent3">
                    <a:lumMod val="50000"/>
                  </a:schemeClr>
                </a:solidFill>
              </a:rPr>
              <a:t>1</a:t>
            </a:r>
            <a:r>
              <a:rPr lang="en-CA" sz="3200" b="1" baseline="30000" dirty="0" smtClean="0">
                <a:solidFill>
                  <a:schemeClr val="accent3">
                    <a:lumMod val="50000"/>
                  </a:schemeClr>
                </a:solidFill>
              </a:rPr>
              <a:t>st</a:t>
            </a:r>
            <a:r>
              <a:rPr lang="en-CA" sz="3200" b="1" dirty="0" smtClean="0">
                <a:solidFill>
                  <a:schemeClr val="accent3">
                    <a:lumMod val="50000"/>
                  </a:schemeClr>
                </a:solidFill>
              </a:rPr>
              <a:t> cycle at twilight - </a:t>
            </a:r>
            <a:r>
              <a:rPr lang="en-CA" sz="3200" b="1" dirty="0" smtClean="0">
                <a:solidFill>
                  <a:srgbClr val="0000FF"/>
                </a:solidFill>
              </a:rPr>
              <a:t>“</a:t>
            </a:r>
            <a:r>
              <a:rPr lang="en-CA" sz="3200" b="1" u="sng" dirty="0" smtClean="0">
                <a:solidFill>
                  <a:srgbClr val="0000FF"/>
                </a:solidFill>
              </a:rPr>
              <a:t>I am ascendin</a:t>
            </a:r>
            <a:r>
              <a:rPr lang="en-CA" sz="3200" b="1" dirty="0" smtClean="0">
                <a:solidFill>
                  <a:srgbClr val="0000FF"/>
                </a:solidFill>
              </a:rPr>
              <a:t>g to My 						Father”</a:t>
            </a:r>
            <a:r>
              <a:rPr lang="en-CA" sz="3200" dirty="0" smtClean="0">
                <a:solidFill>
                  <a:srgbClr val="0000FF"/>
                </a:solidFill>
              </a:rPr>
              <a:t> </a:t>
            </a:r>
            <a:r>
              <a:rPr lang="en-CA" sz="2400" dirty="0" smtClean="0">
                <a:solidFill>
                  <a:srgbClr val="0000FF"/>
                </a:solidFill>
              </a:rPr>
              <a:t>(the </a:t>
            </a:r>
            <a:r>
              <a:rPr lang="en-CA" sz="2400" b="1" dirty="0" smtClean="0">
                <a:solidFill>
                  <a:srgbClr val="0000FF"/>
                </a:solidFill>
                <a:effectLst>
                  <a:glow rad="127000">
                    <a:srgbClr val="FFCCFF"/>
                  </a:glow>
                </a:effectLst>
              </a:rPr>
              <a:t>Eh-</a:t>
            </a:r>
            <a:r>
              <a:rPr lang="en-CA" sz="2400" b="1" dirty="0" err="1" smtClean="0">
                <a:solidFill>
                  <a:srgbClr val="0000FF"/>
                </a:solidFill>
                <a:effectLst>
                  <a:glow rad="127000">
                    <a:srgbClr val="FFCCFF"/>
                  </a:glow>
                </a:effectLst>
              </a:rPr>
              <a:t>tzem</a:t>
            </a:r>
            <a:r>
              <a:rPr lang="en-CA" sz="2400" dirty="0" smtClean="0">
                <a:solidFill>
                  <a:srgbClr val="0000FF"/>
                </a:solidFill>
              </a:rPr>
              <a:t>, </a:t>
            </a:r>
            <a:r>
              <a:rPr lang="en-CA" sz="2400" b="1" dirty="0" err="1" smtClean="0">
                <a:solidFill>
                  <a:srgbClr val="0000FF"/>
                </a:solidFill>
              </a:rPr>
              <a:t>Firstfruit</a:t>
            </a:r>
            <a:r>
              <a:rPr lang="en-CA" sz="2400" dirty="0" smtClean="0">
                <a:solidFill>
                  <a:srgbClr val="0000FF"/>
                </a:solidFill>
              </a:rPr>
              <a:t> fulfillment) </a:t>
            </a:r>
            <a:endParaRPr lang="en-CA" sz="2400" dirty="0">
              <a:solidFill>
                <a:srgbClr val="0000FF"/>
              </a:solidFill>
            </a:endParaRPr>
          </a:p>
        </p:txBody>
      </p:sp>
      <p:sp>
        <p:nvSpPr>
          <p:cNvPr id="4" name="Slide Number Placeholder 3"/>
          <p:cNvSpPr>
            <a:spLocks noGrp="1"/>
          </p:cNvSpPr>
          <p:nvPr>
            <p:ph type="sldNum" sz="quarter" idx="12"/>
          </p:nvPr>
        </p:nvSpPr>
        <p:spPr>
          <a:xfrm>
            <a:off x="11731925" y="6452557"/>
            <a:ext cx="330082" cy="295665"/>
          </a:xfrm>
        </p:spPr>
        <p:txBody>
          <a:bodyPr/>
          <a:lstStyle/>
          <a:p>
            <a:fld id="{6D22F896-40B5-4ADD-8801-0D06FADFA095}" type="slidenum">
              <a:rPr lang="en-US" sz="1200" smtClean="0">
                <a:solidFill>
                  <a:schemeClr val="bg1"/>
                </a:solidFill>
              </a:rPr>
              <a:pPr/>
              <a:t>2</a:t>
            </a:fld>
            <a:endParaRPr lang="en-US" sz="1200" dirty="0">
              <a:solidFill>
                <a:schemeClr val="bg1"/>
              </a:solidFill>
            </a:endParaRPr>
          </a:p>
        </p:txBody>
      </p:sp>
      <p:sp>
        <p:nvSpPr>
          <p:cNvPr id="2" name="Notched Right Arrow 1"/>
          <p:cNvSpPr/>
          <p:nvPr/>
        </p:nvSpPr>
        <p:spPr>
          <a:xfrm rot="10800000">
            <a:off x="9181322" y="1950098"/>
            <a:ext cx="2743200" cy="484632"/>
          </a:xfrm>
          <a:prstGeom prst="notchedRightArrow">
            <a:avLst>
              <a:gd name="adj1" fmla="val 50000"/>
              <a:gd name="adj2" fmla="val 109684"/>
            </a:avLst>
          </a:prstGeom>
          <a:gradFill flip="none" rotWithShape="1">
            <a:gsLst>
              <a:gs pos="0">
                <a:srgbClr val="00FFFF"/>
              </a:gs>
              <a:gs pos="28000">
                <a:schemeClr val="accent6">
                  <a:lumMod val="60000"/>
                  <a:lumOff val="40000"/>
                </a:schemeClr>
              </a:gs>
              <a:gs pos="90000">
                <a:srgbClr val="FFFF00"/>
              </a:gs>
              <a:gs pos="54000">
                <a:srgbClr val="F735EE">
                  <a:alpha val="48000"/>
                </a:srgbClr>
              </a:gs>
            </a:gsLst>
            <a:lin ang="0" scaled="1"/>
            <a:tileRect/>
          </a:gradFill>
          <a:ln w="381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2798852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40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75000"/>
            <a:alpha val="52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17753" y="6591753"/>
            <a:ext cx="374247" cy="266247"/>
          </a:xfrm>
        </p:spPr>
        <p:txBody>
          <a:bodyPr/>
          <a:lstStyle/>
          <a:p>
            <a:fld id="{6D22F896-40B5-4ADD-8801-0D06FADFA095}" type="slidenum">
              <a:rPr lang="en-US" sz="1100" smtClean="0">
                <a:solidFill>
                  <a:srgbClr val="0000FF"/>
                </a:solidFill>
              </a:rPr>
              <a:pPr/>
              <a:t>3</a:t>
            </a:fld>
            <a:endParaRPr lang="en-US" sz="1100" dirty="0">
              <a:solidFill>
                <a:srgbClr val="0000FF"/>
              </a:solidFill>
            </a:endParaRPr>
          </a:p>
        </p:txBody>
      </p:sp>
      <p:sp>
        <p:nvSpPr>
          <p:cNvPr id="3" name="Rounded Rectangle 2"/>
          <p:cNvSpPr/>
          <p:nvPr/>
        </p:nvSpPr>
        <p:spPr>
          <a:xfrm>
            <a:off x="422255" y="405445"/>
            <a:ext cx="11347490" cy="6073284"/>
          </a:xfrm>
          <a:prstGeom prst="roundRect">
            <a:avLst/>
          </a:prstGeom>
          <a:solidFill>
            <a:schemeClr val="accent2">
              <a:lumMod val="60000"/>
              <a:lumOff val="40000"/>
            </a:schemeClr>
          </a:solidFill>
          <a:ln w="7620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r>
              <a:rPr lang="en-CA" sz="2800" b="1" i="1" dirty="0" smtClean="0">
                <a:solidFill>
                  <a:srgbClr val="0066FF"/>
                </a:solidFill>
                <a:latin typeface="Comic Sans MS" panose="030F0702030302020204" pitchFamily="66" charset="0"/>
              </a:rPr>
              <a:t/>
            </a:r>
            <a:br>
              <a:rPr lang="en-CA" sz="2800" b="1" i="1" dirty="0" smtClean="0">
                <a:solidFill>
                  <a:srgbClr val="0066FF"/>
                </a:solidFill>
                <a:latin typeface="Comic Sans MS" panose="030F0702030302020204" pitchFamily="66" charset="0"/>
              </a:rPr>
            </a:br>
            <a:r>
              <a:rPr lang="en-CA" sz="2800" b="1" i="1" dirty="0" smtClean="0">
                <a:solidFill>
                  <a:srgbClr val="9966FF"/>
                </a:solidFill>
              </a:rPr>
              <a:t>1. </a:t>
            </a:r>
            <a:r>
              <a:rPr lang="en-CA" sz="2800" u="sng" dirty="0" smtClean="0">
                <a:solidFill>
                  <a:schemeClr val="bg1"/>
                </a:solidFill>
              </a:rPr>
              <a:t>Based on</a:t>
            </a:r>
            <a:r>
              <a:rPr lang="en-CA" sz="2800" dirty="0" smtClean="0">
                <a:solidFill>
                  <a:schemeClr val="bg1"/>
                </a:solidFill>
              </a:rPr>
              <a:t> </a:t>
            </a:r>
            <a:r>
              <a:rPr lang="en-CA" sz="2800" b="1" dirty="0" smtClean="0">
                <a:ln>
                  <a:solidFill>
                    <a:srgbClr val="0000FF"/>
                  </a:solidFill>
                </a:ln>
                <a:solidFill>
                  <a:schemeClr val="accent6">
                    <a:lumMod val="75000"/>
                  </a:schemeClr>
                </a:solidFill>
                <a:effectLst>
                  <a:glow rad="127000">
                    <a:srgbClr val="FFCCFF"/>
                  </a:glow>
                </a:effectLst>
              </a:rPr>
              <a:t>Torah’s</a:t>
            </a:r>
            <a:r>
              <a:rPr lang="en-CA" sz="2800" dirty="0" smtClean="0">
                <a:solidFill>
                  <a:schemeClr val="bg1"/>
                </a:solidFill>
              </a:rPr>
              <a:t> </a:t>
            </a:r>
            <a:r>
              <a:rPr lang="en-CA" sz="2800" b="1" i="1" dirty="0" smtClean="0">
                <a:solidFill>
                  <a:srgbClr val="C00000"/>
                </a:solidFill>
                <a:latin typeface="Comic Sans MS" panose="030F0702030302020204" pitchFamily="66" charset="0"/>
              </a:rPr>
              <a:t>Blood Ratified </a:t>
            </a:r>
            <a:r>
              <a:rPr lang="en-CA" sz="2800" b="1" u="sng" dirty="0" smtClean="0">
                <a:solidFill>
                  <a:srgbClr val="0000FF"/>
                </a:solidFill>
                <a:effectLst>
                  <a:glow rad="127000">
                    <a:srgbClr val="99FF33"/>
                  </a:glow>
                </a:effectLst>
              </a:rPr>
              <a:t>Covenant</a:t>
            </a:r>
            <a:r>
              <a:rPr lang="en-CA" sz="2800" b="1" u="sng" dirty="0" smtClean="0">
                <a:solidFill>
                  <a:srgbClr val="0000FF"/>
                </a:solidFill>
              </a:rPr>
              <a:t> Calendar</a:t>
            </a:r>
            <a:r>
              <a:rPr lang="en-CA" sz="2800" b="1" dirty="0">
                <a:solidFill>
                  <a:srgbClr val="0000FF"/>
                </a:solidFill>
              </a:rPr>
              <a:t> </a:t>
            </a:r>
            <a:r>
              <a:rPr lang="en-CA" sz="2800" b="1" dirty="0" smtClean="0">
                <a:solidFill>
                  <a:srgbClr val="0000FF"/>
                </a:solidFill>
              </a:rPr>
              <a:t>- 	</a:t>
            </a:r>
            <a:r>
              <a:rPr lang="en-CA" sz="2800" dirty="0" smtClean="0">
                <a:solidFill>
                  <a:schemeClr val="bg1"/>
                </a:solidFill>
              </a:rPr>
              <a:t>there has been a</a:t>
            </a:r>
            <a:r>
              <a:rPr lang="en-CA" sz="2800" dirty="0">
                <a:solidFill>
                  <a:schemeClr val="bg1"/>
                </a:solidFill>
              </a:rPr>
              <a:t> </a:t>
            </a:r>
            <a:r>
              <a:rPr lang="en-CA" sz="2800" b="1" dirty="0" smtClean="0">
                <a:ln>
                  <a:solidFill>
                    <a:srgbClr val="0000FF"/>
                  </a:solidFill>
                </a:ln>
                <a:solidFill>
                  <a:srgbClr val="F735EE"/>
                </a:solidFill>
              </a:rPr>
              <a:t>complete absence </a:t>
            </a:r>
            <a:r>
              <a:rPr lang="en-CA" sz="2800" dirty="0" smtClean="0">
                <a:solidFill>
                  <a:schemeClr val="bg1"/>
                </a:solidFill>
              </a:rPr>
              <a:t>of a </a:t>
            </a:r>
            <a:r>
              <a:rPr lang="en-CA" sz="2800" b="1" u="sng" dirty="0" smtClean="0">
                <a:solidFill>
                  <a:srgbClr val="0000FF"/>
                </a:solidFill>
              </a:rPr>
              <a:t>Scri</a:t>
            </a:r>
            <a:r>
              <a:rPr lang="en-CA" sz="2800" b="1" dirty="0" smtClean="0">
                <a:solidFill>
                  <a:srgbClr val="0000FF"/>
                </a:solidFill>
              </a:rPr>
              <a:t>p</a:t>
            </a:r>
            <a:r>
              <a:rPr lang="en-CA" sz="2800" b="1" u="sng" dirty="0" smtClean="0">
                <a:solidFill>
                  <a:srgbClr val="0000FF"/>
                </a:solidFill>
              </a:rPr>
              <a:t>tural</a:t>
            </a:r>
            <a:r>
              <a:rPr lang="en-CA" sz="2800" dirty="0" smtClean="0">
                <a:solidFill>
                  <a:schemeClr val="bg1"/>
                </a:solidFill>
              </a:rPr>
              <a:t> </a:t>
            </a:r>
            <a:br>
              <a:rPr lang="en-CA" sz="2800" dirty="0" smtClean="0">
                <a:solidFill>
                  <a:schemeClr val="bg1"/>
                </a:solidFill>
              </a:rPr>
            </a:br>
            <a:r>
              <a:rPr lang="en-CA" sz="2800" dirty="0" smtClean="0">
                <a:solidFill>
                  <a:schemeClr val="bg1"/>
                </a:solidFill>
              </a:rPr>
              <a:t>	</a:t>
            </a:r>
            <a:r>
              <a:rPr lang="en-CA" sz="2800" b="1" u="sng" dirty="0" smtClean="0">
                <a:solidFill>
                  <a:srgbClr val="0000FF"/>
                </a:solidFill>
              </a:rPr>
              <a:t>4</a:t>
            </a:r>
            <a:r>
              <a:rPr lang="en-CA" sz="2800" b="1" u="sng" baseline="30000" dirty="0" smtClean="0">
                <a:solidFill>
                  <a:srgbClr val="0000FF"/>
                </a:solidFill>
              </a:rPr>
              <a:t>th</a:t>
            </a:r>
            <a:r>
              <a:rPr lang="en-CA" sz="2800" b="1" u="sng" dirty="0" smtClean="0">
                <a:solidFill>
                  <a:srgbClr val="0000FF"/>
                </a:solidFill>
              </a:rPr>
              <a:t> c</a:t>
            </a:r>
            <a:r>
              <a:rPr lang="en-CA" sz="2800" b="1" dirty="0" smtClean="0">
                <a:solidFill>
                  <a:srgbClr val="0000FF"/>
                </a:solidFill>
              </a:rPr>
              <a:t>y</a:t>
            </a:r>
            <a:r>
              <a:rPr lang="en-CA" sz="2800" b="1" u="sng" dirty="0" smtClean="0">
                <a:solidFill>
                  <a:srgbClr val="0000FF"/>
                </a:solidFill>
              </a:rPr>
              <a:t>cle on Abib 14</a:t>
            </a:r>
            <a:r>
              <a:rPr lang="en-CA" sz="2800" b="1" dirty="0" smtClean="0">
                <a:solidFill>
                  <a:srgbClr val="0000FF"/>
                </a:solidFill>
              </a:rPr>
              <a:t> </a:t>
            </a:r>
            <a:r>
              <a:rPr lang="en-CA" sz="2800" dirty="0" smtClean="0">
                <a:solidFill>
                  <a:schemeClr val="bg1"/>
                </a:solidFill>
              </a:rPr>
              <a:t>in the years CE 26 - 29 &amp; 31- 34.</a:t>
            </a:r>
            <a:br>
              <a:rPr lang="en-CA" sz="2800" dirty="0" smtClean="0">
                <a:solidFill>
                  <a:schemeClr val="bg1"/>
                </a:solidFill>
              </a:rPr>
            </a:br>
            <a:endParaRPr lang="en-CA" sz="2800" dirty="0" smtClean="0">
              <a:solidFill>
                <a:schemeClr val="bg1"/>
              </a:solidFill>
            </a:endParaRPr>
          </a:p>
          <a:p>
            <a:r>
              <a:rPr lang="en-CA" sz="2800" b="1" i="1" dirty="0" smtClean="0">
                <a:solidFill>
                  <a:srgbClr val="9966FF"/>
                </a:solidFill>
              </a:rPr>
              <a:t>2. </a:t>
            </a:r>
            <a:r>
              <a:rPr lang="en-CA" sz="2800" dirty="0" smtClean="0">
                <a:solidFill>
                  <a:schemeClr val="bg1"/>
                </a:solidFill>
              </a:rPr>
              <a:t>The </a:t>
            </a:r>
            <a:r>
              <a:rPr lang="en-CA" sz="2800" b="1" dirty="0" smtClean="0">
                <a:solidFill>
                  <a:srgbClr val="C00000"/>
                </a:solidFill>
                <a:effectLst>
                  <a:glow rad="127000">
                    <a:srgbClr val="FFCCFF"/>
                  </a:glow>
                </a:effectLst>
              </a:rPr>
              <a:t>Lunar</a:t>
            </a:r>
            <a:r>
              <a:rPr lang="en-CA" sz="2800" dirty="0" smtClean="0">
                <a:solidFill>
                  <a:srgbClr val="C00000"/>
                </a:solidFill>
              </a:rPr>
              <a:t> </a:t>
            </a:r>
            <a:r>
              <a:rPr lang="en-CA" sz="2800" b="1" u="sng" dirty="0" smtClean="0">
                <a:solidFill>
                  <a:schemeClr val="bg1"/>
                </a:solidFill>
              </a:rPr>
              <a:t>faux</a:t>
            </a:r>
            <a:r>
              <a:rPr lang="en-CA" sz="2800" b="1" dirty="0" smtClean="0">
                <a:solidFill>
                  <a:schemeClr val="bg1"/>
                </a:solidFill>
              </a:rPr>
              <a:t> p</a:t>
            </a:r>
            <a:r>
              <a:rPr lang="en-CA" sz="2800" b="1" u="sng" dirty="0" smtClean="0">
                <a:solidFill>
                  <a:schemeClr val="bg1"/>
                </a:solidFill>
              </a:rPr>
              <a:t>as</a:t>
            </a:r>
            <a:r>
              <a:rPr lang="en-CA" sz="2800" b="1" dirty="0" smtClean="0">
                <a:solidFill>
                  <a:schemeClr val="bg1"/>
                </a:solidFill>
              </a:rPr>
              <a:t> </a:t>
            </a:r>
            <a:r>
              <a:rPr lang="en-CA" sz="2800" dirty="0" smtClean="0">
                <a:solidFill>
                  <a:srgbClr val="C00000"/>
                </a:solidFill>
              </a:rPr>
              <a:t>Abib 14, </a:t>
            </a:r>
            <a:r>
              <a:rPr lang="en-CA" sz="2800" u="sng" dirty="0" smtClean="0">
                <a:solidFill>
                  <a:srgbClr val="C00000"/>
                </a:solidFill>
              </a:rPr>
              <a:t>4</a:t>
            </a:r>
            <a:r>
              <a:rPr lang="en-CA" sz="2800" u="sng" baseline="30000" dirty="0" smtClean="0">
                <a:solidFill>
                  <a:srgbClr val="C00000"/>
                </a:solidFill>
              </a:rPr>
              <a:t>th</a:t>
            </a:r>
            <a:r>
              <a:rPr lang="en-CA" sz="2800" dirty="0" smtClean="0">
                <a:solidFill>
                  <a:srgbClr val="C00000"/>
                </a:solidFill>
              </a:rPr>
              <a:t> cycles </a:t>
            </a:r>
            <a:r>
              <a:rPr lang="en-CA" sz="2800" dirty="0" smtClean="0">
                <a:solidFill>
                  <a:schemeClr val="bg1"/>
                </a:solidFill>
              </a:rPr>
              <a:t>we have seen, have</a:t>
            </a:r>
            <a:br>
              <a:rPr lang="en-CA" sz="2800" dirty="0" smtClean="0">
                <a:solidFill>
                  <a:schemeClr val="bg1"/>
                </a:solidFill>
              </a:rPr>
            </a:br>
            <a:r>
              <a:rPr lang="en-CA" sz="2800" dirty="0" smtClean="0">
                <a:solidFill>
                  <a:schemeClr val="bg1"/>
                </a:solidFill>
              </a:rPr>
              <a:t>    	</a:t>
            </a:r>
            <a:r>
              <a:rPr lang="en-CA" sz="2800" b="1" u="sng" dirty="0" smtClean="0">
                <a:solidFill>
                  <a:srgbClr val="C00000"/>
                </a:solidFill>
                <a:effectLst>
                  <a:glow rad="127000">
                    <a:srgbClr val="99FF33"/>
                  </a:glow>
                </a:effectLst>
              </a:rPr>
              <a:t>ZERO CAPABILITY</a:t>
            </a:r>
            <a:r>
              <a:rPr lang="en-CA" sz="2800" b="1" dirty="0" smtClean="0">
                <a:solidFill>
                  <a:srgbClr val="C00000"/>
                </a:solidFill>
                <a:effectLst>
                  <a:glow rad="127000">
                    <a:srgbClr val="99FF33"/>
                  </a:glow>
                </a:effectLst>
              </a:rPr>
              <a:t> </a:t>
            </a:r>
            <a:r>
              <a:rPr lang="en-CA" sz="2800" b="1" u="sng" dirty="0" smtClean="0">
                <a:solidFill>
                  <a:srgbClr val="C00000"/>
                </a:solidFill>
              </a:rPr>
              <a:t>of ali</a:t>
            </a:r>
            <a:r>
              <a:rPr lang="en-CA" sz="2800" b="1" dirty="0" smtClean="0">
                <a:solidFill>
                  <a:srgbClr val="C00000"/>
                </a:solidFill>
              </a:rPr>
              <a:t>g</a:t>
            </a:r>
            <a:r>
              <a:rPr lang="en-CA" sz="2800" b="1" u="sng" dirty="0" smtClean="0">
                <a:solidFill>
                  <a:srgbClr val="C00000"/>
                </a:solidFill>
              </a:rPr>
              <a:t>nin</a:t>
            </a:r>
            <a:r>
              <a:rPr lang="en-CA" sz="2800" b="1" dirty="0" smtClean="0">
                <a:solidFill>
                  <a:srgbClr val="C00000"/>
                </a:solidFill>
              </a:rPr>
              <a:t>g </a:t>
            </a:r>
            <a:r>
              <a:rPr lang="en-CA" sz="2800" dirty="0" smtClean="0">
                <a:solidFill>
                  <a:schemeClr val="bg1"/>
                </a:solidFill>
              </a:rPr>
              <a:t>with the </a:t>
            </a:r>
            <a:br>
              <a:rPr lang="en-CA" sz="2800" dirty="0" smtClean="0">
                <a:solidFill>
                  <a:schemeClr val="bg1"/>
                </a:solidFill>
              </a:rPr>
            </a:br>
            <a:r>
              <a:rPr lang="en-CA" sz="2800" dirty="0" smtClean="0">
                <a:solidFill>
                  <a:schemeClr val="bg1"/>
                </a:solidFill>
              </a:rPr>
              <a:t>		</a:t>
            </a:r>
            <a:r>
              <a:rPr lang="en-CA" sz="2800" b="1" u="sng" dirty="0" smtClean="0">
                <a:solidFill>
                  <a:schemeClr val="bg1"/>
                </a:solidFill>
                <a:effectLst>
                  <a:glow rad="127000">
                    <a:srgbClr val="FFCCFF"/>
                  </a:glow>
                </a:effectLst>
              </a:rPr>
              <a:t>12 hour Calendar</a:t>
            </a:r>
            <a:r>
              <a:rPr lang="en-CA" sz="2800" b="1" u="sng" dirty="0">
                <a:solidFill>
                  <a:schemeClr val="bg1"/>
                </a:solidFill>
                <a:effectLst>
                  <a:glow rad="127000">
                    <a:srgbClr val="FFCCFF"/>
                  </a:glow>
                </a:effectLst>
              </a:rPr>
              <a:t> </a:t>
            </a:r>
            <a:r>
              <a:rPr lang="en-CA" sz="2800" b="1" u="sng" dirty="0" smtClean="0">
                <a:solidFill>
                  <a:schemeClr val="bg1"/>
                </a:solidFill>
                <a:effectLst>
                  <a:glow rad="127000">
                    <a:srgbClr val="FFCCFF"/>
                  </a:glow>
                </a:effectLst>
              </a:rPr>
              <a:t>offset</a:t>
            </a:r>
            <a:r>
              <a:rPr lang="en-CA" sz="2800" dirty="0" smtClean="0">
                <a:solidFill>
                  <a:schemeClr val="bg1"/>
                </a:solidFill>
              </a:rPr>
              <a:t> as </a:t>
            </a:r>
            <a:r>
              <a:rPr lang="en-CA" sz="2800" b="1" u="sng" dirty="0" smtClean="0">
                <a:solidFill>
                  <a:schemeClr val="bg1"/>
                </a:solidFill>
              </a:rPr>
              <a:t>written in the</a:t>
            </a:r>
            <a:r>
              <a:rPr lang="en-CA" sz="2800" b="1" u="sng" dirty="0">
                <a:solidFill>
                  <a:schemeClr val="bg1"/>
                </a:solidFill>
              </a:rPr>
              <a:t> </a:t>
            </a:r>
            <a:r>
              <a:rPr lang="en-CA" sz="2800" b="1" u="sng" dirty="0" smtClean="0">
                <a:solidFill>
                  <a:schemeClr val="bg1"/>
                </a:solidFill>
              </a:rPr>
              <a:t>Scri</a:t>
            </a:r>
            <a:r>
              <a:rPr lang="en-CA" sz="2800" b="1" dirty="0" smtClean="0">
                <a:solidFill>
                  <a:schemeClr val="bg1"/>
                </a:solidFill>
              </a:rPr>
              <a:t>p</a:t>
            </a:r>
            <a:r>
              <a:rPr lang="en-CA" sz="2800" b="1" u="sng" dirty="0" smtClean="0">
                <a:solidFill>
                  <a:schemeClr val="bg1"/>
                </a:solidFill>
              </a:rPr>
              <a:t>ture</a:t>
            </a:r>
            <a:r>
              <a:rPr lang="en-CA" sz="2800" dirty="0" smtClean="0">
                <a:solidFill>
                  <a:schemeClr val="bg1"/>
                </a:solidFill>
              </a:rPr>
              <a:t>.  </a:t>
            </a:r>
            <a:br>
              <a:rPr lang="en-CA" sz="2800" dirty="0" smtClean="0">
                <a:solidFill>
                  <a:schemeClr val="bg1"/>
                </a:solidFill>
              </a:rPr>
            </a:br>
            <a:r>
              <a:rPr lang="en-CA" sz="2800" dirty="0" smtClean="0">
                <a:solidFill>
                  <a:schemeClr val="bg1"/>
                </a:solidFill>
              </a:rPr>
              <a:t/>
            </a:r>
            <a:br>
              <a:rPr lang="en-CA" sz="2800" dirty="0" smtClean="0">
                <a:solidFill>
                  <a:schemeClr val="bg1"/>
                </a:solidFill>
              </a:rPr>
            </a:br>
            <a:endParaRPr lang="en-CA" sz="2800" dirty="0" smtClean="0">
              <a:solidFill>
                <a:schemeClr val="bg1"/>
              </a:solidFill>
            </a:endParaRPr>
          </a:p>
          <a:p>
            <a:endParaRPr lang="en-CA" sz="2800" b="1" dirty="0">
              <a:solidFill>
                <a:schemeClr val="bg1"/>
              </a:solidFill>
              <a:effectLst>
                <a:glow rad="127000">
                  <a:srgbClr val="99FF33"/>
                </a:glow>
              </a:effectLst>
            </a:endParaRPr>
          </a:p>
          <a:p>
            <a:endParaRPr lang="en-CA" sz="2800" b="1" dirty="0" smtClean="0">
              <a:solidFill>
                <a:schemeClr val="bg1"/>
              </a:solidFill>
              <a:effectLst>
                <a:glow rad="127000">
                  <a:srgbClr val="99FF33"/>
                </a:glow>
              </a:effectLst>
            </a:endParaRPr>
          </a:p>
          <a:p>
            <a:endParaRPr lang="en-CA" sz="2800" b="1" dirty="0">
              <a:solidFill>
                <a:schemeClr val="bg1"/>
              </a:solidFill>
              <a:effectLst>
                <a:glow rad="127000">
                  <a:srgbClr val="99FF33"/>
                </a:glow>
              </a:effectLst>
            </a:endParaRPr>
          </a:p>
        </p:txBody>
      </p:sp>
      <p:pic>
        <p:nvPicPr>
          <p:cNvPr id="4" name="Picture 11" descr="C:\Users\Rae\Desktop\yellow face clap clear.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559970" y="4073350"/>
            <a:ext cx="2077762" cy="1432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4268" y="4584443"/>
            <a:ext cx="11083464" cy="160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marL="457200" lvl="0" indent="-457200">
              <a:buFont typeface="Wingdings" panose="05000000000000000000" pitchFamily="2" charset="2"/>
              <a:buChar char="Ø"/>
            </a:pPr>
            <a:r>
              <a:rPr lang="en-CA" sz="2800" dirty="0">
                <a:solidFill>
                  <a:prstClr val="black"/>
                </a:solidFill>
              </a:rPr>
              <a:t>What will </a:t>
            </a:r>
            <a:r>
              <a:rPr lang="en-CA" sz="2800" b="1" u="sng" dirty="0">
                <a:solidFill>
                  <a:prstClr val="black"/>
                </a:solidFill>
              </a:rPr>
              <a:t>CE 30</a:t>
            </a:r>
            <a:r>
              <a:rPr lang="en-CA" sz="2800" b="1" dirty="0">
                <a:solidFill>
                  <a:prstClr val="black"/>
                </a:solidFill>
              </a:rPr>
              <a:t> </a:t>
            </a:r>
            <a:r>
              <a:rPr lang="en-CA" sz="2800" dirty="0">
                <a:solidFill>
                  <a:prstClr val="black"/>
                </a:solidFill>
              </a:rPr>
              <a:t>deliver? </a:t>
            </a:r>
            <a:r>
              <a:rPr lang="en-CA" sz="2800" dirty="0" smtClean="0">
                <a:solidFill>
                  <a:prstClr val="black"/>
                </a:solidFill>
              </a:rPr>
              <a:t> Will there be – </a:t>
            </a:r>
            <a:endParaRPr lang="en-CA" sz="2800" dirty="0">
              <a:solidFill>
                <a:prstClr val="black"/>
              </a:solidFill>
            </a:endParaRPr>
          </a:p>
          <a:p>
            <a:pPr marL="457200" lvl="0" indent="-457200">
              <a:buFont typeface="Wingdings" panose="05000000000000000000" pitchFamily="2" charset="2"/>
              <a:buChar char="Ø"/>
            </a:pPr>
            <a:r>
              <a:rPr lang="en-CA" sz="2800" b="1" dirty="0" smtClean="0">
                <a:solidFill>
                  <a:srgbClr val="0066FF"/>
                </a:solidFill>
              </a:rPr>
              <a:t>A </a:t>
            </a:r>
            <a:r>
              <a:rPr lang="en-CA" sz="2800" b="1" u="sng" dirty="0" smtClean="0">
                <a:solidFill>
                  <a:srgbClr val="0066FF"/>
                </a:solidFill>
              </a:rPr>
              <a:t>True</a:t>
            </a:r>
            <a:r>
              <a:rPr lang="en-CA" sz="2800" b="1" dirty="0" smtClean="0">
                <a:solidFill>
                  <a:srgbClr val="0066FF"/>
                </a:solidFill>
              </a:rPr>
              <a:t> 4</a:t>
            </a:r>
            <a:r>
              <a:rPr lang="en-CA" sz="2800" b="1" baseline="30000" dirty="0" smtClean="0">
                <a:solidFill>
                  <a:srgbClr val="0066FF"/>
                </a:solidFill>
              </a:rPr>
              <a:t>th</a:t>
            </a:r>
            <a:r>
              <a:rPr lang="en-CA" sz="2800" b="1" dirty="0" smtClean="0">
                <a:solidFill>
                  <a:srgbClr val="0066FF"/>
                </a:solidFill>
              </a:rPr>
              <a:t> </a:t>
            </a:r>
            <a:r>
              <a:rPr lang="en-CA" sz="2800" b="1" dirty="0">
                <a:solidFill>
                  <a:srgbClr val="0066FF"/>
                </a:solidFill>
              </a:rPr>
              <a:t>Cycle Abib 14</a:t>
            </a:r>
            <a:r>
              <a:rPr lang="en-CA" sz="2800" b="1" dirty="0" smtClean="0">
                <a:solidFill>
                  <a:srgbClr val="0066FF"/>
                </a:solidFill>
              </a:rPr>
              <a:t>? </a:t>
            </a:r>
            <a:r>
              <a:rPr lang="en-CA" sz="2800" dirty="0" smtClean="0">
                <a:solidFill>
                  <a:schemeClr val="bg1"/>
                </a:solidFill>
              </a:rPr>
              <a:t>And will it provide for –</a:t>
            </a:r>
            <a:endParaRPr lang="en-CA" sz="2800" dirty="0">
              <a:solidFill>
                <a:schemeClr val="bg1"/>
              </a:solidFill>
            </a:endParaRPr>
          </a:p>
          <a:p>
            <a:pPr marL="457200" lvl="0" indent="-457200">
              <a:buFont typeface="Wingdings" panose="05000000000000000000" pitchFamily="2" charset="2"/>
              <a:buChar char="Ø"/>
            </a:pPr>
            <a:r>
              <a:rPr lang="en-CA" sz="2800" dirty="0" smtClean="0">
                <a:solidFill>
                  <a:prstClr val="black"/>
                </a:solidFill>
              </a:rPr>
              <a:t>A </a:t>
            </a:r>
            <a:r>
              <a:rPr lang="en-CA" sz="2800" b="1" dirty="0">
                <a:ln>
                  <a:solidFill>
                    <a:srgbClr val="0000FF"/>
                  </a:solidFill>
                </a:ln>
                <a:solidFill>
                  <a:srgbClr val="F735EE"/>
                </a:solidFill>
              </a:rPr>
              <a:t>Lunar </a:t>
            </a:r>
            <a:r>
              <a:rPr lang="en-CA" sz="2800" dirty="0" smtClean="0">
                <a:solidFill>
                  <a:prstClr val="black"/>
                </a:solidFill>
              </a:rPr>
              <a:t>12 </a:t>
            </a:r>
            <a:r>
              <a:rPr lang="en-CA" sz="2800" dirty="0">
                <a:solidFill>
                  <a:prstClr val="black"/>
                </a:solidFill>
              </a:rPr>
              <a:t>hour </a:t>
            </a:r>
            <a:r>
              <a:rPr lang="en-CA" sz="2800" b="1" u="sng" dirty="0">
                <a:solidFill>
                  <a:prstClr val="black"/>
                </a:solidFill>
                <a:effectLst>
                  <a:glow rad="127000">
                    <a:srgbClr val="99FF33"/>
                  </a:glow>
                </a:effectLst>
              </a:rPr>
              <a:t>Offset </a:t>
            </a:r>
            <a:r>
              <a:rPr lang="en-CA" sz="2800" b="1" u="sng" dirty="0" smtClean="0">
                <a:solidFill>
                  <a:prstClr val="black"/>
                </a:solidFill>
                <a:effectLst>
                  <a:glow rad="127000">
                    <a:srgbClr val="99FF33"/>
                  </a:glow>
                </a:effectLst>
              </a:rPr>
              <a:t>Connection</a:t>
            </a:r>
            <a:r>
              <a:rPr lang="en-CA" sz="2800" b="1" dirty="0" smtClean="0">
                <a:solidFill>
                  <a:prstClr val="black"/>
                </a:solidFill>
                <a:effectLst>
                  <a:glow rad="127000">
                    <a:srgbClr val="99FF33"/>
                  </a:glow>
                </a:effectLst>
              </a:rPr>
              <a:t> </a:t>
            </a:r>
            <a:r>
              <a:rPr lang="en-CA" sz="2800" dirty="0" smtClean="0">
                <a:solidFill>
                  <a:prstClr val="black"/>
                </a:solidFill>
                <a:effectLst/>
              </a:rPr>
              <a:t>with</a:t>
            </a:r>
            <a:r>
              <a:rPr lang="en-CA" sz="2800" b="1" dirty="0" smtClean="0">
                <a:solidFill>
                  <a:prstClr val="black"/>
                </a:solidFill>
                <a:effectLst>
                  <a:glow rad="127000">
                    <a:srgbClr val="99FF33"/>
                  </a:glow>
                </a:effectLst>
              </a:rPr>
              <a:t> </a:t>
            </a:r>
            <a:r>
              <a:rPr lang="en-CA" sz="2800" b="1" dirty="0" smtClean="0">
                <a:ln>
                  <a:solidFill>
                    <a:srgbClr val="0000FF"/>
                  </a:solidFill>
                </a:ln>
                <a:solidFill>
                  <a:schemeClr val="accent6">
                    <a:lumMod val="75000"/>
                  </a:schemeClr>
                </a:solidFill>
                <a:effectLst>
                  <a:glow rad="127000">
                    <a:srgbClr val="99FF33"/>
                  </a:glow>
                </a:effectLst>
              </a:rPr>
              <a:t>Covenant Calendar? </a:t>
            </a:r>
            <a:endParaRPr lang="en-CA" sz="2800" b="1" dirty="0">
              <a:ln>
                <a:solidFill>
                  <a:srgbClr val="0000FF"/>
                </a:solidFill>
              </a:ln>
              <a:solidFill>
                <a:schemeClr val="accent6">
                  <a:lumMod val="75000"/>
                </a:schemeClr>
              </a:solidFill>
              <a:effectLst>
                <a:glow rad="127000">
                  <a:srgbClr val="99FF33"/>
                </a:glow>
              </a:effectLst>
            </a:endParaRPr>
          </a:p>
        </p:txBody>
      </p:sp>
    </p:spTree>
    <p:extLst>
      <p:ext uri="{BB962C8B-B14F-4D97-AF65-F5344CB8AC3E}">
        <p14:creationId xmlns:p14="http://schemas.microsoft.com/office/powerpoint/2010/main" val="135295655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4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750" fill="hold"/>
                                        <p:tgtEl>
                                          <p:spTgt spid="4"/>
                                        </p:tgtEl>
                                        <p:attrNameLst>
                                          <p:attrName>ppt_w</p:attrName>
                                        </p:attrNameLst>
                                      </p:cBhvr>
                                      <p:tavLst>
                                        <p:tav tm="0">
                                          <p:val>
                                            <p:fltVal val="0"/>
                                          </p:val>
                                        </p:tav>
                                        <p:tav tm="100000">
                                          <p:val>
                                            <p:strVal val="#ppt_w"/>
                                          </p:val>
                                        </p:tav>
                                      </p:tavLst>
                                    </p:anim>
                                    <p:anim calcmode="lin" valueType="num">
                                      <p:cBhvr>
                                        <p:cTn id="26" dur="75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7849728" y="110099"/>
            <a:ext cx="3016881" cy="1542750"/>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3600" b="1" dirty="0" smtClean="0">
                <a:solidFill>
                  <a:srgbClr val="0000FF"/>
                </a:solidFill>
              </a:rPr>
              <a:t>Going with accuracy!</a:t>
            </a:r>
            <a:br>
              <a:rPr lang="en-CA" sz="3600" b="1" dirty="0" smtClean="0">
                <a:solidFill>
                  <a:srgbClr val="0000FF"/>
                </a:solidFill>
              </a:rPr>
            </a:br>
            <a:r>
              <a:rPr lang="en-CA" sz="1600" dirty="0" smtClean="0">
                <a:solidFill>
                  <a:schemeClr val="bg1"/>
                </a:solidFill>
              </a:rPr>
              <a:t>(in Roman Reckoning)</a:t>
            </a:r>
            <a:endParaRPr lang="en-CA" sz="1600" dirty="0">
              <a:solidFill>
                <a:schemeClr val="bg1"/>
              </a:solidFill>
            </a:endParaRPr>
          </a:p>
        </p:txBody>
      </p:sp>
      <p:sp>
        <p:nvSpPr>
          <p:cNvPr id="3" name="Slide Number Placeholder 2"/>
          <p:cNvSpPr>
            <a:spLocks noGrp="1"/>
          </p:cNvSpPr>
          <p:nvPr>
            <p:ph type="sldNum" sz="quarter" idx="12"/>
          </p:nvPr>
        </p:nvSpPr>
        <p:spPr>
          <a:xfrm>
            <a:off x="11793415" y="6544861"/>
            <a:ext cx="342985" cy="313139"/>
          </a:xfrm>
        </p:spPr>
        <p:txBody>
          <a:bodyPr/>
          <a:lstStyle/>
          <a:p>
            <a:fld id="{6D22F896-40B5-4ADD-8801-0D06FADFA095}" type="slidenum">
              <a:rPr lang="en-US" sz="1100" smtClean="0">
                <a:solidFill>
                  <a:prstClr val="white">
                    <a:tint val="75000"/>
                  </a:prstClr>
                </a:solidFill>
              </a:rPr>
              <a:pPr/>
              <a:t>4</a:t>
            </a:fld>
            <a:endParaRPr lang="en-US" sz="1100" dirty="0">
              <a:solidFill>
                <a:prstClr val="white">
                  <a:tint val="75000"/>
                </a:prstClr>
              </a:solidFill>
            </a:endParaRPr>
          </a:p>
        </p:txBody>
      </p:sp>
      <p:sp>
        <p:nvSpPr>
          <p:cNvPr id="4" name="Rounded Rectangle 3"/>
          <p:cNvSpPr/>
          <p:nvPr/>
        </p:nvSpPr>
        <p:spPr>
          <a:xfrm>
            <a:off x="2196445" y="4609965"/>
            <a:ext cx="9224180" cy="914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6000" b="1" dirty="0" smtClean="0">
                <a:solidFill>
                  <a:srgbClr val="FF0000"/>
                </a:solidFill>
              </a:rPr>
              <a:t>Compare these dates!</a:t>
            </a:r>
            <a:endParaRPr lang="en-CA" sz="6000" b="1" dirty="0">
              <a:solidFill>
                <a:srgbClr val="FF0000"/>
              </a:solidFill>
              <a:effectLst>
                <a:glow rad="127000">
                  <a:srgbClr val="FFFF00"/>
                </a:glow>
              </a:effectLst>
            </a:endParaRPr>
          </a:p>
        </p:txBody>
      </p:sp>
      <p:pic>
        <p:nvPicPr>
          <p:cNvPr id="25" name="Picture 2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49728" y="1766228"/>
            <a:ext cx="2552576" cy="452295"/>
          </a:xfrm>
          <a:prstGeom prst="rect">
            <a:avLst/>
          </a:prstGeom>
        </p:spPr>
      </p:pic>
      <p:sp>
        <p:nvSpPr>
          <p:cNvPr id="26" name="Rectangle 25"/>
          <p:cNvSpPr/>
          <p:nvPr/>
        </p:nvSpPr>
        <p:spPr>
          <a:xfrm>
            <a:off x="7918515" y="2298584"/>
            <a:ext cx="3874901" cy="539617"/>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accent3">
                    <a:lumMod val="75000"/>
                  </a:schemeClr>
                </a:solidFill>
              </a:rPr>
              <a:t> </a:t>
            </a:r>
            <a:r>
              <a:rPr lang="en-CA" sz="2000" b="1" dirty="0" smtClean="0">
                <a:solidFill>
                  <a:schemeClr val="bg1"/>
                </a:solidFill>
              </a:rPr>
              <a:t>Mar</a:t>
            </a:r>
            <a:r>
              <a:rPr lang="en-CA" sz="2000" b="1" dirty="0" smtClean="0">
                <a:solidFill>
                  <a:schemeClr val="accent3">
                    <a:lumMod val="75000"/>
                  </a:schemeClr>
                </a:solidFill>
              </a:rPr>
              <a:t>   </a:t>
            </a:r>
            <a:r>
              <a:rPr lang="en-CA" sz="2000" b="1" dirty="0" smtClean="0">
                <a:solidFill>
                  <a:srgbClr val="F735EE"/>
                </a:solidFill>
                <a:effectLst>
                  <a:glow rad="127000">
                    <a:srgbClr val="00FFFF"/>
                  </a:glow>
                </a:effectLst>
              </a:rPr>
              <a:t> </a:t>
            </a:r>
            <a:r>
              <a:rPr lang="en-CA" sz="2000" b="1" u="sng" dirty="0" smtClean="0">
                <a:solidFill>
                  <a:srgbClr val="F735EE"/>
                </a:solidFill>
                <a:effectLst>
                  <a:glow rad="127000">
                    <a:srgbClr val="00FFFF"/>
                  </a:glow>
                </a:effectLst>
              </a:rPr>
              <a:t>23</a:t>
            </a:r>
            <a:r>
              <a:rPr lang="en-CA" sz="2000" b="1" dirty="0" smtClean="0">
                <a:solidFill>
                  <a:srgbClr val="F735EE"/>
                </a:solidFill>
                <a:effectLst>
                  <a:glow rad="127000">
                    <a:srgbClr val="00FFFF"/>
                  </a:glow>
                </a:effectLst>
              </a:rPr>
              <a:t>    </a:t>
            </a:r>
            <a:r>
              <a:rPr lang="en-CA" sz="2000" b="1" dirty="0" smtClean="0">
                <a:solidFill>
                  <a:schemeClr val="bg1"/>
                </a:solidFill>
              </a:rPr>
              <a:t>:37 AM Jerusalem     </a:t>
            </a:r>
            <a:endParaRPr lang="en-CA" sz="2000" b="1" dirty="0">
              <a:solidFill>
                <a:schemeClr val="bg1"/>
              </a:solidFill>
            </a:endParaRPr>
          </a:p>
        </p:txBody>
      </p:sp>
      <p:sp>
        <p:nvSpPr>
          <p:cNvPr id="10" name="Curved Left Arrow 9"/>
          <p:cNvSpPr/>
          <p:nvPr/>
        </p:nvSpPr>
        <p:spPr>
          <a:xfrm>
            <a:off x="10582296" y="976040"/>
            <a:ext cx="838329" cy="1155572"/>
          </a:xfrm>
          <a:prstGeom prst="curvedLeftArrow">
            <a:avLst/>
          </a:prstGeom>
          <a:solidFill>
            <a:srgbClr val="00FFFF"/>
          </a:solidFill>
          <a:ln>
            <a:solidFill>
              <a:srgbClr val="9966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ounded Rectangle 20"/>
          <p:cNvSpPr/>
          <p:nvPr/>
        </p:nvSpPr>
        <p:spPr>
          <a:xfrm>
            <a:off x="9688212" y="1784196"/>
            <a:ext cx="689954" cy="450459"/>
          </a:xfrm>
          <a:prstGeom prst="roundRect">
            <a:avLst/>
          </a:prstGeom>
          <a:noFill/>
          <a:ln w="57150">
            <a:solidFill>
              <a:srgbClr val="9966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a:off x="8789970" y="1788237"/>
            <a:ext cx="524933" cy="1027955"/>
          </a:xfrm>
          <a:prstGeom prst="roundRect">
            <a:avLst/>
          </a:prstGeom>
          <a:noFill/>
          <a:ln w="57150">
            <a:solidFill>
              <a:srgbClr val="FF0000"/>
            </a:solidFill>
          </a:ln>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4" name="Rounded Rectangle 1023"/>
          <p:cNvSpPr/>
          <p:nvPr/>
        </p:nvSpPr>
        <p:spPr>
          <a:xfrm>
            <a:off x="1364702" y="245233"/>
            <a:ext cx="5033900" cy="1181373"/>
          </a:xfrm>
          <a:prstGeom prst="roundRect">
            <a:avLst>
              <a:gd name="adj" fmla="val 47123"/>
            </a:avLst>
          </a:prstGeom>
          <a:solidFill>
            <a:schemeClr val="tx1">
              <a:lumMod val="5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bg1"/>
                </a:solidFill>
                <a:latin typeface="Arial Black" panose="020B0A04020102020204" pitchFamily="34" charset="0"/>
              </a:rPr>
              <a:t>UT</a:t>
            </a:r>
            <a:r>
              <a:rPr lang="en-CA" sz="3200" dirty="0" smtClean="0"/>
              <a:t> </a:t>
            </a:r>
            <a:r>
              <a:rPr lang="en-CA" sz="3200" dirty="0" smtClean="0">
                <a:solidFill>
                  <a:srgbClr val="FFFF00"/>
                </a:solidFill>
              </a:rPr>
              <a:t>=</a:t>
            </a:r>
            <a:r>
              <a:rPr lang="en-CA" sz="3200" dirty="0" smtClean="0"/>
              <a:t> Universal Time </a:t>
            </a:r>
            <a:br>
              <a:rPr lang="en-CA" sz="3200" dirty="0" smtClean="0"/>
            </a:br>
            <a:r>
              <a:rPr lang="en-CA" sz="3200" dirty="0" smtClean="0">
                <a:solidFill>
                  <a:srgbClr val="FFFF00"/>
                </a:solidFill>
              </a:rPr>
              <a:t>@</a:t>
            </a:r>
            <a:r>
              <a:rPr lang="en-CA" sz="3200" dirty="0" smtClean="0"/>
              <a:t> Greenwich</a:t>
            </a:r>
            <a:endParaRPr lang="en-CA" sz="3200" dirty="0"/>
          </a:p>
        </p:txBody>
      </p:sp>
      <p:sp>
        <p:nvSpPr>
          <p:cNvPr id="1025" name="Rectangle 1024"/>
          <p:cNvSpPr/>
          <p:nvPr/>
        </p:nvSpPr>
        <p:spPr>
          <a:xfrm>
            <a:off x="471340" y="1652849"/>
            <a:ext cx="7198396" cy="2843737"/>
          </a:xfrm>
          <a:prstGeom prst="rect">
            <a:avLst/>
          </a:prstGeom>
          <a:solidFill>
            <a:schemeClr val="tx1">
              <a:lumMod val="85000"/>
            </a:schemeClr>
          </a:solid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2800" dirty="0" smtClean="0">
                <a:solidFill>
                  <a:schemeClr val="bg1"/>
                </a:solidFill>
              </a:rPr>
              <a:t>The time of the Tequfah was at </a:t>
            </a:r>
            <a:br>
              <a:rPr lang="en-CA" sz="2800" dirty="0" smtClean="0">
                <a:solidFill>
                  <a:schemeClr val="bg1"/>
                </a:solidFill>
              </a:rPr>
            </a:br>
            <a:r>
              <a:rPr lang="en-CA" sz="2800" u="sng" dirty="0" smtClean="0">
                <a:solidFill>
                  <a:schemeClr val="bg1"/>
                </a:solidFill>
                <a:latin typeface="Arial Black" panose="020B0A04020102020204" pitchFamily="34" charset="0"/>
              </a:rPr>
              <a:t>UT</a:t>
            </a:r>
            <a:r>
              <a:rPr lang="en-CA" sz="2800" dirty="0" smtClean="0">
                <a:solidFill>
                  <a:schemeClr val="bg1"/>
                </a:solidFill>
              </a:rPr>
              <a:t> 22:37 hours on Mar 2</a:t>
            </a:r>
            <a:r>
              <a:rPr lang="en-CA" sz="2800" b="1" u="sng" dirty="0" smtClean="0">
                <a:solidFill>
                  <a:srgbClr val="C00000"/>
                </a:solidFill>
              </a:rPr>
              <a:t>2</a:t>
            </a:r>
            <a:r>
              <a:rPr lang="en-CA" sz="2800" dirty="0">
                <a:solidFill>
                  <a:schemeClr val="bg1"/>
                </a:solidFill>
              </a:rPr>
              <a:t> </a:t>
            </a:r>
            <a:r>
              <a:rPr lang="en-CA" sz="2800" dirty="0" smtClean="0">
                <a:solidFill>
                  <a:schemeClr val="bg1"/>
                </a:solidFill>
              </a:rPr>
              <a:t>in CE 30. </a:t>
            </a:r>
            <a:br>
              <a:rPr lang="en-CA" sz="2800" dirty="0" smtClean="0">
                <a:solidFill>
                  <a:schemeClr val="bg1"/>
                </a:solidFill>
              </a:rPr>
            </a:br>
            <a:r>
              <a:rPr lang="en-CA" sz="2800" dirty="0" smtClean="0">
                <a:solidFill>
                  <a:schemeClr val="bg1"/>
                </a:solidFill>
              </a:rPr>
              <a:t>What time was this in Jerusalem?</a:t>
            </a:r>
          </a:p>
          <a:p>
            <a:pPr algn="ctr"/>
            <a:r>
              <a:rPr lang="en-CA" sz="2800" u="sng" dirty="0">
                <a:solidFill>
                  <a:prstClr val="black"/>
                </a:solidFill>
                <a:latin typeface="Arial Black" panose="020B0A04020102020204" pitchFamily="34" charset="0"/>
              </a:rPr>
              <a:t>UT</a:t>
            </a:r>
            <a:r>
              <a:rPr lang="en-CA" sz="2800" dirty="0">
                <a:solidFill>
                  <a:prstClr val="black"/>
                </a:solidFill>
              </a:rPr>
              <a:t> </a:t>
            </a:r>
            <a:r>
              <a:rPr lang="en-CA" sz="2800" dirty="0" smtClean="0">
                <a:solidFill>
                  <a:prstClr val="black"/>
                </a:solidFill>
              </a:rPr>
              <a:t>22:37 + 2 hours sets the Tequfah at </a:t>
            </a:r>
            <a:r>
              <a:rPr lang="en-CA" sz="2800" b="1" dirty="0" smtClean="0">
                <a:solidFill>
                  <a:prstClr val="black"/>
                </a:solidFill>
              </a:rPr>
              <a:t>:37 minutes </a:t>
            </a:r>
            <a:r>
              <a:rPr lang="en-CA" sz="2800" b="1" u="sng" dirty="0" smtClean="0">
                <a:solidFill>
                  <a:prstClr val="black"/>
                </a:solidFill>
                <a:effectLst>
                  <a:glow rad="127000">
                    <a:srgbClr val="99FF33"/>
                  </a:glow>
                </a:effectLst>
                <a:latin typeface="Arial Black" panose="020B0A04020102020204" pitchFamily="34" charset="0"/>
              </a:rPr>
              <a:t>AFTER MIDNIGHT</a:t>
            </a:r>
            <a:r>
              <a:rPr lang="en-CA" sz="2800" b="1" dirty="0" smtClean="0">
                <a:solidFill>
                  <a:prstClr val="black"/>
                </a:solidFill>
                <a:effectLst>
                  <a:glow rad="127000">
                    <a:srgbClr val="99FF33"/>
                  </a:glow>
                </a:effectLst>
                <a:latin typeface="Arial Black" panose="020B0A04020102020204" pitchFamily="34" charset="0"/>
              </a:rPr>
              <a:t>. </a:t>
            </a:r>
            <a:r>
              <a:rPr lang="en-CA" sz="2800" b="1" dirty="0" smtClean="0">
                <a:solidFill>
                  <a:prstClr val="black"/>
                </a:solidFill>
                <a:latin typeface="Arial Black" panose="020B0A04020102020204" pitchFamily="34" charset="0"/>
              </a:rPr>
              <a:t/>
            </a:r>
            <a:br>
              <a:rPr lang="en-CA" sz="2800" b="1" dirty="0" smtClean="0">
                <a:solidFill>
                  <a:prstClr val="black"/>
                </a:solidFill>
                <a:latin typeface="Arial Black" panose="020B0A04020102020204" pitchFamily="34" charset="0"/>
              </a:rPr>
            </a:br>
            <a:r>
              <a:rPr lang="en-CA" sz="2800" b="1" dirty="0" smtClean="0">
                <a:solidFill>
                  <a:prstClr val="black"/>
                </a:solidFill>
                <a:latin typeface="Arial Black" panose="020B0A04020102020204" pitchFamily="34" charset="0"/>
              </a:rPr>
              <a:t>Man’s </a:t>
            </a:r>
            <a:r>
              <a:rPr lang="en-CA" sz="2800" b="1" u="sng" dirty="0" smtClean="0">
                <a:solidFill>
                  <a:srgbClr val="C00000"/>
                </a:solidFill>
                <a:latin typeface="Arial Black" panose="020B0A04020102020204" pitchFamily="34" charset="0"/>
              </a:rPr>
              <a:t>DATE</a:t>
            </a:r>
            <a:r>
              <a:rPr lang="en-CA" sz="2800" b="1" dirty="0" smtClean="0">
                <a:solidFill>
                  <a:prstClr val="black"/>
                </a:solidFill>
                <a:latin typeface="Arial Black" panose="020B0A04020102020204" pitchFamily="34" charset="0"/>
              </a:rPr>
              <a:t> now becomes Mar 2</a:t>
            </a:r>
            <a:r>
              <a:rPr lang="en-CA" sz="2800" b="1" u="sng" dirty="0" smtClean="0">
                <a:solidFill>
                  <a:srgbClr val="FF0000"/>
                </a:solidFill>
                <a:latin typeface="Arial Black" panose="020B0A04020102020204" pitchFamily="34" charset="0"/>
              </a:rPr>
              <a:t>3</a:t>
            </a:r>
            <a:r>
              <a:rPr lang="en-CA" sz="2800" b="1" dirty="0" smtClean="0">
                <a:solidFill>
                  <a:prstClr val="black"/>
                </a:solidFill>
                <a:latin typeface="Arial Black" panose="020B0A04020102020204" pitchFamily="34" charset="0"/>
              </a:rPr>
              <a:t>!</a:t>
            </a:r>
            <a:endParaRPr lang="en-CA" sz="2800" b="1" dirty="0" smtClean="0">
              <a:solidFill>
                <a:schemeClr val="bg1"/>
              </a:solidFill>
              <a:latin typeface="Arial Black" panose="020B0A04020102020204" pitchFamily="34" charset="0"/>
            </a:endParaRPr>
          </a:p>
        </p:txBody>
      </p:sp>
      <p:sp>
        <p:nvSpPr>
          <p:cNvPr id="35" name="Notched Right Arrow 34"/>
          <p:cNvSpPr/>
          <p:nvPr/>
        </p:nvSpPr>
        <p:spPr>
          <a:xfrm rot="15354695">
            <a:off x="8473171" y="3519333"/>
            <a:ext cx="1683463" cy="634912"/>
          </a:xfrm>
          <a:prstGeom prst="notchedRightArrow">
            <a:avLst>
              <a:gd name="adj1" fmla="val 23856"/>
              <a:gd name="adj2" fmla="val 91395"/>
            </a:avLst>
          </a:prstGeom>
          <a:solidFill>
            <a:srgbClr val="FF66FF"/>
          </a:solidFill>
          <a:ln w="38100">
            <a:solidFill>
              <a:schemeClr val="bg1"/>
            </a:solidFill>
          </a:ln>
          <a:effectLst>
            <a:innerShdw blurRad="63500" dist="50800" dir="13500000">
              <a:prstClr val="black">
                <a:alpha val="50000"/>
              </a:prstClr>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ounded Rectangle 35"/>
          <p:cNvSpPr/>
          <p:nvPr/>
        </p:nvSpPr>
        <p:spPr>
          <a:xfrm>
            <a:off x="461943" y="5706251"/>
            <a:ext cx="11331472" cy="9144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a:r>
              <a:rPr lang="en-CA" sz="4800" b="1" dirty="0" smtClean="0">
                <a:solidFill>
                  <a:srgbClr val="FF0000"/>
                </a:solidFill>
              </a:rPr>
              <a:t>What </a:t>
            </a:r>
            <a:r>
              <a:rPr lang="en-CA" sz="4800" b="1" dirty="0" smtClean="0">
                <a:ln>
                  <a:solidFill>
                    <a:srgbClr val="0000FF"/>
                  </a:solidFill>
                </a:ln>
                <a:solidFill>
                  <a:srgbClr val="00FFFF"/>
                </a:solidFill>
                <a:effectLst>
                  <a:glow rad="127000">
                    <a:srgbClr val="FF5050"/>
                  </a:glow>
                </a:effectLst>
              </a:rPr>
              <a:t>cycle</a:t>
            </a:r>
            <a:r>
              <a:rPr lang="en-CA" sz="4800" b="1" dirty="0" smtClean="0">
                <a:solidFill>
                  <a:srgbClr val="FF0000"/>
                </a:solidFill>
              </a:rPr>
              <a:t> of the week was it now?</a:t>
            </a:r>
            <a:endParaRPr lang="en-CA" sz="4800" b="1" dirty="0">
              <a:solidFill>
                <a:srgbClr val="FF0000"/>
              </a:solidFill>
              <a:effectLst>
                <a:glow rad="127000">
                  <a:srgbClr val="FFFF00"/>
                </a:glow>
              </a:effectLst>
            </a:endParaRPr>
          </a:p>
        </p:txBody>
      </p:sp>
    </p:spTree>
    <p:extLst>
      <p:ext uri="{BB962C8B-B14F-4D97-AF65-F5344CB8AC3E}">
        <p14:creationId xmlns:p14="http://schemas.microsoft.com/office/powerpoint/2010/main" val="25344275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2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1025"/>
                                        </p:tgtEl>
                                        <p:attrNameLst>
                                          <p:attrName>style.visibility</p:attrName>
                                        </p:attrNameLst>
                                      </p:cBhvr>
                                      <p:to>
                                        <p:strVal val="visible"/>
                                      </p:to>
                                    </p:set>
                                    <p:anim calcmode="lin" valueType="num">
                                      <p:cBhvr>
                                        <p:cTn id="16" dur="500" fill="hold"/>
                                        <p:tgtEl>
                                          <p:spTgt spid="1025"/>
                                        </p:tgtEl>
                                        <p:attrNameLst>
                                          <p:attrName>ppt_w</p:attrName>
                                        </p:attrNameLst>
                                      </p:cBhvr>
                                      <p:tavLst>
                                        <p:tav tm="0">
                                          <p:val>
                                            <p:fltVal val="0"/>
                                          </p:val>
                                        </p:tav>
                                        <p:tav tm="100000">
                                          <p:val>
                                            <p:strVal val="#ppt_w"/>
                                          </p:val>
                                        </p:tav>
                                      </p:tavLst>
                                    </p:anim>
                                    <p:anim calcmode="lin" valueType="num">
                                      <p:cBhvr>
                                        <p:cTn id="17" dur="500" fill="hold"/>
                                        <p:tgtEl>
                                          <p:spTgt spid="102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childTnLst>
                          </p:cTn>
                        </p:par>
                        <p:par>
                          <p:cTn id="23" fill="hold">
                            <p:stCondLst>
                              <p:cond delay="1000"/>
                            </p:stCondLst>
                            <p:childTnLst>
                              <p:par>
                                <p:cTn id="24" presetID="2" presetClass="entr" presetSubtype="9"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750" fill="hold"/>
                                        <p:tgtEl>
                                          <p:spTgt spid="28"/>
                                        </p:tgtEl>
                                        <p:attrNameLst>
                                          <p:attrName>ppt_x</p:attrName>
                                        </p:attrNameLst>
                                      </p:cBhvr>
                                      <p:tavLst>
                                        <p:tav tm="0">
                                          <p:val>
                                            <p:strVal val="0-#ppt_w/2"/>
                                          </p:val>
                                        </p:tav>
                                        <p:tav tm="100000">
                                          <p:val>
                                            <p:strVal val="#ppt_x"/>
                                          </p:val>
                                        </p:tav>
                                      </p:tavLst>
                                    </p:anim>
                                    <p:anim calcmode="lin" valueType="num">
                                      <p:cBhvr additive="base">
                                        <p:cTn id="27" dur="75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1750"/>
                            </p:stCondLst>
                            <p:childTnLst>
                              <p:par>
                                <p:cTn id="29" presetID="31"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1000" fill="hold"/>
                                        <p:tgtEl>
                                          <p:spTgt spid="36"/>
                                        </p:tgtEl>
                                        <p:attrNameLst>
                                          <p:attrName>ppt_w</p:attrName>
                                        </p:attrNameLst>
                                      </p:cBhvr>
                                      <p:tavLst>
                                        <p:tav tm="0">
                                          <p:val>
                                            <p:fltVal val="0"/>
                                          </p:val>
                                        </p:tav>
                                        <p:tav tm="100000">
                                          <p:val>
                                            <p:strVal val="#ppt_w"/>
                                          </p:val>
                                        </p:tav>
                                      </p:tavLst>
                                    </p:anim>
                                    <p:anim calcmode="lin" valueType="num">
                                      <p:cBhvr>
                                        <p:cTn id="45" dur="1000" fill="hold"/>
                                        <p:tgtEl>
                                          <p:spTgt spid="36"/>
                                        </p:tgtEl>
                                        <p:attrNameLst>
                                          <p:attrName>ppt_h</p:attrName>
                                        </p:attrNameLst>
                                      </p:cBhvr>
                                      <p:tavLst>
                                        <p:tav tm="0">
                                          <p:val>
                                            <p:fltVal val="0"/>
                                          </p:val>
                                        </p:tav>
                                        <p:tav tm="100000">
                                          <p:val>
                                            <p:strVal val="#ppt_h"/>
                                          </p:val>
                                        </p:tav>
                                      </p:tavLst>
                                    </p:anim>
                                    <p:anim calcmode="lin" valueType="num">
                                      <p:cBhvr>
                                        <p:cTn id="46" dur="1000" fill="hold"/>
                                        <p:tgtEl>
                                          <p:spTgt spid="36"/>
                                        </p:tgtEl>
                                        <p:attrNameLst>
                                          <p:attrName>style.rotation</p:attrName>
                                        </p:attrNameLst>
                                      </p:cBhvr>
                                      <p:tavLst>
                                        <p:tav tm="0">
                                          <p:val>
                                            <p:fltVal val="90"/>
                                          </p:val>
                                        </p:tav>
                                        <p:tav tm="100000">
                                          <p:val>
                                            <p:fltVal val="0"/>
                                          </p:val>
                                        </p:tav>
                                      </p:tavLst>
                                    </p:anim>
                                    <p:animEffect transition="in" filter="fade">
                                      <p:cBhvr>
                                        <p:cTn id="4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26" grpId="0" animBg="1"/>
      <p:bldP spid="10" grpId="0" animBg="1"/>
      <p:bldP spid="28" grpId="0" animBg="1"/>
      <p:bldP spid="1025"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14672" y="6504317"/>
            <a:ext cx="373214" cy="287038"/>
          </a:xfrm>
        </p:spPr>
        <p:txBody>
          <a:bodyPr/>
          <a:lstStyle/>
          <a:p>
            <a:fld id="{6D22F896-40B5-4ADD-8801-0D06FADFA095}" type="slidenum">
              <a:rPr lang="en-US" sz="1200" smtClean="0">
                <a:solidFill>
                  <a:prstClr val="white">
                    <a:tint val="75000"/>
                  </a:prstClr>
                </a:solidFill>
              </a:rPr>
              <a:pPr/>
              <a:t>5</a:t>
            </a:fld>
            <a:endParaRPr lang="en-US" sz="1200" dirty="0">
              <a:solidFill>
                <a:prstClr val="white">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53044378"/>
              </p:ext>
            </p:extLst>
          </p:nvPr>
        </p:nvGraphicFramePr>
        <p:xfrm>
          <a:off x="3864079" y="4483895"/>
          <a:ext cx="8327920" cy="862541"/>
        </p:xfrm>
        <a:graphic>
          <a:graphicData uri="http://schemas.openxmlformats.org/drawingml/2006/table">
            <a:tbl>
              <a:tblPr firstRow="1" bandRow="1">
                <a:tableStyleId>{5C22544A-7EE6-4342-B048-85BDC9FD1C3A}</a:tableStyleId>
              </a:tblPr>
              <a:tblGrid>
                <a:gridCol w="832792"/>
                <a:gridCol w="832792"/>
                <a:gridCol w="832792"/>
                <a:gridCol w="832792"/>
                <a:gridCol w="832792"/>
                <a:gridCol w="832792"/>
                <a:gridCol w="832792"/>
                <a:gridCol w="832792"/>
                <a:gridCol w="832792"/>
                <a:gridCol w="832792"/>
              </a:tblGrid>
              <a:tr h="862541">
                <a:tc>
                  <a:txBody>
                    <a:bodyPr/>
                    <a:lstStyle/>
                    <a:p>
                      <a:r>
                        <a:rPr lang="en-CA" dirty="0" smtClean="0"/>
                        <a:t>10PM</a:t>
                      </a:r>
                      <a:br>
                        <a:rPr lang="en-CA" dirty="0" smtClean="0"/>
                      </a:br>
                      <a:r>
                        <a:rPr lang="en-CA" dirty="0" smtClean="0"/>
                        <a:t>22:00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11PM</a:t>
                      </a:r>
                    </a:p>
                    <a:p>
                      <a:r>
                        <a:rPr lang="en-CA" dirty="0" smtClean="0"/>
                        <a:t>23:00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solidFill>
                            <a:srgbClr val="FF5050"/>
                          </a:solidFill>
                        </a:rPr>
                        <a:t>12AM</a:t>
                      </a:r>
                    </a:p>
                    <a:p>
                      <a:r>
                        <a:rPr lang="en-CA" dirty="0" smtClean="0"/>
                        <a:t>00:00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1 AM</a:t>
                      </a:r>
                      <a:br>
                        <a:rPr lang="en-CA" dirty="0" smtClean="0"/>
                      </a:br>
                      <a:r>
                        <a:rPr lang="en-CA" dirty="0" smtClean="0"/>
                        <a:t>01:00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2 AM</a:t>
                      </a:r>
                      <a:br>
                        <a:rPr lang="en-CA" dirty="0" smtClean="0"/>
                      </a:br>
                      <a:r>
                        <a:rPr lang="en-CA" dirty="0" smtClean="0"/>
                        <a:t>02:00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3 AM</a:t>
                      </a:r>
                      <a:br>
                        <a:rPr lang="en-CA" dirty="0" smtClean="0"/>
                      </a:br>
                      <a:r>
                        <a:rPr lang="en-CA" dirty="0" smtClean="0"/>
                        <a:t>03:00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4 AM</a:t>
                      </a:r>
                    </a:p>
                    <a:p>
                      <a:r>
                        <a:rPr lang="en-CA" dirty="0" smtClean="0"/>
                        <a:t>04:00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t>5 AM</a:t>
                      </a:r>
                    </a:p>
                    <a:p>
                      <a:r>
                        <a:rPr lang="en-CA" dirty="0" smtClean="0"/>
                        <a:t>05:00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r>
                        <a:rPr lang="en-CA" dirty="0" smtClean="0">
                          <a:solidFill>
                            <a:schemeClr val="bg1"/>
                          </a:solidFill>
                        </a:rPr>
                        <a:t>6 AM</a:t>
                      </a:r>
                    </a:p>
                    <a:p>
                      <a:r>
                        <a:rPr lang="en-CA" dirty="0" smtClean="0">
                          <a:solidFill>
                            <a:schemeClr val="bg1"/>
                          </a:solidFill>
                        </a:rPr>
                        <a:t>06:00</a:t>
                      </a:r>
                      <a:endParaRPr lang="en-C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tx1">
                        <a:lumMod val="95000"/>
                      </a:schemeClr>
                    </a:solidFill>
                  </a:tcPr>
                </a:tc>
                <a:tc>
                  <a:txBody>
                    <a:bodyPr/>
                    <a:lstStyle/>
                    <a:p>
                      <a:r>
                        <a:rPr lang="en-CA" dirty="0" smtClean="0"/>
                        <a:t>7AM</a:t>
                      </a:r>
                    </a:p>
                    <a:p>
                      <a:r>
                        <a:rPr lang="en-CA" dirty="0" smtClean="0"/>
                        <a:t>07:00</a:t>
                      </a:r>
                      <a:endParaRPr lang="en-CA"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relaxedInset"/>
                      <a:lightRig rig="flood" dir="t"/>
                    </a:cell3D>
                    <a:solidFill>
                      <a:schemeClr val="bg2">
                        <a:lumMod val="40000"/>
                        <a:lumOff val="6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51544391"/>
              </p:ext>
            </p:extLst>
          </p:nvPr>
        </p:nvGraphicFramePr>
        <p:xfrm>
          <a:off x="-52474" y="4483895"/>
          <a:ext cx="3945865" cy="862541"/>
        </p:xfrm>
        <a:graphic>
          <a:graphicData uri="http://schemas.openxmlformats.org/drawingml/2006/table">
            <a:tbl>
              <a:tblPr firstRow="1" bandRow="1">
                <a:tableStyleId>{5C22544A-7EE6-4342-B048-85BDC9FD1C3A}</a:tableStyleId>
              </a:tblPr>
              <a:tblGrid>
                <a:gridCol w="789173"/>
                <a:gridCol w="789173"/>
                <a:gridCol w="789173"/>
                <a:gridCol w="789173"/>
                <a:gridCol w="789173"/>
              </a:tblGrid>
              <a:tr h="862541">
                <a:tc>
                  <a:txBody>
                    <a:bodyPr/>
                    <a:lstStyle/>
                    <a:p>
                      <a:r>
                        <a:rPr lang="en-CA" dirty="0" smtClean="0"/>
                        <a:t>5 PM</a:t>
                      </a:r>
                    </a:p>
                    <a:p>
                      <a:r>
                        <a:rPr lang="en-CA" dirty="0" smtClean="0"/>
                        <a:t>17:00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2">
                        <a:lumMod val="40000"/>
                        <a:lumOff val="60000"/>
                      </a:schemeClr>
                    </a:solidFill>
                  </a:tcPr>
                </a:tc>
                <a:tc>
                  <a:txBody>
                    <a:bodyPr/>
                    <a:lstStyle/>
                    <a:p>
                      <a:r>
                        <a:rPr lang="en-CA" dirty="0" smtClean="0">
                          <a:solidFill>
                            <a:schemeClr val="bg1"/>
                          </a:solidFill>
                        </a:rPr>
                        <a:t>6 PM</a:t>
                      </a:r>
                    </a:p>
                    <a:p>
                      <a:r>
                        <a:rPr lang="en-CA" dirty="0" smtClean="0">
                          <a:solidFill>
                            <a:schemeClr val="bg1"/>
                          </a:solidFill>
                        </a:rPr>
                        <a:t>18:00</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tx1">
                        <a:lumMod val="95000"/>
                      </a:schemeClr>
                    </a:solidFill>
                  </a:tcPr>
                </a:tc>
                <a:tc>
                  <a:txBody>
                    <a:bodyPr/>
                    <a:lstStyle/>
                    <a:p>
                      <a:r>
                        <a:rPr lang="en-CA" dirty="0" smtClean="0"/>
                        <a:t>7 PM</a:t>
                      </a:r>
                    </a:p>
                    <a:p>
                      <a:r>
                        <a:rPr lang="en-CA" dirty="0" smtClean="0"/>
                        <a:t>19:00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c>
                  <a:txBody>
                    <a:bodyPr/>
                    <a:lstStyle/>
                    <a:p>
                      <a:r>
                        <a:rPr lang="en-CA" dirty="0" smtClean="0"/>
                        <a:t>8 PM</a:t>
                      </a:r>
                      <a:br>
                        <a:rPr lang="en-CA" dirty="0" smtClean="0"/>
                      </a:br>
                      <a:r>
                        <a:rPr lang="en-CA" dirty="0" smtClean="0"/>
                        <a:t>20:00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c>
                  <a:txBody>
                    <a:bodyPr/>
                    <a:lstStyle/>
                    <a:p>
                      <a:r>
                        <a:rPr lang="en-CA" dirty="0" smtClean="0"/>
                        <a:t>9 PM</a:t>
                      </a:r>
                      <a:br>
                        <a:rPr lang="en-CA" dirty="0" smtClean="0"/>
                      </a:br>
                      <a:r>
                        <a:rPr lang="en-CA" dirty="0" smtClean="0"/>
                        <a:t>21:00</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solidFill>
                      <a:schemeClr val="bg1">
                        <a:lumMod val="75000"/>
                        <a:lumOff val="25000"/>
                      </a:schemeClr>
                    </a:solidFill>
                  </a:tcPr>
                </a:tc>
              </a:tr>
            </a:tbl>
          </a:graphicData>
        </a:graphic>
      </p:graphicFrame>
      <p:sp>
        <p:nvSpPr>
          <p:cNvPr id="8" name="Rounded Rectangle 7"/>
          <p:cNvSpPr/>
          <p:nvPr/>
        </p:nvSpPr>
        <p:spPr>
          <a:xfrm>
            <a:off x="482600" y="109676"/>
            <a:ext cx="11153775" cy="775390"/>
          </a:xfrm>
          <a:prstGeom prst="roundRect">
            <a:avLst>
              <a:gd name="adj" fmla="val 50000"/>
            </a:avLst>
          </a:prstGeom>
          <a:solidFill>
            <a:srgbClr val="9966FF"/>
          </a:solidFill>
          <a:ln w="57150">
            <a:solidFill>
              <a:srgbClr val="99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a:solidFill>
                    <a:srgbClr val="FF0000"/>
                  </a:solidFill>
                </a:ln>
                <a:solidFill>
                  <a:srgbClr val="FFCCFF"/>
                </a:solidFill>
              </a:rPr>
              <a:t> </a:t>
            </a:r>
            <a:r>
              <a:rPr lang="en-CA" sz="3200" b="1" dirty="0">
                <a:ln>
                  <a:solidFill>
                    <a:srgbClr val="FF0000"/>
                  </a:solidFill>
                </a:ln>
                <a:solidFill>
                  <a:prstClr val="black"/>
                </a:solidFill>
                <a:effectLst>
                  <a:glow rad="127000">
                    <a:srgbClr val="00FFFF"/>
                  </a:glow>
                </a:effectLst>
              </a:rPr>
              <a:t>Roman </a:t>
            </a:r>
            <a:r>
              <a:rPr lang="en-CA" sz="3200" b="1" dirty="0" smtClean="0">
                <a:ln>
                  <a:solidFill>
                    <a:srgbClr val="FF0000"/>
                  </a:solidFill>
                </a:ln>
                <a:solidFill>
                  <a:prstClr val="black"/>
                </a:solidFill>
                <a:effectLst>
                  <a:glow rad="127000">
                    <a:srgbClr val="00FFFF"/>
                  </a:glow>
                </a:effectLst>
              </a:rPr>
              <a:t>Reckoning </a:t>
            </a:r>
            <a:r>
              <a:rPr lang="en-CA" sz="3200" b="1" u="sng" dirty="0" smtClean="0">
                <a:ln>
                  <a:solidFill>
                    <a:srgbClr val="FF0000"/>
                  </a:solidFill>
                </a:ln>
                <a:solidFill>
                  <a:schemeClr val="bg1"/>
                </a:solidFill>
              </a:rPr>
              <a:t>friction</a:t>
            </a:r>
            <a:r>
              <a:rPr lang="en-CA" sz="3200" b="1" dirty="0" smtClean="0">
                <a:ln>
                  <a:solidFill>
                    <a:srgbClr val="FF0000"/>
                  </a:solidFill>
                </a:ln>
                <a:solidFill>
                  <a:srgbClr val="FFCCFF"/>
                </a:solidFill>
              </a:rPr>
              <a:t> with Yahuah’s Tequfah -</a:t>
            </a:r>
            <a:endParaRPr lang="en-CA" sz="3200" b="1" dirty="0">
              <a:ln>
                <a:solidFill>
                  <a:srgbClr val="FF0000"/>
                </a:solidFill>
              </a:ln>
              <a:solidFill>
                <a:schemeClr val="bg1"/>
              </a:solidFill>
              <a:effectLst>
                <a:glow rad="127000">
                  <a:srgbClr val="00FFFF"/>
                </a:glow>
              </a:effectLst>
            </a:endParaRPr>
          </a:p>
        </p:txBody>
      </p:sp>
      <p:cxnSp>
        <p:nvCxnSpPr>
          <p:cNvPr id="10" name="Straight Connector 9"/>
          <p:cNvCxnSpPr/>
          <p:nvPr/>
        </p:nvCxnSpPr>
        <p:spPr>
          <a:xfrm>
            <a:off x="4328499" y="4261445"/>
            <a:ext cx="0" cy="1207700"/>
          </a:xfrm>
          <a:prstGeom prst="line">
            <a:avLst/>
          </a:prstGeom>
          <a:ln w="76200">
            <a:solidFill>
              <a:srgbClr val="FF99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504738" y="2086309"/>
            <a:ext cx="32464" cy="3747190"/>
          </a:xfrm>
          <a:prstGeom prst="line">
            <a:avLst/>
          </a:prstGeom>
          <a:ln w="76200">
            <a:solidFill>
              <a:srgbClr val="FF5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5" name="Rounded Rectangular Callout 14"/>
          <p:cNvSpPr/>
          <p:nvPr/>
        </p:nvSpPr>
        <p:spPr>
          <a:xfrm>
            <a:off x="207036" y="1168557"/>
            <a:ext cx="5193100" cy="1121036"/>
          </a:xfrm>
          <a:prstGeom prst="wedgeRoundRectCallout">
            <a:avLst>
              <a:gd name="adj1" fmla="val 52102"/>
              <a:gd name="adj2" fmla="val 31277"/>
              <a:gd name="adj3" fmla="val 16667"/>
            </a:avLst>
          </a:prstGeom>
          <a:solidFill>
            <a:schemeClr val="bg1">
              <a:lumMod val="75000"/>
              <a:lumOff val="25000"/>
            </a:schemeClr>
          </a:solidFill>
          <a:ln>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solidFill>
                  <a:schemeClr val="bg1"/>
                </a:solidFill>
                <a:effectLst>
                  <a:glow rad="127000">
                    <a:srgbClr val="FFFF00"/>
                  </a:glow>
                </a:effectLst>
              </a:rPr>
              <a:t>Midnight</a:t>
            </a:r>
            <a:r>
              <a:rPr lang="en-CA" sz="2800" dirty="0" smtClean="0">
                <a:solidFill>
                  <a:srgbClr val="FFCCFF"/>
                </a:solidFill>
              </a:rPr>
              <a:t> – Point of </a:t>
            </a:r>
            <a:r>
              <a:rPr lang="en-CA" sz="2800" b="1" u="sng" dirty="0" smtClean="0">
                <a:solidFill>
                  <a:srgbClr val="FF5050"/>
                </a:solidFill>
              </a:rPr>
              <a:t>Roman Reckonin</a:t>
            </a:r>
            <a:r>
              <a:rPr lang="en-CA" sz="2800" b="1" dirty="0" smtClean="0">
                <a:solidFill>
                  <a:srgbClr val="FF5050"/>
                </a:solidFill>
              </a:rPr>
              <a:t>g</a:t>
            </a:r>
            <a:r>
              <a:rPr lang="en-CA" sz="2800" dirty="0" smtClean="0">
                <a:solidFill>
                  <a:srgbClr val="FFCCFF"/>
                </a:solidFill>
              </a:rPr>
              <a:t> </a:t>
            </a:r>
            <a:r>
              <a:rPr lang="en-CA" sz="2800" b="1" u="sng" dirty="0" smtClean="0">
                <a:ln>
                  <a:solidFill>
                    <a:sysClr val="windowText" lastClr="000000"/>
                  </a:solidFill>
                </a:ln>
                <a:solidFill>
                  <a:srgbClr val="FFCCFF"/>
                </a:solidFill>
              </a:rPr>
              <a:t>date</a:t>
            </a:r>
            <a:r>
              <a:rPr lang="en-CA" sz="2800" dirty="0" smtClean="0">
                <a:solidFill>
                  <a:srgbClr val="FFCCFF"/>
                </a:solidFill>
              </a:rPr>
              <a:t> </a:t>
            </a:r>
            <a:r>
              <a:rPr lang="en-CA" sz="2800" u="sng" dirty="0" smtClean="0">
                <a:solidFill>
                  <a:srgbClr val="FFCCFF"/>
                </a:solidFill>
              </a:rPr>
              <a:t>exchan</a:t>
            </a:r>
            <a:r>
              <a:rPr lang="en-CA" sz="2800" dirty="0" smtClean="0">
                <a:solidFill>
                  <a:srgbClr val="FFCCFF"/>
                </a:solidFill>
              </a:rPr>
              <a:t>g</a:t>
            </a:r>
            <a:r>
              <a:rPr lang="en-CA" sz="2800" u="sng" dirty="0" smtClean="0">
                <a:solidFill>
                  <a:srgbClr val="FFCCFF"/>
                </a:solidFill>
              </a:rPr>
              <a:t>e</a:t>
            </a:r>
            <a:r>
              <a:rPr lang="en-CA" sz="2800" dirty="0" smtClean="0">
                <a:solidFill>
                  <a:srgbClr val="FFCCFF"/>
                </a:solidFill>
              </a:rPr>
              <a:t>.</a:t>
            </a:r>
            <a:endParaRPr lang="en-CA" sz="2800" dirty="0">
              <a:solidFill>
                <a:srgbClr val="FFCCFF"/>
              </a:solidFill>
            </a:endParaRPr>
          </a:p>
        </p:txBody>
      </p:sp>
      <p:sp>
        <p:nvSpPr>
          <p:cNvPr id="16" name="Rounded Rectangular Callout 15"/>
          <p:cNvSpPr/>
          <p:nvPr/>
        </p:nvSpPr>
        <p:spPr>
          <a:xfrm>
            <a:off x="730628" y="2562045"/>
            <a:ext cx="3291274" cy="1493888"/>
          </a:xfrm>
          <a:prstGeom prst="wedgeRoundRectCallout">
            <a:avLst>
              <a:gd name="adj1" fmla="val 54034"/>
              <a:gd name="adj2" fmla="val 65150"/>
              <a:gd name="adj3" fmla="val 16667"/>
            </a:avLst>
          </a:prstGeom>
          <a:solidFill>
            <a:schemeClr val="bg1"/>
          </a:solidFill>
          <a:ln w="38100">
            <a:solidFill>
              <a:srgbClr val="FF99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800" dirty="0" smtClean="0">
                <a:solidFill>
                  <a:srgbClr val="00FFFF"/>
                </a:solidFill>
              </a:rPr>
              <a:t>CE 30 </a:t>
            </a:r>
            <a:r>
              <a:rPr lang="en-CA" sz="2800" b="1" u="sng" dirty="0" smtClean="0">
                <a:solidFill>
                  <a:srgbClr val="00FFFF"/>
                </a:solidFill>
              </a:rPr>
              <a:t>Te</a:t>
            </a:r>
            <a:r>
              <a:rPr lang="en-CA" sz="2800" b="1" dirty="0" smtClean="0">
                <a:solidFill>
                  <a:srgbClr val="00FFFF"/>
                </a:solidFill>
              </a:rPr>
              <a:t>q</a:t>
            </a:r>
            <a:r>
              <a:rPr lang="en-CA" sz="2800" b="1" u="sng" dirty="0" smtClean="0">
                <a:solidFill>
                  <a:srgbClr val="00FFFF"/>
                </a:solidFill>
              </a:rPr>
              <a:t>ufah</a:t>
            </a:r>
            <a:r>
              <a:rPr lang="en-CA" sz="2800" dirty="0" smtClean="0">
                <a:solidFill>
                  <a:srgbClr val="00FFFF"/>
                </a:solidFill>
              </a:rPr>
              <a:t> – </a:t>
            </a:r>
            <a:br>
              <a:rPr lang="en-CA" sz="2800" dirty="0" smtClean="0">
                <a:solidFill>
                  <a:srgbClr val="00FFFF"/>
                </a:solidFill>
              </a:rPr>
            </a:br>
            <a:r>
              <a:rPr lang="en-CA" sz="3200" dirty="0" smtClean="0">
                <a:solidFill>
                  <a:srgbClr val="F735EE"/>
                </a:solidFill>
                <a:effectLst>
                  <a:glow rad="88900">
                    <a:srgbClr val="FFFF00"/>
                  </a:glow>
                </a:effectLst>
              </a:rPr>
              <a:t>UT 22:37 </a:t>
            </a:r>
            <a:r>
              <a:rPr lang="en-CA" sz="3200" dirty="0" smtClean="0">
                <a:solidFill>
                  <a:srgbClr val="F735EE"/>
                </a:solidFill>
              </a:rPr>
              <a:t>hours </a:t>
            </a:r>
            <a:br>
              <a:rPr lang="en-CA" sz="3200" dirty="0" smtClean="0">
                <a:solidFill>
                  <a:srgbClr val="F735EE"/>
                </a:solidFill>
              </a:rPr>
            </a:br>
            <a:r>
              <a:rPr lang="en-CA" sz="1600" dirty="0" smtClean="0">
                <a:solidFill>
                  <a:srgbClr val="00FFFF"/>
                </a:solidFill>
              </a:rPr>
              <a:t>(</a:t>
            </a:r>
            <a:r>
              <a:rPr lang="en-CA" sz="1600" dirty="0" err="1">
                <a:solidFill>
                  <a:srgbClr val="00FFFF"/>
                </a:solidFill>
              </a:rPr>
              <a:t>Greenwhich</a:t>
            </a:r>
            <a:r>
              <a:rPr lang="en-CA" sz="1600" dirty="0">
                <a:solidFill>
                  <a:srgbClr val="00FFFF"/>
                </a:solidFill>
              </a:rPr>
              <a:t>) </a:t>
            </a:r>
            <a:endParaRPr lang="en-CA" sz="3200" dirty="0">
              <a:solidFill>
                <a:srgbClr val="00FFFF"/>
              </a:solidFill>
            </a:endParaRPr>
          </a:p>
        </p:txBody>
      </p:sp>
      <p:sp>
        <p:nvSpPr>
          <p:cNvPr id="18" name="Rounded Rectangle 17"/>
          <p:cNvSpPr/>
          <p:nvPr/>
        </p:nvSpPr>
        <p:spPr>
          <a:xfrm>
            <a:off x="4460477" y="3195446"/>
            <a:ext cx="914400" cy="992629"/>
          </a:xfrm>
          <a:prstGeom prst="roundRect">
            <a:avLst/>
          </a:prstGeom>
          <a:solidFill>
            <a:srgbClr val="00B050"/>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n>
                  <a:solidFill>
                    <a:schemeClr val="bg1"/>
                  </a:solidFill>
                </a:ln>
                <a:solidFill>
                  <a:srgbClr val="00FFFF"/>
                </a:solidFill>
              </a:rPr>
              <a:t>Mar 22 Wed</a:t>
            </a:r>
            <a:endParaRPr lang="en-CA" b="1" dirty="0">
              <a:ln>
                <a:solidFill>
                  <a:schemeClr val="bg1"/>
                </a:solidFill>
              </a:ln>
              <a:solidFill>
                <a:srgbClr val="00FFFF"/>
              </a:solidFill>
            </a:endParaRPr>
          </a:p>
        </p:txBody>
      </p:sp>
      <p:sp>
        <p:nvSpPr>
          <p:cNvPr id="19" name="Rounded Rectangle 18"/>
          <p:cNvSpPr/>
          <p:nvPr/>
        </p:nvSpPr>
        <p:spPr>
          <a:xfrm>
            <a:off x="5666576" y="3196736"/>
            <a:ext cx="914400" cy="992629"/>
          </a:xfrm>
          <a:prstGeom prst="roundRect">
            <a:avLst/>
          </a:prstGeom>
          <a:solidFill>
            <a:schemeClr val="accent2">
              <a:lumMod val="75000"/>
            </a:schemeClr>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n>
                  <a:solidFill>
                    <a:schemeClr val="bg1"/>
                  </a:solidFill>
                </a:ln>
                <a:solidFill>
                  <a:srgbClr val="00FFFF"/>
                </a:solidFill>
              </a:rPr>
              <a:t>Mar </a:t>
            </a:r>
            <a:r>
              <a:rPr lang="en-CA" b="1" dirty="0" smtClean="0">
                <a:ln>
                  <a:solidFill>
                    <a:schemeClr val="bg1"/>
                  </a:solidFill>
                </a:ln>
                <a:solidFill>
                  <a:srgbClr val="C00000"/>
                </a:solidFill>
                <a:effectLst>
                  <a:glow rad="101600">
                    <a:srgbClr val="FFFF00"/>
                  </a:glow>
                </a:effectLst>
              </a:rPr>
              <a:t>23</a:t>
            </a:r>
            <a:r>
              <a:rPr lang="en-CA" b="1" dirty="0" smtClean="0">
                <a:ln>
                  <a:solidFill>
                    <a:schemeClr val="bg1"/>
                  </a:solidFill>
                </a:ln>
                <a:solidFill>
                  <a:srgbClr val="00FFFF"/>
                </a:solidFill>
              </a:rPr>
              <a:t> </a:t>
            </a:r>
            <a:r>
              <a:rPr lang="en-CA" b="1" dirty="0" smtClean="0">
                <a:ln>
                  <a:solidFill>
                    <a:schemeClr val="bg1"/>
                  </a:solidFill>
                </a:ln>
                <a:solidFill>
                  <a:srgbClr val="F735EE"/>
                </a:solidFill>
              </a:rPr>
              <a:t>Thu</a:t>
            </a:r>
            <a:endParaRPr lang="en-CA" b="1" dirty="0">
              <a:ln>
                <a:solidFill>
                  <a:schemeClr val="bg1"/>
                </a:solidFill>
              </a:ln>
              <a:solidFill>
                <a:srgbClr val="F735EE"/>
              </a:solidFill>
            </a:endParaRPr>
          </a:p>
        </p:txBody>
      </p:sp>
      <p:sp>
        <p:nvSpPr>
          <p:cNvPr id="20" name="Curved Down Arrow 19"/>
          <p:cNvSpPr/>
          <p:nvPr/>
        </p:nvSpPr>
        <p:spPr>
          <a:xfrm>
            <a:off x="4954832" y="2353172"/>
            <a:ext cx="1354394" cy="896646"/>
          </a:xfrm>
          <a:prstGeom prst="curvedDownArrow">
            <a:avLst>
              <a:gd name="adj1" fmla="val 25000"/>
              <a:gd name="adj2" fmla="val 50000"/>
              <a:gd name="adj3" fmla="val 32661"/>
            </a:avLst>
          </a:prstGeom>
          <a:gradFill>
            <a:gsLst>
              <a:gs pos="0">
                <a:srgbClr val="F735EE"/>
              </a:gs>
              <a:gs pos="89000">
                <a:srgbClr val="FFFF00"/>
              </a:gs>
              <a:gs pos="58000">
                <a:schemeClr val="accent3">
                  <a:lumMod val="50000"/>
                </a:schemeClr>
              </a:gs>
            </a:gsLst>
            <a:lin ang="5400000" scaled="1"/>
          </a:gradFill>
          <a:ln w="28575">
            <a:solidFill>
              <a:srgbClr val="FF505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1" name="Rounded Rectangle 20"/>
          <p:cNvSpPr/>
          <p:nvPr/>
        </p:nvSpPr>
        <p:spPr>
          <a:xfrm>
            <a:off x="6333066" y="1049867"/>
            <a:ext cx="5754820" cy="2038904"/>
          </a:xfrm>
          <a:prstGeom prst="roundRect">
            <a:avLst>
              <a:gd name="adj" fmla="val 25512"/>
            </a:avLst>
          </a:prstGeom>
          <a:solidFill>
            <a:schemeClr val="accent2">
              <a:lumMod val="60000"/>
              <a:lumOff val="40000"/>
            </a:schemeClr>
          </a:solidFill>
          <a:ln w="57150">
            <a:solidFill>
              <a:srgbClr val="99FF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200" b="1" dirty="0" smtClean="0">
                <a:ln>
                  <a:solidFill>
                    <a:sysClr val="windowText" lastClr="000000"/>
                  </a:solidFill>
                </a:ln>
                <a:solidFill>
                  <a:srgbClr val="FFCCFF"/>
                </a:solidFill>
              </a:rPr>
              <a:t>Adding 2 hours for </a:t>
            </a:r>
            <a:r>
              <a:rPr lang="en-CA" sz="3200" b="1" dirty="0" err="1" smtClean="0">
                <a:ln>
                  <a:solidFill>
                    <a:sysClr val="windowText" lastClr="000000"/>
                  </a:solidFill>
                </a:ln>
                <a:solidFill>
                  <a:srgbClr val="FFCCFF"/>
                </a:solidFill>
              </a:rPr>
              <a:t>Yerushalayim</a:t>
            </a:r>
            <a:r>
              <a:rPr lang="en-CA" sz="3200" b="1" dirty="0" smtClean="0">
                <a:ln>
                  <a:solidFill>
                    <a:sysClr val="windowText" lastClr="000000"/>
                  </a:solidFill>
                </a:ln>
                <a:solidFill>
                  <a:srgbClr val="FFCCFF"/>
                </a:solidFill>
              </a:rPr>
              <a:t> time. Note the proximity of </a:t>
            </a:r>
            <a:r>
              <a:rPr lang="en-CA" sz="3200" b="1" dirty="0" smtClean="0">
                <a:ln>
                  <a:solidFill>
                    <a:sysClr val="windowText" lastClr="000000"/>
                  </a:solidFill>
                </a:ln>
                <a:solidFill>
                  <a:sysClr val="windowText" lastClr="000000"/>
                </a:solidFill>
              </a:rPr>
              <a:t>midnight</a:t>
            </a:r>
            <a:r>
              <a:rPr lang="en-CA" sz="3200" b="1" dirty="0" smtClean="0">
                <a:ln>
                  <a:solidFill>
                    <a:sysClr val="windowText" lastClr="000000"/>
                  </a:solidFill>
                </a:ln>
                <a:solidFill>
                  <a:srgbClr val="FFCCFF"/>
                </a:solidFill>
              </a:rPr>
              <a:t> &amp; </a:t>
            </a:r>
            <a:r>
              <a:rPr lang="en-CA" sz="3200" b="1" u="sng" dirty="0" smtClean="0">
                <a:ln>
                  <a:solidFill>
                    <a:sysClr val="windowText" lastClr="000000"/>
                  </a:solidFill>
                </a:ln>
                <a:solidFill>
                  <a:schemeClr val="bg1"/>
                </a:solidFill>
              </a:rPr>
              <a:t>man’s</a:t>
            </a:r>
            <a:r>
              <a:rPr lang="en-CA" sz="3200" b="1" dirty="0" smtClean="0">
                <a:ln>
                  <a:solidFill>
                    <a:sysClr val="windowText" lastClr="000000"/>
                  </a:solidFill>
                </a:ln>
                <a:solidFill>
                  <a:srgbClr val="FFCCFF"/>
                </a:solidFill>
              </a:rPr>
              <a:t> date exchange!</a:t>
            </a:r>
            <a:endParaRPr lang="en-CA" sz="3200" b="1" dirty="0">
              <a:ln>
                <a:solidFill>
                  <a:sysClr val="windowText" lastClr="000000"/>
                </a:solidFill>
              </a:ln>
              <a:solidFill>
                <a:srgbClr val="00FFFF"/>
              </a:solidFill>
            </a:endParaRPr>
          </a:p>
        </p:txBody>
      </p:sp>
      <p:cxnSp>
        <p:nvCxnSpPr>
          <p:cNvPr id="22" name="Straight Connector 21"/>
          <p:cNvCxnSpPr/>
          <p:nvPr/>
        </p:nvCxnSpPr>
        <p:spPr>
          <a:xfrm>
            <a:off x="10513564" y="4222669"/>
            <a:ext cx="180" cy="1285251"/>
          </a:xfrm>
          <a:prstGeom prst="line">
            <a:avLst/>
          </a:prstGeom>
          <a:ln w="76200">
            <a:solidFill>
              <a:srgbClr val="FF66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Rounded Rectangular Callout 24"/>
          <p:cNvSpPr/>
          <p:nvPr/>
        </p:nvSpPr>
        <p:spPr>
          <a:xfrm>
            <a:off x="10574727" y="3473249"/>
            <a:ext cx="1565516" cy="612648"/>
          </a:xfrm>
          <a:prstGeom prst="wedgeRoundRectCallout">
            <a:avLst>
              <a:gd name="adj1" fmla="val -48597"/>
              <a:gd name="adj2" fmla="val 84566"/>
              <a:gd name="adj3" fmla="val 16667"/>
            </a:avLst>
          </a:prstGeom>
          <a:solidFill>
            <a:schemeClr val="bg2">
              <a:lumMod val="40000"/>
              <a:lumOff val="60000"/>
            </a:schemeClr>
          </a:solidFill>
          <a:ln w="38100">
            <a:solidFill>
              <a:srgbClr val="FF66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smtClean="0">
                <a:ln>
                  <a:solidFill>
                    <a:schemeClr val="bg1"/>
                  </a:solidFill>
                </a:ln>
                <a:solidFill>
                  <a:srgbClr val="FFFF00"/>
                </a:solidFill>
                <a:effectLst>
                  <a:glow rad="127000">
                    <a:srgbClr val="FF5050"/>
                  </a:glow>
                </a:effectLst>
              </a:rPr>
              <a:t>Dawn!</a:t>
            </a:r>
            <a:endParaRPr lang="en-CA" sz="2800" b="1" dirty="0">
              <a:ln>
                <a:solidFill>
                  <a:schemeClr val="bg1"/>
                </a:solidFill>
              </a:ln>
              <a:solidFill>
                <a:srgbClr val="FFFF00"/>
              </a:solidFill>
              <a:effectLst>
                <a:glow rad="127000">
                  <a:srgbClr val="FF5050"/>
                </a:glow>
              </a:effectLst>
            </a:endParaRPr>
          </a:p>
        </p:txBody>
      </p:sp>
      <p:cxnSp>
        <p:nvCxnSpPr>
          <p:cNvPr id="29" name="Straight Arrow Connector 28"/>
          <p:cNvCxnSpPr/>
          <p:nvPr/>
        </p:nvCxnSpPr>
        <p:spPr>
          <a:xfrm>
            <a:off x="276047" y="5615885"/>
            <a:ext cx="5124089" cy="0"/>
          </a:xfrm>
          <a:prstGeom prst="straightConnector1">
            <a:avLst/>
          </a:prstGeom>
          <a:ln w="7620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632029" y="5615885"/>
            <a:ext cx="6455857" cy="0"/>
          </a:xfrm>
          <a:prstGeom prst="straightConnector1">
            <a:avLst/>
          </a:prstGeom>
          <a:ln w="76200">
            <a:solidFill>
              <a:schemeClr val="accent2">
                <a:lumMod val="50000"/>
              </a:schemeClr>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 name="Bent Arrow 2"/>
          <p:cNvSpPr/>
          <p:nvPr/>
        </p:nvSpPr>
        <p:spPr>
          <a:xfrm rot="10800000">
            <a:off x="6413828" y="3074026"/>
            <a:ext cx="1367198" cy="922804"/>
          </a:xfrm>
          <a:prstGeom prst="bentArrow">
            <a:avLst>
              <a:gd name="adj1" fmla="val 15087"/>
              <a:gd name="adj2" fmla="val 25000"/>
              <a:gd name="adj3" fmla="val 46627"/>
              <a:gd name="adj4" fmla="val 43750"/>
            </a:avLst>
          </a:prstGeom>
          <a:ln>
            <a:solidFill>
              <a:srgbClr val="9966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Rounded Rectangle 3"/>
          <p:cNvSpPr/>
          <p:nvPr/>
        </p:nvSpPr>
        <p:spPr>
          <a:xfrm>
            <a:off x="9271116" y="740291"/>
            <a:ext cx="1355367" cy="296184"/>
          </a:xfrm>
          <a:prstGeom prst="roundRect">
            <a:avLst>
              <a:gd name="adj" fmla="val 50000"/>
            </a:avLst>
          </a:prstGeom>
          <a:solidFill>
            <a:srgbClr val="FF5050"/>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Equinox</a:t>
            </a:r>
            <a:endParaRPr lang="en-CA" b="1" dirty="0">
              <a:solidFill>
                <a:schemeClr val="bg1"/>
              </a:solidFill>
            </a:endParaRPr>
          </a:p>
        </p:txBody>
      </p:sp>
      <p:sp>
        <p:nvSpPr>
          <p:cNvPr id="23" name="Rounded Rectangle 22"/>
          <p:cNvSpPr/>
          <p:nvPr/>
        </p:nvSpPr>
        <p:spPr>
          <a:xfrm>
            <a:off x="2125902" y="2382688"/>
            <a:ext cx="1355367" cy="296184"/>
          </a:xfrm>
          <a:prstGeom prst="roundRect">
            <a:avLst>
              <a:gd name="adj" fmla="val 50000"/>
            </a:avLst>
          </a:prstGeom>
          <a:solidFill>
            <a:srgbClr val="FF5050"/>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Equinox</a:t>
            </a:r>
            <a:endParaRPr lang="en-CA" b="1" dirty="0">
              <a:solidFill>
                <a:schemeClr val="bg1"/>
              </a:solidFill>
            </a:endParaRPr>
          </a:p>
        </p:txBody>
      </p:sp>
      <p:sp>
        <p:nvSpPr>
          <p:cNvPr id="5" name="Rounded Rectangle 4"/>
          <p:cNvSpPr/>
          <p:nvPr/>
        </p:nvSpPr>
        <p:spPr>
          <a:xfrm>
            <a:off x="263510" y="5964821"/>
            <a:ext cx="11625973" cy="751117"/>
          </a:xfrm>
          <a:prstGeom prst="roundRect">
            <a:avLst>
              <a:gd name="adj" fmla="val 50000"/>
            </a:avLst>
          </a:prstGeom>
          <a:solidFill>
            <a:srgbClr val="FF5050"/>
          </a:solidFill>
          <a:ln w="5715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3600" dirty="0" smtClean="0"/>
              <a:t>Does </a:t>
            </a:r>
            <a:r>
              <a:rPr lang="en-CA" sz="3600" b="1" dirty="0" smtClean="0">
                <a:solidFill>
                  <a:srgbClr val="0000FF"/>
                </a:solidFill>
              </a:rPr>
              <a:t>Yahuah</a:t>
            </a:r>
            <a:r>
              <a:rPr lang="en-CA" sz="3600" dirty="0" smtClean="0"/>
              <a:t> accept man’s - </a:t>
            </a:r>
            <a:r>
              <a:rPr lang="en-CA" sz="3600" b="1" i="1" dirty="0" smtClean="0">
                <a:solidFill>
                  <a:schemeClr val="bg1"/>
                </a:solidFill>
              </a:rPr>
              <a:t>Roman Reckoning?</a:t>
            </a:r>
            <a:endParaRPr lang="en-CA" sz="3600" b="1" i="1" dirty="0">
              <a:solidFill>
                <a:schemeClr val="bg1"/>
              </a:solidFill>
            </a:endParaRPr>
          </a:p>
        </p:txBody>
      </p:sp>
      <p:sp>
        <p:nvSpPr>
          <p:cNvPr id="24" name="Slide Number Placeholder 1"/>
          <p:cNvSpPr txBox="1">
            <a:spLocks/>
          </p:cNvSpPr>
          <p:nvPr/>
        </p:nvSpPr>
        <p:spPr>
          <a:xfrm>
            <a:off x="11817753" y="6591753"/>
            <a:ext cx="374247" cy="266247"/>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srgbClr val="0000FF"/>
                </a:solidFill>
              </a:rPr>
              <a:pPr/>
              <a:t>5</a:t>
            </a:fld>
            <a:endParaRPr lang="en-US" sz="1100" dirty="0">
              <a:solidFill>
                <a:srgbClr val="0000FF"/>
              </a:solidFill>
            </a:endParaRPr>
          </a:p>
        </p:txBody>
      </p:sp>
    </p:spTree>
    <p:extLst>
      <p:ext uri="{BB962C8B-B14F-4D97-AF65-F5344CB8AC3E}">
        <p14:creationId xmlns:p14="http://schemas.microsoft.com/office/powerpoint/2010/main" val="6644616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5"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25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par>
                                <p:cTn id="23" presetID="42"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1000"/>
                                        <p:tgtEl>
                                          <p:spTgt spid="20"/>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randombar(horizontal)">
                                      <p:cBhvr>
                                        <p:cTn id="47" dur="1000"/>
                                        <p:tgtEl>
                                          <p:spTgt spid="21"/>
                                        </p:tgtEl>
                                      </p:cBhvr>
                                    </p:animEffect>
                                  </p:childTnLst>
                                </p:cTn>
                              </p:par>
                            </p:childTnLst>
                          </p:cTn>
                        </p:par>
                        <p:par>
                          <p:cTn id="48" fill="hold">
                            <p:stCondLst>
                              <p:cond delay="3000"/>
                            </p:stCondLst>
                            <p:childTnLst>
                              <p:par>
                                <p:cTn id="49" presetID="22" presetClass="entr" presetSubtype="2"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right)">
                                      <p:cBhvr>
                                        <p:cTn id="51" dur="500"/>
                                        <p:tgtEl>
                                          <p:spTgt spid="3"/>
                                        </p:tgtEl>
                                      </p:cBhvr>
                                    </p:animEffect>
                                  </p:childTnLst>
                                </p:cTn>
                              </p:par>
                            </p:childTnLst>
                          </p:cTn>
                        </p:par>
                        <p:par>
                          <p:cTn id="52" fill="hold">
                            <p:stCondLst>
                              <p:cond delay="3500"/>
                            </p:stCondLst>
                            <p:childTnLst>
                              <p:par>
                                <p:cTn id="53" presetID="14" presetClass="entr" presetSubtype="10"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heckerboard(across)">
                                      <p:cBhvr>
                                        <p:cTn id="6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1" animBg="1"/>
      <p:bldP spid="18" grpId="0" animBg="1"/>
      <p:bldP spid="19" grpId="0" animBg="1"/>
      <p:bldP spid="20" grpId="0" animBg="1"/>
      <p:bldP spid="21" grpId="0" animBg="1"/>
      <p:bldP spid="3" grpId="0" animBg="1"/>
      <p:bldP spid="2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4414" y="752926"/>
            <a:ext cx="7185152" cy="5318421"/>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6229569" y="2679678"/>
            <a:ext cx="335110" cy="290067"/>
          </a:xfrm>
          <a:prstGeom prst="roundRect">
            <a:avLst/>
          </a:prstGeom>
          <a:no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4" name="Rounded Rectangular Callout 3"/>
          <p:cNvSpPr/>
          <p:nvPr/>
        </p:nvSpPr>
        <p:spPr>
          <a:xfrm>
            <a:off x="4233396" y="1973328"/>
            <a:ext cx="1460500" cy="445604"/>
          </a:xfrm>
          <a:prstGeom prst="wedgeRoundRectCallout">
            <a:avLst>
              <a:gd name="adj1" fmla="val 75312"/>
              <a:gd name="adj2" fmla="val 94899"/>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prstClr val="black"/>
                </a:solidFill>
              </a:rPr>
              <a:t>Conjunction</a:t>
            </a:r>
          </a:p>
        </p:txBody>
      </p:sp>
      <p:sp>
        <p:nvSpPr>
          <p:cNvPr id="5" name="Rounded Rectangular Callout 4"/>
          <p:cNvSpPr/>
          <p:nvPr/>
        </p:nvSpPr>
        <p:spPr>
          <a:xfrm>
            <a:off x="5149228" y="1368792"/>
            <a:ext cx="1096433" cy="329014"/>
          </a:xfrm>
          <a:prstGeom prst="wedgeRoundRectCallout">
            <a:avLst>
              <a:gd name="adj1" fmla="val 52051"/>
              <a:gd name="adj2" fmla="val 311764"/>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Tequfah</a:t>
            </a:r>
          </a:p>
        </p:txBody>
      </p:sp>
      <p:sp>
        <p:nvSpPr>
          <p:cNvPr id="6" name="Rounded Rectangle 5"/>
          <p:cNvSpPr/>
          <p:nvPr/>
        </p:nvSpPr>
        <p:spPr>
          <a:xfrm>
            <a:off x="6519273" y="3303268"/>
            <a:ext cx="451068" cy="232783"/>
          </a:xfrm>
          <a:prstGeom prst="roundRect">
            <a:avLst/>
          </a:prstGeom>
          <a:noFill/>
          <a:ln w="38100">
            <a:solidFill>
              <a:srgbClr val="CC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8" name="Rounded Rectangular Callout 7"/>
          <p:cNvSpPr/>
          <p:nvPr/>
        </p:nvSpPr>
        <p:spPr>
          <a:xfrm>
            <a:off x="5063702" y="3692055"/>
            <a:ext cx="3073580" cy="500628"/>
          </a:xfrm>
          <a:prstGeom prst="wedgeRoundRectCallout">
            <a:avLst>
              <a:gd name="adj1" fmla="val 25868"/>
              <a:gd name="adj2" fmla="val -187626"/>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2400" b="1" dirty="0">
                <a:ln>
                  <a:solidFill>
                    <a:sysClr val="windowText" lastClr="000000"/>
                  </a:solidFill>
                </a:ln>
                <a:solidFill>
                  <a:prstClr val="white"/>
                </a:solidFill>
              </a:rPr>
              <a:t>New </a:t>
            </a:r>
            <a:r>
              <a:rPr lang="en-CA" sz="2400" b="1" dirty="0" err="1">
                <a:ln>
                  <a:solidFill>
                    <a:sysClr val="windowText" lastClr="000000"/>
                  </a:solidFill>
                </a:ln>
                <a:solidFill>
                  <a:prstClr val="white"/>
                </a:solidFill>
              </a:rPr>
              <a:t>Moonth</a:t>
            </a:r>
            <a:r>
              <a:rPr lang="en-CA" sz="2400" b="1" dirty="0">
                <a:ln>
                  <a:solidFill>
                    <a:sysClr val="windowText" lastClr="000000"/>
                  </a:solidFill>
                </a:ln>
                <a:solidFill>
                  <a:prstClr val="white"/>
                </a:solidFill>
              </a:rPr>
              <a:t> day!</a:t>
            </a:r>
          </a:p>
        </p:txBody>
      </p:sp>
      <p:sp>
        <p:nvSpPr>
          <p:cNvPr id="9" name="Rectangle 8"/>
          <p:cNvSpPr/>
          <p:nvPr/>
        </p:nvSpPr>
        <p:spPr>
          <a:xfrm>
            <a:off x="1923045" y="3900661"/>
            <a:ext cx="321012" cy="816534"/>
          </a:xfrm>
          <a:prstGeom prst="rect">
            <a:avLst/>
          </a:prstGeom>
          <a:noFill/>
          <a:ln w="5715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0" name="Rounded Rectangular Callout 9"/>
          <p:cNvSpPr/>
          <p:nvPr/>
        </p:nvSpPr>
        <p:spPr>
          <a:xfrm>
            <a:off x="482943" y="5182123"/>
            <a:ext cx="11015906" cy="1309011"/>
          </a:xfrm>
          <a:prstGeom prst="wedgeRoundRectCallout">
            <a:avLst>
              <a:gd name="adj1" fmla="val -33670"/>
              <a:gd name="adj2" fmla="val -85476"/>
              <a:gd name="adj3" fmla="val 16667"/>
            </a:avLst>
          </a:prstGeom>
          <a:solidFill>
            <a:schemeClr val="tx1">
              <a:lumMod val="85000"/>
            </a:schemeClr>
          </a:solidFill>
          <a:ln w="38100">
            <a:solidFill>
              <a:srgbClr val="99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2400" b="1" dirty="0" smtClean="0">
                <a:solidFill>
                  <a:srgbClr val="663300"/>
                </a:solidFill>
              </a:rPr>
              <a:t>From </a:t>
            </a:r>
            <a:r>
              <a:rPr lang="en-CA" sz="2400" b="1" u="sng" dirty="0" smtClean="0">
                <a:solidFill>
                  <a:srgbClr val="663300"/>
                </a:solidFill>
              </a:rPr>
              <a:t>new month da</a:t>
            </a:r>
            <a:r>
              <a:rPr lang="en-CA" sz="2400" b="1" dirty="0" smtClean="0">
                <a:solidFill>
                  <a:srgbClr val="663300"/>
                </a:solidFill>
              </a:rPr>
              <a:t>y, count </a:t>
            </a:r>
            <a:r>
              <a:rPr lang="en-CA" sz="2400" b="1" u="sng" dirty="0" smtClean="0">
                <a:solidFill>
                  <a:srgbClr val="FF0000"/>
                </a:solidFill>
              </a:rPr>
              <a:t>14</a:t>
            </a:r>
            <a:r>
              <a:rPr lang="en-CA" sz="2400" b="1" dirty="0" smtClean="0">
                <a:solidFill>
                  <a:srgbClr val="663300"/>
                </a:solidFill>
              </a:rPr>
              <a:t> </a:t>
            </a:r>
            <a:r>
              <a:rPr lang="en-CA" sz="2400" b="1" dirty="0">
                <a:solidFill>
                  <a:srgbClr val="663300"/>
                </a:solidFill>
              </a:rPr>
              <a:t>cycles to </a:t>
            </a:r>
            <a:r>
              <a:rPr lang="en-CA" sz="2400" b="1" dirty="0" smtClean="0">
                <a:solidFill>
                  <a:srgbClr val="663300"/>
                </a:solidFill>
              </a:rPr>
              <a:t>the</a:t>
            </a:r>
            <a:r>
              <a:rPr lang="en-CA" sz="2400" b="1" dirty="0">
                <a:solidFill>
                  <a:srgbClr val="663300"/>
                </a:solidFill>
              </a:rPr>
              <a:t> </a:t>
            </a:r>
            <a:r>
              <a:rPr lang="en-CA" sz="2400" b="1" dirty="0" smtClean="0">
                <a:solidFill>
                  <a:srgbClr val="FF0000"/>
                </a:solidFill>
              </a:rPr>
              <a:t>Lunar </a:t>
            </a:r>
            <a:r>
              <a:rPr lang="en-CA" sz="2400" b="1" dirty="0">
                <a:solidFill>
                  <a:srgbClr val="FF0000"/>
                </a:solidFill>
              </a:rPr>
              <a:t>Abib 14</a:t>
            </a:r>
            <a:r>
              <a:rPr lang="en-CA" sz="2400" b="1" baseline="30000" dirty="0">
                <a:solidFill>
                  <a:srgbClr val="FF0000"/>
                </a:solidFill>
              </a:rPr>
              <a:t>th</a:t>
            </a:r>
            <a:r>
              <a:rPr lang="en-CA" sz="2400" b="1" dirty="0">
                <a:solidFill>
                  <a:srgbClr val="FF0000"/>
                </a:solidFill>
              </a:rPr>
              <a:t>, </a:t>
            </a:r>
            <a:r>
              <a:rPr lang="en-CA" sz="2400" b="1" u="sng" dirty="0" smtClean="0">
                <a:solidFill>
                  <a:srgbClr val="663300"/>
                </a:solidFill>
              </a:rPr>
              <a:t>a</a:t>
            </a:r>
            <a:r>
              <a:rPr lang="en-CA" sz="2400" b="1" dirty="0" smtClean="0">
                <a:solidFill>
                  <a:srgbClr val="663300"/>
                </a:solidFill>
              </a:rPr>
              <a:t> </a:t>
            </a:r>
            <a:r>
              <a:rPr lang="en-CA" sz="2400" b="1" u="sng" dirty="0">
                <a:solidFill>
                  <a:srgbClr val="663300"/>
                </a:solidFill>
                <a:effectLst>
                  <a:glow rad="127000">
                    <a:srgbClr val="00FF00"/>
                  </a:glow>
                </a:effectLst>
              </a:rPr>
              <a:t>6</a:t>
            </a:r>
            <a:r>
              <a:rPr lang="en-CA" sz="2400" b="1" u="sng" baseline="30000" dirty="0">
                <a:solidFill>
                  <a:srgbClr val="663300"/>
                </a:solidFill>
                <a:effectLst>
                  <a:glow rad="127000">
                    <a:srgbClr val="00FF00"/>
                  </a:glow>
                </a:effectLst>
              </a:rPr>
              <a:t>th</a:t>
            </a:r>
            <a:r>
              <a:rPr lang="en-CA" sz="2400" b="1" dirty="0">
                <a:solidFill>
                  <a:srgbClr val="663300"/>
                </a:solidFill>
                <a:effectLst>
                  <a:glow rad="127000">
                    <a:srgbClr val="00FF00"/>
                  </a:glow>
                </a:effectLst>
              </a:rPr>
              <a:t> </a:t>
            </a:r>
            <a:r>
              <a:rPr lang="en-CA" sz="2400" b="1" u="sng" dirty="0">
                <a:solidFill>
                  <a:srgbClr val="663300"/>
                </a:solidFill>
              </a:rPr>
              <a:t>c</a:t>
            </a:r>
            <a:r>
              <a:rPr lang="en-CA" sz="2400" b="1" dirty="0">
                <a:solidFill>
                  <a:srgbClr val="663300"/>
                </a:solidFill>
              </a:rPr>
              <a:t>y</a:t>
            </a:r>
            <a:r>
              <a:rPr lang="en-CA" sz="2400" b="1" u="sng" dirty="0">
                <a:solidFill>
                  <a:srgbClr val="663300"/>
                </a:solidFill>
              </a:rPr>
              <a:t>cle</a:t>
            </a:r>
            <a:r>
              <a:rPr lang="en-CA" sz="2400" b="1" dirty="0">
                <a:solidFill>
                  <a:srgbClr val="663300"/>
                </a:solidFill>
              </a:rPr>
              <a:t> </a:t>
            </a:r>
            <a:r>
              <a:rPr lang="en-CA" b="1" dirty="0" smtClean="0">
                <a:solidFill>
                  <a:schemeClr val="bg1"/>
                </a:solidFill>
              </a:rPr>
              <a:t>(Fri) </a:t>
            </a:r>
            <a:r>
              <a:rPr lang="en-CA" sz="2400" b="1" dirty="0" smtClean="0">
                <a:solidFill>
                  <a:srgbClr val="663300"/>
                </a:solidFill>
                <a:effectLst>
                  <a:glow rad="127000">
                    <a:srgbClr val="99FF33"/>
                  </a:glow>
                </a:effectLst>
              </a:rPr>
              <a:t>which </a:t>
            </a:r>
            <a:r>
              <a:rPr lang="en-CA" sz="2400" b="1" dirty="0">
                <a:solidFill>
                  <a:srgbClr val="663300"/>
                </a:solidFill>
                <a:effectLst>
                  <a:glow rad="127000">
                    <a:srgbClr val="99FF33"/>
                  </a:glow>
                </a:effectLst>
              </a:rPr>
              <a:t>would start </a:t>
            </a:r>
            <a:r>
              <a:rPr lang="en-CA" sz="2400" b="1" dirty="0" smtClean="0">
                <a:solidFill>
                  <a:srgbClr val="663300"/>
                </a:solidFill>
                <a:effectLst>
                  <a:glow rad="127000">
                    <a:srgbClr val="99FF33"/>
                  </a:glow>
                </a:effectLst>
              </a:rPr>
              <a:t>AFTER SUNSET, on </a:t>
            </a:r>
            <a:r>
              <a:rPr lang="en-CA" sz="2400" b="1" dirty="0">
                <a:solidFill>
                  <a:srgbClr val="663300"/>
                </a:solidFill>
                <a:effectLst>
                  <a:glow rad="127000">
                    <a:srgbClr val="99FF33"/>
                  </a:glow>
                </a:effectLst>
              </a:rPr>
              <a:t>the evening before </a:t>
            </a:r>
            <a:r>
              <a:rPr lang="en-CA" sz="2400" b="1" dirty="0" smtClean="0">
                <a:solidFill>
                  <a:srgbClr val="663300"/>
                </a:solidFill>
                <a:effectLst>
                  <a:glow rad="127000">
                    <a:srgbClr val="99FF33"/>
                  </a:glow>
                </a:effectLst>
              </a:rPr>
              <a:t>– being the - </a:t>
            </a:r>
            <a:r>
              <a:rPr lang="en-CA" sz="2400" b="1" dirty="0">
                <a:solidFill>
                  <a:srgbClr val="663300"/>
                </a:solidFill>
                <a:effectLst>
                  <a:glow rad="190500">
                    <a:srgbClr val="FFFF00"/>
                  </a:glow>
                </a:effectLst>
              </a:rPr>
              <a:t>5</a:t>
            </a:r>
            <a:r>
              <a:rPr lang="en-CA" sz="2400" b="1" baseline="30000" dirty="0" smtClean="0">
                <a:solidFill>
                  <a:srgbClr val="663300"/>
                </a:solidFill>
                <a:effectLst>
                  <a:glow rad="190500">
                    <a:srgbClr val="FFFF00"/>
                  </a:glow>
                </a:effectLst>
              </a:rPr>
              <a:t>th</a:t>
            </a:r>
            <a:r>
              <a:rPr lang="en-CA" sz="2400" b="1" dirty="0" smtClean="0">
                <a:solidFill>
                  <a:srgbClr val="663300"/>
                </a:solidFill>
                <a:effectLst>
                  <a:glow rad="190500">
                    <a:srgbClr val="FFFF00"/>
                  </a:glow>
                </a:effectLst>
              </a:rPr>
              <a:t> </a:t>
            </a:r>
            <a:r>
              <a:rPr lang="en-CA" sz="2400" b="1" dirty="0" smtClean="0">
                <a:solidFill>
                  <a:srgbClr val="663300"/>
                </a:solidFill>
                <a:effectLst>
                  <a:glow rad="127000">
                    <a:srgbClr val="99FF33"/>
                  </a:glow>
                </a:effectLst>
              </a:rPr>
              <a:t>cycle!</a:t>
            </a:r>
            <a:r>
              <a:rPr lang="en-CA" sz="2400" b="1" dirty="0" smtClean="0">
                <a:solidFill>
                  <a:srgbClr val="663300"/>
                </a:solidFill>
                <a:effectLst>
                  <a:glow rad="127000">
                    <a:srgbClr val="FFC000"/>
                  </a:glow>
                </a:effectLst>
                <a:latin typeface="Arial Black" panose="020B0A04020102020204" pitchFamily="34" charset="0"/>
              </a:rPr>
              <a:t>  NO 12 Hour Offset!  No Scriptural Fulfillment!</a:t>
            </a:r>
            <a:endParaRPr lang="en-CA" sz="2400" b="1" dirty="0">
              <a:solidFill>
                <a:srgbClr val="663300"/>
              </a:solidFill>
              <a:effectLst>
                <a:glow rad="127000">
                  <a:srgbClr val="FFC000"/>
                </a:glow>
              </a:effectLst>
              <a:latin typeface="Arial Black" panose="020B0A04020102020204" pitchFamily="34" charset="0"/>
            </a:endParaRPr>
          </a:p>
        </p:txBody>
      </p:sp>
      <p:sp>
        <p:nvSpPr>
          <p:cNvPr id="11" name="Rectangle 10"/>
          <p:cNvSpPr/>
          <p:nvPr/>
        </p:nvSpPr>
        <p:spPr>
          <a:xfrm>
            <a:off x="6153151" y="2584681"/>
            <a:ext cx="489187" cy="472739"/>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13" name="Rounded Rectangular Callout 12"/>
          <p:cNvSpPr/>
          <p:nvPr/>
        </p:nvSpPr>
        <p:spPr>
          <a:xfrm>
            <a:off x="6378699" y="1084729"/>
            <a:ext cx="1617819" cy="976844"/>
          </a:xfrm>
          <a:prstGeom prst="wedgeRoundRectCallout">
            <a:avLst>
              <a:gd name="adj1" fmla="val -9239"/>
              <a:gd name="adj2" fmla="val 113020"/>
              <a:gd name="adj3" fmla="val 16667"/>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b="1" dirty="0">
                <a:solidFill>
                  <a:prstClr val="black"/>
                </a:solidFill>
              </a:rPr>
              <a:t>Sliver </a:t>
            </a:r>
            <a:r>
              <a:rPr lang="en-CA" b="1" dirty="0" smtClean="0">
                <a:solidFill>
                  <a:prstClr val="black"/>
                </a:solidFill>
              </a:rPr>
              <a:t>Moon as per Naval </a:t>
            </a:r>
            <a:r>
              <a:rPr lang="en-CA" b="1" dirty="0">
                <a:solidFill>
                  <a:prstClr val="black"/>
                </a:solidFill>
              </a:rPr>
              <a:t>C</a:t>
            </a:r>
            <a:r>
              <a:rPr lang="en-CA" b="1" dirty="0" smtClean="0">
                <a:solidFill>
                  <a:prstClr val="black"/>
                </a:solidFill>
              </a:rPr>
              <a:t>hart</a:t>
            </a:r>
            <a:r>
              <a:rPr lang="en-CA" b="1" u="sng" dirty="0" smtClean="0">
                <a:solidFill>
                  <a:prstClr val="black"/>
                </a:solidFill>
              </a:rPr>
              <a:t> </a:t>
            </a:r>
            <a:endParaRPr lang="en-CA" b="1" u="sng" dirty="0">
              <a:solidFill>
                <a:prstClr val="black"/>
              </a:solidFill>
            </a:endParaRPr>
          </a:p>
        </p:txBody>
      </p:sp>
      <p:sp>
        <p:nvSpPr>
          <p:cNvPr id="14" name="Rectangle 13"/>
          <p:cNvSpPr/>
          <p:nvPr/>
        </p:nvSpPr>
        <p:spPr>
          <a:xfrm>
            <a:off x="6917638" y="2698135"/>
            <a:ext cx="321012" cy="27237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cxnSp>
        <p:nvCxnSpPr>
          <p:cNvPr id="16" name="Straight Connector 15"/>
          <p:cNvCxnSpPr/>
          <p:nvPr/>
        </p:nvCxnSpPr>
        <p:spPr>
          <a:xfrm flipH="1" flipV="1">
            <a:off x="6545627" y="3090561"/>
            <a:ext cx="183623" cy="176480"/>
          </a:xfrm>
          <a:prstGeom prst="line">
            <a:avLst/>
          </a:prstGeom>
          <a:ln w="571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270320" y="935495"/>
            <a:ext cx="3779418" cy="3771109"/>
          </a:xfrm>
          <a:prstGeom prst="roundRect">
            <a:avLst/>
          </a:prstGeom>
          <a:solidFill>
            <a:schemeClr val="tx1">
              <a:lumMod val="85000"/>
            </a:schemeClr>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82550" h="38100" prst="coolSlant"/>
            </a:sp3d>
          </a:bodyPr>
          <a:lstStyle/>
          <a:p>
            <a:pPr algn="ctr" defTabSz="457200"/>
            <a:r>
              <a:rPr lang="en-CA" sz="2600" b="1" dirty="0" smtClean="0">
                <a:solidFill>
                  <a:prstClr val="black"/>
                </a:solidFill>
              </a:rPr>
              <a:t>Question</a:t>
            </a:r>
            <a:r>
              <a:rPr lang="en-CA" sz="2600" dirty="0" smtClean="0">
                <a:solidFill>
                  <a:prstClr val="black"/>
                </a:solidFill>
              </a:rPr>
              <a:t>: </a:t>
            </a:r>
            <a:r>
              <a:rPr lang="en-CA" sz="2600" dirty="0" smtClean="0">
                <a:solidFill>
                  <a:srgbClr val="FF0000"/>
                </a:solidFill>
              </a:rPr>
              <a:t> </a:t>
            </a:r>
            <a:r>
              <a:rPr lang="en-CA" sz="2600" b="1" dirty="0" smtClean="0">
                <a:ln>
                  <a:solidFill>
                    <a:srgbClr val="002060"/>
                  </a:solidFill>
                </a:ln>
                <a:solidFill>
                  <a:srgbClr val="FF0000"/>
                </a:solidFill>
              </a:rPr>
              <a:t>Have </a:t>
            </a:r>
            <a:br>
              <a:rPr lang="en-CA" sz="2600" b="1" dirty="0" smtClean="0">
                <a:ln>
                  <a:solidFill>
                    <a:srgbClr val="002060"/>
                  </a:solidFill>
                </a:ln>
                <a:solidFill>
                  <a:srgbClr val="FF0000"/>
                </a:solidFill>
              </a:rPr>
            </a:br>
            <a:r>
              <a:rPr lang="en-CA" sz="2600" b="1" dirty="0" smtClean="0">
                <a:ln>
                  <a:solidFill>
                    <a:srgbClr val="002060"/>
                  </a:solidFill>
                </a:ln>
                <a:solidFill>
                  <a:srgbClr val="FF0000"/>
                </a:solidFill>
              </a:rPr>
              <a:t>we </a:t>
            </a:r>
            <a:r>
              <a:rPr lang="en-CA" sz="2600" b="1" dirty="0">
                <a:ln>
                  <a:solidFill>
                    <a:srgbClr val="002060"/>
                  </a:solidFill>
                </a:ln>
                <a:solidFill>
                  <a:srgbClr val="FF0000"/>
                </a:solidFill>
              </a:rPr>
              <a:t>been given </a:t>
            </a:r>
            <a:r>
              <a:rPr lang="en-CA" sz="2600" b="1" dirty="0" smtClean="0">
                <a:ln>
                  <a:solidFill>
                    <a:srgbClr val="002060"/>
                  </a:solidFill>
                </a:ln>
                <a:solidFill>
                  <a:srgbClr val="FF0000"/>
                </a:solidFill>
              </a:rPr>
              <a:t>some </a:t>
            </a:r>
            <a:r>
              <a:rPr lang="en-CA" sz="2600" b="1" u="sng" dirty="0" smtClean="0">
                <a:ln>
                  <a:solidFill>
                    <a:srgbClr val="002060"/>
                  </a:solidFill>
                </a:ln>
                <a:solidFill>
                  <a:srgbClr val="FF0000"/>
                </a:solidFill>
              </a:rPr>
              <a:t>convoluted </a:t>
            </a:r>
            <a:r>
              <a:rPr lang="en-CA" sz="2600" b="1" u="sng" dirty="0">
                <a:ln>
                  <a:solidFill>
                    <a:srgbClr val="002060"/>
                  </a:solidFill>
                </a:ln>
                <a:solidFill>
                  <a:srgbClr val="FF0000"/>
                </a:solidFill>
              </a:rPr>
              <a:t>information</a:t>
            </a:r>
            <a:r>
              <a:rPr lang="en-CA" sz="2600" b="1" dirty="0">
                <a:ln>
                  <a:solidFill>
                    <a:srgbClr val="002060"/>
                  </a:solidFill>
                </a:ln>
                <a:solidFill>
                  <a:srgbClr val="FF0000"/>
                </a:solidFill>
              </a:rPr>
              <a:t> to </a:t>
            </a:r>
            <a:r>
              <a:rPr lang="en-CA" sz="2600" b="1" dirty="0" smtClean="0">
                <a:ln>
                  <a:solidFill>
                    <a:srgbClr val="002060"/>
                  </a:solidFill>
                </a:ln>
                <a:solidFill>
                  <a:srgbClr val="FF0000"/>
                </a:solidFill>
              </a:rPr>
              <a:t>purposely form the </a:t>
            </a:r>
            <a:r>
              <a:rPr lang="en-CA" sz="3200" b="1" dirty="0" smtClean="0">
                <a:solidFill>
                  <a:prstClr val="black"/>
                </a:solidFill>
              </a:rPr>
              <a:t>“</a:t>
            </a:r>
            <a:r>
              <a:rPr lang="en-CA" sz="3200" b="1" u="sng" dirty="0" smtClean="0">
                <a:solidFill>
                  <a:prstClr val="black"/>
                </a:solidFill>
                <a:effectLst>
                  <a:glow rad="127000">
                    <a:srgbClr val="FFCCFF"/>
                  </a:glow>
                </a:effectLst>
              </a:rPr>
              <a:t>Christian Frida</a:t>
            </a:r>
            <a:r>
              <a:rPr lang="en-CA" sz="3200" b="1" dirty="0" smtClean="0">
                <a:solidFill>
                  <a:prstClr val="black"/>
                </a:solidFill>
                <a:effectLst>
                  <a:glow rad="127000">
                    <a:srgbClr val="FFCCFF"/>
                  </a:glow>
                </a:effectLst>
              </a:rPr>
              <a:t>y</a:t>
            </a:r>
            <a:r>
              <a:rPr lang="en-CA" sz="3200" b="1" dirty="0" smtClean="0">
                <a:solidFill>
                  <a:prstClr val="black"/>
                </a:solidFill>
              </a:rPr>
              <a:t> </a:t>
            </a:r>
            <a:r>
              <a:rPr lang="en-CA" sz="3200" b="1" dirty="0">
                <a:solidFill>
                  <a:prstClr val="black"/>
                </a:solidFill>
              </a:rPr>
              <a:t>Crucifixion</a:t>
            </a:r>
            <a:r>
              <a:rPr lang="en-CA" sz="3200" b="1" dirty="0" smtClean="0">
                <a:solidFill>
                  <a:prstClr val="black"/>
                </a:solidFill>
              </a:rPr>
              <a:t>?”</a:t>
            </a:r>
            <a:endParaRPr lang="en-CA" sz="3200" b="1" dirty="0">
              <a:solidFill>
                <a:prstClr val="black"/>
              </a:solidFill>
              <a:effectLst>
                <a:glow rad="127000">
                  <a:srgbClr val="FFCCFF"/>
                </a:glow>
              </a:effectLst>
            </a:endParaRPr>
          </a:p>
        </p:txBody>
      </p:sp>
      <p:sp>
        <p:nvSpPr>
          <p:cNvPr id="7" name="Rectangle 6"/>
          <p:cNvSpPr/>
          <p:nvPr/>
        </p:nvSpPr>
        <p:spPr>
          <a:xfrm flipH="1">
            <a:off x="7235952" y="2683635"/>
            <a:ext cx="313614" cy="289170"/>
          </a:xfrm>
          <a:prstGeom prst="rect">
            <a:avLst/>
          </a:prstGeom>
          <a:noFill/>
          <a:ln w="57150">
            <a:solidFill>
              <a:srgbClr val="FFC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3" name="Rectangle 22"/>
          <p:cNvSpPr/>
          <p:nvPr/>
        </p:nvSpPr>
        <p:spPr>
          <a:xfrm>
            <a:off x="1302827" y="3944349"/>
            <a:ext cx="332334" cy="784255"/>
          </a:xfrm>
          <a:prstGeom prst="rect">
            <a:avLst/>
          </a:prstGeom>
          <a:noFill/>
          <a:ln w="3810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364414" y="3387163"/>
            <a:ext cx="1447294" cy="411613"/>
          </a:xfrm>
          <a:prstGeom prst="wedgeRoundRectCallout">
            <a:avLst>
              <a:gd name="adj1" fmla="val 21833"/>
              <a:gd name="adj2" fmla="val 87248"/>
              <a:gd name="adj3" fmla="val 16667"/>
            </a:avLst>
          </a:prstGeom>
          <a:solidFill>
            <a:schemeClr val="accent6">
              <a:lumMod val="40000"/>
              <a:lumOff val="60000"/>
            </a:schemeClr>
          </a:solidFill>
          <a:ln w="57150">
            <a:solidFill>
              <a:srgbClr val="00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CA" sz="1600" b="1" dirty="0">
                <a:solidFill>
                  <a:srgbClr val="0000FF"/>
                </a:solidFill>
              </a:rPr>
              <a:t>CC Pesach</a:t>
            </a:r>
          </a:p>
        </p:txBody>
      </p:sp>
      <p:sp>
        <p:nvSpPr>
          <p:cNvPr id="2" name="Slide Number Placeholder 1"/>
          <p:cNvSpPr>
            <a:spLocks noGrp="1"/>
          </p:cNvSpPr>
          <p:nvPr>
            <p:ph type="sldNum" sz="quarter" idx="12"/>
          </p:nvPr>
        </p:nvSpPr>
        <p:spPr>
          <a:xfrm>
            <a:off x="11747217" y="6547510"/>
            <a:ext cx="397693" cy="310490"/>
          </a:xfrm>
        </p:spPr>
        <p:txBody>
          <a:bodyPr/>
          <a:lstStyle/>
          <a:p>
            <a:fld id="{6D22F896-40B5-4ADD-8801-0D06FADFA095}" type="slidenum">
              <a:rPr lang="en-US" sz="1100" smtClean="0">
                <a:solidFill>
                  <a:prstClr val="white">
                    <a:tint val="75000"/>
                  </a:prstClr>
                </a:solidFill>
              </a:rPr>
              <a:pPr/>
              <a:t>6</a:t>
            </a:fld>
            <a:endParaRPr lang="en-US" sz="1100" dirty="0">
              <a:solidFill>
                <a:prstClr val="white">
                  <a:tint val="75000"/>
                </a:prstClr>
              </a:solidFill>
            </a:endParaRPr>
          </a:p>
        </p:txBody>
      </p:sp>
      <p:sp>
        <p:nvSpPr>
          <p:cNvPr id="19" name="Rounded Rectangle 18"/>
          <p:cNvSpPr/>
          <p:nvPr/>
        </p:nvSpPr>
        <p:spPr>
          <a:xfrm>
            <a:off x="967717" y="91537"/>
            <a:ext cx="5261852" cy="619936"/>
          </a:xfrm>
          <a:prstGeom prst="roundRect">
            <a:avLst>
              <a:gd name="adj" fmla="val 50000"/>
            </a:avLst>
          </a:prstGeom>
          <a:solidFill>
            <a:srgbClr val="9966FF"/>
          </a:solidFill>
          <a:ln>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u="sng" dirty="0" smtClean="0">
                <a:ln>
                  <a:solidFill>
                    <a:srgbClr val="F735EE"/>
                  </a:solidFill>
                </a:ln>
                <a:solidFill>
                  <a:srgbClr val="FF5050"/>
                </a:solidFill>
                <a:effectLst>
                  <a:glow rad="127000">
                    <a:srgbClr val="FFFF00"/>
                  </a:glow>
                </a:effectLst>
              </a:rPr>
              <a:t>Lunar</a:t>
            </a:r>
            <a:r>
              <a:rPr lang="en-CA" sz="3200" b="1" dirty="0" smtClean="0">
                <a:ln>
                  <a:solidFill>
                    <a:srgbClr val="F735EE"/>
                  </a:solidFill>
                </a:ln>
              </a:rPr>
              <a:t> CE 30 - Forward</a:t>
            </a:r>
            <a:endParaRPr lang="en-CA" sz="3200" b="1" dirty="0">
              <a:ln>
                <a:solidFill>
                  <a:srgbClr val="F735EE"/>
                </a:solidFill>
              </a:ln>
            </a:endParaRPr>
          </a:p>
        </p:txBody>
      </p:sp>
      <p:sp>
        <p:nvSpPr>
          <p:cNvPr id="20" name="Rounded Rectangular Callout 19"/>
          <p:cNvSpPr/>
          <p:nvPr/>
        </p:nvSpPr>
        <p:spPr>
          <a:xfrm>
            <a:off x="482943" y="1186396"/>
            <a:ext cx="3522227" cy="2001478"/>
          </a:xfrm>
          <a:prstGeom prst="wedgeRoundRectCallout">
            <a:avLst>
              <a:gd name="adj1" fmla="val 1226"/>
              <a:gd name="adj2" fmla="val 83200"/>
              <a:gd name="adj3" fmla="val 16667"/>
            </a:avLst>
          </a:prstGeom>
          <a:solidFill>
            <a:srgbClr val="FFC0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defTabSz="457200"/>
            <a:r>
              <a:rPr lang="en-CA" sz="2800" b="1" dirty="0" smtClean="0">
                <a:ln>
                  <a:solidFill>
                    <a:sysClr val="windowText" lastClr="000000"/>
                  </a:solidFill>
                </a:ln>
                <a:solidFill>
                  <a:srgbClr val="F735EE"/>
                </a:solidFill>
              </a:rPr>
              <a:t>Lunar Abib 14 - Was it actually a </a:t>
            </a:r>
            <a:r>
              <a:rPr lang="en-CA" sz="2800" b="1" u="sng" dirty="0" smtClean="0">
                <a:ln>
                  <a:solidFill>
                    <a:sysClr val="windowText" lastClr="000000"/>
                  </a:solidFill>
                </a:ln>
                <a:solidFill>
                  <a:srgbClr val="F735EE"/>
                </a:solidFill>
              </a:rPr>
              <a:t>Christian Frida</a:t>
            </a:r>
            <a:r>
              <a:rPr lang="en-CA" sz="2800" b="1" dirty="0" smtClean="0">
                <a:ln>
                  <a:solidFill>
                    <a:sysClr val="windowText" lastClr="000000"/>
                  </a:solidFill>
                </a:ln>
                <a:solidFill>
                  <a:srgbClr val="F735EE"/>
                </a:solidFill>
              </a:rPr>
              <a:t>y Crucifixion?</a:t>
            </a:r>
            <a:endParaRPr lang="en-CA" sz="2800" b="1" dirty="0">
              <a:ln>
                <a:solidFill>
                  <a:sysClr val="windowText" lastClr="000000"/>
                </a:solidFill>
              </a:ln>
              <a:solidFill>
                <a:srgbClr val="F735EE"/>
              </a:solidFill>
            </a:endParaRPr>
          </a:p>
        </p:txBody>
      </p:sp>
    </p:spTree>
    <p:extLst>
      <p:ext uri="{BB962C8B-B14F-4D97-AF65-F5344CB8AC3E}">
        <p14:creationId xmlns:p14="http://schemas.microsoft.com/office/powerpoint/2010/main" val="116987643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anim calcmode="lin" valueType="num">
                                      <p:cBhvr>
                                        <p:cTn id="13" dur="1250" fill="hold"/>
                                        <p:tgtEl>
                                          <p:spTgt spid="4"/>
                                        </p:tgtEl>
                                        <p:attrNameLst>
                                          <p:attrName>ppt_x</p:attrName>
                                        </p:attrNameLst>
                                      </p:cBhvr>
                                      <p:tavLst>
                                        <p:tav tm="0">
                                          <p:val>
                                            <p:strVal val="#ppt_x"/>
                                          </p:val>
                                        </p:tav>
                                        <p:tav tm="100000">
                                          <p:val>
                                            <p:strVal val="#ppt_x"/>
                                          </p:val>
                                        </p:tav>
                                      </p:tavLst>
                                    </p:anim>
                                    <p:anim calcmode="lin" valueType="num">
                                      <p:cBhvr>
                                        <p:cTn id="14" dur="125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1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250" fill="hold"/>
                                        <p:tgtEl>
                                          <p:spTgt spid="13"/>
                                        </p:tgtEl>
                                        <p:attrNameLst>
                                          <p:attrName>ppt_x</p:attrName>
                                        </p:attrNameLst>
                                      </p:cBhvr>
                                      <p:tavLst>
                                        <p:tav tm="0">
                                          <p:val>
                                            <p:strVal val="0-#ppt_w/2"/>
                                          </p:val>
                                        </p:tav>
                                        <p:tav tm="100000">
                                          <p:val>
                                            <p:strVal val="#ppt_x"/>
                                          </p:val>
                                        </p:tav>
                                      </p:tavLst>
                                    </p:anim>
                                    <p:anim calcmode="lin" valueType="num">
                                      <p:cBhvr additive="base">
                                        <p:cTn id="33" dur="12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250" fill="hold"/>
                                        <p:tgtEl>
                                          <p:spTgt spid="14"/>
                                        </p:tgtEl>
                                        <p:attrNameLst>
                                          <p:attrName>ppt_x</p:attrName>
                                        </p:attrNameLst>
                                      </p:cBhvr>
                                      <p:tavLst>
                                        <p:tav tm="0">
                                          <p:val>
                                            <p:strVal val="0-#ppt_w/2"/>
                                          </p:val>
                                        </p:tav>
                                        <p:tav tm="100000">
                                          <p:val>
                                            <p:strVal val="#ppt_x"/>
                                          </p:val>
                                        </p:tav>
                                      </p:tavLst>
                                    </p:anim>
                                    <p:anim calcmode="lin" valueType="num">
                                      <p:cBhvr additive="base">
                                        <p:cTn id="37"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1250" fill="hold"/>
                                        <p:tgtEl>
                                          <p:spTgt spid="9"/>
                                        </p:tgtEl>
                                        <p:attrNameLst>
                                          <p:attrName>ppt_x</p:attrName>
                                        </p:attrNameLst>
                                      </p:cBhvr>
                                      <p:tavLst>
                                        <p:tav tm="0">
                                          <p:val>
                                            <p:strVal val="0-#ppt_w/2"/>
                                          </p:val>
                                        </p:tav>
                                        <p:tav tm="100000">
                                          <p:val>
                                            <p:strVal val="#ppt_x"/>
                                          </p:val>
                                        </p:tav>
                                      </p:tavLst>
                                    </p:anim>
                                    <p:anim calcmode="lin" valueType="num">
                                      <p:cBhvr additive="base">
                                        <p:cTn id="54" dur="12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2250"/>
                            </p:stCondLst>
                            <p:childTnLst>
                              <p:par>
                                <p:cTn id="56" presetID="18" presetClass="entr" presetSubtype="12"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downLeft)">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heel(1)">
                                      <p:cBhvr>
                                        <p:cTn id="63" dur="2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diamond(in)">
                                      <p:cBhvr>
                                        <p:cTn id="68"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P spid="13" grpId="0" animBg="1"/>
      <p:bldP spid="14" grpId="0" animBg="1"/>
      <p:bldP spid="17" grpId="0" animBg="1"/>
      <p:bldP spid="7"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4414" y="912730"/>
            <a:ext cx="7129882" cy="5277510"/>
          </a:xfrm>
          <a:prstGeom prst="rect">
            <a:avLst/>
          </a:prstGeom>
          <a:noFill/>
          <a:ln w="57150">
            <a:solidFill>
              <a:srgbClr val="00B000"/>
            </a:solidFill>
          </a:ln>
          <a:effectLst>
            <a:glow rad="12700">
              <a:srgbClr val="00FFCC">
                <a:alpha val="40000"/>
              </a:srgbClr>
            </a:glo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238928" y="3357388"/>
            <a:ext cx="1863836" cy="30"/>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2955" y="4830747"/>
            <a:ext cx="1148790" cy="2614"/>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181921" y="2829205"/>
            <a:ext cx="326571"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cxnSp>
        <p:nvCxnSpPr>
          <p:cNvPr id="17" name="Straight Connector 16"/>
          <p:cNvCxnSpPr/>
          <p:nvPr/>
        </p:nvCxnSpPr>
        <p:spPr>
          <a:xfrm flipV="1">
            <a:off x="6576291" y="3106477"/>
            <a:ext cx="854875" cy="5492"/>
          </a:xfrm>
          <a:prstGeom prst="line">
            <a:avLst/>
          </a:prstGeom>
          <a:ln w="76200">
            <a:solidFill>
              <a:srgbClr val="00B05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420000">
            <a:off x="2304473" y="4565994"/>
            <a:ext cx="101035" cy="13997"/>
          </a:xfrm>
          <a:prstGeom prst="line">
            <a:avLst/>
          </a:prstGeom>
          <a:ln w="7620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793415" y="6544861"/>
            <a:ext cx="342985" cy="313139"/>
          </a:xfrm>
        </p:spPr>
        <p:txBody>
          <a:bodyPr/>
          <a:lstStyle/>
          <a:p>
            <a:fld id="{6D22F896-40B5-4ADD-8801-0D06FADFA095}" type="slidenum">
              <a:rPr lang="en-US" sz="1100" smtClean="0">
                <a:solidFill>
                  <a:prstClr val="white">
                    <a:tint val="75000"/>
                  </a:prstClr>
                </a:solidFill>
              </a:rPr>
              <a:pPr/>
              <a:t>7</a:t>
            </a:fld>
            <a:endParaRPr lang="en-US" sz="1100" dirty="0">
              <a:solidFill>
                <a:prstClr val="white">
                  <a:tint val="75000"/>
                </a:prstClr>
              </a:solidFill>
            </a:endParaRPr>
          </a:p>
        </p:txBody>
      </p:sp>
      <p:sp>
        <p:nvSpPr>
          <p:cNvPr id="18" name="Rounded Rectangular Callout 17"/>
          <p:cNvSpPr/>
          <p:nvPr/>
        </p:nvSpPr>
        <p:spPr>
          <a:xfrm>
            <a:off x="6500826" y="1006348"/>
            <a:ext cx="1725738" cy="612648"/>
          </a:xfrm>
          <a:prstGeom prst="wedgeRoundRectCallout">
            <a:avLst>
              <a:gd name="adj1" fmla="val -53167"/>
              <a:gd name="adj2" fmla="val 240883"/>
              <a:gd name="adj3" fmla="val 16667"/>
            </a:avLst>
          </a:prstGeom>
          <a:solidFill>
            <a:schemeClr val="bg1"/>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solidFill>
                  <a:srgbClr val="0000FF"/>
                </a:solidFill>
                <a:effectLst>
                  <a:glow rad="127000">
                    <a:srgbClr val="FFFF00"/>
                  </a:glow>
                </a:effectLst>
                <a:latin typeface="Comic Sans MS" panose="030F0702030302020204" pitchFamily="66" charset="0"/>
              </a:rPr>
              <a:t>Tequfah</a:t>
            </a:r>
            <a:endParaRPr lang="en-CA" sz="2800" i="1" dirty="0">
              <a:solidFill>
                <a:srgbClr val="0000FF"/>
              </a:solidFill>
              <a:effectLst>
                <a:glow rad="127000">
                  <a:srgbClr val="FFFF00"/>
                </a:glow>
              </a:effectLst>
              <a:latin typeface="Comic Sans MS" panose="030F0702030302020204" pitchFamily="66" charset="0"/>
            </a:endParaRPr>
          </a:p>
        </p:txBody>
      </p:sp>
      <p:sp>
        <p:nvSpPr>
          <p:cNvPr id="7" name="Rectangle 6"/>
          <p:cNvSpPr/>
          <p:nvPr/>
        </p:nvSpPr>
        <p:spPr>
          <a:xfrm>
            <a:off x="1260764" y="4023360"/>
            <a:ext cx="406400" cy="908563"/>
          </a:xfrm>
          <a:prstGeom prst="rect">
            <a:avLst/>
          </a:prstGeom>
          <a:noFill/>
          <a:ln w="57150">
            <a:solidFill>
              <a:srgbClr val="CC00FF"/>
            </a:solidFill>
          </a:ln>
          <a:effectLst>
            <a:glow rad="63500">
              <a:srgbClr val="00FFCC"/>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solidFill>
                <a:prstClr val="white"/>
              </a:solidFill>
            </a:endParaRPr>
          </a:p>
        </p:txBody>
      </p:sp>
      <p:sp>
        <p:nvSpPr>
          <p:cNvPr id="24" name="Rounded Rectangular Callout 23"/>
          <p:cNvSpPr/>
          <p:nvPr/>
        </p:nvSpPr>
        <p:spPr>
          <a:xfrm>
            <a:off x="270607" y="1356140"/>
            <a:ext cx="3001994" cy="1966148"/>
          </a:xfrm>
          <a:prstGeom prst="wedgeRoundRectCallout">
            <a:avLst>
              <a:gd name="adj1" fmla="val -12339"/>
              <a:gd name="adj2" fmla="val 80824"/>
              <a:gd name="adj3" fmla="val 16667"/>
            </a:avLst>
          </a:prstGeom>
          <a:solidFill>
            <a:srgbClr val="FFFF00"/>
          </a:solidFill>
          <a:ln w="76200">
            <a:solidFill>
              <a:srgbClr val="CC00FF"/>
            </a:solidFill>
          </a:ln>
          <a:effectLst>
            <a:glow rad="127000">
              <a:srgbClr val="00FFCC"/>
            </a:glow>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3600" b="1" u="sng" dirty="0">
                <a:solidFill>
                  <a:srgbClr val="0000FF"/>
                </a:solidFill>
              </a:rPr>
              <a:t>CC</a:t>
            </a:r>
            <a:r>
              <a:rPr lang="en-CA" sz="3600" dirty="0">
                <a:solidFill>
                  <a:srgbClr val="0000FF"/>
                </a:solidFill>
              </a:rPr>
              <a:t> Abib 14 </a:t>
            </a:r>
            <a:r>
              <a:rPr lang="en-CA" sz="3600" dirty="0" smtClean="0">
                <a:solidFill>
                  <a:srgbClr val="0000FF"/>
                </a:solidFill>
              </a:rPr>
              <a:t>a </a:t>
            </a:r>
            <a:r>
              <a:rPr lang="en-CA" sz="3600" b="1" u="sng" dirty="0" smtClean="0">
                <a:solidFill>
                  <a:srgbClr val="0000FF"/>
                </a:solidFill>
                <a:effectLst>
                  <a:glow rad="76200">
                    <a:srgbClr val="00FFFF"/>
                  </a:glow>
                </a:effectLst>
              </a:rPr>
              <a:t>4</a:t>
            </a:r>
            <a:r>
              <a:rPr lang="en-CA" sz="3600" b="1" u="sng" baseline="30000" dirty="0" smtClean="0">
                <a:solidFill>
                  <a:srgbClr val="0000FF"/>
                </a:solidFill>
                <a:effectLst>
                  <a:glow rad="76200">
                    <a:srgbClr val="00FFFF"/>
                  </a:glow>
                </a:effectLst>
              </a:rPr>
              <a:t>th</a:t>
            </a:r>
            <a:r>
              <a:rPr lang="en-CA" sz="3600" b="1" u="sng" dirty="0" smtClean="0">
                <a:solidFill>
                  <a:srgbClr val="0000FF"/>
                </a:solidFill>
                <a:effectLst>
                  <a:glow rad="76200">
                    <a:srgbClr val="00FFFF"/>
                  </a:glow>
                </a:effectLst>
              </a:rPr>
              <a:t> c</a:t>
            </a:r>
            <a:r>
              <a:rPr lang="en-CA" sz="3600" b="1" dirty="0" smtClean="0">
                <a:solidFill>
                  <a:srgbClr val="0000FF"/>
                </a:solidFill>
                <a:effectLst>
                  <a:glow rad="76200">
                    <a:srgbClr val="00FFFF"/>
                  </a:glow>
                </a:effectLst>
              </a:rPr>
              <a:t>y</a:t>
            </a:r>
            <a:r>
              <a:rPr lang="en-CA" sz="3600" b="1" u="sng" dirty="0" smtClean="0">
                <a:solidFill>
                  <a:srgbClr val="0000FF"/>
                </a:solidFill>
                <a:effectLst>
                  <a:glow rad="76200">
                    <a:srgbClr val="00FFFF"/>
                  </a:glow>
                </a:effectLst>
              </a:rPr>
              <a:t>cle Passover</a:t>
            </a:r>
            <a:r>
              <a:rPr lang="en-CA" sz="3600" b="1" dirty="0" smtClean="0">
                <a:solidFill>
                  <a:srgbClr val="0000FF"/>
                </a:solidFill>
                <a:effectLst>
                  <a:glow rad="76200">
                    <a:srgbClr val="00FFFF"/>
                  </a:glow>
                </a:effectLst>
              </a:rPr>
              <a:t>!</a:t>
            </a:r>
            <a:r>
              <a:rPr lang="en-CA" sz="3600" b="1" u="sng" dirty="0" smtClean="0">
                <a:solidFill>
                  <a:srgbClr val="0000FF"/>
                </a:solidFill>
                <a:effectLst>
                  <a:glow rad="76200">
                    <a:srgbClr val="00FFFF"/>
                  </a:glow>
                </a:effectLst>
              </a:rPr>
              <a:t> </a:t>
            </a:r>
            <a:endParaRPr lang="en-CA" sz="3600" b="1" u="sng" dirty="0">
              <a:solidFill>
                <a:srgbClr val="0000FF"/>
              </a:solidFill>
              <a:effectLst>
                <a:glow rad="76200">
                  <a:srgbClr val="00FFFF"/>
                </a:glow>
              </a:effectLst>
            </a:endParaRPr>
          </a:p>
        </p:txBody>
      </p:sp>
      <p:sp>
        <p:nvSpPr>
          <p:cNvPr id="19" name="Rectangle 18"/>
          <p:cNvSpPr/>
          <p:nvPr/>
        </p:nvSpPr>
        <p:spPr>
          <a:xfrm>
            <a:off x="1834805" y="4129380"/>
            <a:ext cx="7931765" cy="1984075"/>
          </a:xfrm>
          <a:prstGeom prst="rect">
            <a:avLst/>
          </a:prstGeom>
          <a:solidFill>
            <a:srgbClr val="0000FF"/>
          </a:solidFill>
          <a:ln w="38100">
            <a:solidFill>
              <a:srgbClr val="CC00FF"/>
            </a:solidFill>
          </a:ln>
          <a:effectLst>
            <a:glow rad="1270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3200" b="1" dirty="0" smtClean="0">
                <a:ln w="19050">
                  <a:solidFill>
                    <a:srgbClr val="0000FF"/>
                  </a:solidFill>
                </a:ln>
                <a:solidFill>
                  <a:srgbClr val="FFFF00"/>
                </a:solidFill>
                <a:effectLst>
                  <a:glow rad="127000">
                    <a:srgbClr val="FFCCFF"/>
                  </a:glow>
                </a:effectLst>
                <a:latin typeface="Arial Black" panose="020B0A04020102020204" pitchFamily="34" charset="0"/>
              </a:rPr>
              <a:t>Abib 14 </a:t>
            </a:r>
            <a:r>
              <a:rPr lang="en-CA" sz="3200" b="1" dirty="0">
                <a:ln w="19050">
                  <a:solidFill>
                    <a:srgbClr val="0000FF"/>
                  </a:solidFill>
                </a:ln>
                <a:solidFill>
                  <a:srgbClr val="FFFF00"/>
                </a:solidFill>
                <a:effectLst>
                  <a:glow rad="127000">
                    <a:srgbClr val="FFCCFF"/>
                  </a:glow>
                </a:effectLst>
                <a:latin typeface="Arial Black" panose="020B0A04020102020204" pitchFamily="34" charset="0"/>
              </a:rPr>
              <a:t>on a 4</a:t>
            </a:r>
            <a:r>
              <a:rPr lang="en-CA" sz="3200" b="1" baseline="30000" dirty="0">
                <a:ln w="19050">
                  <a:solidFill>
                    <a:srgbClr val="0000FF"/>
                  </a:solidFill>
                </a:ln>
                <a:solidFill>
                  <a:srgbClr val="FFFF00"/>
                </a:solidFill>
                <a:effectLst>
                  <a:glow rad="127000">
                    <a:srgbClr val="FFCCFF"/>
                  </a:glow>
                </a:effectLst>
                <a:latin typeface="Arial Black" panose="020B0A04020102020204" pitchFamily="34" charset="0"/>
              </a:rPr>
              <a:t>th</a:t>
            </a:r>
            <a:r>
              <a:rPr lang="en-CA" sz="3200" b="1" dirty="0">
                <a:ln w="19050">
                  <a:solidFill>
                    <a:srgbClr val="0000FF"/>
                  </a:solidFill>
                </a:ln>
                <a:solidFill>
                  <a:srgbClr val="FFFF00"/>
                </a:solidFill>
                <a:effectLst>
                  <a:glow rad="127000">
                    <a:srgbClr val="FFCCFF"/>
                  </a:glow>
                </a:effectLst>
                <a:latin typeface="Arial Black" panose="020B0A04020102020204" pitchFamily="34" charset="0"/>
              </a:rPr>
              <a:t> Cycle</a:t>
            </a:r>
            <a:r>
              <a:rPr lang="en-CA" sz="3200" b="1" dirty="0" smtClean="0">
                <a:ln w="19050">
                  <a:solidFill>
                    <a:srgbClr val="0000FF"/>
                  </a:solidFill>
                </a:ln>
                <a:solidFill>
                  <a:srgbClr val="FFFF00"/>
                </a:solidFill>
                <a:effectLst>
                  <a:glow rad="127000">
                    <a:srgbClr val="FFCCFF"/>
                  </a:glow>
                </a:effectLst>
                <a:latin typeface="Arial Black" panose="020B0A04020102020204" pitchFamily="34" charset="0"/>
              </a:rPr>
              <a:t>!</a:t>
            </a:r>
            <a:endParaRPr lang="en-CA" sz="2000" b="1" dirty="0" smtClean="0">
              <a:ln w="19050">
                <a:solidFill>
                  <a:srgbClr val="0000FF"/>
                </a:solidFill>
              </a:ln>
              <a:solidFill>
                <a:srgbClr val="FFFF00"/>
              </a:solidFill>
              <a:effectLst>
                <a:glow rad="127000">
                  <a:srgbClr val="FFCCFF"/>
                </a:glow>
              </a:effectLst>
              <a:latin typeface="Arial Black" panose="020B0A04020102020204" pitchFamily="34" charset="0"/>
            </a:endParaRPr>
          </a:p>
          <a:p>
            <a:pPr algn="ctr" defTabSz="457200"/>
            <a:r>
              <a:rPr lang="en-CA" sz="2800" b="1" dirty="0" smtClean="0">
                <a:ln w="19050">
                  <a:noFill/>
                </a:ln>
                <a:solidFill>
                  <a:srgbClr val="FFFF00"/>
                </a:solidFill>
                <a:effectLst/>
              </a:rPr>
              <a:t>This</a:t>
            </a:r>
            <a:r>
              <a:rPr lang="en-CA" sz="2800" b="1" dirty="0" smtClean="0">
                <a:ln w="19050">
                  <a:solidFill>
                    <a:srgbClr val="0000FF"/>
                  </a:solidFill>
                </a:ln>
                <a:solidFill>
                  <a:srgbClr val="FFFF00"/>
                </a:solidFill>
                <a:effectLst/>
              </a:rPr>
              <a:t> </a:t>
            </a:r>
            <a:r>
              <a:rPr lang="en-CA" sz="2800" b="1" dirty="0" smtClean="0">
                <a:ln w="19050">
                  <a:noFill/>
                </a:ln>
                <a:solidFill>
                  <a:srgbClr val="FFFF00"/>
                </a:solidFill>
                <a:effectLst/>
              </a:rPr>
              <a:t>is the </a:t>
            </a:r>
            <a:r>
              <a:rPr lang="en-CA" sz="2800" b="1" dirty="0" smtClean="0">
                <a:ln w="19050">
                  <a:solidFill>
                    <a:schemeClr val="bg1"/>
                  </a:solidFill>
                </a:ln>
                <a:solidFill>
                  <a:srgbClr val="99FF33"/>
                </a:solidFill>
                <a:effectLst/>
                <a:latin typeface="Arial Black" panose="020B0A04020102020204" pitchFamily="34" charset="0"/>
              </a:rPr>
              <a:t>ONLY YEAR </a:t>
            </a:r>
            <a:r>
              <a:rPr lang="en-CA" sz="2800" b="1" dirty="0" smtClean="0">
                <a:ln w="19050">
                  <a:noFill/>
                </a:ln>
                <a:solidFill>
                  <a:srgbClr val="FFFF00"/>
                </a:solidFill>
                <a:effectLst/>
              </a:rPr>
              <a:t>from CE 26-34 that establishes a </a:t>
            </a:r>
            <a:r>
              <a:rPr lang="en-CA" sz="2800" b="1" dirty="0" smtClean="0">
                <a:ln w="19050">
                  <a:solidFill>
                    <a:srgbClr val="0000FF"/>
                  </a:solidFill>
                </a:ln>
                <a:solidFill>
                  <a:srgbClr val="FFFF00"/>
                </a:solidFill>
                <a:effectLst>
                  <a:glow rad="127000">
                    <a:srgbClr val="FFCCFF"/>
                  </a:glow>
                </a:effectLst>
              </a:rPr>
              <a:t>Tequfah based </a:t>
            </a:r>
            <a:r>
              <a:rPr lang="en-CA" sz="2800" b="1" dirty="0" smtClean="0">
                <a:ln w="19050">
                  <a:noFill/>
                </a:ln>
                <a:solidFill>
                  <a:srgbClr val="FFFF00"/>
                </a:solidFill>
                <a:effectLst/>
              </a:rPr>
              <a:t>Abib 14, for </a:t>
            </a:r>
            <a:br>
              <a:rPr lang="en-CA" sz="2800" b="1" dirty="0" smtClean="0">
                <a:ln w="19050">
                  <a:noFill/>
                </a:ln>
                <a:solidFill>
                  <a:srgbClr val="FFFF00"/>
                </a:solidFill>
                <a:effectLst/>
              </a:rPr>
            </a:br>
            <a:r>
              <a:rPr lang="en-CA" sz="2800" b="1" dirty="0" smtClean="0">
                <a:ln w="19050">
                  <a:noFill/>
                </a:ln>
                <a:solidFill>
                  <a:srgbClr val="FFFF00"/>
                </a:solidFill>
                <a:effectLst/>
              </a:rPr>
              <a:t>a 4</a:t>
            </a:r>
            <a:r>
              <a:rPr lang="en-CA" sz="2800" b="1" baseline="30000" dirty="0" smtClean="0">
                <a:ln w="19050">
                  <a:noFill/>
                </a:ln>
                <a:solidFill>
                  <a:srgbClr val="FFFF00"/>
                </a:solidFill>
                <a:effectLst/>
              </a:rPr>
              <a:t>th</a:t>
            </a:r>
            <a:r>
              <a:rPr lang="en-CA" sz="2800" b="1" dirty="0" smtClean="0">
                <a:ln w="19050">
                  <a:noFill/>
                </a:ln>
                <a:solidFill>
                  <a:srgbClr val="FFFF00"/>
                </a:solidFill>
                <a:effectLst/>
              </a:rPr>
              <a:t> Cycle Crucifixion, as p</a:t>
            </a:r>
            <a:r>
              <a:rPr lang="en-CA" sz="2800" b="1" u="sng" dirty="0" smtClean="0">
                <a:ln w="19050">
                  <a:noFill/>
                </a:ln>
                <a:solidFill>
                  <a:srgbClr val="FFFF00"/>
                </a:solidFill>
                <a:effectLst/>
              </a:rPr>
              <a:t>er Scri</a:t>
            </a:r>
            <a:r>
              <a:rPr lang="en-CA" sz="2800" b="1" dirty="0" smtClean="0">
                <a:ln w="19050">
                  <a:noFill/>
                </a:ln>
                <a:solidFill>
                  <a:srgbClr val="FFFF00"/>
                </a:solidFill>
                <a:effectLst/>
              </a:rPr>
              <a:t>p</a:t>
            </a:r>
            <a:r>
              <a:rPr lang="en-CA" sz="2800" b="1" u="sng" dirty="0" smtClean="0">
                <a:ln w="19050">
                  <a:noFill/>
                </a:ln>
                <a:solidFill>
                  <a:srgbClr val="FFFF00"/>
                </a:solidFill>
                <a:effectLst/>
              </a:rPr>
              <a:t>ture</a:t>
            </a:r>
            <a:r>
              <a:rPr lang="en-CA" sz="2800" b="1" dirty="0" smtClean="0">
                <a:ln w="19050">
                  <a:noFill/>
                </a:ln>
                <a:solidFill>
                  <a:srgbClr val="FFFF00"/>
                </a:solidFill>
                <a:effectLst/>
              </a:rPr>
              <a:t>!  :)</a:t>
            </a:r>
            <a:endParaRPr lang="en-CA" sz="2800" b="1" dirty="0">
              <a:ln w="19050">
                <a:noFill/>
              </a:ln>
              <a:solidFill>
                <a:srgbClr val="FFFF00"/>
              </a:solidFill>
              <a:effectLst>
                <a:glow rad="127000">
                  <a:srgbClr val="FF9900"/>
                </a:glow>
              </a:effectLst>
            </a:endParaRPr>
          </a:p>
        </p:txBody>
      </p:sp>
      <p:cxnSp>
        <p:nvCxnSpPr>
          <p:cNvPr id="21" name="Straight Connector 20"/>
          <p:cNvCxnSpPr/>
          <p:nvPr/>
        </p:nvCxnSpPr>
        <p:spPr>
          <a:xfrm>
            <a:off x="3918201" y="5120958"/>
            <a:ext cx="2203268" cy="0"/>
          </a:xfrm>
          <a:prstGeom prst="line">
            <a:avLst/>
          </a:prstGeom>
          <a:ln w="57150">
            <a:solidFill>
              <a:srgbClr val="99FF33"/>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270606" y="6256152"/>
            <a:ext cx="11575859" cy="535199"/>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FF0000"/>
                </a:solidFill>
                <a:effectLst>
                  <a:glow rad="127000">
                    <a:srgbClr val="FFFF00"/>
                  </a:glow>
                </a:effectLst>
              </a:rPr>
              <a:t>Luke 11:52 </a:t>
            </a:r>
            <a:r>
              <a:rPr lang="en-CA" b="1" dirty="0" smtClean="0">
                <a:solidFill>
                  <a:srgbClr val="FF66FF"/>
                </a:solidFill>
                <a:effectLst/>
              </a:rPr>
              <a:t>(A)  </a:t>
            </a:r>
            <a:r>
              <a:rPr lang="en-CA" b="1" dirty="0" smtClean="0">
                <a:solidFill>
                  <a:srgbClr val="FF0000"/>
                </a:solidFill>
                <a:effectLst>
                  <a:glow rad="127000">
                    <a:srgbClr val="FFFF00"/>
                  </a:glow>
                </a:effectLst>
              </a:rPr>
              <a:t>–  Woe to you learned in the Torah, because you </a:t>
            </a:r>
            <a:r>
              <a:rPr lang="en-CA" b="1" dirty="0" smtClean="0">
                <a:solidFill>
                  <a:srgbClr val="FF0000"/>
                </a:solidFill>
                <a:effectLst>
                  <a:glow rad="127000">
                    <a:srgbClr val="00FFFF"/>
                  </a:glow>
                </a:effectLst>
              </a:rPr>
              <a:t>took away </a:t>
            </a:r>
            <a:r>
              <a:rPr lang="en-CA" b="1" dirty="0" smtClean="0">
                <a:solidFill>
                  <a:srgbClr val="FF0000"/>
                </a:solidFill>
                <a:effectLst>
                  <a:glow rad="127000">
                    <a:srgbClr val="FFFF00"/>
                  </a:glow>
                </a:effectLst>
              </a:rPr>
              <a:t>the </a:t>
            </a:r>
            <a:r>
              <a:rPr lang="en-CA" b="1" dirty="0" smtClean="0">
                <a:solidFill>
                  <a:srgbClr val="FF0000"/>
                </a:solidFill>
                <a:effectLst>
                  <a:glow rad="127000">
                    <a:srgbClr val="00FFFF"/>
                  </a:glow>
                </a:effectLst>
              </a:rPr>
              <a:t>KEY TO KNOWLEDGE.  </a:t>
            </a:r>
            <a:endParaRPr lang="en-CA" b="1" dirty="0">
              <a:solidFill>
                <a:srgbClr val="FF0000"/>
              </a:solidFill>
              <a:effectLst>
                <a:glow rad="127000">
                  <a:srgbClr val="00FFFF"/>
                </a:glow>
              </a:effectLst>
            </a:endParaRPr>
          </a:p>
        </p:txBody>
      </p:sp>
      <p:sp>
        <p:nvSpPr>
          <p:cNvPr id="10" name="Rounded Rectangle 9"/>
          <p:cNvSpPr/>
          <p:nvPr/>
        </p:nvSpPr>
        <p:spPr>
          <a:xfrm>
            <a:off x="1134715" y="132052"/>
            <a:ext cx="5669506" cy="649794"/>
          </a:xfrm>
          <a:prstGeom prst="roundRect">
            <a:avLst>
              <a:gd name="adj" fmla="val 50000"/>
            </a:avLst>
          </a:prstGeom>
          <a:solidFill>
            <a:srgbClr val="FF66FF"/>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t>Examining CE 30</a:t>
            </a:r>
            <a:endParaRPr lang="en-CA" sz="4000" b="1" dirty="0"/>
          </a:p>
        </p:txBody>
      </p:sp>
      <p:cxnSp>
        <p:nvCxnSpPr>
          <p:cNvPr id="23" name="Straight Connector 22"/>
          <p:cNvCxnSpPr>
            <a:endCxn id="16" idx="0"/>
          </p:cNvCxnSpPr>
          <p:nvPr/>
        </p:nvCxnSpPr>
        <p:spPr>
          <a:xfrm>
            <a:off x="6336102" y="2139885"/>
            <a:ext cx="9105" cy="6893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155268" y="1852503"/>
            <a:ext cx="384274" cy="287382"/>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CA">
              <a:ln>
                <a:solidFill>
                  <a:srgbClr val="0000FF"/>
                </a:solidFill>
              </a:ln>
              <a:solidFill>
                <a:prstClr val="white"/>
              </a:solidFill>
            </a:endParaRPr>
          </a:p>
        </p:txBody>
      </p:sp>
      <p:sp>
        <p:nvSpPr>
          <p:cNvPr id="29" name="Rectangle 28"/>
          <p:cNvSpPr/>
          <p:nvPr/>
        </p:nvSpPr>
        <p:spPr>
          <a:xfrm>
            <a:off x="8294362" y="642204"/>
            <a:ext cx="3016881" cy="2218932"/>
          </a:xfrm>
          <a:prstGeom prst="rect">
            <a:avLst/>
          </a:prstGeom>
          <a:ln w="57150">
            <a:solidFill>
              <a:srgbClr val="00589A"/>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defTabSz="457200"/>
            <a:r>
              <a:rPr lang="en-CA" sz="3600" b="1" dirty="0" err="1" smtClean="0">
                <a:solidFill>
                  <a:srgbClr val="0000FF"/>
                </a:solidFill>
                <a:effectLst>
                  <a:glow rad="127000">
                    <a:srgbClr val="00FFFF"/>
                  </a:glow>
                </a:effectLst>
              </a:rPr>
              <a:t>Yah’s</a:t>
            </a:r>
            <a:r>
              <a:rPr lang="en-CA" sz="3600" b="1" dirty="0" smtClean="0">
                <a:solidFill>
                  <a:srgbClr val="0000FF"/>
                </a:solidFill>
              </a:rPr>
              <a:t> Genesis 1 </a:t>
            </a:r>
            <a:r>
              <a:rPr lang="en-CA" sz="3600" b="1" dirty="0" smtClean="0">
                <a:solidFill>
                  <a:srgbClr val="0000FF"/>
                </a:solidFill>
                <a:effectLst>
                  <a:glow rad="127000">
                    <a:srgbClr val="FFCCFF"/>
                  </a:glow>
                </a:effectLst>
              </a:rPr>
              <a:t>Light Season </a:t>
            </a:r>
            <a:r>
              <a:rPr lang="en-CA" sz="3600" b="1" dirty="0" smtClean="0">
                <a:solidFill>
                  <a:srgbClr val="0000FF"/>
                </a:solidFill>
              </a:rPr>
              <a:t>Covenant!</a:t>
            </a:r>
            <a:endParaRPr lang="en-CA" sz="1600" dirty="0">
              <a:solidFill>
                <a:schemeClr val="bg1"/>
              </a:solidFill>
            </a:endParaRPr>
          </a:p>
        </p:txBody>
      </p:sp>
      <p:sp>
        <p:nvSpPr>
          <p:cNvPr id="31" name="Rectangle 30"/>
          <p:cNvSpPr/>
          <p:nvPr/>
        </p:nvSpPr>
        <p:spPr>
          <a:xfrm>
            <a:off x="8319777" y="2880066"/>
            <a:ext cx="3625684" cy="1191649"/>
          </a:xfrm>
          <a:prstGeom prst="rect">
            <a:avLst/>
          </a:prstGeom>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smtClean="0">
                <a:ln w="12700">
                  <a:solidFill>
                    <a:srgbClr val="0000FF"/>
                  </a:solidFill>
                </a:ln>
                <a:solidFill>
                  <a:srgbClr val="FF66FF"/>
                </a:solidFill>
                <a:effectLst>
                  <a:glow rad="127000">
                    <a:srgbClr val="00FFFF"/>
                  </a:glow>
                </a:effectLst>
                <a:latin typeface="Arial Black" panose="020B0A04020102020204" pitchFamily="34" charset="0"/>
              </a:rPr>
              <a:t>  Dawn – Dawn, </a:t>
            </a:r>
            <a:r>
              <a:rPr lang="en-CA" sz="2000" b="1" dirty="0" smtClean="0">
                <a:solidFill>
                  <a:sysClr val="windowText" lastClr="000000"/>
                </a:solidFill>
                <a:effectLst>
                  <a:glow rad="127000">
                    <a:srgbClr val="00FFFF"/>
                  </a:glow>
                </a:effectLst>
                <a:latin typeface="Arial Black" panose="020B0A04020102020204" pitchFamily="34" charset="0"/>
              </a:rPr>
              <a:t/>
            </a:r>
            <a:br>
              <a:rPr lang="en-CA" sz="2000" b="1" dirty="0" smtClean="0">
                <a:solidFill>
                  <a:sysClr val="windowText" lastClr="000000"/>
                </a:solidFill>
                <a:effectLst>
                  <a:glow rad="127000">
                    <a:srgbClr val="00FFFF"/>
                  </a:glow>
                </a:effectLst>
                <a:latin typeface="Arial Black" panose="020B0A04020102020204" pitchFamily="34" charset="0"/>
              </a:rPr>
            </a:br>
            <a:r>
              <a:rPr lang="en-CA" sz="2000" b="1" dirty="0" smtClean="0">
                <a:solidFill>
                  <a:sysClr val="windowText" lastClr="000000"/>
                </a:solidFill>
                <a:effectLst>
                  <a:glow rad="127000">
                    <a:srgbClr val="00FFFF"/>
                  </a:glow>
                </a:effectLst>
                <a:latin typeface="Arial Black" panose="020B0A04020102020204" pitchFamily="34" charset="0"/>
              </a:rPr>
              <a:t>declares the </a:t>
            </a:r>
            <a:br>
              <a:rPr lang="en-CA" sz="2000" b="1" dirty="0" smtClean="0">
                <a:solidFill>
                  <a:sysClr val="windowText" lastClr="000000"/>
                </a:solidFill>
                <a:effectLst>
                  <a:glow rad="127000">
                    <a:srgbClr val="00FFFF"/>
                  </a:glow>
                </a:effectLst>
                <a:latin typeface="Arial Black" panose="020B0A04020102020204" pitchFamily="34" charset="0"/>
              </a:rPr>
            </a:br>
            <a:r>
              <a:rPr lang="en-CA" sz="2000" b="1" dirty="0" smtClean="0">
                <a:solidFill>
                  <a:sysClr val="windowText" lastClr="000000"/>
                </a:solidFill>
                <a:effectLst>
                  <a:glow rad="127000">
                    <a:srgbClr val="00FFFF"/>
                  </a:glow>
                </a:effectLst>
                <a:latin typeface="Arial Black" panose="020B0A04020102020204" pitchFamily="34" charset="0"/>
              </a:rPr>
              <a:t>4</a:t>
            </a:r>
            <a:r>
              <a:rPr lang="en-CA" sz="2000" b="1" baseline="30000" dirty="0" smtClean="0">
                <a:solidFill>
                  <a:sysClr val="windowText" lastClr="000000"/>
                </a:solidFill>
                <a:effectLst>
                  <a:glow rad="127000">
                    <a:srgbClr val="00FFFF"/>
                  </a:glow>
                </a:effectLst>
                <a:latin typeface="Arial Black" panose="020B0A04020102020204" pitchFamily="34" charset="0"/>
              </a:rPr>
              <a:t>th</a:t>
            </a:r>
            <a:r>
              <a:rPr lang="en-CA" sz="2000" b="1" dirty="0" smtClean="0">
                <a:solidFill>
                  <a:sysClr val="windowText" lastClr="000000"/>
                </a:solidFill>
                <a:effectLst>
                  <a:glow rad="127000">
                    <a:srgbClr val="00FFFF"/>
                  </a:glow>
                </a:effectLst>
                <a:latin typeface="Arial Black" panose="020B0A04020102020204" pitchFamily="34" charset="0"/>
              </a:rPr>
              <a:t> cycle Tequfah!</a:t>
            </a:r>
            <a:endParaRPr lang="en-CA" sz="2000" b="1" dirty="0">
              <a:solidFill>
                <a:schemeClr val="bg1"/>
              </a:solidFill>
            </a:endParaRPr>
          </a:p>
        </p:txBody>
      </p:sp>
      <p:sp>
        <p:nvSpPr>
          <p:cNvPr id="32" name="Curved Left Arrow 31"/>
          <p:cNvSpPr/>
          <p:nvPr/>
        </p:nvSpPr>
        <p:spPr>
          <a:xfrm>
            <a:off x="10858107" y="244501"/>
            <a:ext cx="1279851" cy="1608001"/>
          </a:xfrm>
          <a:prstGeom prst="curvedLeftArrow">
            <a:avLst/>
          </a:prstGeom>
          <a:solidFill>
            <a:srgbClr val="00FFFF"/>
          </a:solidFill>
          <a:ln>
            <a:solidFill>
              <a:srgbClr val="9966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nvGrpSpPr>
          <p:cNvPr id="6" name="Group 5"/>
          <p:cNvGrpSpPr/>
          <p:nvPr/>
        </p:nvGrpSpPr>
        <p:grpSpPr>
          <a:xfrm>
            <a:off x="8278255" y="156503"/>
            <a:ext cx="2552576" cy="466771"/>
            <a:chOff x="8278255" y="156503"/>
            <a:chExt cx="2552576" cy="466771"/>
          </a:xfrm>
        </p:grpSpPr>
        <p:pic>
          <p:nvPicPr>
            <p:cNvPr id="30" name="Picture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8255" y="156503"/>
              <a:ext cx="2552576" cy="452295"/>
            </a:xfrm>
            <a:prstGeom prst="rect">
              <a:avLst/>
            </a:prstGeom>
          </p:spPr>
        </p:pic>
        <p:sp>
          <p:nvSpPr>
            <p:cNvPr id="33" name="Rounded Rectangle 32"/>
            <p:cNvSpPr/>
            <p:nvPr/>
          </p:nvSpPr>
          <p:spPr>
            <a:xfrm>
              <a:off x="10102777" y="172815"/>
              <a:ext cx="728054" cy="450459"/>
            </a:xfrm>
            <a:prstGeom prst="roundRect">
              <a:avLst/>
            </a:prstGeom>
            <a:noFill/>
            <a:ln w="571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Notched Right Arrow 33"/>
          <p:cNvSpPr/>
          <p:nvPr/>
        </p:nvSpPr>
        <p:spPr>
          <a:xfrm rot="5400000">
            <a:off x="9468228" y="4907634"/>
            <a:ext cx="2062071" cy="634912"/>
          </a:xfrm>
          <a:prstGeom prst="notchedRightArrow">
            <a:avLst>
              <a:gd name="adj1" fmla="val 23856"/>
              <a:gd name="adj2" fmla="val 91395"/>
            </a:avLst>
          </a:prstGeom>
          <a:solidFill>
            <a:srgbClr val="FF66FF"/>
          </a:solidFill>
          <a:ln w="38100">
            <a:solidFill>
              <a:schemeClr val="bg1"/>
            </a:solidFill>
          </a:ln>
          <a:effectLst>
            <a:innerShdw blurRad="63500" dist="50800" dir="13500000">
              <a:prstClr val="black">
                <a:alpha val="50000"/>
              </a:prstClr>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urved Left Arrow 34"/>
          <p:cNvSpPr/>
          <p:nvPr/>
        </p:nvSpPr>
        <p:spPr>
          <a:xfrm flipH="1">
            <a:off x="7562094" y="2488689"/>
            <a:ext cx="1047263" cy="868700"/>
          </a:xfrm>
          <a:prstGeom prst="curvedLeftArrow">
            <a:avLst/>
          </a:prstGeom>
          <a:solidFill>
            <a:srgbClr val="00FFFF"/>
          </a:solidFill>
          <a:ln>
            <a:solidFill>
              <a:srgbClr val="9966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6" name="Rounded Rectangular Callout 35"/>
          <p:cNvSpPr/>
          <p:nvPr/>
        </p:nvSpPr>
        <p:spPr>
          <a:xfrm>
            <a:off x="3411120" y="2138018"/>
            <a:ext cx="1642557" cy="1706993"/>
          </a:xfrm>
          <a:prstGeom prst="wedgeRoundRectCallout">
            <a:avLst>
              <a:gd name="adj1" fmla="val -141130"/>
              <a:gd name="adj2" fmla="val 57748"/>
              <a:gd name="adj3" fmla="val 16667"/>
            </a:avLst>
          </a:prstGeom>
          <a:solidFill>
            <a:schemeClr val="tx1">
              <a:lumMod val="75000"/>
            </a:schemeClr>
          </a:solidFill>
          <a:ln w="7620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endParaRPr lang="en-CA" sz="3200" b="1" dirty="0" smtClean="0">
              <a:solidFill>
                <a:srgbClr val="FF0000"/>
              </a:solidFill>
            </a:endParaRPr>
          </a:p>
          <a:p>
            <a:pPr algn="ctr"/>
            <a:r>
              <a:rPr lang="en-CA" sz="3200" b="1" dirty="0" smtClean="0">
                <a:ln>
                  <a:solidFill>
                    <a:srgbClr val="0000FF"/>
                  </a:solidFill>
                </a:ln>
                <a:solidFill>
                  <a:srgbClr val="00FFFF"/>
                </a:solidFill>
              </a:rPr>
              <a:t>A </a:t>
            </a:r>
            <a:r>
              <a:rPr lang="en-CA" sz="3200" b="1" u="sng" dirty="0" smtClean="0">
                <a:ln>
                  <a:solidFill>
                    <a:srgbClr val="0000FF"/>
                  </a:solidFill>
                </a:ln>
                <a:solidFill>
                  <a:srgbClr val="00FFFF"/>
                </a:solidFill>
              </a:rPr>
              <a:t>4</a:t>
            </a:r>
            <a:r>
              <a:rPr lang="en-CA" sz="3200" b="1" u="sng" baseline="30000" dirty="0" smtClean="0">
                <a:ln>
                  <a:solidFill>
                    <a:srgbClr val="0000FF"/>
                  </a:solidFill>
                </a:ln>
                <a:solidFill>
                  <a:srgbClr val="00FFFF"/>
                </a:solidFill>
              </a:rPr>
              <a:t>th</a:t>
            </a:r>
            <a:r>
              <a:rPr lang="en-CA" sz="3200" b="1" dirty="0" smtClean="0">
                <a:ln>
                  <a:solidFill>
                    <a:srgbClr val="0000FF"/>
                  </a:solidFill>
                </a:ln>
                <a:solidFill>
                  <a:srgbClr val="00FFFF"/>
                </a:solidFill>
              </a:rPr>
              <a:t> Cycle!</a:t>
            </a:r>
            <a:endParaRPr lang="en-CA" sz="3200" b="1" dirty="0">
              <a:ln>
                <a:solidFill>
                  <a:srgbClr val="0000FF"/>
                </a:solidFill>
              </a:ln>
              <a:solidFill>
                <a:srgbClr val="00FFFF"/>
              </a:solidFill>
            </a:endParaRPr>
          </a:p>
        </p:txBody>
      </p:sp>
      <p:grpSp>
        <p:nvGrpSpPr>
          <p:cNvPr id="37" name="Group 36"/>
          <p:cNvGrpSpPr/>
          <p:nvPr/>
        </p:nvGrpSpPr>
        <p:grpSpPr>
          <a:xfrm>
            <a:off x="3431262" y="2153405"/>
            <a:ext cx="1610499" cy="692069"/>
            <a:chOff x="6693159" y="680297"/>
            <a:chExt cx="1610499" cy="692069"/>
          </a:xfrm>
        </p:grpSpPr>
        <p:sp>
          <p:nvSpPr>
            <p:cNvPr id="38" name="Rectangle 37"/>
            <p:cNvSpPr/>
            <p:nvPr/>
          </p:nvSpPr>
          <p:spPr>
            <a:xfrm>
              <a:off x="6766685" y="680297"/>
              <a:ext cx="926806" cy="33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600" dirty="0" smtClean="0">
                  <a:solidFill>
                    <a:srgbClr val="0000FF"/>
                  </a:solidFill>
                </a:rPr>
                <a:t>.</a:t>
              </a:r>
              <a:endParaRPr lang="en-CA" sz="6600" dirty="0">
                <a:solidFill>
                  <a:srgbClr val="0000FF"/>
                </a:solidFill>
              </a:endParaRPr>
            </a:p>
          </p:txBody>
        </p:sp>
        <p:sp>
          <p:nvSpPr>
            <p:cNvPr id="39" name="Rectangle 38"/>
            <p:cNvSpPr/>
            <p:nvPr/>
          </p:nvSpPr>
          <p:spPr>
            <a:xfrm>
              <a:off x="7115624" y="684608"/>
              <a:ext cx="926806" cy="33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600" dirty="0" smtClean="0">
                  <a:solidFill>
                    <a:srgbClr val="0000FF"/>
                  </a:solidFill>
                </a:rPr>
                <a:t>.</a:t>
              </a:r>
              <a:endParaRPr lang="en-CA" sz="6600" dirty="0">
                <a:solidFill>
                  <a:srgbClr val="0000FF"/>
                </a:solidFill>
              </a:endParaRPr>
            </a:p>
          </p:txBody>
        </p:sp>
        <p:sp>
          <p:nvSpPr>
            <p:cNvPr id="40" name="Rounded Rectangle 39"/>
            <p:cNvSpPr/>
            <p:nvPr/>
          </p:nvSpPr>
          <p:spPr>
            <a:xfrm>
              <a:off x="6693159" y="796573"/>
              <a:ext cx="1610499" cy="5757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CA" sz="3200" b="1" dirty="0" err="1" smtClean="0">
                  <a:solidFill>
                    <a:srgbClr val="FF0000"/>
                  </a:solidFill>
                </a:rPr>
                <a:t>L</a:t>
              </a:r>
              <a:r>
                <a:rPr lang="en-CA" sz="3200" b="1" dirty="0" err="1" smtClean="0">
                  <a:solidFill>
                    <a:srgbClr val="FF0000"/>
                  </a:solidFill>
                  <a:effectLst>
                    <a:glow rad="50800">
                      <a:srgbClr val="00FFFF"/>
                    </a:glow>
                  </a:effectLst>
                </a:rPr>
                <a:t>OO</a:t>
              </a:r>
              <a:r>
                <a:rPr lang="en-CA" sz="3200" b="1" dirty="0" err="1" smtClean="0">
                  <a:solidFill>
                    <a:srgbClr val="FF0000"/>
                  </a:solidFill>
                </a:rPr>
                <a:t>k</a:t>
              </a:r>
              <a:r>
                <a:rPr lang="en-CA" sz="3200" b="1" dirty="0">
                  <a:solidFill>
                    <a:srgbClr val="FF0000"/>
                  </a:solidFill>
                </a:rPr>
                <a:t>!</a:t>
              </a:r>
              <a:endParaRPr lang="en-CA" dirty="0"/>
            </a:p>
          </p:txBody>
        </p:sp>
      </p:grpSp>
      <p:pic>
        <p:nvPicPr>
          <p:cNvPr id="1026" name="Picture 2" descr="C:\Users\Rae\Desktop\key to understanding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2" b="100000" l="0" r="100000"/>
                    </a14:imgEffect>
                  </a14:imgLayer>
                </a14:imgProps>
              </a:ext>
              <a:ext uri="{28A0092B-C50C-407E-A947-70E740481C1C}">
                <a14:useLocalDpi xmlns:a14="http://schemas.microsoft.com/office/drawing/2010/main"/>
              </a:ext>
            </a:extLst>
          </a:blip>
          <a:srcRect/>
          <a:stretch>
            <a:fillRect/>
          </a:stretch>
        </p:blipFill>
        <p:spPr bwMode="auto">
          <a:xfrm flipH="1">
            <a:off x="10181807" y="3884401"/>
            <a:ext cx="1938032" cy="23717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6458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1000"/>
                                        <p:tgtEl>
                                          <p:spTgt spid="29"/>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1250"/>
                                        <p:tgtEl>
                                          <p:spTgt spid="3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1250"/>
                                        <p:tgtEl>
                                          <p:spTgt spid="35"/>
                                        </p:tgtEl>
                                      </p:cBhvr>
                                    </p:animEffect>
                                  </p:childTnLst>
                                </p:cTn>
                              </p:par>
                            </p:childTnLst>
                          </p:cTn>
                        </p:par>
                        <p:par>
                          <p:cTn id="20" fill="hold">
                            <p:stCondLst>
                              <p:cond delay="4250"/>
                            </p:stCondLst>
                            <p:childTnLst>
                              <p:par>
                                <p:cTn id="21" presetID="22" presetClass="entr" presetSubtype="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250"/>
                                        <p:tgtEl>
                                          <p:spTgt spid="18"/>
                                        </p:tgtEl>
                                      </p:cBhvr>
                                    </p:animEffect>
                                  </p:childTnLst>
                                </p:cTn>
                              </p:par>
                              <p:par>
                                <p:cTn id="29" presetID="21" presetClass="entr" presetSubtype="1" repeatCount="3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47"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1" presetClass="entr" presetSubtype="1"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1250"/>
                                        <p:tgtEl>
                                          <p:spTgt spid="7"/>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heel(1)">
                                      <p:cBhvr>
                                        <p:cTn id="70" dur="1250"/>
                                        <p:tgtEl>
                                          <p:spTgt spid="24"/>
                                        </p:tgtEl>
                                      </p:cBhvr>
                                    </p:animEffect>
                                  </p:childTnLst>
                                </p:cTn>
                              </p:par>
                            </p:childTnLst>
                          </p:cTn>
                        </p:par>
                        <p:par>
                          <p:cTn id="71" fill="hold">
                            <p:stCondLst>
                              <p:cond delay="2250"/>
                            </p:stCondLst>
                            <p:childTnLst>
                              <p:par>
                                <p:cTn id="72" presetID="16" presetClass="entr" presetSubtype="21"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par>
                          <p:cTn id="75" fill="hold">
                            <p:stCondLst>
                              <p:cond delay="2750"/>
                            </p:stCondLst>
                            <p:childTnLst>
                              <p:par>
                                <p:cTn id="76" presetID="31"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1000" fill="hold"/>
                                        <p:tgtEl>
                                          <p:spTgt spid="37"/>
                                        </p:tgtEl>
                                        <p:attrNameLst>
                                          <p:attrName>ppt_w</p:attrName>
                                        </p:attrNameLst>
                                      </p:cBhvr>
                                      <p:tavLst>
                                        <p:tav tm="0">
                                          <p:val>
                                            <p:fltVal val="0"/>
                                          </p:val>
                                        </p:tav>
                                        <p:tav tm="100000">
                                          <p:val>
                                            <p:strVal val="#ppt_w"/>
                                          </p:val>
                                        </p:tav>
                                      </p:tavLst>
                                    </p:anim>
                                    <p:anim calcmode="lin" valueType="num">
                                      <p:cBhvr>
                                        <p:cTn id="79" dur="1000" fill="hold"/>
                                        <p:tgtEl>
                                          <p:spTgt spid="37"/>
                                        </p:tgtEl>
                                        <p:attrNameLst>
                                          <p:attrName>ppt_h</p:attrName>
                                        </p:attrNameLst>
                                      </p:cBhvr>
                                      <p:tavLst>
                                        <p:tav tm="0">
                                          <p:val>
                                            <p:fltVal val="0"/>
                                          </p:val>
                                        </p:tav>
                                        <p:tav tm="100000">
                                          <p:val>
                                            <p:strVal val="#ppt_h"/>
                                          </p:val>
                                        </p:tav>
                                      </p:tavLst>
                                    </p:anim>
                                    <p:anim calcmode="lin" valueType="num">
                                      <p:cBhvr>
                                        <p:cTn id="80" dur="1000" fill="hold"/>
                                        <p:tgtEl>
                                          <p:spTgt spid="37"/>
                                        </p:tgtEl>
                                        <p:attrNameLst>
                                          <p:attrName>style.rotation</p:attrName>
                                        </p:attrNameLst>
                                      </p:cBhvr>
                                      <p:tavLst>
                                        <p:tav tm="0">
                                          <p:val>
                                            <p:fltVal val="90"/>
                                          </p:val>
                                        </p:tav>
                                        <p:tav tm="100000">
                                          <p:val>
                                            <p:fltVal val="0"/>
                                          </p:val>
                                        </p:tav>
                                      </p:tavLst>
                                    </p:anim>
                                    <p:animEffect transition="in" filter="fade">
                                      <p:cBhvr>
                                        <p:cTn id="81" dur="1000"/>
                                        <p:tgtEl>
                                          <p:spTgt spid="37"/>
                                        </p:tgtEl>
                                      </p:cBhvr>
                                    </p:animEffect>
                                  </p:childTnLst>
                                </p:cTn>
                              </p:par>
                            </p:childTnLst>
                          </p:cTn>
                        </p:par>
                        <p:par>
                          <p:cTn id="82" fill="hold">
                            <p:stCondLst>
                              <p:cond delay="3750"/>
                            </p:stCondLst>
                            <p:childTnLst>
                              <p:par>
                                <p:cTn id="83" presetID="26" presetClass="emph" presetSubtype="0" repeatCount="10000" fill="hold" nodeType="afterEffect">
                                  <p:stCondLst>
                                    <p:cond delay="0"/>
                                  </p:stCondLst>
                                  <p:childTnLst>
                                    <p:animEffect transition="out" filter="fade">
                                      <p:cBhvr>
                                        <p:cTn id="84" dur="500" tmFilter="0, 0; .2, .5; .8, .5; 1, 0"/>
                                        <p:tgtEl>
                                          <p:spTgt spid="37"/>
                                        </p:tgtEl>
                                      </p:cBhvr>
                                    </p:animEffect>
                                    <p:animScale>
                                      <p:cBhvr>
                                        <p:cTn id="85" dur="250" autoRev="1" fill="hold"/>
                                        <p:tgtEl>
                                          <p:spTgt spid="37"/>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strips(downLeft)">
                                      <p:cBhvr>
                                        <p:cTn id="90" dur="2000"/>
                                        <p:tgtEl>
                                          <p:spTgt spid="19"/>
                                        </p:tgtEl>
                                      </p:cBhvr>
                                    </p:animEffect>
                                  </p:childTnLst>
                                </p:cTn>
                              </p:par>
                            </p:childTnLst>
                          </p:cTn>
                        </p:par>
                        <p:par>
                          <p:cTn id="91" fill="hold">
                            <p:stCondLst>
                              <p:cond delay="4000"/>
                            </p:stCondLst>
                            <p:childTnLst>
                              <p:par>
                                <p:cTn id="92" presetID="22" presetClass="entr" presetSubtype="8" fill="hold" nodeType="afterEffect">
                                  <p:stCondLst>
                                    <p:cond delay="250"/>
                                  </p:stCondLst>
                                  <p:childTnLst>
                                    <p:set>
                                      <p:cBhvr>
                                        <p:cTn id="93" dur="1" fill="hold">
                                          <p:stCondLst>
                                            <p:cond delay="0"/>
                                          </p:stCondLst>
                                        </p:cTn>
                                        <p:tgtEl>
                                          <p:spTgt spid="21"/>
                                        </p:tgtEl>
                                        <p:attrNameLst>
                                          <p:attrName>style.visibility</p:attrName>
                                        </p:attrNameLst>
                                      </p:cBhvr>
                                      <p:to>
                                        <p:strVal val="visible"/>
                                      </p:to>
                                    </p:set>
                                    <p:animEffect transition="in" filter="wipe(left)">
                                      <p:cBhvr>
                                        <p:cTn id="94" dur="175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left)">
                                      <p:cBhvr>
                                        <p:cTn id="99" dur="1000"/>
                                        <p:tgtEl>
                                          <p:spTgt spid="4"/>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childTnLst>
                          </p:cTn>
                        </p:par>
                        <p:par>
                          <p:cTn id="105" fill="hold">
                            <p:stCondLst>
                              <p:cond delay="1000"/>
                            </p:stCondLst>
                            <p:childTnLst>
                              <p:par>
                                <p:cTn id="106" presetID="22" presetClass="entr" presetSubtype="4" fill="hold" nodeType="afterEffect">
                                  <p:stCondLst>
                                    <p:cond delay="0"/>
                                  </p:stCondLst>
                                  <p:childTnLst>
                                    <p:set>
                                      <p:cBhvr>
                                        <p:cTn id="107" dur="1" fill="hold">
                                          <p:stCondLst>
                                            <p:cond delay="0"/>
                                          </p:stCondLst>
                                        </p:cTn>
                                        <p:tgtEl>
                                          <p:spTgt spid="1026"/>
                                        </p:tgtEl>
                                        <p:attrNameLst>
                                          <p:attrName>style.visibility</p:attrName>
                                        </p:attrNameLst>
                                      </p:cBhvr>
                                      <p:to>
                                        <p:strVal val="visible"/>
                                      </p:to>
                                    </p:set>
                                    <p:animEffect transition="in" filter="wipe(down)">
                                      <p:cBhvr>
                                        <p:cTn id="108" dur="1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7" grpId="0" animBg="1"/>
      <p:bldP spid="24" grpId="0" animBg="1"/>
      <p:bldP spid="19" grpId="0" animBg="1"/>
      <p:bldP spid="4" grpId="0" animBg="1"/>
      <p:bldP spid="25" grpId="0" animBg="1"/>
      <p:bldP spid="29" grpId="0" animBg="1"/>
      <p:bldP spid="31" grpId="0" animBg="1"/>
      <p:bldP spid="32"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Slide Number Placeholder 2"/>
          <p:cNvSpPr txBox="1">
            <a:spLocks/>
          </p:cNvSpPr>
          <p:nvPr/>
        </p:nvSpPr>
        <p:spPr>
          <a:xfrm>
            <a:off x="11800552" y="6401544"/>
            <a:ext cx="373214" cy="381929"/>
          </a:xfrm>
          <a:prstGeom prst="rect">
            <a:avLst/>
          </a:prstGeom>
        </p:spPr>
        <p:txBody>
          <a:bodyPr vert="horz" lIns="91440" tIns="45720" rIns="91440" bIns="45720" rtlCol="0" anchor="b"/>
          <a:lstStyle>
            <a:defPPr>
              <a:defRPr lang="en-US"/>
            </a:defPPr>
            <a:lvl1pPr marL="0" algn="ctr" defTabSz="914400" rtl="0" eaLnBrk="1" latinLnBrk="0" hangingPunct="1">
              <a:defRPr sz="28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z="1100" smtClean="0">
                <a:solidFill>
                  <a:prstClr val="white">
                    <a:tint val="75000"/>
                  </a:prstClr>
                </a:solidFill>
              </a:rPr>
              <a:pPr/>
              <a:t>8</a:t>
            </a:fld>
            <a:endParaRPr lang="en-US" sz="1100" dirty="0">
              <a:solidFill>
                <a:prstClr val="white">
                  <a:tint val="75000"/>
                </a:prstClr>
              </a:solidFill>
            </a:endParaRPr>
          </a:p>
        </p:txBody>
      </p:sp>
      <p:pic>
        <p:nvPicPr>
          <p:cNvPr id="3" name="Picture 2" descr="C:\Users\Rae\Desktop\detour ahead pink.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9669" y="-75356"/>
            <a:ext cx="7008711" cy="700871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7182883" y="130629"/>
            <a:ext cx="4834946" cy="6592388"/>
          </a:xfrm>
          <a:prstGeom prst="cloudCallout">
            <a:avLst>
              <a:gd name="adj1" fmla="val -83334"/>
              <a:gd name="adj2" fmla="val 3523"/>
            </a:avLst>
          </a:prstGeom>
          <a:solidFill>
            <a:srgbClr val="2A1500"/>
          </a:solidFill>
          <a:ln w="57150">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algn="ctr"/>
            <a:r>
              <a:rPr lang="en-CA" sz="3600" b="1" u="sng" dirty="0" smtClean="0">
                <a:solidFill>
                  <a:srgbClr val="FFCCFF"/>
                </a:solidFill>
              </a:rPr>
              <a:t>What if</a:t>
            </a:r>
            <a:r>
              <a:rPr lang="en-CA" sz="3600" b="1" dirty="0" smtClean="0">
                <a:solidFill>
                  <a:srgbClr val="FFCCFF"/>
                </a:solidFill>
              </a:rPr>
              <a:t> </a:t>
            </a:r>
            <a:r>
              <a:rPr lang="en-CA" sz="3600" dirty="0" smtClean="0">
                <a:solidFill>
                  <a:srgbClr val="FFCCFF"/>
                </a:solidFill>
              </a:rPr>
              <a:t>the Tequfah is the </a:t>
            </a:r>
            <a:br>
              <a:rPr lang="en-CA" sz="3600" dirty="0" smtClean="0">
                <a:solidFill>
                  <a:srgbClr val="FFCCFF"/>
                </a:solidFill>
              </a:rPr>
            </a:br>
            <a:r>
              <a:rPr lang="en-CA" sz="3600" b="1" i="1" dirty="0" smtClean="0">
                <a:ln>
                  <a:solidFill>
                    <a:srgbClr val="0000FF"/>
                  </a:solidFill>
                </a:ln>
                <a:solidFill>
                  <a:srgbClr val="FFFF00"/>
                </a:solidFill>
                <a:effectLst>
                  <a:glow rad="127000">
                    <a:srgbClr val="99FF33"/>
                  </a:glow>
                </a:effectLst>
              </a:rPr>
              <a:t>First Cycle </a:t>
            </a:r>
            <a:r>
              <a:rPr lang="en-CA" sz="3600" dirty="0" smtClean="0">
                <a:solidFill>
                  <a:srgbClr val="FFCCFF"/>
                </a:solidFill>
              </a:rPr>
              <a:t/>
            </a:r>
            <a:br>
              <a:rPr lang="en-CA" sz="3600" dirty="0" smtClean="0">
                <a:solidFill>
                  <a:srgbClr val="FFCCFF"/>
                </a:solidFill>
              </a:rPr>
            </a:br>
            <a:r>
              <a:rPr lang="en-CA" sz="3600" dirty="0" smtClean="0">
                <a:solidFill>
                  <a:srgbClr val="FFCCFF"/>
                </a:solidFill>
              </a:rPr>
              <a:t>of the year like many want to insist?</a:t>
            </a:r>
            <a:endParaRPr lang="en-CA" sz="3600" dirty="0">
              <a:solidFill>
                <a:srgbClr val="FFCCFF"/>
              </a:solidFill>
            </a:endParaRPr>
          </a:p>
        </p:txBody>
      </p:sp>
      <p:cxnSp>
        <p:nvCxnSpPr>
          <p:cNvPr id="5" name="Straight Arrow Connector 4"/>
          <p:cNvCxnSpPr/>
          <p:nvPr/>
        </p:nvCxnSpPr>
        <p:spPr>
          <a:xfrm>
            <a:off x="6235430" y="525294"/>
            <a:ext cx="2042808" cy="2178995"/>
          </a:xfrm>
          <a:prstGeom prst="straightConnector1">
            <a:avLst/>
          </a:prstGeom>
          <a:ln w="307975">
            <a:solidFill>
              <a:srgbClr val="F735EE"/>
            </a:solidFill>
            <a:headEnd type="none" w="med" len="med"/>
            <a:tailEnd type="arrow"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5159824" y="5517456"/>
            <a:ext cx="5872876" cy="1266017"/>
          </a:xfrm>
          <a:prstGeom prst="roundRect">
            <a:avLst>
              <a:gd name="adj" fmla="val 34355"/>
            </a:avLst>
          </a:prstGeom>
          <a:solidFill>
            <a:srgbClr val="FF5050"/>
          </a:solidFill>
          <a:ln w="57150">
            <a:solidFill>
              <a:srgbClr val="0000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b="1" dirty="0" smtClean="0"/>
              <a:t>Will Scripture agree or </a:t>
            </a:r>
            <a:br>
              <a:rPr lang="en-CA" sz="3600" b="1" dirty="0" smtClean="0"/>
            </a:br>
            <a:r>
              <a:rPr lang="en-CA" sz="3600" b="1" u="sng" dirty="0" smtClean="0"/>
              <a:t>annihilate</a:t>
            </a:r>
            <a:r>
              <a:rPr lang="en-CA" sz="3600" b="1" dirty="0" smtClean="0"/>
              <a:t> this notion?</a:t>
            </a:r>
            <a:endParaRPr lang="en-CA" sz="3600" b="1" dirty="0"/>
          </a:p>
        </p:txBody>
      </p:sp>
    </p:spTree>
    <p:extLst>
      <p:ext uri="{BB962C8B-B14F-4D97-AF65-F5344CB8AC3E}">
        <p14:creationId xmlns:p14="http://schemas.microsoft.com/office/powerpoint/2010/main" val="3777372772"/>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57000">
              <a:schemeClr val="tx1">
                <a:lumMod val="5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768" y="386500"/>
            <a:ext cx="11161336" cy="5861900"/>
          </a:xfrm>
          <a:solidFill>
            <a:srgbClr val="0000FF"/>
          </a:solidFill>
          <a:scene3d>
            <a:camera prst="orthographicFront"/>
            <a:lightRig rig="threePt" dir="t"/>
          </a:scene3d>
          <a:sp3d>
            <a:bevelT/>
          </a:sp3d>
        </p:spPr>
        <p:txBody>
          <a:bodyPr>
            <a:normAutofit/>
            <a:sp3d extrusionH="57150">
              <a:bevelT w="38100" h="38100"/>
            </a:sp3d>
          </a:bodyPr>
          <a:lstStyle/>
          <a:p>
            <a:pPr marL="0" indent="0" algn="ctr">
              <a:buNone/>
            </a:pPr>
            <a:r>
              <a:rPr lang="en-CA" sz="3600" b="1" dirty="0" smtClean="0"/>
              <a:t>Consider</a:t>
            </a:r>
            <a:r>
              <a:rPr lang="en-CA" sz="3600" dirty="0" smtClean="0"/>
              <a:t> </a:t>
            </a:r>
            <a:r>
              <a:rPr lang="en-CA" sz="3600" b="1" dirty="0" smtClean="0"/>
              <a:t>the</a:t>
            </a:r>
            <a:r>
              <a:rPr lang="en-CA" sz="3600" dirty="0" smtClean="0"/>
              <a:t> </a:t>
            </a:r>
            <a:r>
              <a:rPr lang="en-CA" sz="3600" b="1" u="sng" dirty="0" smtClean="0">
                <a:ln>
                  <a:solidFill>
                    <a:srgbClr val="0000FF"/>
                  </a:solidFill>
                </a:ln>
                <a:solidFill>
                  <a:srgbClr val="FF9900"/>
                </a:solidFill>
                <a:effectLst>
                  <a:glow rad="76200">
                    <a:srgbClr val="99FF33"/>
                  </a:glow>
                </a:effectLst>
              </a:rPr>
              <a:t>SPIRITUAL ASSASINATION</a:t>
            </a:r>
            <a:r>
              <a:rPr lang="en-CA" sz="3600" b="1" dirty="0" smtClean="0">
                <a:ln>
                  <a:solidFill>
                    <a:srgbClr val="0000FF"/>
                  </a:solidFill>
                </a:ln>
                <a:solidFill>
                  <a:srgbClr val="FF9900"/>
                </a:solidFill>
                <a:effectLst>
                  <a:glow rad="76200">
                    <a:srgbClr val="99FF33"/>
                  </a:glow>
                </a:effectLst>
              </a:rPr>
              <a:t> </a:t>
            </a:r>
            <a:r>
              <a:rPr lang="en-CA" sz="3600" b="1" dirty="0" smtClean="0">
                <a:ln w="19050">
                  <a:solidFill>
                    <a:srgbClr val="0000FF"/>
                  </a:solidFill>
                </a:ln>
                <a:solidFill>
                  <a:srgbClr val="FF9900"/>
                </a:solidFill>
                <a:effectLst>
                  <a:glow rad="127000">
                    <a:srgbClr val="FFFF00"/>
                  </a:glow>
                </a:effectLst>
                <a:latin typeface="Arial Black" panose="020B0A04020102020204" pitchFamily="34" charset="0"/>
              </a:rPr>
              <a:t>IMPACT</a:t>
            </a:r>
            <a:r>
              <a:rPr lang="en-CA" sz="3600" dirty="0" smtClean="0"/>
              <a:t> </a:t>
            </a:r>
            <a:br>
              <a:rPr lang="en-CA" sz="3600" dirty="0" smtClean="0"/>
            </a:br>
            <a:r>
              <a:rPr lang="en-CA" sz="3600" b="1" dirty="0" smtClean="0"/>
              <a:t>of crucifying Yahusha </a:t>
            </a:r>
            <a:r>
              <a:rPr lang="en-CA" sz="3600" b="1" u="sng" dirty="0" smtClean="0"/>
              <a:t>PRIOR to</a:t>
            </a:r>
            <a:r>
              <a:rPr lang="en-CA" sz="3600" b="1" dirty="0" smtClean="0"/>
              <a:t> the </a:t>
            </a:r>
            <a:br>
              <a:rPr lang="en-CA" sz="3600" b="1" dirty="0" smtClean="0"/>
            </a:br>
            <a:r>
              <a:rPr lang="en-CA" sz="3600" b="1" i="1" u="sng" dirty="0" smtClean="0">
                <a:ln>
                  <a:solidFill>
                    <a:srgbClr val="FF66FF"/>
                  </a:solidFill>
                </a:ln>
                <a:solidFill>
                  <a:srgbClr val="FF9900"/>
                </a:solidFill>
                <a:latin typeface="Comic Sans MS" panose="030F0702030302020204" pitchFamily="66" charset="0"/>
              </a:rPr>
              <a:t>deceived believer’s</a:t>
            </a:r>
            <a:r>
              <a:rPr lang="en-CA" sz="3600" dirty="0" smtClean="0"/>
              <a:t> </a:t>
            </a:r>
            <a:r>
              <a:rPr lang="en-CA" sz="3600" b="1" u="sng" dirty="0" smtClean="0">
                <a:solidFill>
                  <a:srgbClr val="92D050"/>
                </a:solidFill>
                <a:effectLst>
                  <a:glow rad="203200">
                    <a:schemeClr val="bg1"/>
                  </a:glow>
                </a:effectLst>
              </a:rPr>
              <a:t>Lunar</a:t>
            </a:r>
            <a:r>
              <a:rPr lang="en-CA" sz="3600" b="1" dirty="0" smtClean="0">
                <a:solidFill>
                  <a:srgbClr val="92D050"/>
                </a:solidFill>
                <a:effectLst>
                  <a:glow rad="203200">
                    <a:schemeClr val="bg1"/>
                  </a:glow>
                </a:effectLst>
              </a:rPr>
              <a:t> Passover festival!</a:t>
            </a:r>
            <a:endParaRPr lang="en-CA" sz="3600" b="1" dirty="0">
              <a:solidFill>
                <a:srgbClr val="92D050"/>
              </a:solidFill>
              <a:effectLst>
                <a:glow rad="203200">
                  <a:schemeClr val="bg1"/>
                </a:glow>
              </a:effectLst>
            </a:endParaRPr>
          </a:p>
        </p:txBody>
      </p:sp>
      <p:sp>
        <p:nvSpPr>
          <p:cNvPr id="4" name="Slide Number Placeholder 3"/>
          <p:cNvSpPr>
            <a:spLocks noGrp="1"/>
          </p:cNvSpPr>
          <p:nvPr>
            <p:ph type="sldNum" sz="quarter" idx="12"/>
          </p:nvPr>
        </p:nvSpPr>
        <p:spPr>
          <a:xfrm>
            <a:off x="11771056" y="6494585"/>
            <a:ext cx="419099" cy="363415"/>
          </a:xfrm>
        </p:spPr>
        <p:txBody>
          <a:bodyPr/>
          <a:lstStyle/>
          <a:p>
            <a:fld id="{6D22F896-40B5-4ADD-8801-0D06FADFA095}" type="slidenum">
              <a:rPr lang="en-US" sz="1200" smtClean="0">
                <a:solidFill>
                  <a:prstClr val="white">
                    <a:tint val="75000"/>
                  </a:prstClr>
                </a:solidFill>
              </a:rPr>
              <a:pPr/>
              <a:t>9</a:t>
            </a:fld>
            <a:endParaRPr lang="en-US" sz="1200" dirty="0">
              <a:solidFill>
                <a:prstClr val="white">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63564280"/>
              </p:ext>
            </p:extLst>
          </p:nvPr>
        </p:nvGraphicFramePr>
        <p:xfrm>
          <a:off x="1104182" y="3536826"/>
          <a:ext cx="4925116" cy="465970"/>
        </p:xfrm>
        <a:graphic>
          <a:graphicData uri="http://schemas.openxmlformats.org/drawingml/2006/table">
            <a:tbl>
              <a:tblPr firstRow="1" bandRow="1">
                <a:tableStyleId>{5C22544A-7EE6-4342-B048-85BDC9FD1C3A}</a:tableStyleId>
              </a:tblPr>
              <a:tblGrid>
                <a:gridCol w="4925116"/>
              </a:tblGrid>
              <a:tr h="465970">
                <a:tc>
                  <a:txBody>
                    <a:bodyPr/>
                    <a:lstStyle/>
                    <a:p>
                      <a:r>
                        <a:rPr lang="en-CA" dirty="0" smtClean="0"/>
                        <a:t>   Lunar Abib   13    </a:t>
                      </a:r>
                      <a:r>
                        <a:rPr lang="en-CA" u="sng" dirty="0" smtClean="0">
                          <a:solidFill>
                            <a:srgbClr val="FF0000"/>
                          </a:solidFill>
                        </a:rPr>
                        <a:t>PRIOR TO</a:t>
                      </a:r>
                      <a:r>
                        <a:rPr lang="en-CA" u="none" dirty="0" smtClean="0">
                          <a:solidFill>
                            <a:srgbClr val="FF0000"/>
                          </a:solidFill>
                        </a:rPr>
                        <a:t> </a:t>
                      </a:r>
                      <a:r>
                        <a:rPr lang="en-CA" u="sng" dirty="0" smtClean="0">
                          <a:solidFill>
                            <a:schemeClr val="bg1"/>
                          </a:solidFill>
                        </a:rPr>
                        <a:t>THEIR</a:t>
                      </a:r>
                      <a:r>
                        <a:rPr lang="en-CA" dirty="0" smtClean="0">
                          <a:solidFill>
                            <a:srgbClr val="FF0000"/>
                          </a:solidFill>
                        </a:rPr>
                        <a:t> Festival</a:t>
                      </a:r>
                      <a:endParaRPr lang="en-CA"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2">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77181942"/>
              </p:ext>
            </p:extLst>
          </p:nvPr>
        </p:nvGraphicFramePr>
        <p:xfrm>
          <a:off x="6120923" y="3545452"/>
          <a:ext cx="4791491" cy="452144"/>
        </p:xfrm>
        <a:graphic>
          <a:graphicData uri="http://schemas.openxmlformats.org/drawingml/2006/table">
            <a:tbl>
              <a:tblPr firstRow="1" bandRow="1">
                <a:tableStyleId>{5C22544A-7EE6-4342-B048-85BDC9FD1C3A}</a:tableStyleId>
              </a:tblPr>
              <a:tblGrid>
                <a:gridCol w="4791491"/>
              </a:tblGrid>
              <a:tr h="452144">
                <a:tc>
                  <a:txBody>
                    <a:bodyPr/>
                    <a:lstStyle/>
                    <a:p>
                      <a:r>
                        <a:rPr lang="en-CA" dirty="0" smtClean="0"/>
                        <a:t>       </a:t>
                      </a:r>
                      <a:r>
                        <a:rPr lang="en-CA" u="sng" dirty="0" smtClean="0"/>
                        <a:t>Lunar</a:t>
                      </a:r>
                      <a:r>
                        <a:rPr lang="en-CA" dirty="0" smtClean="0"/>
                        <a:t> Abib 14 begun </a:t>
                      </a:r>
                      <a:r>
                        <a:rPr lang="en-CA" u="sng" dirty="0" smtClean="0">
                          <a:solidFill>
                            <a:srgbClr val="FF0000"/>
                          </a:solidFill>
                        </a:rPr>
                        <a:t>AFTER SUNSET</a:t>
                      </a:r>
                      <a:r>
                        <a:rPr lang="en-CA" dirty="0" smtClean="0">
                          <a:solidFill>
                            <a:srgbClr val="FF0000"/>
                          </a:solidFill>
                        </a:rPr>
                        <a:t>! </a:t>
                      </a:r>
                      <a:endParaRPr lang="en-CA" dirty="0">
                        <a:solidFill>
                          <a:srgbClr val="FF0000"/>
                        </a:solidFill>
                      </a:endParaRPr>
                    </a:p>
                  </a:txBody>
                  <a:tcPr anchor="ctr">
                    <a:cell3D prstMaterial="dkEdge">
                      <a:bevel prst="convex"/>
                      <a:lightRig rig="flood" dir="t"/>
                    </a:cell3D>
                    <a:solidFill>
                      <a:schemeClr val="bg1"/>
                    </a:solidFill>
                  </a:tcPr>
                </a:tc>
              </a:tr>
            </a:tbl>
          </a:graphicData>
        </a:graphic>
      </p:graphicFrame>
      <p:cxnSp>
        <p:nvCxnSpPr>
          <p:cNvPr id="5" name="Straight Connector 4"/>
          <p:cNvCxnSpPr/>
          <p:nvPr/>
        </p:nvCxnSpPr>
        <p:spPr>
          <a:xfrm flipH="1" flipV="1">
            <a:off x="6055175" y="2743320"/>
            <a:ext cx="8626" cy="1587260"/>
          </a:xfrm>
          <a:prstGeom prst="line">
            <a:avLst/>
          </a:prstGeom>
          <a:ln w="184150">
            <a:solidFill>
              <a:srgbClr val="FFCC00"/>
            </a:solidFill>
          </a:ln>
          <a:effectLst>
            <a:glow rad="228600">
              <a:schemeClr val="accent1">
                <a:satMod val="175000"/>
                <a:alpha val="40000"/>
              </a:schemeClr>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91709" y="2165230"/>
            <a:ext cx="5141344" cy="1190445"/>
          </a:xfrm>
          <a:prstGeom prst="roundRect">
            <a:avLst>
              <a:gd name="adj" fmla="val 31864"/>
            </a:avLst>
          </a:prstGeom>
          <a:solidFill>
            <a:schemeClr val="accent3">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b="1" dirty="0" smtClean="0">
                <a:ln>
                  <a:solidFill>
                    <a:srgbClr val="0000FF"/>
                  </a:solidFill>
                </a:ln>
                <a:solidFill>
                  <a:srgbClr val="00FFFF"/>
                </a:solidFill>
              </a:rPr>
              <a:t>Yahusha</a:t>
            </a:r>
            <a:r>
              <a:rPr lang="en-CA" sz="2400" dirty="0" smtClean="0">
                <a:solidFill>
                  <a:schemeClr val="bg1"/>
                </a:solidFill>
              </a:rPr>
              <a:t> was crucified in the Light Season </a:t>
            </a:r>
            <a:r>
              <a:rPr lang="en-CA" sz="2400" b="1" dirty="0" smtClean="0">
                <a:solidFill>
                  <a:srgbClr val="C00000"/>
                </a:solidFill>
              </a:rPr>
              <a:t>p</a:t>
            </a:r>
            <a:r>
              <a:rPr lang="en-CA" sz="2400" b="1" u="sng" dirty="0" smtClean="0">
                <a:solidFill>
                  <a:srgbClr val="C00000"/>
                </a:solidFill>
              </a:rPr>
              <a:t>rior to sunset and </a:t>
            </a:r>
            <a:r>
              <a:rPr lang="en-CA" sz="2400" b="1" i="1" u="sng" dirty="0" smtClean="0">
                <a:solidFill>
                  <a:schemeClr val="bg1"/>
                </a:solidFill>
              </a:rPr>
              <a:t>their</a:t>
            </a:r>
            <a:r>
              <a:rPr lang="en-CA" sz="2400" u="sng" dirty="0" smtClean="0">
                <a:solidFill>
                  <a:schemeClr val="bg1"/>
                </a:solidFill>
              </a:rPr>
              <a:t> Jewish feast of Passover</a:t>
            </a:r>
            <a:r>
              <a:rPr lang="en-CA" sz="2400" dirty="0">
                <a:solidFill>
                  <a:schemeClr val="bg1"/>
                </a:solidFill>
              </a:rPr>
              <a:t>.</a:t>
            </a:r>
          </a:p>
        </p:txBody>
      </p:sp>
      <p:sp>
        <p:nvSpPr>
          <p:cNvPr id="10" name="Rounded Rectangle 9"/>
          <p:cNvSpPr/>
          <p:nvPr/>
        </p:nvSpPr>
        <p:spPr>
          <a:xfrm>
            <a:off x="633551" y="4168244"/>
            <a:ext cx="5307940" cy="1878870"/>
          </a:xfrm>
          <a:prstGeom prst="roundRect">
            <a:avLst>
              <a:gd name="adj" fmla="val 50000"/>
            </a:avLst>
          </a:prstGeom>
          <a:solidFill>
            <a:schemeClr val="accent3">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400" dirty="0" smtClean="0">
                <a:solidFill>
                  <a:schemeClr val="bg1"/>
                </a:solidFill>
              </a:rPr>
              <a:t>Could this event have </a:t>
            </a:r>
            <a:r>
              <a:rPr lang="en-CA" sz="2400" u="sng" dirty="0" smtClean="0">
                <a:solidFill>
                  <a:srgbClr val="C00000"/>
                </a:solidFill>
              </a:rPr>
              <a:t>falsel</a:t>
            </a:r>
            <a:r>
              <a:rPr lang="en-CA" sz="2400" dirty="0" smtClean="0">
                <a:solidFill>
                  <a:srgbClr val="C00000"/>
                </a:solidFill>
              </a:rPr>
              <a:t>y</a:t>
            </a:r>
            <a:r>
              <a:rPr lang="en-CA" sz="2400" u="sng" dirty="0" smtClean="0">
                <a:solidFill>
                  <a:srgbClr val="C00000"/>
                </a:solidFill>
              </a:rPr>
              <a:t> confirmed</a:t>
            </a:r>
            <a:r>
              <a:rPr lang="en-CA" sz="2400" dirty="0" smtClean="0">
                <a:solidFill>
                  <a:schemeClr val="bg1"/>
                </a:solidFill>
              </a:rPr>
              <a:t> in the people’s deluded minds, that </a:t>
            </a:r>
            <a:r>
              <a:rPr lang="en-CA" sz="2400" b="1" dirty="0" smtClean="0">
                <a:solidFill>
                  <a:srgbClr val="0000FF"/>
                </a:solidFill>
              </a:rPr>
              <a:t>Yahusha</a:t>
            </a:r>
            <a:r>
              <a:rPr lang="en-CA" sz="2400" b="1" dirty="0" smtClean="0">
                <a:solidFill>
                  <a:schemeClr val="bg1"/>
                </a:solidFill>
              </a:rPr>
              <a:t> was JUST A USELESS CRIMINAL?  </a:t>
            </a:r>
          </a:p>
        </p:txBody>
      </p:sp>
      <p:sp>
        <p:nvSpPr>
          <p:cNvPr id="11" name="Rounded Rectangle 10"/>
          <p:cNvSpPr/>
          <p:nvPr/>
        </p:nvSpPr>
        <p:spPr>
          <a:xfrm>
            <a:off x="6551477" y="2334825"/>
            <a:ext cx="4746269" cy="1078180"/>
          </a:xfrm>
          <a:prstGeom prst="roundRect">
            <a:avLst>
              <a:gd name="adj" fmla="val 50000"/>
            </a:avLst>
          </a:prstGeom>
          <a:solidFill>
            <a:schemeClr val="tx2">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t>How </a:t>
            </a:r>
            <a:r>
              <a:rPr lang="en-CA" sz="2400" b="1" i="1" u="sng" dirty="0" smtClean="0">
                <a:solidFill>
                  <a:srgbClr val="00FFFF"/>
                </a:solidFill>
              </a:rPr>
              <a:t>effective</a:t>
            </a:r>
            <a:r>
              <a:rPr lang="en-CA" sz="2400" dirty="0" smtClean="0"/>
              <a:t> was this </a:t>
            </a:r>
            <a:r>
              <a:rPr lang="en-CA" sz="2400" b="1" dirty="0" smtClean="0">
                <a:ln>
                  <a:solidFill>
                    <a:srgbClr val="0000FF"/>
                  </a:solidFill>
                </a:ln>
                <a:solidFill>
                  <a:srgbClr val="FF9900"/>
                </a:solidFill>
                <a:effectLst>
                  <a:glow rad="127000">
                    <a:srgbClr val="FFCCFF"/>
                  </a:glow>
                </a:effectLst>
              </a:rPr>
              <a:t>moral</a:t>
            </a:r>
            <a:r>
              <a:rPr lang="en-CA" sz="2400" b="1" dirty="0" smtClean="0">
                <a:ln>
                  <a:solidFill>
                    <a:srgbClr val="0000FF"/>
                  </a:solidFill>
                </a:ln>
                <a:solidFill>
                  <a:srgbClr val="FF9900"/>
                </a:solidFill>
              </a:rPr>
              <a:t> character assassination?</a:t>
            </a:r>
            <a:endParaRPr lang="en-CA" sz="2400" b="1" dirty="0">
              <a:ln>
                <a:solidFill>
                  <a:srgbClr val="0000FF"/>
                </a:solidFill>
              </a:ln>
              <a:solidFill>
                <a:srgbClr val="FF9900"/>
              </a:solidFill>
            </a:endParaRPr>
          </a:p>
        </p:txBody>
      </p:sp>
      <p:sp>
        <p:nvSpPr>
          <p:cNvPr id="12" name="Rounded Rectangle 11"/>
          <p:cNvSpPr/>
          <p:nvPr/>
        </p:nvSpPr>
        <p:spPr>
          <a:xfrm>
            <a:off x="6307650" y="4099236"/>
            <a:ext cx="5141344" cy="2016892"/>
          </a:xfrm>
          <a:prstGeom prst="roundRect">
            <a:avLst>
              <a:gd name="adj" fmla="val 50000"/>
            </a:avLst>
          </a:prstGeom>
          <a:solidFill>
            <a:schemeClr val="tx2">
              <a:lumMod val="5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t>Would the </a:t>
            </a:r>
            <a:r>
              <a:rPr lang="en-CA" sz="2400" u="sng" dirty="0" smtClean="0"/>
              <a:t>avera</a:t>
            </a:r>
            <a:r>
              <a:rPr lang="en-CA" sz="2400" dirty="0" smtClean="0"/>
              <a:t>g</a:t>
            </a:r>
            <a:r>
              <a:rPr lang="en-CA" sz="2400" u="sng" dirty="0" smtClean="0"/>
              <a:t>e</a:t>
            </a:r>
            <a:r>
              <a:rPr lang="en-CA" sz="2400" dirty="0" smtClean="0"/>
              <a:t> temple believer have entertained that </a:t>
            </a:r>
            <a:r>
              <a:rPr lang="en-CA" sz="2400" b="1" u="sng" dirty="0" smtClean="0">
                <a:solidFill>
                  <a:srgbClr val="0000FF"/>
                </a:solidFill>
              </a:rPr>
              <a:t>Yahusha was</a:t>
            </a:r>
            <a:r>
              <a:rPr lang="en-CA" sz="2400" b="1" dirty="0" smtClean="0">
                <a:solidFill>
                  <a:srgbClr val="0000FF"/>
                </a:solidFill>
              </a:rPr>
              <a:t> </a:t>
            </a:r>
            <a:r>
              <a:rPr lang="en-CA" sz="2400" b="1" dirty="0" smtClean="0">
                <a:ln>
                  <a:solidFill>
                    <a:srgbClr val="0000FF"/>
                  </a:solidFill>
                </a:ln>
                <a:solidFill>
                  <a:srgbClr val="FFFF00"/>
                </a:solidFill>
              </a:rPr>
              <a:t>&amp;</a:t>
            </a:r>
            <a:r>
              <a:rPr lang="en-CA" sz="2400" b="1" dirty="0" smtClean="0">
                <a:solidFill>
                  <a:srgbClr val="FFFF00"/>
                </a:solidFill>
                <a:latin typeface="Arial Black" panose="020B0A04020102020204" pitchFamily="34" charset="0"/>
              </a:rPr>
              <a:t> </a:t>
            </a:r>
            <a:r>
              <a:rPr lang="en-CA" sz="2400" b="1" u="sng" dirty="0" smtClean="0">
                <a:ln>
                  <a:solidFill>
                    <a:srgbClr val="0000FF"/>
                  </a:solidFill>
                </a:ln>
                <a:solidFill>
                  <a:srgbClr val="FFFF00"/>
                </a:solidFill>
                <a:latin typeface="Arial Black" panose="020B0A04020102020204" pitchFamily="34" charset="0"/>
              </a:rPr>
              <a:t>is </a:t>
            </a:r>
            <a:r>
              <a:rPr lang="en-CA" sz="2400" b="1" u="sng" dirty="0" smtClean="0">
                <a:solidFill>
                  <a:srgbClr val="0000FF"/>
                </a:solidFill>
              </a:rPr>
              <a:t/>
            </a:r>
            <a:br>
              <a:rPr lang="en-CA" sz="2400" b="1" u="sng" dirty="0" smtClean="0">
                <a:solidFill>
                  <a:srgbClr val="0000FF"/>
                </a:solidFill>
              </a:rPr>
            </a:br>
            <a:r>
              <a:rPr lang="en-CA" sz="2400" b="1" u="sng" dirty="0" smtClean="0">
                <a:solidFill>
                  <a:srgbClr val="0000FF"/>
                </a:solidFill>
                <a:effectLst>
                  <a:glow rad="127000">
                    <a:srgbClr val="FFFF00"/>
                  </a:glow>
                </a:effectLst>
                <a:latin typeface="Arial Black" panose="020B0A04020102020204" pitchFamily="34" charset="0"/>
              </a:rPr>
              <a:t>THE MASHIACH</a:t>
            </a:r>
            <a:r>
              <a:rPr lang="en-CA" sz="2400" b="1" dirty="0" smtClean="0">
                <a:solidFill>
                  <a:srgbClr val="0000FF"/>
                </a:solidFill>
                <a:effectLst>
                  <a:glow rad="127000">
                    <a:srgbClr val="FFFF00"/>
                  </a:glow>
                </a:effectLst>
                <a:latin typeface="Arial Black" panose="020B0A04020102020204" pitchFamily="34" charset="0"/>
              </a:rPr>
              <a:t>, </a:t>
            </a:r>
            <a:r>
              <a:rPr lang="en-CA" sz="2400" dirty="0" smtClean="0"/>
              <a:t>even </a:t>
            </a:r>
            <a:br>
              <a:rPr lang="en-CA" sz="2400" dirty="0" smtClean="0"/>
            </a:br>
            <a:r>
              <a:rPr lang="en-CA" sz="2400" dirty="0" smtClean="0"/>
              <a:t>for a fleeting second?</a:t>
            </a:r>
            <a:endParaRPr lang="en-CA" sz="2400" dirty="0"/>
          </a:p>
        </p:txBody>
      </p:sp>
      <p:sp>
        <p:nvSpPr>
          <p:cNvPr id="13" name="Rounded Rectangle 12"/>
          <p:cNvSpPr/>
          <p:nvPr/>
        </p:nvSpPr>
        <p:spPr>
          <a:xfrm>
            <a:off x="228600" y="6222403"/>
            <a:ext cx="11658600" cy="534837"/>
          </a:xfrm>
          <a:prstGeom prst="roundRect">
            <a:avLst>
              <a:gd name="adj" fmla="val 50000"/>
            </a:avLst>
          </a:prstGeom>
          <a:solidFill>
            <a:schemeClr val="accent3">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2400" dirty="0" smtClean="0"/>
              <a:t>How </a:t>
            </a:r>
            <a:r>
              <a:rPr lang="en-CA" sz="2400" u="sng" dirty="0" smtClean="0"/>
              <a:t>eas</a:t>
            </a:r>
            <a:r>
              <a:rPr lang="en-CA" sz="2400" dirty="0" smtClean="0"/>
              <a:t>y </a:t>
            </a:r>
            <a:r>
              <a:rPr lang="en-CA" sz="2400" u="sng" dirty="0" smtClean="0"/>
              <a:t>was it</a:t>
            </a:r>
            <a:r>
              <a:rPr lang="en-CA" sz="2400" dirty="0" smtClean="0"/>
              <a:t> for them to overlook the </a:t>
            </a:r>
            <a:r>
              <a:rPr lang="en-CA" sz="2400" b="1" dirty="0" smtClean="0">
                <a:solidFill>
                  <a:srgbClr val="0000FF"/>
                </a:solidFill>
                <a:effectLst>
                  <a:glow rad="127000">
                    <a:srgbClr val="FFFF00"/>
                  </a:glow>
                </a:effectLst>
              </a:rPr>
              <a:t>spiritual purpose</a:t>
            </a:r>
            <a:r>
              <a:rPr lang="en-CA" sz="2400" dirty="0" smtClean="0"/>
              <a:t> of our </a:t>
            </a:r>
            <a:r>
              <a:rPr lang="en-CA" sz="2400" b="1" dirty="0" smtClean="0">
                <a:solidFill>
                  <a:srgbClr val="0000FF"/>
                </a:solidFill>
                <a:effectLst>
                  <a:glow rad="114300">
                    <a:srgbClr val="99FF33"/>
                  </a:glow>
                </a:effectLst>
              </a:rPr>
              <a:t>Saviour?</a:t>
            </a:r>
            <a:endParaRPr lang="en-CA" sz="2400" b="1" dirty="0">
              <a:solidFill>
                <a:srgbClr val="0000FF"/>
              </a:solidFill>
              <a:effectLst>
                <a:glow rad="114300">
                  <a:srgbClr val="99FF33"/>
                </a:glow>
              </a:effectLst>
            </a:endParaRPr>
          </a:p>
        </p:txBody>
      </p:sp>
      <p:sp>
        <p:nvSpPr>
          <p:cNvPr id="2" name="Rectangle 1"/>
          <p:cNvSpPr/>
          <p:nvPr/>
        </p:nvSpPr>
        <p:spPr>
          <a:xfrm>
            <a:off x="2661767" y="3536950"/>
            <a:ext cx="479049" cy="465846"/>
          </a:xfrm>
          <a:prstGeom prst="rect">
            <a:avLst/>
          </a:prstGeom>
          <a:noFill/>
          <a:ln w="76200">
            <a:solidFill>
              <a:srgbClr val="F735EE"/>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5576124" y="2230647"/>
            <a:ext cx="975353" cy="319063"/>
          </a:xfrm>
          <a:prstGeom prst="roundRect">
            <a:avLst>
              <a:gd name="adj" fmla="val 50000"/>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n>
                  <a:solidFill>
                    <a:srgbClr val="0000FF"/>
                  </a:solidFill>
                </a:ln>
                <a:solidFill>
                  <a:srgbClr val="FF9900"/>
                </a:solidFill>
              </a:rPr>
              <a:t>Sunset</a:t>
            </a:r>
            <a:endParaRPr lang="en-CA" sz="1600" b="1" dirty="0">
              <a:ln>
                <a:solidFill>
                  <a:srgbClr val="0000FF"/>
                </a:solidFill>
              </a:ln>
              <a:solidFill>
                <a:srgbClr val="FF9900"/>
              </a:solidFill>
            </a:endParaRPr>
          </a:p>
        </p:txBody>
      </p:sp>
      <p:sp>
        <p:nvSpPr>
          <p:cNvPr id="7" name="Rounded Rectangular Callout 6"/>
          <p:cNvSpPr/>
          <p:nvPr/>
        </p:nvSpPr>
        <p:spPr>
          <a:xfrm>
            <a:off x="8824823" y="2027208"/>
            <a:ext cx="2472923" cy="435702"/>
          </a:xfrm>
          <a:prstGeom prst="wedgeRoundRectCallout">
            <a:avLst>
              <a:gd name="adj1" fmla="val 17856"/>
              <a:gd name="adj2" fmla="val 83025"/>
              <a:gd name="adj3" fmla="val 16667"/>
            </a:avLst>
          </a:prstGeom>
          <a:solidFill>
            <a:schemeClr val="accent3">
              <a:lumMod val="60000"/>
              <a:lumOff val="40000"/>
            </a:schemeClr>
          </a:solidFill>
          <a:ln>
            <a:solidFill>
              <a:srgbClr val="FF66FF"/>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0000FF"/>
                </a:solidFill>
              </a:rPr>
              <a:t>Or - </a:t>
            </a:r>
            <a:r>
              <a:rPr lang="en-CA" sz="3200" b="1" dirty="0" smtClean="0">
                <a:solidFill>
                  <a:srgbClr val="0000FF"/>
                </a:solidFill>
                <a:effectLst>
                  <a:glow rad="127000">
                    <a:srgbClr val="FFFF00"/>
                  </a:glow>
                </a:effectLst>
              </a:rPr>
              <a:t>Spiritual</a:t>
            </a:r>
            <a:r>
              <a:rPr lang="en-CA" sz="3200" dirty="0" smtClean="0">
                <a:solidFill>
                  <a:srgbClr val="0000FF"/>
                </a:solidFill>
              </a:rPr>
              <a:t> </a:t>
            </a:r>
            <a:endParaRPr lang="en-CA" sz="3200" dirty="0">
              <a:solidFill>
                <a:srgbClr val="0000FF"/>
              </a:solidFill>
            </a:endParaRPr>
          </a:p>
        </p:txBody>
      </p:sp>
      <p:sp>
        <p:nvSpPr>
          <p:cNvPr id="15" name="Rectangle 14"/>
          <p:cNvSpPr/>
          <p:nvPr/>
        </p:nvSpPr>
        <p:spPr>
          <a:xfrm>
            <a:off x="9514403" y="7240072"/>
            <a:ext cx="1749197" cy="369332"/>
          </a:xfrm>
          <a:prstGeom prst="rect">
            <a:avLst/>
          </a:prstGeom>
        </p:spPr>
        <p:txBody>
          <a:bodyPr wrap="none">
            <a:spAutoFit/>
          </a:bodyPr>
          <a:lstStyle/>
          <a:p>
            <a:r>
              <a:rPr lang="en-US" dirty="0" err="1" smtClean="0"/>
              <a:t>believersYahu</a:t>
            </a:r>
            <a:endParaRPr lang="en-US" dirty="0"/>
          </a:p>
        </p:txBody>
      </p:sp>
    </p:spTree>
    <p:extLst>
      <p:ext uri="{BB962C8B-B14F-4D97-AF65-F5344CB8AC3E}">
        <p14:creationId xmlns:p14="http://schemas.microsoft.com/office/powerpoint/2010/main" val="59678120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par>
                          <p:cTn id="8" fill="hold">
                            <p:stCondLst>
                              <p:cond delay="750"/>
                            </p:stCondLst>
                            <p:childTnLst>
                              <p:par>
                                <p:cTn id="9" presetID="22" presetClass="entr" presetSubtype="8"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3250"/>
                            </p:stCondLst>
                            <p:childTnLst>
                              <p:par>
                                <p:cTn id="13" presetID="21" presetClass="entr" presetSubtype="8" repeatCount="50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8)">
                                      <p:cBhvr>
                                        <p:cTn id="15" dur="1000"/>
                                        <p:tgtEl>
                                          <p:spTgt spid="2"/>
                                        </p:tgtEl>
                                      </p:cBhvr>
                                    </p:animEffect>
                                  </p:childTnLst>
                                </p:cTn>
                              </p:par>
                              <p:par>
                                <p:cTn id="16" presetID="31" presetClass="entr" presetSubtype="0" fill="hold" nodeType="withEffect">
                                  <p:stCondLst>
                                    <p:cond delay="200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par>
                          <p:cTn id="22" fill="hold">
                            <p:stCondLst>
                              <p:cond delay="8250"/>
                            </p:stCondLst>
                            <p:childTnLst>
                              <p:par>
                                <p:cTn id="23" presetID="14"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6" presetClass="emph" presetSubtype="0" repeatCount="3000" fill="hold" nodeType="withEffect">
                                  <p:stCondLst>
                                    <p:cond delay="0"/>
                                  </p:stCondLst>
                                  <p:childTnLst>
                                    <p:animScale>
                                      <p:cBhvr>
                                        <p:cTn id="37" dur="2000" fill="hold"/>
                                        <p:tgtEl>
                                          <p:spTgt spid="5"/>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par>
                          <p:cTn id="43" fill="hold">
                            <p:stCondLst>
                              <p:cond delay="500"/>
                            </p:stCondLst>
                            <p:childTnLst>
                              <p:par>
                                <p:cTn id="44" presetID="6" presetClass="entr" presetSubtype="16" fill="hold" grpId="0" nodeType="afterEffect">
                                  <p:stCondLst>
                                    <p:cond delay="150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125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randombar(horizontal)">
                                      <p:cBhvr>
                                        <p:cTn id="51" dur="75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circle(in)">
                                      <p:cBhvr>
                                        <p:cTn id="5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 grpId="0" animBg="1"/>
      <p:bldP spid="14" grpId="0" animBg="1"/>
      <p:bldP spid="7"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4.xml><?xml version="1.0" encoding="utf-8"?>
<a:theme xmlns:a="http://schemas.openxmlformats.org/drawingml/2006/main" name="3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15876</TotalTime>
  <Words>902</Words>
  <Application>Microsoft Office PowerPoint</Application>
  <PresentationFormat>Custom</PresentationFormat>
  <Paragraphs>206</Paragraphs>
  <Slides>19</Slides>
  <Notes>7</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Ion</vt:lpstr>
      <vt:lpstr>2_Ion</vt:lpstr>
      <vt:lpstr>3_Ion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Yahusha’s  Crucifixion: was it CE 30?</vt:lpstr>
      <vt:lpstr>Please Join Us Live Next Week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 30/CC 31- Yahusha’s Crucifixion</dc:title>
  <dc:creator>timothy Astleford</dc:creator>
  <cp:lastModifiedBy>Rae</cp:lastModifiedBy>
  <cp:revision>1075</cp:revision>
  <cp:lastPrinted>2021-03-09T20:58:08Z</cp:lastPrinted>
  <dcterms:created xsi:type="dcterms:W3CDTF">2021-01-10T18:50:29Z</dcterms:created>
  <dcterms:modified xsi:type="dcterms:W3CDTF">2021-08-08T19:58:13Z</dcterms:modified>
</cp:coreProperties>
</file>