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8" r:id="rId2"/>
  </p:sldMasterIdLst>
  <p:notesMasterIdLst>
    <p:notesMasterId r:id="rId94"/>
  </p:notesMasterIdLst>
  <p:handoutMasterIdLst>
    <p:handoutMasterId r:id="rId95"/>
  </p:handoutMasterIdLst>
  <p:sldIdLst>
    <p:sldId id="307" r:id="rId3"/>
    <p:sldId id="480" r:id="rId4"/>
    <p:sldId id="499" r:id="rId5"/>
    <p:sldId id="306" r:id="rId6"/>
    <p:sldId id="322" r:id="rId7"/>
    <p:sldId id="323" r:id="rId8"/>
    <p:sldId id="324" r:id="rId9"/>
    <p:sldId id="325" r:id="rId10"/>
    <p:sldId id="326" r:id="rId11"/>
    <p:sldId id="364" r:id="rId12"/>
    <p:sldId id="327" r:id="rId13"/>
    <p:sldId id="450" r:id="rId14"/>
    <p:sldId id="329" r:id="rId15"/>
    <p:sldId id="415" r:id="rId16"/>
    <p:sldId id="493" r:id="rId17"/>
    <p:sldId id="414" r:id="rId18"/>
    <p:sldId id="460" r:id="rId19"/>
    <p:sldId id="458" r:id="rId20"/>
    <p:sldId id="461" r:id="rId21"/>
    <p:sldId id="459" r:id="rId22"/>
    <p:sldId id="470" r:id="rId23"/>
    <p:sldId id="462" r:id="rId24"/>
    <p:sldId id="463" r:id="rId25"/>
    <p:sldId id="464" r:id="rId26"/>
    <p:sldId id="465" r:id="rId27"/>
    <p:sldId id="471" r:id="rId28"/>
    <p:sldId id="319" r:id="rId29"/>
    <p:sldId id="263" r:id="rId30"/>
    <p:sldId id="469" r:id="rId31"/>
    <p:sldId id="265" r:id="rId32"/>
    <p:sldId id="262" r:id="rId33"/>
    <p:sldId id="490" r:id="rId34"/>
    <p:sldId id="331" r:id="rId35"/>
    <p:sldId id="413" r:id="rId36"/>
    <p:sldId id="477" r:id="rId37"/>
    <p:sldId id="420" r:id="rId38"/>
    <p:sldId id="476" r:id="rId39"/>
    <p:sldId id="421" r:id="rId40"/>
    <p:sldId id="454" r:id="rId41"/>
    <p:sldId id="419" r:id="rId42"/>
    <p:sldId id="411" r:id="rId43"/>
    <p:sldId id="483" r:id="rId44"/>
    <p:sldId id="482" r:id="rId45"/>
    <p:sldId id="475" r:id="rId46"/>
    <p:sldId id="267" r:id="rId47"/>
    <p:sldId id="422" r:id="rId48"/>
    <p:sldId id="268" r:id="rId49"/>
    <p:sldId id="302" r:id="rId50"/>
    <p:sldId id="441" r:id="rId51"/>
    <p:sldId id="269" r:id="rId52"/>
    <p:sldId id="296" r:id="rId53"/>
    <p:sldId id="301" r:id="rId54"/>
    <p:sldId id="310" r:id="rId55"/>
    <p:sldId id="270" r:id="rId56"/>
    <p:sldId id="311" r:id="rId57"/>
    <p:sldId id="426" r:id="rId58"/>
    <p:sldId id="271" r:id="rId59"/>
    <p:sldId id="313" r:id="rId60"/>
    <p:sldId id="272" r:id="rId61"/>
    <p:sldId id="273" r:id="rId62"/>
    <p:sldId id="274" r:id="rId63"/>
    <p:sldId id="501" r:id="rId64"/>
    <p:sldId id="275" r:id="rId65"/>
    <p:sldId id="427" r:id="rId66"/>
    <p:sldId id="277" r:id="rId67"/>
    <p:sldId id="492" r:id="rId68"/>
    <p:sldId id="278" r:id="rId69"/>
    <p:sldId id="279" r:id="rId70"/>
    <p:sldId id="485" r:id="rId71"/>
    <p:sldId id="429" r:id="rId72"/>
    <p:sldId id="442" r:id="rId73"/>
    <p:sldId id="281" r:id="rId74"/>
    <p:sldId id="282" r:id="rId75"/>
    <p:sldId id="316" r:id="rId76"/>
    <p:sldId id="317" r:id="rId77"/>
    <p:sldId id="431" r:id="rId78"/>
    <p:sldId id="283" r:id="rId79"/>
    <p:sldId id="284" r:id="rId80"/>
    <p:sldId id="285" r:id="rId81"/>
    <p:sldId id="433" r:id="rId82"/>
    <p:sldId id="491" r:id="rId83"/>
    <p:sldId id="342" r:id="rId84"/>
    <p:sldId id="365" r:id="rId85"/>
    <p:sldId id="486" r:id="rId86"/>
    <p:sldId id="435" r:id="rId87"/>
    <p:sldId id="494" r:id="rId88"/>
    <p:sldId id="498" r:id="rId89"/>
    <p:sldId id="497" r:id="rId90"/>
    <p:sldId id="496" r:id="rId91"/>
    <p:sldId id="410" r:id="rId92"/>
    <p:sldId id="495" r:id="rId9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575" clrIdx="0"/>
  <p:cmAuthor id="1" name="timothy Astleford" initials="tA" lastIdx="167" clrIdx="1">
    <p:extLst>
      <p:ext uri="{19B8F6BF-5375-455C-9EA6-DF929625EA0E}">
        <p15:presenceInfo xmlns:p15="http://schemas.microsoft.com/office/powerpoint/2012/main" xmlns="" userId="6f70958e30695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5D742A"/>
    <a:srgbClr val="99FF33"/>
    <a:srgbClr val="FFCCFF"/>
    <a:srgbClr val="0000FF"/>
    <a:srgbClr val="FF5050"/>
    <a:srgbClr val="3A1D00"/>
    <a:srgbClr val="663300"/>
    <a:srgbClr val="323E16"/>
    <a:srgbClr val="532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83432" autoAdjust="0"/>
  </p:normalViewPr>
  <p:slideViewPr>
    <p:cSldViewPr snapToGrid="0" showGuides="1">
      <p:cViewPr>
        <p:scale>
          <a:sx n="75" d="100"/>
          <a:sy n="75" d="100"/>
        </p:scale>
        <p:origin x="-1308" y="-492"/>
      </p:cViewPr>
      <p:guideLst>
        <p:guide orient="horz" pos="2183"/>
        <p:guide pos="381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7-26T14:09:36.005" idx="575">
    <p:pos x="3551" y="2907"/>
    <p:text>due to the new additions to slide 74, I can now fill in this box properly.</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22A3B312-C75D-4723-87CC-706985411A84}" type="datetimeFigureOut">
              <a:rPr lang="en-US" smtClean="0"/>
              <a:t>7/27/2021</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D3B8718-410E-4B62-ABC8-0A015F5ED197}" type="slidenum">
              <a:rPr lang="en-US" smtClean="0"/>
              <a:t>‹#›</a:t>
            </a:fld>
            <a:endParaRPr lang="en-US"/>
          </a:p>
        </p:txBody>
      </p:sp>
    </p:spTree>
    <p:extLst>
      <p:ext uri="{BB962C8B-B14F-4D97-AF65-F5344CB8AC3E}">
        <p14:creationId xmlns:p14="http://schemas.microsoft.com/office/powerpoint/2010/main" val="1969887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2F0DA2F-8A55-4ECC-8676-E0ABCE0273FB}" type="datetimeFigureOut">
              <a:rPr lang="en-CA" smtClean="0"/>
              <a:t>27/07/2021</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7ABF61B-6A22-48D0-8DBE-45923DF45737}" type="slidenum">
              <a:rPr lang="en-CA" smtClean="0"/>
              <a:t>‹#›</a:t>
            </a:fld>
            <a:endParaRPr lang="en-CA"/>
          </a:p>
        </p:txBody>
      </p:sp>
    </p:spTree>
    <p:extLst>
      <p:ext uri="{BB962C8B-B14F-4D97-AF65-F5344CB8AC3E}">
        <p14:creationId xmlns:p14="http://schemas.microsoft.com/office/powerpoint/2010/main" val="348142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4.10  July 24/21:    Website</a:t>
            </a:r>
            <a:r>
              <a:rPr lang="en-CA" dirty="0" smtClean="0"/>
              <a:t>:                         </a:t>
            </a:r>
            <a:r>
              <a:rPr lang="en-CA" dirty="0" err="1" smtClean="0"/>
              <a:t>Youtube</a:t>
            </a:r>
            <a:r>
              <a:rPr lang="en-CA" dirty="0" smtClean="0"/>
              <a:t>:</a:t>
            </a:r>
          </a:p>
          <a:p>
            <a:r>
              <a:rPr lang="en-CA" dirty="0" smtClean="0"/>
              <a:t>Blurb for Website with Questions: </a:t>
            </a:r>
          </a:p>
          <a:p>
            <a:r>
              <a:rPr lang="en-US" sz="1200" kern="1200" dirty="0" smtClean="0">
                <a:solidFill>
                  <a:schemeClr val="tx1"/>
                </a:solidFill>
                <a:effectLst/>
                <a:latin typeface="+mn-lt"/>
                <a:ea typeface="+mn-ea"/>
                <a:cs typeface="+mn-cs"/>
              </a:rPr>
              <a:t>With many different calendars all laying claim to a specific year of the crucifixion, which ones can ALSO claim full and complete alignment with the words of the Scripture? Better yet, which calendars can reveal total compliance and timing fulfillment with each and every text of the Passion Week? </a:t>
            </a:r>
          </a:p>
          <a:p>
            <a:r>
              <a:rPr lang="en-US" sz="1200" kern="1200" dirty="0" smtClean="0">
                <a:solidFill>
                  <a:schemeClr val="tx1"/>
                </a:solidFill>
                <a:effectLst/>
                <a:latin typeface="+mn-lt"/>
                <a:ea typeface="+mn-ea"/>
                <a:cs typeface="+mn-cs"/>
              </a:rPr>
              <a:t>Which of these can accomplish a step by step pathway of the Lunar Calendar Passover of the Jews,  and also, the Torah based Dawn to Dawn Passover of the Covenant, and still produce meticulous alignment with the Messianic Testament (New Testament) documentation? </a:t>
            </a:r>
          </a:p>
          <a:p>
            <a:r>
              <a:rPr lang="en-US" sz="1200" kern="1200" dirty="0" smtClean="0">
                <a:solidFill>
                  <a:schemeClr val="tx1"/>
                </a:solidFill>
                <a:effectLst/>
                <a:latin typeface="+mn-lt"/>
                <a:ea typeface="+mn-ea"/>
                <a:cs typeface="+mn-cs"/>
              </a:rPr>
              <a:t>And if these proclaimers of the Faith can achieve a suitable CE year with the Scriptural midst of the week (Wed) crucifixion as precisely detailed in the Scriptures, can they also,</a:t>
            </a:r>
          </a:p>
          <a:p>
            <a:pPr lvl="0"/>
            <a:r>
              <a:rPr lang="en-US" sz="1200" kern="1200" dirty="0" smtClean="0">
                <a:solidFill>
                  <a:schemeClr val="tx1"/>
                </a:solidFill>
                <a:effectLst/>
                <a:latin typeface="+mn-lt"/>
                <a:ea typeface="+mn-ea"/>
                <a:cs typeface="+mn-cs"/>
              </a:rPr>
              <a:t> find precise alignment with the crucial 12 hour offset which pinpoints the accurate CE year of the crucifixion by</a:t>
            </a:r>
          </a:p>
          <a:p>
            <a:pPr lvl="0"/>
            <a:r>
              <a:rPr lang="en-US" sz="1200" kern="1200" dirty="0" smtClean="0">
                <a:solidFill>
                  <a:schemeClr val="tx1"/>
                </a:solidFill>
                <a:effectLst/>
                <a:latin typeface="+mn-lt"/>
                <a:ea typeface="+mn-ea"/>
                <a:cs typeface="+mn-cs"/>
              </a:rPr>
              <a:t> defining the two different Passovers, of the two separate calendars as specifically recorded by Matthew and John?  </a:t>
            </a:r>
          </a:p>
          <a:p>
            <a:r>
              <a:rPr lang="en-US" sz="1200" kern="1200" dirty="0" smtClean="0">
                <a:solidFill>
                  <a:schemeClr val="tx1"/>
                </a:solidFill>
                <a:effectLst/>
                <a:latin typeface="+mn-lt"/>
                <a:ea typeface="+mn-ea"/>
                <a:cs typeface="+mn-cs"/>
              </a:rPr>
              <a:t>Which of the years from CE 26 to CE 34 cannot apply?</a:t>
            </a:r>
          </a:p>
          <a:p>
            <a:r>
              <a:rPr lang="en-US" sz="1200" kern="1200" dirty="0" smtClean="0">
                <a:solidFill>
                  <a:schemeClr val="tx1"/>
                </a:solidFill>
                <a:effectLst/>
                <a:latin typeface="+mn-lt"/>
                <a:ea typeface="+mn-ea"/>
                <a:cs typeface="+mn-cs"/>
              </a:rPr>
              <a:t>What makes the CE year of the crucifixion so incredibly blinding brilliant, that it cannot be mistaken? </a:t>
            </a:r>
          </a:p>
          <a:p>
            <a:endParaRPr lang="en-CA" baseline="0" dirty="0" smtClean="0"/>
          </a:p>
          <a:p>
            <a:r>
              <a:rPr lang="en-CA" baseline="0" dirty="0" smtClean="0"/>
              <a:t>Apr 10/21  </a:t>
            </a:r>
            <a:r>
              <a:rPr lang="en-CA" dirty="0" smtClean="0"/>
              <a:t>Tim felt he needed to teach this today since Stacey is ill – Apr 10</a:t>
            </a:r>
            <a:r>
              <a:rPr lang="en-CA" baseline="30000" dirty="0" smtClean="0"/>
              <a:t>th</a:t>
            </a:r>
            <a:r>
              <a:rPr lang="en-CA" dirty="0" smtClean="0"/>
              <a:t>.  This is the last edit from mar 10</a:t>
            </a:r>
            <a:r>
              <a:rPr lang="en-CA" baseline="30000" dirty="0" smtClean="0"/>
              <a:t>th</a:t>
            </a:r>
            <a:r>
              <a:rPr lang="en-CA" dirty="0" smtClean="0"/>
              <a:t> on the</a:t>
            </a:r>
            <a:r>
              <a:rPr lang="en-CA" baseline="0" dirty="0" smtClean="0"/>
              <a:t> moon phases.</a:t>
            </a:r>
            <a:r>
              <a:rPr lang="en-CA" baseline="0" dirty="0"/>
              <a:t> </a:t>
            </a:r>
            <a:r>
              <a:rPr lang="en-CA" baseline="0" dirty="0" smtClean="0"/>
              <a:t> The teaching went very good considering Tim had not </a:t>
            </a:r>
          </a:p>
          <a:p>
            <a:r>
              <a:rPr lang="en-CA" baseline="0" dirty="0" smtClean="0"/>
              <a:t>seen this since Mar 10</a:t>
            </a:r>
            <a:r>
              <a:rPr lang="en-CA" baseline="30000" dirty="0" smtClean="0"/>
              <a:t>th</a:t>
            </a:r>
            <a:r>
              <a:rPr lang="en-CA" baseline="0" dirty="0" smtClean="0"/>
              <a:t>.  The CCC panel were well pleased and saw what was going on.  This needed to be taught after LWM’s bashing the last 3 weeks.  Charlene.</a:t>
            </a:r>
          </a:p>
        </p:txBody>
      </p:sp>
      <p:sp>
        <p:nvSpPr>
          <p:cNvPr id="4" name="Slide Number Placeholder 3"/>
          <p:cNvSpPr>
            <a:spLocks noGrp="1"/>
          </p:cNvSpPr>
          <p:nvPr>
            <p:ph type="sldNum" sz="quarter" idx="10"/>
          </p:nvPr>
        </p:nvSpPr>
        <p:spPr/>
        <p:txBody>
          <a:bodyPr/>
          <a:lstStyle/>
          <a:p>
            <a:fld id="{47ABF61B-6A22-48D0-8DBE-45923DF45737}" type="slidenum">
              <a:rPr lang="en-CA" smtClean="0"/>
              <a:t>1</a:t>
            </a:fld>
            <a:endParaRPr lang="en-CA" dirty="0"/>
          </a:p>
        </p:txBody>
      </p:sp>
    </p:spTree>
    <p:extLst>
      <p:ext uri="{BB962C8B-B14F-4D97-AF65-F5344CB8AC3E}">
        <p14:creationId xmlns:p14="http://schemas.microsoft.com/office/powerpoint/2010/main" val="317589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28</a:t>
            </a:fld>
            <a:endParaRPr lang="en-CA">
              <a:solidFill>
                <a:prstClr val="black"/>
              </a:solidFill>
            </a:endParaRPr>
          </a:p>
        </p:txBody>
      </p:sp>
    </p:spTree>
    <p:extLst>
      <p:ext uri="{BB962C8B-B14F-4D97-AF65-F5344CB8AC3E}">
        <p14:creationId xmlns:p14="http://schemas.microsoft.com/office/powerpoint/2010/main" val="487706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31</a:t>
            </a:fld>
            <a:endParaRPr lang="en-CA">
              <a:solidFill>
                <a:prstClr val="black"/>
              </a:solidFill>
            </a:endParaRPr>
          </a:p>
        </p:txBody>
      </p:sp>
    </p:spTree>
    <p:extLst>
      <p:ext uri="{BB962C8B-B14F-4D97-AF65-F5344CB8AC3E}">
        <p14:creationId xmlns:p14="http://schemas.microsoft.com/office/powerpoint/2010/main" val="3261742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32</a:t>
            </a:fld>
            <a:endParaRPr lang="en-CA">
              <a:solidFill>
                <a:prstClr val="black"/>
              </a:solidFill>
            </a:endParaRPr>
          </a:p>
        </p:txBody>
      </p:sp>
    </p:spTree>
    <p:extLst>
      <p:ext uri="{BB962C8B-B14F-4D97-AF65-F5344CB8AC3E}">
        <p14:creationId xmlns:p14="http://schemas.microsoft.com/office/powerpoint/2010/main" val="660922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33</a:t>
            </a:fld>
            <a:endParaRPr lang="en-CA">
              <a:solidFill>
                <a:prstClr val="black"/>
              </a:solidFill>
            </a:endParaRPr>
          </a:p>
        </p:txBody>
      </p:sp>
    </p:spTree>
    <p:extLst>
      <p:ext uri="{BB962C8B-B14F-4D97-AF65-F5344CB8AC3E}">
        <p14:creationId xmlns:p14="http://schemas.microsoft.com/office/powerpoint/2010/main" val="46714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40</a:t>
            </a:fld>
            <a:endParaRPr lang="en-CA">
              <a:solidFill>
                <a:prstClr val="black"/>
              </a:solidFill>
            </a:endParaRPr>
          </a:p>
        </p:txBody>
      </p:sp>
    </p:spTree>
    <p:extLst>
      <p:ext uri="{BB962C8B-B14F-4D97-AF65-F5344CB8AC3E}">
        <p14:creationId xmlns:p14="http://schemas.microsoft.com/office/powerpoint/2010/main" val="1561454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45</a:t>
            </a:fld>
            <a:endParaRPr lang="en-CA">
              <a:solidFill>
                <a:prstClr val="black"/>
              </a:solidFill>
            </a:endParaRPr>
          </a:p>
        </p:txBody>
      </p:sp>
    </p:spTree>
    <p:extLst>
      <p:ext uri="{BB962C8B-B14F-4D97-AF65-F5344CB8AC3E}">
        <p14:creationId xmlns:p14="http://schemas.microsoft.com/office/powerpoint/2010/main" val="691582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46</a:t>
            </a:fld>
            <a:endParaRPr lang="en-CA">
              <a:solidFill>
                <a:prstClr val="black"/>
              </a:solidFill>
            </a:endParaRPr>
          </a:p>
        </p:txBody>
      </p:sp>
    </p:spTree>
    <p:extLst>
      <p:ext uri="{BB962C8B-B14F-4D97-AF65-F5344CB8AC3E}">
        <p14:creationId xmlns:p14="http://schemas.microsoft.com/office/powerpoint/2010/main" val="3117080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60</a:t>
            </a:fld>
            <a:endParaRPr lang="en-CA">
              <a:solidFill>
                <a:prstClr val="black"/>
              </a:solidFill>
            </a:endParaRPr>
          </a:p>
        </p:txBody>
      </p:sp>
    </p:spTree>
    <p:extLst>
      <p:ext uri="{BB962C8B-B14F-4D97-AF65-F5344CB8AC3E}">
        <p14:creationId xmlns:p14="http://schemas.microsoft.com/office/powerpoint/2010/main" val="3522634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3747417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08500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ABF61B-6A22-48D0-8DBE-45923DF45737}"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983469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440634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4242779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67</a:t>
            </a:fld>
            <a:endParaRPr lang="en-CA">
              <a:solidFill>
                <a:prstClr val="black"/>
              </a:solidFill>
            </a:endParaRPr>
          </a:p>
        </p:txBody>
      </p:sp>
    </p:spTree>
    <p:extLst>
      <p:ext uri="{BB962C8B-B14F-4D97-AF65-F5344CB8AC3E}">
        <p14:creationId xmlns:p14="http://schemas.microsoft.com/office/powerpoint/2010/main" val="1814032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finished from Mar 10</a:t>
            </a:r>
            <a:r>
              <a:rPr lang="en-US" baseline="30000" dirty="0" smtClean="0"/>
              <a:t>th</a:t>
            </a:r>
            <a:r>
              <a:rPr lang="en-US" baseline="0" dirty="0" smtClean="0"/>
              <a:t>, but Tim wanted to give this on Apr 10</a:t>
            </a:r>
            <a:r>
              <a:rPr lang="en-US" baseline="30000" dirty="0" smtClean="0"/>
              <a:t>th</a:t>
            </a:r>
            <a:r>
              <a:rPr lang="en-US" baseline="0" dirty="0" smtClean="0"/>
              <a:t> since Stacey could not do her PPT – in the hospital.</a:t>
            </a:r>
          </a:p>
          <a:p>
            <a:r>
              <a:rPr lang="en-US" baseline="0" dirty="0" smtClean="0"/>
              <a:t>Haven’t finished checking the moon cycles yet, but let it go and see what happens. </a:t>
            </a:r>
          </a:p>
          <a:p>
            <a:r>
              <a:rPr lang="en-US" baseline="0" dirty="0" smtClean="0"/>
              <a:t>Slide 128 will be ok right now.</a:t>
            </a:r>
            <a:endParaRPr lang="en-US" dirty="0"/>
          </a:p>
        </p:txBody>
      </p:sp>
      <p:sp>
        <p:nvSpPr>
          <p:cNvPr id="4" name="Slide Number Placeholder 3"/>
          <p:cNvSpPr>
            <a:spLocks noGrp="1"/>
          </p:cNvSpPr>
          <p:nvPr>
            <p:ph type="sldNum" sz="quarter" idx="10"/>
          </p:nvPr>
        </p:nvSpPr>
        <p:spPr/>
        <p:txBody>
          <a:bodyPr/>
          <a:lstStyle/>
          <a:p>
            <a:fld id="{47ABF61B-6A22-48D0-8DBE-45923DF45737}" type="slidenum">
              <a:rPr lang="en-CA" smtClean="0"/>
              <a:t>85</a:t>
            </a:fld>
            <a:endParaRPr lang="en-CA"/>
          </a:p>
        </p:txBody>
      </p:sp>
    </p:spTree>
    <p:extLst>
      <p:ext uri="{BB962C8B-B14F-4D97-AF65-F5344CB8AC3E}">
        <p14:creationId xmlns:p14="http://schemas.microsoft.com/office/powerpoint/2010/main" val="1878320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7ABF61B-6A22-48D0-8DBE-45923DF45737}"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39821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7ABF61B-6A22-48D0-8DBE-45923DF45737}"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2289234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7ABF61B-6A22-48D0-8DBE-45923DF45737}"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45363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7ABF61B-6A22-48D0-8DBE-45923DF45737}"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297235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7ABF61B-6A22-48D0-8DBE-45923DF45737}"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332789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7ABF61B-6A22-48D0-8DBE-45923DF45737}"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val="181546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7ABF61B-6A22-48D0-8DBE-45923DF45737}"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val="397104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F0E681-1801-4C6E-B155-B1A542BDCA3F}" type="datetime1">
              <a:rPr lang="en-CA" smtClean="0"/>
              <a:t>27/07/2021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89134073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6A24FE1-2196-4000-8950-F13B3EC005EA}" type="datetime1">
              <a:rPr lang="en-CA" smtClean="0"/>
              <a:t>27/07/2021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706653278"/>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9471E9D-FA22-49CC-82FD-34AA66BFBFC6}" type="datetime1">
              <a:rPr lang="en-CA" smtClean="0"/>
              <a:t>27/07/2021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870911937"/>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182432-060C-4E8B-BD0C-8388123ABCDC}"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2017712"/>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F315E-BABF-4089-96D3-97234FC026AD}"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55707724"/>
      </p:ext>
    </p:extLst>
  </p:cSld>
  <p:clrMapOvr>
    <a:masterClrMapping/>
  </p:clrMapOvr>
  <p:transition spd="med">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F4507-F3F2-4941-8605-DE7A22CFFF59}"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95897674"/>
      </p:ext>
    </p:extLst>
  </p:cSld>
  <p:clrMapOvr>
    <a:masterClrMapping/>
  </p:clrMapOvr>
  <p:transition spd="med">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C9524A-7B74-4F17-BFE9-8EE70FA024BC}"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98901751"/>
      </p:ext>
    </p:extLst>
  </p:cSld>
  <p:clrMapOvr>
    <a:masterClrMapping/>
  </p:clrMapOvr>
  <p:transition spd="med">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95E010-EF46-431B-9834-B3F1766D6558}"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06321115"/>
      </p:ext>
    </p:extLst>
  </p:cSld>
  <p:clrMapOvr>
    <a:masterClrMapping/>
  </p:clrMapOvr>
  <p:transition spd="med">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40F5115-F545-42EA-A80B-029618453C0D}"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24379041"/>
      </p:ext>
    </p:extLst>
  </p:cSld>
  <p:clrMapOvr>
    <a:masterClrMapping/>
  </p:clrMapOvr>
  <p:transition spd="med">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F539C5-2C4E-4013-B7F4-4F1B3D16B5EC}"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73382204"/>
      </p:ext>
    </p:extLst>
  </p:cSld>
  <p:clrMapOvr>
    <a:masterClrMapping/>
  </p:clrMapOvr>
  <p:transition spd="med">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F8FA810-2C4E-46B5-9B98-DFD39CB2E2EB}"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16498508"/>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449A82C-C957-4C85-9B47-976E57DEDC4C}" type="datetime1">
              <a:rPr lang="en-CA" smtClean="0"/>
              <a:t>27/07/2021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060887279"/>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CA9D6B-9FA5-4EDB-9D66-D5B5C2DA3739}"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2655331"/>
      </p:ext>
    </p:extLst>
  </p:cSld>
  <p:clrMapOvr>
    <a:masterClrMapping/>
  </p:clrMapOvr>
  <p:transition spd="med">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8E95A-C6E3-4784-A4B3-919E843A520B}"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4271993"/>
      </p:ext>
    </p:extLst>
  </p:cSld>
  <p:clrMapOvr>
    <a:masterClrMapping/>
  </p:clrMapOvr>
  <p:transition spd="med">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D81DFB-1D31-4321-8EA6-331AB62051A9}"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00817108"/>
      </p:ext>
    </p:extLst>
  </p:cSld>
  <p:clrMapOvr>
    <a:masterClrMapping/>
  </p:clrMapOvr>
  <p:transition spd="med">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FD0855-EBCC-441C-ABEE-20845341F182}"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Tree>
    <p:extLst>
      <p:ext uri="{BB962C8B-B14F-4D97-AF65-F5344CB8AC3E}">
        <p14:creationId xmlns:p14="http://schemas.microsoft.com/office/powerpoint/2010/main" val="1890192709"/>
      </p:ext>
    </p:extLst>
  </p:cSld>
  <p:clrMapOvr>
    <a:masterClrMapping/>
  </p:clrMapOvr>
  <p:transition spd="med">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3BC43-084F-4063-865C-1E5C9D61C316}"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88501418"/>
      </p:ext>
    </p:extLst>
  </p:cSld>
  <p:clrMapOvr>
    <a:masterClrMapping/>
  </p:clrMapOvr>
  <p:transition spd="med">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D3F51C-105C-41A5-AF7F-C01625059218}"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72736706"/>
      </p:ext>
    </p:extLst>
  </p:cSld>
  <p:clrMapOvr>
    <a:masterClrMapping/>
  </p:clrMapOvr>
  <p:transition spd="med">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6385A7-6F97-4796-9E4C-0F5536E6732B}"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81913941"/>
      </p:ext>
    </p:extLst>
  </p:cSld>
  <p:clrMapOvr>
    <a:masterClrMapping/>
  </p:clrMapOvr>
  <p:transition spd="med">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75460C-4B53-4F8F-9DFB-7046DCDFC0D4}"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0579546"/>
      </p:ext>
    </p:extLst>
  </p:cSld>
  <p:clrMapOvr>
    <a:masterClrMapping/>
  </p:clrMapOvr>
  <p:transition spd="med">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F76E80-6526-4865-B8F2-4A6C5FE6A88E}"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9605586"/>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3AF13-4C13-49C4-B335-ECD1F4EA9D9E}" type="datetime1">
              <a:rPr lang="en-CA" smtClean="0"/>
              <a:t>27/07/2021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4240563646"/>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49FD00D-E4C9-4BED-AA4D-B0A88C130DFF}" type="datetime1">
              <a:rPr lang="en-CA" smtClean="0"/>
              <a:t>27/07/2021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178847593"/>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3FC4AE2-0A2A-432E-9A4D-32C73BC90E8F}" type="datetime1">
              <a:rPr lang="en-CA" smtClean="0"/>
              <a:t>27/07/2021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2109156102"/>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D795071-75B1-4008-8B14-ADDC105020AA}" type="datetime1">
              <a:rPr lang="en-CA" smtClean="0"/>
              <a:t>27/07/2021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49922092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05E9C-0518-4AC5-B01A-CB4243A4F0FF}" type="datetime1">
              <a:rPr lang="en-CA" smtClean="0"/>
              <a:t>27/07/2021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933916588"/>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055D7-5D8D-4015-BFCE-08B3B7B074AD}" type="datetime1">
              <a:rPr lang="en-CA" smtClean="0"/>
              <a:t>27/07/2021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160285524"/>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89885-9E09-4B21-A717-E1F22FE2B92A}" type="datetime1">
              <a:rPr lang="en-CA" smtClean="0"/>
              <a:t>27/07/2021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2002609537"/>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6635E-081F-4442-B787-C93DB55EC9DF}" type="datetime1">
              <a:rPr lang="en-CA" smtClean="0"/>
              <a:t>27/07/2021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FF6AF-322B-4A4F-A71E-65927B158128}" type="slidenum">
              <a:rPr lang="en-CA" smtClean="0"/>
              <a:t>‹#›</a:t>
            </a:fld>
            <a:endParaRPr lang="en-CA"/>
          </a:p>
        </p:txBody>
      </p:sp>
    </p:spTree>
    <p:extLst>
      <p:ext uri="{BB962C8B-B14F-4D97-AF65-F5344CB8AC3E}">
        <p14:creationId xmlns:p14="http://schemas.microsoft.com/office/powerpoint/2010/main" val="1806793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ircl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01E879B2-1BB8-4C3D-B9CB-9CAF51956126}" type="datetime1">
              <a:rPr lang="en-CA" smtClean="0">
                <a:solidFill>
                  <a:prstClr val="white">
                    <a:tint val="75000"/>
                    <a:alpha val="60000"/>
                  </a:prstClr>
                </a:solidFill>
              </a:rPr>
              <a:t>27/07/2021</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6D22F896-40B5-4ADD-8801-0D06FADFA09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16665905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med">
    <p:circle/>
  </p:transition>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3.png"/><Relationship Id="rId7" Type="http://schemas.openxmlformats.org/officeDocument/2006/relationships/image" Target="../media/image37.png"/><Relationship Id="rId12"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35.png"/><Relationship Id="rId10" Type="http://schemas.microsoft.com/office/2007/relationships/hdphoto" Target="../media/hdphoto5.wdp"/><Relationship Id="rId4" Type="http://schemas.openxmlformats.org/officeDocument/2006/relationships/image" Target="../media/image30.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s://www.timeanddate.com/time/gmt-utc-time.html" TargetMode="External"/><Relationship Id="rId2" Type="http://schemas.openxmlformats.org/officeDocument/2006/relationships/image" Target="../media/image20.JPG"/><Relationship Id="rId1" Type="http://schemas.openxmlformats.org/officeDocument/2006/relationships/slideLayout" Target="../slideLayouts/slideLayout13.xml"/><Relationship Id="rId6" Type="http://schemas.openxmlformats.org/officeDocument/2006/relationships/hyperlink" Target="https://www.timeanddate.com/time/zones/gmt" TargetMode="External"/><Relationship Id="rId5" Type="http://schemas.openxmlformats.org/officeDocument/2006/relationships/hyperlink" Target="https://www.timeanddate.com/worldclock/uk/greenwich-city" TargetMode="Externa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enochcalendars.webs.com/" TargetMode="External"/><Relationship Id="rId2" Type="http://schemas.openxmlformats.org/officeDocument/2006/relationships/image" Target="../media/image48.JPG"/><Relationship Id="rId1" Type="http://schemas.openxmlformats.org/officeDocument/2006/relationships/slideLayout" Target="../slideLayouts/slideLayout18.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0.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8.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2.jpg"/><Relationship Id="rId1" Type="http://schemas.openxmlformats.org/officeDocument/2006/relationships/slideLayout" Target="../slideLayouts/slideLayout18.xml"/><Relationship Id="rId6" Type="http://schemas.openxmlformats.org/officeDocument/2006/relationships/image" Target="../media/image61.png"/><Relationship Id="rId5" Type="http://schemas.openxmlformats.org/officeDocument/2006/relationships/image" Target="../media/image62.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69.png"/><Relationship Id="rId4" Type="http://schemas.microsoft.com/office/2007/relationships/hdphoto" Target="../media/hdphoto7.wdp"/></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0.JPG"/><Relationship Id="rId1" Type="http://schemas.openxmlformats.org/officeDocument/2006/relationships/slideLayout" Target="../slideLayouts/slideLayout18.xml"/><Relationship Id="rId4" Type="http://schemas.microsoft.com/office/2007/relationships/hdphoto" Target="../media/hdphoto7.wdp"/></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0.JPG"/><Relationship Id="rId1" Type="http://schemas.openxmlformats.org/officeDocument/2006/relationships/slideLayout" Target="../slideLayouts/slideLayout18.xml"/><Relationship Id="rId5" Type="http://schemas.openxmlformats.org/officeDocument/2006/relationships/image" Target="../media/image70.png"/><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png"/><Relationship Id="rId1" Type="http://schemas.openxmlformats.org/officeDocument/2006/relationships/slideLayout" Target="../slideLayouts/slideLayout18.xml"/><Relationship Id="rId5" Type="http://schemas.openxmlformats.org/officeDocument/2006/relationships/image" Target="../media/image72.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image" Target="../media/image22.jpg"/><Relationship Id="rId1" Type="http://schemas.openxmlformats.org/officeDocument/2006/relationships/slideLayout" Target="../slideLayouts/slideLayout18.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0.JPG"/><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48.JPG"/><Relationship Id="rId1" Type="http://schemas.openxmlformats.org/officeDocument/2006/relationships/slideLayout" Target="../slideLayouts/slideLayout13.xml"/><Relationship Id="rId5" Type="http://schemas.microsoft.com/office/2007/relationships/hdphoto" Target="../media/hdphoto7.wdp"/><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0.JPG"/><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microsoft.com/office/2007/relationships/hdphoto" Target="../media/hdphoto7.wdp"/></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55.JPG"/><Relationship Id="rId1" Type="http://schemas.openxmlformats.org/officeDocument/2006/relationships/slideLayout" Target="../slideLayouts/slideLayout13.xml"/><Relationship Id="rId5" Type="http://schemas.openxmlformats.org/officeDocument/2006/relationships/image" Target="../media/image81.png"/><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0.JPG"/><Relationship Id="rId1" Type="http://schemas.openxmlformats.org/officeDocument/2006/relationships/slideLayout" Target="../slideLayouts/slideLayout13.xml"/><Relationship Id="rId4" Type="http://schemas.microsoft.com/office/2007/relationships/hdphoto" Target="../media/hdphoto8.wdp"/></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6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83.png"/></Relationships>
</file>

<file path=ppt/slides/_rels/slide6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83.png"/></Relationships>
</file>

<file path=ppt/slides/_rels/slide6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83.png"/></Relationships>
</file>

<file path=ppt/slides/_rels/slide6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86.png"/></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91.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6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48.JPG"/><Relationship Id="rId1" Type="http://schemas.openxmlformats.org/officeDocument/2006/relationships/slideLayout" Target="../slideLayouts/slideLayout18.xml"/><Relationship Id="rId5" Type="http://schemas.openxmlformats.org/officeDocument/2006/relationships/image" Target="../media/image91.png"/><Relationship Id="rId4" Type="http://schemas.openxmlformats.org/officeDocument/2006/relationships/image" Target="../media/image92.png"/></Relationships>
</file>

<file path=ppt/slides/_rels/slide6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48.JPG"/><Relationship Id="rId1" Type="http://schemas.openxmlformats.org/officeDocument/2006/relationships/slideLayout" Target="../slideLayouts/slideLayout18.xml"/><Relationship Id="rId5" Type="http://schemas.openxmlformats.org/officeDocument/2006/relationships/image" Target="../media/image91.png"/><Relationship Id="rId4" Type="http://schemas.openxmlformats.org/officeDocument/2006/relationships/image" Target="../media/image9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55.JPG"/><Relationship Id="rId1" Type="http://schemas.openxmlformats.org/officeDocument/2006/relationships/slideLayout" Target="../slideLayouts/slideLayout18.xml"/><Relationship Id="rId4" Type="http://schemas.openxmlformats.org/officeDocument/2006/relationships/image" Target="../media/image91.png"/></Relationships>
</file>

<file path=ppt/slides/_rels/slide7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2.jpg"/><Relationship Id="rId1" Type="http://schemas.openxmlformats.org/officeDocument/2006/relationships/slideLayout" Target="../slideLayouts/slideLayout13.xml"/><Relationship Id="rId5" Type="http://schemas.openxmlformats.org/officeDocument/2006/relationships/image" Target="../media/image96.png"/><Relationship Id="rId4" Type="http://schemas.openxmlformats.org/officeDocument/2006/relationships/image" Target="../media/image95.png"/></Relationships>
</file>

<file path=ppt/slides/_rels/slide7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48.JPG"/><Relationship Id="rId1" Type="http://schemas.openxmlformats.org/officeDocument/2006/relationships/slideLayout" Target="../slideLayouts/slideLayout18.xml"/><Relationship Id="rId4" Type="http://schemas.openxmlformats.org/officeDocument/2006/relationships/image" Target="../media/image97.png"/></Relationships>
</file>

<file path=ppt/slides/_rels/slide7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48.JPG"/><Relationship Id="rId1" Type="http://schemas.openxmlformats.org/officeDocument/2006/relationships/slideLayout" Target="../slideLayouts/slideLayout18.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7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48.JPG"/><Relationship Id="rId1" Type="http://schemas.openxmlformats.org/officeDocument/2006/relationships/slideLayout" Target="../slideLayouts/slideLayout18.xml"/><Relationship Id="rId4" Type="http://schemas.openxmlformats.org/officeDocument/2006/relationships/image" Target="../media/image97.png"/></Relationships>
</file>

<file path=ppt/slides/_rels/slide7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55.JP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101.png"/></Relationships>
</file>

<file path=ppt/slides/_rels/slide78.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5.png"/><Relationship Id="rId2" Type="http://schemas.openxmlformats.org/officeDocument/2006/relationships/image" Target="../media/image22.jpg"/><Relationship Id="rId1" Type="http://schemas.openxmlformats.org/officeDocument/2006/relationships/slideLayout" Target="../slideLayouts/slideLayout13.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7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48.JPG"/><Relationship Id="rId1" Type="http://schemas.openxmlformats.org/officeDocument/2006/relationships/slideLayout" Target="../slideLayouts/slideLayout18.xml"/><Relationship Id="rId4" Type="http://schemas.openxmlformats.org/officeDocument/2006/relationships/image" Target="../media/image10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48.JPG"/><Relationship Id="rId1" Type="http://schemas.openxmlformats.org/officeDocument/2006/relationships/slideLayout" Target="../slideLayouts/slideLayout18.xml"/><Relationship Id="rId4" Type="http://schemas.openxmlformats.org/officeDocument/2006/relationships/image" Target="../media/image106.png"/></Relationships>
</file>

<file path=ppt/slides/_rels/slide8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109.png"/><Relationship Id="rId4" Type="http://schemas.openxmlformats.org/officeDocument/2006/relationships/image" Target="../media/image108.png"/></Relationships>
</file>

<file path=ppt/slides/_rels/slide8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22.jpg"/><Relationship Id="rId1" Type="http://schemas.openxmlformats.org/officeDocument/2006/relationships/slideLayout" Target="../slideLayouts/slideLayout13.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8.png"/></Relationships>
</file>

<file path=ppt/slides/_rels/slide8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48.JPG"/><Relationship Id="rId1" Type="http://schemas.openxmlformats.org/officeDocument/2006/relationships/slideLayout" Target="../slideLayouts/slideLayout13.xml"/><Relationship Id="rId4" Type="http://schemas.openxmlformats.org/officeDocument/2006/relationships/image" Target="../media/image108.png"/></Relationships>
</file>

<file path=ppt/slides/_rels/slide8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48.JPG"/><Relationship Id="rId1" Type="http://schemas.openxmlformats.org/officeDocument/2006/relationships/slideLayout" Target="../slideLayouts/slideLayout13.xml"/><Relationship Id="rId5" Type="http://schemas.openxmlformats.org/officeDocument/2006/relationships/image" Target="../media/image108.png"/><Relationship Id="rId4" Type="http://schemas.openxmlformats.org/officeDocument/2006/relationships/image" Target="../media/image113.png"/></Relationships>
</file>

<file path=ppt/slides/_rels/slide8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08.png"/><Relationship Id="rId4" Type="http://schemas.openxmlformats.org/officeDocument/2006/relationships/image" Target="../media/image107.png"/></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6.png"/><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3" descr="C:\Users\Rae\Desktop\crown of thorns 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122" y="220481"/>
            <a:ext cx="11606078" cy="6382653"/>
          </a:xfrm>
          <a:prstGeom prst="rect">
            <a:avLst/>
          </a:prstGeom>
          <a:noFill/>
          <a:ln w="76200">
            <a:solidFill>
              <a:srgbClr val="002060"/>
            </a:solidFill>
          </a:ln>
          <a:effectLst>
            <a:glow rad="279400">
              <a:schemeClr val="tx1"/>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902" y="249572"/>
            <a:ext cx="2193897" cy="2210113"/>
          </a:xfrm>
          <a:prstGeom prst="rect">
            <a:avLst/>
          </a:prstGeom>
        </p:spPr>
      </p:pic>
      <p:sp>
        <p:nvSpPr>
          <p:cNvPr id="8" name="Title 1"/>
          <p:cNvSpPr txBox="1">
            <a:spLocks/>
          </p:cNvSpPr>
          <p:nvPr/>
        </p:nvSpPr>
        <p:spPr>
          <a:xfrm>
            <a:off x="2561505" y="258117"/>
            <a:ext cx="7623920" cy="4106846"/>
          </a:xfrm>
          <a:prstGeom prst="rect">
            <a:avLst/>
          </a:prstGeom>
        </p:spPr>
        <p:txBody>
          <a:bodyPr>
            <a:normAutofit/>
            <a:scene3d>
              <a:camera prst="orthographicFront"/>
              <a:lightRig rig="threePt" dir="t"/>
            </a:scene3d>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6000" dirty="0" smtClean="0">
                <a:solidFill>
                  <a:srgbClr val="0000FF"/>
                </a:solidFill>
                <a:latin typeface="Cooper Black" pitchFamily="18" charset="0"/>
              </a:rPr>
              <a:t>Yahusha’s</a:t>
            </a:r>
            <a:r>
              <a:rPr lang="en-CA" sz="6000" dirty="0" smtClean="0">
                <a:latin typeface="Cooper Black" pitchFamily="18" charset="0"/>
              </a:rPr>
              <a:t> </a:t>
            </a:r>
            <a:br>
              <a:rPr lang="en-CA" sz="6000" dirty="0" smtClean="0">
                <a:latin typeface="Cooper Black" pitchFamily="18" charset="0"/>
              </a:rPr>
            </a:br>
            <a:r>
              <a:rPr lang="en-CA" sz="6000" dirty="0" smtClean="0">
                <a:ln>
                  <a:solidFill>
                    <a:srgbClr val="002060"/>
                  </a:solidFill>
                </a:ln>
                <a:solidFill>
                  <a:srgbClr val="C00000"/>
                </a:solidFill>
                <a:latin typeface="Cooper Black" pitchFamily="18" charset="0"/>
              </a:rPr>
              <a:t>Crucifixion Year</a:t>
            </a:r>
            <a:endParaRPr lang="en-CA" dirty="0">
              <a:ln>
                <a:solidFill>
                  <a:srgbClr val="002060"/>
                </a:solidFill>
              </a:ln>
              <a:solidFill>
                <a:srgbClr val="FF0000"/>
              </a:solidFill>
              <a:effectLst>
                <a:glow rad="127000">
                  <a:srgbClr val="99FF33"/>
                </a:glow>
              </a:effectLst>
              <a:latin typeface="Cooper Black" pitchFamily="18" charset="0"/>
            </a:endParaRPr>
          </a:p>
        </p:txBody>
      </p:sp>
      <p:sp>
        <p:nvSpPr>
          <p:cNvPr id="9" name="Title 1"/>
          <p:cNvSpPr txBox="1">
            <a:spLocks/>
          </p:cNvSpPr>
          <p:nvPr/>
        </p:nvSpPr>
        <p:spPr>
          <a:xfrm>
            <a:off x="281122" y="2196156"/>
            <a:ext cx="7195528" cy="3564177"/>
          </a:xfrm>
          <a:prstGeom prst="rect">
            <a:avLst/>
          </a:prstGeom>
        </p:spPr>
        <p:txBody>
          <a:bodyPr>
            <a:noAutofit/>
            <a:scene3d>
              <a:camera prst="orthographicFront"/>
              <a:lightRig rig="threePt" dir="t"/>
            </a:scene3d>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Was it Year</a:t>
            </a:r>
            <a:r>
              <a:rPr lang="en-CA" sz="4800" dirty="0" smtClean="0">
                <a:solidFill>
                  <a:srgbClr val="FF0000"/>
                </a:solidFill>
                <a:latin typeface="Cooper Black" pitchFamily="18" charset="0"/>
              </a:rPr>
              <a:t> </a:t>
            </a:r>
            <a:br>
              <a:rPr lang="en-CA" sz="4800" dirty="0" smtClean="0">
                <a:solidFill>
                  <a:srgbClr val="FF0000"/>
                </a:solidFill>
                <a:latin typeface="Cooper Black" pitchFamily="18" charset="0"/>
              </a:rPr>
            </a:br>
            <a:r>
              <a:rPr lang="en-CA" sz="4800" dirty="0" smtClean="0">
                <a:ln>
                  <a:solidFill>
                    <a:srgbClr val="0000FF"/>
                  </a:solidFill>
                </a:ln>
                <a:solidFill>
                  <a:srgbClr val="FFCCFF"/>
                </a:solidFill>
                <a:effectLst>
                  <a:glow rad="228600">
                    <a:schemeClr val="accent3">
                      <a:satMod val="175000"/>
                      <a:alpha val="40000"/>
                    </a:schemeClr>
                  </a:glow>
                </a:effectLst>
                <a:latin typeface="Cooper Black" pitchFamily="18" charset="0"/>
              </a:rPr>
              <a:t>CE </a:t>
            </a:r>
            <a:r>
              <a:rPr lang="en-CA" sz="4800" u="sng" dirty="0" smtClean="0">
                <a:ln>
                  <a:solidFill>
                    <a:srgbClr val="0000FF"/>
                  </a:solidFill>
                </a:ln>
                <a:solidFill>
                  <a:srgbClr val="FFCCFF"/>
                </a:solidFill>
                <a:effectLst>
                  <a:glow rad="228600">
                    <a:schemeClr val="accent3">
                      <a:satMod val="175000"/>
                      <a:alpha val="40000"/>
                    </a:schemeClr>
                  </a:glow>
                </a:effectLst>
                <a:latin typeface="Cooper Black" pitchFamily="18" charset="0"/>
              </a:rPr>
              <a:t>28</a:t>
            </a:r>
            <a:r>
              <a:rPr lang="en-CA" sz="4800" dirty="0" smtClean="0">
                <a:ln>
                  <a:solidFill>
                    <a:srgbClr val="0000FF"/>
                  </a:solidFill>
                </a:ln>
                <a:solidFill>
                  <a:srgbClr val="FFCCFF"/>
                </a:solidFill>
                <a:effectLst>
                  <a:glow rad="228600">
                    <a:schemeClr val="accent3">
                      <a:satMod val="175000"/>
                      <a:alpha val="40000"/>
                    </a:schemeClr>
                  </a:glow>
                </a:effectLst>
                <a:latin typeface="Cooper Black" pitchFamily="18" charset="0"/>
              </a:rPr>
              <a:t>? </a:t>
            </a:r>
            <a:r>
              <a:rPr lang="en-CA" sz="4800" dirty="0">
                <a:ln>
                  <a:solidFill>
                    <a:srgbClr val="0000FF"/>
                  </a:solidFill>
                </a:ln>
                <a:solidFill>
                  <a:srgbClr val="FFCCFF"/>
                </a:solidFill>
                <a:effectLst>
                  <a:glow rad="228600">
                    <a:schemeClr val="accent3">
                      <a:satMod val="175000"/>
                      <a:alpha val="40000"/>
                    </a:schemeClr>
                  </a:glow>
                </a:effectLst>
                <a:latin typeface="Cooper Black" pitchFamily="18" charset="0"/>
              </a:rPr>
              <a:t> </a:t>
            </a:r>
            <a:r>
              <a:rPr lang="en-CA" sz="4800" dirty="0" smtClean="0">
                <a:ln>
                  <a:solidFill>
                    <a:srgbClr val="0000FF"/>
                  </a:solidFill>
                </a:ln>
                <a:solidFill>
                  <a:srgbClr val="FFCCFF"/>
                </a:solidFill>
                <a:effectLst>
                  <a:glow rad="228600">
                    <a:schemeClr val="accent3">
                      <a:satMod val="175000"/>
                      <a:alpha val="40000"/>
                    </a:schemeClr>
                  </a:glow>
                </a:effectLst>
                <a:latin typeface="Cooper Black" pitchFamily="18" charset="0"/>
              </a:rPr>
              <a:t>  </a:t>
            </a:r>
            <a:r>
              <a:rPr lang="en-CA" sz="4800" dirty="0" smtClean="0">
                <a:ln>
                  <a:solidFill>
                    <a:srgbClr val="0000FF"/>
                  </a:solidFill>
                </a:ln>
                <a:solidFill>
                  <a:srgbClr val="FFCCFF"/>
                </a:solidFill>
                <a:effectLst>
                  <a:glow rad="228600">
                    <a:schemeClr val="accent3">
                      <a:satMod val="175000"/>
                      <a:alpha val="40000"/>
                    </a:schemeClr>
                  </a:glow>
                </a:effectLst>
                <a:latin typeface="Cooper Black" pitchFamily="18" charset="0"/>
                <a:ea typeface="+mn-ea"/>
                <a:cs typeface="+mn-cs"/>
              </a:rPr>
              <a:t>CE </a:t>
            </a:r>
            <a:r>
              <a:rPr lang="en-CA" sz="4800" u="sng" dirty="0" smtClean="0">
                <a:ln>
                  <a:solidFill>
                    <a:srgbClr val="0000FF"/>
                  </a:solidFill>
                </a:ln>
                <a:solidFill>
                  <a:srgbClr val="FFCCFF"/>
                </a:solidFill>
                <a:effectLst>
                  <a:glow rad="228600">
                    <a:schemeClr val="accent3">
                      <a:satMod val="175000"/>
                      <a:alpha val="40000"/>
                    </a:schemeClr>
                  </a:glow>
                </a:effectLst>
                <a:latin typeface="Cooper Black" pitchFamily="18" charset="0"/>
                <a:ea typeface="+mn-ea"/>
                <a:cs typeface="+mn-cs"/>
              </a:rPr>
              <a:t>30</a:t>
            </a:r>
            <a:r>
              <a:rPr lang="en-CA" sz="4800" dirty="0" smtClean="0">
                <a:ln>
                  <a:solidFill>
                    <a:srgbClr val="0000FF"/>
                  </a:solidFill>
                </a:ln>
                <a:solidFill>
                  <a:srgbClr val="FFCCFF"/>
                </a:solidFill>
                <a:effectLst>
                  <a:glow rad="228600">
                    <a:schemeClr val="accent3">
                      <a:satMod val="175000"/>
                      <a:alpha val="40000"/>
                    </a:schemeClr>
                  </a:glow>
                </a:effectLst>
                <a:latin typeface="Cooper Black" pitchFamily="18" charset="0"/>
                <a:ea typeface="+mn-ea"/>
                <a:cs typeface="+mn-cs"/>
              </a:rPr>
              <a:t>? </a:t>
            </a:r>
            <a:r>
              <a:rPr lang="en-CA" sz="4800" dirty="0" smtClean="0">
                <a:ln>
                  <a:solidFill>
                    <a:srgbClr val="0000FF"/>
                  </a:solidFill>
                </a:ln>
                <a:solidFill>
                  <a:srgbClr val="FFCCFF"/>
                </a:solidFill>
                <a:latin typeface="Cooper Black" pitchFamily="18" charset="0"/>
                <a:ea typeface="+mn-ea"/>
                <a:cs typeface="+mn-cs"/>
              </a:rPr>
              <a:t/>
            </a:r>
            <a:br>
              <a:rPr lang="en-CA" sz="4800" dirty="0" smtClean="0">
                <a:ln>
                  <a:solidFill>
                    <a:srgbClr val="0000FF"/>
                  </a:solidFill>
                </a:ln>
                <a:solidFill>
                  <a:srgbClr val="FFCCFF"/>
                </a:solidFill>
                <a:latin typeface="Cooper Black" pitchFamily="18" charset="0"/>
                <a:ea typeface="+mn-ea"/>
                <a:cs typeface="+mn-cs"/>
              </a:rPr>
            </a:br>
            <a:r>
              <a:rPr lang="en-CA"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or</a:t>
            </a:r>
            <a:r>
              <a:rPr lang="en-CA" sz="4800" dirty="0" smtClean="0">
                <a:solidFill>
                  <a:srgbClr val="C00000"/>
                </a:solidFill>
                <a:latin typeface="Cooper Black" pitchFamily="18" charset="0"/>
              </a:rPr>
              <a:t/>
            </a:r>
            <a:br>
              <a:rPr lang="en-CA" sz="4800" dirty="0" smtClean="0">
                <a:solidFill>
                  <a:srgbClr val="C00000"/>
                </a:solidFill>
                <a:latin typeface="Cooper Black" pitchFamily="18" charset="0"/>
              </a:rPr>
            </a:br>
            <a:r>
              <a:rPr lang="en-CA" sz="4800" b="1" dirty="0" smtClean="0">
                <a:solidFill>
                  <a:srgbClr val="0000FF"/>
                </a:solidFill>
                <a:effectLst>
                  <a:glow rad="127000">
                    <a:srgbClr val="FFFF00"/>
                  </a:glow>
                </a:effectLst>
                <a:latin typeface="Cooper Black" pitchFamily="18" charset="0"/>
              </a:rPr>
              <a:t>Covenant Calendar </a:t>
            </a:r>
            <a:br>
              <a:rPr lang="en-CA" sz="4800" b="1" dirty="0" smtClean="0">
                <a:solidFill>
                  <a:srgbClr val="0000FF"/>
                </a:solidFill>
                <a:effectLst>
                  <a:glow rad="127000">
                    <a:srgbClr val="FFFF00"/>
                  </a:glow>
                </a:effectLst>
                <a:latin typeface="Cooper Black" pitchFamily="18" charset="0"/>
              </a:rPr>
            </a:br>
            <a:r>
              <a:rPr lang="en-CA" sz="4800" b="1" dirty="0" smtClean="0">
                <a:solidFill>
                  <a:srgbClr val="0000FF"/>
                </a:solidFill>
                <a:effectLst>
                  <a:glow rad="127000">
                    <a:srgbClr val="FFFF00"/>
                  </a:glow>
                </a:effectLst>
                <a:latin typeface="Cooper Black" pitchFamily="18" charset="0"/>
              </a:rPr>
              <a:t>Year 31</a:t>
            </a:r>
            <a:r>
              <a:rPr lang="en-CA" sz="4800" dirty="0" smtClean="0">
                <a:ln>
                  <a:solidFill>
                    <a:srgbClr val="0000FF"/>
                  </a:solidFill>
                </a:ln>
                <a:solidFill>
                  <a:srgbClr val="FF0000"/>
                </a:solidFill>
                <a:effectLst>
                  <a:glow rad="127000">
                    <a:srgbClr val="99FF33"/>
                  </a:glow>
                </a:effectLst>
                <a:latin typeface="Cooper Black" pitchFamily="18" charset="0"/>
              </a:rPr>
              <a:t>?</a:t>
            </a:r>
            <a:endParaRPr lang="en-CA" sz="4800" dirty="0">
              <a:ln>
                <a:solidFill>
                  <a:srgbClr val="0000FF"/>
                </a:solidFill>
              </a:ln>
              <a:solidFill>
                <a:srgbClr val="FF0000"/>
              </a:solidFill>
              <a:effectLst>
                <a:glow rad="127000">
                  <a:srgbClr val="99FF33"/>
                </a:glow>
              </a:effectLst>
              <a:latin typeface="Cooper Black" pitchFamily="18" charset="0"/>
            </a:endParaRPr>
          </a:p>
        </p:txBody>
      </p:sp>
      <p:pic>
        <p:nvPicPr>
          <p:cNvPr id="6" name="Picture 7" descr="F:\Art on Desktop - 1\All white man clip art\3d white people\attention horn 1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0423" y="5136776"/>
            <a:ext cx="1522117" cy="152211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646328" y="2360377"/>
            <a:ext cx="5762259" cy="3416320"/>
          </a:xfrm>
          <a:prstGeom prst="rect">
            <a:avLst/>
          </a:prstGeom>
          <a:noFill/>
        </p:spPr>
        <p:txBody>
          <a:bodyPr wrap="square" lIns="91440" tIns="45720" rIns="91440" bIns="45720">
            <a:spAutoFit/>
            <a:scene3d>
              <a:camera prst="perspectiveHeroicExtremeLeftFacing"/>
              <a:lightRig rig="threePt" dir="t"/>
            </a:scene3d>
            <a:sp3d extrusionH="57150">
              <a:bevelT w="38100" h="38100"/>
            </a:sp3d>
          </a:bodyPr>
          <a:lstStyle/>
          <a:p>
            <a:pPr algn="ctr"/>
            <a:r>
              <a:rPr lang="en-US" sz="7200" b="1" dirty="0" smtClean="0">
                <a:ln w="1905">
                  <a:solidFill>
                    <a:sysClr val="windowText" lastClr="000000"/>
                  </a:solidFill>
                </a:ln>
                <a:solidFill>
                  <a:srgbClr val="00FFFF"/>
                </a:solidFill>
                <a:effectLst>
                  <a:innerShdw blurRad="69850" dist="43180" dir="5400000">
                    <a:srgbClr val="000000">
                      <a:alpha val="65000"/>
                    </a:srgbClr>
                  </a:innerShdw>
                </a:effectLst>
                <a:latin typeface="Arial Rounded MT Bold" pitchFamily="34" charset="0"/>
              </a:rPr>
              <a:t>The Detailed Edition!</a:t>
            </a:r>
            <a:endParaRPr lang="en-US" sz="7200" b="1" cap="none" spc="0" dirty="0" smtClean="0">
              <a:ln w="1905">
                <a:solidFill>
                  <a:sysClr val="windowText" lastClr="000000"/>
                </a:solidFill>
              </a:ln>
              <a:solidFill>
                <a:srgbClr val="00FFFF"/>
              </a:solidFill>
              <a:effectLst>
                <a:innerShdw blurRad="69850" dist="43180" dir="5400000">
                  <a:srgbClr val="000000">
                    <a:alpha val="65000"/>
                  </a:srgbClr>
                </a:innerShdw>
              </a:effectLst>
              <a:latin typeface="Arial Rounded MT Bold" pitchFamily="34" charset="0"/>
            </a:endParaRPr>
          </a:p>
        </p:txBody>
      </p:sp>
      <p:sp>
        <p:nvSpPr>
          <p:cNvPr id="11" name="Rectangle 10"/>
          <p:cNvSpPr/>
          <p:nvPr/>
        </p:nvSpPr>
        <p:spPr>
          <a:xfrm>
            <a:off x="7476650" y="5644560"/>
            <a:ext cx="3302001" cy="707886"/>
          </a:xfrm>
          <a:prstGeom prst="rect">
            <a:avLst/>
          </a:prstGeom>
          <a:noFill/>
        </p:spPr>
        <p:txBody>
          <a:bodyPr wrap="square" lIns="91440" tIns="45720" rIns="91440" bIns="45720">
            <a:spAutoFit/>
            <a:scene3d>
              <a:camera prst="perspectiveHeroicExtremeLeftFacing"/>
              <a:lightRig rig="threePt" dir="t"/>
            </a:scene3d>
            <a:sp3d extrusionH="57150">
              <a:bevelT w="38100" h="38100"/>
            </a:sp3d>
          </a:bodyPr>
          <a:lstStyle/>
          <a:p>
            <a:pPr algn="ctr"/>
            <a:r>
              <a:rPr lang="en-US" sz="4000" b="1" dirty="0" smtClean="0">
                <a:ln w="1905">
                  <a:solidFill>
                    <a:sysClr val="windowText" lastClr="000000"/>
                  </a:solidFill>
                </a:ln>
                <a:solidFill>
                  <a:srgbClr val="00FFFF"/>
                </a:solidFill>
                <a:effectLst>
                  <a:innerShdw blurRad="69850" dist="43180" dir="5400000">
                    <a:srgbClr val="000000">
                      <a:alpha val="65000"/>
                    </a:srgbClr>
                  </a:innerShdw>
                </a:effectLst>
                <a:latin typeface="Arial Rounded MT Bold" pitchFamily="34" charset="0"/>
              </a:rPr>
              <a:t>Part 1 of 2</a:t>
            </a:r>
            <a:endParaRPr lang="en-US" sz="4000" b="1" cap="none" spc="0" dirty="0" smtClean="0">
              <a:ln w="1905">
                <a:solidFill>
                  <a:sysClr val="windowText" lastClr="000000"/>
                </a:solidFill>
              </a:ln>
              <a:solidFill>
                <a:srgbClr val="00FFFF"/>
              </a:solidFill>
              <a:effectLst>
                <a:innerShdw blurRad="69850" dist="43180" dir="5400000">
                  <a:srgbClr val="000000">
                    <a:alpha val="65000"/>
                  </a:srgbClr>
                </a:innerShdw>
              </a:effectLst>
              <a:latin typeface="Arial Rounded MT Bold" pitchFamily="34" charset="0"/>
            </a:endParaRPr>
          </a:p>
        </p:txBody>
      </p:sp>
    </p:spTree>
    <p:extLst>
      <p:ext uri="{BB962C8B-B14F-4D97-AF65-F5344CB8AC3E}">
        <p14:creationId xmlns:p14="http://schemas.microsoft.com/office/powerpoint/2010/main" val="2104755682"/>
      </p:ext>
    </p:extLst>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6000">
              <a:schemeClr val="bg1">
                <a:lumMod val="50000"/>
              </a:schemeClr>
            </a:gs>
            <a:gs pos="73000">
              <a:schemeClr val="accent1">
                <a:lumMod val="45000"/>
                <a:lumOff val="55000"/>
              </a:schemeClr>
            </a:gs>
            <a:gs pos="100000">
              <a:srgbClr val="FF5050">
                <a:alpha val="16000"/>
              </a:srgbClr>
            </a:gs>
            <a:gs pos="87000">
              <a:srgbClr val="FFFF00">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Title 1"/>
          <p:cNvSpPr txBox="1">
            <a:spLocks/>
          </p:cNvSpPr>
          <p:nvPr/>
        </p:nvSpPr>
        <p:spPr>
          <a:xfrm>
            <a:off x="692460" y="459466"/>
            <a:ext cx="11194740" cy="3219514"/>
          </a:xfrm>
          <a:prstGeom prst="rect">
            <a:avLst/>
          </a:prstGeom>
          <a:noFill/>
          <a:ln>
            <a:noFill/>
          </a:ln>
          <a:scene3d>
            <a:camera prst="orthographicFront"/>
            <a:lightRig rig="threePt" dir="t"/>
          </a:scene3d>
          <a:sp3d>
            <a:bevelT w="139700" prst="cross"/>
          </a:sp3d>
        </p:spPr>
        <p:txBody>
          <a:bodyPr>
            <a:noAutofit/>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n-US" sz="3600" b="1" u="sng" dirty="0" smtClean="0">
                <a:ln>
                  <a:solidFill>
                    <a:srgbClr val="99FF33"/>
                  </a:solidFill>
                </a:ln>
                <a:solidFill>
                  <a:srgbClr val="FF9900"/>
                </a:solidFill>
                <a:latin typeface="Georgia" panose="02040502050405020303" pitchFamily="18" charset="0"/>
              </a:rPr>
              <a:t>Is it</a:t>
            </a:r>
            <a:r>
              <a:rPr lang="en-US" sz="3600" b="1" dirty="0" smtClean="0">
                <a:ln>
                  <a:solidFill>
                    <a:srgbClr val="99FF33"/>
                  </a:solidFill>
                </a:ln>
                <a:solidFill>
                  <a:srgbClr val="FF9900"/>
                </a:solidFill>
                <a:latin typeface="Georgia" panose="02040502050405020303" pitchFamily="18" charset="0"/>
              </a:rPr>
              <a:t> p</a:t>
            </a:r>
            <a:r>
              <a:rPr lang="en-US" sz="3600" b="1" u="sng" dirty="0" smtClean="0">
                <a:ln>
                  <a:solidFill>
                    <a:srgbClr val="99FF33"/>
                  </a:solidFill>
                </a:ln>
                <a:solidFill>
                  <a:srgbClr val="FF9900"/>
                </a:solidFill>
                <a:latin typeface="Georgia" panose="02040502050405020303" pitchFamily="18" charset="0"/>
              </a:rPr>
              <a:t>ossible</a:t>
            </a:r>
            <a:r>
              <a:rPr lang="en-US" sz="3600" b="1" dirty="0" smtClean="0">
                <a:ln>
                  <a:solidFill>
                    <a:srgbClr val="99FF33"/>
                  </a:solidFill>
                </a:ln>
                <a:solidFill>
                  <a:srgbClr val="FF9900"/>
                </a:solidFill>
                <a:latin typeface="Georgia" panose="02040502050405020303" pitchFamily="18" charset="0"/>
              </a:rPr>
              <a:t> there were</a:t>
            </a:r>
            <a:r>
              <a:rPr lang="en-US" sz="3600" b="1" dirty="0" smtClean="0">
                <a:ln>
                  <a:solidFill>
                    <a:schemeClr val="tx1"/>
                  </a:solidFill>
                </a:ln>
                <a:solidFill>
                  <a:srgbClr val="00FFFF"/>
                </a:solidFill>
                <a:effectLst/>
                <a:latin typeface="Georgia" panose="02040502050405020303" pitchFamily="18" charset="0"/>
              </a:rPr>
              <a:t/>
            </a:r>
            <a:br>
              <a:rPr lang="en-US" sz="3600" b="1" dirty="0" smtClean="0">
                <a:ln>
                  <a:solidFill>
                    <a:schemeClr val="tx1"/>
                  </a:solidFill>
                </a:ln>
                <a:solidFill>
                  <a:srgbClr val="00FFFF"/>
                </a:solidFill>
                <a:effectLst/>
                <a:latin typeface="Georgia" panose="02040502050405020303" pitchFamily="18" charset="0"/>
              </a:rPr>
            </a:br>
            <a:r>
              <a:rPr lang="en-US" sz="6600" b="1" dirty="0" smtClean="0">
                <a:ln>
                  <a:solidFill>
                    <a:schemeClr val="tx1"/>
                  </a:solidFill>
                </a:ln>
                <a:solidFill>
                  <a:srgbClr val="00FFFF"/>
                </a:solidFill>
                <a:effectLst>
                  <a:glow rad="76200">
                    <a:srgbClr val="FF0000"/>
                  </a:glow>
                </a:effectLst>
                <a:latin typeface="Georgia" panose="02040502050405020303" pitchFamily="18" charset="0"/>
              </a:rPr>
              <a:t>TWO CALENDAR TYPES </a:t>
            </a:r>
            <a:r>
              <a:rPr lang="en-US" sz="3600" b="1" dirty="0" smtClean="0">
                <a:ln>
                  <a:solidFill>
                    <a:schemeClr val="tx1"/>
                  </a:solidFill>
                </a:ln>
                <a:solidFill>
                  <a:srgbClr val="00FFFF"/>
                </a:solidFill>
                <a:effectLst/>
                <a:latin typeface="Georgia" panose="02040502050405020303" pitchFamily="18" charset="0"/>
              </a:rPr>
              <a:t/>
            </a:r>
            <a:br>
              <a:rPr lang="en-US" sz="3600" b="1" dirty="0" smtClean="0">
                <a:ln>
                  <a:solidFill>
                    <a:schemeClr val="tx1"/>
                  </a:solidFill>
                </a:ln>
                <a:solidFill>
                  <a:srgbClr val="00FFFF"/>
                </a:solidFill>
                <a:effectLst/>
                <a:latin typeface="Georgia" panose="02040502050405020303" pitchFamily="18" charset="0"/>
              </a:rPr>
            </a:br>
            <a:r>
              <a:rPr lang="en-US" sz="3600" b="1" dirty="0" smtClean="0">
                <a:ln>
                  <a:solidFill>
                    <a:srgbClr val="99FF33"/>
                  </a:solidFill>
                </a:ln>
                <a:solidFill>
                  <a:srgbClr val="FF9900"/>
                </a:solidFill>
                <a:effectLst/>
                <a:latin typeface="Georgia" panose="02040502050405020303" pitchFamily="18" charset="0"/>
              </a:rPr>
              <a:t>of the</a:t>
            </a:r>
            <a:r>
              <a:rPr lang="en-US" sz="3600" b="1" dirty="0" smtClean="0">
                <a:ln>
                  <a:solidFill>
                    <a:schemeClr val="tx1"/>
                  </a:solidFill>
                </a:ln>
                <a:solidFill>
                  <a:srgbClr val="FF9900"/>
                </a:solidFill>
                <a:effectLst/>
                <a:latin typeface="Georgia" panose="02040502050405020303" pitchFamily="18" charset="0"/>
              </a:rPr>
              <a:t> </a:t>
            </a:r>
            <a:r>
              <a:rPr lang="en-US" sz="3600" b="1" dirty="0" smtClean="0">
                <a:ln>
                  <a:solidFill>
                    <a:schemeClr val="tx1"/>
                  </a:solidFill>
                </a:ln>
                <a:solidFill>
                  <a:srgbClr val="9966FF"/>
                </a:solidFill>
                <a:effectLst>
                  <a:glow rad="88900">
                    <a:srgbClr val="FFFF00"/>
                  </a:glow>
                </a:effectLst>
                <a:latin typeface="Georgia" panose="02040502050405020303" pitchFamily="18" charset="0"/>
              </a:rPr>
              <a:t>PREPARATION CYCLE  </a:t>
            </a:r>
            <a:r>
              <a:rPr lang="en-US" sz="3600" b="1" dirty="0" smtClean="0">
                <a:ln>
                  <a:solidFill>
                    <a:srgbClr val="99FF33"/>
                  </a:solidFill>
                </a:ln>
                <a:solidFill>
                  <a:srgbClr val="FF9900"/>
                </a:solidFill>
                <a:latin typeface="Georgia" panose="02040502050405020303" pitchFamily="18" charset="0"/>
                <a:ea typeface="+mn-ea"/>
                <a:cs typeface="+mn-cs"/>
              </a:rPr>
              <a:t>occurring  partially </a:t>
            </a:r>
            <a:r>
              <a:rPr lang="en-US" sz="3600" b="1" dirty="0">
                <a:ln>
                  <a:solidFill>
                    <a:srgbClr val="99FF33"/>
                  </a:solidFill>
                </a:ln>
                <a:solidFill>
                  <a:srgbClr val="FF9900"/>
                </a:solidFill>
                <a:latin typeface="Georgia" panose="02040502050405020303" pitchFamily="18" charset="0"/>
                <a:ea typeface="+mn-ea"/>
                <a:cs typeface="+mn-cs"/>
              </a:rPr>
              <a:t>&amp;</a:t>
            </a:r>
            <a:r>
              <a:rPr lang="en-US" sz="3600" b="1" dirty="0" smtClean="0">
                <a:ln>
                  <a:solidFill>
                    <a:srgbClr val="99FF33"/>
                  </a:solidFill>
                </a:ln>
                <a:solidFill>
                  <a:srgbClr val="FF9900"/>
                </a:solidFill>
                <a:latin typeface="Georgia" panose="02040502050405020303" pitchFamily="18" charset="0"/>
                <a:ea typeface="+mn-ea"/>
                <a:cs typeface="+mn-cs"/>
              </a:rPr>
              <a:t> simultaneously at </a:t>
            </a:r>
            <a:br>
              <a:rPr lang="en-US" sz="3600" b="1" dirty="0" smtClean="0">
                <a:ln>
                  <a:solidFill>
                    <a:srgbClr val="99FF33"/>
                  </a:solidFill>
                </a:ln>
                <a:solidFill>
                  <a:srgbClr val="FF9900"/>
                </a:solidFill>
                <a:latin typeface="Georgia" panose="02040502050405020303" pitchFamily="18" charset="0"/>
                <a:ea typeface="+mn-ea"/>
                <a:cs typeface="+mn-cs"/>
              </a:rPr>
            </a:br>
            <a:r>
              <a:rPr lang="en-US" sz="3600" b="1" dirty="0" smtClean="0">
                <a:ln>
                  <a:solidFill>
                    <a:srgbClr val="99FF33"/>
                  </a:solidFill>
                </a:ln>
                <a:solidFill>
                  <a:srgbClr val="FF9900"/>
                </a:solidFill>
                <a:latin typeface="Georgia" panose="02040502050405020303" pitchFamily="18" charset="0"/>
                <a:ea typeface="+mn-ea"/>
                <a:cs typeface="+mn-cs"/>
              </a:rPr>
              <a:t>Yahusha’s Crucifixion</a:t>
            </a:r>
            <a:r>
              <a:rPr lang="en-US" sz="3600" b="1" dirty="0" smtClean="0">
                <a:ln>
                  <a:solidFill>
                    <a:srgbClr val="99FF33"/>
                  </a:solidFill>
                </a:ln>
                <a:solidFill>
                  <a:srgbClr val="FF9900"/>
                </a:solidFill>
                <a:effectLst>
                  <a:glow rad="88900">
                    <a:srgbClr val="FFFF00"/>
                  </a:glow>
                </a:effectLst>
                <a:latin typeface="Georgia" panose="02040502050405020303" pitchFamily="18" charset="0"/>
              </a:rPr>
              <a:t>? </a:t>
            </a:r>
            <a:endParaRPr lang="en-CA" sz="3200" b="1" dirty="0">
              <a:ln>
                <a:solidFill>
                  <a:srgbClr val="99FF33"/>
                </a:solidFill>
              </a:ln>
              <a:solidFill>
                <a:srgbClr val="FF9900"/>
              </a:solidFill>
              <a:effectLst>
                <a:glow rad="88900">
                  <a:srgbClr val="FFFF00"/>
                </a:glow>
              </a:effectLst>
              <a:latin typeface="Cooper Black" pitchFamily="18" charset="0"/>
            </a:endParaRPr>
          </a:p>
        </p:txBody>
      </p:sp>
      <p:sp>
        <p:nvSpPr>
          <p:cNvPr id="3" name="Rounded Rectangle 2"/>
          <p:cNvSpPr/>
          <p:nvPr/>
        </p:nvSpPr>
        <p:spPr>
          <a:xfrm>
            <a:off x="5210402" y="2581263"/>
            <a:ext cx="1698171" cy="410547"/>
          </a:xfrm>
          <a:prstGeom prst="roundRect">
            <a:avLst>
              <a:gd name="adj" fmla="val 50000"/>
            </a:avLst>
          </a:prstGeom>
          <a:solidFill>
            <a:srgbClr val="FF0000"/>
          </a:solidFill>
          <a:ln w="3810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John 19:38-42</a:t>
            </a:r>
            <a:endParaRPr lang="en-CA" b="1" dirty="0"/>
          </a:p>
        </p:txBody>
      </p:sp>
      <p:pic>
        <p:nvPicPr>
          <p:cNvPr id="7" name="Picture 6" descr="C:\Users\Rae\Desktop\Art on Desktop\white man clip art\3d white people\ques mark fallen ov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88825" y="4097206"/>
            <a:ext cx="2865152" cy="2389235"/>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3100429" y="4356340"/>
            <a:ext cx="1509622" cy="0"/>
          </a:xfrm>
          <a:prstGeom prst="line">
            <a:avLst/>
          </a:prstGeom>
          <a:ln w="38100">
            <a:solidFill>
              <a:srgbClr val="00FF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89777" y="4356340"/>
            <a:ext cx="3322871" cy="0"/>
          </a:xfrm>
          <a:prstGeom prst="line">
            <a:avLst/>
          </a:prstGeom>
          <a:ln w="38100">
            <a:solidFill>
              <a:srgbClr val="00FF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13" name="Picture 2" descr="C:\Users\Rae\Desktop\Art on Desktop\white man clip art\3d white people\key golden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2028" y="3833220"/>
            <a:ext cx="1816877" cy="2403867"/>
          </a:xfrm>
          <a:prstGeom prst="roundRect">
            <a:avLst>
              <a:gd name="adj" fmla="val 50000"/>
            </a:avLst>
          </a:prstGeom>
          <a:ln w="76200">
            <a:solidFill>
              <a:srgbClr val="00FFFF"/>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9" name="Slide Number Placeholder 1"/>
          <p:cNvSpPr>
            <a:spLocks noGrp="1"/>
          </p:cNvSpPr>
          <p:nvPr>
            <p:ph type="sldNum" sz="quarter" idx="12"/>
          </p:nvPr>
        </p:nvSpPr>
        <p:spPr>
          <a:xfrm>
            <a:off x="9358603" y="6492875"/>
            <a:ext cx="2743200" cy="365125"/>
          </a:xfrm>
        </p:spPr>
        <p:txBody>
          <a:bodyPr/>
          <a:lstStyle/>
          <a:p>
            <a:fld id="{6D22F896-40B5-4ADD-8801-0D06FADFA095}" type="slidenum">
              <a:rPr lang="en-US" smtClean="0">
                <a:solidFill>
                  <a:schemeClr val="tx1"/>
                </a:solidFill>
              </a:rPr>
              <a:pPr/>
              <a:t>10</a:t>
            </a:fld>
            <a:endParaRPr lang="en-US" dirty="0">
              <a:solidFill>
                <a:schemeClr val="tx1"/>
              </a:solidFill>
            </a:endParaRPr>
          </a:p>
        </p:txBody>
      </p:sp>
      <p:sp>
        <p:nvSpPr>
          <p:cNvPr id="2" name="Rectangle 1"/>
          <p:cNvSpPr/>
          <p:nvPr/>
        </p:nvSpPr>
        <p:spPr>
          <a:xfrm>
            <a:off x="2517075" y="5365459"/>
            <a:ext cx="6671750" cy="1077218"/>
          </a:xfrm>
          <a:prstGeom prst="rect">
            <a:avLst/>
          </a:prstGeom>
          <a:noFill/>
        </p:spPr>
        <p:txBody>
          <a:bodyPr wrap="square" lIns="91440" tIns="45720" rIns="91440" bIns="45720">
            <a:spAutoFit/>
          </a:bodyPr>
          <a:lstStyle/>
          <a:p>
            <a:pPr algn="ctr"/>
            <a:r>
              <a:rPr lang="en-US" sz="3200" b="1" cap="none" spc="0" dirty="0" smtClean="0">
                <a:ln w="900" cmpd="sng">
                  <a:solidFill>
                    <a:srgbClr val="002060">
                      <a:alpha val="55000"/>
                    </a:srgbClr>
                  </a:solidFill>
                  <a:prstDash val="solid"/>
                </a:ln>
                <a:solidFill>
                  <a:schemeClr val="accent1">
                    <a:satMod val="200000"/>
                    <a:tint val="3000"/>
                  </a:schemeClr>
                </a:solidFill>
                <a:effectLst>
                  <a:glow rad="279400">
                    <a:srgbClr val="002060">
                      <a:alpha val="82000"/>
                    </a:srgbClr>
                  </a:glow>
                  <a:innerShdw blurRad="101600" dist="76200" dir="5400000">
                    <a:schemeClr val="accent1">
                      <a:satMod val="190000"/>
                      <a:tint val="100000"/>
                      <a:alpha val="74000"/>
                    </a:schemeClr>
                  </a:innerShdw>
                </a:effectLst>
                <a:latin typeface="Comic Sans MS" pitchFamily="66" charset="0"/>
              </a:rPr>
              <a:t>Calendars</a:t>
            </a:r>
            <a:r>
              <a:rPr lang="en-US" sz="3200" b="1" cap="none" spc="0" dirty="0" smtClean="0">
                <a:ln w="900" cmpd="sng">
                  <a:solidFill>
                    <a:schemeClr val="accent1">
                      <a:satMod val="190000"/>
                      <a:alpha val="55000"/>
                    </a:schemeClr>
                  </a:solidFill>
                  <a:prstDash val="solid"/>
                </a:ln>
                <a:solidFill>
                  <a:schemeClr val="accent1">
                    <a:satMod val="200000"/>
                    <a:tint val="3000"/>
                  </a:schemeClr>
                </a:solidFill>
                <a:effectLst>
                  <a:glow rad="279400">
                    <a:srgbClr val="002060">
                      <a:alpha val="82000"/>
                    </a:srgbClr>
                  </a:glow>
                  <a:innerShdw blurRad="101600" dist="76200" dir="5400000">
                    <a:schemeClr val="accent1">
                      <a:satMod val="190000"/>
                      <a:tint val="100000"/>
                      <a:alpha val="74000"/>
                    </a:schemeClr>
                  </a:innerShdw>
                </a:effectLst>
                <a:latin typeface="Comic Sans MS" pitchFamily="66" charset="0"/>
              </a:rPr>
              <a:t> under review will be:</a:t>
            </a:r>
          </a:p>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glow rad="279400">
                    <a:srgbClr val="002060">
                      <a:alpha val="82000"/>
                    </a:srgbClr>
                  </a:glow>
                  <a:innerShdw blurRad="101600" dist="76200" dir="5400000">
                    <a:schemeClr val="accent1">
                      <a:satMod val="190000"/>
                      <a:tint val="100000"/>
                      <a:alpha val="74000"/>
                    </a:schemeClr>
                  </a:innerShdw>
                </a:effectLst>
                <a:latin typeface="Comic Sans MS" pitchFamily="66" charset="0"/>
              </a:rPr>
              <a:t>CE 26-27-28-29; 31-32-33-34</a:t>
            </a:r>
            <a:endParaRPr lang="en-US" sz="3200" b="1" cap="none" spc="0" dirty="0">
              <a:ln w="900" cmpd="sng">
                <a:solidFill>
                  <a:schemeClr val="accent1">
                    <a:satMod val="190000"/>
                    <a:alpha val="55000"/>
                  </a:schemeClr>
                </a:solidFill>
                <a:prstDash val="solid"/>
              </a:ln>
              <a:solidFill>
                <a:schemeClr val="accent1">
                  <a:satMod val="200000"/>
                  <a:tint val="3000"/>
                </a:schemeClr>
              </a:solidFill>
              <a:effectLst>
                <a:glow rad="279400">
                  <a:srgbClr val="002060">
                    <a:alpha val="82000"/>
                  </a:srgbClr>
                </a:glow>
                <a:innerShdw blurRad="101600" dist="76200" dir="5400000">
                  <a:schemeClr val="accent1">
                    <a:satMod val="190000"/>
                    <a:tint val="100000"/>
                    <a:alpha val="74000"/>
                  </a:schemeClr>
                </a:innerShdw>
              </a:effectLst>
              <a:latin typeface="Comic Sans MS" pitchFamily="66" charset="0"/>
            </a:endParaRPr>
          </a:p>
        </p:txBody>
      </p:sp>
    </p:spTree>
    <p:extLst>
      <p:ext uri="{BB962C8B-B14F-4D97-AF65-F5344CB8AC3E}">
        <p14:creationId xmlns:p14="http://schemas.microsoft.com/office/powerpoint/2010/main" val="159619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25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6000">
              <a:schemeClr val="bg1">
                <a:lumMod val="50000"/>
              </a:schemeClr>
            </a:gs>
            <a:gs pos="73000">
              <a:schemeClr val="accent1">
                <a:lumMod val="45000"/>
                <a:lumOff val="55000"/>
              </a:schemeClr>
            </a:gs>
            <a:gs pos="100000">
              <a:srgbClr val="FF5050">
                <a:alpha val="16000"/>
              </a:srgbClr>
            </a:gs>
            <a:gs pos="87000">
              <a:srgbClr val="FFFF00">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Title 1"/>
          <p:cNvSpPr txBox="1">
            <a:spLocks/>
          </p:cNvSpPr>
          <p:nvPr/>
        </p:nvSpPr>
        <p:spPr>
          <a:xfrm>
            <a:off x="407208" y="0"/>
            <a:ext cx="11408620" cy="6858000"/>
          </a:xfrm>
          <a:prstGeom prst="rect">
            <a:avLst/>
          </a:prstGeom>
          <a:solidFill>
            <a:srgbClr val="FFCCFF"/>
          </a:solidFill>
          <a:ln>
            <a:solidFill>
              <a:srgbClr val="0000FF"/>
            </a:solidFill>
          </a:ln>
          <a:scene3d>
            <a:camera prst="orthographicFront"/>
            <a:lightRig rig="threePt" dir="t"/>
          </a:scene3d>
          <a:sp3d>
            <a:bevelT w="139700" prst="cross"/>
          </a:sp3d>
        </p:spPr>
        <p:txBody>
          <a:bodyPr>
            <a:noAutofit/>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2800" dirty="0" smtClean="0">
                <a:solidFill>
                  <a:schemeClr val="tx1"/>
                </a:solidFill>
              </a:rPr>
              <a:t>The Yahudim stated clearly that they </a:t>
            </a:r>
            <a:r>
              <a:rPr lang="en-CA" sz="2800" b="1" u="sng" dirty="0" smtClean="0">
                <a:solidFill>
                  <a:schemeClr val="tx1"/>
                </a:solidFill>
              </a:rPr>
              <a:t>would </a:t>
            </a:r>
            <a:r>
              <a:rPr lang="en-CA" sz="2800" b="1" u="sng" dirty="0" smtClean="0">
                <a:solidFill>
                  <a:schemeClr val="tx1"/>
                </a:solidFill>
                <a:latin typeface="Arial Black" panose="020B0A04020102020204" pitchFamily="34" charset="0"/>
              </a:rPr>
              <a:t>not</a:t>
            </a:r>
            <a:r>
              <a:rPr lang="en-CA" sz="2800" b="1" dirty="0" smtClean="0">
                <a:solidFill>
                  <a:schemeClr val="tx1"/>
                </a:solidFill>
              </a:rPr>
              <a:t> </a:t>
            </a:r>
            <a:r>
              <a:rPr lang="en-CA" sz="2800" dirty="0" smtClean="0">
                <a:solidFill>
                  <a:schemeClr val="tx1"/>
                </a:solidFill>
              </a:rPr>
              <a:t>capture Yahusha at </a:t>
            </a:r>
            <a:r>
              <a:rPr lang="en-CA" sz="2800" b="1" u="sng" dirty="0" smtClean="0">
                <a:solidFill>
                  <a:schemeClr val="tx1"/>
                </a:solidFill>
              </a:rPr>
              <a:t>the</a:t>
            </a:r>
            <a:r>
              <a:rPr lang="en-CA" sz="2800" dirty="0" smtClean="0">
                <a:solidFill>
                  <a:schemeClr val="tx1"/>
                </a:solidFill>
              </a:rPr>
              <a:t> Festival </a:t>
            </a:r>
            <a:r>
              <a:rPr lang="en-CA" sz="2000" i="1" dirty="0" smtClean="0">
                <a:solidFill>
                  <a:srgbClr val="C00000"/>
                </a:solidFill>
                <a:latin typeface="Comic Sans MS" panose="030F0702030302020204" pitchFamily="66" charset="0"/>
              </a:rPr>
              <a:t>[</a:t>
            </a:r>
            <a:r>
              <a:rPr lang="en-CA" sz="2000" b="1" i="1" u="sng" dirty="0" smtClean="0">
                <a:solidFill>
                  <a:srgbClr val="C00000"/>
                </a:solidFill>
                <a:latin typeface="Comic Sans MS" panose="030F0702030302020204" pitchFamily="66" charset="0"/>
              </a:rPr>
              <a:t>or</a:t>
            </a:r>
            <a:r>
              <a:rPr lang="en-CA" sz="2000" i="1" dirty="0" smtClean="0">
                <a:solidFill>
                  <a:srgbClr val="C00000"/>
                </a:solidFill>
                <a:latin typeface="Comic Sans MS" panose="030F0702030302020204" pitchFamily="66" charset="0"/>
              </a:rPr>
              <a:t> the Festival of </a:t>
            </a:r>
            <a:r>
              <a:rPr lang="en-CA" sz="2000" b="1" i="1" u="sng" dirty="0" smtClean="0">
                <a:solidFill>
                  <a:srgbClr val="C00000"/>
                </a:solidFill>
                <a:latin typeface="Comic Sans MS" panose="030F0702030302020204" pitchFamily="66" charset="0"/>
              </a:rPr>
              <a:t>their</a:t>
            </a:r>
            <a:r>
              <a:rPr lang="en-CA" sz="2000" i="1" dirty="0" smtClean="0">
                <a:solidFill>
                  <a:srgbClr val="C00000"/>
                </a:solidFill>
                <a:latin typeface="Comic Sans MS" panose="030F0702030302020204" pitchFamily="66" charset="0"/>
              </a:rPr>
              <a:t> Passover].   </a:t>
            </a:r>
            <a:r>
              <a:rPr lang="en-CA" sz="2800" dirty="0" smtClean="0">
                <a:solidFill>
                  <a:schemeClr val="tx1"/>
                </a:solidFill>
              </a:rPr>
              <a:t>Shall we give them credit that according to their lunar/</a:t>
            </a:r>
            <a:r>
              <a:rPr lang="en-CA" sz="2800" b="1" u="sng" dirty="0" smtClean="0">
                <a:solidFill>
                  <a:schemeClr val="tx1"/>
                </a:solidFill>
              </a:rPr>
              <a:t>SUNSET</a:t>
            </a:r>
            <a:r>
              <a:rPr lang="en-CA" sz="2800" dirty="0" smtClean="0">
                <a:solidFill>
                  <a:schemeClr val="tx1"/>
                </a:solidFill>
              </a:rPr>
              <a:t> calendar, that they </a:t>
            </a:r>
            <a:r>
              <a:rPr lang="en-CA" sz="2800" u="sng" dirty="0" smtClean="0">
                <a:solidFill>
                  <a:schemeClr val="tx1"/>
                </a:solidFill>
              </a:rPr>
              <a:t>solidl</a:t>
            </a:r>
            <a:r>
              <a:rPr lang="en-CA" sz="2800" dirty="0" smtClean="0">
                <a:solidFill>
                  <a:schemeClr val="tx1"/>
                </a:solidFill>
              </a:rPr>
              <a:t>y </a:t>
            </a:r>
            <a:r>
              <a:rPr lang="en-CA" sz="2800" u="sng" dirty="0" smtClean="0">
                <a:solidFill>
                  <a:schemeClr val="tx1"/>
                </a:solidFill>
              </a:rPr>
              <a:t>held firm to their words</a:t>
            </a:r>
            <a:r>
              <a:rPr lang="en-CA" sz="2800" dirty="0" smtClean="0">
                <a:solidFill>
                  <a:schemeClr val="tx1"/>
                </a:solidFill>
              </a:rPr>
              <a:t>?</a:t>
            </a:r>
            <a:r>
              <a:rPr lang="en-CA" sz="3200" dirty="0" smtClean="0">
                <a:ln>
                  <a:solidFill>
                    <a:srgbClr val="0000FF"/>
                  </a:solidFill>
                </a:ln>
                <a:solidFill>
                  <a:schemeClr val="tx1"/>
                </a:solidFill>
                <a:effectLst>
                  <a:glow rad="127000">
                    <a:srgbClr val="99FF33"/>
                  </a:glow>
                </a:effectLst>
                <a:latin typeface="Cooper Black" pitchFamily="18" charset="0"/>
              </a:rPr>
              <a:t> </a:t>
            </a:r>
          </a:p>
          <a:p>
            <a:pPr marL="457200" indent="-457200">
              <a:buClr>
                <a:srgbClr val="0066FF"/>
              </a:buClr>
              <a:buFont typeface="Wingdings" panose="05000000000000000000" pitchFamily="2" charset="2"/>
              <a:buChar char="v"/>
            </a:pPr>
            <a:r>
              <a:rPr lang="en-CA" sz="3200" dirty="0" smtClean="0">
                <a:ln>
                  <a:solidFill>
                    <a:srgbClr val="0000FF"/>
                  </a:solidFill>
                </a:ln>
                <a:solidFill>
                  <a:schemeClr val="tx1"/>
                </a:solidFill>
                <a:effectLst>
                  <a:glow rad="127000">
                    <a:srgbClr val="99FF33"/>
                  </a:glow>
                </a:effectLst>
                <a:latin typeface="Cooper Black" pitchFamily="18" charset="0"/>
              </a:rPr>
              <a:t>If they did not capture Yahusha at “</a:t>
            </a:r>
            <a:r>
              <a:rPr lang="en-CA" sz="3200" dirty="0" smtClean="0">
                <a:ln>
                  <a:solidFill>
                    <a:srgbClr val="0000FF"/>
                  </a:solidFill>
                </a:ln>
                <a:solidFill>
                  <a:srgbClr val="FF5050"/>
                </a:solidFill>
                <a:effectLst>
                  <a:glow rad="127000">
                    <a:srgbClr val="99FF33"/>
                  </a:glow>
                </a:effectLst>
                <a:latin typeface="Cooper Black" pitchFamily="18" charset="0"/>
              </a:rPr>
              <a:t>the</a:t>
            </a:r>
            <a:r>
              <a:rPr lang="en-CA" sz="3200" dirty="0" smtClean="0">
                <a:ln>
                  <a:solidFill>
                    <a:srgbClr val="0000FF"/>
                  </a:solidFill>
                </a:ln>
                <a:solidFill>
                  <a:schemeClr val="tx1"/>
                </a:solidFill>
                <a:effectLst>
                  <a:glow rad="127000">
                    <a:srgbClr val="99FF33"/>
                  </a:glow>
                </a:effectLst>
                <a:latin typeface="Cooper Black" pitchFamily="18" charset="0"/>
              </a:rPr>
              <a:t>” Passover 	Festival </a:t>
            </a:r>
            <a:r>
              <a:rPr lang="en-CA" sz="2800" dirty="0" smtClean="0">
                <a:solidFill>
                  <a:schemeClr val="tx1"/>
                </a:solidFill>
              </a:rPr>
              <a:t>(according to sunset theory and the lunar calendar)</a:t>
            </a:r>
            <a:r>
              <a:rPr lang="en-CA" sz="3200" dirty="0" smtClean="0">
                <a:ln>
                  <a:solidFill>
                    <a:srgbClr val="0000FF"/>
                  </a:solidFill>
                </a:ln>
                <a:solidFill>
                  <a:prstClr val="black"/>
                </a:solidFill>
                <a:effectLst>
                  <a:glow rad="127000">
                    <a:srgbClr val="99FF33"/>
                  </a:glow>
                </a:effectLst>
                <a:latin typeface="Cooper Black" pitchFamily="18" charset="0"/>
                <a:ea typeface="+mn-ea"/>
                <a:cs typeface="+mn-cs"/>
              </a:rPr>
              <a:t> </a:t>
            </a:r>
            <a:endParaRPr lang="en-CA" sz="3200" dirty="0">
              <a:ln>
                <a:solidFill>
                  <a:srgbClr val="0000FF"/>
                </a:solidFill>
              </a:ln>
              <a:solidFill>
                <a:prstClr val="black"/>
              </a:solidFill>
              <a:effectLst>
                <a:glow rad="127000">
                  <a:srgbClr val="99FF33"/>
                </a:glow>
              </a:effectLst>
              <a:latin typeface="Cooper Black" pitchFamily="18" charset="0"/>
              <a:ea typeface="+mn-ea"/>
              <a:cs typeface="+mn-cs"/>
            </a:endParaRPr>
          </a:p>
          <a:p>
            <a:pPr marL="457200" indent="-457200">
              <a:buClr>
                <a:srgbClr val="0066FF"/>
              </a:buClr>
              <a:buFont typeface="Wingdings" panose="05000000000000000000" pitchFamily="2" charset="2"/>
              <a:buChar char="v"/>
            </a:pPr>
            <a:r>
              <a:rPr lang="en-CA" sz="3200" dirty="0" smtClean="0">
                <a:ln>
                  <a:solidFill>
                    <a:srgbClr val="0000FF"/>
                  </a:solidFill>
                </a:ln>
                <a:solidFill>
                  <a:prstClr val="black"/>
                </a:solidFill>
                <a:effectLst>
                  <a:glow rad="127000">
                    <a:srgbClr val="99FF33"/>
                  </a:glow>
                </a:effectLst>
                <a:latin typeface="Cooper Black" pitchFamily="18" charset="0"/>
                <a:ea typeface="+mn-ea"/>
                <a:cs typeface="+mn-cs"/>
              </a:rPr>
              <a:t> - and they completed crucifying Him in that 			ensuing Lunar Abib 13 </a:t>
            </a:r>
            <a:r>
              <a:rPr lang="en-CA" sz="3200" u="sng" dirty="0" smtClean="0">
                <a:ln>
                  <a:solidFill>
                    <a:srgbClr val="0000FF"/>
                  </a:solidFill>
                </a:ln>
                <a:solidFill>
                  <a:prstClr val="black"/>
                </a:solidFill>
                <a:effectLst>
                  <a:glow rad="127000">
                    <a:srgbClr val="99FF33"/>
                  </a:glow>
                </a:effectLst>
                <a:latin typeface="Cooper Black" pitchFamily="18" charset="0"/>
                <a:ea typeface="+mn-ea"/>
                <a:cs typeface="+mn-cs"/>
              </a:rPr>
              <a:t>Li</a:t>
            </a:r>
            <a:r>
              <a:rPr lang="en-CA" sz="3200" dirty="0" smtClean="0">
                <a:ln>
                  <a:solidFill>
                    <a:srgbClr val="0000FF"/>
                  </a:solidFill>
                </a:ln>
                <a:solidFill>
                  <a:prstClr val="black"/>
                </a:solidFill>
                <a:effectLst>
                  <a:glow rad="127000">
                    <a:srgbClr val="99FF33"/>
                  </a:glow>
                </a:effectLst>
                <a:latin typeface="Cooper Black" pitchFamily="18" charset="0"/>
                <a:ea typeface="+mn-ea"/>
                <a:cs typeface="+mn-cs"/>
              </a:rPr>
              <a:t>g</a:t>
            </a:r>
            <a:r>
              <a:rPr lang="en-CA" sz="3200" u="sng" dirty="0" smtClean="0">
                <a:ln>
                  <a:solidFill>
                    <a:srgbClr val="0000FF"/>
                  </a:solidFill>
                </a:ln>
                <a:solidFill>
                  <a:prstClr val="black"/>
                </a:solidFill>
                <a:effectLst>
                  <a:glow rad="127000">
                    <a:srgbClr val="99FF33"/>
                  </a:glow>
                </a:effectLst>
                <a:latin typeface="Cooper Black" pitchFamily="18" charset="0"/>
                <a:ea typeface="+mn-ea"/>
                <a:cs typeface="+mn-cs"/>
              </a:rPr>
              <a:t>ht </a:t>
            </a:r>
            <a:r>
              <a:rPr lang="en-CA" sz="3200" u="sng" dirty="0">
                <a:ln>
                  <a:solidFill>
                    <a:srgbClr val="0000FF"/>
                  </a:solidFill>
                </a:ln>
                <a:solidFill>
                  <a:prstClr val="black"/>
                </a:solidFill>
                <a:effectLst>
                  <a:glow rad="127000">
                    <a:srgbClr val="99FF33"/>
                  </a:glow>
                </a:effectLst>
                <a:latin typeface="Cooper Black" pitchFamily="18" charset="0"/>
                <a:ea typeface="+mn-ea"/>
                <a:cs typeface="+mn-cs"/>
              </a:rPr>
              <a:t>S</a:t>
            </a:r>
            <a:r>
              <a:rPr lang="en-CA" sz="3200" u="sng" dirty="0" smtClean="0">
                <a:ln>
                  <a:solidFill>
                    <a:srgbClr val="0000FF"/>
                  </a:solidFill>
                </a:ln>
                <a:solidFill>
                  <a:prstClr val="black"/>
                </a:solidFill>
                <a:effectLst>
                  <a:glow rad="127000">
                    <a:srgbClr val="99FF33"/>
                  </a:glow>
                </a:effectLst>
                <a:latin typeface="Cooper Black" pitchFamily="18" charset="0"/>
                <a:ea typeface="+mn-ea"/>
                <a:cs typeface="+mn-cs"/>
              </a:rPr>
              <a:t>eason</a:t>
            </a:r>
            <a:r>
              <a:rPr lang="en-CA" sz="3200" dirty="0" smtClean="0">
                <a:ln>
                  <a:solidFill>
                    <a:srgbClr val="0000FF"/>
                  </a:solidFill>
                </a:ln>
                <a:solidFill>
                  <a:prstClr val="black"/>
                </a:solidFill>
                <a:effectLst>
                  <a:glow rad="127000">
                    <a:srgbClr val="99FF33"/>
                  </a:glow>
                </a:effectLst>
                <a:latin typeface="Cooper Black" pitchFamily="18" charset="0"/>
                <a:ea typeface="+mn-ea"/>
                <a:cs typeface="+mn-cs"/>
              </a:rPr>
              <a:t>, </a:t>
            </a:r>
          </a:p>
          <a:p>
            <a:pPr marL="457200" indent="-457200">
              <a:buClr>
                <a:srgbClr val="0066FF"/>
              </a:buClr>
              <a:buFont typeface="Wingdings" panose="05000000000000000000" pitchFamily="2" charset="2"/>
              <a:buChar char="v"/>
            </a:pPr>
            <a:r>
              <a:rPr lang="en-CA" sz="3200" dirty="0">
                <a:ln>
                  <a:solidFill>
                    <a:srgbClr val="0000FF"/>
                  </a:solidFill>
                </a:ln>
                <a:solidFill>
                  <a:prstClr val="black"/>
                </a:solidFill>
                <a:effectLst>
                  <a:glow rad="127000">
                    <a:srgbClr val="99FF33"/>
                  </a:glow>
                </a:effectLst>
                <a:latin typeface="Cooper Black" pitchFamily="18" charset="0"/>
                <a:ea typeface="+mn-ea"/>
                <a:cs typeface="+mn-cs"/>
              </a:rPr>
              <a:t> </a:t>
            </a:r>
            <a:r>
              <a:rPr lang="en-CA" sz="3200" dirty="0" smtClean="0">
                <a:ln>
                  <a:solidFill>
                    <a:srgbClr val="0000FF"/>
                  </a:solidFill>
                </a:ln>
                <a:solidFill>
                  <a:prstClr val="black"/>
                </a:solidFill>
                <a:effectLst>
                  <a:glow rad="127000">
                    <a:srgbClr val="99FF33"/>
                  </a:glow>
                </a:effectLst>
                <a:latin typeface="Cooper Black" pitchFamily="18" charset="0"/>
                <a:ea typeface="+mn-ea"/>
                <a:cs typeface="+mn-cs"/>
              </a:rPr>
              <a:t>- is it possible that John is announcing </a:t>
            </a:r>
            <a:r>
              <a:rPr lang="en-CA" sz="3200" u="sng" dirty="0" smtClean="0">
                <a:ln>
                  <a:solidFill>
                    <a:srgbClr val="0000FF"/>
                  </a:solidFill>
                </a:ln>
                <a:solidFill>
                  <a:srgbClr val="FF0000"/>
                </a:solidFill>
                <a:effectLst>
                  <a:glow rad="127000">
                    <a:srgbClr val="99FF33"/>
                  </a:glow>
                </a:effectLst>
                <a:latin typeface="Cooper Black" pitchFamily="18" charset="0"/>
                <a:ea typeface="+mn-ea"/>
                <a:cs typeface="+mn-cs"/>
              </a:rPr>
              <a:t>their</a:t>
            </a:r>
            <a:r>
              <a:rPr lang="en-CA" sz="3200" dirty="0" smtClean="0">
                <a:ln>
                  <a:solidFill>
                    <a:srgbClr val="0000FF"/>
                  </a:solidFill>
                </a:ln>
                <a:solidFill>
                  <a:srgbClr val="FF0000"/>
                </a:solidFill>
                <a:effectLst>
                  <a:glow rad="127000">
                    <a:srgbClr val="99FF33"/>
                  </a:glow>
                </a:effectLst>
                <a:latin typeface="Cooper Black" pitchFamily="18" charset="0"/>
                <a:ea typeface="+mn-ea"/>
                <a:cs typeface="+mn-cs"/>
              </a:rPr>
              <a:t> 	sunset event</a:t>
            </a:r>
            <a:r>
              <a:rPr lang="en-CA" sz="3200" dirty="0" smtClean="0">
                <a:ln>
                  <a:solidFill>
                    <a:srgbClr val="0000FF"/>
                  </a:solidFill>
                </a:ln>
                <a:solidFill>
                  <a:prstClr val="black"/>
                </a:solidFill>
                <a:effectLst>
                  <a:glow rad="127000">
                    <a:srgbClr val="99FF33"/>
                  </a:glow>
                </a:effectLst>
                <a:latin typeface="Cooper Black" pitchFamily="18" charset="0"/>
                <a:ea typeface="+mn-ea"/>
                <a:cs typeface="+mn-cs"/>
              </a:rPr>
              <a:t> had changed the Lunar Abib 13 </a:t>
            </a:r>
            <a:br>
              <a:rPr lang="en-CA" sz="3200" dirty="0" smtClean="0">
                <a:ln>
                  <a:solidFill>
                    <a:srgbClr val="0000FF"/>
                  </a:solidFill>
                </a:ln>
                <a:solidFill>
                  <a:prstClr val="black"/>
                </a:solidFill>
                <a:effectLst>
                  <a:glow rad="127000">
                    <a:srgbClr val="99FF33"/>
                  </a:glow>
                </a:effectLst>
                <a:latin typeface="Cooper Black" pitchFamily="18" charset="0"/>
                <a:ea typeface="+mn-ea"/>
                <a:cs typeface="+mn-cs"/>
              </a:rPr>
            </a:br>
            <a:r>
              <a:rPr lang="en-CA" sz="3200" dirty="0" smtClean="0">
                <a:ln>
                  <a:solidFill>
                    <a:srgbClr val="0000FF"/>
                  </a:solidFill>
                </a:ln>
                <a:solidFill>
                  <a:prstClr val="black"/>
                </a:solidFill>
                <a:effectLst>
                  <a:glow rad="127000">
                    <a:srgbClr val="99FF33"/>
                  </a:glow>
                </a:effectLst>
                <a:latin typeface="Cooper Black" pitchFamily="18" charset="0"/>
                <a:ea typeface="+mn-ea"/>
                <a:cs typeface="+mn-cs"/>
              </a:rPr>
              <a:t>to 	Abib 14  -  </a:t>
            </a:r>
            <a:r>
              <a:rPr lang="en-CA" sz="3200" u="sng" dirty="0" smtClean="0">
                <a:ln>
                  <a:solidFill>
                    <a:srgbClr val="0000FF"/>
                  </a:solidFill>
                </a:ln>
                <a:solidFill>
                  <a:srgbClr val="FF0000"/>
                </a:solidFill>
                <a:effectLst>
                  <a:glow rad="127000">
                    <a:srgbClr val="99FF33"/>
                  </a:glow>
                </a:effectLst>
                <a:latin typeface="Cooper Black" pitchFamily="18" charset="0"/>
                <a:ea typeface="+mn-ea"/>
                <a:cs typeface="+mn-cs"/>
              </a:rPr>
              <a:t>at the SUNSET EVENT</a:t>
            </a:r>
            <a:r>
              <a:rPr lang="en-CA" sz="3200" dirty="0" smtClean="0">
                <a:ln>
                  <a:solidFill>
                    <a:srgbClr val="0000FF"/>
                  </a:solidFill>
                </a:ln>
                <a:solidFill>
                  <a:srgbClr val="FF0000"/>
                </a:solidFill>
                <a:effectLst>
                  <a:glow rad="127000">
                    <a:srgbClr val="99FF33"/>
                  </a:glow>
                </a:effectLst>
                <a:latin typeface="Cooper Black" pitchFamily="18" charset="0"/>
                <a:ea typeface="+mn-ea"/>
                <a:cs typeface="+mn-cs"/>
              </a:rPr>
              <a:t>?</a:t>
            </a:r>
          </a:p>
        </p:txBody>
      </p:sp>
      <p:sp>
        <p:nvSpPr>
          <p:cNvPr id="2" name="Explosion 1 1"/>
          <p:cNvSpPr/>
          <p:nvPr/>
        </p:nvSpPr>
        <p:spPr>
          <a:xfrm>
            <a:off x="10726358" y="4416724"/>
            <a:ext cx="914400" cy="914400"/>
          </a:xfrm>
          <a:prstGeom prst="irregularSeal1">
            <a:avLst/>
          </a:prstGeom>
          <a:solidFill>
            <a:srgbClr val="FF5050"/>
          </a:solidFill>
          <a:ln w="57150">
            <a:solidFill>
              <a:srgbClr val="0066FF"/>
            </a:solidFill>
          </a:ln>
          <a:effectLst>
            <a:innerShdw blurRad="114300">
              <a:prstClr val="black"/>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5050"/>
              </a:solidFill>
            </a:endParaRPr>
          </a:p>
        </p:txBody>
      </p:sp>
      <p:sp>
        <p:nvSpPr>
          <p:cNvPr id="3" name="Rectangle 2"/>
          <p:cNvSpPr/>
          <p:nvPr/>
        </p:nvSpPr>
        <p:spPr>
          <a:xfrm>
            <a:off x="416173" y="5070011"/>
            <a:ext cx="10804850" cy="1851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marL="457200" lvl="0" indent="-457200">
              <a:buClr>
                <a:srgbClr val="0066FF"/>
              </a:buClr>
              <a:buFont typeface="Wingdings" panose="05000000000000000000" pitchFamily="2" charset="2"/>
              <a:buChar char="v"/>
            </a:pPr>
            <a:r>
              <a:rPr lang="en-CA" sz="3200" dirty="0">
                <a:ln>
                  <a:solidFill>
                    <a:srgbClr val="0000FF"/>
                  </a:solidFill>
                </a:ln>
                <a:solidFill>
                  <a:prstClr val="black"/>
                </a:solidFill>
                <a:effectLst>
                  <a:glow rad="127000">
                    <a:srgbClr val="99FF33"/>
                  </a:glow>
                </a:effectLst>
                <a:latin typeface="Cooper Black" pitchFamily="18" charset="0"/>
              </a:rPr>
              <a:t>Is it possible that </a:t>
            </a:r>
            <a:r>
              <a:rPr lang="en-CA" sz="3200" dirty="0">
                <a:ln>
                  <a:solidFill>
                    <a:srgbClr val="0000FF"/>
                  </a:solidFill>
                </a:ln>
                <a:solidFill>
                  <a:srgbClr val="0000FF"/>
                </a:solidFill>
                <a:effectLst>
                  <a:glow rad="127000">
                    <a:srgbClr val="99FF33"/>
                  </a:glow>
                </a:effectLst>
                <a:latin typeface="Cooper Black" pitchFamily="18" charset="0"/>
              </a:rPr>
              <a:t>Abib 14, </a:t>
            </a:r>
            <a:r>
              <a:rPr lang="en-CA" sz="3200" dirty="0">
                <a:ln>
                  <a:solidFill>
                    <a:srgbClr val="0000FF"/>
                  </a:solidFill>
                </a:ln>
                <a:solidFill>
                  <a:prstClr val="black"/>
                </a:solidFill>
                <a:effectLst>
                  <a:glow rad="127000">
                    <a:srgbClr val="99FF33"/>
                  </a:glow>
                </a:effectLst>
                <a:latin typeface="Cooper Black" pitchFamily="18" charset="0"/>
              </a:rPr>
              <a:t>on their Lunar/</a:t>
            </a:r>
            <a:r>
              <a:rPr lang="en-CA" sz="3200" u="sng" dirty="0">
                <a:ln>
                  <a:solidFill>
                    <a:srgbClr val="0000FF"/>
                  </a:solidFill>
                </a:ln>
                <a:solidFill>
                  <a:srgbClr val="FF5050"/>
                </a:solidFill>
                <a:effectLst>
                  <a:glow rad="127000">
                    <a:srgbClr val="99FF33"/>
                  </a:glow>
                </a:effectLst>
                <a:latin typeface="Cooper Black" pitchFamily="18" charset="0"/>
              </a:rPr>
              <a:t>Sunset</a:t>
            </a:r>
            <a:r>
              <a:rPr lang="en-CA" sz="3200" dirty="0">
                <a:ln>
                  <a:solidFill>
                    <a:srgbClr val="0000FF"/>
                  </a:solidFill>
                </a:ln>
                <a:solidFill>
                  <a:prstClr val="black"/>
                </a:solidFill>
                <a:effectLst>
                  <a:glow rad="127000">
                    <a:srgbClr val="99FF33"/>
                  </a:glow>
                </a:effectLst>
                <a:latin typeface="Cooper Black" pitchFamily="18" charset="0"/>
              </a:rPr>
              <a:t> 	Passover, was </a:t>
            </a:r>
            <a:r>
              <a:rPr lang="en-CA" sz="3200" u="sng" dirty="0">
                <a:ln>
                  <a:solidFill>
                    <a:srgbClr val="0000FF"/>
                  </a:solidFill>
                </a:ln>
                <a:solidFill>
                  <a:prstClr val="black"/>
                </a:solidFill>
                <a:effectLst>
                  <a:glow rad="127000">
                    <a:srgbClr val="00FFFF"/>
                  </a:glow>
                </a:effectLst>
                <a:latin typeface="Cooper Black" pitchFamily="18" charset="0"/>
              </a:rPr>
              <a:t>OFFSET</a:t>
            </a:r>
            <a:r>
              <a:rPr lang="en-CA" sz="3200" dirty="0">
                <a:ln>
                  <a:solidFill>
                    <a:srgbClr val="0000FF"/>
                  </a:solidFill>
                </a:ln>
                <a:solidFill>
                  <a:prstClr val="black"/>
                </a:solidFill>
                <a:effectLst>
                  <a:glow rad="127000">
                    <a:srgbClr val="99FF33"/>
                  </a:glow>
                </a:effectLst>
                <a:latin typeface="Cooper Black" pitchFamily="18" charset="0"/>
              </a:rPr>
              <a:t> by 12 hours from – </a:t>
            </a:r>
            <a:r>
              <a:rPr lang="en-CA" sz="3200" dirty="0">
                <a:ln>
                  <a:solidFill>
                    <a:srgbClr val="0000FF"/>
                  </a:solidFill>
                </a:ln>
                <a:solidFill>
                  <a:srgbClr val="0000FF"/>
                </a:solidFill>
                <a:effectLst>
                  <a:glow rad="127000">
                    <a:srgbClr val="99FF33"/>
                  </a:glow>
                </a:effectLst>
                <a:latin typeface="Cooper Black" pitchFamily="18" charset="0"/>
              </a:rPr>
              <a:t>the 	</a:t>
            </a:r>
            <a:r>
              <a:rPr lang="en-CA" sz="3200" u="sng" dirty="0">
                <a:ln>
                  <a:solidFill>
                    <a:srgbClr val="0000FF"/>
                  </a:solidFill>
                </a:ln>
                <a:solidFill>
                  <a:srgbClr val="0000FF"/>
                </a:solidFill>
                <a:effectLst>
                  <a:glow rad="127000">
                    <a:srgbClr val="99FF33"/>
                  </a:glow>
                </a:effectLst>
                <a:latin typeface="Cooper Black" pitchFamily="18" charset="0"/>
              </a:rPr>
              <a:t>DAWN start</a:t>
            </a:r>
            <a:r>
              <a:rPr lang="en-CA" sz="3200" dirty="0">
                <a:ln>
                  <a:solidFill>
                    <a:srgbClr val="0000FF"/>
                  </a:solidFill>
                </a:ln>
                <a:solidFill>
                  <a:srgbClr val="0000FF"/>
                </a:solidFill>
                <a:effectLst>
                  <a:glow rad="127000">
                    <a:srgbClr val="99FF33"/>
                  </a:glow>
                </a:effectLst>
                <a:latin typeface="Cooper Black" pitchFamily="18" charset="0"/>
              </a:rPr>
              <a:t> of Yahuah’s Covenant Calendar?</a:t>
            </a:r>
            <a:r>
              <a:rPr lang="en-CA" sz="2800" dirty="0">
                <a:solidFill>
                  <a:srgbClr val="0000FF"/>
                </a:solidFill>
              </a:rPr>
              <a:t> </a:t>
            </a:r>
          </a:p>
        </p:txBody>
      </p:sp>
      <p:sp>
        <p:nvSpPr>
          <p:cNvPr id="6" name="Slide Number Placeholder 1"/>
          <p:cNvSpPr>
            <a:spLocks noGrp="1"/>
          </p:cNvSpPr>
          <p:nvPr>
            <p:ph type="sldNum" sz="quarter" idx="12"/>
          </p:nvPr>
        </p:nvSpPr>
        <p:spPr>
          <a:xfrm>
            <a:off x="9409405" y="6492875"/>
            <a:ext cx="2743200" cy="365125"/>
          </a:xfrm>
        </p:spPr>
        <p:txBody>
          <a:bodyPr/>
          <a:lstStyle/>
          <a:p>
            <a:fld id="{6D22F896-40B5-4ADD-8801-0D06FADFA095}" type="slidenum">
              <a:rPr lang="en-US" smtClean="0">
                <a:solidFill>
                  <a:schemeClr val="tx1"/>
                </a:solidFill>
              </a:rPr>
              <a:pPr/>
              <a:t>11</a:t>
            </a:fld>
            <a:endParaRPr lang="en-US" dirty="0">
              <a:solidFill>
                <a:schemeClr val="tx1"/>
              </a:solidFill>
            </a:endParaRPr>
          </a:p>
        </p:txBody>
      </p:sp>
    </p:spTree>
    <p:extLst>
      <p:ext uri="{BB962C8B-B14F-4D97-AF65-F5344CB8AC3E}">
        <p14:creationId xmlns:p14="http://schemas.microsoft.com/office/powerpoint/2010/main" val="132853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6000">
              <a:schemeClr val="bg1">
                <a:lumMod val="50000"/>
              </a:schemeClr>
            </a:gs>
            <a:gs pos="73000">
              <a:schemeClr val="accent1">
                <a:lumMod val="45000"/>
                <a:lumOff val="55000"/>
              </a:schemeClr>
            </a:gs>
            <a:gs pos="100000">
              <a:srgbClr val="FF5050"/>
            </a:gs>
            <a:gs pos="87000">
              <a:srgbClr val="FFFF00">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ounded Rectangle 6"/>
          <p:cNvSpPr/>
          <p:nvPr/>
        </p:nvSpPr>
        <p:spPr>
          <a:xfrm>
            <a:off x="594806" y="2428354"/>
            <a:ext cx="9386188" cy="1660622"/>
          </a:xfrm>
          <a:prstGeom prst="roundRect">
            <a:avLst>
              <a:gd name="adj" fmla="val 50000"/>
            </a:avLst>
          </a:prstGeom>
          <a:solidFill>
            <a:schemeClr val="bg1">
              <a:lumMod val="75000"/>
            </a:schemeClr>
          </a:solidFill>
          <a:ln>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dirty="0" smtClean="0">
                <a:solidFill>
                  <a:schemeClr val="tx1"/>
                </a:solidFill>
              </a:rPr>
              <a:t>WHICH </a:t>
            </a:r>
            <a:r>
              <a:rPr lang="en-CA" sz="4400" b="1" dirty="0" smtClean="0">
                <a:solidFill>
                  <a:srgbClr val="0000FF"/>
                </a:solidFill>
                <a:effectLst>
                  <a:glow rad="469900">
                    <a:srgbClr val="FFCCFF"/>
                  </a:glow>
                </a:effectLst>
              </a:rPr>
              <a:t>YEAR</a:t>
            </a:r>
            <a:r>
              <a:rPr lang="en-CA" sz="4400" b="1" dirty="0" smtClean="0">
                <a:solidFill>
                  <a:schemeClr val="tx1"/>
                </a:solidFill>
              </a:rPr>
              <a:t> will </a:t>
            </a:r>
            <a:r>
              <a:rPr lang="en-CA" sz="4400" b="1" u="sng" dirty="0">
                <a:ln>
                  <a:solidFill>
                    <a:srgbClr val="0000FF"/>
                  </a:solidFill>
                </a:ln>
                <a:solidFill>
                  <a:srgbClr val="FF9900"/>
                </a:solidFill>
              </a:rPr>
              <a:t>ESTABLISH</a:t>
            </a:r>
            <a:r>
              <a:rPr lang="en-CA" sz="4400" b="1" dirty="0">
                <a:ln>
                  <a:solidFill>
                    <a:srgbClr val="0000FF"/>
                  </a:solidFill>
                </a:ln>
                <a:solidFill>
                  <a:srgbClr val="FF9900"/>
                </a:solidFill>
              </a:rPr>
              <a:t> </a:t>
            </a:r>
            <a:r>
              <a:rPr lang="en-CA" sz="4400" b="1" dirty="0" smtClean="0">
                <a:solidFill>
                  <a:schemeClr val="tx1"/>
                </a:solidFill>
              </a:rPr>
              <a:t>the </a:t>
            </a:r>
            <a:r>
              <a:rPr lang="en-CA" sz="4400" b="1" u="sng" dirty="0" smtClean="0">
                <a:solidFill>
                  <a:schemeClr val="tx1"/>
                </a:solidFill>
                <a:effectLst>
                  <a:glow rad="127000">
                    <a:srgbClr val="00FFFF"/>
                  </a:glow>
                </a:effectLst>
              </a:rPr>
              <a:t>EXCEPTIONAL</a:t>
            </a:r>
            <a:r>
              <a:rPr lang="en-CA" sz="4400" b="1" dirty="0" smtClean="0">
                <a:solidFill>
                  <a:schemeClr val="tx1"/>
                </a:solidFill>
                <a:effectLst>
                  <a:glow rad="127000">
                    <a:srgbClr val="00FFFF"/>
                  </a:glow>
                </a:effectLst>
              </a:rPr>
              <a:t> 12 HOUR </a:t>
            </a:r>
            <a:r>
              <a:rPr lang="en-CA" sz="4400" b="1" u="sng" dirty="0" smtClean="0">
                <a:solidFill>
                  <a:schemeClr val="tx1"/>
                </a:solidFill>
                <a:effectLst>
                  <a:glow rad="127000">
                    <a:srgbClr val="00FFFF"/>
                  </a:glow>
                </a:effectLst>
              </a:rPr>
              <a:t>OFFSET</a:t>
            </a:r>
            <a:r>
              <a:rPr lang="en-CA" sz="4400" b="1" dirty="0" smtClean="0">
                <a:solidFill>
                  <a:schemeClr val="tx1"/>
                </a:solidFill>
                <a:effectLst>
                  <a:glow rad="127000">
                    <a:srgbClr val="00FFFF"/>
                  </a:glow>
                </a:effectLst>
              </a:rPr>
              <a:t>?</a:t>
            </a:r>
            <a:r>
              <a:rPr lang="en-CA" sz="4400" b="1" dirty="0" smtClean="0">
                <a:solidFill>
                  <a:schemeClr val="tx1"/>
                </a:solidFill>
              </a:rPr>
              <a:t> </a:t>
            </a:r>
            <a:endParaRPr lang="en-CA" sz="4400" b="1" dirty="0">
              <a:solidFill>
                <a:schemeClr val="tx1"/>
              </a:solidFill>
            </a:endParaRPr>
          </a:p>
        </p:txBody>
      </p:sp>
      <p:sp>
        <p:nvSpPr>
          <p:cNvPr id="2" name="Oval 1"/>
          <p:cNvSpPr/>
          <p:nvPr/>
        </p:nvSpPr>
        <p:spPr>
          <a:xfrm rot="20608000">
            <a:off x="1397877" y="995930"/>
            <a:ext cx="2088938" cy="914400"/>
          </a:xfrm>
          <a:prstGeom prst="ellipse">
            <a:avLst/>
          </a:prstGeom>
          <a:solidFill>
            <a:schemeClr val="bg1">
              <a:lumMod val="50000"/>
            </a:schemeClr>
          </a:solidFill>
          <a:ln w="28575">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3200" b="1" dirty="0">
                <a:ln w="19050">
                  <a:solidFill>
                    <a:sysClr val="windowText" lastClr="000000"/>
                  </a:solidFill>
                </a:ln>
                <a:solidFill>
                  <a:srgbClr val="99FF33"/>
                </a:solidFill>
                <a:latin typeface="Comic Sans MS" panose="030F0702030302020204" pitchFamily="66" charset="0"/>
              </a:rPr>
              <a:t>CE </a:t>
            </a:r>
            <a:r>
              <a:rPr lang="en-CA" sz="3200" b="1" dirty="0" smtClean="0">
                <a:ln w="19050">
                  <a:solidFill>
                    <a:sysClr val="windowText" lastClr="000000"/>
                  </a:solidFill>
                </a:ln>
                <a:solidFill>
                  <a:srgbClr val="99FF33"/>
                </a:solidFill>
                <a:latin typeface="Comic Sans MS" panose="030F0702030302020204" pitchFamily="66" charset="0"/>
              </a:rPr>
              <a:t>26</a:t>
            </a:r>
            <a:endParaRPr lang="en-CA" sz="3200" b="1" dirty="0">
              <a:ln w="19050">
                <a:solidFill>
                  <a:sysClr val="windowText" lastClr="000000"/>
                </a:solidFill>
              </a:ln>
              <a:solidFill>
                <a:srgbClr val="99FF33"/>
              </a:solidFill>
              <a:latin typeface="Comic Sans MS" panose="030F0702030302020204" pitchFamily="66" charset="0"/>
            </a:endParaRPr>
          </a:p>
        </p:txBody>
      </p:sp>
      <p:sp>
        <p:nvSpPr>
          <p:cNvPr id="11" name="Oval 10"/>
          <p:cNvSpPr/>
          <p:nvPr/>
        </p:nvSpPr>
        <p:spPr>
          <a:xfrm rot="20608000">
            <a:off x="3815558" y="995930"/>
            <a:ext cx="2088938" cy="914400"/>
          </a:xfrm>
          <a:prstGeom prst="ellipse">
            <a:avLst/>
          </a:prstGeom>
          <a:solidFill>
            <a:schemeClr val="bg1">
              <a:lumMod val="50000"/>
            </a:schemeClr>
          </a:solidFill>
          <a:ln w="28575">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3200" b="1" dirty="0">
                <a:ln w="19050">
                  <a:solidFill>
                    <a:sysClr val="windowText" lastClr="000000"/>
                  </a:solidFill>
                </a:ln>
                <a:solidFill>
                  <a:srgbClr val="99FF33"/>
                </a:solidFill>
                <a:latin typeface="Comic Sans MS" panose="030F0702030302020204" pitchFamily="66" charset="0"/>
              </a:rPr>
              <a:t>CE </a:t>
            </a:r>
            <a:r>
              <a:rPr lang="en-CA" sz="3200" b="1" dirty="0" smtClean="0">
                <a:ln w="19050">
                  <a:solidFill>
                    <a:sysClr val="windowText" lastClr="000000"/>
                  </a:solidFill>
                </a:ln>
                <a:solidFill>
                  <a:srgbClr val="99FF33"/>
                </a:solidFill>
                <a:latin typeface="Comic Sans MS" panose="030F0702030302020204" pitchFamily="66" charset="0"/>
              </a:rPr>
              <a:t>27</a:t>
            </a:r>
            <a:endParaRPr lang="en-CA" sz="3200" b="1" dirty="0">
              <a:ln w="19050">
                <a:solidFill>
                  <a:sysClr val="windowText" lastClr="000000"/>
                </a:solidFill>
              </a:ln>
              <a:solidFill>
                <a:srgbClr val="99FF33"/>
              </a:solidFill>
              <a:latin typeface="Comic Sans MS" panose="030F0702030302020204" pitchFamily="66" charset="0"/>
            </a:endParaRPr>
          </a:p>
        </p:txBody>
      </p:sp>
      <p:sp>
        <p:nvSpPr>
          <p:cNvPr id="12" name="Oval 11"/>
          <p:cNvSpPr/>
          <p:nvPr/>
        </p:nvSpPr>
        <p:spPr>
          <a:xfrm rot="20608000">
            <a:off x="6233239" y="995931"/>
            <a:ext cx="2088938" cy="914400"/>
          </a:xfrm>
          <a:prstGeom prst="ellipse">
            <a:avLst/>
          </a:prstGeom>
          <a:solidFill>
            <a:schemeClr val="bg1">
              <a:lumMod val="50000"/>
            </a:schemeClr>
          </a:solidFill>
          <a:ln w="28575">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3200" b="1" dirty="0">
                <a:ln w="19050">
                  <a:solidFill>
                    <a:sysClr val="windowText" lastClr="000000"/>
                  </a:solidFill>
                </a:ln>
                <a:solidFill>
                  <a:srgbClr val="99FF33"/>
                </a:solidFill>
                <a:latin typeface="Comic Sans MS" panose="030F0702030302020204" pitchFamily="66" charset="0"/>
              </a:rPr>
              <a:t>CE </a:t>
            </a:r>
            <a:r>
              <a:rPr lang="en-CA" sz="3200" b="1" dirty="0" smtClean="0">
                <a:ln w="19050">
                  <a:solidFill>
                    <a:sysClr val="windowText" lastClr="000000"/>
                  </a:solidFill>
                </a:ln>
                <a:solidFill>
                  <a:srgbClr val="99FF33"/>
                </a:solidFill>
                <a:latin typeface="Comic Sans MS" panose="030F0702030302020204" pitchFamily="66" charset="0"/>
              </a:rPr>
              <a:t>28</a:t>
            </a:r>
            <a:endParaRPr lang="en-CA" sz="3200" b="1" dirty="0">
              <a:ln w="19050">
                <a:solidFill>
                  <a:sysClr val="windowText" lastClr="000000"/>
                </a:solidFill>
              </a:ln>
              <a:solidFill>
                <a:srgbClr val="99FF33"/>
              </a:solidFill>
              <a:latin typeface="Comic Sans MS" panose="030F0702030302020204" pitchFamily="66" charset="0"/>
            </a:endParaRPr>
          </a:p>
        </p:txBody>
      </p:sp>
      <p:sp>
        <p:nvSpPr>
          <p:cNvPr id="13" name="Oval 12"/>
          <p:cNvSpPr/>
          <p:nvPr/>
        </p:nvSpPr>
        <p:spPr>
          <a:xfrm rot="20608000">
            <a:off x="8650920" y="995932"/>
            <a:ext cx="2088938" cy="914400"/>
          </a:xfrm>
          <a:prstGeom prst="ellipse">
            <a:avLst/>
          </a:prstGeom>
          <a:solidFill>
            <a:schemeClr val="bg1">
              <a:lumMod val="50000"/>
            </a:schemeClr>
          </a:solidFill>
          <a:ln w="28575">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3200" b="1" dirty="0">
                <a:ln w="19050">
                  <a:solidFill>
                    <a:sysClr val="windowText" lastClr="000000"/>
                  </a:solidFill>
                </a:ln>
                <a:solidFill>
                  <a:srgbClr val="99FF33"/>
                </a:solidFill>
                <a:latin typeface="Comic Sans MS" panose="030F0702030302020204" pitchFamily="66" charset="0"/>
              </a:rPr>
              <a:t>CE </a:t>
            </a:r>
            <a:r>
              <a:rPr lang="en-CA" sz="3200" b="1" dirty="0" smtClean="0">
                <a:ln w="19050">
                  <a:solidFill>
                    <a:sysClr val="windowText" lastClr="000000"/>
                  </a:solidFill>
                </a:ln>
                <a:solidFill>
                  <a:srgbClr val="99FF33"/>
                </a:solidFill>
                <a:latin typeface="Comic Sans MS" panose="030F0702030302020204" pitchFamily="66" charset="0"/>
              </a:rPr>
              <a:t>29</a:t>
            </a:r>
            <a:endParaRPr lang="en-CA" sz="3200" b="1" dirty="0">
              <a:ln w="19050">
                <a:solidFill>
                  <a:sysClr val="windowText" lastClr="000000"/>
                </a:solidFill>
              </a:ln>
              <a:solidFill>
                <a:srgbClr val="99FF33"/>
              </a:solidFill>
              <a:latin typeface="Comic Sans MS" panose="030F0702030302020204" pitchFamily="66" charset="0"/>
            </a:endParaRPr>
          </a:p>
        </p:txBody>
      </p:sp>
      <p:sp>
        <p:nvSpPr>
          <p:cNvPr id="14" name="Oval 13"/>
          <p:cNvSpPr/>
          <p:nvPr/>
        </p:nvSpPr>
        <p:spPr>
          <a:xfrm rot="20608000">
            <a:off x="439931" y="4640269"/>
            <a:ext cx="2088938" cy="914400"/>
          </a:xfrm>
          <a:prstGeom prst="ellipse">
            <a:avLst/>
          </a:prstGeom>
          <a:solidFill>
            <a:schemeClr val="bg1">
              <a:lumMod val="50000"/>
            </a:schemeClr>
          </a:solidFill>
          <a:ln w="28575">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w="19050">
                  <a:solidFill>
                    <a:sysClr val="windowText" lastClr="000000"/>
                  </a:solidFill>
                </a:ln>
                <a:solidFill>
                  <a:srgbClr val="99FF33"/>
                </a:solidFill>
                <a:latin typeface="Comic Sans MS" panose="030F0702030302020204" pitchFamily="66" charset="0"/>
              </a:rPr>
              <a:t>CE 30</a:t>
            </a:r>
            <a:endParaRPr lang="en-CA" sz="3200" b="1" dirty="0">
              <a:ln w="19050">
                <a:solidFill>
                  <a:sysClr val="windowText" lastClr="000000"/>
                </a:solidFill>
              </a:ln>
              <a:solidFill>
                <a:srgbClr val="99FF33"/>
              </a:solidFill>
              <a:latin typeface="Comic Sans MS" panose="030F0702030302020204" pitchFamily="66" charset="0"/>
            </a:endParaRPr>
          </a:p>
        </p:txBody>
      </p:sp>
      <p:sp>
        <p:nvSpPr>
          <p:cNvPr id="15" name="Oval 14"/>
          <p:cNvSpPr/>
          <p:nvPr/>
        </p:nvSpPr>
        <p:spPr>
          <a:xfrm rot="20608000">
            <a:off x="2581716" y="4640269"/>
            <a:ext cx="2088938" cy="914400"/>
          </a:xfrm>
          <a:prstGeom prst="ellipse">
            <a:avLst/>
          </a:prstGeom>
          <a:solidFill>
            <a:schemeClr val="bg1">
              <a:lumMod val="50000"/>
            </a:schemeClr>
          </a:solidFill>
          <a:ln w="28575">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w="19050">
                  <a:solidFill>
                    <a:sysClr val="windowText" lastClr="000000"/>
                  </a:solidFill>
                </a:ln>
                <a:solidFill>
                  <a:srgbClr val="99FF33"/>
                </a:solidFill>
                <a:latin typeface="Comic Sans MS" panose="030F0702030302020204" pitchFamily="66" charset="0"/>
              </a:rPr>
              <a:t>CE </a:t>
            </a:r>
            <a:r>
              <a:rPr lang="en-CA" sz="3200" b="1" dirty="0" smtClean="0">
                <a:ln w="19050">
                  <a:solidFill>
                    <a:sysClr val="windowText" lastClr="000000"/>
                  </a:solidFill>
                </a:ln>
                <a:solidFill>
                  <a:srgbClr val="99FF33"/>
                </a:solidFill>
                <a:latin typeface="Comic Sans MS" panose="030F0702030302020204" pitchFamily="66" charset="0"/>
              </a:rPr>
              <a:t>31</a:t>
            </a:r>
            <a:endParaRPr lang="en-CA" sz="3200" b="1" dirty="0">
              <a:ln w="19050">
                <a:solidFill>
                  <a:sysClr val="windowText" lastClr="000000"/>
                </a:solidFill>
              </a:ln>
              <a:solidFill>
                <a:srgbClr val="99FF33"/>
              </a:solidFill>
              <a:latin typeface="Comic Sans MS" panose="030F0702030302020204" pitchFamily="66" charset="0"/>
            </a:endParaRPr>
          </a:p>
        </p:txBody>
      </p:sp>
      <p:sp>
        <p:nvSpPr>
          <p:cNvPr id="16" name="Oval 15"/>
          <p:cNvSpPr/>
          <p:nvPr/>
        </p:nvSpPr>
        <p:spPr>
          <a:xfrm rot="20608000">
            <a:off x="4844500" y="4640269"/>
            <a:ext cx="2088938" cy="914400"/>
          </a:xfrm>
          <a:prstGeom prst="ellipse">
            <a:avLst/>
          </a:prstGeom>
          <a:solidFill>
            <a:schemeClr val="bg1">
              <a:lumMod val="50000"/>
            </a:schemeClr>
          </a:solidFill>
          <a:ln w="28575">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w="19050">
                  <a:solidFill>
                    <a:sysClr val="windowText" lastClr="000000"/>
                  </a:solidFill>
                </a:ln>
                <a:solidFill>
                  <a:srgbClr val="99FF33"/>
                </a:solidFill>
                <a:latin typeface="Comic Sans MS" panose="030F0702030302020204" pitchFamily="66" charset="0"/>
              </a:rPr>
              <a:t>CE </a:t>
            </a:r>
            <a:r>
              <a:rPr lang="en-CA" sz="3200" b="1" dirty="0" smtClean="0">
                <a:ln w="19050">
                  <a:solidFill>
                    <a:sysClr val="windowText" lastClr="000000"/>
                  </a:solidFill>
                </a:ln>
                <a:solidFill>
                  <a:srgbClr val="99FF33"/>
                </a:solidFill>
                <a:latin typeface="Comic Sans MS" panose="030F0702030302020204" pitchFamily="66" charset="0"/>
              </a:rPr>
              <a:t>32</a:t>
            </a:r>
            <a:endParaRPr lang="en-CA" sz="3200" b="1" dirty="0">
              <a:ln w="19050">
                <a:solidFill>
                  <a:sysClr val="windowText" lastClr="000000"/>
                </a:solidFill>
              </a:ln>
              <a:solidFill>
                <a:srgbClr val="99FF33"/>
              </a:solidFill>
              <a:latin typeface="Comic Sans MS" panose="030F0702030302020204" pitchFamily="66" charset="0"/>
            </a:endParaRPr>
          </a:p>
        </p:txBody>
      </p:sp>
      <p:sp>
        <p:nvSpPr>
          <p:cNvPr id="17" name="Oval 16"/>
          <p:cNvSpPr/>
          <p:nvPr/>
        </p:nvSpPr>
        <p:spPr>
          <a:xfrm rot="20608000">
            <a:off x="7107285" y="4640270"/>
            <a:ext cx="2088938" cy="914400"/>
          </a:xfrm>
          <a:prstGeom prst="ellipse">
            <a:avLst/>
          </a:prstGeom>
          <a:solidFill>
            <a:schemeClr val="bg1">
              <a:lumMod val="50000"/>
            </a:schemeClr>
          </a:solidFill>
          <a:ln w="28575">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w="19050">
                  <a:solidFill>
                    <a:sysClr val="windowText" lastClr="000000"/>
                  </a:solidFill>
                </a:ln>
                <a:solidFill>
                  <a:srgbClr val="99FF33"/>
                </a:solidFill>
                <a:latin typeface="Comic Sans MS" panose="030F0702030302020204" pitchFamily="66" charset="0"/>
              </a:rPr>
              <a:t>CE </a:t>
            </a:r>
            <a:r>
              <a:rPr lang="en-CA" sz="3200" b="1" dirty="0" smtClean="0">
                <a:ln w="19050">
                  <a:solidFill>
                    <a:sysClr val="windowText" lastClr="000000"/>
                  </a:solidFill>
                </a:ln>
                <a:solidFill>
                  <a:srgbClr val="99FF33"/>
                </a:solidFill>
                <a:latin typeface="Comic Sans MS" panose="030F0702030302020204" pitchFamily="66" charset="0"/>
              </a:rPr>
              <a:t>33</a:t>
            </a:r>
            <a:endParaRPr lang="en-CA" sz="3200" b="1" dirty="0">
              <a:ln w="19050">
                <a:solidFill>
                  <a:sysClr val="windowText" lastClr="000000"/>
                </a:solidFill>
              </a:ln>
              <a:solidFill>
                <a:srgbClr val="99FF33"/>
              </a:solidFill>
              <a:latin typeface="Comic Sans MS" panose="030F0702030302020204" pitchFamily="66" charset="0"/>
            </a:endParaRPr>
          </a:p>
        </p:txBody>
      </p:sp>
      <p:pic>
        <p:nvPicPr>
          <p:cNvPr id="19" name="Picture 2" descr="C:\Users\Rae\Desktop\Art on Desktop\white man clip art\3d white people\key golden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713" b="99225" l="4103" r="93846"/>
                    </a14:imgEffect>
                  </a14:imgLayer>
                </a14:imgProps>
              </a:ext>
              <a:ext uri="{28A0092B-C50C-407E-A947-70E740481C1C}">
                <a14:useLocalDpi xmlns:a14="http://schemas.microsoft.com/office/drawing/2010/main"/>
              </a:ext>
            </a:extLst>
          </a:blip>
          <a:srcRect/>
          <a:stretch>
            <a:fillRect/>
          </a:stretch>
        </p:blipFill>
        <p:spPr bwMode="auto">
          <a:xfrm>
            <a:off x="9980994" y="1937763"/>
            <a:ext cx="1857376" cy="2457450"/>
          </a:xfrm>
          <a:prstGeom prst="rect">
            <a:avLst/>
          </a:prstGeom>
          <a:noFill/>
          <a:effectLst>
            <a:glow rad="228600">
              <a:srgbClr val="FFCCFF">
                <a:alpha val="94000"/>
              </a:srgbClr>
            </a:glow>
          </a:effectLst>
          <a:extLst>
            <a:ext uri="{909E8E84-426E-40DD-AFC4-6F175D3DCCD1}">
              <a14:hiddenFill xmlns:a14="http://schemas.microsoft.com/office/drawing/2010/main">
                <a:solidFill>
                  <a:srgbClr val="FFFFFF"/>
                </a:solidFill>
              </a14:hiddenFill>
            </a:ext>
          </a:extLst>
        </p:spPr>
      </p:pic>
      <p:sp>
        <p:nvSpPr>
          <p:cNvPr id="3" name="Bent Arrow 2"/>
          <p:cNvSpPr/>
          <p:nvPr/>
        </p:nvSpPr>
        <p:spPr>
          <a:xfrm rot="5400000">
            <a:off x="5358699" y="-4170273"/>
            <a:ext cx="1764609" cy="10593148"/>
          </a:xfrm>
          <a:prstGeom prst="bentArrow">
            <a:avLst>
              <a:gd name="adj1" fmla="val 15855"/>
              <a:gd name="adj2" fmla="val 25000"/>
              <a:gd name="adj3" fmla="val 25000"/>
              <a:gd name="adj4" fmla="val 43750"/>
            </a:avLst>
          </a:prstGeom>
          <a:gradFill flip="none" rotWithShape="1">
            <a:gsLst>
              <a:gs pos="0">
                <a:srgbClr val="0066FF"/>
              </a:gs>
              <a:gs pos="41000">
                <a:schemeClr val="bg1">
                  <a:lumMod val="50000"/>
                </a:schemeClr>
              </a:gs>
              <a:gs pos="63000">
                <a:schemeClr val="accent1">
                  <a:lumMod val="45000"/>
                  <a:lumOff val="55000"/>
                </a:schemeClr>
              </a:gs>
              <a:gs pos="100000">
                <a:srgbClr val="FF5050">
                  <a:lumMod val="68000"/>
                </a:srgbClr>
              </a:gs>
              <a:gs pos="81000">
                <a:srgbClr val="F735EE"/>
              </a:gs>
            </a:gsLst>
            <a:path path="circle">
              <a:fillToRect l="100000" t="100000"/>
            </a:path>
            <a:tileRect r="-100000" b="-100000"/>
          </a:gradFill>
          <a:ln w="38100">
            <a:solidFill>
              <a:srgbClr val="0000FF"/>
            </a:solidFill>
          </a:ln>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0" name="Oval 19"/>
          <p:cNvSpPr/>
          <p:nvPr/>
        </p:nvSpPr>
        <p:spPr>
          <a:xfrm rot="20608000">
            <a:off x="9370070" y="4628487"/>
            <a:ext cx="2088938" cy="914400"/>
          </a:xfrm>
          <a:prstGeom prst="ellipse">
            <a:avLst/>
          </a:prstGeom>
          <a:solidFill>
            <a:schemeClr val="bg1">
              <a:lumMod val="50000"/>
            </a:schemeClr>
          </a:solidFill>
          <a:ln w="28575">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w="19050">
                  <a:solidFill>
                    <a:sysClr val="windowText" lastClr="000000"/>
                  </a:solidFill>
                </a:ln>
                <a:solidFill>
                  <a:srgbClr val="99FF33"/>
                </a:solidFill>
                <a:latin typeface="Comic Sans MS" panose="030F0702030302020204" pitchFamily="66" charset="0"/>
              </a:rPr>
              <a:t>CE </a:t>
            </a:r>
            <a:r>
              <a:rPr lang="en-CA" sz="3200" b="1" dirty="0" smtClean="0">
                <a:ln w="19050">
                  <a:solidFill>
                    <a:sysClr val="windowText" lastClr="000000"/>
                  </a:solidFill>
                </a:ln>
                <a:solidFill>
                  <a:srgbClr val="99FF33"/>
                </a:solidFill>
                <a:latin typeface="Comic Sans MS" panose="030F0702030302020204" pitchFamily="66" charset="0"/>
              </a:rPr>
              <a:t>34</a:t>
            </a:r>
            <a:endParaRPr lang="en-CA" sz="3200" b="1" dirty="0">
              <a:ln w="19050">
                <a:solidFill>
                  <a:sysClr val="windowText" lastClr="000000"/>
                </a:solidFill>
              </a:ln>
              <a:solidFill>
                <a:srgbClr val="99FF33"/>
              </a:solidFill>
              <a:latin typeface="Comic Sans MS" panose="030F0702030302020204" pitchFamily="66" charset="0"/>
            </a:endParaRPr>
          </a:p>
        </p:txBody>
      </p:sp>
      <p:sp>
        <p:nvSpPr>
          <p:cNvPr id="18" name="Rounded Rectangle 17"/>
          <p:cNvSpPr/>
          <p:nvPr/>
        </p:nvSpPr>
        <p:spPr>
          <a:xfrm>
            <a:off x="3262138" y="2205998"/>
            <a:ext cx="1425156" cy="398463"/>
          </a:xfrm>
          <a:prstGeom prst="roundRect">
            <a:avLst>
              <a:gd name="adj" fmla="val 50000"/>
            </a:avLst>
          </a:prstGeom>
          <a:solidFill>
            <a:schemeClr val="bg1">
              <a:lumMod val="75000"/>
            </a:schemeClr>
          </a:solidFill>
          <a:ln>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0000FF"/>
                </a:solidFill>
                <a:effectLst>
                  <a:glow rad="127000">
                    <a:srgbClr val="FFFF00"/>
                  </a:glow>
                </a:effectLst>
              </a:rPr>
              <a:t>Shaneh</a:t>
            </a:r>
            <a:endParaRPr lang="en-CA" sz="2400" b="1" dirty="0">
              <a:solidFill>
                <a:srgbClr val="0000FF"/>
              </a:solidFill>
              <a:effectLst>
                <a:glow rad="127000">
                  <a:srgbClr val="FFFF00"/>
                </a:glow>
              </a:effectLst>
            </a:endParaRPr>
          </a:p>
        </p:txBody>
      </p:sp>
      <p:sp>
        <p:nvSpPr>
          <p:cNvPr id="21" name="Rectangle 20"/>
          <p:cNvSpPr/>
          <p:nvPr/>
        </p:nvSpPr>
        <p:spPr>
          <a:xfrm>
            <a:off x="594806" y="5718023"/>
            <a:ext cx="10999884" cy="1077218"/>
          </a:xfrm>
          <a:prstGeom prst="rect">
            <a:avLst/>
          </a:prstGeom>
          <a:noFill/>
        </p:spPr>
        <p:txBody>
          <a:bodyPr wrap="square" lIns="91440" tIns="45720" rIns="91440" bIns="45720">
            <a:spAutoFit/>
          </a:bodyPr>
          <a:lstStyle/>
          <a:p>
            <a:pPr algn="ctr"/>
            <a:r>
              <a:rPr lang="en-US" sz="3200" b="1" dirty="0" smtClean="0">
                <a:ln w="900" cmpd="sng">
                  <a:solidFill>
                    <a:srgbClr val="002060">
                      <a:alpha val="55000"/>
                    </a:srgbClr>
                  </a:solidFill>
                  <a:prstDash val="solid"/>
                </a:ln>
                <a:solidFill>
                  <a:schemeClr val="accent1">
                    <a:satMod val="200000"/>
                    <a:tint val="3000"/>
                  </a:schemeClr>
                </a:solidFill>
                <a:effectLst>
                  <a:glow rad="279400">
                    <a:srgbClr val="002060">
                      <a:alpha val="82000"/>
                    </a:srgbClr>
                  </a:glow>
                  <a:innerShdw blurRad="101600" dist="76200" dir="5400000">
                    <a:schemeClr val="accent1">
                      <a:satMod val="190000"/>
                      <a:tint val="100000"/>
                      <a:alpha val="74000"/>
                    </a:schemeClr>
                  </a:innerShdw>
                </a:effectLst>
                <a:latin typeface="Comic Sans MS" pitchFamily="66" charset="0"/>
              </a:rPr>
              <a:t>Four different scenario’s will be examined for all calendar years searching for this 12 hour offset!</a:t>
            </a:r>
            <a:endParaRPr lang="en-US" sz="3200" b="1" cap="none" spc="0" dirty="0">
              <a:ln w="900" cmpd="sng">
                <a:solidFill>
                  <a:srgbClr val="002060">
                    <a:alpha val="55000"/>
                  </a:srgbClr>
                </a:solidFill>
                <a:prstDash val="solid"/>
              </a:ln>
              <a:solidFill>
                <a:schemeClr val="accent1">
                  <a:satMod val="200000"/>
                  <a:tint val="3000"/>
                </a:schemeClr>
              </a:solidFill>
              <a:effectLst>
                <a:glow rad="279400">
                  <a:srgbClr val="002060">
                    <a:alpha val="82000"/>
                  </a:srgbClr>
                </a:glow>
                <a:innerShdw blurRad="101600" dist="76200" dir="5400000">
                  <a:schemeClr val="accent1">
                    <a:satMod val="190000"/>
                    <a:tint val="100000"/>
                    <a:alpha val="74000"/>
                  </a:schemeClr>
                </a:innerShdw>
              </a:effectLst>
              <a:latin typeface="Comic Sans MS" pitchFamily="66" charset="0"/>
            </a:endParaRPr>
          </a:p>
        </p:txBody>
      </p:sp>
      <p:sp>
        <p:nvSpPr>
          <p:cNvPr id="22" name="Slide Number Placeholder 1"/>
          <p:cNvSpPr>
            <a:spLocks noGrp="1"/>
          </p:cNvSpPr>
          <p:nvPr>
            <p:ph type="sldNum" sz="quarter" idx="12"/>
          </p:nvPr>
        </p:nvSpPr>
        <p:spPr>
          <a:xfrm>
            <a:off x="9409405" y="6492875"/>
            <a:ext cx="2743200" cy="365125"/>
          </a:xfrm>
        </p:spPr>
        <p:txBody>
          <a:bodyPr/>
          <a:lstStyle/>
          <a:p>
            <a:fld id="{6D22F896-40B5-4ADD-8801-0D06FADFA095}" type="slidenum">
              <a:rPr lang="en-US" smtClean="0">
                <a:solidFill>
                  <a:schemeClr val="tx1"/>
                </a:solidFill>
              </a:rPr>
              <a:pPr/>
              <a:t>12</a:t>
            </a:fld>
            <a:endParaRPr lang="en-US" dirty="0">
              <a:solidFill>
                <a:schemeClr val="tx1"/>
              </a:solidFill>
            </a:endParaRPr>
          </a:p>
        </p:txBody>
      </p:sp>
    </p:spTree>
    <p:extLst>
      <p:ext uri="{BB962C8B-B14F-4D97-AF65-F5344CB8AC3E}">
        <p14:creationId xmlns:p14="http://schemas.microsoft.com/office/powerpoint/2010/main" val="66624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p:tgtEl>
                                          <p:spTgt spid="7"/>
                                        </p:tgtEl>
                                        <p:attrNameLst>
                                          <p:attrName>ppt_y</p:attrName>
                                        </p:attrNameLst>
                                      </p:cBhvr>
                                      <p:tavLst>
                                        <p:tav tm="0">
                                          <p:val>
                                            <p:strVal val="#ppt_y+#ppt_h*1.125000"/>
                                          </p:val>
                                        </p:tav>
                                        <p:tav tm="100000">
                                          <p:val>
                                            <p:strVal val="#ppt_y"/>
                                          </p:val>
                                        </p:tav>
                                      </p:tavLst>
                                    </p:anim>
                                    <p:animEffect transition="in" filter="wipe(up)">
                                      <p:cBhvr>
                                        <p:cTn id="8" dur="1250"/>
                                        <p:tgtEl>
                                          <p:spTgt spid="7"/>
                                        </p:tgtEl>
                                      </p:cBhvr>
                                    </p:animEffect>
                                  </p:childTnLst>
                                </p:cTn>
                              </p:par>
                            </p:childTnLst>
                          </p:cTn>
                        </p:par>
                        <p:par>
                          <p:cTn id="9" fill="hold">
                            <p:stCondLst>
                              <p:cond delay="1750"/>
                            </p:stCondLst>
                            <p:childTnLst>
                              <p:par>
                                <p:cTn id="10" presetID="47"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125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150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8" fill="hold" grpId="0" nodeType="withEffect">
                                  <p:stCondLst>
                                    <p:cond delay="175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22" presetClass="entr" presetSubtype="8" fill="hold" grpId="0" nodeType="withEffect">
                                  <p:stCondLst>
                                    <p:cond delay="175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2250"/>
                            </p:stCondLst>
                            <p:childTnLst>
                              <p:par>
                                <p:cTn id="45" presetID="18" presetClass="entr" presetSubtype="12"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strips(down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1" grpId="0" animBg="1"/>
      <p:bldP spid="12" grpId="0" animBg="1"/>
      <p:bldP spid="13" grpId="0" animBg="1"/>
      <p:bldP spid="14" grpId="0" animBg="1"/>
      <p:bldP spid="15" grpId="0" animBg="1"/>
      <p:bldP spid="16" grpId="0" animBg="1"/>
      <p:bldP spid="17" grpId="0" animBg="1"/>
      <p:bldP spid="20" grpId="0" animBg="1"/>
      <p:bldP spid="18"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98508" y="6429331"/>
            <a:ext cx="461130" cy="383844"/>
          </a:xfrm>
        </p:spPr>
        <p:txBody>
          <a:bodyPr/>
          <a:lstStyle/>
          <a:p>
            <a:fld id="{6D22F896-40B5-4ADD-8801-0D06FADFA095}" type="slidenum">
              <a:rPr lang="en-US" sz="1200" smtClean="0">
                <a:solidFill>
                  <a:prstClr val="white">
                    <a:tint val="75000"/>
                  </a:prstClr>
                </a:solidFill>
              </a:rPr>
              <a:pPr/>
              <a:t>13</a:t>
            </a:fld>
            <a:endParaRPr lang="en-US" sz="1200" dirty="0">
              <a:solidFill>
                <a:prstClr val="white">
                  <a:tint val="75000"/>
                </a:prstClr>
              </a:solidFill>
            </a:endParaRPr>
          </a:p>
        </p:txBody>
      </p:sp>
      <p:pic>
        <p:nvPicPr>
          <p:cNvPr id="1026" name="Picture 2" descr="https://cryptocoinspy.com/wp-content/uploads/2018/06/keyboard-with-key-in-red-start-butt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1144" y="577680"/>
            <a:ext cx="5731384" cy="4533582"/>
          </a:xfrm>
          <a:prstGeom prst="rect">
            <a:avLst/>
          </a:prstGeom>
          <a:noFill/>
          <a:ln>
            <a:noFill/>
          </a:ln>
          <a:effectLst>
            <a:glow rad="1358900">
              <a:srgbClr val="FF5050">
                <a:alpha val="34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350726" y="426599"/>
            <a:ext cx="5417027" cy="4154984"/>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2400" b="1" cap="none" spc="150" dirty="0" smtClean="0">
                <a:ln w="11430"/>
                <a:solidFill>
                  <a:srgbClr val="F8F8F8"/>
                </a:solidFill>
                <a:effectLst>
                  <a:outerShdw blurRad="25400" algn="tl" rotWithShape="0">
                    <a:srgbClr val="000000">
                      <a:alpha val="43000"/>
                    </a:srgbClr>
                  </a:outerShdw>
                </a:effectLst>
              </a:rPr>
              <a:t>This study is going to compare several different calendars for placement of Abib 14 using:</a:t>
            </a:r>
          </a:p>
          <a:p>
            <a:pPr marL="514350" indent="-514350">
              <a:buClr>
                <a:srgbClr val="FF9900"/>
              </a:buClr>
              <a:buAutoNum type="arabicPeriod"/>
            </a:pPr>
            <a:r>
              <a:rPr lang="en-US" sz="2400" b="1" spc="150" dirty="0" smtClean="0">
                <a:ln w="11430"/>
                <a:solidFill>
                  <a:srgbClr val="F8F8F8"/>
                </a:solidFill>
                <a:effectLst>
                  <a:outerShdw blurRad="25400" algn="tl" rotWithShape="0">
                    <a:srgbClr val="000000">
                      <a:alpha val="43000"/>
                    </a:srgbClr>
                  </a:outerShdw>
                </a:effectLst>
              </a:rPr>
              <a:t>Covenant Calendar</a:t>
            </a:r>
          </a:p>
          <a:p>
            <a:pPr marL="514350" indent="-514350">
              <a:buClr>
                <a:srgbClr val="FF5050"/>
              </a:buClr>
              <a:buAutoNum type="arabicPeriod"/>
            </a:pPr>
            <a:r>
              <a:rPr lang="en-US" sz="2400" b="1" cap="none" spc="150" dirty="0" smtClean="0">
                <a:ln w="11430"/>
                <a:solidFill>
                  <a:srgbClr val="F8F8F8"/>
                </a:solidFill>
                <a:effectLst>
                  <a:outerShdw blurRad="25400" algn="tl" rotWithShape="0">
                    <a:srgbClr val="000000">
                      <a:alpha val="43000"/>
                    </a:srgbClr>
                  </a:outerShdw>
                </a:effectLst>
              </a:rPr>
              <a:t>Lunar based </a:t>
            </a:r>
            <a:r>
              <a:rPr lang="en-US" sz="2200" b="1" cap="none" spc="150" dirty="0" smtClean="0">
                <a:ln w="11430"/>
                <a:solidFill>
                  <a:srgbClr val="F8F8F8"/>
                </a:solidFill>
                <a:effectLst>
                  <a:outerShdw blurRad="25400" algn="tl" rotWithShape="0">
                    <a:srgbClr val="000000">
                      <a:alpha val="43000"/>
                    </a:srgbClr>
                  </a:outerShdw>
                </a:effectLst>
              </a:rPr>
              <a:t>(before </a:t>
            </a:r>
            <a:r>
              <a:rPr lang="en-US" sz="2200" b="1" cap="none" spc="150" dirty="0" smtClean="0">
                <a:ln w="11430"/>
                <a:solidFill>
                  <a:srgbClr val="FFFF00"/>
                </a:solidFill>
                <a:effectLst>
                  <a:outerShdw blurRad="25400" algn="tl" rotWithShape="0">
                    <a:srgbClr val="000000">
                      <a:alpha val="43000"/>
                    </a:srgbClr>
                  </a:outerShdw>
                </a:effectLst>
              </a:rPr>
              <a:t>&amp;</a:t>
            </a:r>
            <a:r>
              <a:rPr lang="en-US" sz="2200" b="1" cap="none" spc="150" dirty="0" smtClean="0">
                <a:ln w="11430"/>
                <a:solidFill>
                  <a:srgbClr val="F8F8F8"/>
                </a:solidFill>
                <a:effectLst>
                  <a:outerShdw blurRad="25400" algn="tl" rotWithShape="0">
                    <a:srgbClr val="000000">
                      <a:alpha val="43000"/>
                    </a:srgbClr>
                  </a:outerShdw>
                </a:effectLst>
              </a:rPr>
              <a:t> after) </a:t>
            </a:r>
            <a:r>
              <a:rPr lang="en-US" sz="2400" b="1" spc="150" dirty="0">
                <a:ln w="11430"/>
                <a:solidFill>
                  <a:srgbClr val="F8F8F8"/>
                </a:solidFill>
                <a:effectLst>
                  <a:outerShdw blurRad="25400" algn="tl" rotWithShape="0">
                    <a:srgbClr val="000000">
                      <a:alpha val="43000"/>
                    </a:srgbClr>
                  </a:outerShdw>
                </a:effectLst>
              </a:rPr>
              <a:t>T</a:t>
            </a:r>
            <a:r>
              <a:rPr lang="en-US" sz="2400" b="1" cap="none" spc="150" dirty="0" smtClean="0">
                <a:ln w="11430"/>
                <a:solidFill>
                  <a:srgbClr val="F8F8F8"/>
                </a:solidFill>
                <a:effectLst>
                  <a:outerShdw blurRad="25400" algn="tl" rotWithShape="0">
                    <a:srgbClr val="000000">
                      <a:alpha val="43000"/>
                    </a:srgbClr>
                  </a:outerShdw>
                </a:effectLst>
              </a:rPr>
              <a:t>equfah [</a:t>
            </a:r>
            <a:r>
              <a:rPr lang="en-US" sz="2400" b="1" cap="none" spc="150" dirty="0" err="1" smtClean="0">
                <a:ln w="11430"/>
                <a:solidFill>
                  <a:srgbClr val="F8F8F8"/>
                </a:solidFill>
                <a:effectLst>
                  <a:outerShdw blurRad="25400" algn="tl" rotWithShape="0">
                    <a:srgbClr val="000000">
                      <a:alpha val="43000"/>
                    </a:srgbClr>
                  </a:outerShdw>
                </a:effectLst>
              </a:rPr>
              <a:t>equi</a:t>
            </a:r>
            <a:r>
              <a:rPr lang="en-US" sz="2400" b="1" cap="none" spc="150" dirty="0" err="1" smtClean="0">
                <a:ln w="11430"/>
                <a:solidFill>
                  <a:srgbClr val="00FFFF"/>
                </a:solidFill>
                <a:effectLst>
                  <a:outerShdw blurRad="25400" algn="tl" rotWithShape="0">
                    <a:srgbClr val="000000">
                      <a:alpha val="43000"/>
                    </a:srgbClr>
                  </a:outerShdw>
                </a:effectLst>
              </a:rPr>
              <a:t>NOX</a:t>
            </a:r>
            <a:r>
              <a:rPr lang="en-US" sz="2400" b="1" cap="none" spc="150" dirty="0" smtClean="0">
                <a:ln w="11430"/>
                <a:solidFill>
                  <a:srgbClr val="F8F8F8"/>
                </a:solidFill>
                <a:effectLst>
                  <a:outerShdw blurRad="25400" algn="tl" rotWithShape="0">
                    <a:srgbClr val="000000">
                      <a:alpha val="43000"/>
                    </a:srgbClr>
                  </a:outerShdw>
                </a:effectLst>
              </a:rPr>
              <a:t>] dates</a:t>
            </a:r>
          </a:p>
          <a:p>
            <a:pPr marL="514350" indent="-514350">
              <a:buClr>
                <a:srgbClr val="F735EE"/>
              </a:buClr>
              <a:buAutoNum type="arabicPeriod"/>
            </a:pPr>
            <a:r>
              <a:rPr lang="en-US" sz="2400" b="1" spc="150" dirty="0" smtClean="0">
                <a:ln w="11430"/>
                <a:solidFill>
                  <a:srgbClr val="F8F8F8"/>
                </a:solidFill>
                <a:effectLst>
                  <a:outerShdw blurRad="25400" algn="tl" rotWithShape="0">
                    <a:srgbClr val="000000">
                      <a:alpha val="43000"/>
                    </a:srgbClr>
                  </a:outerShdw>
                </a:effectLst>
              </a:rPr>
              <a:t>Lunar &amp; Enoch based calendars </a:t>
            </a:r>
            <a:r>
              <a:rPr lang="en-US" sz="2200" b="1" spc="150" dirty="0" smtClean="0">
                <a:ln w="11430"/>
                <a:solidFill>
                  <a:srgbClr val="F8F8F8"/>
                </a:solidFill>
                <a:effectLst>
                  <a:outerShdw blurRad="25400" algn="tl" rotWithShape="0">
                    <a:srgbClr val="000000">
                      <a:alpha val="43000"/>
                    </a:srgbClr>
                  </a:outerShdw>
                </a:effectLst>
              </a:rPr>
              <a:t>(before </a:t>
            </a:r>
            <a:r>
              <a:rPr lang="en-US" sz="2200" b="1" spc="150" dirty="0" smtClean="0">
                <a:ln w="11430"/>
                <a:solidFill>
                  <a:srgbClr val="FFFF00"/>
                </a:solidFill>
                <a:effectLst>
                  <a:outerShdw blurRad="25400" algn="tl" rotWithShape="0">
                    <a:srgbClr val="000000">
                      <a:alpha val="43000"/>
                    </a:srgbClr>
                  </a:outerShdw>
                </a:effectLst>
              </a:rPr>
              <a:t>&amp;</a:t>
            </a:r>
            <a:r>
              <a:rPr lang="en-US" sz="2200" b="1" spc="150" dirty="0" smtClean="0">
                <a:ln w="11430"/>
                <a:solidFill>
                  <a:srgbClr val="F8F8F8"/>
                </a:solidFill>
                <a:effectLst>
                  <a:outerShdw blurRad="25400" algn="tl" rotWithShape="0">
                    <a:srgbClr val="000000">
                      <a:alpha val="43000"/>
                    </a:srgbClr>
                  </a:outerShdw>
                </a:effectLst>
              </a:rPr>
              <a:t> after)</a:t>
            </a:r>
            <a:r>
              <a:rPr lang="en-US" sz="2400" b="1" spc="150" dirty="0" smtClean="0">
                <a:ln w="11430"/>
                <a:solidFill>
                  <a:srgbClr val="F8F8F8"/>
                </a:solidFill>
                <a:effectLst>
                  <a:outerShdw blurRad="25400" algn="tl" rotWithShape="0">
                    <a:srgbClr val="000000">
                      <a:alpha val="43000"/>
                    </a:srgbClr>
                  </a:outerShdw>
                </a:effectLst>
              </a:rPr>
              <a:t> </a:t>
            </a:r>
            <a:r>
              <a:rPr lang="en-US" sz="2400" b="1" spc="150" dirty="0" err="1" smtClean="0">
                <a:ln w="11430"/>
                <a:solidFill>
                  <a:srgbClr val="F8F8F8"/>
                </a:solidFill>
                <a:effectLst>
                  <a:outerShdw blurRad="25400" algn="tl" rotWithShape="0">
                    <a:srgbClr val="000000">
                      <a:alpha val="43000"/>
                    </a:srgbClr>
                  </a:outerShdw>
                </a:effectLst>
              </a:rPr>
              <a:t>equi</a:t>
            </a:r>
            <a:r>
              <a:rPr lang="en-US" sz="2400" b="1" u="sng" spc="150" dirty="0" err="1" smtClean="0">
                <a:ln w="11430"/>
                <a:solidFill>
                  <a:srgbClr val="FFCCFF"/>
                </a:solidFill>
                <a:effectLst>
                  <a:outerShdw blurRad="25400" algn="tl" rotWithShape="0">
                    <a:srgbClr val="000000">
                      <a:alpha val="43000"/>
                    </a:srgbClr>
                  </a:outerShdw>
                </a:effectLst>
              </a:rPr>
              <a:t>LUX</a:t>
            </a:r>
            <a:r>
              <a:rPr lang="en-US" sz="2400" b="1" spc="150" dirty="0" smtClean="0">
                <a:ln w="11430"/>
                <a:solidFill>
                  <a:srgbClr val="F8F8F8"/>
                </a:solidFill>
                <a:effectLst>
                  <a:outerShdw blurRad="25400" algn="tl" rotWithShape="0">
                    <a:srgbClr val="000000">
                      <a:alpha val="43000"/>
                    </a:srgbClr>
                  </a:outerShdw>
                </a:effectLst>
              </a:rPr>
              <a:t> dates</a:t>
            </a:r>
          </a:p>
          <a:p>
            <a:r>
              <a:rPr lang="en-US" sz="2400" b="1" spc="150" dirty="0" smtClean="0">
                <a:ln w="11430"/>
                <a:solidFill>
                  <a:srgbClr val="F8F8F8"/>
                </a:solidFill>
                <a:effectLst>
                  <a:outerShdw blurRad="25400" algn="tl" rotWithShape="0">
                    <a:srgbClr val="000000">
                      <a:alpha val="43000"/>
                    </a:srgbClr>
                  </a:outerShdw>
                </a:effectLst>
              </a:rPr>
              <a:t>The comparisons will always follow the same order.</a:t>
            </a:r>
          </a:p>
        </p:txBody>
      </p:sp>
      <p:sp>
        <p:nvSpPr>
          <p:cNvPr id="5" name="Rectangle 4"/>
          <p:cNvSpPr/>
          <p:nvPr/>
        </p:nvSpPr>
        <p:spPr>
          <a:xfrm>
            <a:off x="349759" y="4576542"/>
            <a:ext cx="11842241" cy="193899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2400" b="1" cap="none" spc="150" dirty="0" smtClean="0">
                <a:ln w="11430"/>
                <a:solidFill>
                  <a:srgbClr val="00B0F0"/>
                </a:solidFill>
                <a:effectLst>
                  <a:outerShdw blurRad="25400" algn="tl" rotWithShape="0">
                    <a:srgbClr val="000000">
                      <a:alpha val="43000"/>
                    </a:srgbClr>
                  </a:outerShdw>
                </a:effectLst>
              </a:rPr>
              <a:t>Important Note:  </a:t>
            </a:r>
            <a:r>
              <a:rPr lang="en-US" sz="2400" b="1" cap="none" spc="150" dirty="0" smtClean="0">
                <a:ln w="11430"/>
                <a:solidFill>
                  <a:srgbClr val="FFFF00"/>
                </a:solidFill>
                <a:effectLst>
                  <a:outerShdw blurRad="25400" algn="tl" rotWithShape="0">
                    <a:srgbClr val="000000">
                      <a:alpha val="43000"/>
                    </a:srgbClr>
                  </a:outerShdw>
                </a:effectLst>
              </a:rPr>
              <a:t>The </a:t>
            </a:r>
            <a:r>
              <a:rPr lang="en-US" sz="2400" b="1" spc="150" dirty="0">
                <a:ln w="11430"/>
                <a:solidFill>
                  <a:srgbClr val="FFFF00"/>
                </a:solidFill>
                <a:effectLst>
                  <a:outerShdw blurRad="25400" algn="tl" rotWithShape="0">
                    <a:srgbClr val="000000">
                      <a:alpha val="43000"/>
                    </a:srgbClr>
                  </a:outerShdw>
                </a:effectLst>
              </a:rPr>
              <a:t>New Year </a:t>
            </a:r>
            <a:r>
              <a:rPr lang="en-US" sz="2400" b="1" cap="none" spc="150" dirty="0" smtClean="0">
                <a:ln w="11430"/>
                <a:solidFill>
                  <a:srgbClr val="FFFF00"/>
                </a:solidFill>
                <a:effectLst>
                  <a:outerShdw blurRad="25400" algn="tl" rotWithShape="0">
                    <a:srgbClr val="000000">
                      <a:alpha val="43000"/>
                    </a:srgbClr>
                  </a:outerShdw>
                </a:effectLst>
              </a:rPr>
              <a:t/>
            </a:r>
            <a:br>
              <a:rPr lang="en-US" sz="2400" b="1" cap="none" spc="150" dirty="0" smtClean="0">
                <a:ln w="11430"/>
                <a:solidFill>
                  <a:srgbClr val="FFFF00"/>
                </a:solidFill>
                <a:effectLst>
                  <a:outerShdw blurRad="25400" algn="tl" rotWithShape="0">
                    <a:srgbClr val="000000">
                      <a:alpha val="43000"/>
                    </a:srgbClr>
                  </a:outerShdw>
                </a:effectLst>
              </a:rPr>
            </a:br>
            <a:r>
              <a:rPr lang="en-US" sz="2400" b="1" cap="none" spc="150" dirty="0" smtClean="0">
                <a:ln w="11430"/>
                <a:solidFill>
                  <a:srgbClr val="FFFF00"/>
                </a:solidFill>
                <a:effectLst>
                  <a:outerShdw blurRad="25400" algn="tl" rotWithShape="0">
                    <a:srgbClr val="000000">
                      <a:alpha val="43000"/>
                    </a:srgbClr>
                  </a:outerShdw>
                </a:effectLst>
              </a:rPr>
              <a:t>always begins the day after the</a:t>
            </a:r>
            <a:br>
              <a:rPr lang="en-US" sz="2400" b="1" cap="none" spc="150" dirty="0" smtClean="0">
                <a:ln w="11430"/>
                <a:solidFill>
                  <a:srgbClr val="FFFF00"/>
                </a:solidFill>
                <a:effectLst>
                  <a:outerShdw blurRad="25400" algn="tl" rotWithShape="0">
                    <a:srgbClr val="000000">
                      <a:alpha val="43000"/>
                    </a:srgbClr>
                  </a:outerShdw>
                </a:effectLst>
              </a:rPr>
            </a:br>
            <a:r>
              <a:rPr lang="en-US" sz="2400" b="1" cap="none" spc="150" dirty="0" smtClean="0">
                <a:ln w="11430"/>
                <a:solidFill>
                  <a:srgbClr val="FFFF00"/>
                </a:solidFill>
                <a:effectLst>
                  <a:outerShdw blurRad="25400" algn="tl" rotWithShape="0">
                    <a:srgbClr val="000000">
                      <a:alpha val="43000"/>
                    </a:srgbClr>
                  </a:outerShdw>
                </a:effectLst>
              </a:rPr>
              <a:t>Tequfah even though some teach the New Year begins ON the day </a:t>
            </a:r>
            <a:br>
              <a:rPr lang="en-US" sz="2400" b="1" cap="none" spc="150" dirty="0" smtClean="0">
                <a:ln w="11430"/>
                <a:solidFill>
                  <a:srgbClr val="FFFF00"/>
                </a:solidFill>
                <a:effectLst>
                  <a:outerShdw blurRad="25400" algn="tl" rotWithShape="0">
                    <a:srgbClr val="000000">
                      <a:alpha val="43000"/>
                    </a:srgbClr>
                  </a:outerShdw>
                </a:effectLst>
              </a:rPr>
            </a:br>
            <a:r>
              <a:rPr lang="en-US" sz="2400" b="1" cap="none" spc="150" dirty="0" smtClean="0">
                <a:ln w="11430"/>
                <a:solidFill>
                  <a:srgbClr val="FFFF00"/>
                </a:solidFill>
                <a:effectLst>
                  <a:outerShdw blurRad="25400" algn="tl" rotWithShape="0">
                    <a:srgbClr val="000000">
                      <a:alpha val="43000"/>
                    </a:srgbClr>
                  </a:outerShdw>
                </a:effectLst>
              </a:rPr>
              <a:t>of Tequfah.  These comparisons will also be noted to insure every option has been considered to eliminate “being off” a one day count. </a:t>
            </a:r>
            <a:endParaRPr lang="en-US" sz="3200" b="1" cap="none" spc="150" dirty="0">
              <a:ln w="11430"/>
              <a:solidFill>
                <a:srgbClr val="FFFF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4736561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chemeClr val="tx1"/>
                </a:solidFill>
              </a:rPr>
              <a:pPr/>
              <a:t>14</a:t>
            </a:fld>
            <a:endParaRPr lang="en-US" sz="1100" dirty="0">
              <a:solidFill>
                <a:schemeClr val="tx1"/>
              </a:solidFill>
            </a:endParaRPr>
          </a:p>
        </p:txBody>
      </p:sp>
      <p:sp>
        <p:nvSpPr>
          <p:cNvPr id="5" name="Rounded Rectangle 4"/>
          <p:cNvSpPr/>
          <p:nvPr/>
        </p:nvSpPr>
        <p:spPr>
          <a:xfrm>
            <a:off x="308173" y="276951"/>
            <a:ext cx="11561096" cy="6303524"/>
          </a:xfrm>
          <a:prstGeom prst="roundRect">
            <a:avLst/>
          </a:prstGeom>
          <a:solidFill>
            <a:schemeClr val="accent6">
              <a:lumMod val="40000"/>
              <a:lumOff val="60000"/>
              <a:alpha val="55000"/>
            </a:schemeClr>
          </a:solidFill>
          <a:ln w="762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n>
                  <a:solidFill>
                    <a:sysClr val="windowText" lastClr="000000"/>
                  </a:solidFill>
                </a:ln>
                <a:solidFill>
                  <a:srgbClr val="008080"/>
                </a:solidFill>
                <a:latin typeface="Georgia" panose="02040502050405020303" pitchFamily="18" charset="0"/>
              </a:rPr>
              <a:t>Deut </a:t>
            </a:r>
            <a:r>
              <a:rPr lang="en-US" sz="2800" b="1" dirty="0">
                <a:ln>
                  <a:solidFill>
                    <a:sysClr val="windowText" lastClr="000000"/>
                  </a:solidFill>
                </a:ln>
                <a:solidFill>
                  <a:srgbClr val="008080"/>
                </a:solidFill>
                <a:latin typeface="Georgia" panose="02040502050405020303" pitchFamily="18" charset="0"/>
              </a:rPr>
              <a:t>31:18</a:t>
            </a:r>
            <a:r>
              <a:rPr lang="en-US" sz="2800" b="1" dirty="0">
                <a:ln>
                  <a:solidFill>
                    <a:sysClr val="windowText" lastClr="000000"/>
                  </a:solidFill>
                </a:ln>
                <a:solidFill>
                  <a:prstClr val="black"/>
                </a:solidFill>
                <a:latin typeface="Georgia" panose="02040502050405020303" pitchFamily="18" charset="0"/>
              </a:rPr>
              <a:t>  </a:t>
            </a:r>
            <a:r>
              <a:rPr lang="en-US" sz="2800" dirty="0">
                <a:solidFill>
                  <a:prstClr val="black"/>
                </a:solidFill>
                <a:latin typeface="Georgia" panose="02040502050405020303" pitchFamily="18" charset="0"/>
              </a:rPr>
              <a:t>But I will surely hide my face in that day, because of all </a:t>
            </a:r>
            <a:r>
              <a:rPr lang="en-US" sz="2800" dirty="0" smtClean="0">
                <a:solidFill>
                  <a:prstClr val="black"/>
                </a:solidFill>
                <a:latin typeface="Georgia" panose="02040502050405020303" pitchFamily="18" charset="0"/>
              </a:rPr>
              <a:t>	the </a:t>
            </a:r>
            <a:r>
              <a:rPr lang="en-US" sz="2800" dirty="0" err="1" smtClean="0">
                <a:solidFill>
                  <a:prstClr val="black"/>
                </a:solidFill>
                <a:latin typeface="Georgia" panose="02040502050405020303" pitchFamily="18" charset="0"/>
              </a:rPr>
              <a:t>euill</a:t>
            </a:r>
            <a:r>
              <a:rPr lang="en-US" sz="2800" dirty="0" smtClean="0">
                <a:solidFill>
                  <a:prstClr val="black"/>
                </a:solidFill>
                <a:latin typeface="Georgia" panose="02040502050405020303" pitchFamily="18" charset="0"/>
              </a:rPr>
              <a:t> [evil], </a:t>
            </a:r>
            <a:r>
              <a:rPr lang="en-US" sz="2800" dirty="0">
                <a:solidFill>
                  <a:prstClr val="black"/>
                </a:solidFill>
                <a:latin typeface="Georgia" panose="02040502050405020303" pitchFamily="18" charset="0"/>
              </a:rPr>
              <a:t>which they shall commit, in that they are </a:t>
            </a:r>
            <a:r>
              <a:rPr lang="en-US" sz="2800" dirty="0" smtClean="0">
                <a:solidFill>
                  <a:prstClr val="black"/>
                </a:solidFill>
                <a:latin typeface="Georgia" panose="02040502050405020303" pitchFamily="18" charset="0"/>
              </a:rPr>
              <a:t>	turned </a:t>
            </a:r>
            <a:r>
              <a:rPr lang="en-US" sz="2800" dirty="0" err="1" smtClean="0">
                <a:solidFill>
                  <a:prstClr val="black"/>
                </a:solidFill>
                <a:latin typeface="Georgia" panose="02040502050405020303" pitchFamily="18" charset="0"/>
              </a:rPr>
              <a:t>vnto</a:t>
            </a:r>
            <a:r>
              <a:rPr lang="en-US" sz="2800" dirty="0" smtClean="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other gods. </a:t>
            </a:r>
          </a:p>
          <a:p>
            <a:r>
              <a:rPr lang="en-US" sz="2800" b="1" dirty="0" smtClean="0">
                <a:ln>
                  <a:solidFill>
                    <a:sysClr val="windowText" lastClr="000000"/>
                  </a:solidFill>
                </a:ln>
                <a:solidFill>
                  <a:srgbClr val="008080"/>
                </a:solidFill>
                <a:latin typeface="Georgia" panose="02040502050405020303" pitchFamily="18" charset="0"/>
              </a:rPr>
              <a:t>Deut </a:t>
            </a:r>
            <a:r>
              <a:rPr lang="en-US" sz="2800" b="1" dirty="0">
                <a:ln>
                  <a:solidFill>
                    <a:sysClr val="windowText" lastClr="000000"/>
                  </a:solidFill>
                </a:ln>
                <a:solidFill>
                  <a:srgbClr val="008080"/>
                </a:solidFill>
                <a:latin typeface="Georgia" panose="02040502050405020303" pitchFamily="18" charset="0"/>
              </a:rPr>
              <a:t>31:19</a:t>
            </a:r>
            <a:r>
              <a:rPr lang="en-US" sz="2800" b="1" dirty="0">
                <a:ln>
                  <a:solidFill>
                    <a:sysClr val="windowText" lastClr="000000"/>
                  </a:solidFill>
                </a:ln>
                <a:solidFill>
                  <a:prstClr val="black"/>
                </a:solidFill>
                <a:latin typeface="Georgia" panose="02040502050405020303" pitchFamily="18" charset="0"/>
              </a:rPr>
              <a:t>  </a:t>
            </a:r>
            <a:r>
              <a:rPr lang="en-US" sz="2800" dirty="0">
                <a:solidFill>
                  <a:prstClr val="black"/>
                </a:solidFill>
                <a:latin typeface="Georgia" panose="02040502050405020303" pitchFamily="18" charset="0"/>
              </a:rPr>
              <a:t>Now therefore write ye this song for you, and teach it </a:t>
            </a:r>
            <a:r>
              <a:rPr lang="en-US" sz="2800" dirty="0" smtClean="0">
                <a:solidFill>
                  <a:prstClr val="black"/>
                </a:solidFill>
                <a:latin typeface="Georgia" panose="02040502050405020303" pitchFamily="18" charset="0"/>
              </a:rPr>
              <a:t>	the </a:t>
            </a:r>
            <a:r>
              <a:rPr lang="en-US" sz="2800" dirty="0">
                <a:solidFill>
                  <a:prstClr val="black"/>
                </a:solidFill>
                <a:latin typeface="Georgia" panose="02040502050405020303" pitchFamily="18" charset="0"/>
              </a:rPr>
              <a:t>children of Israel: put it in their </a:t>
            </a:r>
            <a:r>
              <a:rPr lang="en-US" sz="2800" dirty="0" err="1">
                <a:solidFill>
                  <a:prstClr val="black"/>
                </a:solidFill>
                <a:latin typeface="Georgia" panose="02040502050405020303" pitchFamily="18" charset="0"/>
              </a:rPr>
              <a:t>mouthes</a:t>
            </a:r>
            <a:r>
              <a:rPr lang="en-US" sz="2800" dirty="0">
                <a:solidFill>
                  <a:prstClr val="black"/>
                </a:solidFill>
                <a:latin typeface="Georgia" panose="02040502050405020303" pitchFamily="18" charset="0"/>
              </a:rPr>
              <a:t>, that this song </a:t>
            </a:r>
            <a:r>
              <a:rPr lang="en-US" sz="2800" dirty="0" smtClean="0">
                <a:solidFill>
                  <a:prstClr val="black"/>
                </a:solidFill>
                <a:latin typeface="Georgia" panose="02040502050405020303" pitchFamily="18" charset="0"/>
              </a:rPr>
              <a:t>	may </a:t>
            </a:r>
            <a:r>
              <a:rPr lang="en-US" sz="2800" dirty="0">
                <a:solidFill>
                  <a:prstClr val="black"/>
                </a:solidFill>
                <a:latin typeface="Georgia" panose="02040502050405020303" pitchFamily="18" charset="0"/>
              </a:rPr>
              <a:t>be my </a:t>
            </a:r>
            <a:r>
              <a:rPr lang="en-US" sz="2800" dirty="0" err="1">
                <a:solidFill>
                  <a:prstClr val="black"/>
                </a:solidFill>
                <a:latin typeface="Georgia" panose="02040502050405020303" pitchFamily="18" charset="0"/>
              </a:rPr>
              <a:t>witnesse</a:t>
            </a:r>
            <a:r>
              <a:rPr lang="en-US" sz="2800" dirty="0">
                <a:solidFill>
                  <a:prstClr val="black"/>
                </a:solidFill>
                <a:latin typeface="Georgia" panose="02040502050405020303" pitchFamily="18" charset="0"/>
              </a:rPr>
              <a:t> against the children of Israel. </a:t>
            </a:r>
          </a:p>
          <a:p>
            <a:r>
              <a:rPr lang="en-US" sz="2800" b="1" dirty="0" smtClean="0">
                <a:ln>
                  <a:solidFill>
                    <a:sysClr val="windowText" lastClr="000000"/>
                  </a:solidFill>
                </a:ln>
                <a:solidFill>
                  <a:srgbClr val="008080"/>
                </a:solidFill>
                <a:latin typeface="Georgia" panose="02040502050405020303" pitchFamily="18" charset="0"/>
              </a:rPr>
              <a:t>Deut </a:t>
            </a:r>
            <a:r>
              <a:rPr lang="en-US" sz="2800" b="1" dirty="0">
                <a:ln>
                  <a:solidFill>
                    <a:sysClr val="windowText" lastClr="000000"/>
                  </a:solidFill>
                </a:ln>
                <a:solidFill>
                  <a:srgbClr val="008080"/>
                </a:solidFill>
                <a:latin typeface="Georgia" panose="02040502050405020303" pitchFamily="18" charset="0"/>
              </a:rPr>
              <a:t>31:20</a:t>
            </a:r>
            <a:r>
              <a:rPr lang="en-US" sz="2800" b="1" dirty="0">
                <a:ln>
                  <a:solidFill>
                    <a:sysClr val="windowText" lastClr="000000"/>
                  </a:solidFill>
                </a:ln>
                <a:solidFill>
                  <a:prstClr val="black"/>
                </a:solidFill>
                <a:latin typeface="Georgia" panose="02040502050405020303" pitchFamily="18" charset="0"/>
              </a:rPr>
              <a:t>  </a:t>
            </a:r>
            <a:r>
              <a:rPr lang="en-US" sz="2800" dirty="0">
                <a:solidFill>
                  <a:prstClr val="black"/>
                </a:solidFill>
                <a:latin typeface="Georgia" panose="02040502050405020303" pitchFamily="18" charset="0"/>
              </a:rPr>
              <a:t>For I will bring them into the land (which I </a:t>
            </a:r>
            <a:r>
              <a:rPr lang="en-US" sz="2800" dirty="0" err="1">
                <a:solidFill>
                  <a:prstClr val="black"/>
                </a:solidFill>
                <a:latin typeface="Georgia" panose="02040502050405020303" pitchFamily="18" charset="0"/>
              </a:rPr>
              <a:t>sware</a:t>
            </a:r>
            <a:r>
              <a:rPr lang="en-US" sz="2800" dirty="0">
                <a:solidFill>
                  <a:prstClr val="black"/>
                </a:solidFill>
                <a:latin typeface="Georgia" panose="02040502050405020303" pitchFamily="18" charset="0"/>
              </a:rPr>
              <a:t> </a:t>
            </a:r>
            <a:r>
              <a:rPr lang="en-US" sz="2800" dirty="0" err="1">
                <a:solidFill>
                  <a:prstClr val="black"/>
                </a:solidFill>
                <a:latin typeface="Georgia" panose="02040502050405020303" pitchFamily="18" charset="0"/>
              </a:rPr>
              <a:t>vnto</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their </a:t>
            </a:r>
            <a:r>
              <a:rPr lang="en-US" sz="2800" dirty="0">
                <a:solidFill>
                  <a:prstClr val="black"/>
                </a:solidFill>
                <a:latin typeface="Georgia" panose="02040502050405020303" pitchFamily="18" charset="0"/>
              </a:rPr>
              <a:t>fathers) that </a:t>
            </a:r>
            <a:r>
              <a:rPr lang="en-US" sz="2800" dirty="0" err="1">
                <a:solidFill>
                  <a:prstClr val="black"/>
                </a:solidFill>
                <a:latin typeface="Georgia" panose="02040502050405020303" pitchFamily="18" charset="0"/>
              </a:rPr>
              <a:t>floweth</a:t>
            </a:r>
            <a:r>
              <a:rPr lang="en-US" sz="2800" dirty="0">
                <a:solidFill>
                  <a:prstClr val="black"/>
                </a:solidFill>
                <a:latin typeface="Georgia" panose="02040502050405020303" pitchFamily="18" charset="0"/>
              </a:rPr>
              <a:t> with </a:t>
            </a:r>
            <a:r>
              <a:rPr lang="en-US" sz="2800" dirty="0" err="1">
                <a:solidFill>
                  <a:prstClr val="black"/>
                </a:solidFill>
                <a:latin typeface="Georgia" panose="02040502050405020303" pitchFamily="18" charset="0"/>
              </a:rPr>
              <a:t>milke</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honie</a:t>
            </a:r>
            <a:r>
              <a:rPr lang="en-US" sz="2800" dirty="0">
                <a:solidFill>
                  <a:prstClr val="black"/>
                </a:solidFill>
                <a:latin typeface="Georgia" panose="02040502050405020303" pitchFamily="18" charset="0"/>
              </a:rPr>
              <a:t>, and they </a:t>
            </a:r>
            <a:r>
              <a:rPr lang="en-US" sz="2800" dirty="0" smtClean="0">
                <a:solidFill>
                  <a:prstClr val="black"/>
                </a:solidFill>
                <a:latin typeface="Georgia" panose="02040502050405020303" pitchFamily="18" charset="0"/>
              </a:rPr>
              <a:t>	shall </a:t>
            </a:r>
            <a:r>
              <a:rPr lang="en-US" sz="2800" dirty="0" err="1">
                <a:solidFill>
                  <a:prstClr val="black"/>
                </a:solidFill>
                <a:latin typeface="Georgia" panose="02040502050405020303" pitchFamily="18" charset="0"/>
              </a:rPr>
              <a:t>eate</a:t>
            </a:r>
            <a:r>
              <a:rPr lang="en-US" sz="2800" dirty="0">
                <a:solidFill>
                  <a:prstClr val="black"/>
                </a:solidFill>
                <a:latin typeface="Georgia" panose="02040502050405020303" pitchFamily="18" charset="0"/>
              </a:rPr>
              <a:t>, and fil them </a:t>
            </a:r>
            <a:r>
              <a:rPr lang="en-US" sz="2800" dirty="0" err="1">
                <a:solidFill>
                  <a:prstClr val="black"/>
                </a:solidFill>
                <a:latin typeface="Georgia" panose="02040502050405020303" pitchFamily="18" charset="0"/>
              </a:rPr>
              <a:t>selues</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waxe</a:t>
            </a:r>
            <a:r>
              <a:rPr lang="en-US" sz="2800" dirty="0">
                <a:solidFill>
                  <a:prstClr val="black"/>
                </a:solidFill>
                <a:latin typeface="Georgia" panose="02040502050405020303" pitchFamily="18" charset="0"/>
              </a:rPr>
              <a:t> fat: </a:t>
            </a:r>
            <a:r>
              <a:rPr lang="en-US" sz="2800" dirty="0" smtClean="0">
                <a:solidFill>
                  <a:prstClr val="black"/>
                </a:solidFill>
                <a:effectLst>
                  <a:glow rad="127000">
                    <a:srgbClr val="FFCCFF"/>
                  </a:glow>
                </a:effectLst>
                <a:latin typeface="Arial Black" panose="020B0A04020102020204" pitchFamily="34" charset="0"/>
              </a:rPr>
              <a:t>THEN 	SHALL   </a:t>
            </a:r>
            <a:br>
              <a:rPr lang="en-US" sz="2800" dirty="0" smtClean="0">
                <a:solidFill>
                  <a:prstClr val="black"/>
                </a:solidFill>
                <a:effectLst>
                  <a:glow rad="127000">
                    <a:srgbClr val="FFCCFF"/>
                  </a:glow>
                </a:effectLst>
                <a:latin typeface="Arial Black" panose="020B0A04020102020204" pitchFamily="34" charset="0"/>
              </a:rPr>
            </a:br>
            <a:r>
              <a:rPr lang="en-US" sz="2800" dirty="0" smtClean="0">
                <a:solidFill>
                  <a:prstClr val="black"/>
                </a:solidFill>
                <a:effectLst>
                  <a:glow rad="127000">
                    <a:srgbClr val="FFCCFF"/>
                  </a:glow>
                </a:effectLst>
                <a:latin typeface="Arial Black" panose="020B0A04020102020204" pitchFamily="34" charset="0"/>
              </a:rPr>
              <a:t>       THEY </a:t>
            </a:r>
            <a:r>
              <a:rPr lang="en-US" sz="2800" u="sng" dirty="0" smtClean="0">
                <a:solidFill>
                  <a:prstClr val="black"/>
                </a:solidFill>
                <a:effectLst>
                  <a:glow rad="127000">
                    <a:srgbClr val="FFCCFF"/>
                  </a:glow>
                </a:effectLst>
                <a:latin typeface="Arial Black" panose="020B0A04020102020204" pitchFamily="34" charset="0"/>
              </a:rPr>
              <a:t>TURNE VNTO OTHER GODS</a:t>
            </a:r>
            <a:r>
              <a:rPr lang="en-US" sz="2800" dirty="0" smtClean="0">
                <a:solidFill>
                  <a:prstClr val="black"/>
                </a:solidFill>
                <a:effectLst>
                  <a:glow rad="127000">
                    <a:srgbClr val="FFCCFF"/>
                  </a:glow>
                </a:effectLst>
                <a:latin typeface="Arial Black" panose="020B0A04020102020204" pitchFamily="34" charset="0"/>
              </a:rPr>
              <a:t>, </a:t>
            </a:r>
            <a:r>
              <a:rPr lang="en-US" sz="2800" u="sng" dirty="0" smtClean="0">
                <a:solidFill>
                  <a:prstClr val="black"/>
                </a:solidFill>
                <a:effectLst>
                  <a:glow rad="127000">
                    <a:srgbClr val="FFFF00"/>
                  </a:glow>
                </a:effectLst>
                <a:latin typeface="Arial Black" panose="020B0A04020102020204" pitchFamily="34" charset="0"/>
              </a:rPr>
              <a:t>AND SERUE </a:t>
            </a:r>
            <a:r>
              <a:rPr lang="en-US" sz="2800" dirty="0" smtClean="0">
                <a:solidFill>
                  <a:prstClr val="black"/>
                </a:solidFill>
                <a:effectLst>
                  <a:glow rad="127000">
                    <a:srgbClr val="FFFF00"/>
                  </a:glow>
                </a:effectLst>
                <a:latin typeface="Arial Black" panose="020B0A04020102020204" pitchFamily="34" charset="0"/>
              </a:rPr>
              <a:t/>
            </a:r>
            <a:br>
              <a:rPr lang="en-US" sz="2800" dirty="0" smtClean="0">
                <a:solidFill>
                  <a:prstClr val="black"/>
                </a:solidFill>
                <a:effectLst>
                  <a:glow rad="127000">
                    <a:srgbClr val="FFFF00"/>
                  </a:glow>
                </a:effectLst>
                <a:latin typeface="Arial Black" panose="020B0A04020102020204" pitchFamily="34" charset="0"/>
              </a:rPr>
            </a:br>
            <a:r>
              <a:rPr lang="en-US" sz="2800" dirty="0" smtClean="0">
                <a:solidFill>
                  <a:prstClr val="black"/>
                </a:solidFill>
                <a:effectLst>
                  <a:glow rad="127000">
                    <a:srgbClr val="FFFF00"/>
                  </a:glow>
                </a:effectLst>
                <a:latin typeface="Arial Black" panose="020B0A04020102020204" pitchFamily="34" charset="0"/>
              </a:rPr>
              <a:t>       </a:t>
            </a:r>
            <a:r>
              <a:rPr lang="en-US" sz="2800" u="sng" dirty="0" smtClean="0">
                <a:solidFill>
                  <a:prstClr val="black"/>
                </a:solidFill>
                <a:effectLst>
                  <a:glow rad="127000">
                    <a:srgbClr val="FFFF00"/>
                  </a:glow>
                </a:effectLst>
                <a:latin typeface="Arial Black" panose="020B0A04020102020204" pitchFamily="34" charset="0"/>
              </a:rPr>
              <a:t>THEM</a:t>
            </a:r>
            <a:r>
              <a:rPr lang="en-US" sz="2800" dirty="0" smtClean="0">
                <a:solidFill>
                  <a:prstClr val="black"/>
                </a:solidFill>
                <a:effectLst>
                  <a:glow rad="127000">
                    <a:srgbClr val="FFFF00"/>
                  </a:glow>
                </a:effectLst>
                <a:latin typeface="Arial Black" panose="020B0A04020102020204" pitchFamily="34" charset="0"/>
              </a:rPr>
              <a:t>,</a:t>
            </a:r>
            <a:r>
              <a:rPr lang="en-US" sz="2800" dirty="0" smtClean="0">
                <a:solidFill>
                  <a:prstClr val="black"/>
                </a:solidFill>
                <a:effectLst>
                  <a:glow rad="127000">
                    <a:srgbClr val="FFCCFF"/>
                  </a:glow>
                </a:effectLst>
                <a:latin typeface="Arial Black" panose="020B0A04020102020204" pitchFamily="34" charset="0"/>
              </a:rPr>
              <a:t> </a:t>
            </a:r>
            <a:r>
              <a:rPr lang="en-US" sz="2800" dirty="0" smtClean="0">
                <a:solidFill>
                  <a:prstClr val="black"/>
                </a:solidFill>
                <a:latin typeface="Georgia" panose="02040502050405020303" pitchFamily="18" charset="0"/>
              </a:rPr>
              <a:t>&amp; </a:t>
            </a:r>
            <a:r>
              <a:rPr lang="en-US" sz="2800" dirty="0" err="1">
                <a:solidFill>
                  <a:prstClr val="black"/>
                </a:solidFill>
                <a:latin typeface="Georgia" panose="02040502050405020303" pitchFamily="18" charset="0"/>
              </a:rPr>
              <a:t>contemne</a:t>
            </a:r>
            <a:r>
              <a:rPr lang="en-US" sz="2800" dirty="0">
                <a:solidFill>
                  <a:prstClr val="black"/>
                </a:solidFill>
                <a:latin typeface="Georgia" panose="02040502050405020303" pitchFamily="18" charset="0"/>
              </a:rPr>
              <a:t> </a:t>
            </a:r>
            <a:r>
              <a:rPr lang="en-US" sz="2400" dirty="0">
                <a:solidFill>
                  <a:prstClr val="black"/>
                </a:solidFill>
                <a:latin typeface="Georgia" panose="02040502050405020303" pitchFamily="18" charset="0"/>
              </a:rPr>
              <a:t>[</a:t>
            </a:r>
            <a:r>
              <a:rPr lang="en-US" sz="2400" dirty="0" smtClean="0">
                <a:solidFill>
                  <a:prstClr val="black"/>
                </a:solidFill>
                <a:latin typeface="Georgia" panose="02040502050405020303" pitchFamily="18" charset="0"/>
              </a:rPr>
              <a:t>scorn] </a:t>
            </a:r>
            <a:r>
              <a:rPr lang="en-US" sz="2800" dirty="0" smtClean="0">
                <a:solidFill>
                  <a:prstClr val="black"/>
                </a:solidFill>
                <a:latin typeface="Georgia" panose="02040502050405020303" pitchFamily="18" charset="0"/>
              </a:rPr>
              <a:t>me</a:t>
            </a:r>
            <a:r>
              <a:rPr lang="en-US" sz="2800" dirty="0">
                <a:solidFill>
                  <a:prstClr val="black"/>
                </a:solidFill>
                <a:latin typeface="Georgia" panose="02040502050405020303" pitchFamily="18" charset="0"/>
              </a:rPr>
              <a:t>, &amp; </a:t>
            </a:r>
            <a:r>
              <a:rPr lang="en-US" sz="2800" dirty="0" err="1" smtClean="0">
                <a:solidFill>
                  <a:prstClr val="black"/>
                </a:solidFill>
                <a:latin typeface="Georgia" panose="02040502050405020303" pitchFamily="18" charset="0"/>
              </a:rPr>
              <a:t>breake</a:t>
            </a:r>
            <a:r>
              <a:rPr lang="en-US" sz="2800" dirty="0" smtClean="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my </a:t>
            </a:r>
            <a:r>
              <a:rPr lang="en-US" sz="2800" dirty="0" err="1">
                <a:solidFill>
                  <a:prstClr val="black"/>
                </a:solidFill>
                <a:latin typeface="Georgia" panose="02040502050405020303" pitchFamily="18" charset="0"/>
              </a:rPr>
              <a:t>couenant</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a:t>
            </a:r>
          </a:p>
          <a:p>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Geneva 1587</a:t>
            </a:r>
            <a:endParaRPr lang="en-US" sz="2800" dirty="0">
              <a:solidFill>
                <a:prstClr val="black"/>
              </a:solidFill>
              <a:latin typeface="Georgia" panose="02040502050405020303" pitchFamily="18" charset="0"/>
            </a:endParaRPr>
          </a:p>
        </p:txBody>
      </p:sp>
    </p:spTree>
    <p:extLst>
      <p:ext uri="{BB962C8B-B14F-4D97-AF65-F5344CB8AC3E}">
        <p14:creationId xmlns:p14="http://schemas.microsoft.com/office/powerpoint/2010/main" val="959196252"/>
      </p:ext>
    </p:extLst>
  </p:cSld>
  <p:clrMapOvr>
    <a:masterClrMapping/>
  </p:clrMapOvr>
  <p:transition spd="med">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chemeClr val="tx1"/>
                </a:solidFill>
              </a:rPr>
              <a:pPr/>
              <a:t>15</a:t>
            </a:fld>
            <a:endParaRPr lang="en-US" sz="1100" dirty="0">
              <a:solidFill>
                <a:schemeClr val="tx1"/>
              </a:solidFill>
            </a:endParaRPr>
          </a:p>
        </p:txBody>
      </p:sp>
      <p:sp>
        <p:nvSpPr>
          <p:cNvPr id="3" name="Rounded Rectangle 2"/>
          <p:cNvSpPr/>
          <p:nvPr/>
        </p:nvSpPr>
        <p:spPr>
          <a:xfrm>
            <a:off x="488421" y="251012"/>
            <a:ext cx="11142133" cy="6078944"/>
          </a:xfrm>
          <a:prstGeom prst="roundRect">
            <a:avLst>
              <a:gd name="adj" fmla="val 50000"/>
            </a:avLst>
          </a:prstGeom>
          <a:solidFill>
            <a:schemeClr val="accent6">
              <a:lumMod val="40000"/>
              <a:lumOff val="60000"/>
              <a:alpha val="55000"/>
            </a:schemeClr>
          </a:solidFill>
          <a:ln w="76200">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9600" u="sng" dirty="0" smtClean="0">
                <a:solidFill>
                  <a:prstClr val="black"/>
                </a:solidFill>
                <a:effectLst>
                  <a:glow rad="127000">
                    <a:srgbClr val="FFCCFF"/>
                  </a:glow>
                </a:effectLst>
                <a:latin typeface="Arial Black" panose="020B0A04020102020204" pitchFamily="34" charset="0"/>
              </a:rPr>
              <a:t>AND SERVE THEM</a:t>
            </a:r>
            <a:r>
              <a:rPr lang="en-US" sz="2800" dirty="0" smtClean="0">
                <a:solidFill>
                  <a:prstClr val="black"/>
                </a:solidFill>
                <a:latin typeface="Georgia" panose="02040502050405020303" pitchFamily="18" charset="0"/>
              </a:rPr>
              <a:t>	</a:t>
            </a:r>
          </a:p>
          <a:p>
            <a:pPr algn="ctr"/>
            <a:endParaRPr lang="en-US" sz="2800" dirty="0">
              <a:solidFill>
                <a:prstClr val="black"/>
              </a:solidFill>
              <a:latin typeface="Georgia" panose="02040502050405020303" pitchFamily="18" charset="0"/>
            </a:endParaRPr>
          </a:p>
          <a:p>
            <a:pPr algn="ctr"/>
            <a:r>
              <a:rPr lang="en-US" sz="4000" dirty="0" smtClean="0">
                <a:solidFill>
                  <a:prstClr val="black"/>
                </a:solidFill>
                <a:latin typeface="Georgia" panose="02040502050405020303" pitchFamily="18" charset="0"/>
              </a:rPr>
              <a:t>Could this include the Hebrew nations various </a:t>
            </a:r>
            <a:r>
              <a:rPr lang="en-US" sz="4000" dirty="0" smtClean="0">
                <a:ln>
                  <a:solidFill>
                    <a:sysClr val="windowText" lastClr="000000"/>
                  </a:solidFill>
                </a:ln>
                <a:solidFill>
                  <a:srgbClr val="F735EE"/>
                </a:solidFill>
                <a:effectLst>
                  <a:glow rad="127000">
                    <a:srgbClr val="FFCCFF"/>
                  </a:glow>
                </a:effectLst>
                <a:latin typeface="Georgia" panose="02040502050405020303" pitchFamily="18" charset="0"/>
              </a:rPr>
              <a:t>calendar allegiances?</a:t>
            </a:r>
            <a:br>
              <a:rPr lang="en-US" sz="4000" dirty="0" smtClean="0">
                <a:ln>
                  <a:solidFill>
                    <a:sysClr val="windowText" lastClr="000000"/>
                  </a:solidFill>
                </a:ln>
                <a:solidFill>
                  <a:srgbClr val="F735EE"/>
                </a:solidFill>
                <a:effectLst>
                  <a:glow rad="127000">
                    <a:srgbClr val="FFCCFF"/>
                  </a:glow>
                </a:effectLst>
                <a:latin typeface="Georgia" panose="02040502050405020303" pitchFamily="18" charset="0"/>
              </a:rPr>
            </a:br>
            <a:r>
              <a:rPr lang="en-US" sz="4000" dirty="0" smtClean="0">
                <a:ln>
                  <a:solidFill>
                    <a:sysClr val="windowText" lastClr="000000"/>
                  </a:solidFill>
                </a:ln>
                <a:solidFill>
                  <a:srgbClr val="00FFFF"/>
                </a:solidFill>
                <a:effectLst>
                  <a:glow rad="127000">
                    <a:srgbClr val="FFCCFF"/>
                  </a:glow>
                </a:effectLst>
                <a:latin typeface="Georgia" panose="02040502050405020303" pitchFamily="18" charset="0"/>
              </a:rPr>
              <a:t>What about </a:t>
            </a:r>
            <a:r>
              <a:rPr lang="en-US" sz="4000" u="sng" dirty="0" smtClean="0">
                <a:ln>
                  <a:solidFill>
                    <a:sysClr val="windowText" lastClr="000000"/>
                  </a:solidFill>
                </a:ln>
                <a:solidFill>
                  <a:srgbClr val="00FFFF"/>
                </a:solidFill>
                <a:effectLst>
                  <a:glow rad="127000">
                    <a:srgbClr val="FFCCFF"/>
                  </a:glow>
                </a:effectLst>
                <a:latin typeface="Arial Black" panose="020B0A04020102020204" pitchFamily="34" charset="0"/>
              </a:rPr>
              <a:t>US</a:t>
            </a:r>
            <a:r>
              <a:rPr lang="en-US" sz="4000" dirty="0" smtClean="0">
                <a:ln>
                  <a:solidFill>
                    <a:sysClr val="windowText" lastClr="000000"/>
                  </a:solidFill>
                </a:ln>
                <a:solidFill>
                  <a:srgbClr val="00FFFF"/>
                </a:solidFill>
                <a:effectLst>
                  <a:glow rad="127000">
                    <a:srgbClr val="FFCCFF"/>
                  </a:glow>
                </a:effectLst>
                <a:latin typeface="Georgia" panose="02040502050405020303" pitchFamily="18" charset="0"/>
              </a:rPr>
              <a:t> - </a:t>
            </a:r>
            <a:r>
              <a:rPr lang="en-US" sz="4000" b="1" u="sng" dirty="0" smtClean="0">
                <a:ln>
                  <a:solidFill>
                    <a:sysClr val="windowText" lastClr="000000"/>
                  </a:solidFill>
                </a:ln>
                <a:solidFill>
                  <a:sysClr val="windowText" lastClr="000000"/>
                </a:solidFill>
                <a:effectLst>
                  <a:glow rad="127000">
                    <a:srgbClr val="FFCCFF"/>
                  </a:glow>
                </a:effectLst>
                <a:latin typeface="Georgia" panose="02040502050405020303" pitchFamily="18" charset="0"/>
              </a:rPr>
              <a:t>TODAY</a:t>
            </a:r>
            <a:r>
              <a:rPr lang="en-US" sz="4000" b="1" dirty="0" smtClean="0">
                <a:ln>
                  <a:solidFill>
                    <a:sysClr val="windowText" lastClr="000000"/>
                  </a:solidFill>
                </a:ln>
                <a:solidFill>
                  <a:sysClr val="windowText" lastClr="000000"/>
                </a:solidFill>
                <a:effectLst>
                  <a:glow rad="127000">
                    <a:srgbClr val="FFCCFF"/>
                  </a:glow>
                </a:effectLst>
                <a:latin typeface="Georgia" panose="02040502050405020303" pitchFamily="18" charset="0"/>
              </a:rPr>
              <a:t>?</a:t>
            </a:r>
            <a:endParaRPr lang="en-US" sz="2800" b="1" dirty="0">
              <a:ln>
                <a:solidFill>
                  <a:sysClr val="windowText" lastClr="000000"/>
                </a:solidFill>
              </a:ln>
              <a:solidFill>
                <a:srgbClr val="F735EE"/>
              </a:solidFill>
              <a:effectLst>
                <a:glow rad="127000">
                  <a:srgbClr val="FFCCFF"/>
                </a:glow>
              </a:effectLst>
              <a:latin typeface="Georgia" panose="02040502050405020303" pitchFamily="18" charset="0"/>
            </a:endParaRPr>
          </a:p>
        </p:txBody>
      </p:sp>
      <p:pic>
        <p:nvPicPr>
          <p:cNvPr id="4" name="Picture 5" descr="F:\Art on Desktop - 1\All white man clip art\3d white people\Magnifyinig Glass red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68" y="2641666"/>
            <a:ext cx="2391733" cy="264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78144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chemeClr val="tx1"/>
                </a:solidFill>
              </a:rPr>
              <a:pPr/>
              <a:t>16</a:t>
            </a:fld>
            <a:endParaRPr lang="en-US" sz="1100" dirty="0">
              <a:solidFill>
                <a:schemeClr val="tx1"/>
              </a:solidFill>
            </a:endParaRPr>
          </a:p>
        </p:txBody>
      </p:sp>
      <p:sp>
        <p:nvSpPr>
          <p:cNvPr id="3" name="Rounded Rectangle 2"/>
          <p:cNvSpPr/>
          <p:nvPr/>
        </p:nvSpPr>
        <p:spPr>
          <a:xfrm>
            <a:off x="507518" y="906091"/>
            <a:ext cx="11142133" cy="5097573"/>
          </a:xfrm>
          <a:prstGeom prst="roundRect">
            <a:avLst/>
          </a:prstGeom>
          <a:solidFill>
            <a:schemeClr val="accent1">
              <a:alpha val="55000"/>
            </a:schemeClr>
          </a:solidFill>
          <a:ln w="762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7030A0"/>
                </a:solidFill>
                <a:latin typeface="Arial" panose="020B0604020202020204" pitchFamily="34" charset="0"/>
                <a:cs typeface="Arial" panose="020B0604020202020204" pitchFamily="34" charset="0"/>
              </a:rPr>
              <a:t>There is an on going question among many calendar teachers – </a:t>
            </a:r>
            <a:br>
              <a:rPr lang="en-CA" sz="2800" dirty="0" smtClean="0">
                <a:solidFill>
                  <a:srgbClr val="7030A0"/>
                </a:solidFill>
                <a:latin typeface="Arial" panose="020B0604020202020204" pitchFamily="34" charset="0"/>
                <a:cs typeface="Arial" panose="020B0604020202020204" pitchFamily="34" charset="0"/>
              </a:rPr>
            </a:br>
            <a:r>
              <a:rPr lang="en-CA" sz="2800" b="1" u="sng" dirty="0" smtClean="0">
                <a:solidFill>
                  <a:schemeClr val="bg1"/>
                </a:solidFill>
                <a:latin typeface="Arial" panose="020B0604020202020204" pitchFamily="34" charset="0"/>
                <a:cs typeface="Arial" panose="020B0604020202020204" pitchFamily="34" charset="0"/>
              </a:rPr>
              <a:t>which</a:t>
            </a:r>
            <a:r>
              <a:rPr lang="en-CA" sz="2800" b="1" dirty="0" smtClean="0">
                <a:solidFill>
                  <a:schemeClr val="bg1"/>
                </a:solidFill>
                <a:latin typeface="Arial" panose="020B0604020202020204" pitchFamily="34" charset="0"/>
                <a:cs typeface="Arial" panose="020B0604020202020204" pitchFamily="34" charset="0"/>
              </a:rPr>
              <a:t> y</a:t>
            </a:r>
            <a:r>
              <a:rPr lang="en-CA" sz="2800" b="1" u="sng" dirty="0" smtClean="0">
                <a:solidFill>
                  <a:schemeClr val="bg1"/>
                </a:solidFill>
                <a:latin typeface="Arial" panose="020B0604020202020204" pitchFamily="34" charset="0"/>
                <a:cs typeface="Arial" panose="020B0604020202020204" pitchFamily="34" charset="0"/>
              </a:rPr>
              <a:t>ear was it</a:t>
            </a:r>
            <a:r>
              <a:rPr lang="en-CA" sz="2800" b="1" dirty="0" smtClean="0">
                <a:solidFill>
                  <a:schemeClr val="bg1"/>
                </a:solidFill>
                <a:latin typeface="Arial" panose="020B0604020202020204" pitchFamily="34" charset="0"/>
                <a:cs typeface="Arial" panose="020B0604020202020204" pitchFamily="34" charset="0"/>
              </a:rPr>
              <a:t> </a:t>
            </a:r>
            <a:r>
              <a:rPr lang="en-CA" sz="2800" dirty="0" smtClean="0">
                <a:solidFill>
                  <a:srgbClr val="7030A0"/>
                </a:solidFill>
                <a:latin typeface="Arial" panose="020B0604020202020204" pitchFamily="34" charset="0"/>
                <a:cs typeface="Arial" panose="020B0604020202020204" pitchFamily="34" charset="0"/>
              </a:rPr>
              <a:t>when Yahusha died?</a:t>
            </a:r>
          </a:p>
          <a:p>
            <a:pPr algn="ctr"/>
            <a:endParaRPr lang="en-CA" sz="2800" dirty="0" smtClean="0">
              <a:solidFill>
                <a:srgbClr val="7030A0"/>
              </a:solidFill>
              <a:latin typeface="Arial" panose="020B0604020202020204" pitchFamily="34" charset="0"/>
              <a:cs typeface="Arial" panose="020B0604020202020204" pitchFamily="34" charset="0"/>
            </a:endParaRPr>
          </a:p>
          <a:p>
            <a:pPr algn="ctr"/>
            <a:r>
              <a:rPr lang="en-CA" sz="2800" dirty="0" smtClean="0">
                <a:solidFill>
                  <a:srgbClr val="7030A0"/>
                </a:solidFill>
                <a:latin typeface="Arial" panose="020B0604020202020204" pitchFamily="34" charset="0"/>
                <a:cs typeface="Arial" panose="020B0604020202020204" pitchFamily="34" charset="0"/>
              </a:rPr>
              <a:t>Combining the Scriptural foundation of </a:t>
            </a:r>
            <a:r>
              <a:rPr lang="en-CA" sz="2800" dirty="0" smtClean="0">
                <a:solidFill>
                  <a:srgbClr val="0000FF"/>
                </a:solidFill>
                <a:latin typeface="Arial" panose="020B0604020202020204" pitchFamily="34" charset="0"/>
                <a:cs typeface="Arial" panose="020B0604020202020204" pitchFamily="34" charset="0"/>
              </a:rPr>
              <a:t>Covenant Calendar, </a:t>
            </a:r>
            <a:br>
              <a:rPr lang="en-CA" sz="2800" dirty="0" smtClean="0">
                <a:solidFill>
                  <a:srgbClr val="0000FF"/>
                </a:solidFill>
                <a:latin typeface="Arial" panose="020B0604020202020204" pitchFamily="34" charset="0"/>
                <a:cs typeface="Arial" panose="020B0604020202020204" pitchFamily="34" charset="0"/>
              </a:rPr>
            </a:br>
            <a:r>
              <a:rPr lang="en-CA" sz="2800" u="sng" dirty="0" smtClean="0">
                <a:solidFill>
                  <a:schemeClr val="bg1"/>
                </a:solidFill>
                <a:latin typeface="Arial" panose="020B0604020202020204" pitchFamily="34" charset="0"/>
                <a:cs typeface="Arial" panose="020B0604020202020204" pitchFamily="34" charset="0"/>
              </a:rPr>
              <a:t>with the astronomical charts and historical calendar records</a:t>
            </a:r>
            <a:r>
              <a:rPr lang="en-CA" sz="2800" dirty="0" smtClean="0">
                <a:solidFill>
                  <a:schemeClr val="bg1"/>
                </a:solidFill>
                <a:latin typeface="Arial" panose="020B0604020202020204" pitchFamily="34" charset="0"/>
                <a:cs typeface="Arial" panose="020B0604020202020204" pitchFamily="34" charset="0"/>
              </a:rPr>
              <a:t>, </a:t>
            </a:r>
            <a:br>
              <a:rPr lang="en-CA" sz="2800" dirty="0" smtClean="0">
                <a:solidFill>
                  <a:schemeClr val="bg1"/>
                </a:solidFill>
                <a:latin typeface="Arial" panose="020B0604020202020204" pitchFamily="34" charset="0"/>
                <a:cs typeface="Arial" panose="020B0604020202020204" pitchFamily="34" charset="0"/>
              </a:rPr>
            </a:br>
            <a:r>
              <a:rPr lang="en-CA" sz="2800" dirty="0" smtClean="0">
                <a:solidFill>
                  <a:srgbClr val="7030A0"/>
                </a:solidFill>
                <a:latin typeface="Arial" panose="020B0604020202020204" pitchFamily="34" charset="0"/>
                <a:cs typeface="Arial" panose="020B0604020202020204" pitchFamily="34" charset="0"/>
              </a:rPr>
              <a:t>has provided an </a:t>
            </a:r>
            <a:r>
              <a:rPr lang="en-CA" sz="2800" u="sng" dirty="0" smtClean="0">
                <a:solidFill>
                  <a:srgbClr val="C00000"/>
                </a:solidFill>
                <a:latin typeface="Arial" panose="020B0604020202020204" pitchFamily="34" charset="0"/>
                <a:cs typeface="Arial" panose="020B0604020202020204" pitchFamily="34" charset="0"/>
              </a:rPr>
              <a:t>accurate reckonin</a:t>
            </a:r>
            <a:r>
              <a:rPr lang="en-CA" sz="2800" dirty="0" smtClean="0">
                <a:solidFill>
                  <a:srgbClr val="C00000"/>
                </a:solidFill>
                <a:latin typeface="Arial" panose="020B0604020202020204" pitchFamily="34" charset="0"/>
                <a:cs typeface="Arial" panose="020B0604020202020204" pitchFamily="34" charset="0"/>
              </a:rPr>
              <a:t>g </a:t>
            </a:r>
            <a:r>
              <a:rPr lang="en-CA" sz="2800" dirty="0" smtClean="0">
                <a:solidFill>
                  <a:srgbClr val="7030A0"/>
                </a:solidFill>
                <a:latin typeface="Arial" panose="020B0604020202020204" pitchFamily="34" charset="0"/>
                <a:cs typeface="Arial" panose="020B0604020202020204" pitchFamily="34" charset="0"/>
              </a:rPr>
              <a:t>to pinpoint the </a:t>
            </a:r>
            <a:br>
              <a:rPr lang="en-CA" sz="2800" dirty="0" smtClean="0">
                <a:solidFill>
                  <a:srgbClr val="7030A0"/>
                </a:solidFill>
                <a:latin typeface="Arial" panose="020B0604020202020204" pitchFamily="34" charset="0"/>
                <a:cs typeface="Arial" panose="020B0604020202020204" pitchFamily="34" charset="0"/>
              </a:rPr>
            </a:br>
            <a:r>
              <a:rPr lang="en-CA" sz="2800" b="1" dirty="0" smtClean="0">
                <a:solidFill>
                  <a:schemeClr val="bg1"/>
                </a:solidFill>
                <a:latin typeface="Arial" panose="020B0604020202020204" pitchFamily="34" charset="0"/>
                <a:cs typeface="Arial" panose="020B0604020202020204" pitchFamily="34" charset="0"/>
              </a:rPr>
              <a:t>EXACT YEAR </a:t>
            </a:r>
            <a:r>
              <a:rPr lang="en-CA" sz="2800" dirty="0" smtClean="0">
                <a:solidFill>
                  <a:srgbClr val="7030A0"/>
                </a:solidFill>
                <a:latin typeface="Arial" panose="020B0604020202020204" pitchFamily="34" charset="0"/>
                <a:cs typeface="Arial" panose="020B0604020202020204" pitchFamily="34" charset="0"/>
              </a:rPr>
              <a:t>of the Crucifixion. </a:t>
            </a:r>
          </a:p>
          <a:p>
            <a:pPr algn="ctr"/>
            <a:endParaRPr lang="en-CA" sz="2800" dirty="0" smtClean="0">
              <a:solidFill>
                <a:srgbClr val="7030A0"/>
              </a:solidFill>
              <a:latin typeface="Arial" panose="020B0604020202020204" pitchFamily="34" charset="0"/>
              <a:cs typeface="Arial" panose="020B0604020202020204" pitchFamily="34" charset="0"/>
            </a:endParaRPr>
          </a:p>
          <a:p>
            <a:pPr algn="ctr"/>
            <a:r>
              <a:rPr lang="en-CA" sz="2800" dirty="0" smtClean="0">
                <a:solidFill>
                  <a:srgbClr val="7030A0"/>
                </a:solidFill>
                <a:latin typeface="Arial" panose="020B0604020202020204" pitchFamily="34" charset="0"/>
                <a:cs typeface="Arial" panose="020B0604020202020204" pitchFamily="34" charset="0"/>
              </a:rPr>
              <a:t>The very </a:t>
            </a:r>
            <a:r>
              <a:rPr lang="en-CA" sz="2800" b="1" u="sng" dirty="0" smtClean="0">
                <a:solidFill>
                  <a:schemeClr val="bg1"/>
                </a:solidFill>
                <a:latin typeface="Arial" panose="020B0604020202020204" pitchFamily="34" charset="0"/>
                <a:cs typeface="Arial" panose="020B0604020202020204" pitchFamily="34" charset="0"/>
              </a:rPr>
              <a:t>fact</a:t>
            </a:r>
            <a:r>
              <a:rPr lang="en-CA" sz="2800" dirty="0" smtClean="0">
                <a:solidFill>
                  <a:srgbClr val="7030A0"/>
                </a:solidFill>
                <a:latin typeface="Arial" panose="020B0604020202020204" pitchFamily="34" charset="0"/>
                <a:cs typeface="Arial" panose="020B0604020202020204" pitchFamily="34" charset="0"/>
              </a:rPr>
              <a:t> that the Covenant Calendar dating of Abib 14 and the Lunar System of dating Abib 14, was </a:t>
            </a:r>
            <a:r>
              <a:rPr lang="en-CA" sz="2800" b="1" u="sng" dirty="0">
                <a:solidFill>
                  <a:prstClr val="black"/>
                </a:solidFill>
                <a:latin typeface="Arial" panose="020B0604020202020204" pitchFamily="34" charset="0"/>
                <a:cs typeface="Arial" panose="020B0604020202020204" pitchFamily="34" charset="0"/>
              </a:rPr>
              <a:t>offset </a:t>
            </a:r>
            <a:r>
              <a:rPr lang="en-CA" sz="2800" b="1" u="sng" dirty="0" smtClean="0">
                <a:solidFill>
                  <a:prstClr val="black"/>
                </a:solidFill>
                <a:latin typeface="Arial" panose="020B0604020202020204" pitchFamily="34" charset="0"/>
                <a:cs typeface="Arial" panose="020B0604020202020204" pitchFamily="34" charset="0"/>
              </a:rPr>
              <a:t>b</a:t>
            </a:r>
            <a:r>
              <a:rPr lang="en-CA" sz="2800" b="1" dirty="0" smtClean="0">
                <a:solidFill>
                  <a:prstClr val="black"/>
                </a:solidFill>
                <a:latin typeface="Arial" panose="020B0604020202020204" pitchFamily="34" charset="0"/>
                <a:cs typeface="Arial" panose="020B0604020202020204" pitchFamily="34" charset="0"/>
              </a:rPr>
              <a:t>y </a:t>
            </a:r>
            <a:r>
              <a:rPr lang="en-CA" sz="2800" b="1" u="sng" dirty="0" smtClean="0">
                <a:solidFill>
                  <a:schemeClr val="bg1"/>
                </a:solidFill>
                <a:latin typeface="Arial" panose="020B0604020202020204" pitchFamily="34" charset="0"/>
                <a:cs typeface="Arial" panose="020B0604020202020204" pitchFamily="34" charset="0"/>
              </a:rPr>
              <a:t>12 hours</a:t>
            </a:r>
            <a:r>
              <a:rPr lang="en-CA" sz="2800" b="1" dirty="0" smtClean="0">
                <a:solidFill>
                  <a:schemeClr val="bg1"/>
                </a:solidFill>
                <a:latin typeface="Arial" panose="020B0604020202020204" pitchFamily="34" charset="0"/>
                <a:cs typeface="Arial" panose="020B0604020202020204" pitchFamily="34" charset="0"/>
              </a:rPr>
              <a:t> </a:t>
            </a:r>
            <a:r>
              <a:rPr lang="en-CA" sz="2800" dirty="0" smtClean="0">
                <a:solidFill>
                  <a:srgbClr val="7030A0"/>
                </a:solidFill>
                <a:latin typeface="Arial" panose="020B0604020202020204" pitchFamily="34" charset="0"/>
                <a:cs typeface="Arial" panose="020B0604020202020204" pitchFamily="34" charset="0"/>
              </a:rPr>
              <a:t>from each other is a monumental pillar in this determination! </a:t>
            </a:r>
          </a:p>
        </p:txBody>
      </p:sp>
    </p:spTree>
    <p:extLst>
      <p:ext uri="{BB962C8B-B14F-4D97-AF65-F5344CB8AC3E}">
        <p14:creationId xmlns:p14="http://schemas.microsoft.com/office/powerpoint/2010/main" val="254153945"/>
      </p:ext>
    </p:extLst>
  </p:cSld>
  <p:clrMapOvr>
    <a:masterClrMapping/>
  </p:clrMapOvr>
  <p:transition spd="med">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chemeClr val="tx1"/>
                </a:solidFill>
              </a:rPr>
              <a:pPr/>
              <a:t>17</a:t>
            </a:fld>
            <a:endParaRPr lang="en-US" sz="1100" dirty="0">
              <a:solidFill>
                <a:schemeClr val="tx1"/>
              </a:solidFill>
            </a:endParaRPr>
          </a:p>
        </p:txBody>
      </p:sp>
      <p:sp>
        <p:nvSpPr>
          <p:cNvPr id="9" name="Rounded Rectangle 8"/>
          <p:cNvSpPr/>
          <p:nvPr/>
        </p:nvSpPr>
        <p:spPr>
          <a:xfrm>
            <a:off x="1092711" y="1032979"/>
            <a:ext cx="9933554" cy="4792042"/>
          </a:xfrm>
          <a:prstGeom prst="roundRect">
            <a:avLst/>
          </a:prstGeom>
          <a:solidFill>
            <a:schemeClr val="accent2">
              <a:lumMod val="40000"/>
              <a:lumOff val="60000"/>
              <a:alpha val="68000"/>
            </a:schemeClr>
          </a:solidFill>
          <a:ln w="76200">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6600" dirty="0" smtClean="0">
                <a:solidFill>
                  <a:schemeClr val="bg1"/>
                </a:solidFill>
                <a:effectLst>
                  <a:glow rad="127000">
                    <a:srgbClr val="00FFFF"/>
                  </a:glow>
                </a:effectLst>
                <a:latin typeface="Arial Black" panose="020B0A04020102020204" pitchFamily="34" charset="0"/>
              </a:rPr>
              <a:t>1</a:t>
            </a:r>
            <a:r>
              <a:rPr lang="en-CA" sz="6600" baseline="30000" dirty="0" smtClean="0">
                <a:solidFill>
                  <a:schemeClr val="bg1"/>
                </a:solidFill>
                <a:effectLst>
                  <a:glow rad="127000">
                    <a:srgbClr val="00FFFF"/>
                  </a:glow>
                </a:effectLst>
                <a:latin typeface="Arial Black" panose="020B0A04020102020204" pitchFamily="34" charset="0"/>
              </a:rPr>
              <a:t>st</a:t>
            </a:r>
            <a:r>
              <a:rPr lang="en-CA" sz="6600" dirty="0" smtClean="0">
                <a:solidFill>
                  <a:schemeClr val="bg1"/>
                </a:solidFill>
                <a:effectLst>
                  <a:glow rad="127000">
                    <a:srgbClr val="00FFFF"/>
                  </a:glow>
                </a:effectLst>
                <a:latin typeface="Arial Black" panose="020B0A04020102020204" pitchFamily="34" charset="0"/>
              </a:rPr>
              <a:t> Step!</a:t>
            </a:r>
          </a:p>
          <a:p>
            <a:pPr algn="ctr"/>
            <a:endParaRPr lang="en-CA" sz="4000" dirty="0" smtClean="0">
              <a:solidFill>
                <a:srgbClr val="9933FF"/>
              </a:solidFill>
              <a:latin typeface="Arial Black" panose="020B0A04020102020204" pitchFamily="34" charset="0"/>
            </a:endParaRPr>
          </a:p>
          <a:p>
            <a:pPr algn="ctr"/>
            <a:r>
              <a:rPr lang="en-CA" sz="4000" dirty="0" smtClean="0">
                <a:solidFill>
                  <a:srgbClr val="FF0000"/>
                </a:solidFill>
                <a:latin typeface="Arial Black" panose="020B0A04020102020204" pitchFamily="34" charset="0"/>
              </a:rPr>
              <a:t>Determining</a:t>
            </a:r>
            <a:r>
              <a:rPr lang="en-CA" sz="4000" dirty="0" smtClean="0">
                <a:solidFill>
                  <a:srgbClr val="9933FF"/>
                </a:solidFill>
                <a:latin typeface="Arial Black" panose="020B0A04020102020204" pitchFamily="34" charset="0"/>
              </a:rPr>
              <a:t> </a:t>
            </a:r>
            <a:r>
              <a:rPr lang="en-CA" sz="4000" b="1" dirty="0" smtClean="0">
                <a:solidFill>
                  <a:schemeClr val="bg1"/>
                </a:solidFill>
              </a:rPr>
              <a:t>and</a:t>
            </a:r>
            <a:r>
              <a:rPr lang="en-CA" sz="4000" dirty="0" smtClean="0">
                <a:solidFill>
                  <a:srgbClr val="9933FF"/>
                </a:solidFill>
                <a:latin typeface="Arial Black" panose="020B0A04020102020204" pitchFamily="34" charset="0"/>
              </a:rPr>
              <a:t> </a:t>
            </a:r>
            <a:r>
              <a:rPr lang="en-CA" sz="4000" dirty="0" smtClean="0">
                <a:solidFill>
                  <a:srgbClr val="C00000"/>
                </a:solidFill>
                <a:latin typeface="Arial Black" panose="020B0A04020102020204" pitchFamily="34" charset="0"/>
              </a:rPr>
              <a:t>Understanding</a:t>
            </a:r>
            <a:r>
              <a:rPr lang="en-CA" sz="4000" dirty="0" smtClean="0">
                <a:solidFill>
                  <a:srgbClr val="9933FF"/>
                </a:solidFill>
                <a:latin typeface="Arial Black" panose="020B0A04020102020204" pitchFamily="34" charset="0"/>
              </a:rPr>
              <a:t> </a:t>
            </a:r>
            <a:r>
              <a:rPr lang="en-CA" sz="4000" dirty="0" smtClean="0">
                <a:solidFill>
                  <a:schemeClr val="bg1"/>
                </a:solidFill>
              </a:rPr>
              <a:t>an extremely important </a:t>
            </a:r>
            <a:br>
              <a:rPr lang="en-CA" sz="4000" dirty="0" smtClean="0">
                <a:solidFill>
                  <a:schemeClr val="bg1"/>
                </a:solidFill>
              </a:rPr>
            </a:br>
            <a:r>
              <a:rPr lang="en-CA" sz="8800" dirty="0" smtClean="0">
                <a:ln>
                  <a:solidFill>
                    <a:srgbClr val="FFFF00"/>
                  </a:solidFill>
                </a:ln>
                <a:solidFill>
                  <a:srgbClr val="0000FF"/>
                </a:solidFill>
                <a:effectLst>
                  <a:glow rad="114300">
                    <a:srgbClr val="FF66FF"/>
                  </a:glow>
                </a:effectLst>
                <a:latin typeface="Arial Black" panose="020B0A04020102020204" pitchFamily="34" charset="0"/>
              </a:rPr>
              <a:t>Principle!</a:t>
            </a:r>
          </a:p>
        </p:txBody>
      </p:sp>
    </p:spTree>
    <p:extLst>
      <p:ext uri="{BB962C8B-B14F-4D97-AF65-F5344CB8AC3E}">
        <p14:creationId xmlns:p14="http://schemas.microsoft.com/office/powerpoint/2010/main" val="236170594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chemeClr val="tx1"/>
                </a:solidFill>
              </a:rPr>
              <a:pPr/>
              <a:t>18</a:t>
            </a:fld>
            <a:endParaRPr lang="en-US" sz="1100" dirty="0">
              <a:solidFill>
                <a:schemeClr val="tx1"/>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25866" y="501042"/>
            <a:ext cx="4299839" cy="5962389"/>
          </a:xfrm>
          <a:prstGeom prst="rect">
            <a:avLst/>
          </a:prstGeom>
          <a:ln w="76200">
            <a:solidFill>
              <a:schemeClr val="accent4">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ounded Rectangle 2"/>
          <p:cNvSpPr/>
          <p:nvPr/>
        </p:nvSpPr>
        <p:spPr>
          <a:xfrm>
            <a:off x="262767" y="140677"/>
            <a:ext cx="6818828" cy="6570912"/>
          </a:xfrm>
          <a:prstGeom prst="roundRect">
            <a:avLst/>
          </a:prstGeom>
          <a:solidFill>
            <a:schemeClr val="accent2">
              <a:lumMod val="40000"/>
              <a:lumOff val="60000"/>
            </a:schemeClr>
          </a:solidFill>
          <a:ln w="76200">
            <a:solidFill>
              <a:schemeClr val="accent4">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chemeClr val="bg1"/>
                </a:solidFill>
              </a:rPr>
              <a:t>On the next slide, note the listed time</a:t>
            </a:r>
            <a:r>
              <a:rPr lang="en-CA" sz="2800" u="sng" dirty="0" smtClean="0">
                <a:solidFill>
                  <a:schemeClr val="bg1"/>
                </a:solidFill>
              </a:rPr>
              <a:t>s</a:t>
            </a:r>
            <a:r>
              <a:rPr lang="en-CA" sz="2800" dirty="0" smtClean="0">
                <a:solidFill>
                  <a:schemeClr val="bg1"/>
                </a:solidFill>
              </a:rPr>
              <a:t> of the </a:t>
            </a:r>
            <a:r>
              <a:rPr lang="en-CA" sz="2800" dirty="0" smtClean="0">
                <a:solidFill>
                  <a:srgbClr val="0000FF"/>
                </a:solidFill>
              </a:rPr>
              <a:t>Tequfah</a:t>
            </a:r>
            <a:r>
              <a:rPr lang="en-CA" sz="2800" dirty="0" smtClean="0">
                <a:solidFill>
                  <a:schemeClr val="bg1"/>
                </a:solidFill>
              </a:rPr>
              <a:t> for </a:t>
            </a:r>
            <a:r>
              <a:rPr lang="en-CA" sz="2800" u="sng" dirty="0" smtClean="0">
                <a:solidFill>
                  <a:schemeClr val="bg1"/>
                </a:solidFill>
              </a:rPr>
              <a:t>CE 26</a:t>
            </a:r>
            <a:r>
              <a:rPr lang="en-CA" sz="2800" dirty="0" smtClean="0">
                <a:solidFill>
                  <a:schemeClr val="bg1"/>
                </a:solidFill>
              </a:rPr>
              <a:t>. They are </a:t>
            </a:r>
            <a:r>
              <a:rPr lang="en-CA" sz="2800" b="1" dirty="0" smtClean="0">
                <a:solidFill>
                  <a:srgbClr val="FF0000"/>
                </a:solidFill>
              </a:rPr>
              <a:t>near </a:t>
            </a:r>
            <a:r>
              <a:rPr lang="en-CA" sz="2800" b="1" u="sng" dirty="0" smtClean="0">
                <a:solidFill>
                  <a:srgbClr val="FF0000"/>
                </a:solidFill>
              </a:rPr>
              <a:t>midni</a:t>
            </a:r>
            <a:r>
              <a:rPr lang="en-CA" sz="2800" b="1" dirty="0" smtClean="0">
                <a:solidFill>
                  <a:srgbClr val="FF0000"/>
                </a:solidFill>
              </a:rPr>
              <a:t>g</a:t>
            </a:r>
            <a:r>
              <a:rPr lang="en-CA" sz="2800" b="1" u="sng" dirty="0" smtClean="0">
                <a:solidFill>
                  <a:srgbClr val="FF0000"/>
                </a:solidFill>
              </a:rPr>
              <a:t>ht</a:t>
            </a:r>
            <a:r>
              <a:rPr lang="en-CA" sz="2800" b="1" dirty="0" smtClean="0">
                <a:solidFill>
                  <a:srgbClr val="FF0000"/>
                </a:solidFill>
              </a:rPr>
              <a:t>.</a:t>
            </a:r>
          </a:p>
          <a:p>
            <a:pPr algn="ctr"/>
            <a:r>
              <a:rPr lang="en-CA" sz="2800" b="1" dirty="0" smtClean="0">
                <a:solidFill>
                  <a:srgbClr val="FF0000"/>
                </a:solidFill>
              </a:rPr>
              <a:t> </a:t>
            </a:r>
            <a:br>
              <a:rPr lang="en-CA" sz="2800" b="1" dirty="0" smtClean="0">
                <a:solidFill>
                  <a:srgbClr val="FF0000"/>
                </a:solidFill>
              </a:rPr>
            </a:br>
            <a:r>
              <a:rPr lang="en-CA" sz="7200" dirty="0" smtClean="0">
                <a:solidFill>
                  <a:schemeClr val="bg1"/>
                </a:solidFill>
                <a:effectLst>
                  <a:glow rad="127000">
                    <a:srgbClr val="00FFFF"/>
                  </a:glow>
                </a:effectLst>
                <a:latin typeface="Arial Black" panose="020B0A04020102020204" pitchFamily="34" charset="0"/>
              </a:rPr>
              <a:t>What effect does this factor have?</a:t>
            </a:r>
            <a:r>
              <a:rPr lang="en-CA" sz="2800" dirty="0" smtClean="0">
                <a:solidFill>
                  <a:schemeClr val="bg1"/>
                </a:solidFill>
                <a:effectLst>
                  <a:glow rad="127000">
                    <a:srgbClr val="00FFFF"/>
                  </a:glow>
                </a:effectLst>
              </a:rPr>
              <a:t> </a:t>
            </a:r>
            <a:endParaRPr lang="en-CA" sz="4000" dirty="0" smtClean="0">
              <a:solidFill>
                <a:srgbClr val="9933FF"/>
              </a:solidFill>
              <a:effectLst>
                <a:glow rad="127000">
                  <a:srgbClr val="00FFFF"/>
                </a:glow>
              </a:effectLst>
              <a:latin typeface="Arial Black" panose="020B0A04020102020204" pitchFamily="34" charset="0"/>
            </a:endParaRPr>
          </a:p>
        </p:txBody>
      </p:sp>
    </p:spTree>
    <p:extLst>
      <p:ext uri="{BB962C8B-B14F-4D97-AF65-F5344CB8AC3E}">
        <p14:creationId xmlns:p14="http://schemas.microsoft.com/office/powerpoint/2010/main" val="251882172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chemeClr val="tx1"/>
                </a:solidFill>
              </a:rPr>
              <a:pPr/>
              <a:t>19</a:t>
            </a:fld>
            <a:endParaRPr lang="en-US" sz="1100" dirty="0">
              <a:solidFill>
                <a:schemeClr val="tx1"/>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25866" y="501042"/>
            <a:ext cx="4299839" cy="5962389"/>
          </a:xfrm>
          <a:prstGeom prst="rect">
            <a:avLst/>
          </a:prstGeom>
          <a:ln w="76200">
            <a:solidFill>
              <a:schemeClr val="accent4">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ounded Rectangle 2"/>
          <p:cNvSpPr/>
          <p:nvPr/>
        </p:nvSpPr>
        <p:spPr>
          <a:xfrm>
            <a:off x="262767" y="119055"/>
            <a:ext cx="6818828" cy="6619889"/>
          </a:xfrm>
          <a:prstGeom prst="roundRect">
            <a:avLst/>
          </a:prstGeom>
          <a:solidFill>
            <a:schemeClr val="accent2">
              <a:lumMod val="40000"/>
              <a:lumOff val="60000"/>
            </a:schemeClr>
          </a:solidFill>
          <a:ln w="76200">
            <a:solidFill>
              <a:schemeClr val="accent4">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chemeClr val="bg1"/>
                </a:solidFill>
              </a:rPr>
              <a:t/>
            </a:r>
            <a:br>
              <a:rPr lang="en-CA" sz="2800" dirty="0" smtClean="0">
                <a:solidFill>
                  <a:schemeClr val="bg1"/>
                </a:solidFill>
              </a:rPr>
            </a:br>
            <a:r>
              <a:rPr lang="en-CA" sz="2800" dirty="0" smtClean="0">
                <a:solidFill>
                  <a:schemeClr val="bg1"/>
                </a:solidFill>
              </a:rPr>
              <a:t>The Tequfah dates are recorded </a:t>
            </a:r>
            <a:br>
              <a:rPr lang="en-CA" sz="2800" dirty="0" smtClean="0">
                <a:solidFill>
                  <a:schemeClr val="bg1"/>
                </a:solidFill>
              </a:rPr>
            </a:br>
            <a:r>
              <a:rPr lang="en-CA" sz="2800" dirty="0" smtClean="0">
                <a:solidFill>
                  <a:schemeClr val="bg1"/>
                </a:solidFill>
              </a:rPr>
              <a:t>on </a:t>
            </a:r>
            <a:r>
              <a:rPr lang="en-CA" sz="2800" b="1" dirty="0" smtClean="0">
                <a:solidFill>
                  <a:srgbClr val="FF0000"/>
                </a:solidFill>
              </a:rPr>
              <a:t>Roman Reckoning. </a:t>
            </a:r>
            <a:r>
              <a:rPr lang="en-CA" sz="2800" dirty="0" smtClean="0">
                <a:solidFill>
                  <a:schemeClr val="bg1"/>
                </a:solidFill>
              </a:rPr>
              <a:t/>
            </a:r>
            <a:br>
              <a:rPr lang="en-CA" sz="2800" dirty="0" smtClean="0">
                <a:solidFill>
                  <a:schemeClr val="bg1"/>
                </a:solidFill>
              </a:rPr>
            </a:br>
            <a:r>
              <a:rPr lang="en-CA" sz="2800" b="1" u="sng" dirty="0" smtClean="0">
                <a:solidFill>
                  <a:schemeClr val="bg1"/>
                </a:solidFill>
                <a:effectLst>
                  <a:glow rad="127000">
                    <a:srgbClr val="99FF33"/>
                  </a:glow>
                </a:effectLst>
                <a:latin typeface="Arial Black" panose="020B0A04020102020204" pitchFamily="34" charset="0"/>
              </a:rPr>
              <a:t>Midni</a:t>
            </a:r>
            <a:r>
              <a:rPr lang="en-CA" sz="2800" b="1" dirty="0" smtClean="0">
                <a:solidFill>
                  <a:schemeClr val="bg1"/>
                </a:solidFill>
                <a:effectLst>
                  <a:glow rad="127000">
                    <a:srgbClr val="99FF33"/>
                  </a:glow>
                </a:effectLst>
                <a:latin typeface="Arial Black" panose="020B0A04020102020204" pitchFamily="34" charset="0"/>
              </a:rPr>
              <a:t>g</a:t>
            </a:r>
            <a:r>
              <a:rPr lang="en-CA" sz="2800" b="1" u="sng" dirty="0" smtClean="0">
                <a:solidFill>
                  <a:schemeClr val="bg1"/>
                </a:solidFill>
                <a:effectLst>
                  <a:glow rad="127000">
                    <a:srgbClr val="99FF33"/>
                  </a:glow>
                </a:effectLst>
                <a:latin typeface="Arial Black" panose="020B0A04020102020204" pitchFamily="34" charset="0"/>
              </a:rPr>
              <a:t>ht</a:t>
            </a:r>
            <a:r>
              <a:rPr lang="en-CA" sz="2800" b="1" dirty="0" smtClean="0">
                <a:solidFill>
                  <a:schemeClr val="bg1"/>
                </a:solidFill>
                <a:effectLst>
                  <a:glow rad="127000">
                    <a:srgbClr val="99FF33"/>
                  </a:glow>
                </a:effectLst>
              </a:rPr>
              <a:t> changes the date on </a:t>
            </a:r>
            <a:r>
              <a:rPr lang="en-CA" sz="2800" b="1" u="sng" dirty="0" smtClean="0">
                <a:solidFill>
                  <a:srgbClr val="C00000"/>
                </a:solidFill>
                <a:effectLst>
                  <a:glow rad="127000">
                    <a:srgbClr val="99FF33"/>
                  </a:glow>
                </a:effectLst>
              </a:rPr>
              <a:t>man’s</a:t>
            </a:r>
            <a:r>
              <a:rPr lang="en-CA" sz="2800" b="1" dirty="0" smtClean="0">
                <a:solidFill>
                  <a:schemeClr val="bg1"/>
                </a:solidFill>
                <a:effectLst>
                  <a:glow rad="127000">
                    <a:srgbClr val="99FF33"/>
                  </a:glow>
                </a:effectLst>
              </a:rPr>
              <a:t> calendars. </a:t>
            </a:r>
            <a:br>
              <a:rPr lang="en-CA" sz="2800" b="1" dirty="0" smtClean="0">
                <a:solidFill>
                  <a:schemeClr val="bg1"/>
                </a:solidFill>
                <a:effectLst>
                  <a:glow rad="127000">
                    <a:srgbClr val="99FF33"/>
                  </a:glow>
                </a:effectLst>
              </a:rPr>
            </a:br>
            <a:r>
              <a:rPr lang="en-CA" sz="2800" b="1" dirty="0" smtClean="0">
                <a:solidFill>
                  <a:srgbClr val="0000FF"/>
                </a:solidFill>
              </a:rPr>
              <a:t>Yahuah’s </a:t>
            </a:r>
            <a:r>
              <a:rPr lang="en-CA" sz="2800" b="1" u="sng" dirty="0" smtClean="0">
                <a:solidFill>
                  <a:srgbClr val="0000FF"/>
                </a:solidFill>
              </a:rPr>
              <a:t>date exchan</a:t>
            </a:r>
            <a:r>
              <a:rPr lang="en-CA" sz="2800" b="1" dirty="0" smtClean="0">
                <a:solidFill>
                  <a:srgbClr val="0000FF"/>
                </a:solidFill>
              </a:rPr>
              <a:t>g</a:t>
            </a:r>
            <a:r>
              <a:rPr lang="en-CA" sz="2800" b="1" u="sng" dirty="0" smtClean="0">
                <a:solidFill>
                  <a:srgbClr val="0000FF"/>
                </a:solidFill>
              </a:rPr>
              <a:t>e</a:t>
            </a:r>
            <a:r>
              <a:rPr lang="en-CA" sz="2800" b="1" dirty="0" smtClean="0">
                <a:solidFill>
                  <a:srgbClr val="0000FF"/>
                </a:solidFill>
              </a:rPr>
              <a:t> occurs at the first light of Dawn!  </a:t>
            </a:r>
            <a:br>
              <a:rPr lang="en-CA" sz="2800" b="1" dirty="0" smtClean="0">
                <a:solidFill>
                  <a:srgbClr val="0000FF"/>
                </a:solidFill>
              </a:rPr>
            </a:br>
            <a:r>
              <a:rPr lang="en-CA" sz="2000" b="1" dirty="0" smtClean="0">
                <a:solidFill>
                  <a:srgbClr val="00B050"/>
                </a:solidFill>
              </a:rPr>
              <a:t>Gen 19:14 – 23/ 32:23 – 31.  </a:t>
            </a:r>
            <a:r>
              <a:rPr lang="en-CA" sz="2000" b="1" dirty="0">
                <a:solidFill>
                  <a:srgbClr val="00B050"/>
                </a:solidFill>
              </a:rPr>
              <a:t/>
            </a:r>
            <a:br>
              <a:rPr lang="en-CA" sz="2000" b="1" dirty="0">
                <a:solidFill>
                  <a:srgbClr val="00B050"/>
                </a:solidFill>
              </a:rPr>
            </a:br>
            <a:r>
              <a:rPr lang="en-CA" sz="2800" dirty="0" smtClean="0">
                <a:solidFill>
                  <a:schemeClr val="bg1"/>
                </a:solidFill>
              </a:rPr>
              <a:t/>
            </a:r>
            <a:br>
              <a:rPr lang="en-CA" sz="2800" dirty="0" smtClean="0">
                <a:solidFill>
                  <a:schemeClr val="bg1"/>
                </a:solidFill>
              </a:rPr>
            </a:br>
            <a:endParaRPr lang="en-CA" sz="2800" dirty="0" smtClean="0">
              <a:solidFill>
                <a:schemeClr val="bg1"/>
              </a:solidFill>
            </a:endParaRPr>
          </a:p>
          <a:p>
            <a:pPr algn="ctr"/>
            <a:endParaRPr lang="en-CA" sz="2800" dirty="0">
              <a:solidFill>
                <a:schemeClr val="bg1"/>
              </a:solidFill>
              <a:latin typeface="Arial Black" panose="020B0A04020102020204" pitchFamily="34" charset="0"/>
            </a:endParaRPr>
          </a:p>
          <a:p>
            <a:pPr algn="ctr"/>
            <a:endParaRPr lang="en-CA" sz="2800" dirty="0" smtClean="0">
              <a:solidFill>
                <a:schemeClr val="bg1"/>
              </a:solidFill>
              <a:latin typeface="Arial Black" panose="020B0A04020102020204" pitchFamily="34" charset="0"/>
            </a:endParaRPr>
          </a:p>
          <a:p>
            <a:pPr algn="ctr"/>
            <a:endParaRPr lang="en-CA" sz="2800" dirty="0">
              <a:solidFill>
                <a:schemeClr val="bg1"/>
              </a:solidFill>
              <a:latin typeface="Arial Black" panose="020B0A04020102020204" pitchFamily="34" charset="0"/>
            </a:endParaRPr>
          </a:p>
          <a:p>
            <a:pPr algn="ctr"/>
            <a:endParaRPr lang="en-CA" sz="2800" dirty="0" smtClean="0">
              <a:solidFill>
                <a:schemeClr val="bg1"/>
              </a:solidFill>
              <a:latin typeface="Arial Black" panose="020B0A04020102020204" pitchFamily="34" charset="0"/>
            </a:endParaRPr>
          </a:p>
          <a:p>
            <a:pPr algn="ctr"/>
            <a:endParaRPr lang="en-CA" sz="2800" dirty="0">
              <a:solidFill>
                <a:schemeClr val="bg1"/>
              </a:solidFill>
              <a:latin typeface="Arial Black" panose="020B0A04020102020204" pitchFamily="34" charset="0"/>
            </a:endParaRPr>
          </a:p>
          <a:p>
            <a:pPr algn="ctr"/>
            <a:endParaRPr lang="en-CA" sz="4000" dirty="0" smtClean="0">
              <a:solidFill>
                <a:srgbClr val="9933FF"/>
              </a:solidFill>
              <a:latin typeface="Arial Black" panose="020B0A04020102020204" pitchFamily="34" charset="0"/>
            </a:endParaRPr>
          </a:p>
        </p:txBody>
      </p:sp>
      <p:sp>
        <p:nvSpPr>
          <p:cNvPr id="4" name="Rectangle 3"/>
          <p:cNvSpPr/>
          <p:nvPr/>
        </p:nvSpPr>
        <p:spPr>
          <a:xfrm>
            <a:off x="513221" y="3305198"/>
            <a:ext cx="6317920" cy="3396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r>
              <a:rPr lang="en-CA" sz="2800" dirty="0">
                <a:solidFill>
                  <a:prstClr val="black"/>
                </a:solidFill>
              </a:rPr>
              <a:t>Let’s look at the p</a:t>
            </a:r>
            <a:r>
              <a:rPr lang="en-CA" sz="2800" u="sng" dirty="0">
                <a:solidFill>
                  <a:prstClr val="black"/>
                </a:solidFill>
              </a:rPr>
              <a:t>rofound effect </a:t>
            </a:r>
            <a:r>
              <a:rPr lang="en-CA" sz="2800" dirty="0">
                <a:solidFill>
                  <a:prstClr val="black"/>
                </a:solidFill>
              </a:rPr>
              <a:t>this </a:t>
            </a:r>
            <a:r>
              <a:rPr lang="en-CA" sz="2800" b="1" u="sng" dirty="0">
                <a:solidFill>
                  <a:srgbClr val="FF0000"/>
                </a:solidFill>
              </a:rPr>
              <a:t>difference</a:t>
            </a:r>
            <a:r>
              <a:rPr lang="en-CA" sz="2800" dirty="0">
                <a:solidFill>
                  <a:prstClr val="black"/>
                </a:solidFill>
              </a:rPr>
              <a:t> has. The outcome </a:t>
            </a:r>
            <a:r>
              <a:rPr lang="en-CA" sz="2800" dirty="0" smtClean="0">
                <a:solidFill>
                  <a:prstClr val="black"/>
                </a:solidFill>
              </a:rPr>
              <a:t>may be </a:t>
            </a:r>
            <a:r>
              <a:rPr lang="en-CA" sz="2800" dirty="0">
                <a:solidFill>
                  <a:prstClr val="black"/>
                </a:solidFill>
              </a:rPr>
              <a:t>insignificant in CE 26!</a:t>
            </a:r>
            <a:br>
              <a:rPr lang="en-CA" sz="2800" dirty="0">
                <a:solidFill>
                  <a:prstClr val="black"/>
                </a:solidFill>
              </a:rPr>
            </a:br>
            <a:r>
              <a:rPr lang="en-CA" sz="2800" dirty="0">
                <a:solidFill>
                  <a:prstClr val="black"/>
                </a:solidFill>
              </a:rPr>
              <a:t> However the result </a:t>
            </a:r>
            <a:br>
              <a:rPr lang="en-CA" sz="2800" dirty="0">
                <a:solidFill>
                  <a:prstClr val="black"/>
                </a:solidFill>
              </a:rPr>
            </a:br>
            <a:r>
              <a:rPr lang="en-CA" sz="2800" b="1" u="sng" dirty="0">
                <a:solidFill>
                  <a:srgbClr val="FF0000"/>
                </a:solidFill>
              </a:rPr>
              <a:t>FURTHER ON IN THIS STUDY</a:t>
            </a:r>
            <a:r>
              <a:rPr lang="en-CA" sz="2800" b="1" dirty="0">
                <a:solidFill>
                  <a:srgbClr val="FF0000"/>
                </a:solidFill>
              </a:rPr>
              <a:t> </a:t>
            </a:r>
            <a:r>
              <a:rPr lang="en-CA" sz="2800" dirty="0">
                <a:solidFill>
                  <a:prstClr val="black"/>
                </a:solidFill>
              </a:rPr>
              <a:t>is </a:t>
            </a:r>
            <a:r>
              <a:rPr lang="en-CA" sz="4000" u="sng" dirty="0">
                <a:solidFill>
                  <a:srgbClr val="9933FF"/>
                </a:solidFill>
                <a:latin typeface="Arial Black" panose="020B0A04020102020204" pitchFamily="34" charset="0"/>
              </a:rPr>
              <a:t>MONUMENTAL</a:t>
            </a:r>
            <a:r>
              <a:rPr lang="en-CA" sz="4000" dirty="0">
                <a:solidFill>
                  <a:srgbClr val="9933FF"/>
                </a:solidFill>
                <a:latin typeface="Arial Black" panose="020B0A04020102020204" pitchFamily="34" charset="0"/>
              </a:rPr>
              <a:t>!</a:t>
            </a:r>
          </a:p>
        </p:txBody>
      </p:sp>
      <p:sp>
        <p:nvSpPr>
          <p:cNvPr id="7" name="Lightning Bolt 6"/>
          <p:cNvSpPr/>
          <p:nvPr/>
        </p:nvSpPr>
        <p:spPr>
          <a:xfrm rot="5225723">
            <a:off x="5933451" y="2037313"/>
            <a:ext cx="1624457" cy="1544887"/>
          </a:xfrm>
          <a:prstGeom prst="lightningBolt">
            <a:avLst/>
          </a:prstGeom>
          <a:solidFill>
            <a:srgbClr val="FFFF00"/>
          </a:solidFill>
          <a:ln w="57150">
            <a:solidFill>
              <a:srgbClr val="0066FF"/>
            </a:solidFill>
          </a:ln>
          <a:effectLst>
            <a:innerShdw blurRad="114300">
              <a:prstClr val="black"/>
            </a:inn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3572392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 calcmode="lin" valueType="num">
                                      <p:cBhvr>
                                        <p:cTn id="12" dur="500" fill="hold"/>
                                        <p:tgtEl>
                                          <p:spTgt spid="7"/>
                                        </p:tgtEl>
                                        <p:attrNameLst>
                                          <p:attrName>style.rotation</p:attrName>
                                        </p:attrNameLst>
                                      </p:cBhvr>
                                      <p:tavLst>
                                        <p:tav tm="0">
                                          <p:val>
                                            <p:fltVal val="90"/>
                                          </p:val>
                                        </p:tav>
                                        <p:tav tm="100000">
                                          <p:val>
                                            <p:fltVal val="0"/>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48343" y="1204686"/>
            <a:ext cx="5979886" cy="5457371"/>
          </a:xfrm>
        </p:spPr>
        <p:txBody>
          <a:bodyPr>
            <a:noAutofit/>
            <a:scene3d>
              <a:camera prst="orthographicFront"/>
              <a:lightRig rig="threePt" dir="t"/>
            </a:scene3d>
            <a:sp3d extrusionH="57150">
              <a:bevelT w="38100" h="38100"/>
            </a:sp3d>
          </a:bodyPr>
          <a:lstStyle/>
          <a:p>
            <a:pPr fontAlgn="base"/>
            <a:r>
              <a:rPr lang="en-US" sz="2500" dirty="0">
                <a:solidFill>
                  <a:srgbClr val="002060"/>
                </a:solidFill>
              </a:rPr>
              <a:t>With many different calendars all laying claim to a specific year of the crucifixion, which ones can ALSO claim full and complete alignment with the words </a:t>
            </a:r>
            <a:r>
              <a:rPr lang="en-US" sz="2500" dirty="0" smtClean="0">
                <a:solidFill>
                  <a:srgbClr val="002060"/>
                </a:solidFill>
              </a:rPr>
              <a:t/>
            </a:r>
            <a:br>
              <a:rPr lang="en-US" sz="2500" dirty="0" smtClean="0">
                <a:solidFill>
                  <a:srgbClr val="002060"/>
                </a:solidFill>
              </a:rPr>
            </a:br>
            <a:r>
              <a:rPr lang="en-US" sz="2500" dirty="0" smtClean="0">
                <a:solidFill>
                  <a:srgbClr val="002060"/>
                </a:solidFill>
              </a:rPr>
              <a:t>of the </a:t>
            </a:r>
            <a:r>
              <a:rPr lang="en-US" sz="2500" dirty="0">
                <a:solidFill>
                  <a:srgbClr val="002060"/>
                </a:solidFill>
              </a:rPr>
              <a:t>Scripture? </a:t>
            </a:r>
            <a:endParaRPr lang="en-US" sz="2500" dirty="0" smtClean="0">
              <a:solidFill>
                <a:srgbClr val="002060"/>
              </a:solidFill>
            </a:endParaRPr>
          </a:p>
          <a:p>
            <a:pPr fontAlgn="base"/>
            <a:r>
              <a:rPr lang="en-US" sz="2500" dirty="0" smtClean="0">
                <a:solidFill>
                  <a:srgbClr val="C00000"/>
                </a:solidFill>
              </a:rPr>
              <a:t>Better </a:t>
            </a:r>
            <a:r>
              <a:rPr lang="en-US" sz="2500" dirty="0">
                <a:solidFill>
                  <a:srgbClr val="C00000"/>
                </a:solidFill>
              </a:rPr>
              <a:t>yet, which calendars can reveal total compliance and timing fulfillment </a:t>
            </a:r>
            <a:r>
              <a:rPr lang="en-US" sz="2500" u="sng" dirty="0">
                <a:solidFill>
                  <a:srgbClr val="C00000"/>
                </a:solidFill>
              </a:rPr>
              <a:t>with </a:t>
            </a:r>
            <a:r>
              <a:rPr lang="en-US" sz="2500" u="sng" dirty="0">
                <a:solidFill>
                  <a:srgbClr val="C00000"/>
                </a:solidFill>
                <a:effectLst>
                  <a:glow rad="127000">
                    <a:srgbClr val="00FFFF"/>
                  </a:glow>
                </a:effectLst>
              </a:rPr>
              <a:t>each and ever</a:t>
            </a:r>
            <a:r>
              <a:rPr lang="en-US" sz="2500" dirty="0">
                <a:solidFill>
                  <a:srgbClr val="C00000"/>
                </a:solidFill>
                <a:effectLst>
                  <a:glow rad="127000">
                    <a:srgbClr val="00FFFF"/>
                  </a:glow>
                </a:effectLst>
              </a:rPr>
              <a:t>y </a:t>
            </a:r>
            <a:r>
              <a:rPr lang="en-US" sz="2500" u="sng" dirty="0">
                <a:solidFill>
                  <a:srgbClr val="C00000"/>
                </a:solidFill>
                <a:effectLst>
                  <a:glow rad="127000">
                    <a:srgbClr val="00FFFF"/>
                  </a:glow>
                </a:effectLst>
              </a:rPr>
              <a:t>text</a:t>
            </a:r>
            <a:r>
              <a:rPr lang="en-US" sz="2500" dirty="0">
                <a:solidFill>
                  <a:srgbClr val="C00000"/>
                </a:solidFill>
                <a:effectLst>
                  <a:glow rad="127000">
                    <a:srgbClr val="00FFFF"/>
                  </a:glow>
                </a:effectLst>
              </a:rPr>
              <a:t> </a:t>
            </a:r>
            <a:r>
              <a:rPr lang="en-US" sz="2500" u="sng" dirty="0">
                <a:solidFill>
                  <a:srgbClr val="C00000"/>
                </a:solidFill>
              </a:rPr>
              <a:t>of the Passion Week</a:t>
            </a:r>
            <a:r>
              <a:rPr lang="en-US" sz="2500" dirty="0">
                <a:solidFill>
                  <a:srgbClr val="C00000"/>
                </a:solidFill>
              </a:rPr>
              <a:t>? </a:t>
            </a:r>
          </a:p>
          <a:p>
            <a:pPr fontAlgn="base"/>
            <a:r>
              <a:rPr lang="en-US" sz="2500" dirty="0">
                <a:solidFill>
                  <a:srgbClr val="002060"/>
                </a:solidFill>
              </a:rPr>
              <a:t>Which of these can accomplish a step by step pathway </a:t>
            </a:r>
            <a:r>
              <a:rPr lang="en-US" sz="2500" dirty="0" smtClean="0">
                <a:solidFill>
                  <a:srgbClr val="002060"/>
                </a:solidFill>
              </a:rPr>
              <a:t>to show </a:t>
            </a:r>
            <a:r>
              <a:rPr lang="en-US" sz="2500" dirty="0">
                <a:solidFill>
                  <a:srgbClr val="002060"/>
                </a:solidFill>
              </a:rPr>
              <a:t>the Lunar </a:t>
            </a:r>
            <a:r>
              <a:rPr lang="en-US" sz="2500" dirty="0" smtClean="0">
                <a:solidFill>
                  <a:srgbClr val="002060"/>
                </a:solidFill>
              </a:rPr>
              <a:t>Calendar’s Passover </a:t>
            </a:r>
            <a:r>
              <a:rPr lang="en-US" sz="2500" dirty="0">
                <a:solidFill>
                  <a:srgbClr val="002060"/>
                </a:solidFill>
              </a:rPr>
              <a:t>of the Jews,  and also, the Torah based Dawn to Dawn Passover of the Covenant, and still produce meticulous alignment with the </a:t>
            </a:r>
            <a:r>
              <a:rPr lang="en-US" sz="2500" dirty="0" smtClean="0">
                <a:solidFill>
                  <a:srgbClr val="002060"/>
                </a:solidFill>
              </a:rPr>
              <a:t>documentation in the Messianic </a:t>
            </a:r>
            <a:r>
              <a:rPr lang="en-US" sz="2500" dirty="0">
                <a:solidFill>
                  <a:srgbClr val="002060"/>
                </a:solidFill>
              </a:rPr>
              <a:t>Testament (New </a:t>
            </a:r>
            <a:r>
              <a:rPr lang="en-US" sz="2500" dirty="0" smtClean="0">
                <a:solidFill>
                  <a:srgbClr val="002060"/>
                </a:solidFill>
              </a:rPr>
              <a:t>Testament)?</a:t>
            </a:r>
            <a:r>
              <a:rPr lang="en-US" sz="2500" dirty="0">
                <a:solidFill>
                  <a:srgbClr val="002060"/>
                </a:solidFill>
              </a:rPr>
              <a:t> </a:t>
            </a:r>
            <a:endParaRPr lang="en-US" sz="2500" dirty="0"/>
          </a:p>
        </p:txBody>
      </p:sp>
      <p:sp>
        <p:nvSpPr>
          <p:cNvPr id="7" name="Content Placeholder 6"/>
          <p:cNvSpPr>
            <a:spLocks noGrp="1"/>
          </p:cNvSpPr>
          <p:nvPr>
            <p:ph sz="half" idx="2"/>
          </p:nvPr>
        </p:nvSpPr>
        <p:spPr>
          <a:xfrm>
            <a:off x="6605216" y="1204686"/>
            <a:ext cx="5457371" cy="5653314"/>
          </a:xfrm>
        </p:spPr>
        <p:txBody>
          <a:bodyPr>
            <a:normAutofit fontScale="55000" lnSpcReduction="20000"/>
            <a:scene3d>
              <a:camera prst="orthographicFront"/>
              <a:lightRig rig="threePt" dir="t"/>
            </a:scene3d>
            <a:sp3d extrusionH="57150">
              <a:bevelT w="38100" h="38100"/>
            </a:sp3d>
          </a:bodyPr>
          <a:lstStyle/>
          <a:p>
            <a:pPr marL="0" indent="0" fontAlgn="base">
              <a:buNone/>
            </a:pPr>
            <a:r>
              <a:rPr lang="en-US" sz="4400" b="1" dirty="0">
                <a:solidFill>
                  <a:srgbClr val="C00000"/>
                </a:solidFill>
              </a:rPr>
              <a:t>And if these proclaimers of the Faith can achieve a suitable CE year </a:t>
            </a:r>
            <a:r>
              <a:rPr lang="en-US" sz="4400" b="1" dirty="0" smtClean="0">
                <a:solidFill>
                  <a:srgbClr val="C00000"/>
                </a:solidFill>
              </a:rPr>
              <a:t>in alignment with </a:t>
            </a:r>
            <a:r>
              <a:rPr lang="en-US" sz="4400" b="1" dirty="0">
                <a:solidFill>
                  <a:srgbClr val="C00000"/>
                </a:solidFill>
              </a:rPr>
              <a:t>the </a:t>
            </a:r>
            <a:r>
              <a:rPr lang="en-US" sz="4400" b="1" dirty="0" smtClean="0">
                <a:solidFill>
                  <a:srgbClr val="C00000"/>
                </a:solidFill>
              </a:rPr>
              <a:t>Scriptural ’midst </a:t>
            </a:r>
            <a:r>
              <a:rPr lang="en-US" sz="4400" b="1" dirty="0">
                <a:solidFill>
                  <a:srgbClr val="C00000"/>
                </a:solidFill>
              </a:rPr>
              <a:t>of the </a:t>
            </a:r>
            <a:r>
              <a:rPr lang="en-US" sz="4400" b="1" dirty="0" smtClean="0">
                <a:solidFill>
                  <a:srgbClr val="C00000"/>
                </a:solidFill>
              </a:rPr>
              <a:t>week’ </a:t>
            </a:r>
            <a:r>
              <a:rPr lang="en-US" sz="3300" b="1" dirty="0">
                <a:solidFill>
                  <a:srgbClr val="C00000"/>
                </a:solidFill>
              </a:rPr>
              <a:t>(Wed) </a:t>
            </a:r>
            <a:r>
              <a:rPr lang="en-US" sz="4400" b="1" dirty="0">
                <a:solidFill>
                  <a:srgbClr val="C00000"/>
                </a:solidFill>
              </a:rPr>
              <a:t>crucifixion as precisely detailed in </a:t>
            </a:r>
            <a:r>
              <a:rPr lang="en-US" sz="4400" b="1" dirty="0" smtClean="0">
                <a:solidFill>
                  <a:srgbClr val="C00000"/>
                </a:solidFill>
              </a:rPr>
              <a:t/>
            </a:r>
            <a:br>
              <a:rPr lang="en-US" sz="4400" b="1" dirty="0" smtClean="0">
                <a:solidFill>
                  <a:srgbClr val="C00000"/>
                </a:solidFill>
              </a:rPr>
            </a:br>
            <a:r>
              <a:rPr lang="en-US" sz="4400" b="1" dirty="0" smtClean="0">
                <a:solidFill>
                  <a:srgbClr val="C00000"/>
                </a:solidFill>
              </a:rPr>
              <a:t>the </a:t>
            </a:r>
            <a:r>
              <a:rPr lang="en-US" sz="4400" b="1" dirty="0">
                <a:solidFill>
                  <a:srgbClr val="C00000"/>
                </a:solidFill>
              </a:rPr>
              <a:t>Scriptures, can they </a:t>
            </a:r>
            <a:r>
              <a:rPr lang="en-US" sz="4400" b="1" dirty="0" smtClean="0">
                <a:solidFill>
                  <a:srgbClr val="C00000"/>
                </a:solidFill>
              </a:rPr>
              <a:t>also:</a:t>
            </a:r>
            <a:r>
              <a:rPr lang="en-US" sz="4400" dirty="0">
                <a:solidFill>
                  <a:srgbClr val="C00000"/>
                </a:solidFill>
              </a:rPr>
              <a:t/>
            </a:r>
            <a:br>
              <a:rPr lang="en-US" sz="4400" dirty="0">
                <a:solidFill>
                  <a:srgbClr val="C00000"/>
                </a:solidFill>
              </a:rPr>
            </a:br>
            <a:endParaRPr lang="en-US" sz="4400" dirty="0">
              <a:solidFill>
                <a:srgbClr val="C00000"/>
              </a:solidFill>
            </a:endParaRPr>
          </a:p>
          <a:p>
            <a:pPr marL="742950" indent="-742950" fontAlgn="base">
              <a:buFont typeface="+mj-lt"/>
              <a:buAutoNum type="arabicPeriod"/>
            </a:pPr>
            <a:r>
              <a:rPr lang="en-US" sz="4400" dirty="0">
                <a:solidFill>
                  <a:srgbClr val="002060"/>
                </a:solidFill>
              </a:rPr>
              <a:t>F</a:t>
            </a:r>
            <a:r>
              <a:rPr lang="en-US" sz="4400" dirty="0" smtClean="0">
                <a:solidFill>
                  <a:srgbClr val="002060"/>
                </a:solidFill>
              </a:rPr>
              <a:t>ind </a:t>
            </a:r>
            <a:r>
              <a:rPr lang="en-US" sz="4400" dirty="0">
                <a:solidFill>
                  <a:srgbClr val="002060"/>
                </a:solidFill>
              </a:rPr>
              <a:t>precise alignment with the </a:t>
            </a:r>
            <a:r>
              <a:rPr lang="en-US" sz="4400" b="1" dirty="0" smtClean="0">
                <a:solidFill>
                  <a:srgbClr val="002060"/>
                </a:solidFill>
                <a:effectLst>
                  <a:glow rad="127000">
                    <a:srgbClr val="99FF33"/>
                  </a:glow>
                </a:effectLst>
              </a:rPr>
              <a:t>essential </a:t>
            </a:r>
            <a:r>
              <a:rPr lang="en-US" sz="4400" b="1" dirty="0">
                <a:solidFill>
                  <a:srgbClr val="002060"/>
                </a:solidFill>
                <a:effectLst>
                  <a:glow rad="127000">
                    <a:srgbClr val="99FF33"/>
                  </a:glow>
                </a:effectLst>
              </a:rPr>
              <a:t>12 hour offset </a:t>
            </a:r>
            <a:r>
              <a:rPr lang="en-US" sz="4400" dirty="0">
                <a:solidFill>
                  <a:srgbClr val="002060"/>
                </a:solidFill>
              </a:rPr>
              <a:t>which pinpoints the accurate CE year </a:t>
            </a:r>
            <a:r>
              <a:rPr lang="en-US" sz="4400" dirty="0" smtClean="0">
                <a:solidFill>
                  <a:srgbClr val="002060"/>
                </a:solidFill>
              </a:rPr>
              <a:t/>
            </a:r>
            <a:br>
              <a:rPr lang="en-US" sz="4400" dirty="0" smtClean="0">
                <a:solidFill>
                  <a:srgbClr val="002060"/>
                </a:solidFill>
              </a:rPr>
            </a:br>
            <a:r>
              <a:rPr lang="en-US" sz="4400" dirty="0" smtClean="0">
                <a:solidFill>
                  <a:srgbClr val="002060"/>
                </a:solidFill>
              </a:rPr>
              <a:t>of </a:t>
            </a:r>
            <a:r>
              <a:rPr lang="en-US" sz="4400" dirty="0">
                <a:solidFill>
                  <a:srgbClr val="002060"/>
                </a:solidFill>
              </a:rPr>
              <a:t>the </a:t>
            </a:r>
            <a:r>
              <a:rPr lang="en-US" sz="4400" dirty="0" smtClean="0">
                <a:solidFill>
                  <a:srgbClr val="002060"/>
                </a:solidFill>
              </a:rPr>
              <a:t>crucifixion?</a:t>
            </a:r>
            <a:endParaRPr lang="en-US" sz="4400" dirty="0">
              <a:solidFill>
                <a:srgbClr val="002060"/>
              </a:solidFill>
            </a:endParaRPr>
          </a:p>
          <a:p>
            <a:pPr marL="742950" indent="-742950" fontAlgn="base">
              <a:buFont typeface="+mj-lt"/>
              <a:buAutoNum type="arabicPeriod"/>
            </a:pPr>
            <a:r>
              <a:rPr lang="en-US" sz="4400" dirty="0" smtClean="0">
                <a:solidFill>
                  <a:srgbClr val="002060"/>
                </a:solidFill>
              </a:rPr>
              <a:t>How?  Can they define </a:t>
            </a:r>
            <a:r>
              <a:rPr lang="en-US" sz="4400" dirty="0">
                <a:solidFill>
                  <a:srgbClr val="002060"/>
                </a:solidFill>
              </a:rPr>
              <a:t>the </a:t>
            </a:r>
            <a:r>
              <a:rPr lang="en-US" sz="4400" b="1" u="sng" dirty="0">
                <a:solidFill>
                  <a:srgbClr val="002060"/>
                </a:solidFill>
                <a:effectLst>
                  <a:glow rad="127000">
                    <a:srgbClr val="FFCCFF"/>
                  </a:glow>
                </a:effectLst>
              </a:rPr>
              <a:t>two</a:t>
            </a:r>
            <a:r>
              <a:rPr lang="en-US" sz="4400" b="1" dirty="0">
                <a:solidFill>
                  <a:srgbClr val="002060"/>
                </a:solidFill>
                <a:effectLst>
                  <a:glow rad="127000">
                    <a:srgbClr val="FFCCFF"/>
                  </a:glow>
                </a:effectLst>
              </a:rPr>
              <a:t> different Passovers, of the </a:t>
            </a:r>
            <a:r>
              <a:rPr lang="en-US" sz="4400" b="1" u="sng" dirty="0">
                <a:solidFill>
                  <a:srgbClr val="002060"/>
                </a:solidFill>
                <a:effectLst>
                  <a:glow rad="127000">
                    <a:srgbClr val="FFCCFF"/>
                  </a:glow>
                </a:effectLst>
              </a:rPr>
              <a:t>two</a:t>
            </a:r>
            <a:r>
              <a:rPr lang="en-US" sz="4400" b="1" dirty="0">
                <a:solidFill>
                  <a:srgbClr val="002060"/>
                </a:solidFill>
                <a:effectLst>
                  <a:glow rad="127000">
                    <a:srgbClr val="FFCCFF"/>
                  </a:glow>
                </a:effectLst>
              </a:rPr>
              <a:t> separate calendars </a:t>
            </a:r>
            <a:r>
              <a:rPr lang="en-US" sz="4400" dirty="0">
                <a:solidFill>
                  <a:srgbClr val="002060"/>
                </a:solidFill>
              </a:rPr>
              <a:t>as specifically recorded by Matthew and John?  </a:t>
            </a:r>
          </a:p>
          <a:p>
            <a:pPr fontAlgn="base"/>
            <a:r>
              <a:rPr lang="en-US" sz="4400" b="1" dirty="0">
                <a:solidFill>
                  <a:srgbClr val="C00000"/>
                </a:solidFill>
              </a:rPr>
              <a:t>Which of the years from CE 26 to </a:t>
            </a:r>
            <a:r>
              <a:rPr lang="en-US" sz="4400" b="1" dirty="0" smtClean="0">
                <a:solidFill>
                  <a:srgbClr val="C00000"/>
                </a:solidFill>
              </a:rPr>
              <a:t/>
            </a:r>
            <a:br>
              <a:rPr lang="en-US" sz="4400" b="1" dirty="0" smtClean="0">
                <a:solidFill>
                  <a:srgbClr val="C00000"/>
                </a:solidFill>
              </a:rPr>
            </a:br>
            <a:r>
              <a:rPr lang="en-US" sz="4400" b="1" dirty="0" smtClean="0">
                <a:solidFill>
                  <a:srgbClr val="C00000"/>
                </a:solidFill>
              </a:rPr>
              <a:t>CE </a:t>
            </a:r>
            <a:r>
              <a:rPr lang="en-US" sz="4400" b="1" dirty="0">
                <a:solidFill>
                  <a:srgbClr val="C00000"/>
                </a:solidFill>
              </a:rPr>
              <a:t>34 </a:t>
            </a:r>
            <a:r>
              <a:rPr lang="en-US" sz="4400" b="1" dirty="0" smtClean="0">
                <a:solidFill>
                  <a:srgbClr val="C00000"/>
                </a:solidFill>
              </a:rPr>
              <a:t>cannot (and will not) </a:t>
            </a:r>
            <a:r>
              <a:rPr lang="en-US" sz="4400" b="1" dirty="0">
                <a:solidFill>
                  <a:srgbClr val="C00000"/>
                </a:solidFill>
              </a:rPr>
              <a:t>apply?</a:t>
            </a:r>
          </a:p>
          <a:p>
            <a:pPr fontAlgn="base"/>
            <a:r>
              <a:rPr lang="en-US" sz="4400" b="1" dirty="0">
                <a:solidFill>
                  <a:srgbClr val="C00000"/>
                </a:solidFill>
              </a:rPr>
              <a:t>What makes the CE year of the crucifixion so </a:t>
            </a:r>
            <a:r>
              <a:rPr lang="en-US" sz="4400" b="1" dirty="0" smtClean="0">
                <a:solidFill>
                  <a:srgbClr val="C00000"/>
                </a:solidFill>
              </a:rPr>
              <a:t>incredibly and </a:t>
            </a:r>
            <a:r>
              <a:rPr lang="en-US" sz="4400" b="1" dirty="0">
                <a:solidFill>
                  <a:srgbClr val="C00000"/>
                </a:solidFill>
              </a:rPr>
              <a:t>blinding brilliant, that it cannot be mistaken</a:t>
            </a:r>
            <a:r>
              <a:rPr lang="en-US" sz="4400" b="1" dirty="0" smtClean="0">
                <a:solidFill>
                  <a:srgbClr val="C00000"/>
                </a:solidFill>
              </a:rPr>
              <a:t>?</a:t>
            </a:r>
            <a:endParaRPr lang="en-US" b="1" dirty="0">
              <a:solidFill>
                <a:srgbClr val="C00000"/>
              </a:solidFill>
            </a:endParaRPr>
          </a:p>
        </p:txBody>
      </p:sp>
      <p:sp>
        <p:nvSpPr>
          <p:cNvPr id="2" name="Slide Number Placeholder 1"/>
          <p:cNvSpPr>
            <a:spLocks noGrp="1"/>
          </p:cNvSpPr>
          <p:nvPr>
            <p:ph type="sldNum" sz="quarter" idx="12"/>
          </p:nvPr>
        </p:nvSpPr>
        <p:spPr>
          <a:xfrm>
            <a:off x="9358603" y="6492875"/>
            <a:ext cx="2743200" cy="365125"/>
          </a:xfrm>
        </p:spPr>
        <p:txBody>
          <a:bodyPr/>
          <a:lstStyle/>
          <a:p>
            <a:fld id="{6D22F896-40B5-4ADD-8801-0D06FADFA095}" type="slidenum">
              <a:rPr lang="en-US" smtClean="0">
                <a:solidFill>
                  <a:schemeClr val="tx1"/>
                </a:solidFill>
              </a:rPr>
              <a:pPr/>
              <a:t>2</a:t>
            </a:fld>
            <a:endParaRPr lang="en-US" dirty="0">
              <a:solidFill>
                <a:schemeClr val="tx1"/>
              </a:solidFill>
            </a:endParaRPr>
          </a:p>
        </p:txBody>
      </p:sp>
      <p:sp>
        <p:nvSpPr>
          <p:cNvPr id="8" name="Rounded Rectangle 7"/>
          <p:cNvSpPr/>
          <p:nvPr/>
        </p:nvSpPr>
        <p:spPr>
          <a:xfrm>
            <a:off x="1446420" y="210109"/>
            <a:ext cx="9283783" cy="732286"/>
          </a:xfrm>
          <a:prstGeom prst="roundRect">
            <a:avLst>
              <a:gd name="adj" fmla="val 50000"/>
            </a:avLst>
          </a:prstGeom>
          <a:solidFill>
            <a:schemeClr val="bg1">
              <a:lumMod val="85000"/>
            </a:schemeClr>
          </a:solidFill>
          <a:ln w="28575">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4800" dirty="0" smtClean="0">
                <a:ln w="19050">
                  <a:solidFill>
                    <a:srgbClr val="002060"/>
                  </a:solidFill>
                </a:ln>
                <a:solidFill>
                  <a:srgbClr val="0070C0"/>
                </a:solidFill>
                <a:latin typeface="Cooper Black" panose="0208090404030B020404" pitchFamily="18" charset="0"/>
              </a:rPr>
              <a:t>Background</a:t>
            </a:r>
            <a:r>
              <a:rPr lang="en-CA" sz="4800" dirty="0" smtClean="0">
                <a:ln w="19050">
                  <a:solidFill>
                    <a:srgbClr val="002060"/>
                  </a:solidFill>
                </a:ln>
                <a:solidFill>
                  <a:srgbClr val="0000FF"/>
                </a:solidFill>
                <a:latin typeface="Cooper Black" panose="0208090404030B020404" pitchFamily="18" charset="0"/>
              </a:rPr>
              <a:t> </a:t>
            </a:r>
            <a:r>
              <a:rPr lang="en-CA" sz="4800" dirty="0" smtClean="0">
                <a:ln w="19050">
                  <a:solidFill>
                    <a:srgbClr val="002060"/>
                  </a:solidFill>
                </a:ln>
                <a:solidFill>
                  <a:srgbClr val="0070C0"/>
                </a:solidFill>
                <a:latin typeface="Cooper Black" panose="0208090404030B020404" pitchFamily="18" charset="0"/>
              </a:rPr>
              <a:t>Information</a:t>
            </a:r>
            <a:endParaRPr lang="en-CA" sz="4800" dirty="0">
              <a:ln w="19050">
                <a:solidFill>
                  <a:srgbClr val="002060"/>
                </a:solidFill>
              </a:ln>
              <a:solidFill>
                <a:srgbClr val="0070C0"/>
              </a:solidFill>
              <a:latin typeface="Cooper Black" panose="0208090404030B020404" pitchFamily="18" charset="0"/>
            </a:endParaRPr>
          </a:p>
        </p:txBody>
      </p:sp>
    </p:spTree>
    <p:extLst>
      <p:ext uri="{BB962C8B-B14F-4D97-AF65-F5344CB8AC3E}">
        <p14:creationId xmlns:p14="http://schemas.microsoft.com/office/powerpoint/2010/main" val="278435816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CCCC">
            <a:alpha val="48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rgbClr val="0000FF"/>
                </a:solidFill>
              </a:rPr>
              <a:pPr/>
              <a:t>20</a:t>
            </a:fld>
            <a:endParaRPr lang="en-US" sz="1100" dirty="0">
              <a:solidFill>
                <a:srgbClr val="0000FF"/>
              </a:solidFill>
            </a:endParaRPr>
          </a:p>
        </p:txBody>
      </p:sp>
      <p:grpSp>
        <p:nvGrpSpPr>
          <p:cNvPr id="8" name="Group 7"/>
          <p:cNvGrpSpPr/>
          <p:nvPr/>
        </p:nvGrpSpPr>
        <p:grpSpPr>
          <a:xfrm>
            <a:off x="171520" y="1095626"/>
            <a:ext cx="8516383" cy="1225870"/>
            <a:chOff x="171520" y="954954"/>
            <a:chExt cx="8516383" cy="122587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1468" y="1885049"/>
              <a:ext cx="8426435" cy="295775"/>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1520" y="954954"/>
              <a:ext cx="8435152" cy="667190"/>
            </a:xfrm>
            <a:prstGeom prst="rect">
              <a:avLst/>
            </a:prstGeom>
          </p:spPr>
        </p:pic>
      </p:grpSp>
      <p:sp>
        <p:nvSpPr>
          <p:cNvPr id="9" name="Rounded Rectangle 8"/>
          <p:cNvSpPr/>
          <p:nvPr/>
        </p:nvSpPr>
        <p:spPr>
          <a:xfrm>
            <a:off x="415167" y="137695"/>
            <a:ext cx="4578864" cy="636028"/>
          </a:xfrm>
          <a:prstGeom prst="roundRect">
            <a:avLst/>
          </a:prstGeom>
          <a:solidFill>
            <a:schemeClr val="accent2">
              <a:lumMod val="40000"/>
              <a:lumOff val="60000"/>
            </a:schemeClr>
          </a:solidFill>
          <a:ln w="76200">
            <a:solidFill>
              <a:schemeClr val="accent4">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dirty="0" smtClean="0">
                <a:solidFill>
                  <a:srgbClr val="9933FF"/>
                </a:solidFill>
                <a:latin typeface="Arial Black" panose="020B0A04020102020204" pitchFamily="34" charset="0"/>
              </a:rPr>
              <a:t>CE </a:t>
            </a:r>
            <a:r>
              <a:rPr lang="en-CA" sz="4000" u="sng" dirty="0" smtClean="0">
                <a:solidFill>
                  <a:srgbClr val="9933FF"/>
                </a:solidFill>
                <a:latin typeface="Arial Black" panose="020B0A04020102020204" pitchFamily="34" charset="0"/>
              </a:rPr>
              <a:t>26</a:t>
            </a:r>
            <a:r>
              <a:rPr lang="en-CA" sz="4000" dirty="0" smtClean="0">
                <a:solidFill>
                  <a:srgbClr val="9933FF"/>
                </a:solidFill>
                <a:latin typeface="Arial Black" panose="020B0A04020102020204" pitchFamily="34" charset="0"/>
              </a:rPr>
              <a:t> – </a:t>
            </a:r>
            <a:r>
              <a:rPr lang="en-CA" sz="2800" dirty="0" smtClean="0">
                <a:solidFill>
                  <a:schemeClr val="bg1"/>
                </a:solidFill>
                <a:latin typeface="Arial Black" panose="020B0A04020102020204" pitchFamily="34" charset="0"/>
              </a:rPr>
              <a:t>Chart #1</a:t>
            </a:r>
          </a:p>
        </p:txBody>
      </p:sp>
      <p:sp>
        <p:nvSpPr>
          <p:cNvPr id="10" name="Rectangle 9"/>
          <p:cNvSpPr/>
          <p:nvPr/>
        </p:nvSpPr>
        <p:spPr>
          <a:xfrm>
            <a:off x="1416819" y="2010802"/>
            <a:ext cx="1607736" cy="325612"/>
          </a:xfrm>
          <a:prstGeom prst="rect">
            <a:avLst/>
          </a:prstGeom>
          <a:noFill/>
          <a:ln w="38100">
            <a:solidFill>
              <a:srgbClr val="F735E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5555071" y="137691"/>
            <a:ext cx="6265665" cy="636035"/>
          </a:xfrm>
          <a:prstGeom prst="roundRect">
            <a:avLst/>
          </a:prstGeom>
          <a:solidFill>
            <a:srgbClr val="FF66FF"/>
          </a:solidFill>
          <a:ln w="76200">
            <a:solidFill>
              <a:schemeClr val="accent4">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ln>
                  <a:solidFill>
                    <a:schemeClr val="bg1"/>
                  </a:solidFill>
                </a:ln>
                <a:solidFill>
                  <a:srgbClr val="99FF33"/>
                </a:solidFill>
              </a:rPr>
              <a:t>Remember this timing principle!</a:t>
            </a:r>
            <a:endParaRPr lang="en-CA" sz="2800" b="1" dirty="0">
              <a:ln>
                <a:solidFill>
                  <a:schemeClr val="bg1"/>
                </a:solidFill>
              </a:ln>
              <a:solidFill>
                <a:srgbClr val="99FF33"/>
              </a:solidFill>
            </a:endParaRPr>
          </a:p>
        </p:txBody>
      </p:sp>
      <p:cxnSp>
        <p:nvCxnSpPr>
          <p:cNvPr id="13" name="Straight Connector 12"/>
          <p:cNvCxnSpPr/>
          <p:nvPr/>
        </p:nvCxnSpPr>
        <p:spPr>
          <a:xfrm>
            <a:off x="415167" y="2019718"/>
            <a:ext cx="8125932" cy="200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16819" y="1485613"/>
            <a:ext cx="1607736" cy="375072"/>
          </a:xfrm>
          <a:prstGeom prst="rect">
            <a:avLst/>
          </a:prstGeom>
          <a:solidFill>
            <a:srgbClr val="FFFF00"/>
          </a:solidFill>
          <a:ln>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0000FF"/>
                </a:solidFill>
              </a:rPr>
              <a:t>Tequfah</a:t>
            </a:r>
            <a:endParaRPr lang="en-CA" sz="2800" b="1" dirty="0">
              <a:solidFill>
                <a:srgbClr val="0000FF"/>
              </a:solidFill>
            </a:endParaRPr>
          </a:p>
        </p:txBody>
      </p:sp>
      <p:sp>
        <p:nvSpPr>
          <p:cNvPr id="16" name="Rectangle 15"/>
          <p:cNvSpPr/>
          <p:nvPr/>
        </p:nvSpPr>
        <p:spPr>
          <a:xfrm>
            <a:off x="616620" y="2738220"/>
            <a:ext cx="11069614" cy="407958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2800" dirty="0" smtClean="0">
                <a:solidFill>
                  <a:schemeClr val="bg1"/>
                </a:solidFill>
              </a:rPr>
              <a:t>The Tequfah timing is registered with </a:t>
            </a:r>
            <a:r>
              <a:rPr lang="en-US" sz="2800" b="1" dirty="0" smtClean="0">
                <a:solidFill>
                  <a:schemeClr val="bg1"/>
                </a:solidFill>
                <a:latin typeface="Helvetica" panose="020B0604020202020204" pitchFamily="34" charset="0"/>
              </a:rPr>
              <a:t>GMT </a:t>
            </a:r>
            <a:r>
              <a:rPr lang="en-US" sz="2800" b="1" dirty="0">
                <a:solidFill>
                  <a:schemeClr val="bg1"/>
                </a:solidFill>
                <a:latin typeface="Helvetica" panose="020B0604020202020204" pitchFamily="34" charset="0"/>
              </a:rPr>
              <a:t>– </a:t>
            </a:r>
            <a:r>
              <a:rPr lang="en-US" sz="2800" b="1" dirty="0" smtClean="0">
                <a:solidFill>
                  <a:schemeClr val="bg1"/>
                </a:solidFill>
                <a:latin typeface="Helvetica" panose="020B0604020202020204" pitchFamily="34" charset="0"/>
              </a:rPr>
              <a:t>Greenwich </a:t>
            </a:r>
            <a:r>
              <a:rPr lang="en-US" sz="2800" b="1" dirty="0">
                <a:solidFill>
                  <a:schemeClr val="bg1"/>
                </a:solidFill>
                <a:latin typeface="Helvetica" panose="020B0604020202020204" pitchFamily="34" charset="0"/>
              </a:rPr>
              <a:t>Mean Time / Coordinated Universal Time (Standard Time</a:t>
            </a:r>
            <a:r>
              <a:rPr lang="en-US" sz="2800" b="1" dirty="0" smtClean="0">
                <a:solidFill>
                  <a:schemeClr val="bg1"/>
                </a:solidFill>
                <a:latin typeface="Helvetica" panose="020B0604020202020204" pitchFamily="34" charset="0"/>
              </a:rPr>
              <a:t>).</a:t>
            </a:r>
          </a:p>
          <a:p>
            <a:r>
              <a:rPr lang="en-US" sz="2800" dirty="0" smtClean="0">
                <a:solidFill>
                  <a:schemeClr val="bg1"/>
                </a:solidFill>
                <a:latin typeface="Helvetica" panose="020B0604020202020204" pitchFamily="34" charset="0"/>
              </a:rPr>
              <a:t>This means the time frame must be adjusted to </a:t>
            </a:r>
            <a:r>
              <a:rPr lang="en-US" sz="2800" dirty="0" err="1" smtClean="0">
                <a:solidFill>
                  <a:schemeClr val="bg1"/>
                </a:solidFill>
                <a:latin typeface="Helvetica" panose="020B0604020202020204" pitchFamily="34" charset="0"/>
              </a:rPr>
              <a:t>Yisra’el</a:t>
            </a:r>
            <a:r>
              <a:rPr lang="en-US" sz="2800" dirty="0" smtClean="0">
                <a:solidFill>
                  <a:schemeClr val="bg1"/>
                </a:solidFill>
                <a:latin typeface="Helvetica" panose="020B0604020202020204" pitchFamily="34" charset="0"/>
              </a:rPr>
              <a:t>, Jerusalem time. To do this adjustment, 2 hours must be added. </a:t>
            </a:r>
            <a:br>
              <a:rPr lang="en-US" sz="2800" dirty="0" smtClean="0">
                <a:solidFill>
                  <a:schemeClr val="bg1"/>
                </a:solidFill>
                <a:latin typeface="Helvetica" panose="020B0604020202020204" pitchFamily="34" charset="0"/>
              </a:rPr>
            </a:br>
            <a:r>
              <a:rPr lang="en-US" sz="2800" dirty="0" smtClean="0">
                <a:solidFill>
                  <a:schemeClr val="bg1"/>
                </a:solidFill>
                <a:latin typeface="Helvetica" panose="020B0604020202020204" pitchFamily="34" charset="0"/>
              </a:rPr>
              <a:t>Therefore the time of the Tequfah was </a:t>
            </a:r>
            <a:r>
              <a:rPr lang="en-US" sz="2800" b="1" u="sng" dirty="0">
                <a:solidFill>
                  <a:srgbClr val="FF0000"/>
                </a:solidFill>
                <a:latin typeface="Helvetica" panose="020B0604020202020204" pitchFamily="34" charset="0"/>
              </a:rPr>
              <a:t>1</a:t>
            </a:r>
            <a:r>
              <a:rPr lang="en-US" sz="2800" b="1" u="sng" dirty="0" smtClean="0">
                <a:solidFill>
                  <a:srgbClr val="FF0000"/>
                </a:solidFill>
                <a:latin typeface="Helvetica" panose="020B0604020202020204" pitchFamily="34" charset="0"/>
              </a:rPr>
              <a:t>:23</a:t>
            </a:r>
            <a:r>
              <a:rPr lang="en-US" sz="2800" dirty="0" smtClean="0">
                <a:solidFill>
                  <a:schemeClr val="bg1"/>
                </a:solidFill>
                <a:latin typeface="Helvetica" panose="020B0604020202020204" pitchFamily="34" charset="0"/>
              </a:rPr>
              <a:t> AM!  This means </a:t>
            </a:r>
            <a:br>
              <a:rPr lang="en-US" sz="2800" dirty="0" smtClean="0">
                <a:solidFill>
                  <a:schemeClr val="bg1"/>
                </a:solidFill>
                <a:latin typeface="Helvetica" panose="020B0604020202020204" pitchFamily="34" charset="0"/>
              </a:rPr>
            </a:br>
            <a:r>
              <a:rPr lang="en-US" sz="2800" dirty="0" smtClean="0">
                <a:solidFill>
                  <a:schemeClr val="bg1"/>
                </a:solidFill>
                <a:latin typeface="Helvetica" panose="020B0604020202020204" pitchFamily="34" charset="0"/>
              </a:rPr>
              <a:t>Rome’s </a:t>
            </a:r>
            <a:r>
              <a:rPr lang="en-US" sz="2800" b="1" u="sng" dirty="0" smtClean="0">
                <a:solidFill>
                  <a:schemeClr val="bg1"/>
                </a:solidFill>
                <a:latin typeface="Helvetica" panose="020B0604020202020204" pitchFamily="34" charset="0"/>
              </a:rPr>
              <a:t>MIDNIGHT MARKER</a:t>
            </a:r>
            <a:r>
              <a:rPr lang="en-US" sz="2800" b="1" dirty="0" smtClean="0">
                <a:solidFill>
                  <a:schemeClr val="bg1"/>
                </a:solidFill>
                <a:latin typeface="Helvetica" panose="020B0604020202020204" pitchFamily="34" charset="0"/>
              </a:rPr>
              <a:t> </a:t>
            </a:r>
            <a:r>
              <a:rPr lang="en-US" sz="2800" dirty="0" smtClean="0">
                <a:solidFill>
                  <a:schemeClr val="bg1"/>
                </a:solidFill>
                <a:latin typeface="Helvetica" panose="020B0604020202020204" pitchFamily="34" charset="0"/>
              </a:rPr>
              <a:t>had passed by and consequently the Gregorian </a:t>
            </a:r>
            <a:r>
              <a:rPr lang="en-US" sz="2800" u="sng" dirty="0" smtClean="0">
                <a:solidFill>
                  <a:schemeClr val="bg1"/>
                </a:solidFill>
                <a:latin typeface="Arial Black" panose="020B0A04020102020204" pitchFamily="34" charset="0"/>
              </a:rPr>
              <a:t>DATE</a:t>
            </a:r>
            <a:r>
              <a:rPr lang="en-US" sz="2800" dirty="0" smtClean="0">
                <a:solidFill>
                  <a:schemeClr val="bg1"/>
                </a:solidFill>
                <a:latin typeface="Helvetica" panose="020B0604020202020204" pitchFamily="34" charset="0"/>
              </a:rPr>
              <a:t> in Jerusalem time, </a:t>
            </a:r>
            <a:r>
              <a:rPr lang="en-US" sz="2800" b="1" u="sng" dirty="0" smtClean="0">
                <a:solidFill>
                  <a:srgbClr val="FF0000"/>
                </a:solidFill>
                <a:latin typeface="Helvetica" panose="020B0604020202020204" pitchFamily="34" charset="0"/>
              </a:rPr>
              <a:t>chan</a:t>
            </a:r>
            <a:r>
              <a:rPr lang="en-US" sz="2800" b="1" dirty="0" smtClean="0">
                <a:solidFill>
                  <a:srgbClr val="FF0000"/>
                </a:solidFill>
                <a:latin typeface="Helvetica" panose="020B0604020202020204" pitchFamily="34" charset="0"/>
              </a:rPr>
              <a:t>g</a:t>
            </a:r>
            <a:r>
              <a:rPr lang="en-US" sz="2800" b="1" u="sng" dirty="0" smtClean="0">
                <a:solidFill>
                  <a:srgbClr val="FF0000"/>
                </a:solidFill>
                <a:latin typeface="Helvetica" panose="020B0604020202020204" pitchFamily="34" charset="0"/>
              </a:rPr>
              <a:t>es to Mar 23</a:t>
            </a:r>
            <a:r>
              <a:rPr lang="en-US" sz="2800" b="1" dirty="0" smtClean="0">
                <a:solidFill>
                  <a:srgbClr val="FF0000"/>
                </a:solidFill>
                <a:latin typeface="Helvetica" panose="020B0604020202020204" pitchFamily="34" charset="0"/>
              </a:rPr>
              <a:t>!</a:t>
            </a:r>
            <a:r>
              <a:rPr lang="en-US" sz="2800" b="1" u="sng" dirty="0" smtClean="0">
                <a:solidFill>
                  <a:schemeClr val="bg1"/>
                </a:solidFill>
                <a:latin typeface="Helvetica" panose="020B0604020202020204" pitchFamily="34" charset="0"/>
              </a:rPr>
              <a:t/>
            </a:r>
            <a:br>
              <a:rPr lang="en-US" sz="2800" b="1" u="sng" dirty="0" smtClean="0">
                <a:solidFill>
                  <a:schemeClr val="bg1"/>
                </a:solidFill>
                <a:latin typeface="Helvetica" panose="020B0604020202020204" pitchFamily="34" charset="0"/>
              </a:rPr>
            </a:br>
            <a:endParaRPr lang="en-US" sz="2800" b="1" u="sng" dirty="0" smtClean="0">
              <a:solidFill>
                <a:schemeClr val="bg1"/>
              </a:solidFill>
              <a:latin typeface="Helvetica" panose="020B0604020202020204" pitchFamily="34" charset="0"/>
            </a:endParaRPr>
          </a:p>
          <a:p>
            <a:endParaRPr lang="en-US" sz="2800" b="1" dirty="0">
              <a:solidFill>
                <a:srgbClr val="0000FF"/>
              </a:solidFill>
              <a:effectLst>
                <a:glow rad="127000">
                  <a:srgbClr val="FFFF00"/>
                </a:glow>
              </a:effectLst>
              <a:latin typeface="Helvetica" panose="020B0604020202020204" pitchFamily="34" charset="0"/>
            </a:endParaRPr>
          </a:p>
          <a:p>
            <a:pPr algn="ctr"/>
            <a:r>
              <a:rPr lang="en-CA" dirty="0" smtClean="0"/>
              <a:t> </a:t>
            </a:r>
            <a:endParaRPr lang="en-CA" dirty="0"/>
          </a:p>
        </p:txBody>
      </p:sp>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31484" y="1079648"/>
            <a:ext cx="1261598" cy="1652607"/>
          </a:xfrm>
          <a:prstGeom prst="rect">
            <a:avLst/>
          </a:prstGeom>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9" name="Curved Left Arrow 18"/>
          <p:cNvSpPr/>
          <p:nvPr/>
        </p:nvSpPr>
        <p:spPr>
          <a:xfrm>
            <a:off x="11293082" y="1477108"/>
            <a:ext cx="725250" cy="1330212"/>
          </a:xfrm>
          <a:prstGeom prst="curvedLeftArrow">
            <a:avLst>
              <a:gd name="adj1" fmla="val 25000"/>
              <a:gd name="adj2" fmla="val 50000"/>
              <a:gd name="adj3" fmla="val 33313"/>
            </a:avLst>
          </a:prstGeom>
          <a:solidFill>
            <a:srgbClr val="00FFFF"/>
          </a:solidFill>
          <a:ln>
            <a:solidFill>
              <a:srgbClr val="FF0000"/>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0" name="Rectangle 19"/>
          <p:cNvSpPr/>
          <p:nvPr/>
        </p:nvSpPr>
        <p:spPr>
          <a:xfrm>
            <a:off x="7764238" y="1067712"/>
            <a:ext cx="859479" cy="375072"/>
          </a:xfrm>
          <a:prstGeom prst="rect">
            <a:avLst/>
          </a:prstGeom>
          <a:solidFill>
            <a:srgbClr val="FFFF00"/>
          </a:solidFill>
          <a:ln>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0000FF"/>
                </a:solidFill>
              </a:rPr>
              <a:t>UTC</a:t>
            </a:r>
            <a:endParaRPr lang="en-CA" sz="2800" b="1" dirty="0">
              <a:solidFill>
                <a:srgbClr val="0000FF"/>
              </a:solidFill>
            </a:endParaRPr>
          </a:p>
        </p:txBody>
      </p:sp>
      <p:sp>
        <p:nvSpPr>
          <p:cNvPr id="3" name="Rounded Rectangle 2"/>
          <p:cNvSpPr/>
          <p:nvPr/>
        </p:nvSpPr>
        <p:spPr>
          <a:xfrm>
            <a:off x="698769" y="5784842"/>
            <a:ext cx="10858491" cy="916699"/>
          </a:xfrm>
          <a:prstGeom prst="roundRect">
            <a:avLst>
              <a:gd name="adj" fmla="val 50000"/>
            </a:avLst>
          </a:prstGeom>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black"/>
                </a:solidFill>
                <a:latin typeface="Helvetica" panose="020B0604020202020204" pitchFamily="34" charset="0"/>
              </a:rPr>
              <a:t>Q</a:t>
            </a:r>
            <a:r>
              <a:rPr lang="en-US" sz="2800" dirty="0">
                <a:solidFill>
                  <a:prstClr val="black"/>
                </a:solidFill>
                <a:latin typeface="Helvetica" panose="020B0604020202020204" pitchFamily="34" charset="0"/>
              </a:rPr>
              <a:t> – </a:t>
            </a:r>
            <a:r>
              <a:rPr lang="en-US" sz="2800" b="1" dirty="0">
                <a:solidFill>
                  <a:srgbClr val="0000FF"/>
                </a:solidFill>
                <a:effectLst>
                  <a:glow rad="127000">
                    <a:srgbClr val="FFFF00"/>
                  </a:glow>
                </a:effectLst>
                <a:latin typeface="Helvetica" panose="020B0604020202020204" pitchFamily="34" charset="0"/>
              </a:rPr>
              <a:t>Did Yahuah’s Covenant Calendar date change with it?</a:t>
            </a:r>
            <a:endParaRPr lang="en-CA" dirty="0"/>
          </a:p>
        </p:txBody>
      </p:sp>
      <p:pic>
        <p:nvPicPr>
          <p:cNvPr id="17" name="Picture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90449" y="845325"/>
            <a:ext cx="2954216" cy="302825"/>
          </a:xfrm>
          <a:prstGeom prst="rect">
            <a:avLst/>
          </a:prstGeom>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05200578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8" presetClass="emph" presetSubtype="0" repeatCount="2000" fill="hold" grpId="0" nodeType="afterEffect">
                                  <p:stCondLst>
                                    <p:cond delay="500"/>
                                  </p:stCondLst>
                                  <p:childTnLst>
                                    <p:animRot by="21600000">
                                      <p:cBhvr>
                                        <p:cTn id="13" dur="1250" fill="hold"/>
                                        <p:tgtEl>
                                          <p:spTgt spid="1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par>
                          <p:cTn id="24" fill="hold">
                            <p:stCondLst>
                              <p:cond delay="500"/>
                            </p:stCondLst>
                            <p:childTnLst>
                              <p:par>
                                <p:cTn id="25" presetID="31" presetClass="entr" presetSubtype="0" fill="hold" nodeType="afterEffect">
                                  <p:stCondLst>
                                    <p:cond delay="200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par>
                                <p:cTn id="31" presetID="31" presetClass="entr" presetSubtype="0" fill="hold" nodeType="withEffect">
                                  <p:stCondLst>
                                    <p:cond delay="20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9"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CCCC">
            <a:alpha val="48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rgbClr val="0000FF"/>
                </a:solidFill>
              </a:rPr>
              <a:pPr/>
              <a:t>21</a:t>
            </a:fld>
            <a:endParaRPr lang="en-US" sz="1100" dirty="0">
              <a:solidFill>
                <a:srgbClr val="0000FF"/>
              </a:solidFill>
            </a:endParaRPr>
          </a:p>
        </p:txBody>
      </p:sp>
      <p:sp>
        <p:nvSpPr>
          <p:cNvPr id="9" name="Rounded Rectangle 8"/>
          <p:cNvSpPr/>
          <p:nvPr/>
        </p:nvSpPr>
        <p:spPr>
          <a:xfrm>
            <a:off x="415167" y="137695"/>
            <a:ext cx="4578864" cy="636028"/>
          </a:xfrm>
          <a:prstGeom prst="roundRect">
            <a:avLst/>
          </a:prstGeom>
          <a:solidFill>
            <a:schemeClr val="accent2">
              <a:lumMod val="40000"/>
              <a:lumOff val="60000"/>
            </a:schemeClr>
          </a:solidFill>
          <a:ln w="76200">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dirty="0" smtClean="0">
                <a:solidFill>
                  <a:srgbClr val="9933FF"/>
                </a:solidFill>
                <a:latin typeface="Arial Black" panose="020B0A04020102020204" pitchFamily="34" charset="0"/>
              </a:rPr>
              <a:t>CE </a:t>
            </a:r>
            <a:r>
              <a:rPr lang="en-CA" sz="4000" u="sng" dirty="0" smtClean="0">
                <a:solidFill>
                  <a:srgbClr val="9933FF"/>
                </a:solidFill>
                <a:latin typeface="Arial Black" panose="020B0A04020102020204" pitchFamily="34" charset="0"/>
              </a:rPr>
              <a:t>26</a:t>
            </a:r>
            <a:r>
              <a:rPr lang="en-CA" sz="4000" dirty="0" smtClean="0">
                <a:solidFill>
                  <a:srgbClr val="9933FF"/>
                </a:solidFill>
                <a:latin typeface="Arial Black" panose="020B0A04020102020204" pitchFamily="34" charset="0"/>
              </a:rPr>
              <a:t> – </a:t>
            </a:r>
            <a:r>
              <a:rPr lang="en-CA" sz="2800" dirty="0" smtClean="0">
                <a:solidFill>
                  <a:schemeClr val="bg1"/>
                </a:solidFill>
                <a:latin typeface="Arial Black" panose="020B0A04020102020204" pitchFamily="34" charset="0"/>
              </a:rPr>
              <a:t>Chart #</a:t>
            </a:r>
            <a:r>
              <a:rPr lang="en-CA" sz="2800" dirty="0" smtClean="0">
                <a:solidFill>
                  <a:srgbClr val="FF0000"/>
                </a:solidFill>
                <a:latin typeface="Arial Black" panose="020B0A04020102020204" pitchFamily="34" charset="0"/>
              </a:rPr>
              <a:t>2</a:t>
            </a:r>
          </a:p>
        </p:txBody>
      </p:sp>
      <p:grpSp>
        <p:nvGrpSpPr>
          <p:cNvPr id="15" name="Group 14"/>
          <p:cNvGrpSpPr/>
          <p:nvPr/>
        </p:nvGrpSpPr>
        <p:grpSpPr>
          <a:xfrm>
            <a:off x="245810" y="1416818"/>
            <a:ext cx="11670787" cy="3557117"/>
            <a:chOff x="173878" y="1115367"/>
            <a:chExt cx="11670787" cy="3557117"/>
          </a:xfrm>
        </p:grpSpPr>
        <p:pic>
          <p:nvPicPr>
            <p:cNvPr id="20" name="Picture 19"/>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3878" y="1115367"/>
              <a:ext cx="11670787" cy="355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3878" y="1889089"/>
              <a:ext cx="11670787" cy="612950"/>
            </a:xfrm>
            <a:prstGeom prst="rect">
              <a:avLst/>
            </a:prstGeom>
            <a:noFill/>
            <a:ln w="57150">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a:off x="5416062" y="2180492"/>
              <a:ext cx="2391507" cy="100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Rounded Rectangular Callout 20"/>
          <p:cNvSpPr/>
          <p:nvPr/>
        </p:nvSpPr>
        <p:spPr>
          <a:xfrm>
            <a:off x="5416062" y="197349"/>
            <a:ext cx="4853353" cy="1078790"/>
          </a:xfrm>
          <a:prstGeom prst="wedgeRoundRectCallout">
            <a:avLst>
              <a:gd name="adj1" fmla="val -22787"/>
              <a:gd name="adj2" fmla="val 70712"/>
              <a:gd name="adj3" fmla="val 16667"/>
            </a:avLst>
          </a:prstGeom>
          <a:solidFill>
            <a:srgbClr val="92D050"/>
          </a:solidFill>
          <a:ln w="38100">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chemeClr val="bg1"/>
                </a:solidFill>
              </a:rPr>
              <a:t>Observation notes for </a:t>
            </a:r>
            <a:br>
              <a:rPr lang="en-CA" sz="3200" dirty="0" smtClean="0">
                <a:solidFill>
                  <a:schemeClr val="bg1"/>
                </a:solidFill>
              </a:rPr>
            </a:br>
            <a:r>
              <a:rPr lang="en-CA" sz="3200" dirty="0" smtClean="0">
                <a:solidFill>
                  <a:schemeClr val="bg1"/>
                </a:solidFill>
              </a:rPr>
              <a:t>Chart #</a:t>
            </a:r>
            <a:r>
              <a:rPr lang="en-CA" sz="3200" dirty="0" smtClean="0">
                <a:solidFill>
                  <a:srgbClr val="FF0000"/>
                </a:solidFill>
              </a:rPr>
              <a:t>2</a:t>
            </a:r>
            <a:r>
              <a:rPr lang="en-CA" sz="3200" dirty="0" smtClean="0">
                <a:solidFill>
                  <a:schemeClr val="bg1"/>
                </a:solidFill>
              </a:rPr>
              <a:t> Year </a:t>
            </a:r>
            <a:r>
              <a:rPr lang="en-CA" sz="3200" u="sng" dirty="0" smtClean="0">
                <a:solidFill>
                  <a:srgbClr val="FF0000"/>
                </a:solidFill>
              </a:rPr>
              <a:t>26</a:t>
            </a:r>
            <a:endParaRPr lang="en-CA" sz="3200" u="sng" dirty="0">
              <a:solidFill>
                <a:srgbClr val="FF0000"/>
              </a:solidFill>
            </a:endParaRPr>
          </a:p>
        </p:txBody>
      </p:sp>
      <p:sp>
        <p:nvSpPr>
          <p:cNvPr id="22" name="Rectangle 21"/>
          <p:cNvSpPr/>
          <p:nvPr/>
        </p:nvSpPr>
        <p:spPr>
          <a:xfrm>
            <a:off x="245810" y="4550103"/>
            <a:ext cx="2216038" cy="574558"/>
          </a:xfrm>
          <a:prstGeom prst="rect">
            <a:avLst/>
          </a:prstGeom>
          <a:noFill/>
          <a:ln w="57150">
            <a:solidFill>
              <a:srgbClr val="F735E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ounded Rectangular Callout 22"/>
          <p:cNvSpPr/>
          <p:nvPr/>
        </p:nvSpPr>
        <p:spPr>
          <a:xfrm>
            <a:off x="1981117" y="5265338"/>
            <a:ext cx="9028785" cy="1420420"/>
          </a:xfrm>
          <a:prstGeom prst="wedgeRoundRectCallout">
            <a:avLst>
              <a:gd name="adj1" fmla="val -44178"/>
              <a:gd name="adj2" fmla="val -75219"/>
              <a:gd name="adj3" fmla="val 16667"/>
            </a:avLst>
          </a:prstGeom>
          <a:solidFill>
            <a:srgbClr val="92D050"/>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solidFill>
                  <a:schemeClr val="bg1"/>
                </a:solidFill>
              </a:rPr>
              <a:t>The </a:t>
            </a:r>
            <a:r>
              <a:rPr lang="en-CA" sz="3600" u="sng" dirty="0" smtClean="0">
                <a:solidFill>
                  <a:schemeClr val="bg1"/>
                </a:solidFill>
              </a:rPr>
              <a:t>asterisk</a:t>
            </a:r>
            <a:r>
              <a:rPr lang="en-CA" sz="3600" dirty="0" smtClean="0">
                <a:solidFill>
                  <a:schemeClr val="bg1"/>
                </a:solidFill>
              </a:rPr>
              <a:t> denotes </a:t>
            </a:r>
            <a:r>
              <a:rPr lang="en-CA" sz="3600" u="sng" dirty="0" smtClean="0">
                <a:solidFill>
                  <a:schemeClr val="bg1"/>
                </a:solidFill>
              </a:rPr>
              <a:t>Midni</a:t>
            </a:r>
            <a:r>
              <a:rPr lang="en-CA" sz="3600" dirty="0" smtClean="0">
                <a:solidFill>
                  <a:schemeClr val="bg1"/>
                </a:solidFill>
              </a:rPr>
              <a:t>g</a:t>
            </a:r>
            <a:r>
              <a:rPr lang="en-CA" sz="3600" u="sng" dirty="0" smtClean="0">
                <a:solidFill>
                  <a:schemeClr val="bg1"/>
                </a:solidFill>
              </a:rPr>
              <a:t>ht</a:t>
            </a:r>
            <a:r>
              <a:rPr lang="en-CA" sz="3600" dirty="0" smtClean="0">
                <a:solidFill>
                  <a:schemeClr val="bg1"/>
                </a:solidFill>
              </a:rPr>
              <a:t>. </a:t>
            </a:r>
            <a:br>
              <a:rPr lang="en-CA" sz="3600" dirty="0" smtClean="0">
                <a:solidFill>
                  <a:schemeClr val="bg1"/>
                </a:solidFill>
              </a:rPr>
            </a:br>
            <a:r>
              <a:rPr lang="en-CA" sz="3600" dirty="0" smtClean="0">
                <a:solidFill>
                  <a:schemeClr val="bg1"/>
                </a:solidFill>
              </a:rPr>
              <a:t>Has this time been </a:t>
            </a:r>
            <a:r>
              <a:rPr lang="en-CA" sz="3600" u="sng" dirty="0" smtClean="0">
                <a:solidFill>
                  <a:srgbClr val="FF0000"/>
                </a:solidFill>
              </a:rPr>
              <a:t>loosel</a:t>
            </a:r>
            <a:r>
              <a:rPr lang="en-CA" sz="3600" dirty="0" smtClean="0">
                <a:solidFill>
                  <a:srgbClr val="FF0000"/>
                </a:solidFill>
              </a:rPr>
              <a:t>y </a:t>
            </a:r>
            <a:r>
              <a:rPr lang="en-CA" sz="3600" u="sng" dirty="0" smtClean="0">
                <a:solidFill>
                  <a:srgbClr val="FF0000"/>
                </a:solidFill>
              </a:rPr>
              <a:t>rounded off</a:t>
            </a:r>
            <a:r>
              <a:rPr lang="en-CA" sz="3600" dirty="0" smtClean="0">
                <a:solidFill>
                  <a:srgbClr val="FF0000"/>
                </a:solidFill>
              </a:rPr>
              <a:t>?</a:t>
            </a:r>
            <a:endParaRPr lang="en-CA" sz="3600" dirty="0">
              <a:solidFill>
                <a:srgbClr val="FF0000"/>
              </a:solidFill>
            </a:endParaRPr>
          </a:p>
        </p:txBody>
      </p:sp>
    </p:spTree>
    <p:extLst>
      <p:ext uri="{BB962C8B-B14F-4D97-AF65-F5344CB8AC3E}">
        <p14:creationId xmlns:p14="http://schemas.microsoft.com/office/powerpoint/2010/main" val="65597722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125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2250"/>
                            </p:stCondLst>
                            <p:childTnLst>
                              <p:par>
                                <p:cTn id="12" presetID="35" presetClass="emph" presetSubtype="0" repeatCount="4000" fill="hold" grpId="1" nodeType="afterEffect">
                                  <p:stCondLst>
                                    <p:cond delay="0"/>
                                  </p:stCondLst>
                                  <p:childTnLst>
                                    <p:anim calcmode="discrete" valueType="str">
                                      <p:cBhvr>
                                        <p:cTn id="13" dur="1000" fill="hold"/>
                                        <p:tgtEl>
                                          <p:spTgt spid="22"/>
                                        </p:tgtEl>
                                        <p:attrNameLst>
                                          <p:attrName>style.visibility</p:attrName>
                                        </p:attrNameLst>
                                      </p:cBhvr>
                                      <p:tavLst>
                                        <p:tav tm="0">
                                          <p:val>
                                            <p:strVal val="hidden"/>
                                          </p:val>
                                        </p:tav>
                                        <p:tav tm="50000">
                                          <p:val>
                                            <p:strVal val="visible"/>
                                          </p:val>
                                        </p:tav>
                                      </p:tavLst>
                                    </p:anim>
                                  </p:childTnLst>
                                </p:cTn>
                              </p:par>
                              <p:par>
                                <p:cTn id="14" presetID="8"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amond(in)">
                                      <p:cBhvr>
                                        <p:cTn id="16"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CCCC">
            <a:alpha val="48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rgbClr val="0000FF"/>
                </a:solidFill>
              </a:rPr>
              <a:pPr/>
              <a:t>22</a:t>
            </a:fld>
            <a:endParaRPr lang="en-US" sz="1100" dirty="0">
              <a:solidFill>
                <a:srgbClr val="0000FF"/>
              </a:solidFill>
            </a:endParaRPr>
          </a:p>
        </p:txBody>
      </p:sp>
      <p:sp>
        <p:nvSpPr>
          <p:cNvPr id="9" name="Rounded Rectangle 8"/>
          <p:cNvSpPr/>
          <p:nvPr/>
        </p:nvSpPr>
        <p:spPr>
          <a:xfrm>
            <a:off x="405953" y="228130"/>
            <a:ext cx="5452236" cy="636028"/>
          </a:xfrm>
          <a:prstGeom prst="roundRect">
            <a:avLst/>
          </a:prstGeom>
          <a:solidFill>
            <a:schemeClr val="accent2">
              <a:lumMod val="40000"/>
              <a:lumOff val="60000"/>
            </a:schemeClr>
          </a:solidFill>
          <a:ln w="76200">
            <a:solidFill>
              <a:schemeClr val="accent4">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dirty="0" smtClean="0">
                <a:solidFill>
                  <a:srgbClr val="9933FF"/>
                </a:solidFill>
                <a:latin typeface="Arial Black" panose="020B0A04020102020204" pitchFamily="34" charset="0"/>
              </a:rPr>
              <a:t>CE </a:t>
            </a:r>
            <a:r>
              <a:rPr lang="en-CA" sz="4000" u="sng" dirty="0" smtClean="0">
                <a:solidFill>
                  <a:srgbClr val="9933FF"/>
                </a:solidFill>
                <a:latin typeface="Arial Black" panose="020B0A04020102020204" pitchFamily="34" charset="0"/>
              </a:rPr>
              <a:t>26</a:t>
            </a:r>
            <a:r>
              <a:rPr lang="en-CA" sz="4000" dirty="0" smtClean="0">
                <a:solidFill>
                  <a:srgbClr val="9933FF"/>
                </a:solidFill>
                <a:latin typeface="Arial Black" panose="020B0A04020102020204" pitchFamily="34" charset="0"/>
              </a:rPr>
              <a:t> – </a:t>
            </a:r>
            <a:r>
              <a:rPr lang="en-CA" sz="2800" dirty="0" smtClean="0">
                <a:solidFill>
                  <a:schemeClr val="bg1"/>
                </a:solidFill>
                <a:latin typeface="Arial Black" panose="020B0A04020102020204" pitchFamily="34" charset="0"/>
              </a:rPr>
              <a:t>Chart </a:t>
            </a:r>
            <a:r>
              <a:rPr lang="en-CA" sz="2800" u="sng" dirty="0" smtClean="0">
                <a:solidFill>
                  <a:srgbClr val="FF0000"/>
                </a:solidFill>
                <a:latin typeface="Arial Black" panose="020B0A04020102020204" pitchFamily="34" charset="0"/>
              </a:rPr>
              <a:t>#2</a:t>
            </a:r>
            <a:r>
              <a:rPr lang="en-CA" sz="2800" dirty="0" smtClean="0">
                <a:solidFill>
                  <a:srgbClr val="FF0000"/>
                </a:solidFill>
                <a:latin typeface="Arial Black" panose="020B0A04020102020204" pitchFamily="34" charset="0"/>
              </a:rPr>
              <a:t> </a:t>
            </a:r>
            <a:r>
              <a:rPr lang="en-CA" sz="2800" dirty="0" smtClean="0">
                <a:solidFill>
                  <a:schemeClr val="bg1"/>
                </a:solidFill>
              </a:rPr>
              <a:t>cont</a:t>
            </a:r>
            <a:r>
              <a:rPr lang="en-CA" sz="2800" dirty="0">
                <a:solidFill>
                  <a:schemeClr val="bg1"/>
                </a:solidFill>
              </a:rPr>
              <a:t>.</a:t>
            </a:r>
            <a:endParaRPr lang="en-CA" sz="2800" dirty="0" smtClean="0">
              <a:solidFill>
                <a:schemeClr val="bg1"/>
              </a:solidFill>
            </a:endParaRPr>
          </a:p>
        </p:txBody>
      </p:sp>
      <p:sp>
        <p:nvSpPr>
          <p:cNvPr id="17" name="Rectangle 16"/>
          <p:cNvSpPr/>
          <p:nvPr/>
        </p:nvSpPr>
        <p:spPr>
          <a:xfrm>
            <a:off x="647384" y="3117216"/>
            <a:ext cx="10905833" cy="306070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2800" dirty="0" smtClean="0">
                <a:solidFill>
                  <a:schemeClr val="bg1"/>
                </a:solidFill>
                <a:latin typeface="Helvetica" panose="020B0604020202020204" pitchFamily="34" charset="0"/>
              </a:rPr>
              <a:t>The US Naval authority declares this has </a:t>
            </a:r>
            <a:r>
              <a:rPr lang="en-US" sz="2800" u="sng" dirty="0" smtClean="0">
                <a:solidFill>
                  <a:schemeClr val="bg1"/>
                </a:solidFill>
                <a:latin typeface="Helvetica" panose="020B0604020202020204" pitchFamily="34" charset="0"/>
              </a:rPr>
              <a:t>alread</a:t>
            </a:r>
            <a:r>
              <a:rPr lang="en-US" sz="2800" dirty="0" smtClean="0">
                <a:solidFill>
                  <a:schemeClr val="bg1"/>
                </a:solidFill>
                <a:latin typeface="Helvetica" panose="020B0604020202020204" pitchFamily="34" charset="0"/>
              </a:rPr>
              <a:t>y </a:t>
            </a:r>
            <a:r>
              <a:rPr lang="en-US" sz="2800" u="sng" dirty="0" smtClean="0">
                <a:solidFill>
                  <a:schemeClr val="bg1"/>
                </a:solidFill>
                <a:latin typeface="Helvetica" panose="020B0604020202020204" pitchFamily="34" charset="0"/>
              </a:rPr>
              <a:t>been ad</a:t>
            </a:r>
            <a:r>
              <a:rPr lang="en-US" sz="2800" dirty="0" smtClean="0">
                <a:solidFill>
                  <a:schemeClr val="bg1"/>
                </a:solidFill>
                <a:latin typeface="Helvetica" panose="020B0604020202020204" pitchFamily="34" charset="0"/>
              </a:rPr>
              <a:t>j</a:t>
            </a:r>
            <a:r>
              <a:rPr lang="en-US" sz="2800" u="sng" dirty="0" smtClean="0">
                <a:solidFill>
                  <a:schemeClr val="bg1"/>
                </a:solidFill>
                <a:latin typeface="Helvetica" panose="020B0604020202020204" pitchFamily="34" charset="0"/>
              </a:rPr>
              <a:t>usted for Jerusalem time</a:t>
            </a:r>
            <a:r>
              <a:rPr lang="en-US" sz="2800" dirty="0" smtClean="0">
                <a:solidFill>
                  <a:schemeClr val="bg1"/>
                </a:solidFill>
                <a:latin typeface="Helvetica" panose="020B0604020202020204" pitchFamily="34" charset="0"/>
              </a:rPr>
              <a:t>! </a:t>
            </a:r>
            <a:br>
              <a:rPr lang="en-US" sz="2800" dirty="0" smtClean="0">
                <a:solidFill>
                  <a:schemeClr val="bg1"/>
                </a:solidFill>
                <a:latin typeface="Helvetica" panose="020B0604020202020204" pitchFamily="34" charset="0"/>
              </a:rPr>
            </a:br>
            <a:r>
              <a:rPr lang="en-US" sz="2800" dirty="0" smtClean="0">
                <a:solidFill>
                  <a:schemeClr val="bg1"/>
                </a:solidFill>
                <a:latin typeface="Helvetica" panose="020B0604020202020204" pitchFamily="34" charset="0"/>
              </a:rPr>
              <a:t>	   </a:t>
            </a:r>
            <a:r>
              <a:rPr lang="en-US" sz="2800" dirty="0" smtClean="0">
                <a:solidFill>
                  <a:srgbClr val="FF0000"/>
                </a:solidFill>
                <a:latin typeface="Helvetica" panose="020B0604020202020204" pitchFamily="34" charset="0"/>
              </a:rPr>
              <a:t>Yet there is a 1.5 hour difference from chart #1! </a:t>
            </a:r>
          </a:p>
          <a:p>
            <a:endParaRPr lang="en-US" sz="2800" b="1" dirty="0">
              <a:solidFill>
                <a:srgbClr val="FF0000"/>
              </a:solidFill>
              <a:latin typeface="Helvetica" panose="020B0604020202020204" pitchFamily="34" charset="0"/>
            </a:endParaRPr>
          </a:p>
          <a:p>
            <a:r>
              <a:rPr lang="en-US" sz="2800" b="1" dirty="0" smtClean="0">
                <a:solidFill>
                  <a:srgbClr val="0066FF"/>
                </a:solidFill>
                <a:latin typeface="Helvetica" panose="020B0604020202020204" pitchFamily="34" charset="0"/>
              </a:rPr>
              <a:t>	   Which chart will provide dependable evidence?</a:t>
            </a:r>
          </a:p>
        </p:txBody>
      </p:sp>
      <p:grpSp>
        <p:nvGrpSpPr>
          <p:cNvPr id="5" name="Group 4"/>
          <p:cNvGrpSpPr/>
          <p:nvPr/>
        </p:nvGrpSpPr>
        <p:grpSpPr>
          <a:xfrm>
            <a:off x="234168" y="1333705"/>
            <a:ext cx="11610497" cy="1275621"/>
            <a:chOff x="234168" y="1333705"/>
            <a:chExt cx="11610497" cy="1275621"/>
          </a:xfrm>
        </p:grpSpPr>
        <p:pic>
          <p:nvPicPr>
            <p:cNvPr id="15" name="Picture 1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4168" y="1333705"/>
              <a:ext cx="11610497" cy="123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198183" y="2283714"/>
              <a:ext cx="1607736" cy="325612"/>
            </a:xfrm>
            <a:prstGeom prst="rect">
              <a:avLst/>
            </a:prstGeom>
            <a:noFill/>
            <a:ln w="38100">
              <a:solidFill>
                <a:srgbClr val="F735E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1306291" y="1792135"/>
              <a:ext cx="1607736" cy="375072"/>
            </a:xfrm>
            <a:prstGeom prst="rect">
              <a:avLst/>
            </a:prstGeom>
            <a:solidFill>
              <a:srgbClr val="FFFF00"/>
            </a:solidFill>
            <a:ln>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0000FF"/>
                  </a:solidFill>
                </a:rPr>
                <a:t>Tequfah</a:t>
              </a:r>
              <a:endParaRPr lang="en-CA" sz="2800" b="1" dirty="0">
                <a:solidFill>
                  <a:srgbClr val="0000FF"/>
                </a:solidFill>
              </a:endParaRPr>
            </a:p>
          </p:txBody>
        </p:sp>
      </p:grpSp>
      <p:pic>
        <p:nvPicPr>
          <p:cNvPr id="21" name="Picture 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034679" y="4229656"/>
            <a:ext cx="1258794" cy="136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37193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600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750" fill="hold"/>
                                        <p:tgtEl>
                                          <p:spTgt spid="21"/>
                                        </p:tgtEl>
                                        <p:attrNameLst>
                                          <p:attrName>ppt_x</p:attrName>
                                        </p:attrNameLst>
                                      </p:cBhvr>
                                      <p:tavLst>
                                        <p:tav tm="0">
                                          <p:val>
                                            <p:strVal val="0-#ppt_w/2"/>
                                          </p:val>
                                        </p:tav>
                                        <p:tav tm="100000">
                                          <p:val>
                                            <p:strVal val="#ppt_x"/>
                                          </p:val>
                                        </p:tav>
                                      </p:tavLst>
                                    </p:anim>
                                    <p:anim calcmode="lin" valueType="num">
                                      <p:cBhvr additive="base">
                                        <p:cTn id="13"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CCCC">
            <a:alpha val="48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rgbClr val="0000FF"/>
                </a:solidFill>
              </a:rPr>
              <a:pPr/>
              <a:t>23</a:t>
            </a:fld>
            <a:endParaRPr lang="en-US" sz="1100" dirty="0">
              <a:solidFill>
                <a:srgbClr val="0000FF"/>
              </a:solidFill>
            </a:endParaRPr>
          </a:p>
        </p:txBody>
      </p:sp>
      <p:sp>
        <p:nvSpPr>
          <p:cNvPr id="9" name="Rounded Rectangle 8"/>
          <p:cNvSpPr/>
          <p:nvPr/>
        </p:nvSpPr>
        <p:spPr>
          <a:xfrm>
            <a:off x="325569" y="137698"/>
            <a:ext cx="4578864" cy="636028"/>
          </a:xfrm>
          <a:prstGeom prst="roundRect">
            <a:avLst/>
          </a:prstGeom>
          <a:solidFill>
            <a:schemeClr val="accent2">
              <a:lumMod val="40000"/>
              <a:lumOff val="60000"/>
            </a:schemeClr>
          </a:solidFill>
          <a:ln w="76200">
            <a:solidFill>
              <a:schemeClr val="accent4">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dirty="0" smtClean="0">
                <a:solidFill>
                  <a:srgbClr val="9933FF"/>
                </a:solidFill>
                <a:latin typeface="Arial Black" panose="020B0A04020102020204" pitchFamily="34" charset="0"/>
              </a:rPr>
              <a:t>CE </a:t>
            </a:r>
            <a:r>
              <a:rPr lang="en-CA" sz="4000" u="sng" dirty="0" smtClean="0">
                <a:solidFill>
                  <a:srgbClr val="9933FF"/>
                </a:solidFill>
                <a:latin typeface="Arial Black" panose="020B0A04020102020204" pitchFamily="34" charset="0"/>
              </a:rPr>
              <a:t>26</a:t>
            </a:r>
            <a:r>
              <a:rPr lang="en-CA" sz="4000" dirty="0" smtClean="0">
                <a:solidFill>
                  <a:srgbClr val="9933FF"/>
                </a:solidFill>
                <a:latin typeface="Arial Black" panose="020B0A04020102020204" pitchFamily="34" charset="0"/>
              </a:rPr>
              <a:t> – </a:t>
            </a:r>
            <a:r>
              <a:rPr lang="en-CA" sz="2800" dirty="0" smtClean="0">
                <a:solidFill>
                  <a:schemeClr val="bg1"/>
                </a:solidFill>
                <a:latin typeface="Arial Black" panose="020B0A04020102020204" pitchFamily="34" charset="0"/>
              </a:rPr>
              <a:t>Chart </a:t>
            </a:r>
            <a:r>
              <a:rPr lang="en-CA" sz="2800" u="sng" dirty="0" smtClean="0">
                <a:solidFill>
                  <a:srgbClr val="FF0000"/>
                </a:solidFill>
                <a:latin typeface="Arial Black" panose="020B0A04020102020204" pitchFamily="34" charset="0"/>
              </a:rPr>
              <a:t>#3</a:t>
            </a:r>
          </a:p>
        </p:txBody>
      </p:sp>
      <p:sp>
        <p:nvSpPr>
          <p:cNvPr id="17" name="Rectangle 16"/>
          <p:cNvSpPr/>
          <p:nvPr/>
        </p:nvSpPr>
        <p:spPr>
          <a:xfrm>
            <a:off x="606571" y="2865944"/>
            <a:ext cx="10905833" cy="391669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2800" dirty="0" smtClean="0">
                <a:solidFill>
                  <a:schemeClr val="bg1"/>
                </a:solidFill>
              </a:rPr>
              <a:t>The </a:t>
            </a:r>
            <a:r>
              <a:rPr lang="en-CA" sz="2800" b="1" dirty="0" smtClean="0">
                <a:solidFill>
                  <a:srgbClr val="0000FF"/>
                </a:solidFill>
              </a:rPr>
              <a:t>Tequfah</a:t>
            </a:r>
            <a:r>
              <a:rPr lang="en-CA" sz="2800" dirty="0" smtClean="0">
                <a:solidFill>
                  <a:schemeClr val="bg1"/>
                </a:solidFill>
              </a:rPr>
              <a:t> timing is registered with </a:t>
            </a:r>
            <a:r>
              <a:rPr lang="en-US" sz="2800" b="1" dirty="0" smtClean="0">
                <a:solidFill>
                  <a:schemeClr val="bg1"/>
                </a:solidFill>
                <a:latin typeface="Helvetica" panose="020B0604020202020204" pitchFamily="34" charset="0"/>
              </a:rPr>
              <a:t>LMT –  Local Mean Time – already adjusted to Jerusalem time. </a:t>
            </a:r>
            <a:r>
              <a:rPr lang="en-US" sz="2800" dirty="0">
                <a:solidFill>
                  <a:schemeClr val="bg1"/>
                </a:solidFill>
                <a:latin typeface="Helvetica" panose="020B0604020202020204" pitchFamily="34" charset="0"/>
              </a:rPr>
              <a:t>T</a:t>
            </a:r>
            <a:r>
              <a:rPr lang="en-US" sz="2800" dirty="0" smtClean="0">
                <a:solidFill>
                  <a:schemeClr val="bg1"/>
                </a:solidFill>
                <a:latin typeface="Helvetica" panose="020B0604020202020204" pitchFamily="34" charset="0"/>
              </a:rPr>
              <a:t>he Roman </a:t>
            </a:r>
            <a:r>
              <a:rPr lang="en-US" sz="2800" b="1" dirty="0" smtClean="0">
                <a:solidFill>
                  <a:schemeClr val="bg1"/>
                </a:solidFill>
                <a:latin typeface="Helvetica" panose="020B0604020202020204" pitchFamily="34" charset="0"/>
              </a:rPr>
              <a:t>midnight marker </a:t>
            </a:r>
            <a:r>
              <a:rPr lang="en-US" sz="2800" dirty="0" smtClean="0">
                <a:solidFill>
                  <a:schemeClr val="bg1"/>
                </a:solidFill>
                <a:latin typeface="Helvetica" panose="020B0604020202020204" pitchFamily="34" charset="0"/>
              </a:rPr>
              <a:t>has been passed and consequently the Gregorian date – </a:t>
            </a:r>
            <a:br>
              <a:rPr lang="en-US" sz="2800" dirty="0" smtClean="0">
                <a:solidFill>
                  <a:schemeClr val="bg1"/>
                </a:solidFill>
                <a:latin typeface="Helvetica" panose="020B0604020202020204" pitchFamily="34" charset="0"/>
              </a:rPr>
            </a:br>
            <a:r>
              <a:rPr lang="en-US" sz="2800" dirty="0" smtClean="0">
                <a:solidFill>
                  <a:schemeClr val="bg1"/>
                </a:solidFill>
                <a:latin typeface="Helvetica" panose="020B0604020202020204" pitchFamily="34" charset="0"/>
              </a:rPr>
              <a:t>		</a:t>
            </a:r>
            <a:r>
              <a:rPr lang="en-US" sz="2800" b="1" u="sng" dirty="0" smtClean="0">
                <a:solidFill>
                  <a:schemeClr val="bg1"/>
                </a:solidFill>
                <a:latin typeface="Helvetica" panose="020B0604020202020204" pitchFamily="34" charset="0"/>
              </a:rPr>
              <a:t>in Jerusalem time</a:t>
            </a:r>
            <a:r>
              <a:rPr lang="en-US" sz="2800" dirty="0" smtClean="0">
                <a:solidFill>
                  <a:schemeClr val="bg1"/>
                </a:solidFill>
                <a:latin typeface="Helvetica" panose="020B0604020202020204" pitchFamily="34" charset="0"/>
              </a:rPr>
              <a:t>, </a:t>
            </a:r>
            <a:r>
              <a:rPr lang="en-US" sz="2800" b="1" dirty="0" smtClean="0">
                <a:solidFill>
                  <a:srgbClr val="FF0000"/>
                </a:solidFill>
                <a:latin typeface="Helvetica" panose="020B0604020202020204" pitchFamily="34" charset="0"/>
              </a:rPr>
              <a:t>is recorded as - </a:t>
            </a:r>
            <a:r>
              <a:rPr lang="en-US" sz="2800" b="1" u="sng" dirty="0" smtClean="0">
                <a:solidFill>
                  <a:srgbClr val="FF0000"/>
                </a:solidFill>
                <a:latin typeface="Helvetica" panose="020B0604020202020204" pitchFamily="34" charset="0"/>
              </a:rPr>
              <a:t>Mar 23</a:t>
            </a:r>
            <a:r>
              <a:rPr lang="en-US" sz="2800" b="1" dirty="0" smtClean="0">
                <a:solidFill>
                  <a:srgbClr val="FF0000"/>
                </a:solidFill>
                <a:latin typeface="Helvetica" panose="020B0604020202020204" pitchFamily="34" charset="0"/>
              </a:rPr>
              <a:t>!  </a:t>
            </a:r>
            <a:br>
              <a:rPr lang="en-US" sz="2800" b="1" dirty="0" smtClean="0">
                <a:solidFill>
                  <a:srgbClr val="FF0000"/>
                </a:solidFill>
                <a:latin typeface="Helvetica" panose="020B0604020202020204" pitchFamily="34" charset="0"/>
              </a:rPr>
            </a:br>
            <a:r>
              <a:rPr lang="en-US" sz="2800" b="1" dirty="0" smtClean="0">
                <a:solidFill>
                  <a:srgbClr val="FF0000"/>
                </a:solidFill>
                <a:latin typeface="Helvetica" panose="020B0604020202020204" pitchFamily="34" charset="0"/>
              </a:rPr>
              <a:t>	    It is </a:t>
            </a:r>
            <a:r>
              <a:rPr lang="en-US" sz="2800" b="1" u="sng" dirty="0" smtClean="0">
                <a:solidFill>
                  <a:srgbClr val="FF0000"/>
                </a:solidFill>
                <a:latin typeface="Helvetica" panose="020B0604020202020204" pitchFamily="34" charset="0"/>
              </a:rPr>
              <a:t>MUCH LATER</a:t>
            </a:r>
            <a:r>
              <a:rPr lang="en-US" sz="2800" b="1" dirty="0" smtClean="0">
                <a:solidFill>
                  <a:srgbClr val="FF0000"/>
                </a:solidFill>
                <a:latin typeface="Helvetica" panose="020B0604020202020204" pitchFamily="34" charset="0"/>
              </a:rPr>
              <a:t> than the last two charts!!! ???</a:t>
            </a:r>
            <a:r>
              <a:rPr lang="en-US" sz="2800" b="1" u="sng" dirty="0" smtClean="0">
                <a:solidFill>
                  <a:schemeClr val="bg1"/>
                </a:solidFill>
                <a:latin typeface="Helvetica" panose="020B0604020202020204" pitchFamily="34" charset="0"/>
              </a:rPr>
              <a:t/>
            </a:r>
            <a:br>
              <a:rPr lang="en-US" sz="2800" b="1" u="sng" dirty="0" smtClean="0">
                <a:solidFill>
                  <a:schemeClr val="bg1"/>
                </a:solidFill>
                <a:latin typeface="Helvetica" panose="020B0604020202020204" pitchFamily="34" charset="0"/>
              </a:rPr>
            </a:br>
            <a:endParaRPr lang="en-US" sz="2800" b="1" u="sng" dirty="0" smtClean="0">
              <a:solidFill>
                <a:schemeClr val="bg1"/>
              </a:solidFill>
              <a:latin typeface="Helvetica" panose="020B0604020202020204" pitchFamily="34" charset="0"/>
            </a:endParaRPr>
          </a:p>
          <a:p>
            <a:endParaRPr lang="en-US" sz="2800" b="1" u="sng" dirty="0">
              <a:solidFill>
                <a:schemeClr val="bg1"/>
              </a:solidFill>
              <a:effectLst/>
              <a:latin typeface="Helvetica" panose="020B0604020202020204" pitchFamily="34" charset="0"/>
            </a:endParaRPr>
          </a:p>
          <a:p>
            <a:endParaRPr lang="en-US" sz="2800" b="1" u="sng" dirty="0" smtClean="0">
              <a:solidFill>
                <a:schemeClr val="bg1"/>
              </a:solidFill>
              <a:effectLst/>
              <a:latin typeface="Helvetica" panose="020B0604020202020204" pitchFamily="34" charset="0"/>
            </a:endParaRPr>
          </a:p>
          <a:p>
            <a:endParaRPr lang="en-US" sz="2800" dirty="0">
              <a:solidFill>
                <a:schemeClr val="accent3">
                  <a:lumMod val="75000"/>
                </a:schemeClr>
              </a:solidFill>
              <a:effectLst/>
              <a:latin typeface="Helvetica" panose="020B0604020202020204" pitchFamily="34" charset="0"/>
            </a:endParaRPr>
          </a:p>
        </p:txBody>
      </p:sp>
      <p:grpSp>
        <p:nvGrpSpPr>
          <p:cNvPr id="3" name="Group 2"/>
          <p:cNvGrpSpPr/>
          <p:nvPr/>
        </p:nvGrpSpPr>
        <p:grpSpPr>
          <a:xfrm>
            <a:off x="598747" y="992763"/>
            <a:ext cx="11027195" cy="1826552"/>
            <a:chOff x="136524" y="148708"/>
            <a:chExt cx="11027195" cy="1826552"/>
          </a:xfrm>
        </p:grpSpPr>
        <p:pic>
          <p:nvPicPr>
            <p:cNvPr id="10"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6524" y="148708"/>
              <a:ext cx="11027195" cy="1398738"/>
            </a:xfrm>
            <a:prstGeom prst="rect">
              <a:avLst/>
            </a:prstGeom>
          </p:spPr>
        </p:pic>
        <p:pic>
          <p:nvPicPr>
            <p:cNvPr id="12"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3907" y="1535105"/>
              <a:ext cx="10347762" cy="440155"/>
            </a:xfrm>
            <a:prstGeom prst="rect">
              <a:avLst/>
            </a:prstGeom>
          </p:spPr>
        </p:pic>
        <p:sp>
          <p:nvSpPr>
            <p:cNvPr id="20" name="Rectangle 19"/>
            <p:cNvSpPr/>
            <p:nvPr/>
          </p:nvSpPr>
          <p:spPr>
            <a:xfrm>
              <a:off x="1436920" y="786151"/>
              <a:ext cx="1607736" cy="375072"/>
            </a:xfrm>
            <a:prstGeom prst="rect">
              <a:avLst/>
            </a:prstGeom>
            <a:solidFill>
              <a:srgbClr val="FFFF00"/>
            </a:solidFill>
            <a:ln>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0000FF"/>
                  </a:solidFill>
                </a:rPr>
                <a:t>Tequfah</a:t>
              </a:r>
              <a:endParaRPr lang="en-CA" sz="2800" b="1" dirty="0">
                <a:solidFill>
                  <a:srgbClr val="0000FF"/>
                </a:solidFill>
              </a:endParaRPr>
            </a:p>
          </p:txBody>
        </p:sp>
      </p:grpSp>
      <p:sp>
        <p:nvSpPr>
          <p:cNvPr id="16" name="Rectangle 15"/>
          <p:cNvSpPr/>
          <p:nvPr/>
        </p:nvSpPr>
        <p:spPr>
          <a:xfrm>
            <a:off x="2755967" y="2442602"/>
            <a:ext cx="1484437" cy="325612"/>
          </a:xfrm>
          <a:prstGeom prst="rect">
            <a:avLst/>
          </a:prstGeom>
          <a:noFill/>
          <a:ln w="38100">
            <a:solidFill>
              <a:srgbClr val="F735E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067086" y="1630206"/>
            <a:ext cx="3619903" cy="325612"/>
          </a:xfrm>
          <a:prstGeom prst="rect">
            <a:avLst/>
          </a:prstGeom>
          <a:noFill/>
          <a:ln w="38100">
            <a:solidFill>
              <a:srgbClr val="F735E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rPr>
              <a:t>Local Mean Time @ Jerusalem</a:t>
            </a:r>
            <a:endParaRPr lang="en-CA" b="1" dirty="0">
              <a:solidFill>
                <a:schemeClr val="bg1"/>
              </a:solidFill>
            </a:endParaRPr>
          </a:p>
        </p:txBody>
      </p:sp>
      <p:cxnSp>
        <p:nvCxnSpPr>
          <p:cNvPr id="5" name="Straight Arrow Connector 4"/>
          <p:cNvCxnSpPr/>
          <p:nvPr/>
        </p:nvCxnSpPr>
        <p:spPr>
          <a:xfrm flipV="1">
            <a:off x="4109776" y="1951346"/>
            <a:ext cx="422031" cy="491256"/>
          </a:xfrm>
          <a:prstGeom prst="straightConnector1">
            <a:avLst/>
          </a:prstGeom>
          <a:ln w="57150">
            <a:solidFill>
              <a:srgbClr val="FF66FF"/>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8" name="Picture 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0456383" y="4205712"/>
            <a:ext cx="814768" cy="8846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8843" y="4991851"/>
            <a:ext cx="10852220" cy="1810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rgbClr val="0000FF"/>
                </a:solidFill>
                <a:effectLst>
                  <a:glow rad="127000">
                    <a:srgbClr val="FFFF00"/>
                  </a:glow>
                </a:effectLst>
                <a:latin typeface="Helvetica" panose="020B0604020202020204" pitchFamily="34" charset="0"/>
              </a:rPr>
              <a:t>Does Yahuah’s </a:t>
            </a:r>
            <a:r>
              <a:rPr lang="en-US" sz="2800" b="1" u="sng" dirty="0">
                <a:solidFill>
                  <a:srgbClr val="0000FF"/>
                </a:solidFill>
                <a:effectLst>
                  <a:glow rad="127000">
                    <a:srgbClr val="FFFF00"/>
                  </a:glow>
                </a:effectLst>
                <a:latin typeface="Helvetica" panose="020B0604020202020204" pitchFamily="34" charset="0"/>
              </a:rPr>
              <a:t>Covenant Calendar</a:t>
            </a:r>
            <a:r>
              <a:rPr lang="en-US" sz="2800" b="1" dirty="0">
                <a:solidFill>
                  <a:srgbClr val="0000FF"/>
                </a:solidFill>
                <a:effectLst>
                  <a:glow rad="127000">
                    <a:srgbClr val="FFFF00"/>
                  </a:glow>
                </a:effectLst>
                <a:latin typeface="Helvetica" panose="020B0604020202020204" pitchFamily="34" charset="0"/>
              </a:rPr>
              <a:t> </a:t>
            </a:r>
            <a:r>
              <a:rPr lang="en-US" sz="2800" b="1" u="sng" dirty="0">
                <a:solidFill>
                  <a:srgbClr val="0000FF"/>
                </a:solidFill>
                <a:effectLst>
                  <a:glow rad="127000">
                    <a:srgbClr val="99FF33"/>
                  </a:glow>
                </a:effectLst>
                <a:latin typeface="Helvetica" panose="020B0604020202020204" pitchFamily="34" charset="0"/>
              </a:rPr>
              <a:t>a</a:t>
            </a:r>
            <a:r>
              <a:rPr lang="en-US" sz="2800" b="1" dirty="0">
                <a:solidFill>
                  <a:srgbClr val="0000FF"/>
                </a:solidFill>
                <a:effectLst>
                  <a:glow rad="127000">
                    <a:srgbClr val="99FF33"/>
                  </a:glow>
                </a:effectLst>
                <a:latin typeface="Helvetica" panose="020B0604020202020204" pitchFamily="34" charset="0"/>
              </a:rPr>
              <a:t>g</a:t>
            </a:r>
            <a:r>
              <a:rPr lang="en-US" sz="2800" b="1" u="sng" dirty="0">
                <a:solidFill>
                  <a:srgbClr val="0000FF"/>
                </a:solidFill>
                <a:effectLst>
                  <a:glow rad="127000">
                    <a:srgbClr val="99FF33"/>
                  </a:glow>
                </a:effectLst>
                <a:latin typeface="Helvetica" panose="020B0604020202020204" pitchFamily="34" charset="0"/>
              </a:rPr>
              <a:t>ree with chan</a:t>
            </a:r>
            <a:r>
              <a:rPr lang="en-US" sz="2800" b="1" dirty="0">
                <a:solidFill>
                  <a:srgbClr val="0000FF"/>
                </a:solidFill>
                <a:effectLst>
                  <a:glow rad="127000">
                    <a:srgbClr val="99FF33"/>
                  </a:glow>
                </a:effectLst>
                <a:latin typeface="Helvetica" panose="020B0604020202020204" pitchFamily="34" charset="0"/>
              </a:rPr>
              <a:t>g</a:t>
            </a:r>
            <a:r>
              <a:rPr lang="en-US" sz="2800" b="1" u="sng" dirty="0">
                <a:solidFill>
                  <a:srgbClr val="0000FF"/>
                </a:solidFill>
                <a:effectLst>
                  <a:glow rad="127000">
                    <a:srgbClr val="99FF33"/>
                  </a:glow>
                </a:effectLst>
                <a:latin typeface="Helvetica" panose="020B0604020202020204" pitchFamily="34" charset="0"/>
              </a:rPr>
              <a:t>in</a:t>
            </a:r>
            <a:r>
              <a:rPr lang="en-US" sz="2800" b="1" dirty="0">
                <a:solidFill>
                  <a:srgbClr val="0000FF"/>
                </a:solidFill>
                <a:effectLst>
                  <a:glow rad="127000">
                    <a:srgbClr val="99FF33"/>
                  </a:glow>
                </a:effectLst>
                <a:latin typeface="Helvetica" panose="020B0604020202020204" pitchFamily="34" charset="0"/>
              </a:rPr>
              <a:t>g </a:t>
            </a:r>
            <a:r>
              <a:rPr lang="en-US" sz="2800" b="1" u="sng" dirty="0">
                <a:solidFill>
                  <a:srgbClr val="0000FF"/>
                </a:solidFill>
                <a:effectLst>
                  <a:glow rad="127000">
                    <a:srgbClr val="99FF33"/>
                  </a:glow>
                </a:effectLst>
                <a:latin typeface="Helvetica" panose="020B0604020202020204" pitchFamily="34" charset="0"/>
              </a:rPr>
              <a:t>the </a:t>
            </a:r>
            <a:r>
              <a:rPr lang="en-US" sz="2800" b="1" dirty="0">
                <a:solidFill>
                  <a:srgbClr val="0000FF"/>
                </a:solidFill>
                <a:effectLst>
                  <a:glow rad="127000">
                    <a:srgbClr val="99FF33"/>
                  </a:glow>
                </a:effectLst>
                <a:latin typeface="Helvetica" panose="020B0604020202020204" pitchFamily="34" charset="0"/>
              </a:rPr>
              <a:t>		 </a:t>
            </a:r>
            <a:r>
              <a:rPr lang="en-US" sz="2800" b="1" u="sng" dirty="0">
                <a:solidFill>
                  <a:srgbClr val="0000FF"/>
                </a:solidFill>
                <a:effectLst>
                  <a:glow rad="127000">
                    <a:srgbClr val="99FF33"/>
                  </a:glow>
                </a:effectLst>
                <a:latin typeface="Helvetica" panose="020B0604020202020204" pitchFamily="34" charset="0"/>
              </a:rPr>
              <a:t>date at</a:t>
            </a:r>
            <a:r>
              <a:rPr lang="en-US" sz="2800" b="1" dirty="0">
                <a:solidFill>
                  <a:srgbClr val="0000FF"/>
                </a:solidFill>
                <a:effectLst>
                  <a:glow rad="127000">
                    <a:srgbClr val="99FF33"/>
                  </a:glow>
                </a:effectLst>
                <a:latin typeface="Helvetica" panose="020B0604020202020204" pitchFamily="34" charset="0"/>
              </a:rPr>
              <a:t> </a:t>
            </a:r>
            <a:r>
              <a:rPr lang="en-US" sz="2800" b="1" u="sng" dirty="0" smtClean="0">
                <a:solidFill>
                  <a:prstClr val="black"/>
                </a:solidFill>
                <a:effectLst>
                  <a:glow rad="127000">
                    <a:srgbClr val="99FF33"/>
                  </a:glow>
                </a:effectLst>
                <a:latin typeface="Helvetica" panose="020B0604020202020204" pitchFamily="34" charset="0"/>
              </a:rPr>
              <a:t>midni</a:t>
            </a:r>
            <a:r>
              <a:rPr lang="en-US" sz="2800" b="1" dirty="0" smtClean="0">
                <a:solidFill>
                  <a:prstClr val="black"/>
                </a:solidFill>
                <a:effectLst>
                  <a:glow rad="127000">
                    <a:srgbClr val="99FF33"/>
                  </a:glow>
                </a:effectLst>
                <a:latin typeface="Helvetica" panose="020B0604020202020204" pitchFamily="34" charset="0"/>
              </a:rPr>
              <a:t>g</a:t>
            </a:r>
            <a:r>
              <a:rPr lang="en-US" sz="2800" b="1" u="sng" dirty="0" smtClean="0">
                <a:solidFill>
                  <a:prstClr val="black"/>
                </a:solidFill>
                <a:effectLst>
                  <a:glow rad="127000">
                    <a:srgbClr val="99FF33"/>
                  </a:glow>
                </a:effectLst>
                <a:latin typeface="Helvetica" panose="020B0604020202020204" pitchFamily="34" charset="0"/>
              </a:rPr>
              <a:t>ht</a:t>
            </a:r>
            <a:r>
              <a:rPr lang="en-US" sz="2800" b="1" dirty="0" smtClean="0">
                <a:solidFill>
                  <a:srgbClr val="0000FF"/>
                </a:solidFill>
                <a:effectLst>
                  <a:glow rad="127000">
                    <a:srgbClr val="99FF33"/>
                  </a:glow>
                </a:effectLst>
                <a:latin typeface="Helvetica" panose="020B0604020202020204" pitchFamily="34" charset="0"/>
              </a:rPr>
              <a:t>? </a:t>
            </a:r>
            <a:r>
              <a:rPr lang="en-US" sz="2800" b="1" dirty="0">
                <a:solidFill>
                  <a:srgbClr val="0000FF"/>
                </a:solidFill>
                <a:effectLst>
                  <a:glow rad="127000">
                    <a:srgbClr val="99FF33"/>
                  </a:glow>
                </a:effectLst>
                <a:latin typeface="Helvetica" panose="020B0604020202020204" pitchFamily="34" charset="0"/>
              </a:rPr>
              <a:t/>
            </a:r>
            <a:br>
              <a:rPr lang="en-US" sz="2800" b="1" dirty="0">
                <a:solidFill>
                  <a:srgbClr val="0000FF"/>
                </a:solidFill>
                <a:effectLst>
                  <a:glow rad="127000">
                    <a:srgbClr val="99FF33"/>
                  </a:glow>
                </a:effectLst>
                <a:latin typeface="Helvetica" panose="020B0604020202020204" pitchFamily="34" charset="0"/>
              </a:rPr>
            </a:br>
            <a:r>
              <a:rPr lang="en-US" sz="2800" dirty="0">
                <a:solidFill>
                  <a:prstClr val="black"/>
                </a:solidFill>
                <a:latin typeface="Helvetica" panose="020B0604020202020204" pitchFamily="34" charset="0"/>
              </a:rPr>
              <a:t>Remember</a:t>
            </a:r>
            <a:r>
              <a:rPr lang="en-US" sz="2800" b="1" dirty="0">
                <a:solidFill>
                  <a:srgbClr val="0000FF"/>
                </a:solidFill>
                <a:effectLst>
                  <a:glow rad="127000">
                    <a:srgbClr val="99FF33"/>
                  </a:glow>
                </a:effectLst>
                <a:latin typeface="Helvetica" panose="020B0604020202020204" pitchFamily="34" charset="0"/>
              </a:rPr>
              <a:t> </a:t>
            </a:r>
            <a:r>
              <a:rPr lang="en-US" sz="2800" b="1" u="sng" dirty="0">
                <a:solidFill>
                  <a:prstClr val="black"/>
                </a:solidFill>
                <a:effectLst>
                  <a:glow rad="127000">
                    <a:srgbClr val="99FF33"/>
                  </a:glow>
                </a:effectLst>
                <a:latin typeface="Helvetica" panose="020B0604020202020204" pitchFamily="34" charset="0"/>
              </a:rPr>
              <a:t>Roman Reckonin</a:t>
            </a:r>
            <a:r>
              <a:rPr lang="en-US" sz="2800" b="1" dirty="0">
                <a:solidFill>
                  <a:prstClr val="black"/>
                </a:solidFill>
                <a:effectLst>
                  <a:glow rad="127000">
                    <a:srgbClr val="99FF33"/>
                  </a:glow>
                </a:effectLst>
                <a:latin typeface="Helvetica" panose="020B0604020202020204" pitchFamily="34" charset="0"/>
              </a:rPr>
              <a:t>g </a:t>
            </a:r>
            <a:r>
              <a:rPr lang="en-US" sz="2800" b="1" u="sng" dirty="0">
                <a:solidFill>
                  <a:srgbClr val="0000FF"/>
                </a:solidFill>
                <a:effectLst>
                  <a:glow rad="127000">
                    <a:srgbClr val="99FF33"/>
                  </a:glow>
                </a:effectLst>
                <a:latin typeface="Helvetica" panose="020B0604020202020204" pitchFamily="34" charset="0"/>
              </a:rPr>
              <a:t>as recorded in the Scri</a:t>
            </a:r>
            <a:r>
              <a:rPr lang="en-US" sz="2800" b="1" dirty="0">
                <a:solidFill>
                  <a:srgbClr val="0000FF"/>
                </a:solidFill>
                <a:effectLst>
                  <a:glow rad="127000">
                    <a:srgbClr val="99FF33"/>
                  </a:glow>
                </a:effectLst>
                <a:latin typeface="Helvetica" panose="020B0604020202020204" pitchFamily="34" charset="0"/>
              </a:rPr>
              <a:t>p</a:t>
            </a:r>
            <a:r>
              <a:rPr lang="en-US" sz="2800" b="1" u="sng" dirty="0">
                <a:solidFill>
                  <a:srgbClr val="0000FF"/>
                </a:solidFill>
                <a:effectLst>
                  <a:glow rad="127000">
                    <a:srgbClr val="99FF33"/>
                  </a:glow>
                </a:effectLst>
                <a:latin typeface="Helvetica" panose="020B0604020202020204" pitchFamily="34" charset="0"/>
              </a:rPr>
              <a:t>tures</a:t>
            </a:r>
            <a:r>
              <a:rPr lang="en-US" sz="2800" b="1" dirty="0">
                <a:solidFill>
                  <a:srgbClr val="0000FF"/>
                </a:solidFill>
                <a:effectLst>
                  <a:glow rad="127000">
                    <a:srgbClr val="FFFF00"/>
                  </a:glow>
                </a:effectLst>
                <a:latin typeface="Helvetica" panose="020B0604020202020204" pitchFamily="34" charset="0"/>
              </a:rPr>
              <a:t>?</a:t>
            </a:r>
            <a:br>
              <a:rPr lang="en-US" sz="2800" b="1" dirty="0">
                <a:solidFill>
                  <a:srgbClr val="0000FF"/>
                </a:solidFill>
                <a:effectLst>
                  <a:glow rad="127000">
                    <a:srgbClr val="FFFF00"/>
                  </a:glow>
                </a:effectLst>
                <a:latin typeface="Helvetica" panose="020B0604020202020204" pitchFamily="34" charset="0"/>
              </a:rPr>
            </a:br>
            <a:r>
              <a:rPr lang="en-US" sz="2800" b="1" dirty="0">
                <a:solidFill>
                  <a:srgbClr val="0000FF"/>
                </a:solidFill>
                <a:effectLst>
                  <a:glow rad="127000">
                    <a:srgbClr val="FFFF00"/>
                  </a:glow>
                </a:effectLst>
                <a:latin typeface="Helvetica" panose="020B0604020202020204" pitchFamily="34" charset="0"/>
              </a:rPr>
              <a:t>		</a:t>
            </a:r>
            <a:r>
              <a:rPr lang="en-US" sz="2800" dirty="0">
                <a:solidFill>
                  <a:srgbClr val="EF7A24">
                    <a:lumMod val="75000"/>
                  </a:srgbClr>
                </a:solidFill>
                <a:latin typeface="Helvetica" panose="020B0604020202020204" pitchFamily="34" charset="0"/>
              </a:rPr>
              <a:t>See Matthew 27:19/ John 19:14/ 20:1.</a:t>
            </a:r>
          </a:p>
        </p:txBody>
      </p:sp>
    </p:spTree>
    <p:extLst>
      <p:ext uri="{BB962C8B-B14F-4D97-AF65-F5344CB8AC3E}">
        <p14:creationId xmlns:p14="http://schemas.microsoft.com/office/powerpoint/2010/main" val="90242211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grpId="0" nodeType="afterEffect">
                                  <p:stCondLst>
                                    <p:cond delay="500"/>
                                  </p:stCondLst>
                                  <p:childTnLst>
                                    <p:animRot by="21600000">
                                      <p:cBhvr>
                                        <p:cTn id="6" dur="1000" fill="hold"/>
                                        <p:tgtEl>
                                          <p:spTgt spid="1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8" presetClass="emph" presetSubtype="0" repeatCount="2000" fill="hold" grpId="0" nodeType="afterEffect">
                                  <p:stCondLst>
                                    <p:cond delay="500"/>
                                  </p:stCondLst>
                                  <p:childTnLst>
                                    <p:animRot by="21600000">
                                      <p:cBhvr>
                                        <p:cTn id="16" dur="2000" fill="hold"/>
                                        <p:tgtEl>
                                          <p:spTgt spid="13"/>
                                        </p:tgtEl>
                                        <p:attrNameLst>
                                          <p:attrName>r</p:attrName>
                                        </p:attrNameLst>
                                      </p:cBhvr>
                                    </p:animRot>
                                  </p:childTnLst>
                                </p:cTn>
                              </p:par>
                              <p:par>
                                <p:cTn id="17" presetID="2" presetClass="entr" presetSubtype="8" fill="hold" nodeType="withEffect">
                                  <p:stCondLst>
                                    <p:cond delay="52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750" fill="hold"/>
                                        <p:tgtEl>
                                          <p:spTgt spid="18"/>
                                        </p:tgtEl>
                                        <p:attrNameLst>
                                          <p:attrName>ppt_x</p:attrName>
                                        </p:attrNameLst>
                                      </p:cBhvr>
                                      <p:tavLst>
                                        <p:tav tm="0">
                                          <p:val>
                                            <p:strVal val="0-#ppt_w/2"/>
                                          </p:val>
                                        </p:tav>
                                        <p:tav tm="100000">
                                          <p:val>
                                            <p:strVal val="#ppt_x"/>
                                          </p:val>
                                        </p:tav>
                                      </p:tavLst>
                                    </p:anim>
                                    <p:anim calcmode="lin" valueType="num">
                                      <p:cBhvr additive="base">
                                        <p:cTn id="20" dur="7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3"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CCCC">
            <a:alpha val="48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rgbClr val="0000FF"/>
                </a:solidFill>
              </a:rPr>
              <a:pPr/>
              <a:t>24</a:t>
            </a:fld>
            <a:endParaRPr lang="en-US" sz="1100" dirty="0">
              <a:solidFill>
                <a:srgbClr val="0000FF"/>
              </a:solidFill>
            </a:endParaRPr>
          </a:p>
        </p:txBody>
      </p:sp>
      <p:sp>
        <p:nvSpPr>
          <p:cNvPr id="11" name="Rounded Rectangle 10"/>
          <p:cNvSpPr/>
          <p:nvPr/>
        </p:nvSpPr>
        <p:spPr>
          <a:xfrm>
            <a:off x="598747" y="258267"/>
            <a:ext cx="11221989" cy="636035"/>
          </a:xfrm>
          <a:prstGeom prst="roundRect">
            <a:avLst/>
          </a:prstGeom>
          <a:solidFill>
            <a:srgbClr val="FF66FF"/>
          </a:solidFill>
          <a:ln w="76200">
            <a:solidFill>
              <a:schemeClr val="accent4">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ln>
                  <a:solidFill>
                    <a:schemeClr val="bg1"/>
                  </a:solidFill>
                </a:ln>
                <a:solidFill>
                  <a:srgbClr val="99FF33"/>
                </a:solidFill>
              </a:rPr>
              <a:t>According to </a:t>
            </a:r>
            <a:r>
              <a:rPr lang="en-CA" sz="2800" b="1" u="sng" dirty="0" smtClean="0">
                <a:solidFill>
                  <a:srgbClr val="0000FF"/>
                </a:solidFill>
                <a:effectLst>
                  <a:glow rad="127000">
                    <a:srgbClr val="FFFF00"/>
                  </a:glow>
                </a:effectLst>
              </a:rPr>
              <a:t>Genesis 1</a:t>
            </a:r>
            <a:r>
              <a:rPr lang="en-CA" sz="2800" b="1" dirty="0" smtClean="0">
                <a:solidFill>
                  <a:srgbClr val="99FF33"/>
                </a:solidFill>
              </a:rPr>
              <a:t> </a:t>
            </a:r>
            <a:r>
              <a:rPr lang="en-CA" sz="2800" b="1" dirty="0" smtClean="0">
                <a:ln>
                  <a:solidFill>
                    <a:schemeClr val="bg1"/>
                  </a:solidFill>
                </a:ln>
                <a:solidFill>
                  <a:srgbClr val="99FF33"/>
                </a:solidFill>
              </a:rPr>
              <a:t>{</a:t>
            </a:r>
            <a:r>
              <a:rPr lang="en-CA" sz="2800" b="1" dirty="0" smtClean="0">
                <a:ln>
                  <a:solidFill>
                    <a:schemeClr val="bg1"/>
                  </a:solidFill>
                </a:ln>
                <a:solidFill>
                  <a:srgbClr val="00FFFF"/>
                </a:solidFill>
              </a:rPr>
              <a:t>Dawn to Dawn</a:t>
            </a:r>
            <a:r>
              <a:rPr lang="en-CA" sz="2800" b="1" dirty="0" smtClean="0">
                <a:ln>
                  <a:solidFill>
                    <a:schemeClr val="bg1"/>
                  </a:solidFill>
                </a:ln>
                <a:solidFill>
                  <a:srgbClr val="99FF33"/>
                </a:solidFill>
              </a:rPr>
              <a:t>} this Tequfah </a:t>
            </a:r>
            <a:r>
              <a:rPr lang="en-CA" sz="2800" b="1" u="sng" dirty="0" smtClean="0">
                <a:ln>
                  <a:solidFill>
                    <a:schemeClr val="bg1"/>
                  </a:solidFill>
                </a:ln>
                <a:solidFill>
                  <a:srgbClr val="99FF33"/>
                </a:solidFill>
              </a:rPr>
              <a:t>date</a:t>
            </a:r>
            <a:r>
              <a:rPr lang="en-CA" sz="2800" b="1" dirty="0" smtClean="0">
                <a:ln>
                  <a:solidFill>
                    <a:schemeClr val="bg1"/>
                  </a:solidFill>
                </a:ln>
                <a:solidFill>
                  <a:srgbClr val="99FF33"/>
                </a:solidFill>
              </a:rPr>
              <a:t> is -</a:t>
            </a:r>
            <a:endParaRPr lang="en-CA" sz="2800" b="1" dirty="0">
              <a:ln>
                <a:solidFill>
                  <a:schemeClr val="bg1"/>
                </a:solidFill>
              </a:ln>
              <a:solidFill>
                <a:srgbClr val="99FF33"/>
              </a:solidFill>
            </a:endParaRPr>
          </a:p>
        </p:txBody>
      </p:sp>
      <p:grpSp>
        <p:nvGrpSpPr>
          <p:cNvPr id="4" name="Group 3"/>
          <p:cNvGrpSpPr/>
          <p:nvPr/>
        </p:nvGrpSpPr>
        <p:grpSpPr>
          <a:xfrm>
            <a:off x="598747" y="4147943"/>
            <a:ext cx="11027195" cy="1826552"/>
            <a:chOff x="598747" y="992763"/>
            <a:chExt cx="11027195" cy="1826552"/>
          </a:xfrm>
        </p:grpSpPr>
        <p:grpSp>
          <p:nvGrpSpPr>
            <p:cNvPr id="3" name="Group 2"/>
            <p:cNvGrpSpPr/>
            <p:nvPr/>
          </p:nvGrpSpPr>
          <p:grpSpPr>
            <a:xfrm>
              <a:off x="598747" y="992763"/>
              <a:ext cx="11027195" cy="1826552"/>
              <a:chOff x="136524" y="148708"/>
              <a:chExt cx="11027195" cy="1826552"/>
            </a:xfrm>
          </p:grpSpPr>
          <p:pic>
            <p:nvPicPr>
              <p:cNvPr id="10"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6524" y="148708"/>
                <a:ext cx="11027195" cy="1398738"/>
              </a:xfrm>
              <a:prstGeom prst="rect">
                <a:avLst/>
              </a:prstGeom>
            </p:spPr>
          </p:pic>
          <p:pic>
            <p:nvPicPr>
              <p:cNvPr id="12"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3907" y="1535105"/>
                <a:ext cx="10347762" cy="440155"/>
              </a:xfrm>
              <a:prstGeom prst="rect">
                <a:avLst/>
              </a:prstGeom>
            </p:spPr>
          </p:pic>
          <p:sp>
            <p:nvSpPr>
              <p:cNvPr id="20" name="Rectangle 19"/>
              <p:cNvSpPr/>
              <p:nvPr/>
            </p:nvSpPr>
            <p:spPr>
              <a:xfrm>
                <a:off x="1436920" y="786151"/>
                <a:ext cx="1607736" cy="375072"/>
              </a:xfrm>
              <a:prstGeom prst="rect">
                <a:avLst/>
              </a:prstGeom>
              <a:solidFill>
                <a:srgbClr val="FFFF00"/>
              </a:solidFill>
              <a:ln>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0000FF"/>
                    </a:solidFill>
                  </a:rPr>
                  <a:t>Tequfah</a:t>
                </a:r>
                <a:endParaRPr lang="en-CA" sz="2800" b="1" dirty="0">
                  <a:solidFill>
                    <a:srgbClr val="0000FF"/>
                  </a:solidFill>
                </a:endParaRPr>
              </a:p>
            </p:txBody>
          </p:sp>
        </p:grpSp>
        <p:sp>
          <p:nvSpPr>
            <p:cNvPr id="16" name="Rectangle 15"/>
            <p:cNvSpPr/>
            <p:nvPr/>
          </p:nvSpPr>
          <p:spPr>
            <a:xfrm>
              <a:off x="2755967" y="2442602"/>
              <a:ext cx="1484437" cy="325612"/>
            </a:xfrm>
            <a:prstGeom prst="rect">
              <a:avLst/>
            </a:prstGeom>
            <a:noFill/>
            <a:ln w="38100">
              <a:solidFill>
                <a:srgbClr val="F73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067086" y="1630206"/>
              <a:ext cx="3619903" cy="325612"/>
            </a:xfrm>
            <a:prstGeom prst="rect">
              <a:avLst/>
            </a:prstGeom>
            <a:noFill/>
            <a:ln w="38100">
              <a:solidFill>
                <a:srgbClr val="F73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rPr>
                <a:t>Local Mean Time @ Jerusalem</a:t>
              </a:r>
              <a:endParaRPr lang="en-CA" b="1" dirty="0">
                <a:solidFill>
                  <a:schemeClr val="bg1"/>
                </a:solidFill>
              </a:endParaRPr>
            </a:p>
          </p:txBody>
        </p:sp>
        <p:cxnSp>
          <p:nvCxnSpPr>
            <p:cNvPr id="5" name="Straight Arrow Connector 4"/>
            <p:cNvCxnSpPr/>
            <p:nvPr/>
          </p:nvCxnSpPr>
          <p:spPr>
            <a:xfrm flipV="1">
              <a:off x="4109776" y="1951346"/>
              <a:ext cx="422031" cy="491256"/>
            </a:xfrm>
            <a:prstGeom prst="straightConnector1">
              <a:avLst/>
            </a:prstGeom>
            <a:ln w="57150">
              <a:solidFill>
                <a:srgbClr val="FF66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20287" y="2820337"/>
            <a:ext cx="11610497" cy="1256043"/>
            <a:chOff x="220287" y="1102076"/>
            <a:chExt cx="11610497" cy="1256043"/>
          </a:xfrm>
        </p:grpSpPr>
        <p:pic>
          <p:nvPicPr>
            <p:cNvPr id="14" name="Picture 1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0287" y="1102076"/>
              <a:ext cx="11610497" cy="123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198183" y="2032507"/>
              <a:ext cx="1607736" cy="325612"/>
            </a:xfrm>
            <a:prstGeom prst="rect">
              <a:avLst/>
            </a:prstGeom>
            <a:noFill/>
            <a:ln w="38100">
              <a:solidFill>
                <a:srgbClr val="F73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1306291" y="1540928"/>
              <a:ext cx="1607736" cy="375072"/>
            </a:xfrm>
            <a:prstGeom prst="rect">
              <a:avLst/>
            </a:prstGeom>
            <a:solidFill>
              <a:srgbClr val="FFFF00"/>
            </a:solidFill>
            <a:ln>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0000FF"/>
                  </a:solidFill>
                </a:rPr>
                <a:t>Tequfah</a:t>
              </a:r>
              <a:endParaRPr lang="en-CA" sz="2800" b="1" dirty="0">
                <a:solidFill>
                  <a:srgbClr val="0000FF"/>
                </a:solidFill>
              </a:endParaRPr>
            </a:p>
          </p:txBody>
        </p:sp>
      </p:grpSp>
      <p:grpSp>
        <p:nvGrpSpPr>
          <p:cNvPr id="7" name="Group 6"/>
          <p:cNvGrpSpPr/>
          <p:nvPr/>
        </p:nvGrpSpPr>
        <p:grpSpPr>
          <a:xfrm>
            <a:off x="1678767" y="1065373"/>
            <a:ext cx="8518866" cy="1641694"/>
            <a:chOff x="171520" y="944794"/>
            <a:chExt cx="8518866" cy="1641694"/>
          </a:xfrm>
        </p:grpSpPr>
        <p:grpSp>
          <p:nvGrpSpPr>
            <p:cNvPr id="19" name="Group 18"/>
            <p:cNvGrpSpPr/>
            <p:nvPr/>
          </p:nvGrpSpPr>
          <p:grpSpPr>
            <a:xfrm>
              <a:off x="171520" y="944794"/>
              <a:ext cx="8518866" cy="1641694"/>
              <a:chOff x="171520" y="804122"/>
              <a:chExt cx="8518866" cy="1641694"/>
            </a:xfrm>
          </p:grpSpPr>
          <p:pic>
            <p:nvPicPr>
              <p:cNvPr id="21" name="Picture 2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417" y="2120204"/>
                <a:ext cx="8187969" cy="325612"/>
              </a:xfrm>
              <a:prstGeom prst="rect">
                <a:avLst/>
              </a:prstGeom>
            </p:spPr>
          </p:pic>
          <p:pic>
            <p:nvPicPr>
              <p:cNvPr id="22" name="Picture 2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1520" y="804122"/>
                <a:ext cx="8516384" cy="1232460"/>
              </a:xfrm>
              <a:prstGeom prst="rect">
                <a:avLst/>
              </a:prstGeom>
            </p:spPr>
          </p:pic>
        </p:grpSp>
        <p:sp>
          <p:nvSpPr>
            <p:cNvPr id="23" name="Rectangle 22"/>
            <p:cNvSpPr/>
            <p:nvPr/>
          </p:nvSpPr>
          <p:spPr>
            <a:xfrm>
              <a:off x="1446963" y="2260876"/>
              <a:ext cx="1607736" cy="325612"/>
            </a:xfrm>
            <a:prstGeom prst="rect">
              <a:avLst/>
            </a:prstGeom>
            <a:noFill/>
            <a:ln w="38100">
              <a:solidFill>
                <a:srgbClr val="F73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1416819" y="1591168"/>
              <a:ext cx="1607736" cy="292995"/>
            </a:xfrm>
            <a:prstGeom prst="rect">
              <a:avLst/>
            </a:prstGeom>
            <a:solidFill>
              <a:srgbClr val="FFFF00"/>
            </a:solidFill>
            <a:ln>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600" b="1" dirty="0" smtClean="0">
                  <a:solidFill>
                    <a:srgbClr val="0000FF"/>
                  </a:solidFill>
                </a:rPr>
                <a:t>Tequfah</a:t>
              </a:r>
              <a:endParaRPr lang="en-CA" sz="2600" b="1" dirty="0">
                <a:solidFill>
                  <a:srgbClr val="0000FF"/>
                </a:solidFill>
              </a:endParaRPr>
            </a:p>
          </p:txBody>
        </p:sp>
      </p:grpSp>
      <p:sp>
        <p:nvSpPr>
          <p:cNvPr id="25" name="Rounded Rectangle 24"/>
          <p:cNvSpPr/>
          <p:nvPr/>
        </p:nvSpPr>
        <p:spPr>
          <a:xfrm>
            <a:off x="3192726" y="6094919"/>
            <a:ext cx="5733524" cy="636035"/>
          </a:xfrm>
          <a:prstGeom prst="roundRect">
            <a:avLst/>
          </a:prstGeom>
          <a:solidFill>
            <a:srgbClr val="FF66FF"/>
          </a:solidFill>
          <a:ln w="76200">
            <a:solidFill>
              <a:schemeClr val="accent4">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bg1"/>
                </a:solidFill>
              </a:rPr>
              <a:t>- still Mar </a:t>
            </a:r>
            <a:r>
              <a:rPr lang="en-CA" sz="2800" b="1" dirty="0" smtClean="0">
                <a:solidFill>
                  <a:schemeClr val="bg1"/>
                </a:solidFill>
                <a:effectLst>
                  <a:glow rad="127000">
                    <a:srgbClr val="99FF33"/>
                  </a:glow>
                </a:effectLst>
              </a:rPr>
              <a:t>22</a:t>
            </a:r>
            <a:r>
              <a:rPr lang="en-CA" sz="2800" b="1" dirty="0" smtClean="0">
                <a:solidFill>
                  <a:schemeClr val="bg1"/>
                </a:solidFill>
              </a:rPr>
              <a:t> </a:t>
            </a:r>
            <a:r>
              <a:rPr lang="en-CA" sz="2800" b="1" dirty="0">
                <a:solidFill>
                  <a:schemeClr val="bg1"/>
                </a:solidFill>
              </a:rPr>
              <a:t>(</a:t>
            </a:r>
            <a:r>
              <a:rPr lang="en-CA" sz="2800" b="1" dirty="0" smtClean="0">
                <a:solidFill>
                  <a:schemeClr val="bg1"/>
                </a:solidFill>
              </a:rPr>
              <a:t>Gregorian) ! </a:t>
            </a:r>
            <a:endParaRPr lang="en-CA" sz="2800" b="1" dirty="0">
              <a:solidFill>
                <a:schemeClr val="bg1"/>
              </a:solidFill>
            </a:endParaRPr>
          </a:p>
        </p:txBody>
      </p:sp>
      <p:cxnSp>
        <p:nvCxnSpPr>
          <p:cNvPr id="9" name="Straight Arrow Connector 8"/>
          <p:cNvCxnSpPr/>
          <p:nvPr/>
        </p:nvCxnSpPr>
        <p:spPr>
          <a:xfrm>
            <a:off x="1405467" y="1622425"/>
            <a:ext cx="1508560" cy="75903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88560" y="4608389"/>
            <a:ext cx="2051385" cy="100985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55275" y="3145488"/>
            <a:ext cx="1042908" cy="61290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C:\Users\Rae\Documents\A CF Desktop Feb 2021\Art for CCC\1. Art - Main File\Numbers\1.png"/>
          <p:cNvPicPr>
            <a:picLocks noChangeAspect="1" noChangeArrowheads="1"/>
          </p:cNvPicPr>
          <p:nvPr/>
        </p:nvPicPr>
        <p:blipFill>
          <a:blip r:embed="rId7" cstate="email">
            <a:duotone>
              <a:schemeClr val="accent3">
                <a:shade val="45000"/>
                <a:satMod val="135000"/>
              </a:schemeClr>
              <a:prstClr val="white"/>
            </a:duotone>
            <a:extLst>
              <a:ext uri="{BEBA8EAE-BF5A-486C-A8C5-ECC9F3942E4B}">
                <a14:imgProps xmlns:a14="http://schemas.microsoft.com/office/drawing/2010/main">
                  <a14:imgLayer r:embed="rId8">
                    <a14:imgEffect>
                      <a14:backgroundRemoval t="0" b="89362" l="0" r="89362"/>
                    </a14:imgEffect>
                  </a14:imgLayer>
                </a14:imgProps>
              </a:ext>
              <a:ext uri="{28A0092B-C50C-407E-A947-70E740481C1C}">
                <a14:useLocalDpi xmlns:a14="http://schemas.microsoft.com/office/drawing/2010/main"/>
              </a:ext>
            </a:extLst>
          </a:blip>
          <a:srcRect/>
          <a:stretch>
            <a:fillRect/>
          </a:stretch>
        </p:blipFill>
        <p:spPr bwMode="auto">
          <a:xfrm>
            <a:off x="424921" y="1064948"/>
            <a:ext cx="1074738" cy="107473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ae\Documents\A CF Desktop Feb 2021\Art for CCC\1. Art - Main File\Numbers\3.png"/>
          <p:cNvPicPr>
            <a:picLocks noChangeAspect="1" noChangeArrowheads="1"/>
          </p:cNvPicPr>
          <p:nvPr/>
        </p:nvPicPr>
        <p:blipFill>
          <a:blip r:embed="rId9" cstate="email">
            <a:duotone>
              <a:schemeClr val="accent1">
                <a:shade val="45000"/>
                <a:satMod val="135000"/>
              </a:schemeClr>
              <a:prstClr val="white"/>
            </a:duotone>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24921" y="4785386"/>
            <a:ext cx="1074738" cy="10747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Rae\Documents\A CF Desktop Feb 2021\Art for CCC\1. Art - Main File\Numbers\2.png"/>
          <p:cNvPicPr>
            <a:picLocks noChangeAspect="1" noChangeArrowheads="1"/>
          </p:cNvPicPr>
          <p:nvPr/>
        </p:nvPicPr>
        <p:blipFill>
          <a:blip r:embed="rId11" cstate="email">
            <a:duotone>
              <a:schemeClr val="accent4">
                <a:shade val="45000"/>
                <a:satMod val="135000"/>
              </a:schemeClr>
              <a:prstClr val="white"/>
            </a:duotone>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57994" y="2551843"/>
            <a:ext cx="1074738" cy="10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65907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3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1000" fill="hold"/>
                                        <p:tgtEl>
                                          <p:spTgt spid="25"/>
                                        </p:tgtEl>
                                        <p:attrNameLst>
                                          <p:attrName>ppt_w</p:attrName>
                                        </p:attrNameLst>
                                      </p:cBhvr>
                                      <p:tavLst>
                                        <p:tav tm="0">
                                          <p:val>
                                            <p:fltVal val="0"/>
                                          </p:val>
                                        </p:tav>
                                        <p:tav tm="100000">
                                          <p:val>
                                            <p:strVal val="#ppt_w"/>
                                          </p:val>
                                        </p:tav>
                                      </p:tavLst>
                                    </p:anim>
                                    <p:anim calcmode="lin" valueType="num">
                                      <p:cBhvr>
                                        <p:cTn id="41" dur="1000" fill="hold"/>
                                        <p:tgtEl>
                                          <p:spTgt spid="25"/>
                                        </p:tgtEl>
                                        <p:attrNameLst>
                                          <p:attrName>ppt_h</p:attrName>
                                        </p:attrNameLst>
                                      </p:cBhvr>
                                      <p:tavLst>
                                        <p:tav tm="0">
                                          <p:val>
                                            <p:fltVal val="0"/>
                                          </p:val>
                                        </p:tav>
                                        <p:tav tm="100000">
                                          <p:val>
                                            <p:strVal val="#ppt_h"/>
                                          </p:val>
                                        </p:tav>
                                      </p:tavLst>
                                    </p:anim>
                                    <p:anim calcmode="lin" valueType="num">
                                      <p:cBhvr>
                                        <p:cTn id="42" dur="1000" fill="hold"/>
                                        <p:tgtEl>
                                          <p:spTgt spid="25"/>
                                        </p:tgtEl>
                                        <p:attrNameLst>
                                          <p:attrName>style.rotation</p:attrName>
                                        </p:attrNameLst>
                                      </p:cBhvr>
                                      <p:tavLst>
                                        <p:tav tm="0">
                                          <p:val>
                                            <p:fltVal val="90"/>
                                          </p:val>
                                        </p:tav>
                                        <p:tav tm="100000">
                                          <p:val>
                                            <p:fltVal val="0"/>
                                          </p:val>
                                        </p:tav>
                                      </p:tavLst>
                                    </p:anim>
                                    <p:animEffect transition="in" filter="fade">
                                      <p:cBhvr>
                                        <p:cTn id="4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chemeClr val="tx1"/>
                </a:solidFill>
              </a:rPr>
              <a:pPr/>
              <a:t>25</a:t>
            </a:fld>
            <a:endParaRPr lang="en-US" sz="1100" dirty="0">
              <a:solidFill>
                <a:schemeClr val="tx1"/>
              </a:solidFill>
            </a:endParaRPr>
          </a:p>
        </p:txBody>
      </p:sp>
      <p:sp>
        <p:nvSpPr>
          <p:cNvPr id="11" name="Rounded Rectangle 10"/>
          <p:cNvSpPr/>
          <p:nvPr/>
        </p:nvSpPr>
        <p:spPr>
          <a:xfrm>
            <a:off x="448493" y="543629"/>
            <a:ext cx="11221989" cy="5414112"/>
          </a:xfrm>
          <a:prstGeom prst="roundRect">
            <a:avLst>
              <a:gd name="adj" fmla="val 50000"/>
            </a:avLst>
          </a:prstGeom>
          <a:solidFill>
            <a:srgbClr val="9933FF"/>
          </a:solidFill>
          <a:ln w="76200">
            <a:solidFill>
              <a:schemeClr val="accent4">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b="1" u="sng" dirty="0" smtClean="0">
                <a:solidFill>
                  <a:srgbClr val="99FF33"/>
                </a:solidFill>
              </a:rPr>
              <a:t>No</a:t>
            </a:r>
            <a:r>
              <a:rPr lang="en-CA" sz="2800" b="1" dirty="0" smtClean="0">
                <a:solidFill>
                  <a:srgbClr val="99FF33"/>
                </a:solidFill>
              </a:rPr>
              <a:t>, the </a:t>
            </a:r>
            <a:r>
              <a:rPr lang="en-CA" sz="2800" b="1" dirty="0" smtClean="0">
                <a:solidFill>
                  <a:schemeClr val="bg1"/>
                </a:solidFill>
              </a:rPr>
              <a:t>midnight mark </a:t>
            </a:r>
            <a:r>
              <a:rPr lang="en-CA" sz="2800" b="1" dirty="0" smtClean="0">
                <a:solidFill>
                  <a:srgbClr val="99FF33"/>
                </a:solidFill>
              </a:rPr>
              <a:t>has no bearing on </a:t>
            </a:r>
            <a:br>
              <a:rPr lang="en-CA" sz="2800" b="1" dirty="0" smtClean="0">
                <a:solidFill>
                  <a:srgbClr val="99FF33"/>
                </a:solidFill>
              </a:rPr>
            </a:br>
            <a:r>
              <a:rPr lang="en-CA" sz="2800" b="1" dirty="0" smtClean="0">
                <a:solidFill>
                  <a:srgbClr val="00FFFF"/>
                </a:solidFill>
              </a:rPr>
              <a:t>Yahuah’s Timeclock.</a:t>
            </a:r>
            <a:br>
              <a:rPr lang="en-CA" sz="2800" b="1" dirty="0" smtClean="0">
                <a:solidFill>
                  <a:srgbClr val="00FFFF"/>
                </a:solidFill>
              </a:rPr>
            </a:br>
            <a:r>
              <a:rPr lang="en-CA" sz="2800" b="1" dirty="0" smtClean="0">
                <a:solidFill>
                  <a:srgbClr val="99FF33"/>
                </a:solidFill>
              </a:rPr>
              <a:t>  </a:t>
            </a:r>
          </a:p>
          <a:p>
            <a:pPr algn="ctr"/>
            <a:r>
              <a:rPr lang="en-CA" sz="2800" dirty="0" smtClean="0">
                <a:solidFill>
                  <a:schemeClr val="bg1"/>
                </a:solidFill>
              </a:rPr>
              <a:t>The question then is:</a:t>
            </a:r>
          </a:p>
          <a:p>
            <a:pPr algn="ctr"/>
            <a:r>
              <a:rPr lang="en-CA" sz="2800" b="1" dirty="0" smtClean="0">
                <a:solidFill>
                  <a:srgbClr val="99FF33"/>
                </a:solidFill>
              </a:rPr>
              <a:t>Will there be a SIGNIFICANT FACTOR effecting the year of CE </a:t>
            </a:r>
            <a:r>
              <a:rPr lang="en-CA" sz="2800" b="1" u="sng" dirty="0" smtClean="0">
                <a:solidFill>
                  <a:srgbClr val="99FF33"/>
                </a:solidFill>
              </a:rPr>
              <a:t>34</a:t>
            </a:r>
            <a:r>
              <a:rPr lang="en-CA" sz="2800" b="1" dirty="0" smtClean="0">
                <a:solidFill>
                  <a:srgbClr val="99FF33"/>
                </a:solidFill>
              </a:rPr>
              <a:t>?</a:t>
            </a:r>
          </a:p>
          <a:p>
            <a:pPr algn="ctr"/>
            <a:r>
              <a:rPr lang="en-CA" sz="6000" b="1" dirty="0" smtClean="0">
                <a:ln>
                  <a:solidFill>
                    <a:srgbClr val="FF9900"/>
                  </a:solidFill>
                </a:ln>
                <a:solidFill>
                  <a:srgbClr val="FFCCFF"/>
                </a:solidFill>
              </a:rPr>
              <a:t>AND WHAT ABOUT </a:t>
            </a:r>
            <a:br>
              <a:rPr lang="en-CA" sz="6000" b="1" dirty="0" smtClean="0">
                <a:ln>
                  <a:solidFill>
                    <a:srgbClr val="FF9900"/>
                  </a:solidFill>
                </a:ln>
                <a:solidFill>
                  <a:srgbClr val="FFCCFF"/>
                </a:solidFill>
              </a:rPr>
            </a:br>
            <a:r>
              <a:rPr lang="en-CA" sz="6000" b="1" dirty="0" smtClean="0">
                <a:ln>
                  <a:solidFill>
                    <a:srgbClr val="FF9900"/>
                  </a:solidFill>
                </a:ln>
                <a:solidFill>
                  <a:srgbClr val="FFCCFF"/>
                </a:solidFill>
              </a:rPr>
              <a:t>CE </a:t>
            </a:r>
            <a:r>
              <a:rPr lang="en-CA" sz="6000" b="1" u="sng" dirty="0" smtClean="0">
                <a:ln>
                  <a:solidFill>
                    <a:srgbClr val="FF9900"/>
                  </a:solidFill>
                </a:ln>
                <a:solidFill>
                  <a:srgbClr val="FFCCFF"/>
                </a:solidFill>
              </a:rPr>
              <a:t>30</a:t>
            </a:r>
            <a:r>
              <a:rPr lang="en-CA" sz="6000" b="1" dirty="0" smtClean="0">
                <a:ln>
                  <a:solidFill>
                    <a:srgbClr val="FF9900"/>
                  </a:solidFill>
                </a:ln>
                <a:solidFill>
                  <a:srgbClr val="FFCCFF"/>
                </a:solidFill>
              </a:rPr>
              <a:t>?</a:t>
            </a:r>
            <a:r>
              <a:rPr lang="en-CA" sz="6000" b="1" dirty="0" smtClean="0">
                <a:ln>
                  <a:solidFill>
                    <a:srgbClr val="FF9900"/>
                  </a:solidFill>
                </a:ln>
                <a:solidFill>
                  <a:srgbClr val="99FF33"/>
                </a:solidFill>
              </a:rPr>
              <a:t> </a:t>
            </a:r>
            <a:r>
              <a:rPr lang="en-CA" sz="6000" b="1" dirty="0" smtClean="0">
                <a:solidFill>
                  <a:srgbClr val="99FF33"/>
                </a:solidFill>
              </a:rPr>
              <a:t/>
            </a:r>
            <a:br>
              <a:rPr lang="en-CA" sz="6000" b="1" dirty="0" smtClean="0">
                <a:solidFill>
                  <a:srgbClr val="99FF33"/>
                </a:solidFill>
              </a:rPr>
            </a:br>
            <a:r>
              <a:rPr lang="en-CA" sz="3200" dirty="0" smtClean="0">
                <a:solidFill>
                  <a:schemeClr val="bg1"/>
                </a:solidFill>
              </a:rPr>
              <a:t>(CE 30 will be seen in part #2!)</a:t>
            </a:r>
            <a:endParaRPr lang="en-CA" sz="3200" dirty="0">
              <a:solidFill>
                <a:schemeClr val="bg1"/>
              </a:solidFill>
            </a:endParaRPr>
          </a:p>
        </p:txBody>
      </p:sp>
    </p:spTree>
    <p:extLst>
      <p:ext uri="{BB962C8B-B14F-4D97-AF65-F5344CB8AC3E}">
        <p14:creationId xmlns:p14="http://schemas.microsoft.com/office/powerpoint/2010/main" val="456750401"/>
      </p:ext>
    </p:extLst>
  </p:cSld>
  <p:clrMapOvr>
    <a:masterClrMapping/>
  </p:clrMapOvr>
  <p:transition spd="med">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chemeClr val="tx1"/>
                </a:solidFill>
              </a:rPr>
              <a:pPr/>
              <a:t>26</a:t>
            </a:fld>
            <a:endParaRPr lang="en-US" sz="1100" dirty="0">
              <a:solidFill>
                <a:schemeClr val="tx1"/>
              </a:solidFill>
            </a:endParaRPr>
          </a:p>
        </p:txBody>
      </p:sp>
      <p:sp>
        <p:nvSpPr>
          <p:cNvPr id="11" name="Rounded Rectangle 10"/>
          <p:cNvSpPr/>
          <p:nvPr/>
        </p:nvSpPr>
        <p:spPr>
          <a:xfrm>
            <a:off x="448493" y="543628"/>
            <a:ext cx="11221989" cy="5770743"/>
          </a:xfrm>
          <a:prstGeom prst="roundRect">
            <a:avLst>
              <a:gd name="adj" fmla="val 50000"/>
            </a:avLst>
          </a:prstGeom>
          <a:solidFill>
            <a:srgbClr val="9933FF"/>
          </a:solidFill>
          <a:ln w="76200">
            <a:solidFill>
              <a:schemeClr val="accent4">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a:solidFill>
                    <a:schemeClr val="bg1"/>
                  </a:solidFill>
                </a:ln>
                <a:solidFill>
                  <a:srgbClr val="99FF33"/>
                </a:solidFill>
              </a:rPr>
              <a:t>Step #2</a:t>
            </a:r>
          </a:p>
          <a:p>
            <a:pPr algn="ctr"/>
            <a:r>
              <a:rPr lang="en-CA" sz="3200" b="1" dirty="0" smtClean="0">
                <a:ln>
                  <a:solidFill>
                    <a:schemeClr val="bg1"/>
                  </a:solidFill>
                </a:ln>
                <a:solidFill>
                  <a:srgbClr val="99FF33"/>
                </a:solidFill>
              </a:rPr>
              <a:t>Implementing Yahuah’s Dawn to Dawn  </a:t>
            </a:r>
            <a:r>
              <a:rPr lang="en-CA" sz="3200" b="1" dirty="0" smtClean="0">
                <a:solidFill>
                  <a:schemeClr val="bg1"/>
                </a:solidFill>
              </a:rPr>
              <a:t>midnight marker </a:t>
            </a:r>
            <a:r>
              <a:rPr lang="en-CA" sz="3200" b="1" dirty="0" smtClean="0">
                <a:solidFill>
                  <a:srgbClr val="99FF33"/>
                </a:solidFill>
              </a:rPr>
              <a:t/>
            </a:r>
            <a:br>
              <a:rPr lang="en-CA" sz="3200" b="1" dirty="0" smtClean="0">
                <a:solidFill>
                  <a:srgbClr val="99FF33"/>
                </a:solidFill>
              </a:rPr>
            </a:br>
            <a:r>
              <a:rPr lang="en-CA" sz="3200" b="1" dirty="0" smtClean="0">
                <a:ln>
                  <a:solidFill>
                    <a:srgbClr val="0000FF"/>
                  </a:solidFill>
                </a:ln>
                <a:solidFill>
                  <a:srgbClr val="00FFFF"/>
                </a:solidFill>
                <a:effectLst>
                  <a:glow rad="127000">
                    <a:srgbClr val="FFFF00"/>
                  </a:glow>
                </a:effectLst>
              </a:rPr>
              <a:t>“</a:t>
            </a:r>
            <a:r>
              <a:rPr lang="en-CA" sz="3200" b="1" u="sng" dirty="0" smtClean="0">
                <a:ln>
                  <a:solidFill>
                    <a:srgbClr val="0000FF"/>
                  </a:solidFill>
                </a:ln>
                <a:solidFill>
                  <a:srgbClr val="00FFFF"/>
                </a:solidFill>
                <a:effectLst>
                  <a:glow rad="127000">
                    <a:srgbClr val="FFFF00"/>
                  </a:glow>
                </a:effectLst>
              </a:rPr>
              <a:t>Pass-over</a:t>
            </a:r>
            <a:r>
              <a:rPr lang="en-CA" sz="3200" b="1" dirty="0" smtClean="0">
                <a:ln>
                  <a:solidFill>
                    <a:srgbClr val="0000FF"/>
                  </a:solidFill>
                </a:ln>
                <a:solidFill>
                  <a:srgbClr val="00FFFF"/>
                </a:solidFill>
                <a:effectLst>
                  <a:glow rad="127000">
                    <a:srgbClr val="FFFF00"/>
                  </a:glow>
                </a:effectLst>
              </a:rPr>
              <a:t> Principle”!  </a:t>
            </a:r>
            <a:r>
              <a:rPr lang="en-CA" sz="3200" b="1" dirty="0" smtClean="0">
                <a:ln>
                  <a:solidFill>
                    <a:srgbClr val="0000FF"/>
                  </a:solidFill>
                </a:ln>
                <a:solidFill>
                  <a:srgbClr val="00FFFF"/>
                </a:solidFill>
                <a:effectLst>
                  <a:glow rad="127000">
                    <a:srgbClr val="FFFF00"/>
                  </a:glow>
                </a:effectLst>
                <a:sym typeface="Wingdings" panose="05000000000000000000" pitchFamily="2" charset="2"/>
              </a:rPr>
              <a:t></a:t>
            </a:r>
            <a:br>
              <a:rPr lang="en-CA" sz="3200" b="1" dirty="0" smtClean="0">
                <a:ln>
                  <a:solidFill>
                    <a:srgbClr val="0000FF"/>
                  </a:solidFill>
                </a:ln>
                <a:solidFill>
                  <a:srgbClr val="00FFFF"/>
                </a:solidFill>
                <a:effectLst>
                  <a:glow rad="127000">
                    <a:srgbClr val="FFFF00"/>
                  </a:glow>
                </a:effectLst>
                <a:sym typeface="Wingdings" panose="05000000000000000000" pitchFamily="2" charset="2"/>
              </a:rPr>
            </a:br>
            <a:endParaRPr lang="en-CA" sz="3200" b="1" dirty="0" smtClean="0">
              <a:ln>
                <a:solidFill>
                  <a:srgbClr val="0000FF"/>
                </a:solidFill>
              </a:ln>
              <a:solidFill>
                <a:srgbClr val="00FFFF"/>
              </a:solidFill>
              <a:effectLst>
                <a:glow rad="127000">
                  <a:srgbClr val="FFFF00"/>
                </a:glow>
              </a:effectLst>
              <a:sym typeface="Wingdings" panose="05000000000000000000" pitchFamily="2" charset="2"/>
            </a:endParaRPr>
          </a:p>
          <a:p>
            <a:pPr algn="ctr"/>
            <a:r>
              <a:rPr lang="en-CA" sz="3200" b="1" dirty="0" smtClean="0">
                <a:solidFill>
                  <a:schemeClr val="bg1"/>
                </a:solidFill>
                <a:sym typeface="Wingdings" panose="05000000000000000000" pitchFamily="2" charset="2"/>
              </a:rPr>
              <a:t>And</a:t>
            </a:r>
            <a:r>
              <a:rPr lang="en-CA" sz="3200" b="1" dirty="0" smtClean="0">
                <a:solidFill>
                  <a:srgbClr val="00FFFF"/>
                </a:solidFill>
                <a:sym typeface="Wingdings" panose="05000000000000000000" pitchFamily="2" charset="2"/>
              </a:rPr>
              <a:t> </a:t>
            </a:r>
            <a:r>
              <a:rPr lang="en-CA" sz="3200" b="1" dirty="0" smtClean="0">
                <a:ln>
                  <a:solidFill>
                    <a:schemeClr val="bg1"/>
                  </a:solidFill>
                </a:ln>
                <a:solidFill>
                  <a:srgbClr val="00FFFF"/>
                </a:solidFill>
                <a:sym typeface="Wingdings" panose="05000000000000000000" pitchFamily="2" charset="2"/>
              </a:rPr>
              <a:t>- searching for the </a:t>
            </a:r>
            <a:r>
              <a:rPr lang="en-CA" sz="3200" b="1" dirty="0" smtClean="0">
                <a:ln>
                  <a:solidFill>
                    <a:schemeClr val="bg1"/>
                  </a:solidFill>
                </a:ln>
                <a:solidFill>
                  <a:srgbClr val="FFCCFF"/>
                </a:solidFill>
                <a:sym typeface="Wingdings" panose="05000000000000000000" pitchFamily="2" charset="2"/>
              </a:rPr>
              <a:t>4</a:t>
            </a:r>
            <a:r>
              <a:rPr lang="en-CA" sz="3200" b="1" baseline="30000" dirty="0" smtClean="0">
                <a:ln>
                  <a:solidFill>
                    <a:schemeClr val="bg1"/>
                  </a:solidFill>
                </a:ln>
                <a:solidFill>
                  <a:srgbClr val="FFCCFF"/>
                </a:solidFill>
                <a:sym typeface="Wingdings" panose="05000000000000000000" pitchFamily="2" charset="2"/>
              </a:rPr>
              <a:t>th</a:t>
            </a:r>
            <a:r>
              <a:rPr lang="en-CA" sz="3200" b="1" dirty="0" smtClean="0">
                <a:ln>
                  <a:solidFill>
                    <a:schemeClr val="bg1"/>
                  </a:solidFill>
                </a:ln>
                <a:solidFill>
                  <a:srgbClr val="00FFFF"/>
                </a:solidFill>
                <a:sym typeface="Wingdings" panose="05000000000000000000" pitchFamily="2" charset="2"/>
              </a:rPr>
              <a:t> cycle Crucifixion -</a:t>
            </a:r>
            <a:br>
              <a:rPr lang="en-CA" sz="3200" b="1" dirty="0" smtClean="0">
                <a:ln>
                  <a:solidFill>
                    <a:schemeClr val="bg1"/>
                  </a:solidFill>
                </a:ln>
                <a:solidFill>
                  <a:srgbClr val="00FFFF"/>
                </a:solidFill>
                <a:sym typeface="Wingdings" panose="05000000000000000000" pitchFamily="2" charset="2"/>
              </a:rPr>
            </a:br>
            <a:r>
              <a:rPr lang="en-CA" sz="3200" b="1" dirty="0" smtClean="0">
                <a:ln>
                  <a:solidFill>
                    <a:schemeClr val="bg1"/>
                  </a:solidFill>
                </a:ln>
                <a:solidFill>
                  <a:srgbClr val="00FFFF"/>
                </a:solidFill>
                <a:effectLst>
                  <a:glow rad="127000">
                    <a:srgbClr val="FF5050"/>
                  </a:glow>
                </a:effectLst>
                <a:sym typeface="Wingdings" panose="05000000000000000000" pitchFamily="2" charset="2"/>
              </a:rPr>
              <a:t>COMBINED WITH </a:t>
            </a:r>
            <a:r>
              <a:rPr lang="en-CA" sz="3200" b="1" dirty="0" smtClean="0">
                <a:ln>
                  <a:solidFill>
                    <a:schemeClr val="bg1"/>
                  </a:solidFill>
                </a:ln>
                <a:solidFill>
                  <a:srgbClr val="00FFFF"/>
                </a:solidFill>
                <a:sym typeface="Wingdings" panose="05000000000000000000" pitchFamily="2" charset="2"/>
              </a:rPr>
              <a:t>the Scriptural </a:t>
            </a:r>
            <a:br>
              <a:rPr lang="en-CA" sz="3200" b="1" dirty="0" smtClean="0">
                <a:ln>
                  <a:solidFill>
                    <a:schemeClr val="bg1"/>
                  </a:solidFill>
                </a:ln>
                <a:solidFill>
                  <a:srgbClr val="00FFFF"/>
                </a:solidFill>
                <a:sym typeface="Wingdings" panose="05000000000000000000" pitchFamily="2" charset="2"/>
              </a:rPr>
            </a:br>
            <a:r>
              <a:rPr lang="en-CA" sz="3200" b="1" dirty="0" smtClean="0">
                <a:solidFill>
                  <a:srgbClr val="00FFFF"/>
                </a:solidFill>
                <a:sym typeface="Wingdings" panose="05000000000000000000" pitchFamily="2" charset="2"/>
              </a:rPr>
              <a:t>				</a:t>
            </a:r>
          </a:p>
          <a:p>
            <a:pPr algn="ctr"/>
            <a:endParaRPr lang="en-CA" sz="3200" b="1" dirty="0">
              <a:solidFill>
                <a:srgbClr val="00FFFF"/>
              </a:solidFill>
              <a:sym typeface="Wingdings" panose="05000000000000000000" pitchFamily="2" charset="2"/>
            </a:endParaRPr>
          </a:p>
          <a:p>
            <a:pPr algn="ctr"/>
            <a:endParaRPr lang="en-CA" sz="3200" b="1" dirty="0" smtClean="0">
              <a:solidFill>
                <a:srgbClr val="00FFFF"/>
              </a:solidFill>
              <a:sym typeface="Wingdings" panose="05000000000000000000" pitchFamily="2" charset="2"/>
            </a:endParaRPr>
          </a:p>
          <a:p>
            <a:pPr algn="ctr"/>
            <a:endParaRPr lang="en-CA" sz="3200" dirty="0">
              <a:solidFill>
                <a:srgbClr val="00FFFF"/>
              </a:solidFill>
            </a:endParaRPr>
          </a:p>
        </p:txBody>
      </p:sp>
      <p:grpSp>
        <p:nvGrpSpPr>
          <p:cNvPr id="5" name="Group 4"/>
          <p:cNvGrpSpPr/>
          <p:nvPr/>
        </p:nvGrpSpPr>
        <p:grpSpPr>
          <a:xfrm>
            <a:off x="5570730" y="4837281"/>
            <a:ext cx="1507724" cy="1707801"/>
            <a:chOff x="7410424" y="4160227"/>
            <a:chExt cx="1507724" cy="1707801"/>
          </a:xfrm>
        </p:grpSpPr>
        <p:sp>
          <p:nvSpPr>
            <p:cNvPr id="3" name="Oval 2"/>
            <p:cNvSpPr/>
            <p:nvPr/>
          </p:nvSpPr>
          <p:spPr>
            <a:xfrm>
              <a:off x="7546312" y="4551903"/>
              <a:ext cx="1235948" cy="693337"/>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5" descr="C:\Users\Rae\Desktop\yellow face writing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0424" y="4160227"/>
              <a:ext cx="1507724" cy="170780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a:xfrm rot="20707088">
            <a:off x="2061545" y="4868899"/>
            <a:ext cx="3535401" cy="687503"/>
          </a:xfrm>
          <a:prstGeom prst="rect">
            <a:avLst/>
          </a:prstGeom>
          <a:solidFill>
            <a:srgbClr val="FFCCFF"/>
          </a:solidFill>
          <a:ln w="5715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solidFill>
                  <a:srgbClr val="00FFFF"/>
                </a:solidFill>
                <a:effectLst>
                  <a:glow rad="76200">
                    <a:srgbClr val="99FF33"/>
                  </a:glow>
                </a:effectLst>
                <a:sym typeface="Wingdings" panose="05000000000000000000" pitchFamily="2" charset="2"/>
              </a:rPr>
              <a:t>12 HOUR OFFSET</a:t>
            </a:r>
            <a:endParaRPr lang="en-CA" dirty="0">
              <a:ln>
                <a:solidFill>
                  <a:srgbClr val="0000FF"/>
                </a:solidFill>
              </a:ln>
              <a:effectLst>
                <a:glow rad="76200">
                  <a:srgbClr val="99FF33"/>
                </a:glow>
              </a:effectLst>
            </a:endParaRPr>
          </a:p>
        </p:txBody>
      </p:sp>
      <p:sp>
        <p:nvSpPr>
          <p:cNvPr id="8" name="Rectangle 7"/>
          <p:cNvSpPr/>
          <p:nvPr/>
        </p:nvSpPr>
        <p:spPr>
          <a:xfrm rot="1236161">
            <a:off x="7113082" y="5189642"/>
            <a:ext cx="4234323" cy="687503"/>
          </a:xfrm>
          <a:prstGeom prst="rect">
            <a:avLst/>
          </a:prstGeom>
          <a:solidFill>
            <a:srgbClr val="FFCCFF"/>
          </a:solidFill>
          <a:ln w="5715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200" b="1" dirty="0">
                <a:ln>
                  <a:solidFill>
                    <a:schemeClr val="bg1"/>
                  </a:solidFill>
                </a:ln>
                <a:solidFill>
                  <a:schemeClr val="accent6">
                    <a:lumMod val="75000"/>
                  </a:schemeClr>
                </a:solidFill>
                <a:sym typeface="Wingdings" panose="05000000000000000000" pitchFamily="2" charset="2"/>
              </a:rPr>
              <a:t>Festival of the Jews!</a:t>
            </a:r>
          </a:p>
        </p:txBody>
      </p:sp>
      <p:sp>
        <p:nvSpPr>
          <p:cNvPr id="7" name="Curved Down Arrow 6"/>
          <p:cNvSpPr/>
          <p:nvPr/>
        </p:nvSpPr>
        <p:spPr>
          <a:xfrm>
            <a:off x="4896725" y="4140648"/>
            <a:ext cx="2960017" cy="527104"/>
          </a:xfrm>
          <a:prstGeom prst="curvedDownArrow">
            <a:avLst>
              <a:gd name="adj1" fmla="val 38702"/>
              <a:gd name="adj2" fmla="val 116701"/>
              <a:gd name="adj3" fmla="val 41096"/>
            </a:avLst>
          </a:prstGeom>
          <a:solidFill>
            <a:srgbClr val="FFFF00"/>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09280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7" dur="500"/>
                                        <p:tgtEl>
                                          <p:spTgt spid="11">
                                            <p:txEl>
                                              <p:pRg st="2" end="2"/>
                                            </p:txEl>
                                          </p:spTgt>
                                        </p:tgtEl>
                                      </p:cBhvr>
                                    </p:animEffect>
                                  </p:childTnLst>
                                </p:cTn>
                              </p:par>
                            </p:childTnLst>
                          </p:cTn>
                        </p:par>
                        <p:par>
                          <p:cTn id="8" fill="hold">
                            <p:stCondLst>
                              <p:cond delay="500"/>
                            </p:stCondLst>
                            <p:childTnLst>
                              <p:par>
                                <p:cTn id="9" presetID="47"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8" presetClass="emph" presetSubtype="0" repeatCount="2000" fill="hold" grpId="1" nodeType="afterEffect">
                                  <p:stCondLst>
                                    <p:cond delay="0"/>
                                  </p:stCondLst>
                                  <p:childTnLst>
                                    <p:animRot by="21600000">
                                      <p:cBhvr>
                                        <p:cTn id="16" dur="500" fill="hold"/>
                                        <p:tgtEl>
                                          <p:spTgt spid="6"/>
                                        </p:tgtEl>
                                        <p:attrNameLst>
                                          <p:attrName>r</p:attrName>
                                        </p:attrNameLst>
                                      </p:cBhvr>
                                    </p:animRot>
                                  </p:childTnLst>
                                </p:cTn>
                              </p:par>
                              <p:par>
                                <p:cTn id="17" presetID="47" presetClass="entr" presetSubtype="0" fill="hold" grpId="0"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200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6" presetClass="entr" presetSubtype="16" fill="hold" nodeType="withEffect">
                                  <p:stCondLst>
                                    <p:cond delay="200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890" y="254538"/>
            <a:ext cx="10638219" cy="5611661"/>
          </a:xfrm>
          <a:solidFill>
            <a:schemeClr val="accent6">
              <a:lumMod val="20000"/>
              <a:lumOff val="80000"/>
            </a:schemeClr>
          </a:solidFill>
          <a:ln w="57150">
            <a:solidFill>
              <a:srgbClr val="FFFF00"/>
            </a:solidFill>
          </a:ln>
          <a:scene3d>
            <a:camera prst="orthographicFront"/>
            <a:lightRig rig="threePt" dir="t"/>
          </a:scene3d>
          <a:sp3d>
            <a:bevelT w="152400" h="50800" prst="softRound"/>
          </a:sp3d>
        </p:spPr>
        <p:txBody>
          <a:bodyPr anchor="ctr">
            <a:normAutofit/>
            <a:sp3d extrusionH="57150">
              <a:bevelT w="38100" h="38100"/>
            </a:sp3d>
          </a:bodyPr>
          <a:lstStyle/>
          <a:p>
            <a:r>
              <a:rPr lang="en-CA" sz="3200" b="1" dirty="0" smtClean="0">
                <a:ln>
                  <a:solidFill>
                    <a:sysClr val="windowText" lastClr="000000"/>
                  </a:solidFill>
                </a:ln>
                <a:solidFill>
                  <a:srgbClr val="00FFFF"/>
                </a:solidFill>
              </a:rPr>
              <a:t>First</a:t>
            </a:r>
            <a:r>
              <a:rPr lang="en-CA" sz="3200" b="1" dirty="0" smtClean="0">
                <a:ln>
                  <a:solidFill>
                    <a:sysClr val="windowText" lastClr="000000"/>
                  </a:solidFill>
                </a:ln>
                <a:solidFill>
                  <a:srgbClr val="FF9900"/>
                </a:solidFill>
              </a:rPr>
              <a:t> to be considered is the </a:t>
            </a:r>
            <a:r>
              <a:rPr lang="en-CA" sz="3200" b="1" u="sng" dirty="0" smtClean="0">
                <a:ln>
                  <a:solidFill>
                    <a:sysClr val="windowText" lastClr="000000"/>
                  </a:solidFill>
                </a:ln>
                <a:solidFill>
                  <a:srgbClr val="FF0000"/>
                </a:solidFill>
              </a:rPr>
              <a:t>Lunar</a:t>
            </a:r>
            <a:r>
              <a:rPr lang="en-CA" sz="3200" b="1" dirty="0" smtClean="0">
                <a:ln>
                  <a:solidFill>
                    <a:sysClr val="windowText" lastClr="000000"/>
                  </a:solidFill>
                </a:ln>
                <a:solidFill>
                  <a:srgbClr val="FF9900"/>
                </a:solidFill>
              </a:rPr>
              <a:t> </a:t>
            </a:r>
            <a:r>
              <a:rPr lang="en-CA" sz="3200" b="1" u="sng" dirty="0" smtClean="0">
                <a:ln>
                  <a:solidFill>
                    <a:sysClr val="windowText" lastClr="000000"/>
                  </a:solidFill>
                </a:ln>
                <a:solidFill>
                  <a:srgbClr val="FF9900"/>
                </a:solidFill>
              </a:rPr>
              <a:t>Abib 14</a:t>
            </a:r>
            <a:r>
              <a:rPr lang="en-CA" sz="3200" b="1" dirty="0" smtClean="0">
                <a:ln>
                  <a:solidFill>
                    <a:sysClr val="windowText" lastClr="000000"/>
                  </a:solidFill>
                </a:ln>
                <a:solidFill>
                  <a:srgbClr val="FF9900"/>
                </a:solidFill>
              </a:rPr>
              <a:t> </a:t>
            </a:r>
            <a:br>
              <a:rPr lang="en-CA" sz="3200" b="1" dirty="0" smtClean="0">
                <a:ln>
                  <a:solidFill>
                    <a:sysClr val="windowText" lastClr="000000"/>
                  </a:solidFill>
                </a:ln>
                <a:solidFill>
                  <a:srgbClr val="FF9900"/>
                </a:solidFill>
              </a:rPr>
            </a:br>
            <a:r>
              <a:rPr lang="en-CA" sz="3200" b="1" u="sng" dirty="0" smtClean="0">
                <a:ln>
                  <a:solidFill>
                    <a:sysClr val="windowText" lastClr="000000"/>
                  </a:solidFill>
                </a:ln>
                <a:solidFill>
                  <a:schemeClr val="bg1"/>
                </a:solidFill>
              </a:rPr>
              <a:t>datin</a:t>
            </a:r>
            <a:r>
              <a:rPr lang="en-CA" sz="3200" b="1" dirty="0" smtClean="0">
                <a:ln>
                  <a:solidFill>
                    <a:sysClr val="windowText" lastClr="000000"/>
                  </a:solidFill>
                </a:ln>
                <a:solidFill>
                  <a:schemeClr val="bg1"/>
                </a:solidFill>
              </a:rPr>
              <a:t>g</a:t>
            </a:r>
            <a:r>
              <a:rPr lang="en-CA" sz="3200" b="1" dirty="0" smtClean="0">
                <a:ln>
                  <a:solidFill>
                    <a:sysClr val="windowText" lastClr="000000"/>
                  </a:solidFill>
                </a:ln>
                <a:solidFill>
                  <a:srgbClr val="FF9900"/>
                </a:solidFill>
              </a:rPr>
              <a:t> as placed on the Gregorian calendar. </a:t>
            </a:r>
            <a:br>
              <a:rPr lang="en-CA" sz="3200" b="1" dirty="0" smtClean="0">
                <a:ln>
                  <a:solidFill>
                    <a:sysClr val="windowText" lastClr="000000"/>
                  </a:solidFill>
                </a:ln>
                <a:solidFill>
                  <a:srgbClr val="FF9900"/>
                </a:solidFill>
              </a:rPr>
            </a:br>
            <a:r>
              <a:rPr lang="en-CA" sz="3200" b="1" dirty="0" smtClean="0">
                <a:ln>
                  <a:solidFill>
                    <a:sysClr val="windowText" lastClr="000000"/>
                  </a:solidFill>
                </a:ln>
                <a:solidFill>
                  <a:srgbClr val="FF9900"/>
                </a:solidFill>
              </a:rPr>
              <a:t> </a:t>
            </a:r>
          </a:p>
          <a:p>
            <a:r>
              <a:rPr lang="en-CA" sz="3200" b="1" dirty="0" smtClean="0">
                <a:ln>
                  <a:solidFill>
                    <a:sysClr val="windowText" lastClr="000000"/>
                  </a:solidFill>
                </a:ln>
                <a:solidFill>
                  <a:srgbClr val="00FFFF"/>
                </a:solidFill>
              </a:rPr>
              <a:t>Second, </a:t>
            </a:r>
            <a:r>
              <a:rPr lang="en-CA" sz="3200" b="1" dirty="0" smtClean="0">
                <a:ln>
                  <a:solidFill>
                    <a:sysClr val="windowText" lastClr="000000"/>
                  </a:solidFill>
                </a:ln>
                <a:solidFill>
                  <a:srgbClr val="FF9900"/>
                </a:solidFill>
              </a:rPr>
              <a:t>is to look for the </a:t>
            </a:r>
            <a:r>
              <a:rPr lang="en-CA" sz="3200" b="1" i="1" u="sng" dirty="0" smtClean="0">
                <a:ln>
                  <a:solidFill>
                    <a:sysClr val="windowText" lastClr="000000"/>
                  </a:solidFill>
                </a:ln>
                <a:solidFill>
                  <a:srgbClr val="FF5050"/>
                </a:solidFill>
                <a:effectLst>
                  <a:glow rad="127000">
                    <a:srgbClr val="00FFFF"/>
                  </a:glow>
                </a:effectLst>
              </a:rPr>
              <a:t>Scri</a:t>
            </a:r>
            <a:r>
              <a:rPr lang="en-CA" sz="3200" b="1" i="1" dirty="0" smtClean="0">
                <a:ln>
                  <a:solidFill>
                    <a:sysClr val="windowText" lastClr="000000"/>
                  </a:solidFill>
                </a:ln>
                <a:solidFill>
                  <a:srgbClr val="FF5050"/>
                </a:solidFill>
                <a:effectLst>
                  <a:glow rad="127000">
                    <a:srgbClr val="00FFFF"/>
                  </a:glow>
                </a:effectLst>
              </a:rPr>
              <a:t>p</a:t>
            </a:r>
            <a:r>
              <a:rPr lang="en-CA" sz="3200" b="1" i="1" u="sng" dirty="0" smtClean="0">
                <a:ln>
                  <a:solidFill>
                    <a:sysClr val="windowText" lastClr="000000"/>
                  </a:solidFill>
                </a:ln>
                <a:solidFill>
                  <a:srgbClr val="FF5050"/>
                </a:solidFill>
                <a:effectLst>
                  <a:glow rad="127000">
                    <a:srgbClr val="00FFFF"/>
                  </a:glow>
                </a:effectLst>
              </a:rPr>
              <a:t>tural 12 hour offset</a:t>
            </a:r>
            <a:r>
              <a:rPr lang="en-CA" sz="3200" b="1" i="1" dirty="0" smtClean="0">
                <a:ln>
                  <a:solidFill>
                    <a:sysClr val="windowText" lastClr="000000"/>
                  </a:solidFill>
                </a:ln>
                <a:solidFill>
                  <a:srgbClr val="FF5050"/>
                </a:solidFill>
                <a:effectLst>
                  <a:glow rad="127000">
                    <a:srgbClr val="00FFFF"/>
                  </a:glow>
                </a:effectLst>
              </a:rPr>
              <a:t> </a:t>
            </a:r>
            <a:r>
              <a:rPr lang="en-CA" sz="3200" b="1" i="1" dirty="0" smtClean="0">
                <a:ln>
                  <a:solidFill>
                    <a:sysClr val="windowText" lastClr="000000"/>
                  </a:solidFill>
                </a:ln>
                <a:solidFill>
                  <a:srgbClr val="FF5050"/>
                </a:solidFill>
              </a:rPr>
              <a:t/>
            </a:r>
            <a:br>
              <a:rPr lang="en-CA" sz="3200" b="1" i="1" dirty="0" smtClean="0">
                <a:ln>
                  <a:solidFill>
                    <a:sysClr val="windowText" lastClr="000000"/>
                  </a:solidFill>
                </a:ln>
                <a:solidFill>
                  <a:srgbClr val="FF5050"/>
                </a:solidFill>
              </a:rPr>
            </a:br>
            <a:r>
              <a:rPr lang="en-CA" sz="3200" b="1" dirty="0" smtClean="0">
                <a:ln>
                  <a:solidFill>
                    <a:sysClr val="windowText" lastClr="000000"/>
                  </a:solidFill>
                </a:ln>
                <a:solidFill>
                  <a:srgbClr val="FF9900"/>
                </a:solidFill>
              </a:rPr>
              <a:t>as a result </a:t>
            </a:r>
            <a:r>
              <a:rPr lang="en-CA" sz="3200" b="1" dirty="0">
                <a:ln>
                  <a:solidFill>
                    <a:sysClr val="windowText" lastClr="000000"/>
                  </a:solidFill>
                </a:ln>
                <a:solidFill>
                  <a:srgbClr val="FF9900"/>
                </a:solidFill>
              </a:rPr>
              <a:t>of </a:t>
            </a:r>
            <a:r>
              <a:rPr lang="en-CA" sz="3200" b="1" u="sng" dirty="0" smtClean="0">
                <a:ln>
                  <a:solidFill>
                    <a:sysClr val="windowText" lastClr="000000"/>
                  </a:solidFill>
                </a:ln>
                <a:solidFill>
                  <a:srgbClr val="FF9900"/>
                </a:solidFill>
              </a:rPr>
              <a:t>their</a:t>
            </a:r>
            <a:r>
              <a:rPr lang="en-CA" sz="3200" b="1" dirty="0" smtClean="0">
                <a:ln>
                  <a:solidFill>
                    <a:sysClr val="windowText" lastClr="000000"/>
                  </a:solidFill>
                </a:ln>
                <a:solidFill>
                  <a:srgbClr val="FF9900"/>
                </a:solidFill>
              </a:rPr>
              <a:t> </a:t>
            </a:r>
            <a:r>
              <a:rPr lang="en-CA" sz="3200" b="1" dirty="0" smtClean="0">
                <a:solidFill>
                  <a:schemeClr val="bg1"/>
                </a:solidFill>
              </a:rPr>
              <a:t>sunset day start.</a:t>
            </a:r>
          </a:p>
          <a:p>
            <a:endParaRPr lang="en-CA" sz="3200" b="1" dirty="0">
              <a:solidFill>
                <a:schemeClr val="bg1"/>
              </a:solidFill>
            </a:endParaRPr>
          </a:p>
          <a:p>
            <a:r>
              <a:rPr lang="en-CA" sz="3200" b="1" dirty="0" smtClean="0">
                <a:ln>
                  <a:solidFill>
                    <a:sysClr val="windowText" lastClr="000000"/>
                  </a:solidFill>
                </a:ln>
                <a:solidFill>
                  <a:srgbClr val="00FFFF"/>
                </a:solidFill>
              </a:rPr>
              <a:t>Third, </a:t>
            </a:r>
            <a:r>
              <a:rPr lang="en-CA" sz="3200" b="1" dirty="0" smtClean="0">
                <a:ln>
                  <a:solidFill>
                    <a:sysClr val="windowText" lastClr="000000"/>
                  </a:solidFill>
                </a:ln>
                <a:solidFill>
                  <a:srgbClr val="FF9900"/>
                </a:solidFill>
              </a:rPr>
              <a:t>to seek for the </a:t>
            </a:r>
            <a:r>
              <a:rPr lang="en-CA" sz="3200" b="1" dirty="0">
                <a:ln>
                  <a:solidFill>
                    <a:sysClr val="windowText" lastClr="000000"/>
                  </a:solidFill>
                </a:ln>
                <a:solidFill>
                  <a:srgbClr val="FF0000"/>
                </a:solidFill>
              </a:rPr>
              <a:t>Lunar</a:t>
            </a:r>
            <a:r>
              <a:rPr lang="en-CA" sz="3200" b="1" dirty="0">
                <a:ln>
                  <a:solidFill>
                    <a:sysClr val="windowText" lastClr="000000"/>
                  </a:solidFill>
                </a:ln>
                <a:solidFill>
                  <a:srgbClr val="FF9900"/>
                </a:solidFill>
              </a:rPr>
              <a:t> Abib </a:t>
            </a:r>
            <a:r>
              <a:rPr lang="en-CA" sz="3200" b="1" dirty="0" smtClean="0">
                <a:ln>
                  <a:solidFill>
                    <a:sysClr val="windowText" lastClr="000000"/>
                  </a:solidFill>
                </a:ln>
                <a:solidFill>
                  <a:srgbClr val="FF9900"/>
                </a:solidFill>
              </a:rPr>
              <a:t>14 date to </a:t>
            </a:r>
            <a:r>
              <a:rPr lang="en-CA" sz="3200" b="1" dirty="0">
                <a:ln>
                  <a:solidFill>
                    <a:sysClr val="windowText" lastClr="000000"/>
                  </a:solidFill>
                </a:ln>
                <a:solidFill>
                  <a:srgbClr val="FF9900"/>
                </a:solidFill>
              </a:rPr>
              <a:t>be </a:t>
            </a:r>
            <a:r>
              <a:rPr lang="en-CA" sz="3200" b="1" dirty="0" smtClean="0">
                <a:ln>
                  <a:solidFill>
                    <a:sysClr val="windowText" lastClr="000000"/>
                  </a:solidFill>
                </a:ln>
                <a:solidFill>
                  <a:srgbClr val="FF9900"/>
                </a:solidFill>
              </a:rPr>
              <a:t/>
            </a:r>
            <a:br>
              <a:rPr lang="en-CA" sz="3200" b="1" dirty="0" smtClean="0">
                <a:ln>
                  <a:solidFill>
                    <a:sysClr val="windowText" lastClr="000000"/>
                  </a:solidFill>
                </a:ln>
                <a:solidFill>
                  <a:srgbClr val="FF9900"/>
                </a:solidFill>
              </a:rPr>
            </a:br>
            <a:r>
              <a:rPr lang="en-CA" sz="3200" b="1" u="sng" dirty="0" smtClean="0">
                <a:ln>
                  <a:solidFill>
                    <a:sysClr val="windowText" lastClr="000000"/>
                  </a:solidFill>
                </a:ln>
                <a:solidFill>
                  <a:srgbClr val="FF9900"/>
                </a:solidFill>
                <a:effectLst>
                  <a:glow rad="88900">
                    <a:srgbClr val="FFCCFF"/>
                  </a:glow>
                </a:effectLst>
              </a:rPr>
              <a:t>one Gre</a:t>
            </a:r>
            <a:r>
              <a:rPr lang="en-CA" sz="3200" b="1" dirty="0" smtClean="0">
                <a:ln>
                  <a:solidFill>
                    <a:sysClr val="windowText" lastClr="000000"/>
                  </a:solidFill>
                </a:ln>
                <a:solidFill>
                  <a:srgbClr val="FF9900"/>
                </a:solidFill>
                <a:effectLst>
                  <a:glow rad="88900">
                    <a:srgbClr val="FFCCFF"/>
                  </a:glow>
                </a:effectLst>
              </a:rPr>
              <a:t>g</a:t>
            </a:r>
            <a:r>
              <a:rPr lang="en-CA" sz="3200" b="1" u="sng" dirty="0" smtClean="0">
                <a:ln>
                  <a:solidFill>
                    <a:sysClr val="windowText" lastClr="000000"/>
                  </a:solidFill>
                </a:ln>
                <a:solidFill>
                  <a:srgbClr val="FF9900"/>
                </a:solidFill>
                <a:effectLst>
                  <a:glow rad="88900">
                    <a:srgbClr val="FFCCFF"/>
                  </a:glow>
                </a:effectLst>
              </a:rPr>
              <a:t>orian c</a:t>
            </a:r>
            <a:r>
              <a:rPr lang="en-CA" sz="3200" b="1" dirty="0" smtClean="0">
                <a:ln>
                  <a:solidFill>
                    <a:sysClr val="windowText" lastClr="000000"/>
                  </a:solidFill>
                </a:ln>
                <a:solidFill>
                  <a:srgbClr val="FF9900"/>
                </a:solidFill>
                <a:effectLst>
                  <a:glow rad="88900">
                    <a:srgbClr val="FFCCFF"/>
                  </a:glow>
                </a:effectLst>
              </a:rPr>
              <a:t>y</a:t>
            </a:r>
            <a:r>
              <a:rPr lang="en-CA" sz="3200" b="1" u="sng" dirty="0" smtClean="0">
                <a:ln>
                  <a:solidFill>
                    <a:sysClr val="windowText" lastClr="000000"/>
                  </a:solidFill>
                </a:ln>
                <a:solidFill>
                  <a:srgbClr val="FF9900"/>
                </a:solidFill>
                <a:effectLst>
                  <a:glow rad="88900">
                    <a:srgbClr val="FFCCFF"/>
                  </a:glow>
                </a:effectLst>
              </a:rPr>
              <a:t>cle </a:t>
            </a:r>
            <a:r>
              <a:rPr lang="en-CA" sz="3200" b="1" u="sng" dirty="0">
                <a:ln>
                  <a:solidFill>
                    <a:sysClr val="windowText" lastClr="000000"/>
                  </a:solidFill>
                </a:ln>
                <a:solidFill>
                  <a:srgbClr val="FF9900"/>
                </a:solidFill>
                <a:effectLst>
                  <a:glow rad="88900">
                    <a:srgbClr val="FFCCFF"/>
                  </a:glow>
                </a:effectLst>
              </a:rPr>
              <a:t>followin</a:t>
            </a:r>
            <a:r>
              <a:rPr lang="en-CA" sz="3200" b="1" dirty="0">
                <a:ln>
                  <a:solidFill>
                    <a:sysClr val="windowText" lastClr="000000"/>
                  </a:solidFill>
                </a:ln>
                <a:solidFill>
                  <a:srgbClr val="FF9900"/>
                </a:solidFill>
                <a:effectLst>
                  <a:glow rad="88900">
                    <a:srgbClr val="FFCCFF"/>
                  </a:glow>
                </a:effectLst>
              </a:rPr>
              <a:t>g </a:t>
            </a:r>
            <a:r>
              <a:rPr lang="en-CA" sz="3200" b="1" dirty="0" smtClean="0">
                <a:ln>
                  <a:solidFill>
                    <a:sysClr val="windowText" lastClr="000000"/>
                  </a:solidFill>
                </a:ln>
                <a:solidFill>
                  <a:srgbClr val="FF9900"/>
                </a:solidFill>
              </a:rPr>
              <a:t>the …</a:t>
            </a:r>
            <a:r>
              <a:rPr lang="en-CA" sz="3200" b="1" dirty="0">
                <a:ln>
                  <a:solidFill>
                    <a:sysClr val="windowText" lastClr="000000"/>
                  </a:solidFill>
                </a:ln>
                <a:solidFill>
                  <a:srgbClr val="FF9900"/>
                </a:solidFill>
              </a:rPr>
              <a:t/>
            </a:r>
            <a:br>
              <a:rPr lang="en-CA" sz="3200" b="1" dirty="0">
                <a:ln>
                  <a:solidFill>
                    <a:sysClr val="windowText" lastClr="000000"/>
                  </a:solidFill>
                </a:ln>
                <a:solidFill>
                  <a:srgbClr val="FF9900"/>
                </a:solidFill>
              </a:rPr>
            </a:br>
            <a:r>
              <a:rPr lang="en-CA" sz="3200" b="1" dirty="0">
                <a:ln>
                  <a:solidFill>
                    <a:sysClr val="windowText" lastClr="000000"/>
                  </a:solidFill>
                </a:ln>
                <a:solidFill>
                  <a:srgbClr val="FF9900"/>
                </a:solidFill>
              </a:rPr>
              <a:t>			</a:t>
            </a:r>
            <a:r>
              <a:rPr lang="en-CA" sz="3200" b="1" dirty="0">
                <a:ln>
                  <a:solidFill>
                    <a:sysClr val="windowText" lastClr="000000"/>
                  </a:solidFill>
                </a:ln>
                <a:solidFill>
                  <a:srgbClr val="0000FF"/>
                </a:solidFill>
              </a:rPr>
              <a:t>Covenant Calendar Abib 14 Passover </a:t>
            </a:r>
            <a:r>
              <a:rPr lang="en-CA" sz="3200" b="1" dirty="0">
                <a:ln>
                  <a:solidFill>
                    <a:sysClr val="windowText" lastClr="000000"/>
                  </a:solidFill>
                </a:ln>
                <a:solidFill>
                  <a:srgbClr val="FF9900"/>
                </a:solidFill>
              </a:rPr>
              <a:t/>
            </a:r>
            <a:br>
              <a:rPr lang="en-CA" sz="3200" b="1" dirty="0">
                <a:ln>
                  <a:solidFill>
                    <a:sysClr val="windowText" lastClr="000000"/>
                  </a:solidFill>
                </a:ln>
                <a:solidFill>
                  <a:srgbClr val="FF9900"/>
                </a:solidFill>
              </a:rPr>
            </a:br>
            <a:r>
              <a:rPr lang="en-CA" sz="3200" b="1" dirty="0">
                <a:ln>
                  <a:solidFill>
                    <a:sysClr val="windowText" lastClr="000000"/>
                  </a:solidFill>
                </a:ln>
                <a:solidFill>
                  <a:srgbClr val="FF9900"/>
                </a:solidFill>
              </a:rPr>
              <a:t>							</a:t>
            </a:r>
            <a:r>
              <a:rPr lang="en-CA" sz="3200" b="1" dirty="0" smtClean="0">
                <a:ln>
                  <a:solidFill>
                    <a:sysClr val="windowText" lastClr="000000"/>
                  </a:solidFill>
                </a:ln>
                <a:solidFill>
                  <a:srgbClr val="FF9900"/>
                </a:solidFill>
              </a:rPr>
              <a:t>on </a:t>
            </a:r>
            <a:r>
              <a:rPr lang="en-CA" sz="3200" b="1" dirty="0">
                <a:ln>
                  <a:solidFill>
                    <a:sysClr val="windowText" lastClr="000000"/>
                  </a:solidFill>
                </a:ln>
                <a:solidFill>
                  <a:srgbClr val="FF9900"/>
                </a:solidFill>
              </a:rPr>
              <a:t>the </a:t>
            </a:r>
            <a:r>
              <a:rPr lang="en-CA" sz="3200" b="1" u="sng" dirty="0">
                <a:ln>
                  <a:solidFill>
                    <a:sysClr val="windowText" lastClr="000000"/>
                  </a:solidFill>
                </a:ln>
                <a:solidFill>
                  <a:srgbClr val="0000FF"/>
                </a:solidFill>
              </a:rPr>
              <a:t>4</a:t>
            </a:r>
            <a:r>
              <a:rPr lang="en-CA" sz="3200" b="1" u="sng" baseline="30000" dirty="0">
                <a:ln>
                  <a:solidFill>
                    <a:sysClr val="windowText" lastClr="000000"/>
                  </a:solidFill>
                </a:ln>
                <a:solidFill>
                  <a:srgbClr val="0000FF"/>
                </a:solidFill>
              </a:rPr>
              <a:t>th</a:t>
            </a:r>
            <a:r>
              <a:rPr lang="en-CA" sz="3200" b="1" dirty="0">
                <a:ln>
                  <a:solidFill>
                    <a:sysClr val="windowText" lastClr="000000"/>
                  </a:solidFill>
                </a:ln>
                <a:solidFill>
                  <a:srgbClr val="FF9900"/>
                </a:solidFill>
              </a:rPr>
              <a:t> cycle</a:t>
            </a:r>
            <a:r>
              <a:rPr lang="en-CA" sz="3200" b="1" dirty="0" smtClean="0">
                <a:ln>
                  <a:solidFill>
                    <a:sysClr val="windowText" lastClr="000000"/>
                  </a:solidFill>
                </a:ln>
                <a:solidFill>
                  <a:srgbClr val="FF9900"/>
                </a:solidFill>
              </a:rPr>
              <a:t>.</a:t>
            </a:r>
            <a:endParaRPr lang="en-CA" sz="3200" b="1" dirty="0">
              <a:ln>
                <a:solidFill>
                  <a:sysClr val="windowText" lastClr="000000"/>
                </a:solidFill>
              </a:ln>
              <a:solidFill>
                <a:srgbClr val="FF9900"/>
              </a:solidFill>
            </a:endParaRPr>
          </a:p>
        </p:txBody>
      </p:sp>
      <p:sp>
        <p:nvSpPr>
          <p:cNvPr id="4" name="Slide Number Placeholder 3"/>
          <p:cNvSpPr>
            <a:spLocks noGrp="1"/>
          </p:cNvSpPr>
          <p:nvPr>
            <p:ph type="sldNum" sz="quarter" idx="12"/>
          </p:nvPr>
        </p:nvSpPr>
        <p:spPr>
          <a:xfrm>
            <a:off x="11802421" y="6518471"/>
            <a:ext cx="448848" cy="324507"/>
          </a:xfrm>
        </p:spPr>
        <p:txBody>
          <a:bodyPr/>
          <a:lstStyle/>
          <a:p>
            <a:fld id="{6D22F896-40B5-4ADD-8801-0D06FADFA095}" type="slidenum">
              <a:rPr lang="en-US" sz="1200" smtClean="0">
                <a:solidFill>
                  <a:prstClr val="white">
                    <a:tint val="75000"/>
                  </a:prstClr>
                </a:solidFill>
              </a:rPr>
              <a:pPr/>
              <a:t>27</a:t>
            </a:fld>
            <a:endParaRPr lang="en-US" sz="1200" dirty="0">
              <a:solidFill>
                <a:prstClr val="white">
                  <a:tint val="75000"/>
                </a:prstClr>
              </a:solidFill>
            </a:endParaRPr>
          </a:p>
        </p:txBody>
      </p:sp>
      <p:sp>
        <p:nvSpPr>
          <p:cNvPr id="5" name="Explosion 1 4"/>
          <p:cNvSpPr/>
          <p:nvPr/>
        </p:nvSpPr>
        <p:spPr>
          <a:xfrm>
            <a:off x="10227079" y="594278"/>
            <a:ext cx="914400" cy="914400"/>
          </a:xfrm>
          <a:prstGeom prst="irregularSeal1">
            <a:avLst/>
          </a:prstGeom>
          <a:solidFill>
            <a:srgbClr val="FF5050"/>
          </a:solidFill>
          <a:ln w="57150" cap="flat" cmpd="sng" algn="ctr">
            <a:solidFill>
              <a:srgbClr val="0066FF"/>
            </a:solidFill>
            <a:prstDash val="solid"/>
            <a:miter lim="800000"/>
          </a:ln>
          <a:effectLst>
            <a:innerShdw blurRad="114300">
              <a:prstClr val="black"/>
            </a:inn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rgbClr val="FF5050"/>
              </a:solidFill>
              <a:effectLst/>
              <a:uLnTx/>
              <a:uFillTx/>
              <a:latin typeface="Calibri"/>
              <a:ea typeface="+mn-ea"/>
              <a:cs typeface="+mn-cs"/>
            </a:endParaRPr>
          </a:p>
        </p:txBody>
      </p:sp>
      <p:sp>
        <p:nvSpPr>
          <p:cNvPr id="2" name="Rounded Rectangle 1"/>
          <p:cNvSpPr/>
          <p:nvPr/>
        </p:nvSpPr>
        <p:spPr>
          <a:xfrm>
            <a:off x="180975" y="6131966"/>
            <a:ext cx="11839575" cy="562310"/>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rPr>
              <a:t>Remember: The Gregorian date will, according to the Talmud, start with the previous sunset!</a:t>
            </a:r>
            <a:endParaRPr lang="en-CA" sz="2000" b="1" dirty="0">
              <a:solidFill>
                <a:schemeClr val="bg1"/>
              </a:solidFill>
            </a:endParaRPr>
          </a:p>
        </p:txBody>
      </p:sp>
    </p:spTree>
    <p:extLst>
      <p:ext uri="{BB962C8B-B14F-4D97-AF65-F5344CB8AC3E}">
        <p14:creationId xmlns:p14="http://schemas.microsoft.com/office/powerpoint/2010/main" val="75785670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237744"/>
            <a:ext cx="11155680" cy="6300216"/>
          </a:xfrm>
          <a:solidFill>
            <a:schemeClr val="accent1">
              <a:lumMod val="40000"/>
              <a:lumOff val="60000"/>
            </a:schemeClr>
          </a:solidFill>
          <a:scene3d>
            <a:camera prst="orthographicFront"/>
            <a:lightRig rig="threePt" dir="t"/>
          </a:scene3d>
          <a:sp3d>
            <a:bevelT w="152400" h="50800" prst="softRound"/>
          </a:sp3d>
        </p:spPr>
        <p:txBody>
          <a:bodyPr>
            <a:normAutofit/>
            <a:sp3d extrusionH="57150">
              <a:bevelT w="38100" h="38100"/>
            </a:sp3d>
          </a:bodyPr>
          <a:lstStyle/>
          <a:p>
            <a:r>
              <a:rPr lang="en-CA" sz="2800" dirty="0" smtClean="0">
                <a:solidFill>
                  <a:schemeClr val="bg1"/>
                </a:solidFill>
              </a:rPr>
              <a:t>According to </a:t>
            </a:r>
            <a:r>
              <a:rPr lang="en-CA" sz="2800" u="sng" dirty="0" smtClean="0">
                <a:solidFill>
                  <a:schemeClr val="bg1"/>
                </a:solidFill>
              </a:rPr>
              <a:t>historic documentation</a:t>
            </a:r>
            <a:r>
              <a:rPr lang="en-CA" sz="2800" dirty="0" smtClean="0">
                <a:solidFill>
                  <a:schemeClr val="bg1"/>
                </a:solidFill>
              </a:rPr>
              <a:t> by Julian Morgenstern declaring that the Jews used the crescent moon </a:t>
            </a:r>
            <a:r>
              <a:rPr lang="en-CA" sz="2800" b="1" u="sng" dirty="0" smtClean="0">
                <a:solidFill>
                  <a:schemeClr val="bg1"/>
                </a:solidFill>
              </a:rPr>
              <a:t>before</a:t>
            </a:r>
            <a:r>
              <a:rPr lang="en-CA" sz="2800" dirty="0" smtClean="0">
                <a:solidFill>
                  <a:schemeClr val="bg1"/>
                </a:solidFill>
              </a:rPr>
              <a:t> the Tequfah, we will look for their lunar based Passover pattern.</a:t>
            </a:r>
          </a:p>
          <a:p>
            <a:r>
              <a:rPr lang="en-CA" sz="2800" dirty="0" smtClean="0">
                <a:solidFill>
                  <a:schemeClr val="bg1"/>
                </a:solidFill>
              </a:rPr>
              <a:t>Please note that this rule was not written in stone but </a:t>
            </a:r>
            <a:r>
              <a:rPr lang="en-CA" sz="2800" b="1" u="sng" dirty="0" smtClean="0">
                <a:solidFill>
                  <a:schemeClr val="bg1"/>
                </a:solidFill>
              </a:rPr>
              <a:t>fluctuated accordin</a:t>
            </a:r>
            <a:r>
              <a:rPr lang="en-CA" sz="2800" b="1" dirty="0" smtClean="0">
                <a:solidFill>
                  <a:schemeClr val="bg1"/>
                </a:solidFill>
              </a:rPr>
              <a:t>g </a:t>
            </a:r>
            <a:r>
              <a:rPr lang="en-CA" sz="2800" b="1" u="sng" dirty="0" smtClean="0">
                <a:solidFill>
                  <a:schemeClr val="bg1"/>
                </a:solidFill>
              </a:rPr>
              <a:t>to their desired</a:t>
            </a:r>
            <a:r>
              <a:rPr lang="en-CA" sz="2800" dirty="0" smtClean="0">
                <a:solidFill>
                  <a:schemeClr val="bg1"/>
                </a:solidFill>
              </a:rPr>
              <a:t> yearly calendar </a:t>
            </a:r>
            <a:r>
              <a:rPr lang="en-CA" sz="2800" b="1" u="sng" dirty="0" smtClean="0">
                <a:solidFill>
                  <a:schemeClr val="bg1"/>
                </a:solidFill>
              </a:rPr>
              <a:t>results</a:t>
            </a:r>
            <a:r>
              <a:rPr lang="en-CA" sz="2800" dirty="0" smtClean="0">
                <a:solidFill>
                  <a:schemeClr val="bg1"/>
                </a:solidFill>
              </a:rPr>
              <a:t>!</a:t>
            </a:r>
          </a:p>
          <a:p>
            <a:r>
              <a:rPr lang="en-CA" sz="2800" dirty="0" smtClean="0">
                <a:solidFill>
                  <a:schemeClr val="bg1"/>
                </a:solidFill>
                <a:latin typeface="Arial Black" panose="020B0A04020102020204" pitchFamily="34" charset="0"/>
              </a:rPr>
              <a:t>Again: </a:t>
            </a:r>
            <a:r>
              <a:rPr lang="en-CA" sz="2800" dirty="0" smtClean="0">
                <a:solidFill>
                  <a:schemeClr val="bg1"/>
                </a:solidFill>
              </a:rPr>
              <a:t>What is the </a:t>
            </a:r>
            <a:r>
              <a:rPr lang="en-CA" sz="2800" b="1" u="sng" dirty="0" smtClean="0">
                <a:solidFill>
                  <a:srgbClr val="CC00FF"/>
                </a:solidFill>
              </a:rPr>
              <a:t>baseline</a:t>
            </a:r>
            <a:r>
              <a:rPr lang="en-CA" sz="2800" b="1" dirty="0" smtClean="0">
                <a:solidFill>
                  <a:srgbClr val="CC00FF"/>
                </a:solidFill>
              </a:rPr>
              <a:t> p</a:t>
            </a:r>
            <a:r>
              <a:rPr lang="en-CA" sz="2800" b="1" u="sng" dirty="0" smtClean="0">
                <a:solidFill>
                  <a:srgbClr val="CC00FF"/>
                </a:solidFill>
              </a:rPr>
              <a:t>ur</a:t>
            </a:r>
            <a:r>
              <a:rPr lang="en-CA" sz="2800" b="1" dirty="0" smtClean="0">
                <a:solidFill>
                  <a:srgbClr val="CC00FF"/>
                </a:solidFill>
              </a:rPr>
              <a:t>p</a:t>
            </a:r>
            <a:r>
              <a:rPr lang="en-CA" sz="2800" b="1" u="sng" dirty="0" smtClean="0">
                <a:solidFill>
                  <a:srgbClr val="CC00FF"/>
                </a:solidFill>
              </a:rPr>
              <a:t>ose of this exercise</a:t>
            </a:r>
            <a:r>
              <a:rPr lang="en-CA" sz="2800" dirty="0" smtClean="0">
                <a:solidFill>
                  <a:schemeClr val="bg1"/>
                </a:solidFill>
              </a:rPr>
              <a:t>? </a:t>
            </a:r>
          </a:p>
          <a:p>
            <a:r>
              <a:rPr lang="en-CA" sz="2800" dirty="0" smtClean="0">
                <a:solidFill>
                  <a:schemeClr val="bg1"/>
                </a:solidFill>
              </a:rPr>
              <a:t>To align the Scripture of </a:t>
            </a:r>
            <a:r>
              <a:rPr lang="en-CA" sz="2800" b="1" dirty="0" smtClean="0">
                <a:ln>
                  <a:solidFill>
                    <a:srgbClr val="0000FF"/>
                  </a:solidFill>
                </a:ln>
                <a:solidFill>
                  <a:srgbClr val="00B050"/>
                </a:solidFill>
              </a:rPr>
              <a:t>John 19:42 </a:t>
            </a:r>
            <a:r>
              <a:rPr lang="en-CA" sz="2800" b="1" i="1" dirty="0" smtClean="0">
                <a:solidFill>
                  <a:srgbClr val="0000FF"/>
                </a:solidFill>
              </a:rPr>
              <a:t>(&amp; Matt 26:5), </a:t>
            </a:r>
            <a:r>
              <a:rPr lang="en-CA" sz="2800" dirty="0" smtClean="0">
                <a:solidFill>
                  <a:schemeClr val="bg1"/>
                </a:solidFill>
              </a:rPr>
              <a:t>where John  records that on the very cycle of Abib 14 </a:t>
            </a:r>
            <a:r>
              <a:rPr lang="en-CA" sz="2800" b="1" dirty="0" smtClean="0">
                <a:solidFill>
                  <a:srgbClr val="0000FF"/>
                </a:solidFill>
              </a:rPr>
              <a:t>CC, </a:t>
            </a:r>
            <a:r>
              <a:rPr lang="en-CA" sz="2800" b="1" u="sng" dirty="0" smtClean="0">
                <a:solidFill>
                  <a:schemeClr val="accent3">
                    <a:lumMod val="75000"/>
                  </a:schemeClr>
                </a:solidFill>
              </a:rPr>
              <a:t>after the sun had set</a:t>
            </a:r>
            <a:r>
              <a:rPr lang="en-CA" sz="2800" b="1" dirty="0" smtClean="0">
                <a:solidFill>
                  <a:schemeClr val="accent3">
                    <a:lumMod val="75000"/>
                  </a:schemeClr>
                </a:solidFill>
              </a:rPr>
              <a:t>,</a:t>
            </a:r>
            <a:r>
              <a:rPr lang="en-CA" sz="2800" dirty="0" smtClean="0">
                <a:solidFill>
                  <a:schemeClr val="accent3">
                    <a:lumMod val="75000"/>
                  </a:schemeClr>
                </a:solidFill>
              </a:rPr>
              <a:t> </a:t>
            </a:r>
            <a:r>
              <a:rPr lang="en-CA" sz="2800" u="sng" dirty="0" smtClean="0">
                <a:solidFill>
                  <a:schemeClr val="bg1"/>
                </a:solidFill>
              </a:rPr>
              <a:t>when Yahusha was bein</a:t>
            </a:r>
            <a:r>
              <a:rPr lang="en-CA" sz="2800" dirty="0" smtClean="0">
                <a:solidFill>
                  <a:schemeClr val="bg1"/>
                </a:solidFill>
              </a:rPr>
              <a:t>g </a:t>
            </a:r>
            <a:r>
              <a:rPr lang="en-CA" sz="2800" u="sng" dirty="0" smtClean="0">
                <a:solidFill>
                  <a:schemeClr val="bg1"/>
                </a:solidFill>
              </a:rPr>
              <a:t>buried</a:t>
            </a:r>
            <a:r>
              <a:rPr lang="en-CA" sz="2800" dirty="0" smtClean="0">
                <a:solidFill>
                  <a:schemeClr val="bg1"/>
                </a:solidFill>
              </a:rPr>
              <a:t>, it was </a:t>
            </a:r>
            <a:r>
              <a:rPr lang="en-CA" sz="2800" b="1" u="sng" dirty="0" smtClean="0">
                <a:solidFill>
                  <a:schemeClr val="bg1"/>
                </a:solidFill>
                <a:latin typeface="Arial Black" panose="020B0A04020102020204" pitchFamily="34" charset="0"/>
              </a:rPr>
              <a:t>ALSO</a:t>
            </a:r>
            <a:r>
              <a:rPr lang="en-CA" sz="2800" dirty="0" smtClean="0">
                <a:solidFill>
                  <a:schemeClr val="bg1"/>
                </a:solidFill>
              </a:rPr>
              <a:t> – </a:t>
            </a:r>
            <a:br>
              <a:rPr lang="en-CA" sz="2800" dirty="0" smtClean="0">
                <a:solidFill>
                  <a:schemeClr val="bg1"/>
                </a:solidFill>
              </a:rPr>
            </a:br>
            <a:r>
              <a:rPr lang="en-CA" sz="2800" b="1" dirty="0" smtClean="0">
                <a:ln>
                  <a:solidFill>
                    <a:srgbClr val="002060"/>
                  </a:solidFill>
                </a:ln>
                <a:solidFill>
                  <a:schemeClr val="bg2">
                    <a:lumMod val="60000"/>
                    <a:lumOff val="40000"/>
                  </a:schemeClr>
                </a:solidFill>
              </a:rPr>
              <a:t>“… the </a:t>
            </a:r>
            <a:r>
              <a:rPr lang="en-CA" sz="2800" b="1" u="sng" dirty="0" smtClean="0">
                <a:ln>
                  <a:solidFill>
                    <a:srgbClr val="002060"/>
                  </a:solidFill>
                </a:ln>
                <a:solidFill>
                  <a:schemeClr val="bg2">
                    <a:lumMod val="60000"/>
                    <a:lumOff val="40000"/>
                  </a:schemeClr>
                </a:solidFill>
                <a:effectLst>
                  <a:glow rad="127000">
                    <a:srgbClr val="FFCCFF"/>
                  </a:glow>
                </a:effectLst>
              </a:rPr>
              <a:t>Pre</a:t>
            </a:r>
            <a:r>
              <a:rPr lang="en-CA" sz="2800" b="1" dirty="0" smtClean="0">
                <a:ln>
                  <a:solidFill>
                    <a:srgbClr val="002060"/>
                  </a:solidFill>
                </a:ln>
                <a:solidFill>
                  <a:schemeClr val="bg2">
                    <a:lumMod val="60000"/>
                    <a:lumOff val="40000"/>
                  </a:schemeClr>
                </a:solidFill>
                <a:effectLst>
                  <a:glow rad="127000">
                    <a:srgbClr val="FFCCFF"/>
                  </a:glow>
                </a:effectLst>
              </a:rPr>
              <a:t>p</a:t>
            </a:r>
            <a:r>
              <a:rPr lang="en-CA" sz="2800" b="1" u="sng" dirty="0" smtClean="0">
                <a:ln>
                  <a:solidFill>
                    <a:srgbClr val="002060"/>
                  </a:solidFill>
                </a:ln>
                <a:solidFill>
                  <a:schemeClr val="bg2">
                    <a:lumMod val="60000"/>
                    <a:lumOff val="40000"/>
                  </a:schemeClr>
                </a:solidFill>
                <a:effectLst>
                  <a:glow rad="127000">
                    <a:srgbClr val="FFCCFF"/>
                  </a:glow>
                </a:effectLst>
              </a:rPr>
              <a:t>aration of the Yehudim</a:t>
            </a:r>
            <a:r>
              <a:rPr lang="en-CA" sz="2800" b="1" dirty="0" smtClean="0">
                <a:ln>
                  <a:solidFill>
                    <a:srgbClr val="002060"/>
                  </a:solidFill>
                </a:ln>
                <a:solidFill>
                  <a:schemeClr val="bg2">
                    <a:lumMod val="60000"/>
                    <a:lumOff val="40000"/>
                  </a:schemeClr>
                </a:solidFill>
                <a:effectLst>
                  <a:glow rad="127000">
                    <a:srgbClr val="FFCCFF"/>
                  </a:glow>
                </a:effectLst>
              </a:rPr>
              <a:t>, </a:t>
            </a:r>
            <a:r>
              <a:rPr lang="en-CA" sz="2800" b="1" dirty="0" smtClean="0">
                <a:ln>
                  <a:solidFill>
                    <a:srgbClr val="002060"/>
                  </a:solidFill>
                </a:ln>
                <a:solidFill>
                  <a:schemeClr val="bg2">
                    <a:lumMod val="60000"/>
                    <a:lumOff val="40000"/>
                  </a:schemeClr>
                </a:solidFill>
              </a:rPr>
              <a:t>they laid Yahusha, because the tomb was near.” John 19:42 </a:t>
            </a:r>
            <a:r>
              <a:rPr lang="en-CA" sz="2800" b="1" dirty="0" smtClean="0">
                <a:ln>
                  <a:solidFill>
                    <a:srgbClr val="002060"/>
                  </a:solidFill>
                </a:ln>
                <a:solidFill>
                  <a:srgbClr val="C00000"/>
                </a:solidFill>
              </a:rPr>
              <a:t>b</a:t>
            </a:r>
            <a:endParaRPr lang="en-CA" sz="2800" b="1" dirty="0">
              <a:ln>
                <a:solidFill>
                  <a:srgbClr val="002060"/>
                </a:solidFill>
              </a:ln>
              <a:solidFill>
                <a:srgbClr val="C00000"/>
              </a:solidFill>
            </a:endParaRPr>
          </a:p>
          <a:p>
            <a:r>
              <a:rPr lang="en-CA" sz="2800" b="1" dirty="0" smtClean="0">
                <a:ln>
                  <a:solidFill>
                    <a:srgbClr val="002060"/>
                  </a:solidFill>
                </a:ln>
                <a:solidFill>
                  <a:srgbClr val="C00000"/>
                </a:solidFill>
              </a:rPr>
              <a:t>    </a:t>
            </a:r>
            <a:r>
              <a:rPr lang="en-CA" sz="2800" dirty="0" smtClean="0">
                <a:solidFill>
                  <a:schemeClr val="bg1"/>
                </a:solidFill>
              </a:rPr>
              <a:t>This </a:t>
            </a:r>
            <a:r>
              <a:rPr lang="en-CA" sz="2800" u="sng" dirty="0" smtClean="0">
                <a:solidFill>
                  <a:schemeClr val="bg1"/>
                </a:solidFill>
                <a:effectLst>
                  <a:glow rad="127000">
                    <a:srgbClr val="00FFFF"/>
                  </a:glow>
                </a:effectLst>
                <a:latin typeface="Arial Black" panose="020B0A04020102020204" pitchFamily="34" charset="0"/>
              </a:rPr>
              <a:t>12 hour offset</a:t>
            </a:r>
            <a:r>
              <a:rPr lang="en-CA" sz="2800" dirty="0" smtClean="0">
                <a:solidFill>
                  <a:schemeClr val="bg1"/>
                </a:solidFill>
                <a:effectLst>
                  <a:glow rad="127000">
                    <a:srgbClr val="00FFFF"/>
                  </a:glow>
                </a:effectLst>
                <a:latin typeface="Arial Black" panose="020B0A04020102020204" pitchFamily="34" charset="0"/>
              </a:rPr>
              <a:t> </a:t>
            </a:r>
            <a:r>
              <a:rPr lang="en-CA" sz="2800" u="sng" dirty="0" smtClean="0">
                <a:solidFill>
                  <a:schemeClr val="bg1"/>
                </a:solidFill>
                <a:latin typeface="Arial Black" panose="020B0A04020102020204" pitchFamily="34" charset="0"/>
              </a:rPr>
              <a:t>timin</a:t>
            </a:r>
            <a:r>
              <a:rPr lang="en-CA" sz="2800" dirty="0" smtClean="0">
                <a:solidFill>
                  <a:schemeClr val="bg1"/>
                </a:solidFill>
                <a:latin typeface="Arial Black" panose="020B0A04020102020204" pitchFamily="34" charset="0"/>
              </a:rPr>
              <a:t>g </a:t>
            </a:r>
            <a:r>
              <a:rPr lang="en-CA" sz="2800" u="sng" dirty="0" smtClean="0">
                <a:solidFill>
                  <a:schemeClr val="bg1"/>
                </a:solidFill>
                <a:latin typeface="Arial Black" panose="020B0A04020102020204" pitchFamily="34" charset="0"/>
              </a:rPr>
              <a:t>factor</a:t>
            </a:r>
            <a:r>
              <a:rPr lang="en-CA" sz="2800" dirty="0" smtClean="0">
                <a:solidFill>
                  <a:schemeClr val="bg1"/>
                </a:solidFill>
                <a:latin typeface="Arial Black" panose="020B0A04020102020204" pitchFamily="34" charset="0"/>
              </a:rPr>
              <a:t> must be realized </a:t>
            </a:r>
            <a:br>
              <a:rPr lang="en-CA" sz="2800" dirty="0" smtClean="0">
                <a:solidFill>
                  <a:schemeClr val="bg1"/>
                </a:solidFill>
                <a:latin typeface="Arial Black" panose="020B0A04020102020204" pitchFamily="34" charset="0"/>
              </a:rPr>
            </a:br>
            <a:r>
              <a:rPr lang="en-CA" sz="2800" dirty="0" smtClean="0">
                <a:solidFill>
                  <a:schemeClr val="bg1"/>
                </a:solidFill>
                <a:latin typeface="Arial Black" panose="020B0A04020102020204" pitchFamily="34" charset="0"/>
              </a:rPr>
              <a:t>        </a:t>
            </a:r>
            <a:r>
              <a:rPr lang="en-CA" sz="2800" dirty="0" smtClean="0">
                <a:solidFill>
                  <a:schemeClr val="bg1"/>
                </a:solidFill>
              </a:rPr>
              <a:t>in determining the </a:t>
            </a:r>
            <a:r>
              <a:rPr lang="en-CA" sz="2800" b="1" u="sng" dirty="0" smtClean="0">
                <a:solidFill>
                  <a:srgbClr val="FF0000"/>
                </a:solidFill>
              </a:rPr>
              <a:t>correct</a:t>
            </a:r>
            <a:r>
              <a:rPr lang="en-CA" sz="2800" b="1" dirty="0" smtClean="0">
                <a:solidFill>
                  <a:srgbClr val="FF0000"/>
                </a:solidFill>
              </a:rPr>
              <a:t> y</a:t>
            </a:r>
            <a:r>
              <a:rPr lang="en-CA" sz="2800" b="1" u="sng" dirty="0" smtClean="0">
                <a:solidFill>
                  <a:srgbClr val="FF0000"/>
                </a:solidFill>
              </a:rPr>
              <a:t>ear of the crucifixion</a:t>
            </a:r>
            <a:r>
              <a:rPr lang="en-CA" sz="2800" b="1" dirty="0" smtClean="0">
                <a:solidFill>
                  <a:srgbClr val="FF0000"/>
                </a:solidFill>
              </a:rPr>
              <a:t>.</a:t>
            </a:r>
            <a:endParaRPr lang="en-CA" sz="2800" b="1" dirty="0">
              <a:solidFill>
                <a:srgbClr val="FF0000"/>
              </a:solidFill>
            </a:endParaRPr>
          </a:p>
        </p:txBody>
      </p:sp>
      <p:sp>
        <p:nvSpPr>
          <p:cNvPr id="2" name="Slide Number Placeholder 1"/>
          <p:cNvSpPr>
            <a:spLocks noGrp="1"/>
          </p:cNvSpPr>
          <p:nvPr>
            <p:ph type="sldNum" sz="quarter" idx="12"/>
          </p:nvPr>
        </p:nvSpPr>
        <p:spPr>
          <a:xfrm>
            <a:off x="11750040" y="6537960"/>
            <a:ext cx="419099" cy="320040"/>
          </a:xfrm>
        </p:spPr>
        <p:txBody>
          <a:bodyPr/>
          <a:lstStyle/>
          <a:p>
            <a:fld id="{6D22F896-40B5-4ADD-8801-0D06FADFA095}" type="slidenum">
              <a:rPr lang="en-US" sz="1100" smtClean="0">
                <a:solidFill>
                  <a:prstClr val="white">
                    <a:tint val="75000"/>
                  </a:prstClr>
                </a:solidFill>
              </a:rPr>
              <a:pPr/>
              <a:t>28</a:t>
            </a:fld>
            <a:endParaRPr lang="en-US" sz="1100" dirty="0">
              <a:solidFill>
                <a:prstClr val="white">
                  <a:tint val="75000"/>
                </a:prstClr>
              </a:solidFill>
            </a:endParaRPr>
          </a:p>
        </p:txBody>
      </p:sp>
    </p:spTree>
    <p:extLst>
      <p:ext uri="{BB962C8B-B14F-4D97-AF65-F5344CB8AC3E}">
        <p14:creationId xmlns:p14="http://schemas.microsoft.com/office/powerpoint/2010/main" val="3754393123"/>
      </p:ext>
    </p:extLst>
  </p:cSld>
  <p:clrMapOvr>
    <a:masterClrMapping/>
  </p:clrMapOvr>
  <p:transition spd="med">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97419" y="6547447"/>
            <a:ext cx="372735" cy="279382"/>
          </a:xfrm>
        </p:spPr>
        <p:txBody>
          <a:bodyPr/>
          <a:lstStyle/>
          <a:p>
            <a:fld id="{6D22F896-40B5-4ADD-8801-0D06FADFA095}" type="slidenum">
              <a:rPr lang="en-US" sz="1200" smtClean="0">
                <a:solidFill>
                  <a:prstClr val="white">
                    <a:tint val="75000"/>
                  </a:prstClr>
                </a:solidFill>
              </a:rPr>
              <a:pPr/>
              <a:t>29</a:t>
            </a:fld>
            <a:endParaRPr lang="en-US" sz="1200" dirty="0">
              <a:solidFill>
                <a:prstClr val="white">
                  <a:tint val="75000"/>
                </a:prstClr>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384" y="82927"/>
            <a:ext cx="4762926" cy="6692146"/>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43310" y="3647269"/>
            <a:ext cx="7326524" cy="1009245"/>
          </a:xfrm>
          <a:prstGeom prst="rect">
            <a:avLst/>
          </a:prstGeom>
        </p:spPr>
      </p:pic>
      <p:cxnSp>
        <p:nvCxnSpPr>
          <p:cNvPr id="7" name="Straight Connector 6"/>
          <p:cNvCxnSpPr/>
          <p:nvPr/>
        </p:nvCxnSpPr>
        <p:spPr>
          <a:xfrm>
            <a:off x="6641959" y="4401460"/>
            <a:ext cx="3627455" cy="0"/>
          </a:xfrm>
          <a:prstGeom prst="line">
            <a:avLst/>
          </a:prstGeom>
          <a:ln w="76200">
            <a:solidFill>
              <a:srgbClr val="FF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416233" y="5253297"/>
            <a:ext cx="7774506" cy="1446962"/>
          </a:xfrm>
          <a:prstGeom prst="roundRect">
            <a:avLst>
              <a:gd name="adj" fmla="val 50000"/>
            </a:avLst>
          </a:prstGeom>
          <a:solidFill>
            <a:srgbClr val="FFCCFF"/>
          </a:solidFill>
          <a:ln w="762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smtClean="0">
                <a:ln>
                  <a:solidFill>
                    <a:schemeClr val="bg1"/>
                  </a:solidFill>
                </a:ln>
                <a:solidFill>
                  <a:schemeClr val="accent6">
                    <a:lumMod val="75000"/>
                  </a:schemeClr>
                </a:solidFill>
              </a:rPr>
              <a:t>This is the main chart we will </a:t>
            </a:r>
            <a:br>
              <a:rPr lang="en-CA" sz="3600" b="1" dirty="0" smtClean="0">
                <a:ln>
                  <a:solidFill>
                    <a:schemeClr val="bg1"/>
                  </a:solidFill>
                </a:ln>
                <a:solidFill>
                  <a:schemeClr val="accent6">
                    <a:lumMod val="75000"/>
                  </a:schemeClr>
                </a:solidFill>
              </a:rPr>
            </a:br>
            <a:r>
              <a:rPr lang="en-CA" sz="3600" b="1" dirty="0" smtClean="0">
                <a:ln>
                  <a:solidFill>
                    <a:schemeClr val="bg1"/>
                  </a:solidFill>
                </a:ln>
                <a:solidFill>
                  <a:schemeClr val="accent6">
                    <a:lumMod val="75000"/>
                  </a:schemeClr>
                </a:solidFill>
              </a:rPr>
              <a:t>use in this research!</a:t>
            </a:r>
          </a:p>
        </p:txBody>
      </p:sp>
      <p:sp>
        <p:nvSpPr>
          <p:cNvPr id="6" name="Rectangle 5"/>
          <p:cNvSpPr/>
          <p:nvPr/>
        </p:nvSpPr>
        <p:spPr>
          <a:xfrm>
            <a:off x="4877814" y="238113"/>
            <a:ext cx="7242298" cy="286058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735EE"/>
                </a:solidFill>
              </a:rPr>
              <a:t>What is UT? According to Time and Date.com  UT is - </a:t>
            </a:r>
          </a:p>
          <a:p>
            <a:pPr algn="ctr"/>
            <a:endParaRPr lang="en-US" dirty="0" smtClean="0"/>
          </a:p>
          <a:p>
            <a:pPr algn="ctr"/>
            <a:r>
              <a:rPr lang="en-US" dirty="0" smtClean="0"/>
              <a:t>As </a:t>
            </a:r>
            <a:r>
              <a:rPr lang="en-US" dirty="0"/>
              <a:t>a time standard reflecting the mean solar time at the prime meridian in </a:t>
            </a:r>
            <a:r>
              <a:rPr lang="en-US" dirty="0">
                <a:hlinkClick r:id="rId5"/>
              </a:rPr>
              <a:t>Greenwich, UK</a:t>
            </a:r>
            <a:r>
              <a:rPr lang="en-US" dirty="0"/>
              <a:t>, UT1 is a successor of the original version of </a:t>
            </a:r>
            <a:r>
              <a:rPr lang="en-US" dirty="0">
                <a:hlinkClick r:id="rId6"/>
              </a:rPr>
              <a:t>Greenwich Mean Time</a:t>
            </a:r>
            <a:r>
              <a:rPr lang="en-US" dirty="0"/>
              <a:t> (GMT). </a:t>
            </a:r>
            <a:r>
              <a:rPr lang="en-US" dirty="0" smtClean="0"/>
              <a:t> Before </a:t>
            </a:r>
            <a:r>
              <a:rPr lang="en-US" dirty="0"/>
              <a:t>UTC was introduced as the world time standard in 1972, GMT was a solar time standard that also acted as a reference point to determine local times worldwide. </a:t>
            </a:r>
            <a:r>
              <a:rPr lang="en-US" dirty="0" smtClean="0"/>
              <a:t> Today</a:t>
            </a:r>
            <a:r>
              <a:rPr lang="en-US" dirty="0"/>
              <a:t>, </a:t>
            </a:r>
            <a:r>
              <a:rPr lang="en-US" dirty="0">
                <a:hlinkClick r:id="rId7"/>
              </a:rPr>
              <a:t>GMT is a common time zone</a:t>
            </a:r>
            <a:r>
              <a:rPr lang="en-US" dirty="0"/>
              <a:t> deriving its local time from UTC.</a:t>
            </a:r>
            <a:endParaRPr lang="en-CA" dirty="0"/>
          </a:p>
        </p:txBody>
      </p:sp>
      <p:cxnSp>
        <p:nvCxnSpPr>
          <p:cNvPr id="9" name="Straight Arrow Connector 8"/>
          <p:cNvCxnSpPr/>
          <p:nvPr/>
        </p:nvCxnSpPr>
        <p:spPr>
          <a:xfrm flipV="1">
            <a:off x="7192652" y="4502990"/>
            <a:ext cx="571122" cy="860862"/>
          </a:xfrm>
          <a:prstGeom prst="straightConnector1">
            <a:avLst/>
          </a:prstGeom>
          <a:ln w="76200">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59062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250"/>
                                        <p:tgtEl>
                                          <p:spTgt spid="8"/>
                                        </p:tgtEl>
                                      </p:cBhvr>
                                    </p:animEffect>
                                  </p:childTnLst>
                                </p:cTn>
                              </p:par>
                              <p:par>
                                <p:cTn id="8" presetID="22" presetClass="entr" presetSubtype="4"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85230" y="1749434"/>
            <a:ext cx="11748514" cy="4816735"/>
          </a:xfrm>
        </p:spPr>
        <p:txBody>
          <a:bodyPr>
            <a:noAutofit/>
            <a:scene3d>
              <a:camera prst="orthographicFront"/>
              <a:lightRig rig="threePt" dir="t"/>
            </a:scene3d>
            <a:sp3d extrusionH="57150">
              <a:bevelT w="38100" h="38100"/>
            </a:sp3d>
          </a:bodyPr>
          <a:lstStyle/>
          <a:p>
            <a:pPr fontAlgn="base"/>
            <a:r>
              <a:rPr lang="en-US" dirty="0" smtClean="0"/>
              <a:t>Please note the word – </a:t>
            </a:r>
            <a:r>
              <a:rPr lang="en-US" b="1" dirty="0" smtClean="0">
                <a:solidFill>
                  <a:srgbClr val="C00000"/>
                </a:solidFill>
              </a:rPr>
              <a:t>cycle</a:t>
            </a:r>
            <a:r>
              <a:rPr lang="en-US" dirty="0" smtClean="0"/>
              <a:t>. You will see it consistently in these studies. </a:t>
            </a:r>
          </a:p>
          <a:p>
            <a:pPr fontAlgn="base"/>
            <a:r>
              <a:rPr lang="en-US" dirty="0" smtClean="0"/>
              <a:t>We choose to use – </a:t>
            </a:r>
            <a:r>
              <a:rPr lang="en-US" b="1" dirty="0" smtClean="0">
                <a:solidFill>
                  <a:srgbClr val="C00000"/>
                </a:solidFill>
              </a:rPr>
              <a:t>cycle</a:t>
            </a:r>
            <a:r>
              <a:rPr lang="en-US" dirty="0" smtClean="0"/>
              <a:t> – in the place of – “day”. </a:t>
            </a:r>
          </a:p>
          <a:p>
            <a:pPr fontAlgn="base"/>
            <a:r>
              <a:rPr lang="en-US" dirty="0" smtClean="0"/>
              <a:t>Basically:   </a:t>
            </a:r>
            <a:r>
              <a:rPr lang="en-US" b="1" dirty="0" smtClean="0">
                <a:solidFill>
                  <a:srgbClr val="00B050"/>
                </a:solidFill>
              </a:rPr>
              <a:t>“Day”</a:t>
            </a:r>
            <a:r>
              <a:rPr lang="en-US" dirty="0" smtClean="0"/>
              <a:t> has multiple meanings; either just the </a:t>
            </a:r>
            <a:r>
              <a:rPr lang="en-US" b="1" dirty="0" smtClean="0">
                <a:solidFill>
                  <a:srgbClr val="0000FF"/>
                </a:solidFill>
              </a:rPr>
              <a:t>Light </a:t>
            </a:r>
            <a:r>
              <a:rPr lang="en-US" b="1" dirty="0">
                <a:solidFill>
                  <a:srgbClr val="0000FF"/>
                </a:solidFill>
              </a:rPr>
              <a:t>S</a:t>
            </a:r>
            <a:r>
              <a:rPr lang="en-US" b="1" dirty="0" smtClean="0">
                <a:solidFill>
                  <a:srgbClr val="0000FF"/>
                </a:solidFill>
              </a:rPr>
              <a:t>eason, </a:t>
            </a:r>
            <a:r>
              <a:rPr lang="en-US" b="1" u="sng" dirty="0" smtClean="0">
                <a:solidFill>
                  <a:srgbClr val="FF0000"/>
                </a:solidFill>
              </a:rPr>
              <a:t>or</a:t>
            </a:r>
            <a:r>
              <a:rPr lang="en-US" dirty="0" smtClean="0"/>
              <a:t/>
            </a:r>
            <a:br>
              <a:rPr lang="en-US" dirty="0" smtClean="0"/>
            </a:br>
            <a:r>
              <a:rPr lang="en-US" dirty="0" smtClean="0"/>
              <a:t> 	the 24 hour cycle of the </a:t>
            </a:r>
            <a:r>
              <a:rPr lang="en-US" u="sng" dirty="0" smtClean="0"/>
              <a:t>li</a:t>
            </a:r>
            <a:r>
              <a:rPr lang="en-US" dirty="0" smtClean="0"/>
              <a:t>g</a:t>
            </a:r>
            <a:r>
              <a:rPr lang="en-US" u="sng" dirty="0" smtClean="0"/>
              <a:t>ht and the ni</a:t>
            </a:r>
            <a:r>
              <a:rPr lang="en-US" dirty="0" smtClean="0"/>
              <a:t>g</a:t>
            </a:r>
            <a:r>
              <a:rPr lang="en-US" u="sng" dirty="0" smtClean="0"/>
              <a:t>ht seasons</a:t>
            </a:r>
            <a:r>
              <a:rPr lang="en-US" dirty="0" smtClean="0"/>
              <a:t> combined. </a:t>
            </a:r>
            <a:br>
              <a:rPr lang="en-US" dirty="0" smtClean="0"/>
            </a:br>
            <a:r>
              <a:rPr lang="en-US" dirty="0" smtClean="0"/>
              <a:t>	This can create </a:t>
            </a:r>
            <a:r>
              <a:rPr lang="en-US" b="1" u="sng" dirty="0" smtClean="0"/>
              <a:t>GREAT CONFUSION</a:t>
            </a:r>
            <a:r>
              <a:rPr lang="en-US" b="1" dirty="0" smtClean="0"/>
              <a:t> </a:t>
            </a:r>
            <a:r>
              <a:rPr lang="en-US" dirty="0" smtClean="0"/>
              <a:t>for timing purposes. </a:t>
            </a:r>
          </a:p>
          <a:p>
            <a:pPr fontAlgn="base"/>
            <a:r>
              <a:rPr lang="en-US" dirty="0" smtClean="0"/>
              <a:t>Hence, when you see – </a:t>
            </a:r>
            <a:r>
              <a:rPr lang="en-US" sz="3600" dirty="0" smtClean="0">
                <a:ln>
                  <a:solidFill>
                    <a:srgbClr val="FF5050"/>
                  </a:solidFill>
                </a:ln>
                <a:solidFill>
                  <a:srgbClr val="0070C0"/>
                </a:solidFill>
                <a:effectLst>
                  <a:glow rad="127000">
                    <a:srgbClr val="FFFF00"/>
                  </a:glow>
                </a:effectLst>
                <a:latin typeface="Arial Black" panose="020B0A04020102020204" pitchFamily="34" charset="0"/>
              </a:rPr>
              <a:t>Cycle</a:t>
            </a:r>
            <a:r>
              <a:rPr lang="en-US" sz="2500" dirty="0" smtClean="0"/>
              <a:t> </a:t>
            </a:r>
            <a:r>
              <a:rPr lang="en-US" dirty="0" smtClean="0"/>
              <a:t>– please be certain these studies reference a </a:t>
            </a:r>
            <a:r>
              <a:rPr lang="en-US" sz="4400" dirty="0" smtClean="0"/>
              <a:t/>
            </a:r>
            <a:br>
              <a:rPr lang="en-US" sz="4400" dirty="0" smtClean="0"/>
            </a:br>
            <a:r>
              <a:rPr lang="en-US" sz="4400" dirty="0" smtClean="0"/>
              <a:t>		      </a:t>
            </a:r>
            <a:r>
              <a:rPr lang="en-US" sz="4400" u="sng" dirty="0" smtClean="0"/>
              <a:t>FULL 24 HOUR PERIOD</a:t>
            </a:r>
            <a:r>
              <a:rPr lang="en-US" sz="4400" dirty="0" smtClean="0"/>
              <a:t> which is  </a:t>
            </a:r>
            <a:br>
              <a:rPr lang="en-US" sz="4400" dirty="0" smtClean="0"/>
            </a:br>
            <a:r>
              <a:rPr lang="en-US" sz="4400" dirty="0" smtClean="0"/>
              <a:t>			     </a:t>
            </a:r>
            <a:r>
              <a:rPr lang="en-US" sz="4400" u="sng" dirty="0" smtClean="0">
                <a:ln w="12700">
                  <a:solidFill>
                    <a:srgbClr val="0000FF"/>
                  </a:solidFill>
                </a:ln>
                <a:solidFill>
                  <a:srgbClr val="00FFFF"/>
                </a:solidFill>
                <a:effectLst>
                  <a:glow rad="127000">
                    <a:srgbClr val="FFCCFF"/>
                  </a:glow>
                </a:effectLst>
                <a:latin typeface="Arial Black" panose="020B0A04020102020204" pitchFamily="34" charset="0"/>
              </a:rPr>
              <a:t>DAWN TO DAWN</a:t>
            </a:r>
            <a:r>
              <a:rPr lang="en-US" sz="4400" dirty="0" smtClean="0">
                <a:ln w="12700">
                  <a:solidFill>
                    <a:srgbClr val="0000FF"/>
                  </a:solidFill>
                </a:ln>
                <a:solidFill>
                  <a:srgbClr val="00FFFF"/>
                </a:solidFill>
                <a:effectLst>
                  <a:glow rad="127000">
                    <a:srgbClr val="FFCCFF"/>
                  </a:glow>
                </a:effectLst>
                <a:latin typeface="Arial Black" panose="020B0A04020102020204" pitchFamily="34" charset="0"/>
              </a:rPr>
              <a:t> </a:t>
            </a:r>
            <a:br>
              <a:rPr lang="en-US" sz="4400" dirty="0" smtClean="0">
                <a:ln w="12700">
                  <a:solidFill>
                    <a:srgbClr val="0000FF"/>
                  </a:solidFill>
                </a:ln>
                <a:solidFill>
                  <a:srgbClr val="00FFFF"/>
                </a:solidFill>
                <a:effectLst>
                  <a:glow rad="127000">
                    <a:srgbClr val="FFCCFF"/>
                  </a:glow>
                </a:effectLst>
                <a:latin typeface="Arial Black" panose="020B0A04020102020204" pitchFamily="34" charset="0"/>
              </a:rPr>
            </a:br>
            <a:r>
              <a:rPr lang="en-US" sz="4400" dirty="0" smtClean="0">
                <a:ln w="12700">
                  <a:solidFill>
                    <a:srgbClr val="0000FF"/>
                  </a:solidFill>
                </a:ln>
                <a:solidFill>
                  <a:srgbClr val="00FFFF"/>
                </a:solidFill>
                <a:effectLst>
                  <a:glow rad="127000">
                    <a:srgbClr val="FFCCFF"/>
                  </a:glow>
                </a:effectLst>
                <a:latin typeface="Arial Black" panose="020B0A04020102020204" pitchFamily="34" charset="0"/>
              </a:rPr>
              <a:t>			</a:t>
            </a:r>
            <a:r>
              <a:rPr lang="en-US" sz="4400" dirty="0" smtClean="0">
                <a:ln w="12700">
                  <a:solidFill>
                    <a:srgbClr val="0000FF"/>
                  </a:solidFill>
                </a:ln>
                <a:solidFill>
                  <a:srgbClr val="00FFFF"/>
                </a:solidFill>
                <a:effectLst>
                  <a:glow rad="127000">
                    <a:srgbClr val="FFCCFF"/>
                  </a:glow>
                </a:effectLst>
              </a:rPr>
              <a:t>according to the Scriptures.  </a:t>
            </a:r>
            <a:endParaRPr lang="en-US" sz="4400" dirty="0">
              <a:ln w="12700">
                <a:solidFill>
                  <a:srgbClr val="0000FF"/>
                </a:solidFill>
              </a:ln>
              <a:solidFill>
                <a:srgbClr val="00FFFF"/>
              </a:solidFill>
              <a:effectLst>
                <a:glow rad="127000">
                  <a:srgbClr val="FFCCFF"/>
                </a:glow>
              </a:effectLst>
            </a:endParaRPr>
          </a:p>
        </p:txBody>
      </p:sp>
      <p:sp>
        <p:nvSpPr>
          <p:cNvPr id="2" name="Slide Number Placeholder 1"/>
          <p:cNvSpPr>
            <a:spLocks noGrp="1"/>
          </p:cNvSpPr>
          <p:nvPr>
            <p:ph type="sldNum" sz="quarter" idx="12"/>
          </p:nvPr>
        </p:nvSpPr>
        <p:spPr>
          <a:xfrm>
            <a:off x="9358603" y="6492875"/>
            <a:ext cx="2743200" cy="365125"/>
          </a:xfrm>
        </p:spPr>
        <p:txBody>
          <a:bodyPr/>
          <a:lstStyle/>
          <a:p>
            <a:fld id="{6D22F896-40B5-4ADD-8801-0D06FADFA095}" type="slidenum">
              <a:rPr lang="en-US" smtClean="0">
                <a:solidFill>
                  <a:schemeClr val="tx1"/>
                </a:solidFill>
              </a:rPr>
              <a:pPr/>
              <a:t>3</a:t>
            </a:fld>
            <a:endParaRPr lang="en-US" dirty="0">
              <a:solidFill>
                <a:schemeClr val="tx1"/>
              </a:solidFill>
            </a:endParaRPr>
          </a:p>
        </p:txBody>
      </p:sp>
      <p:sp>
        <p:nvSpPr>
          <p:cNvPr id="8" name="Rounded Rectangle 7"/>
          <p:cNvSpPr/>
          <p:nvPr/>
        </p:nvSpPr>
        <p:spPr>
          <a:xfrm>
            <a:off x="1417596" y="312229"/>
            <a:ext cx="9283783" cy="902185"/>
          </a:xfrm>
          <a:prstGeom prst="roundRect">
            <a:avLst>
              <a:gd name="adj" fmla="val 50000"/>
            </a:avLst>
          </a:prstGeom>
          <a:solidFill>
            <a:schemeClr val="bg1">
              <a:lumMod val="85000"/>
            </a:schemeClr>
          </a:solidFill>
          <a:ln w="28575">
            <a:solidFill>
              <a:srgbClr val="002060"/>
            </a:solidFill>
          </a:ln>
          <a:effectLst>
            <a:glow rad="127000">
              <a:srgbClr val="FFCCFF"/>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4800" dirty="0" smtClean="0">
                <a:ln w="19050">
                  <a:solidFill>
                    <a:srgbClr val="002060"/>
                  </a:solidFill>
                </a:ln>
                <a:solidFill>
                  <a:srgbClr val="0070C0"/>
                </a:solidFill>
                <a:latin typeface="Cooper Black" panose="0208090404030B020404" pitchFamily="18" charset="0"/>
              </a:rPr>
              <a:t>Important</a:t>
            </a:r>
            <a:r>
              <a:rPr lang="en-CA" sz="4800" dirty="0" smtClean="0">
                <a:ln w="19050">
                  <a:solidFill>
                    <a:srgbClr val="002060"/>
                  </a:solidFill>
                </a:ln>
                <a:solidFill>
                  <a:srgbClr val="0000FF"/>
                </a:solidFill>
                <a:latin typeface="Cooper Black" panose="0208090404030B020404" pitchFamily="18" charset="0"/>
              </a:rPr>
              <a:t> </a:t>
            </a:r>
            <a:r>
              <a:rPr lang="en-CA" sz="4800" dirty="0" smtClean="0">
                <a:ln w="19050">
                  <a:solidFill>
                    <a:srgbClr val="002060"/>
                  </a:solidFill>
                </a:ln>
                <a:solidFill>
                  <a:srgbClr val="0070C0"/>
                </a:solidFill>
                <a:latin typeface="Cooper Black" panose="0208090404030B020404" pitchFamily="18" charset="0"/>
              </a:rPr>
              <a:t>Information</a:t>
            </a:r>
            <a:endParaRPr lang="en-CA" sz="4800" dirty="0">
              <a:ln w="19050">
                <a:solidFill>
                  <a:srgbClr val="002060"/>
                </a:solidFill>
              </a:ln>
              <a:solidFill>
                <a:srgbClr val="0070C0"/>
              </a:solidFill>
              <a:latin typeface="Cooper Black" panose="0208090404030B020404" pitchFamily="18" charset="0"/>
            </a:endParaRPr>
          </a:p>
        </p:txBody>
      </p:sp>
    </p:spTree>
    <p:extLst>
      <p:ext uri="{BB962C8B-B14F-4D97-AF65-F5344CB8AC3E}">
        <p14:creationId xmlns:p14="http://schemas.microsoft.com/office/powerpoint/2010/main" val="3176150934"/>
      </p:ext>
    </p:extLst>
  </p:cSld>
  <p:clrMapOvr>
    <a:masterClrMapping/>
  </p:clrMapOvr>
  <p:transition spd="med">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531393" y="695016"/>
            <a:ext cx="6316209" cy="2787220"/>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4800" b="1" dirty="0" smtClean="0">
                <a:solidFill>
                  <a:srgbClr val="EF7A24">
                    <a:lumMod val="75000"/>
                  </a:srgbClr>
                </a:solidFill>
              </a:rPr>
              <a:t>First </a:t>
            </a:r>
            <a:r>
              <a:rPr lang="en-CA" sz="4800" b="1" dirty="0">
                <a:solidFill>
                  <a:srgbClr val="EF7A24">
                    <a:lumMod val="75000"/>
                  </a:srgbClr>
                </a:solidFill>
              </a:rPr>
              <a:t>up, </a:t>
            </a:r>
            <a:r>
              <a:rPr lang="en-CA" sz="4800" b="1" u="sng" dirty="0">
                <a:solidFill>
                  <a:srgbClr val="CC00FF"/>
                </a:solidFill>
              </a:rPr>
              <a:t>CE </a:t>
            </a:r>
            <a:r>
              <a:rPr lang="en-CA" sz="4800" b="1" u="sng" dirty="0" smtClean="0">
                <a:solidFill>
                  <a:srgbClr val="CC00FF"/>
                </a:solidFill>
              </a:rPr>
              <a:t>26</a:t>
            </a:r>
            <a:r>
              <a:rPr lang="en-CA" sz="4800" b="1" dirty="0" smtClean="0">
                <a:solidFill>
                  <a:srgbClr val="CC00FF"/>
                </a:solidFill>
              </a:rPr>
              <a:t>!</a:t>
            </a:r>
            <a:r>
              <a:rPr lang="en-CA" sz="4800" b="1" dirty="0" smtClean="0">
                <a:solidFill>
                  <a:srgbClr val="EF7A24">
                    <a:lumMod val="75000"/>
                  </a:srgbClr>
                </a:solidFill>
              </a:rPr>
              <a:t> </a:t>
            </a:r>
            <a:r>
              <a:rPr lang="en-CA" sz="4800" b="1" dirty="0">
                <a:solidFill>
                  <a:srgbClr val="EF7A24">
                    <a:lumMod val="75000"/>
                  </a:srgbClr>
                </a:solidFill>
                <a:sym typeface="Wingdings" panose="05000000000000000000" pitchFamily="2" charset="2"/>
              </a:rPr>
              <a:t/>
            </a:r>
            <a:br>
              <a:rPr lang="en-CA" sz="4800" b="1" dirty="0">
                <a:solidFill>
                  <a:srgbClr val="EF7A24">
                    <a:lumMod val="75000"/>
                  </a:srgbClr>
                </a:solidFill>
                <a:sym typeface="Wingdings" panose="05000000000000000000" pitchFamily="2" charset="2"/>
              </a:rPr>
            </a:br>
            <a:r>
              <a:rPr lang="en-CA" sz="4800" b="1" dirty="0" smtClean="0">
                <a:solidFill>
                  <a:srgbClr val="EF7A24">
                    <a:lumMod val="75000"/>
                  </a:srgbClr>
                </a:solidFill>
                <a:sym typeface="Wingdings" panose="05000000000000000000" pitchFamily="2" charset="2"/>
              </a:rPr>
              <a:t>Let’s begin! </a:t>
            </a:r>
            <a:endParaRPr lang="en-CA" sz="4800" b="1" dirty="0">
              <a:solidFill>
                <a:srgbClr val="EF7A24">
                  <a:lumMod val="75000"/>
                </a:srgbClr>
              </a:solidFill>
            </a:endParaRPr>
          </a:p>
        </p:txBody>
      </p:sp>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chemeClr val="tx1"/>
                </a:solidFill>
              </a:rPr>
              <a:pPr/>
              <a:t>30</a:t>
            </a:fld>
            <a:endParaRPr lang="en-US" sz="1100" dirty="0">
              <a:solidFill>
                <a:schemeClr val="tx1"/>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25866" y="501042"/>
            <a:ext cx="4299839" cy="5962389"/>
          </a:xfrm>
          <a:prstGeom prst="rect">
            <a:avLst/>
          </a:prstGeom>
          <a:ln w="76200">
            <a:solidFill>
              <a:schemeClr val="accent4">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ounded Rectangle 2"/>
          <p:cNvSpPr/>
          <p:nvPr/>
        </p:nvSpPr>
        <p:spPr>
          <a:xfrm rot="20722745">
            <a:off x="192431" y="4078138"/>
            <a:ext cx="6818828" cy="1868944"/>
          </a:xfrm>
          <a:prstGeom prst="roundRect">
            <a:avLst/>
          </a:prstGeom>
          <a:solidFill>
            <a:schemeClr val="accent3">
              <a:lumMod val="20000"/>
              <a:lumOff val="80000"/>
            </a:schemeClr>
          </a:solidFill>
          <a:ln w="76200">
            <a:solidFill>
              <a:schemeClr val="accent4">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CA" sz="3600" b="1" dirty="0" smtClean="0">
                <a:ln>
                  <a:solidFill>
                    <a:srgbClr val="002060"/>
                  </a:solidFill>
                </a:ln>
                <a:solidFill>
                  <a:srgbClr val="99FF33"/>
                </a:solidFill>
              </a:rPr>
              <a:t>Does</a:t>
            </a:r>
            <a:r>
              <a:rPr lang="en-CA" sz="3600" b="1" dirty="0" smtClean="0">
                <a:solidFill>
                  <a:srgbClr val="99FF33"/>
                </a:solidFill>
              </a:rPr>
              <a:t> </a:t>
            </a:r>
            <a:r>
              <a:rPr lang="en-CA" sz="3600" b="1" u="sng" dirty="0" smtClean="0">
                <a:ln>
                  <a:solidFill>
                    <a:srgbClr val="002060"/>
                  </a:solidFill>
                </a:ln>
                <a:solidFill>
                  <a:srgbClr val="00FFFF"/>
                </a:solidFill>
              </a:rPr>
              <a:t>Yahuah’s Dawn to </a:t>
            </a:r>
            <a:r>
              <a:rPr lang="en-CA" sz="3600" b="1" u="sng" dirty="0">
                <a:ln>
                  <a:solidFill>
                    <a:srgbClr val="002060"/>
                  </a:solidFill>
                </a:ln>
                <a:solidFill>
                  <a:srgbClr val="00FFFF"/>
                </a:solidFill>
              </a:rPr>
              <a:t>D</a:t>
            </a:r>
            <a:r>
              <a:rPr lang="en-CA" sz="3600" b="1" u="sng" dirty="0" smtClean="0">
                <a:ln>
                  <a:solidFill>
                    <a:srgbClr val="002060"/>
                  </a:solidFill>
                </a:ln>
                <a:solidFill>
                  <a:srgbClr val="00FFFF"/>
                </a:solidFill>
              </a:rPr>
              <a:t>awn Covenant</a:t>
            </a:r>
            <a:r>
              <a:rPr lang="en-CA" sz="3600" b="1" dirty="0" smtClean="0">
                <a:ln>
                  <a:solidFill>
                    <a:srgbClr val="002060"/>
                  </a:solidFill>
                </a:ln>
                <a:solidFill>
                  <a:srgbClr val="00FFFF"/>
                </a:solidFill>
              </a:rPr>
              <a:t> </a:t>
            </a:r>
            <a:r>
              <a:rPr lang="en-CA" sz="3600" b="1" dirty="0" smtClean="0">
                <a:ln>
                  <a:solidFill>
                    <a:srgbClr val="002060"/>
                  </a:solidFill>
                </a:ln>
                <a:solidFill>
                  <a:srgbClr val="99FF33"/>
                </a:solidFill>
              </a:rPr>
              <a:t>effect the Tequfah Timing? </a:t>
            </a:r>
            <a:endParaRPr lang="en-CA" sz="3600" b="1" dirty="0">
              <a:ln>
                <a:solidFill>
                  <a:srgbClr val="002060"/>
                </a:solidFill>
              </a:ln>
              <a:solidFill>
                <a:srgbClr val="99FF33"/>
              </a:solidFill>
            </a:endParaRPr>
          </a:p>
        </p:txBody>
      </p:sp>
    </p:spTree>
    <p:extLst>
      <p:ext uri="{BB962C8B-B14F-4D97-AF65-F5344CB8AC3E}">
        <p14:creationId xmlns:p14="http://schemas.microsoft.com/office/powerpoint/2010/main" val="52020632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7900164" y="704861"/>
            <a:ext cx="3717546" cy="2363667"/>
          </a:xfrm>
          <a:prstGeom prst="rect">
            <a:avLst/>
          </a:prstGeom>
          <a:ln w="57150">
            <a:solidFill>
              <a:srgbClr val="00589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b="1" dirty="0" smtClean="0">
                <a:solidFill>
                  <a:srgbClr val="0000FF"/>
                </a:solidFill>
              </a:rPr>
              <a:t>C.C.</a:t>
            </a:r>
            <a:r>
              <a:rPr lang="en-CA" sz="3200" dirty="0" smtClean="0">
                <a:solidFill>
                  <a:srgbClr val="C00000"/>
                </a:solidFill>
              </a:rPr>
              <a:t> - Looking </a:t>
            </a:r>
            <a:r>
              <a:rPr lang="en-CA" sz="3200" dirty="0">
                <a:solidFill>
                  <a:srgbClr val="C00000"/>
                </a:solidFill>
              </a:rPr>
              <a:t>for </a:t>
            </a:r>
            <a:r>
              <a:rPr lang="en-CA" sz="3200" dirty="0">
                <a:solidFill>
                  <a:srgbClr val="0000FF"/>
                </a:solidFill>
              </a:rPr>
              <a:t>Yahusha’s</a:t>
            </a:r>
            <a:r>
              <a:rPr lang="en-CA" sz="3200" dirty="0">
                <a:solidFill>
                  <a:srgbClr val="663300"/>
                </a:solidFill>
              </a:rPr>
              <a:t> Crucifixion </a:t>
            </a:r>
            <a:br>
              <a:rPr lang="en-CA" sz="3200" dirty="0">
                <a:solidFill>
                  <a:srgbClr val="663300"/>
                </a:solidFill>
              </a:rPr>
            </a:br>
            <a:r>
              <a:rPr lang="en-CA" sz="3200" dirty="0">
                <a:solidFill>
                  <a:srgbClr val="663300"/>
                </a:solidFill>
              </a:rPr>
              <a:t>on a </a:t>
            </a:r>
            <a:r>
              <a:rPr lang="en-CA" sz="3200" b="1" dirty="0">
                <a:solidFill>
                  <a:srgbClr val="0000FF"/>
                </a:solidFill>
                <a:effectLst>
                  <a:glow rad="127000">
                    <a:srgbClr val="FFFF00"/>
                  </a:glow>
                </a:effectLst>
              </a:rPr>
              <a:t>4</a:t>
            </a:r>
            <a:r>
              <a:rPr lang="en-CA" sz="3200" b="1" baseline="30000" dirty="0">
                <a:solidFill>
                  <a:srgbClr val="0000FF"/>
                </a:solidFill>
                <a:effectLst>
                  <a:glow rad="127000">
                    <a:srgbClr val="FFFF00"/>
                  </a:glow>
                </a:effectLst>
              </a:rPr>
              <a:t>th</a:t>
            </a:r>
            <a:r>
              <a:rPr lang="en-CA" sz="3200" dirty="0">
                <a:solidFill>
                  <a:srgbClr val="663300"/>
                </a:solidFill>
              </a:rPr>
              <a:t> Cycle!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9931" y="719830"/>
            <a:ext cx="7205558" cy="5482595"/>
          </a:xfrm>
          <a:prstGeom prst="rect">
            <a:avLst/>
          </a:prstGeom>
        </p:spPr>
      </p:pic>
      <p:sp>
        <p:nvSpPr>
          <p:cNvPr id="10" name="Rectangle 9"/>
          <p:cNvSpPr/>
          <p:nvPr/>
        </p:nvSpPr>
        <p:spPr>
          <a:xfrm>
            <a:off x="6766042" y="2639137"/>
            <a:ext cx="323573" cy="287382"/>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1" name="Straight Connector 10"/>
          <p:cNvCxnSpPr/>
          <p:nvPr/>
        </p:nvCxnSpPr>
        <p:spPr>
          <a:xfrm flipV="1">
            <a:off x="5263763" y="3159339"/>
            <a:ext cx="2067950" cy="528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89615" y="4612990"/>
            <a:ext cx="1380619" cy="3005"/>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29161" y="4094903"/>
            <a:ext cx="298940" cy="54072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4" name="Rectangle 13"/>
          <p:cNvSpPr/>
          <p:nvPr/>
        </p:nvSpPr>
        <p:spPr>
          <a:xfrm>
            <a:off x="1860977" y="3839798"/>
            <a:ext cx="1615467" cy="277744"/>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100" b="1" dirty="0">
                <a:solidFill>
                  <a:prstClr val="black"/>
                </a:solidFill>
              </a:rPr>
              <a:t>14</a:t>
            </a:r>
            <a:r>
              <a:rPr lang="en-CA" sz="1100" b="1" baseline="30000" dirty="0">
                <a:solidFill>
                  <a:prstClr val="black"/>
                </a:solidFill>
              </a:rPr>
              <a:t>th</a:t>
            </a:r>
            <a:r>
              <a:rPr lang="en-CA" sz="1100" b="1" dirty="0">
                <a:solidFill>
                  <a:prstClr val="black"/>
                </a:solidFill>
              </a:rPr>
              <a:t> on a </a:t>
            </a:r>
            <a:r>
              <a:rPr lang="en-CA" sz="1100" b="1" dirty="0" smtClean="0">
                <a:solidFill>
                  <a:prstClr val="black"/>
                </a:solidFill>
                <a:effectLst>
                  <a:glow rad="127000">
                    <a:srgbClr val="00FF00"/>
                  </a:glow>
                </a:effectLst>
              </a:rPr>
              <a:t>6</a:t>
            </a:r>
            <a:r>
              <a:rPr lang="en-CA" sz="1100" b="1" baseline="30000" dirty="0" smtClean="0">
                <a:solidFill>
                  <a:prstClr val="black"/>
                </a:solidFill>
                <a:effectLst>
                  <a:glow rad="127000">
                    <a:srgbClr val="00FF00"/>
                  </a:glow>
                </a:effectLst>
              </a:rPr>
              <a:t>th</a:t>
            </a:r>
            <a:r>
              <a:rPr lang="en-CA" sz="1100" b="1" dirty="0" smtClean="0">
                <a:solidFill>
                  <a:prstClr val="black"/>
                </a:solidFill>
                <a:effectLst>
                  <a:glow rad="127000">
                    <a:srgbClr val="00FF00"/>
                  </a:glow>
                </a:effectLst>
              </a:rPr>
              <a:t>  </a:t>
            </a:r>
            <a:r>
              <a:rPr lang="en-CA" sz="1100" b="1" dirty="0">
                <a:solidFill>
                  <a:prstClr val="black"/>
                </a:solidFill>
              </a:rPr>
              <a:t>Cycle</a:t>
            </a:r>
            <a:r>
              <a:rPr lang="en-CA" sz="1100" b="1" dirty="0" smtClean="0">
                <a:solidFill>
                  <a:prstClr val="black"/>
                </a:solidFill>
              </a:rPr>
              <a:t>! ?</a:t>
            </a:r>
            <a:endParaRPr lang="en-CA" sz="1100" b="1" dirty="0">
              <a:solidFill>
                <a:prstClr val="black"/>
              </a:solidFill>
            </a:endParaRPr>
          </a:p>
        </p:txBody>
      </p:sp>
      <p:cxnSp>
        <p:nvCxnSpPr>
          <p:cNvPr id="20" name="Straight Connector 19"/>
          <p:cNvCxnSpPr/>
          <p:nvPr/>
        </p:nvCxnSpPr>
        <p:spPr>
          <a:xfrm rot="-240000">
            <a:off x="5266943" y="3385657"/>
            <a:ext cx="157222" cy="11248"/>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a:off x="359981" y="1735981"/>
            <a:ext cx="3001994" cy="1423358"/>
          </a:xfrm>
          <a:prstGeom prst="wedgeRoundRectCallout">
            <a:avLst>
              <a:gd name="adj1" fmla="val 13802"/>
              <a:gd name="adj2" fmla="val 97045"/>
              <a:gd name="adj3" fmla="val 16667"/>
            </a:avLst>
          </a:prstGeom>
          <a:solidFill>
            <a:srgbClr val="FFFF00"/>
          </a:solidFill>
          <a:ln w="76200">
            <a:solidFill>
              <a:srgbClr val="CC00FF"/>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Passover </a:t>
            </a:r>
          </a:p>
        </p:txBody>
      </p:sp>
      <p:sp>
        <p:nvSpPr>
          <p:cNvPr id="2" name="Slide Number Placeholder 1"/>
          <p:cNvSpPr>
            <a:spLocks noGrp="1"/>
          </p:cNvSpPr>
          <p:nvPr>
            <p:ph type="sldNum" sz="quarter" idx="12"/>
          </p:nvPr>
        </p:nvSpPr>
        <p:spPr>
          <a:xfrm>
            <a:off x="11855264" y="6547449"/>
            <a:ext cx="356643" cy="310551"/>
          </a:xfrm>
        </p:spPr>
        <p:txBody>
          <a:bodyPr/>
          <a:lstStyle/>
          <a:p>
            <a:fld id="{6D22F896-40B5-4ADD-8801-0D06FADFA095}" type="slidenum">
              <a:rPr lang="en-US" sz="1000" smtClean="0">
                <a:solidFill>
                  <a:prstClr val="white">
                    <a:tint val="75000"/>
                  </a:prstClr>
                </a:solidFill>
              </a:rPr>
              <a:pPr/>
              <a:t>31</a:t>
            </a:fld>
            <a:endParaRPr lang="en-US" sz="1000" dirty="0">
              <a:solidFill>
                <a:prstClr val="white">
                  <a:tint val="75000"/>
                </a:prstClr>
              </a:solidFill>
            </a:endParaRPr>
          </a:p>
        </p:txBody>
      </p:sp>
      <p:sp>
        <p:nvSpPr>
          <p:cNvPr id="3" name="Rounded Rectangular Callout 2"/>
          <p:cNvSpPr/>
          <p:nvPr/>
        </p:nvSpPr>
        <p:spPr>
          <a:xfrm>
            <a:off x="3870466" y="1835012"/>
            <a:ext cx="1725738" cy="612648"/>
          </a:xfrm>
          <a:prstGeom prst="wedgeRoundRectCallout">
            <a:avLst>
              <a:gd name="adj1" fmla="val 115562"/>
              <a:gd name="adj2" fmla="val 97175"/>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smtClean="0">
                <a:solidFill>
                  <a:srgbClr val="00FFFF"/>
                </a:solidFill>
                <a:effectLst>
                  <a:glow rad="127000">
                    <a:srgbClr val="FFFF00"/>
                  </a:glow>
                </a:effectLst>
                <a:latin typeface="Comic Sans MS" panose="030F0702030302020204" pitchFamily="66" charset="0"/>
              </a:rPr>
              <a:t>Tequfah</a:t>
            </a:r>
            <a:endParaRPr lang="en-CA" sz="2800" dirty="0">
              <a:solidFill>
                <a:srgbClr val="00FFFF"/>
              </a:solidFill>
              <a:effectLst>
                <a:glow rad="127000">
                  <a:srgbClr val="FFFF00"/>
                </a:glow>
              </a:effectLst>
              <a:latin typeface="Comic Sans MS" panose="030F0702030302020204" pitchFamily="66" charset="0"/>
            </a:endParaRPr>
          </a:p>
        </p:txBody>
      </p:sp>
      <p:sp>
        <p:nvSpPr>
          <p:cNvPr id="15" name="Bent Arrow 14"/>
          <p:cNvSpPr/>
          <p:nvPr/>
        </p:nvSpPr>
        <p:spPr>
          <a:xfrm rot="16200000">
            <a:off x="6971588" y="67737"/>
            <a:ext cx="1305244" cy="6065090"/>
          </a:xfrm>
          <a:prstGeom prst="bentArrow">
            <a:avLst>
              <a:gd name="adj1" fmla="val 11114"/>
              <a:gd name="adj2" fmla="val 25000"/>
              <a:gd name="adj3" fmla="val 25000"/>
              <a:gd name="adj4" fmla="val 43750"/>
            </a:avLst>
          </a:prstGeom>
          <a:gradFill>
            <a:gsLst>
              <a:gs pos="2000">
                <a:srgbClr val="F735EE"/>
              </a:gs>
              <a:gs pos="23000">
                <a:srgbClr val="00B0F0"/>
              </a:gs>
              <a:gs pos="51000">
                <a:srgbClr val="FFFF00"/>
              </a:gs>
              <a:gs pos="77000">
                <a:srgbClr val="FFCCFF"/>
              </a:gs>
            </a:gsLst>
            <a:lin ang="5400000" scaled="1"/>
          </a:gra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Rectangle 15"/>
          <p:cNvSpPr/>
          <p:nvPr/>
        </p:nvSpPr>
        <p:spPr>
          <a:xfrm>
            <a:off x="288557" y="57059"/>
            <a:ext cx="7205558" cy="584775"/>
          </a:xfrm>
          <a:prstGeom prst="rect">
            <a:avLst/>
          </a:prstGeom>
          <a:noFill/>
        </p:spPr>
        <p:txBody>
          <a:bodyPr wrap="square" lIns="91440" tIns="45720" rIns="91440" bIns="45720">
            <a:spAutoFit/>
          </a:bodyPr>
          <a:lstStyle/>
          <a:p>
            <a:pPr algn="ctr"/>
            <a:r>
              <a:rPr lang="en-US" sz="3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Note:  “</a:t>
            </a:r>
            <a:r>
              <a:rPr lang="en-US" sz="3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00"/>
                  </a:glow>
                  <a:innerShdw blurRad="69850" dist="43180" dir="5400000">
                    <a:srgbClr val="000000">
                      <a:alpha val="65000"/>
                    </a:srgbClr>
                  </a:innerShdw>
                </a:effectLst>
              </a:rPr>
              <a:t>C.C.</a:t>
            </a:r>
            <a:r>
              <a:rPr lang="en-US" sz="3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Covenant Calendar</a:t>
            </a:r>
            <a:endParaRPr lang="en-US" sz="3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Rounded Rectangular Callout 16"/>
          <p:cNvSpPr/>
          <p:nvPr/>
        </p:nvSpPr>
        <p:spPr>
          <a:xfrm>
            <a:off x="2828959" y="4433362"/>
            <a:ext cx="2434804" cy="495039"/>
          </a:xfrm>
          <a:prstGeom prst="wedgeRoundRectCallout">
            <a:avLst>
              <a:gd name="adj1" fmla="val -71020"/>
              <a:gd name="adj2" fmla="val -65996"/>
              <a:gd name="adj3" fmla="val 16667"/>
            </a:avLst>
          </a:prstGeom>
          <a:solidFill>
            <a:schemeClr val="accent3">
              <a:lumMod val="40000"/>
              <a:lumOff val="60000"/>
            </a:schemeClr>
          </a:solidFill>
          <a:ln w="28575">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FF0000"/>
                </a:solidFill>
              </a:rPr>
              <a:t>Passover</a:t>
            </a:r>
            <a:r>
              <a:rPr lang="en-CA" b="1" dirty="0" smtClean="0">
                <a:solidFill>
                  <a:srgbClr val="9966FF"/>
                </a:solidFill>
              </a:rPr>
              <a:t> 6</a:t>
            </a:r>
            <a:r>
              <a:rPr lang="en-CA" b="1" baseline="30000" dirty="0" smtClean="0">
                <a:solidFill>
                  <a:srgbClr val="9966FF"/>
                </a:solidFill>
              </a:rPr>
              <a:t>th</a:t>
            </a:r>
            <a:r>
              <a:rPr lang="en-CA" b="1" dirty="0" smtClean="0">
                <a:solidFill>
                  <a:srgbClr val="9966FF"/>
                </a:solidFill>
              </a:rPr>
              <a:t> Cycle </a:t>
            </a:r>
            <a:endParaRPr lang="en-CA" b="1" dirty="0">
              <a:solidFill>
                <a:schemeClr val="bg1"/>
              </a:solidFill>
            </a:endParaRPr>
          </a:p>
        </p:txBody>
      </p:sp>
      <p:sp>
        <p:nvSpPr>
          <p:cNvPr id="26" name="Rectangle 25"/>
          <p:cNvSpPr/>
          <p:nvPr/>
        </p:nvSpPr>
        <p:spPr>
          <a:xfrm>
            <a:off x="5894614" y="4190458"/>
            <a:ext cx="5960650" cy="2449520"/>
          </a:xfrm>
          <a:prstGeom prst="rect">
            <a:avLst/>
          </a:prstGeom>
          <a:solidFill>
            <a:schemeClr val="accent3">
              <a:lumMod val="40000"/>
              <a:lumOff val="60000"/>
            </a:schemeClr>
          </a:solidFill>
          <a:ln w="28575">
            <a:solidFill>
              <a:srgbClr val="9933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chemeClr val="accent3">
                    <a:lumMod val="75000"/>
                  </a:schemeClr>
                </a:solidFill>
              </a:rPr>
              <a:t>Adjusted to Israel Time – </a:t>
            </a:r>
            <a:r>
              <a:rPr lang="en-CA" sz="2800" b="1" dirty="0" smtClean="0">
                <a:solidFill>
                  <a:schemeClr val="bg1"/>
                </a:solidFill>
              </a:rPr>
              <a:t>1:23</a:t>
            </a:r>
            <a:r>
              <a:rPr lang="en-CA" sz="2800" b="1" dirty="0" smtClean="0"/>
              <a:t> </a:t>
            </a:r>
            <a:r>
              <a:rPr lang="en-CA" sz="2800" dirty="0" smtClean="0">
                <a:solidFill>
                  <a:schemeClr val="accent3">
                    <a:lumMod val="75000"/>
                  </a:schemeClr>
                </a:solidFill>
              </a:rPr>
              <a:t>AM</a:t>
            </a:r>
            <a:r>
              <a:rPr lang="en-CA" sz="2800" b="1" dirty="0" smtClean="0">
                <a:solidFill>
                  <a:schemeClr val="accent3">
                    <a:lumMod val="75000"/>
                  </a:schemeClr>
                </a:solidFill>
              </a:rPr>
              <a:t> Mar </a:t>
            </a:r>
            <a:r>
              <a:rPr lang="en-CA" sz="2800" b="1" u="sng" dirty="0" smtClean="0">
                <a:solidFill>
                  <a:schemeClr val="bg1"/>
                </a:solidFill>
              </a:rPr>
              <a:t>23</a:t>
            </a:r>
            <a:r>
              <a:rPr lang="en-CA" sz="2800" b="1" dirty="0" smtClean="0">
                <a:solidFill>
                  <a:schemeClr val="bg1"/>
                </a:solidFill>
              </a:rPr>
              <a:t>!</a:t>
            </a:r>
            <a:r>
              <a:rPr lang="en-CA" sz="2800" b="1" dirty="0" smtClean="0"/>
              <a:t> </a:t>
            </a:r>
            <a:r>
              <a:rPr lang="en-CA" sz="2800" dirty="0" smtClean="0">
                <a:solidFill>
                  <a:schemeClr val="accent3">
                    <a:lumMod val="75000"/>
                  </a:schemeClr>
                </a:solidFill>
              </a:rPr>
              <a:t>However</a:t>
            </a:r>
            <a:r>
              <a:rPr lang="en-CA" sz="2800" dirty="0" smtClean="0"/>
              <a:t> </a:t>
            </a:r>
            <a:r>
              <a:rPr lang="en-CA" sz="2800" dirty="0" smtClean="0">
                <a:solidFill>
                  <a:srgbClr val="0000FF"/>
                </a:solidFill>
              </a:rPr>
              <a:t>Yahuah</a:t>
            </a:r>
            <a:r>
              <a:rPr lang="en-CA" sz="2800" dirty="0" smtClean="0"/>
              <a:t> </a:t>
            </a:r>
            <a:r>
              <a:rPr lang="en-CA" sz="2800" dirty="0" smtClean="0">
                <a:solidFill>
                  <a:schemeClr val="accent3">
                    <a:lumMod val="75000"/>
                  </a:schemeClr>
                </a:solidFill>
              </a:rPr>
              <a:t>does </a:t>
            </a:r>
            <a:r>
              <a:rPr lang="en-CA" sz="2800" b="1" u="sng" dirty="0" smtClean="0">
                <a:solidFill>
                  <a:schemeClr val="accent3">
                    <a:lumMod val="75000"/>
                  </a:schemeClr>
                </a:solidFill>
              </a:rPr>
              <a:t>not</a:t>
            </a:r>
            <a:r>
              <a:rPr lang="en-CA" sz="2800" dirty="0" smtClean="0">
                <a:solidFill>
                  <a:schemeClr val="accent3">
                    <a:lumMod val="75000"/>
                  </a:schemeClr>
                </a:solidFill>
              </a:rPr>
              <a:t> recognize the </a:t>
            </a:r>
            <a:r>
              <a:rPr lang="en-CA" sz="2800" b="1" dirty="0" smtClean="0">
                <a:solidFill>
                  <a:schemeClr val="bg1"/>
                </a:solidFill>
              </a:rPr>
              <a:t>Roman</a:t>
            </a:r>
            <a:r>
              <a:rPr lang="en-CA" sz="2800" dirty="0" smtClean="0">
                <a:solidFill>
                  <a:schemeClr val="accent3">
                    <a:lumMod val="75000"/>
                  </a:schemeClr>
                </a:solidFill>
              </a:rPr>
              <a:t> </a:t>
            </a:r>
            <a:r>
              <a:rPr lang="en-CA" sz="2800" b="1" dirty="0" smtClean="0">
                <a:solidFill>
                  <a:schemeClr val="bg1"/>
                </a:solidFill>
              </a:rPr>
              <a:t>midnight</a:t>
            </a:r>
            <a:r>
              <a:rPr lang="en-CA" sz="2800" dirty="0" smtClean="0"/>
              <a:t> </a:t>
            </a:r>
            <a:r>
              <a:rPr lang="en-CA" sz="2800" dirty="0" smtClean="0">
                <a:solidFill>
                  <a:schemeClr val="accent3">
                    <a:lumMod val="75000"/>
                  </a:schemeClr>
                </a:solidFill>
              </a:rPr>
              <a:t>changeover! </a:t>
            </a:r>
            <a:r>
              <a:rPr lang="en-CA" sz="2800" dirty="0" smtClean="0"/>
              <a:t/>
            </a:r>
            <a:br>
              <a:rPr lang="en-CA" sz="2800" dirty="0" smtClean="0"/>
            </a:br>
            <a:r>
              <a:rPr lang="en-CA" sz="2800" b="1" dirty="0" smtClean="0">
                <a:solidFill>
                  <a:srgbClr val="0000FF"/>
                </a:solidFill>
              </a:rPr>
              <a:t>Tequfah</a:t>
            </a:r>
            <a:r>
              <a:rPr lang="en-CA" sz="2800" b="1" dirty="0" smtClean="0">
                <a:solidFill>
                  <a:srgbClr val="FF5050"/>
                </a:solidFill>
              </a:rPr>
              <a:t> </a:t>
            </a:r>
            <a:r>
              <a:rPr lang="en-CA" sz="2800" b="1" u="sng" dirty="0" smtClean="0">
                <a:solidFill>
                  <a:srgbClr val="FF5050"/>
                </a:solidFill>
              </a:rPr>
              <a:t>remains</a:t>
            </a:r>
            <a:r>
              <a:rPr lang="en-CA" sz="2800" b="1" dirty="0" smtClean="0">
                <a:solidFill>
                  <a:srgbClr val="FF5050"/>
                </a:solidFill>
              </a:rPr>
              <a:t> </a:t>
            </a:r>
            <a:r>
              <a:rPr lang="en-CA" sz="2800" b="1" dirty="0" smtClean="0">
                <a:solidFill>
                  <a:schemeClr val="accent3">
                    <a:lumMod val="75000"/>
                  </a:schemeClr>
                </a:solidFill>
              </a:rPr>
              <a:t>on Mar  </a:t>
            </a:r>
            <a:r>
              <a:rPr lang="en-CA" sz="2800" b="1" i="1" u="sng" dirty="0" smtClean="0">
                <a:solidFill>
                  <a:srgbClr val="0000FF"/>
                </a:solidFill>
              </a:rPr>
              <a:t>22</a:t>
            </a:r>
            <a:r>
              <a:rPr lang="en-CA" sz="2800" b="1" i="1" dirty="0" smtClean="0">
                <a:solidFill>
                  <a:srgbClr val="0000FF"/>
                </a:solidFill>
              </a:rPr>
              <a:t>!</a:t>
            </a:r>
            <a:endParaRPr lang="en-CA" sz="2800" b="1" i="1" dirty="0">
              <a:solidFill>
                <a:srgbClr val="0000FF"/>
              </a:solidFill>
            </a:endParaRPr>
          </a:p>
        </p:txBody>
      </p:sp>
      <p:cxnSp>
        <p:nvCxnSpPr>
          <p:cNvPr id="22" name="Straight Connector 21"/>
          <p:cNvCxnSpPr/>
          <p:nvPr/>
        </p:nvCxnSpPr>
        <p:spPr>
          <a:xfrm rot="-240000">
            <a:off x="7170511" y="2899706"/>
            <a:ext cx="157222" cy="11248"/>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625035" y="3776083"/>
            <a:ext cx="3439022" cy="317050"/>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3">
                    <a:lumMod val="75000"/>
                  </a:schemeClr>
                </a:solidFill>
              </a:rPr>
              <a:t>Mar</a:t>
            </a:r>
            <a:r>
              <a:rPr lang="en-CA" b="1" dirty="0" smtClean="0">
                <a:solidFill>
                  <a:srgbClr val="F735EE"/>
                </a:solidFill>
                <a:effectLst>
                  <a:glow rad="127000">
                    <a:srgbClr val="00FFFF"/>
                  </a:glow>
                </a:effectLst>
              </a:rPr>
              <a:t> 23 </a:t>
            </a:r>
            <a:r>
              <a:rPr lang="en-CA" b="1" dirty="0" smtClean="0">
                <a:solidFill>
                  <a:schemeClr val="accent3">
                    <a:lumMod val="75000"/>
                  </a:schemeClr>
                </a:solidFill>
              </a:rPr>
              <a:t>1:23 AM </a:t>
            </a:r>
            <a:r>
              <a:rPr lang="en-CA" b="1" dirty="0" err="1" smtClean="0">
                <a:solidFill>
                  <a:schemeClr val="accent3">
                    <a:lumMod val="75000"/>
                  </a:schemeClr>
                </a:solidFill>
              </a:rPr>
              <a:t>Yisra’el</a:t>
            </a:r>
            <a:r>
              <a:rPr lang="en-CA" b="1" dirty="0" smtClean="0">
                <a:solidFill>
                  <a:schemeClr val="accent3">
                    <a:lumMod val="75000"/>
                  </a:schemeClr>
                </a:solidFill>
              </a:rPr>
              <a:t> Time</a:t>
            </a:r>
            <a:endParaRPr lang="en-CA" b="1" dirty="0">
              <a:solidFill>
                <a:schemeClr val="accent3">
                  <a:lumMod val="75000"/>
                </a:schemeClr>
              </a:solidFill>
            </a:endParaRPr>
          </a:p>
        </p:txBody>
      </p:sp>
      <p:grpSp>
        <p:nvGrpSpPr>
          <p:cNvPr id="21" name="Group 20"/>
          <p:cNvGrpSpPr/>
          <p:nvPr/>
        </p:nvGrpSpPr>
        <p:grpSpPr>
          <a:xfrm>
            <a:off x="7494115" y="3187103"/>
            <a:ext cx="3162638" cy="439516"/>
            <a:chOff x="9203231" y="3772449"/>
            <a:chExt cx="3162638" cy="439516"/>
          </a:xfrm>
        </p:grpSpPr>
        <p:sp>
          <p:nvSpPr>
            <p:cNvPr id="25" name="Rectangle 24"/>
            <p:cNvSpPr/>
            <p:nvPr/>
          </p:nvSpPr>
          <p:spPr>
            <a:xfrm>
              <a:off x="9203231" y="3772449"/>
              <a:ext cx="3162638"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27" name="Picture 2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63613" y="3816413"/>
              <a:ext cx="2682931" cy="351588"/>
            </a:xfrm>
            <a:prstGeom prst="rect">
              <a:avLst/>
            </a:prstGeom>
          </p:spPr>
        </p:pic>
      </p:grpSp>
      <p:sp>
        <p:nvSpPr>
          <p:cNvPr id="4" name="Explosion 1 3"/>
          <p:cNvSpPr/>
          <p:nvPr/>
        </p:nvSpPr>
        <p:spPr>
          <a:xfrm>
            <a:off x="7749488" y="3548238"/>
            <a:ext cx="914400" cy="914400"/>
          </a:xfrm>
          <a:prstGeom prst="irregularSeal1">
            <a:avLst/>
          </a:prstGeom>
          <a:solidFill>
            <a:srgbClr val="F735EE"/>
          </a:solidFill>
          <a:ln w="28575">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0746556" y="6033152"/>
            <a:ext cx="612743" cy="531409"/>
          </a:xfrm>
          <a:prstGeom prst="rect">
            <a:avLst/>
          </a:prstGeom>
          <a:noFill/>
          <a:ln w="38100">
            <a:solidFill>
              <a:srgbClr val="9933FF"/>
            </a:solidFill>
          </a:ln>
          <a:effectLst>
            <a:glow rad="101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0054052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000"/>
                                        <p:tgtEl>
                                          <p:spTgt spid="1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plus(in)">
                                      <p:cBhvr>
                                        <p:cTn id="22" dur="1250"/>
                                        <p:tgtEl>
                                          <p:spTgt spid="26"/>
                                        </p:tgtEl>
                                      </p:cBhvr>
                                    </p:animEffect>
                                  </p:childTnLst>
                                </p:cTn>
                              </p:par>
                            </p:childTnLst>
                          </p:cTn>
                        </p:par>
                        <p:par>
                          <p:cTn id="23" fill="hold">
                            <p:stCondLst>
                              <p:cond delay="1250"/>
                            </p:stCondLst>
                            <p:childTnLst>
                              <p:par>
                                <p:cTn id="24" presetID="21" presetClass="entr" presetSubtype="1" repeatCount="4000" fill="hold" grpId="0" nodeType="afterEffect">
                                  <p:stCondLst>
                                    <p:cond delay="375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1250"/>
                                        <p:tgtEl>
                                          <p:spTgt spid="15"/>
                                        </p:tgtEl>
                                      </p:cBhvr>
                                    </p:animEffect>
                                  </p:childTnLst>
                                </p:cTn>
                              </p:par>
                            </p:childTnLst>
                          </p:cTn>
                        </p:par>
                        <p:par>
                          <p:cTn id="32" fill="hold">
                            <p:stCondLst>
                              <p:cond delay="125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1250"/>
                                        <p:tgtEl>
                                          <p:spTgt spid="3"/>
                                        </p:tgtEl>
                                      </p:cBhvr>
                                    </p:animEffect>
                                  </p:childTnLst>
                                </p:cTn>
                              </p:par>
                            </p:childTnLst>
                          </p:cTn>
                        </p:par>
                        <p:par>
                          <p:cTn id="36" fill="hold">
                            <p:stCondLst>
                              <p:cond delay="2500"/>
                            </p:stCondLst>
                            <p:childTnLst>
                              <p:par>
                                <p:cTn id="37" presetID="47"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up)">
                                      <p:cBhvr>
                                        <p:cTn id="66" dur="500"/>
                                        <p:tgtEl>
                                          <p:spTgt spid="13"/>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childTnLst>
                          </p:cTn>
                        </p:par>
                        <p:par>
                          <p:cTn id="70" fill="hold">
                            <p:stCondLst>
                              <p:cond delay="500"/>
                            </p:stCondLst>
                            <p:childTnLst>
                              <p:par>
                                <p:cTn id="71" presetID="31"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right)">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24" grpId="0" animBg="1"/>
      <p:bldP spid="3" grpId="0" animBg="1"/>
      <p:bldP spid="15" grpId="0" animBg="1"/>
      <p:bldP spid="17" grpId="0" animBg="1"/>
      <p:bldP spid="26" grpId="0" animBg="1"/>
      <p:bldP spid="19" grpId="0" animBg="1"/>
      <p:bldP spid="4"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9931" y="719830"/>
            <a:ext cx="7205558" cy="5482595"/>
          </a:xfrm>
          <a:prstGeom prst="rect">
            <a:avLst/>
          </a:prstGeom>
        </p:spPr>
      </p:pic>
      <p:sp>
        <p:nvSpPr>
          <p:cNvPr id="10" name="Rectangle 9"/>
          <p:cNvSpPr/>
          <p:nvPr/>
        </p:nvSpPr>
        <p:spPr>
          <a:xfrm>
            <a:off x="6766042" y="2639137"/>
            <a:ext cx="323573" cy="287382"/>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1" name="Straight Connector 10"/>
          <p:cNvCxnSpPr/>
          <p:nvPr/>
        </p:nvCxnSpPr>
        <p:spPr>
          <a:xfrm flipV="1">
            <a:off x="5263763" y="3159339"/>
            <a:ext cx="2067950" cy="528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89615" y="4612990"/>
            <a:ext cx="1380619" cy="3005"/>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29161" y="4094903"/>
            <a:ext cx="298940" cy="54072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4" name="Rectangle 13"/>
          <p:cNvSpPr/>
          <p:nvPr/>
        </p:nvSpPr>
        <p:spPr>
          <a:xfrm>
            <a:off x="1860978" y="3893336"/>
            <a:ext cx="1580962" cy="224205"/>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100" b="1" dirty="0">
                <a:solidFill>
                  <a:prstClr val="black"/>
                </a:solidFill>
              </a:rPr>
              <a:t>14</a:t>
            </a:r>
            <a:r>
              <a:rPr lang="en-CA" sz="1100" b="1" baseline="30000" dirty="0">
                <a:solidFill>
                  <a:prstClr val="black"/>
                </a:solidFill>
              </a:rPr>
              <a:t>th</a:t>
            </a:r>
            <a:r>
              <a:rPr lang="en-CA" sz="1100" b="1" dirty="0">
                <a:solidFill>
                  <a:prstClr val="black"/>
                </a:solidFill>
              </a:rPr>
              <a:t> on a </a:t>
            </a:r>
            <a:r>
              <a:rPr lang="en-CA" sz="1100" b="1" dirty="0" smtClean="0">
                <a:solidFill>
                  <a:prstClr val="black"/>
                </a:solidFill>
                <a:effectLst>
                  <a:glow rad="127000">
                    <a:srgbClr val="00FF00"/>
                  </a:glow>
                </a:effectLst>
              </a:rPr>
              <a:t>6</a:t>
            </a:r>
            <a:r>
              <a:rPr lang="en-CA" sz="1100" b="1" baseline="30000" dirty="0" smtClean="0">
                <a:solidFill>
                  <a:prstClr val="black"/>
                </a:solidFill>
                <a:effectLst>
                  <a:glow rad="127000">
                    <a:srgbClr val="00FF00"/>
                  </a:glow>
                </a:effectLst>
              </a:rPr>
              <a:t>th</a:t>
            </a:r>
            <a:r>
              <a:rPr lang="en-CA" sz="1100" b="1" dirty="0" smtClean="0">
                <a:solidFill>
                  <a:prstClr val="black"/>
                </a:solidFill>
                <a:effectLst>
                  <a:glow rad="127000">
                    <a:srgbClr val="00FF00"/>
                  </a:glow>
                </a:effectLst>
              </a:rPr>
              <a:t>  </a:t>
            </a:r>
            <a:r>
              <a:rPr lang="en-CA" sz="1100" b="1" dirty="0">
                <a:solidFill>
                  <a:prstClr val="black"/>
                </a:solidFill>
              </a:rPr>
              <a:t>Cycle!?</a:t>
            </a:r>
          </a:p>
        </p:txBody>
      </p:sp>
      <p:cxnSp>
        <p:nvCxnSpPr>
          <p:cNvPr id="20" name="Straight Connector 19"/>
          <p:cNvCxnSpPr/>
          <p:nvPr/>
        </p:nvCxnSpPr>
        <p:spPr>
          <a:xfrm rot="-240000">
            <a:off x="5266943" y="3385657"/>
            <a:ext cx="157222" cy="11248"/>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a:off x="359981" y="1735981"/>
            <a:ext cx="3001994" cy="1423358"/>
          </a:xfrm>
          <a:prstGeom prst="wedgeRoundRectCallout">
            <a:avLst>
              <a:gd name="adj1" fmla="val 13802"/>
              <a:gd name="adj2" fmla="val 97045"/>
              <a:gd name="adj3" fmla="val 16667"/>
            </a:avLst>
          </a:prstGeom>
          <a:solidFill>
            <a:srgbClr val="FFFF00"/>
          </a:solidFill>
          <a:ln w="76200">
            <a:solidFill>
              <a:srgbClr val="CC00FF"/>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Passover </a:t>
            </a:r>
          </a:p>
        </p:txBody>
      </p:sp>
      <p:sp>
        <p:nvSpPr>
          <p:cNvPr id="2" name="Slide Number Placeholder 1"/>
          <p:cNvSpPr>
            <a:spLocks noGrp="1"/>
          </p:cNvSpPr>
          <p:nvPr>
            <p:ph type="sldNum" sz="quarter" idx="12"/>
          </p:nvPr>
        </p:nvSpPr>
        <p:spPr>
          <a:xfrm>
            <a:off x="11855264" y="6547449"/>
            <a:ext cx="356643" cy="310551"/>
          </a:xfrm>
        </p:spPr>
        <p:txBody>
          <a:bodyPr/>
          <a:lstStyle/>
          <a:p>
            <a:fld id="{6D22F896-40B5-4ADD-8801-0D06FADFA095}" type="slidenum">
              <a:rPr lang="en-US" sz="1000" smtClean="0">
                <a:solidFill>
                  <a:prstClr val="white">
                    <a:tint val="75000"/>
                  </a:prstClr>
                </a:solidFill>
              </a:rPr>
              <a:pPr/>
              <a:t>32</a:t>
            </a:fld>
            <a:endParaRPr lang="en-US" sz="1000" dirty="0">
              <a:solidFill>
                <a:prstClr val="white">
                  <a:tint val="75000"/>
                </a:prstClr>
              </a:solidFill>
            </a:endParaRPr>
          </a:p>
        </p:txBody>
      </p:sp>
      <p:sp>
        <p:nvSpPr>
          <p:cNvPr id="3" name="Rounded Rectangular Callout 2"/>
          <p:cNvSpPr/>
          <p:nvPr/>
        </p:nvSpPr>
        <p:spPr>
          <a:xfrm>
            <a:off x="4002709" y="2281588"/>
            <a:ext cx="1725738" cy="612648"/>
          </a:xfrm>
          <a:prstGeom prst="wedgeRoundRectCallout">
            <a:avLst>
              <a:gd name="adj1" fmla="val 108090"/>
              <a:gd name="adj2" fmla="val 45511"/>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smtClean="0">
                <a:solidFill>
                  <a:srgbClr val="00FFFF"/>
                </a:solidFill>
                <a:effectLst>
                  <a:glow rad="127000">
                    <a:srgbClr val="FFFF00"/>
                  </a:glow>
                </a:effectLst>
                <a:latin typeface="Comic Sans MS" panose="030F0702030302020204" pitchFamily="66" charset="0"/>
              </a:rPr>
              <a:t>Tequfah</a:t>
            </a:r>
            <a:endParaRPr lang="en-CA" sz="2800" dirty="0">
              <a:solidFill>
                <a:srgbClr val="00FFFF"/>
              </a:solidFill>
              <a:effectLst>
                <a:glow rad="127000">
                  <a:srgbClr val="FFFF00"/>
                </a:glow>
              </a:effectLst>
              <a:latin typeface="Comic Sans MS" panose="030F0702030302020204" pitchFamily="66" charset="0"/>
            </a:endParaRPr>
          </a:p>
        </p:txBody>
      </p:sp>
      <p:sp>
        <p:nvSpPr>
          <p:cNvPr id="15" name="Notched Right Arrow 14"/>
          <p:cNvSpPr/>
          <p:nvPr/>
        </p:nvSpPr>
        <p:spPr>
          <a:xfrm rot="10800000">
            <a:off x="5728447" y="1947705"/>
            <a:ext cx="4265935" cy="859234"/>
          </a:xfrm>
          <a:prstGeom prst="notchedRightArrow">
            <a:avLst>
              <a:gd name="adj1" fmla="val 33265"/>
              <a:gd name="adj2" fmla="val 50000"/>
            </a:avLst>
          </a:prstGeom>
          <a:gradFill flip="none" rotWithShape="1">
            <a:gsLst>
              <a:gs pos="2000">
                <a:srgbClr val="F735EE"/>
              </a:gs>
              <a:gs pos="23000">
                <a:srgbClr val="00B0F0"/>
              </a:gs>
              <a:gs pos="51000">
                <a:srgbClr val="FFFF00"/>
              </a:gs>
              <a:gs pos="77000">
                <a:srgbClr val="FFCCFF"/>
              </a:gs>
            </a:gsLst>
            <a:lin ang="10800000" scaled="1"/>
            <a:tileRect/>
          </a:gra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Rectangle 15"/>
          <p:cNvSpPr/>
          <p:nvPr/>
        </p:nvSpPr>
        <p:spPr>
          <a:xfrm>
            <a:off x="288557" y="57059"/>
            <a:ext cx="7205558" cy="584775"/>
          </a:xfrm>
          <a:prstGeom prst="rect">
            <a:avLst/>
          </a:prstGeom>
          <a:noFill/>
        </p:spPr>
        <p:txBody>
          <a:bodyPr wrap="square" lIns="91440" tIns="45720" rIns="91440" bIns="45720">
            <a:spAutoFit/>
          </a:bodyPr>
          <a:lstStyle/>
          <a:p>
            <a:pPr algn="ctr"/>
            <a:r>
              <a:rPr lang="en-US" sz="3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Note:  “</a:t>
            </a:r>
            <a:r>
              <a:rPr lang="en-US" sz="3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00"/>
                  </a:glow>
                  <a:innerShdw blurRad="69850" dist="43180" dir="5400000">
                    <a:srgbClr val="000000">
                      <a:alpha val="65000"/>
                    </a:srgbClr>
                  </a:innerShdw>
                </a:effectLst>
              </a:rPr>
              <a:t>C.C.</a:t>
            </a:r>
            <a:r>
              <a:rPr lang="en-US" sz="32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Covenant Calendar</a:t>
            </a:r>
            <a:endParaRPr lang="en-US" sz="32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Rounded Rectangular Callout 16"/>
          <p:cNvSpPr/>
          <p:nvPr/>
        </p:nvSpPr>
        <p:spPr>
          <a:xfrm>
            <a:off x="3467647" y="4117542"/>
            <a:ext cx="2830092" cy="883226"/>
          </a:xfrm>
          <a:prstGeom prst="wedgeRoundRectCallout">
            <a:avLst>
              <a:gd name="adj1" fmla="val -91586"/>
              <a:gd name="adj2" fmla="val -7946"/>
              <a:gd name="adj3" fmla="val 16667"/>
            </a:avLst>
          </a:prstGeom>
          <a:solidFill>
            <a:schemeClr val="accent3">
              <a:lumMod val="40000"/>
              <a:lumOff val="60000"/>
            </a:schemeClr>
          </a:solidFill>
          <a:ln w="28575">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b="1" dirty="0" smtClean="0">
                <a:solidFill>
                  <a:srgbClr val="FF0000"/>
                </a:solidFill>
              </a:rPr>
              <a:t>Passover</a:t>
            </a:r>
            <a:r>
              <a:rPr lang="en-CA" b="1" dirty="0" smtClean="0">
                <a:solidFill>
                  <a:srgbClr val="9966FF"/>
                </a:solidFill>
              </a:rPr>
              <a:t> – on a Preparation</a:t>
            </a:r>
            <a:r>
              <a:rPr lang="en-CA" b="1" dirty="0" smtClean="0">
                <a:solidFill>
                  <a:schemeClr val="bg1"/>
                </a:solidFill>
              </a:rPr>
              <a:t>/</a:t>
            </a:r>
            <a:r>
              <a:rPr lang="en-CA" b="1" dirty="0" smtClean="0">
                <a:solidFill>
                  <a:srgbClr val="9966FF"/>
                </a:solidFill>
              </a:rPr>
              <a:t>6</a:t>
            </a:r>
            <a:r>
              <a:rPr lang="en-CA" b="1" baseline="30000" dirty="0" smtClean="0">
                <a:solidFill>
                  <a:srgbClr val="9966FF"/>
                </a:solidFill>
              </a:rPr>
              <a:t>th</a:t>
            </a:r>
            <a:r>
              <a:rPr lang="en-CA" b="1" dirty="0" smtClean="0">
                <a:solidFill>
                  <a:srgbClr val="9966FF"/>
                </a:solidFill>
              </a:rPr>
              <a:t> Cycle in CE 26 </a:t>
            </a:r>
            <a:endParaRPr lang="en-CA" b="1" dirty="0">
              <a:solidFill>
                <a:schemeClr val="bg1"/>
              </a:solidFill>
            </a:endParaRPr>
          </a:p>
        </p:txBody>
      </p:sp>
      <p:cxnSp>
        <p:nvCxnSpPr>
          <p:cNvPr id="22" name="Straight Connector 21"/>
          <p:cNvCxnSpPr/>
          <p:nvPr/>
        </p:nvCxnSpPr>
        <p:spPr>
          <a:xfrm rot="-240000">
            <a:off x="7170511" y="2899706"/>
            <a:ext cx="157222" cy="11248"/>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Rounded Rectangular Callout 20"/>
          <p:cNvSpPr/>
          <p:nvPr/>
        </p:nvSpPr>
        <p:spPr>
          <a:xfrm>
            <a:off x="247140" y="5365906"/>
            <a:ext cx="8924569" cy="1188919"/>
          </a:xfrm>
          <a:prstGeom prst="wedgeRoundRectCallout">
            <a:avLst>
              <a:gd name="adj1" fmla="val -30224"/>
              <a:gd name="adj2" fmla="val -100859"/>
              <a:gd name="adj3" fmla="val 16667"/>
            </a:avLst>
          </a:prstGeom>
          <a:blipFill dpi="0" rotWithShape="1">
            <a:blip r:embed="rId5" cstate="email">
              <a:extLst>
                <a:ext uri="{28A0092B-C50C-407E-A947-70E740481C1C}">
                  <a14:useLocalDpi xmlns:a14="http://schemas.microsoft.com/office/drawing/2010/main"/>
                </a:ext>
              </a:extLst>
            </a:blip>
            <a:srcRect/>
            <a:stretch>
              <a:fillRect/>
            </a:stretch>
          </a:blipFill>
          <a:ln w="76200">
            <a:solidFill>
              <a:srgbClr val="FF5050"/>
            </a:solidFill>
          </a:ln>
          <a:effectLst>
            <a:glow rad="228600">
              <a:schemeClr val="accent1">
                <a:satMod val="175000"/>
                <a:alpha val="40000"/>
              </a:schemeClr>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400" b="1" u="sng" dirty="0" smtClean="0">
                <a:solidFill>
                  <a:schemeClr val="bg1"/>
                </a:solidFill>
              </a:rPr>
              <a:t>Note</a:t>
            </a:r>
            <a:r>
              <a:rPr lang="en-CA" sz="2400" dirty="0" smtClean="0">
                <a:solidFill>
                  <a:schemeClr val="bg1"/>
                </a:solidFill>
              </a:rPr>
              <a:t>:  </a:t>
            </a:r>
            <a:r>
              <a:rPr lang="en-CA" sz="2400" u="sng" dirty="0" smtClean="0">
                <a:solidFill>
                  <a:schemeClr val="bg1"/>
                </a:solidFill>
                <a:effectLst>
                  <a:glow rad="88900">
                    <a:srgbClr val="F735EE"/>
                  </a:glow>
                </a:effectLst>
                <a:latin typeface="Arial Black" panose="020B0A04020102020204" pitchFamily="34" charset="0"/>
              </a:rPr>
              <a:t>If</a:t>
            </a:r>
            <a:r>
              <a:rPr lang="en-CA" sz="2400" dirty="0" smtClean="0">
                <a:solidFill>
                  <a:schemeClr val="bg1"/>
                </a:solidFill>
                <a:effectLst>
                  <a:glow rad="88900">
                    <a:schemeClr val="bg2">
                      <a:lumMod val="60000"/>
                      <a:lumOff val="40000"/>
                    </a:schemeClr>
                  </a:glow>
                </a:effectLst>
              </a:rPr>
              <a:t> the Mar 22 Tequfah was the </a:t>
            </a:r>
            <a:r>
              <a:rPr lang="en-CA" sz="2400" u="sng" dirty="0" smtClean="0">
                <a:solidFill>
                  <a:schemeClr val="bg1"/>
                </a:solidFill>
                <a:effectLst>
                  <a:glow rad="88900">
                    <a:schemeClr val="bg2">
                      <a:lumMod val="60000"/>
                      <a:lumOff val="40000"/>
                    </a:schemeClr>
                  </a:glow>
                </a:effectLst>
              </a:rPr>
              <a:t>NEW YEAR da</a:t>
            </a:r>
            <a:r>
              <a:rPr lang="en-CA" sz="2400" dirty="0" smtClean="0">
                <a:solidFill>
                  <a:schemeClr val="bg1"/>
                </a:solidFill>
                <a:effectLst>
                  <a:glow rad="88900">
                    <a:schemeClr val="bg2">
                      <a:lumMod val="60000"/>
                      <a:lumOff val="40000"/>
                    </a:schemeClr>
                  </a:glow>
                </a:effectLst>
              </a:rPr>
              <a:t>y, </a:t>
            </a:r>
            <a:r>
              <a:rPr lang="en-CA" sz="2400" dirty="0" smtClean="0">
                <a:solidFill>
                  <a:schemeClr val="bg1"/>
                </a:solidFill>
              </a:rPr>
              <a:t>then </a:t>
            </a:r>
            <a:r>
              <a:rPr lang="en-CA" sz="2400" dirty="0" smtClean="0">
                <a:solidFill>
                  <a:srgbClr val="0000FF"/>
                </a:solidFill>
              </a:rPr>
              <a:t>CC </a:t>
            </a:r>
            <a:r>
              <a:rPr lang="en-CA" sz="2400" dirty="0" smtClean="0">
                <a:solidFill>
                  <a:schemeClr val="bg1"/>
                </a:solidFill>
              </a:rPr>
              <a:t>Abib14 would have been on “April </a:t>
            </a:r>
            <a:r>
              <a:rPr lang="en-CA" sz="2400" u="sng" dirty="0" smtClean="0">
                <a:solidFill>
                  <a:schemeClr val="bg1"/>
                </a:solidFill>
              </a:rPr>
              <a:t>4</a:t>
            </a:r>
            <a:r>
              <a:rPr lang="en-CA" sz="2400" u="sng" baseline="30000" dirty="0" smtClean="0">
                <a:solidFill>
                  <a:schemeClr val="bg1"/>
                </a:solidFill>
              </a:rPr>
              <a:t>th</a:t>
            </a:r>
            <a:r>
              <a:rPr lang="en-CA" sz="2400" dirty="0" smtClean="0">
                <a:solidFill>
                  <a:schemeClr val="bg1"/>
                </a:solidFill>
              </a:rPr>
              <a:t> - a </a:t>
            </a:r>
            <a:r>
              <a:rPr lang="en-CA" sz="2400" b="1" u="sng" dirty="0" smtClean="0">
                <a:solidFill>
                  <a:schemeClr val="bg1"/>
                </a:solidFill>
                <a:effectLst>
                  <a:glow rad="127000">
                    <a:srgbClr val="FFCCFF"/>
                  </a:glow>
                </a:effectLst>
              </a:rPr>
              <a:t>5</a:t>
            </a:r>
            <a:r>
              <a:rPr lang="en-CA" sz="2400" b="1" u="sng" baseline="30000" dirty="0" smtClean="0">
                <a:solidFill>
                  <a:schemeClr val="bg1"/>
                </a:solidFill>
                <a:effectLst>
                  <a:glow rad="127000">
                    <a:srgbClr val="FFCCFF"/>
                  </a:glow>
                </a:effectLst>
              </a:rPr>
              <a:t>th</a:t>
            </a:r>
            <a:r>
              <a:rPr lang="en-CA" sz="2400" u="sng" dirty="0" smtClean="0">
                <a:solidFill>
                  <a:schemeClr val="bg1"/>
                </a:solidFill>
              </a:rPr>
              <a:t> c</a:t>
            </a:r>
            <a:r>
              <a:rPr lang="en-CA" sz="2400" dirty="0" smtClean="0">
                <a:solidFill>
                  <a:schemeClr val="bg1"/>
                </a:solidFill>
              </a:rPr>
              <a:t>y</a:t>
            </a:r>
            <a:r>
              <a:rPr lang="en-CA" sz="2400" u="sng" dirty="0" smtClean="0">
                <a:solidFill>
                  <a:schemeClr val="bg1"/>
                </a:solidFill>
              </a:rPr>
              <a:t>cle</a:t>
            </a:r>
            <a:r>
              <a:rPr lang="en-CA" sz="2400" dirty="0" smtClean="0">
                <a:solidFill>
                  <a:schemeClr val="bg1"/>
                </a:solidFill>
              </a:rPr>
              <a:t>!”  </a:t>
            </a:r>
            <a:br>
              <a:rPr lang="en-CA" sz="2400" dirty="0" smtClean="0">
                <a:solidFill>
                  <a:schemeClr val="bg1"/>
                </a:solidFill>
              </a:rPr>
            </a:br>
            <a:r>
              <a:rPr lang="en-CA" sz="2000" dirty="0" smtClean="0">
                <a:solidFill>
                  <a:schemeClr val="bg1"/>
                </a:solidFill>
              </a:rPr>
              <a:t>CE 26 cannot support a 4</a:t>
            </a:r>
            <a:r>
              <a:rPr lang="en-CA" sz="2000" baseline="30000" dirty="0" smtClean="0">
                <a:solidFill>
                  <a:schemeClr val="bg1"/>
                </a:solidFill>
              </a:rPr>
              <a:t>th</a:t>
            </a:r>
            <a:r>
              <a:rPr lang="en-CA" sz="2000" dirty="0" smtClean="0">
                <a:solidFill>
                  <a:schemeClr val="bg1"/>
                </a:solidFill>
              </a:rPr>
              <a:t> cycle crucifixion</a:t>
            </a:r>
            <a:r>
              <a:rPr lang="en-CA" sz="2000" dirty="0">
                <a:solidFill>
                  <a:schemeClr val="bg1"/>
                </a:solidFill>
              </a:rPr>
              <a:t>!</a:t>
            </a:r>
            <a:endParaRPr lang="en-CA" sz="2000" b="1" strike="sngStrike" dirty="0">
              <a:solidFill>
                <a:srgbClr val="FF0000"/>
              </a:solidFill>
            </a:endParaRPr>
          </a:p>
        </p:txBody>
      </p:sp>
      <p:sp>
        <p:nvSpPr>
          <p:cNvPr id="25" name="Rectangle 24"/>
          <p:cNvSpPr/>
          <p:nvPr/>
        </p:nvSpPr>
        <p:spPr>
          <a:xfrm>
            <a:off x="7982226" y="719830"/>
            <a:ext cx="3717546" cy="907140"/>
          </a:xfrm>
          <a:prstGeom prst="rect">
            <a:avLst/>
          </a:prstGeom>
          <a:ln w="57150">
            <a:solidFill>
              <a:srgbClr val="00589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smtClean="0">
                <a:solidFill>
                  <a:srgbClr val="0000FF"/>
                </a:solidFill>
              </a:rPr>
              <a:t>C.C.</a:t>
            </a:r>
            <a:r>
              <a:rPr lang="en-CA" sz="2400" dirty="0" smtClean="0">
                <a:solidFill>
                  <a:srgbClr val="C00000"/>
                </a:solidFill>
              </a:rPr>
              <a:t> - </a:t>
            </a:r>
            <a:r>
              <a:rPr lang="en-CA" sz="2400" dirty="0" smtClean="0">
                <a:solidFill>
                  <a:srgbClr val="0000FF"/>
                </a:solidFill>
              </a:rPr>
              <a:t>Yahusha’s Dawn to Dawn retains Mar </a:t>
            </a:r>
            <a:r>
              <a:rPr lang="en-CA" sz="2400" b="1" u="sng" dirty="0" smtClean="0">
                <a:solidFill>
                  <a:srgbClr val="0000FF"/>
                </a:solidFill>
              </a:rPr>
              <a:t>22</a:t>
            </a:r>
            <a:r>
              <a:rPr lang="en-CA" sz="2400" b="1" dirty="0" smtClean="0">
                <a:solidFill>
                  <a:srgbClr val="0000FF"/>
                </a:solidFill>
              </a:rPr>
              <a:t>!</a:t>
            </a:r>
            <a:r>
              <a:rPr lang="en-CA" sz="2400" dirty="0" smtClean="0">
                <a:solidFill>
                  <a:srgbClr val="663300"/>
                </a:solidFill>
              </a:rPr>
              <a:t> </a:t>
            </a:r>
            <a:endParaRPr lang="en-CA" sz="2400" dirty="0">
              <a:solidFill>
                <a:srgbClr val="663300"/>
              </a:solidFill>
            </a:endParaRPr>
          </a:p>
        </p:txBody>
      </p:sp>
      <p:grpSp>
        <p:nvGrpSpPr>
          <p:cNvPr id="19" name="Group 18"/>
          <p:cNvGrpSpPr/>
          <p:nvPr/>
        </p:nvGrpSpPr>
        <p:grpSpPr>
          <a:xfrm>
            <a:off x="7485217" y="2557572"/>
            <a:ext cx="3162638" cy="439516"/>
            <a:chOff x="9203231" y="3772449"/>
            <a:chExt cx="3162638" cy="439516"/>
          </a:xfrm>
        </p:grpSpPr>
        <p:sp>
          <p:nvSpPr>
            <p:cNvPr id="26" name="Rectangle 25"/>
            <p:cNvSpPr/>
            <p:nvPr/>
          </p:nvSpPr>
          <p:spPr>
            <a:xfrm>
              <a:off x="9203231" y="3772449"/>
              <a:ext cx="3162638"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27" name="Picture 2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263613" y="3816413"/>
              <a:ext cx="2682931" cy="351588"/>
            </a:xfrm>
            <a:prstGeom prst="rect">
              <a:avLst/>
            </a:prstGeom>
          </p:spPr>
        </p:pic>
      </p:grpSp>
      <p:sp>
        <p:nvSpPr>
          <p:cNvPr id="28" name="Rectangle 27"/>
          <p:cNvSpPr/>
          <p:nvPr/>
        </p:nvSpPr>
        <p:spPr>
          <a:xfrm>
            <a:off x="7982226" y="3243164"/>
            <a:ext cx="3717546" cy="1757604"/>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w="57150">
            <a:solidFill>
              <a:srgbClr val="FF5050"/>
            </a:solidFill>
          </a:ln>
          <a:effectLst>
            <a:glow rad="228600">
              <a:schemeClr val="accent1">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800" b="1" dirty="0" smtClean="0">
                <a:solidFill>
                  <a:schemeClr val="bg1"/>
                </a:solidFill>
              </a:rPr>
              <a:t>Is the cycle of the </a:t>
            </a:r>
            <a:r>
              <a:rPr lang="en-CA" sz="2800" b="1" u="sng" dirty="0" smtClean="0">
                <a:solidFill>
                  <a:srgbClr val="0000FF"/>
                </a:solidFill>
              </a:rPr>
              <a:t>Te</a:t>
            </a:r>
            <a:r>
              <a:rPr lang="en-CA" sz="2800" b="1" dirty="0" smtClean="0">
                <a:solidFill>
                  <a:srgbClr val="0000FF"/>
                </a:solidFill>
              </a:rPr>
              <a:t>q</a:t>
            </a:r>
            <a:r>
              <a:rPr lang="en-CA" sz="2800" b="1" u="sng" dirty="0" smtClean="0">
                <a:solidFill>
                  <a:srgbClr val="0000FF"/>
                </a:solidFill>
              </a:rPr>
              <a:t>ufah si</a:t>
            </a:r>
            <a:r>
              <a:rPr lang="en-CA" sz="2800" b="1" dirty="0" smtClean="0">
                <a:solidFill>
                  <a:srgbClr val="0000FF"/>
                </a:solidFill>
              </a:rPr>
              <a:t>g</a:t>
            </a:r>
            <a:r>
              <a:rPr lang="en-CA" sz="2800" b="1" u="sng" dirty="0" smtClean="0">
                <a:solidFill>
                  <a:srgbClr val="0000FF"/>
                </a:solidFill>
              </a:rPr>
              <a:t>n</a:t>
            </a:r>
            <a:r>
              <a:rPr lang="en-CA" sz="2800" b="1" dirty="0" smtClean="0">
                <a:solidFill>
                  <a:srgbClr val="0000FF"/>
                </a:solidFill>
              </a:rPr>
              <a:t> </a:t>
            </a:r>
            <a:r>
              <a:rPr lang="en-CA" sz="2800" b="1" dirty="0" smtClean="0">
                <a:solidFill>
                  <a:schemeClr val="bg1"/>
                </a:solidFill>
              </a:rPr>
              <a:t>the first cycle of the year – the NEW YEAR day? </a:t>
            </a:r>
            <a:endParaRPr lang="en-CA" sz="2800" dirty="0">
              <a:solidFill>
                <a:schemeClr val="bg1"/>
              </a:solidFill>
            </a:endParaRPr>
          </a:p>
        </p:txBody>
      </p:sp>
      <p:sp>
        <p:nvSpPr>
          <p:cNvPr id="23" name="Oval 22"/>
          <p:cNvSpPr/>
          <p:nvPr/>
        </p:nvSpPr>
        <p:spPr>
          <a:xfrm>
            <a:off x="1710676" y="4351713"/>
            <a:ext cx="374439" cy="381928"/>
          </a:xfrm>
          <a:prstGeom prst="ellipse">
            <a:avLst/>
          </a:prstGeom>
          <a:noFill/>
          <a:ln w="57150">
            <a:solidFill>
              <a:srgbClr val="FF5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8229703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1000" fill="hold"/>
                                        <p:tgtEl>
                                          <p:spTgt spid="28"/>
                                        </p:tgtEl>
                                        <p:attrNameLst>
                                          <p:attrName>ppt_w</p:attrName>
                                        </p:attrNameLst>
                                      </p:cBhvr>
                                      <p:tavLst>
                                        <p:tav tm="0">
                                          <p:val>
                                            <p:fltVal val="0"/>
                                          </p:val>
                                        </p:tav>
                                        <p:tav tm="100000">
                                          <p:val>
                                            <p:strVal val="#ppt_w"/>
                                          </p:val>
                                        </p:tav>
                                      </p:tavLst>
                                    </p:anim>
                                    <p:anim calcmode="lin" valueType="num">
                                      <p:cBhvr>
                                        <p:cTn id="21" dur="1000" fill="hold"/>
                                        <p:tgtEl>
                                          <p:spTgt spid="28"/>
                                        </p:tgtEl>
                                        <p:attrNameLst>
                                          <p:attrName>ppt_h</p:attrName>
                                        </p:attrNameLst>
                                      </p:cBhvr>
                                      <p:tavLst>
                                        <p:tav tm="0">
                                          <p:val>
                                            <p:fltVal val="0"/>
                                          </p:val>
                                        </p:tav>
                                        <p:tav tm="100000">
                                          <p:val>
                                            <p:strVal val="#ppt_h"/>
                                          </p:val>
                                        </p:tav>
                                      </p:tavLst>
                                    </p:anim>
                                    <p:anim calcmode="lin" valueType="num">
                                      <p:cBhvr>
                                        <p:cTn id="22" dur="1000" fill="hold"/>
                                        <p:tgtEl>
                                          <p:spTgt spid="28"/>
                                        </p:tgtEl>
                                        <p:attrNameLst>
                                          <p:attrName>style.rotation</p:attrName>
                                        </p:attrNameLst>
                                      </p:cBhvr>
                                      <p:tavLst>
                                        <p:tav tm="0">
                                          <p:val>
                                            <p:fltVal val="90"/>
                                          </p:val>
                                        </p:tav>
                                        <p:tav tm="100000">
                                          <p:val>
                                            <p:fltVal val="0"/>
                                          </p:val>
                                        </p:tav>
                                      </p:tavLst>
                                    </p:anim>
                                    <p:animEffect transition="in" filter="fade">
                                      <p:cBhvr>
                                        <p:cTn id="23" dur="1000"/>
                                        <p:tgtEl>
                                          <p:spTgt spid="28"/>
                                        </p:tgtEl>
                                      </p:cBhvr>
                                    </p:animEffect>
                                  </p:childTnLst>
                                </p:cTn>
                              </p:par>
                            </p:childTnLst>
                          </p:cTn>
                        </p:par>
                        <p:par>
                          <p:cTn id="24" fill="hold">
                            <p:stCondLst>
                              <p:cond delay="1000"/>
                            </p:stCondLst>
                            <p:childTnLst>
                              <p:par>
                                <p:cTn id="25" presetID="6" presetClass="entr" presetSubtype="16" fill="hold" grpId="0" nodeType="afterEffect">
                                  <p:stCondLst>
                                    <p:cond delay="100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1250"/>
                                        <p:tgtEl>
                                          <p:spTgt spid="2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5" grpId="0" animBg="1"/>
      <p:bldP spid="28"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27412" y="806143"/>
            <a:ext cx="8555214" cy="5289857"/>
          </a:xfrm>
          <a:prstGeom prst="rect">
            <a:avLst/>
          </a:prstGeom>
        </p:spPr>
      </p:pic>
      <p:sp>
        <p:nvSpPr>
          <p:cNvPr id="6" name="Rectangle 5"/>
          <p:cNvSpPr/>
          <p:nvPr/>
        </p:nvSpPr>
        <p:spPr>
          <a:xfrm>
            <a:off x="9708003" y="2558005"/>
            <a:ext cx="321012" cy="33259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ular Callout 6"/>
          <p:cNvSpPr/>
          <p:nvPr/>
        </p:nvSpPr>
        <p:spPr>
          <a:xfrm>
            <a:off x="8543124" y="1312860"/>
            <a:ext cx="1814210" cy="350087"/>
          </a:xfrm>
          <a:prstGeom prst="wedgeRoundRectCallout">
            <a:avLst>
              <a:gd name="adj1" fmla="val 20965"/>
              <a:gd name="adj2" fmla="val 291633"/>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schemeClr val="bg1"/>
                </a:solidFill>
              </a:rPr>
              <a:t>Conjunction</a:t>
            </a:r>
          </a:p>
        </p:txBody>
      </p:sp>
      <p:sp>
        <p:nvSpPr>
          <p:cNvPr id="8" name="Rounded Rectangular Callout 7"/>
          <p:cNvSpPr/>
          <p:nvPr/>
        </p:nvSpPr>
        <p:spPr>
          <a:xfrm>
            <a:off x="6538853" y="1329467"/>
            <a:ext cx="1814210" cy="350087"/>
          </a:xfrm>
          <a:prstGeom prst="wedgeRoundRectCallout">
            <a:avLst>
              <a:gd name="adj1" fmla="val 27709"/>
              <a:gd name="adj2" fmla="val 374524"/>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schemeClr val="bg1"/>
                </a:solidFill>
              </a:rPr>
              <a:t>Sliver Moon</a:t>
            </a:r>
          </a:p>
        </p:txBody>
      </p:sp>
      <p:sp>
        <p:nvSpPr>
          <p:cNvPr id="9" name="Rectangle 8"/>
          <p:cNvSpPr/>
          <p:nvPr/>
        </p:nvSpPr>
        <p:spPr>
          <a:xfrm>
            <a:off x="7799159" y="2870522"/>
            <a:ext cx="303121" cy="31239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 name="Rectangle 9"/>
          <p:cNvSpPr/>
          <p:nvPr/>
        </p:nvSpPr>
        <p:spPr>
          <a:xfrm>
            <a:off x="9708003" y="3182921"/>
            <a:ext cx="321012" cy="272373"/>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2" name="Rectangle 11"/>
          <p:cNvSpPr/>
          <p:nvPr/>
        </p:nvSpPr>
        <p:spPr>
          <a:xfrm>
            <a:off x="7890726" y="4163493"/>
            <a:ext cx="462337" cy="28656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3" name="Straight Arrow Connector 2"/>
          <p:cNvCxnSpPr/>
          <p:nvPr/>
        </p:nvCxnSpPr>
        <p:spPr>
          <a:xfrm flipV="1">
            <a:off x="8353063" y="2811970"/>
            <a:ext cx="1423792" cy="135152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172624" y="2870522"/>
            <a:ext cx="315921" cy="312399"/>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 name="Rounded Rectangular Callout 1"/>
          <p:cNvSpPr/>
          <p:nvPr/>
        </p:nvSpPr>
        <p:spPr>
          <a:xfrm>
            <a:off x="6493744" y="1928441"/>
            <a:ext cx="3116402" cy="612648"/>
          </a:xfrm>
          <a:prstGeom prst="wedgeRoundRectCallout">
            <a:avLst>
              <a:gd name="adj1" fmla="val 13533"/>
              <a:gd name="adj2" fmla="val 98980"/>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25" name="Rectangle 24"/>
          <p:cNvSpPr/>
          <p:nvPr/>
        </p:nvSpPr>
        <p:spPr>
          <a:xfrm flipH="1">
            <a:off x="3866879" y="4926944"/>
            <a:ext cx="427486" cy="642145"/>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6" name="Rounded Rectangular Callout 25"/>
          <p:cNvSpPr/>
          <p:nvPr/>
        </p:nvSpPr>
        <p:spPr>
          <a:xfrm>
            <a:off x="1261294" y="4957533"/>
            <a:ext cx="1935429" cy="347814"/>
          </a:xfrm>
          <a:prstGeom prst="wedgeRoundRectCallout">
            <a:avLst>
              <a:gd name="adj1" fmla="val 77562"/>
              <a:gd name="adj2" fmla="val 17042"/>
              <a:gd name="adj3" fmla="val 16667"/>
            </a:avLst>
          </a:prstGeom>
          <a:solidFill>
            <a:schemeClr val="bg2">
              <a:lumMod val="40000"/>
              <a:lumOff val="60000"/>
            </a:schemeClr>
          </a:solidFill>
          <a:ln w="76200">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smtClean="0">
                <a:ln>
                  <a:solidFill>
                    <a:srgbClr val="0000FF"/>
                  </a:solidFill>
                </a:ln>
                <a:solidFill>
                  <a:srgbClr val="0066FF"/>
                </a:solidFill>
              </a:rPr>
              <a:t>CC</a:t>
            </a:r>
            <a:r>
              <a:rPr lang="en-CA" sz="2400" b="1" dirty="0" smtClean="0">
                <a:ln>
                  <a:solidFill>
                    <a:srgbClr val="0000FF"/>
                  </a:solidFill>
                </a:ln>
                <a:solidFill>
                  <a:srgbClr val="00FF00"/>
                </a:solidFill>
              </a:rPr>
              <a:t> Pesach</a:t>
            </a:r>
            <a:endParaRPr lang="en-CA" sz="2400" b="1" dirty="0">
              <a:ln>
                <a:solidFill>
                  <a:srgbClr val="0000FF"/>
                </a:solidFill>
              </a:ln>
              <a:solidFill>
                <a:srgbClr val="00FF00"/>
              </a:solidFill>
            </a:endParaRPr>
          </a:p>
        </p:txBody>
      </p:sp>
      <p:sp>
        <p:nvSpPr>
          <p:cNvPr id="16" name="Slide Number Placeholder 15"/>
          <p:cNvSpPr>
            <a:spLocks noGrp="1"/>
          </p:cNvSpPr>
          <p:nvPr>
            <p:ph type="sldNum" sz="quarter" idx="12"/>
          </p:nvPr>
        </p:nvSpPr>
        <p:spPr>
          <a:xfrm>
            <a:off x="11792309" y="6534122"/>
            <a:ext cx="338709" cy="287039"/>
          </a:xfrm>
        </p:spPr>
        <p:txBody>
          <a:bodyPr/>
          <a:lstStyle/>
          <a:p>
            <a:fld id="{6D22F896-40B5-4ADD-8801-0D06FADFA095}" type="slidenum">
              <a:rPr lang="en-US" sz="1100" smtClean="0">
                <a:solidFill>
                  <a:prstClr val="white">
                    <a:tint val="75000"/>
                  </a:prstClr>
                </a:solidFill>
              </a:rPr>
              <a:pPr/>
              <a:t>33</a:t>
            </a:fld>
            <a:endParaRPr lang="en-US" sz="1100" dirty="0">
              <a:solidFill>
                <a:prstClr val="white">
                  <a:tint val="75000"/>
                </a:prstClr>
              </a:solidFill>
            </a:endParaRPr>
          </a:p>
        </p:txBody>
      </p:sp>
      <p:sp>
        <p:nvSpPr>
          <p:cNvPr id="42" name="Rounded Rectangle 41"/>
          <p:cNvSpPr/>
          <p:nvPr/>
        </p:nvSpPr>
        <p:spPr>
          <a:xfrm>
            <a:off x="644393" y="5887687"/>
            <a:ext cx="7898731" cy="914400"/>
          </a:xfrm>
          <a:prstGeom prst="roundRect">
            <a:avLst>
              <a:gd name="adj" fmla="val 49695"/>
            </a:avLst>
          </a:prstGeom>
          <a:solidFill>
            <a:schemeClr val="tx1">
              <a:lumMod val="5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t>The </a:t>
            </a:r>
            <a:r>
              <a:rPr lang="en-CA" sz="2000" b="1" u="sng" dirty="0" smtClean="0"/>
              <a:t>next</a:t>
            </a:r>
            <a:r>
              <a:rPr lang="en-CA" sz="2000" dirty="0" smtClean="0"/>
              <a:t> sliver moon (Apr </a:t>
            </a:r>
            <a:r>
              <a:rPr lang="en-CA" sz="2000" b="1" u="sng" dirty="0">
                <a:solidFill>
                  <a:srgbClr val="00FFFF"/>
                </a:solidFill>
              </a:rPr>
              <a:t>8</a:t>
            </a:r>
            <a:r>
              <a:rPr lang="en-CA" sz="2000" dirty="0" smtClean="0"/>
              <a:t>) would be </a:t>
            </a:r>
            <a:r>
              <a:rPr lang="en-CA" sz="2000" b="1" u="sng" dirty="0" smtClean="0"/>
              <a:t>AFTER</a:t>
            </a:r>
            <a:r>
              <a:rPr lang="en-CA" sz="2000" dirty="0" smtClean="0"/>
              <a:t> </a:t>
            </a:r>
            <a:r>
              <a:rPr lang="en-CA" sz="2000" b="1" dirty="0" smtClean="0">
                <a:solidFill>
                  <a:srgbClr val="0000FF"/>
                </a:solidFill>
              </a:rPr>
              <a:t>C.C.</a:t>
            </a:r>
            <a:r>
              <a:rPr lang="en-CA" sz="2000" dirty="0" smtClean="0"/>
              <a:t> Passover making that Lunar Passover calculation </a:t>
            </a:r>
            <a:r>
              <a:rPr lang="en-CA" sz="2000" u="sng" dirty="0" smtClean="0"/>
              <a:t>MUCH</a:t>
            </a:r>
            <a:r>
              <a:rPr lang="en-CA" sz="2000" dirty="0" smtClean="0"/>
              <a:t> later!</a:t>
            </a:r>
            <a:endParaRPr lang="en-CA" sz="2000" dirty="0"/>
          </a:p>
        </p:txBody>
      </p:sp>
      <p:sp>
        <p:nvSpPr>
          <p:cNvPr id="19" name="Rounded Rectangle 18"/>
          <p:cNvSpPr/>
          <p:nvPr/>
        </p:nvSpPr>
        <p:spPr>
          <a:xfrm>
            <a:off x="4786604" y="116730"/>
            <a:ext cx="3135085"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FF0000"/>
                </a:solidFill>
              </a:rPr>
              <a:t>The Lunar View</a:t>
            </a:r>
            <a:endParaRPr lang="en-CA" sz="2800" b="1" dirty="0">
              <a:solidFill>
                <a:srgbClr val="FF0000"/>
              </a:solidFill>
            </a:endParaRPr>
          </a:p>
        </p:txBody>
      </p:sp>
      <p:sp>
        <p:nvSpPr>
          <p:cNvPr id="33" name="Rounded Rectangular Callout 32"/>
          <p:cNvSpPr/>
          <p:nvPr/>
        </p:nvSpPr>
        <p:spPr>
          <a:xfrm>
            <a:off x="10148590" y="2232480"/>
            <a:ext cx="1783137" cy="450513"/>
          </a:xfrm>
          <a:prstGeom prst="wedgeRoundRectCallout">
            <a:avLst>
              <a:gd name="adj1" fmla="val -51396"/>
              <a:gd name="adj2" fmla="val 154868"/>
              <a:gd name="adj3" fmla="val 16667"/>
            </a:avLst>
          </a:prstGeom>
          <a:solidFill>
            <a:srgbClr val="0000FF"/>
          </a:solidFill>
          <a:ln w="57150">
            <a:solidFill>
              <a:srgbClr val="00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2800" b="1" dirty="0">
                <a:solidFill>
                  <a:srgbClr val="00FFCC"/>
                </a:solidFill>
              </a:rPr>
              <a:t>Tequfah</a:t>
            </a:r>
          </a:p>
        </p:txBody>
      </p:sp>
      <p:sp>
        <p:nvSpPr>
          <p:cNvPr id="38" name="Rounded Rectangular Callout 37"/>
          <p:cNvSpPr/>
          <p:nvPr/>
        </p:nvSpPr>
        <p:spPr>
          <a:xfrm>
            <a:off x="5342025" y="4583861"/>
            <a:ext cx="4516981" cy="1211001"/>
          </a:xfrm>
          <a:prstGeom prst="wedgeRoundRectCallout">
            <a:avLst>
              <a:gd name="adj1" fmla="val -72762"/>
              <a:gd name="adj2" fmla="val 9918"/>
              <a:gd name="adj3" fmla="val 16667"/>
            </a:avLst>
          </a:prstGeom>
          <a:solidFill>
            <a:schemeClr val="tx1">
              <a:lumMod val="85000"/>
            </a:schemeClr>
          </a:solidFill>
          <a:ln w="38100">
            <a:solidFill>
              <a:srgbClr val="99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solidFill>
                  <a:srgbClr val="663300"/>
                </a:solidFill>
              </a:rPr>
              <a:t>From New </a:t>
            </a:r>
            <a:r>
              <a:rPr lang="en-CA" sz="2400" b="1" dirty="0" err="1">
                <a:solidFill>
                  <a:srgbClr val="663300"/>
                </a:solidFill>
              </a:rPr>
              <a:t>Moonth</a:t>
            </a:r>
            <a:r>
              <a:rPr lang="en-CA" sz="2400" b="1" dirty="0">
                <a:solidFill>
                  <a:srgbClr val="663300"/>
                </a:solidFill>
              </a:rPr>
              <a:t> day, there are </a:t>
            </a:r>
            <a:r>
              <a:rPr lang="en-CA" sz="2400" b="1" u="sng" dirty="0" smtClean="0">
                <a:solidFill>
                  <a:srgbClr val="FF0000"/>
                </a:solidFill>
              </a:rPr>
              <a:t>26</a:t>
            </a:r>
            <a:r>
              <a:rPr lang="en-CA" sz="2400" b="1" dirty="0" smtClean="0">
                <a:solidFill>
                  <a:srgbClr val="663300"/>
                </a:solidFill>
              </a:rPr>
              <a:t> </a:t>
            </a:r>
            <a:r>
              <a:rPr lang="en-CA" sz="2400" b="1" dirty="0">
                <a:solidFill>
                  <a:srgbClr val="663300"/>
                </a:solidFill>
              </a:rPr>
              <a:t>cycles to the </a:t>
            </a:r>
            <a:r>
              <a:rPr lang="en-CA" sz="2400" b="1" dirty="0" smtClean="0">
                <a:solidFill>
                  <a:srgbClr val="663300"/>
                </a:solidFill>
              </a:rPr>
              <a:t>Abib 14  </a:t>
            </a:r>
            <a:r>
              <a:rPr lang="en-CA" sz="2400" b="1" dirty="0">
                <a:solidFill>
                  <a:srgbClr val="663300"/>
                </a:solidFill>
              </a:rPr>
              <a:t>the </a:t>
            </a:r>
            <a:r>
              <a:rPr lang="en-CA" sz="2400" b="1" dirty="0">
                <a:solidFill>
                  <a:srgbClr val="663300"/>
                </a:solidFill>
                <a:effectLst>
                  <a:glow rad="203200">
                    <a:srgbClr val="99FF33"/>
                  </a:glow>
                </a:effectLst>
              </a:rPr>
              <a:t>6</a:t>
            </a:r>
            <a:r>
              <a:rPr lang="en-CA" sz="2400" b="1" baseline="30000" dirty="0" smtClean="0">
                <a:solidFill>
                  <a:srgbClr val="663300"/>
                </a:solidFill>
                <a:effectLst>
                  <a:glow rad="203200">
                    <a:srgbClr val="99FF33"/>
                  </a:glow>
                </a:effectLst>
              </a:rPr>
              <a:t>th</a:t>
            </a:r>
            <a:r>
              <a:rPr lang="en-CA" sz="2400" b="1" dirty="0" smtClean="0">
                <a:solidFill>
                  <a:srgbClr val="663300"/>
                </a:solidFill>
              </a:rPr>
              <a:t> cycle – </a:t>
            </a:r>
            <a:r>
              <a:rPr lang="en-CA" sz="2400" b="1" dirty="0" smtClean="0">
                <a:solidFill>
                  <a:srgbClr val="0000FF"/>
                </a:solidFill>
              </a:rPr>
              <a:t>CC</a:t>
            </a:r>
            <a:r>
              <a:rPr lang="en-CA" sz="2400" b="1" dirty="0" smtClean="0">
                <a:solidFill>
                  <a:srgbClr val="663300"/>
                </a:solidFill>
              </a:rPr>
              <a:t> !</a:t>
            </a:r>
            <a:endParaRPr lang="en-CA" sz="2400" b="1" dirty="0">
              <a:solidFill>
                <a:srgbClr val="663300"/>
              </a:solidFill>
            </a:endParaRPr>
          </a:p>
        </p:txBody>
      </p:sp>
      <p:sp>
        <p:nvSpPr>
          <p:cNvPr id="39" name="Rounded Rectangular Callout 38"/>
          <p:cNvSpPr/>
          <p:nvPr/>
        </p:nvSpPr>
        <p:spPr>
          <a:xfrm>
            <a:off x="352425" y="1279848"/>
            <a:ext cx="5818715" cy="3250443"/>
          </a:xfrm>
          <a:prstGeom prst="wedgeRoundRectCallout">
            <a:avLst>
              <a:gd name="adj1" fmla="val 76006"/>
              <a:gd name="adj2" fmla="val 22527"/>
              <a:gd name="adj3" fmla="val 16667"/>
            </a:avLst>
          </a:prstGeom>
          <a:ln w="38100">
            <a:solidFill>
              <a:srgbClr val="CC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solidFill>
                  <a:srgbClr val="663300"/>
                </a:solidFill>
              </a:rPr>
              <a:t>The </a:t>
            </a:r>
            <a:r>
              <a:rPr lang="en-CA" sz="2400" b="1" dirty="0">
                <a:solidFill>
                  <a:srgbClr val="FF0000"/>
                </a:solidFill>
              </a:rPr>
              <a:t>Lunar</a:t>
            </a:r>
            <a:r>
              <a:rPr lang="en-CA" sz="2400" b="1" dirty="0">
                <a:solidFill>
                  <a:srgbClr val="663300"/>
                </a:solidFill>
              </a:rPr>
              <a:t> Based Passover </a:t>
            </a:r>
            <a:r>
              <a:rPr lang="en-CA" sz="2400" b="1" dirty="0" smtClean="0">
                <a:solidFill>
                  <a:srgbClr val="663300"/>
                </a:solidFill>
              </a:rPr>
              <a:t/>
            </a:r>
            <a:br>
              <a:rPr lang="en-CA" sz="2400" b="1" dirty="0" smtClean="0">
                <a:solidFill>
                  <a:srgbClr val="663300"/>
                </a:solidFill>
              </a:rPr>
            </a:br>
            <a:r>
              <a:rPr lang="en-CA" sz="2400" b="1" dirty="0" smtClean="0">
                <a:solidFill>
                  <a:srgbClr val="663300"/>
                </a:solidFill>
              </a:rPr>
              <a:t>of </a:t>
            </a:r>
            <a:r>
              <a:rPr lang="en-CA" sz="2400" b="1" dirty="0">
                <a:solidFill>
                  <a:srgbClr val="663300"/>
                </a:solidFill>
              </a:rPr>
              <a:t>CE 26 would have </a:t>
            </a:r>
            <a:r>
              <a:rPr lang="en-CA" sz="2400" b="1" dirty="0" smtClean="0">
                <a:solidFill>
                  <a:srgbClr val="663300"/>
                </a:solidFill>
              </a:rPr>
              <a:t>been</a:t>
            </a:r>
            <a:r>
              <a:rPr lang="en-CA" sz="2400" b="1" dirty="0">
                <a:solidFill>
                  <a:srgbClr val="663300"/>
                </a:solidFill>
              </a:rPr>
              <a:t> </a:t>
            </a:r>
            <a:r>
              <a:rPr lang="en-CA" sz="2400" b="1" dirty="0" smtClean="0">
                <a:solidFill>
                  <a:srgbClr val="663300"/>
                </a:solidFill>
              </a:rPr>
              <a:t>the </a:t>
            </a:r>
            <a:br>
              <a:rPr lang="en-CA" sz="2400" b="1" dirty="0" smtClean="0">
                <a:solidFill>
                  <a:srgbClr val="663300"/>
                </a:solidFill>
              </a:rPr>
            </a:br>
            <a:r>
              <a:rPr lang="en-CA" sz="2400" b="1" dirty="0" smtClean="0">
                <a:ln>
                  <a:solidFill>
                    <a:sysClr val="windowText" lastClr="000000"/>
                  </a:solidFill>
                </a:ln>
                <a:solidFill>
                  <a:srgbClr val="FF0000"/>
                </a:solidFill>
                <a:effectLst>
                  <a:glow rad="127000">
                    <a:srgbClr val="FFCCFF"/>
                  </a:glow>
                </a:effectLst>
              </a:rPr>
              <a:t>1</a:t>
            </a:r>
            <a:r>
              <a:rPr lang="en-CA" sz="2400" b="1" baseline="30000" dirty="0" smtClean="0">
                <a:ln>
                  <a:solidFill>
                    <a:sysClr val="windowText" lastClr="000000"/>
                  </a:solidFill>
                </a:ln>
                <a:solidFill>
                  <a:srgbClr val="FF0000"/>
                </a:solidFill>
                <a:effectLst>
                  <a:glow rad="127000">
                    <a:srgbClr val="FFCCFF"/>
                  </a:glow>
                </a:effectLst>
              </a:rPr>
              <a:t>st</a:t>
            </a:r>
            <a:r>
              <a:rPr lang="en-CA" sz="2400" b="1" dirty="0" smtClean="0">
                <a:ln>
                  <a:solidFill>
                    <a:sysClr val="windowText" lastClr="000000"/>
                  </a:solidFill>
                </a:ln>
                <a:solidFill>
                  <a:srgbClr val="FF0000"/>
                </a:solidFill>
                <a:effectLst>
                  <a:glow rad="127000">
                    <a:srgbClr val="FFCCFF"/>
                  </a:glow>
                </a:effectLst>
              </a:rPr>
              <a:t> </a:t>
            </a:r>
            <a:r>
              <a:rPr lang="en-CA" sz="2400" b="1" dirty="0">
                <a:ln>
                  <a:solidFill>
                    <a:sysClr val="windowText" lastClr="000000"/>
                  </a:solidFill>
                </a:ln>
                <a:solidFill>
                  <a:srgbClr val="FF0000"/>
                </a:solidFill>
                <a:effectLst>
                  <a:glow rad="127000">
                    <a:srgbClr val="FFCCFF"/>
                  </a:glow>
                </a:effectLst>
              </a:rPr>
              <a:t>cycle </a:t>
            </a:r>
            <a:r>
              <a:rPr lang="en-CA" sz="2400" b="1" dirty="0">
                <a:solidFill>
                  <a:srgbClr val="663300"/>
                </a:solidFill>
              </a:rPr>
              <a:t>of the week</a:t>
            </a:r>
            <a:r>
              <a:rPr lang="en-CA" sz="2400" b="1" dirty="0" smtClean="0">
                <a:solidFill>
                  <a:srgbClr val="663300"/>
                </a:solidFill>
              </a:rPr>
              <a:t>, </a:t>
            </a:r>
            <a:br>
              <a:rPr lang="en-CA" sz="2400" b="1" dirty="0" smtClean="0">
                <a:solidFill>
                  <a:srgbClr val="663300"/>
                </a:solidFill>
              </a:rPr>
            </a:br>
            <a:r>
              <a:rPr lang="en-CA" sz="2400" b="1" dirty="0" smtClean="0">
                <a:solidFill>
                  <a:srgbClr val="663300"/>
                </a:solidFill>
              </a:rPr>
              <a:t>on </a:t>
            </a:r>
            <a:r>
              <a:rPr lang="en-CA" sz="2400" b="1" dirty="0">
                <a:solidFill>
                  <a:srgbClr val="663300"/>
                </a:solidFill>
              </a:rPr>
              <a:t>the 24</a:t>
            </a:r>
            <a:r>
              <a:rPr lang="en-CA" sz="2400" b="1" baseline="30000" dirty="0">
                <a:solidFill>
                  <a:srgbClr val="663300"/>
                </a:solidFill>
              </a:rPr>
              <a:t>th</a:t>
            </a:r>
            <a:r>
              <a:rPr lang="en-CA" sz="2400" b="1" dirty="0">
                <a:solidFill>
                  <a:srgbClr val="663300"/>
                </a:solidFill>
              </a:rPr>
              <a:t> of </a:t>
            </a:r>
            <a:r>
              <a:rPr lang="en-CA" sz="2400" b="1" dirty="0" smtClean="0">
                <a:solidFill>
                  <a:srgbClr val="663300"/>
                </a:solidFill>
              </a:rPr>
              <a:t>March </a:t>
            </a:r>
            <a:r>
              <a:rPr lang="en-CA" sz="1400" dirty="0" smtClean="0">
                <a:solidFill>
                  <a:srgbClr val="663300"/>
                </a:solidFill>
              </a:rPr>
              <a:t>(Gregorian.)  </a:t>
            </a:r>
            <a:r>
              <a:rPr lang="en-CA" sz="2400" b="1" dirty="0">
                <a:solidFill>
                  <a:srgbClr val="663300"/>
                </a:solidFill>
              </a:rPr>
              <a:t/>
            </a:r>
            <a:br>
              <a:rPr lang="en-CA" sz="2400" b="1" dirty="0">
                <a:solidFill>
                  <a:srgbClr val="663300"/>
                </a:solidFill>
              </a:rPr>
            </a:br>
            <a:r>
              <a:rPr lang="en-CA" sz="2400" b="1" dirty="0" smtClean="0">
                <a:solidFill>
                  <a:schemeClr val="bg1"/>
                </a:solidFill>
              </a:rPr>
              <a:t>CE </a:t>
            </a:r>
            <a:r>
              <a:rPr lang="en-CA" sz="2400" b="1" dirty="0" smtClean="0">
                <a:solidFill>
                  <a:schemeClr val="bg1"/>
                </a:solidFill>
                <a:effectLst>
                  <a:glow rad="127000">
                    <a:srgbClr val="FFCCFF"/>
                  </a:glow>
                </a:effectLst>
              </a:rPr>
              <a:t>26</a:t>
            </a:r>
            <a:r>
              <a:rPr lang="en-CA" sz="2400" b="1" dirty="0" smtClean="0">
                <a:solidFill>
                  <a:schemeClr val="bg1"/>
                </a:solidFill>
              </a:rPr>
              <a:t> </a:t>
            </a:r>
            <a:r>
              <a:rPr lang="en-CA" sz="2400" b="1" dirty="0" smtClean="0">
                <a:solidFill>
                  <a:srgbClr val="663300"/>
                </a:solidFill>
              </a:rPr>
              <a:t>-there </a:t>
            </a:r>
            <a:r>
              <a:rPr lang="en-CA" sz="2400" b="1" dirty="0">
                <a:solidFill>
                  <a:srgbClr val="663300"/>
                </a:solidFill>
              </a:rPr>
              <a:t>is </a:t>
            </a:r>
            <a:r>
              <a:rPr lang="en-CA" sz="2400" b="1" u="sng" dirty="0" smtClean="0">
                <a:solidFill>
                  <a:schemeClr val="bg1"/>
                </a:solidFill>
              </a:rPr>
              <a:t>NO</a:t>
            </a:r>
            <a:r>
              <a:rPr lang="en-CA" sz="2400" b="1" dirty="0" smtClean="0">
                <a:solidFill>
                  <a:schemeClr val="bg1"/>
                </a:solidFill>
              </a:rPr>
              <a:t> p</a:t>
            </a:r>
            <a:r>
              <a:rPr lang="en-CA" sz="2400" b="1" u="sng" dirty="0" smtClean="0">
                <a:solidFill>
                  <a:schemeClr val="bg1"/>
                </a:solidFill>
              </a:rPr>
              <a:t>ossibilit</a:t>
            </a:r>
            <a:r>
              <a:rPr lang="en-CA" sz="2400" b="1" dirty="0" smtClean="0">
                <a:solidFill>
                  <a:schemeClr val="bg1"/>
                </a:solidFill>
              </a:rPr>
              <a:t>y </a:t>
            </a:r>
            <a:r>
              <a:rPr lang="en-CA" sz="2400" b="1" dirty="0">
                <a:solidFill>
                  <a:srgbClr val="663300"/>
                </a:solidFill>
              </a:rPr>
              <a:t>of finding a compatible </a:t>
            </a:r>
            <a:r>
              <a:rPr lang="en-CA" sz="2400" b="1" i="1" u="sng" dirty="0">
                <a:solidFill>
                  <a:prstClr val="black"/>
                </a:solidFill>
              </a:rPr>
              <a:t>12 hour offse</a:t>
            </a:r>
            <a:r>
              <a:rPr lang="en-CA" sz="2400" b="1" i="1" dirty="0">
                <a:solidFill>
                  <a:prstClr val="black"/>
                </a:solidFill>
              </a:rPr>
              <a:t>t</a:t>
            </a:r>
            <a:r>
              <a:rPr lang="en-CA" sz="2400" b="1" dirty="0">
                <a:solidFill>
                  <a:srgbClr val="663300"/>
                </a:solidFill>
              </a:rPr>
              <a:t> </a:t>
            </a:r>
            <a:r>
              <a:rPr lang="en-CA" sz="2400" b="1" dirty="0" smtClean="0">
                <a:solidFill>
                  <a:srgbClr val="663300"/>
                </a:solidFill>
              </a:rPr>
              <a:t>with </a:t>
            </a:r>
            <a:r>
              <a:rPr lang="en-CA" sz="2400" b="1" dirty="0">
                <a:solidFill>
                  <a:srgbClr val="663300"/>
                </a:solidFill>
              </a:rPr>
              <a:t>the </a:t>
            </a:r>
            <a:r>
              <a:rPr lang="en-CA" sz="2400" b="1" u="sng" dirty="0" smtClean="0">
                <a:solidFill>
                  <a:srgbClr val="0000FF"/>
                </a:solidFill>
              </a:rPr>
              <a:t>Covenant Calendar</a:t>
            </a:r>
            <a:r>
              <a:rPr lang="en-CA" sz="2400" b="1" dirty="0" smtClean="0">
                <a:solidFill>
                  <a:srgbClr val="0000FF"/>
                </a:solidFill>
              </a:rPr>
              <a:t> </a:t>
            </a:r>
            <a:r>
              <a:rPr lang="en-CA" sz="2400" b="1" dirty="0" smtClean="0">
                <a:solidFill>
                  <a:srgbClr val="663300"/>
                </a:solidFill>
              </a:rPr>
              <a:t>as written in </a:t>
            </a:r>
            <a:r>
              <a:rPr lang="en-CA" sz="2400" b="1" dirty="0" smtClean="0">
                <a:ln>
                  <a:solidFill>
                    <a:srgbClr val="002060"/>
                  </a:solidFill>
                </a:ln>
                <a:solidFill>
                  <a:schemeClr val="bg2">
                    <a:lumMod val="60000"/>
                    <a:lumOff val="40000"/>
                  </a:schemeClr>
                </a:solidFill>
              </a:rPr>
              <a:t>John 19:42</a:t>
            </a:r>
            <a:r>
              <a:rPr lang="en-CA" sz="2400" b="1" dirty="0" smtClean="0">
                <a:solidFill>
                  <a:srgbClr val="663300"/>
                </a:solidFill>
              </a:rPr>
              <a:t> &amp; </a:t>
            </a:r>
            <a:r>
              <a:rPr lang="en-CA" sz="2400" b="1" dirty="0" smtClean="0">
                <a:ln>
                  <a:solidFill>
                    <a:srgbClr val="002060"/>
                  </a:solidFill>
                </a:ln>
                <a:solidFill>
                  <a:schemeClr val="bg2">
                    <a:lumMod val="60000"/>
                    <a:lumOff val="40000"/>
                  </a:schemeClr>
                </a:solidFill>
              </a:rPr>
              <a:t>Matt 26:5.</a:t>
            </a:r>
            <a:endParaRPr lang="en-CA" sz="2400" b="1" dirty="0">
              <a:ln>
                <a:solidFill>
                  <a:srgbClr val="002060"/>
                </a:solidFill>
              </a:ln>
              <a:solidFill>
                <a:schemeClr val="bg2">
                  <a:lumMod val="60000"/>
                  <a:lumOff val="40000"/>
                </a:schemeClr>
              </a:solidFill>
            </a:endParaRPr>
          </a:p>
        </p:txBody>
      </p:sp>
      <p:sp>
        <p:nvSpPr>
          <p:cNvPr id="40" name="Rectangle 39"/>
          <p:cNvSpPr/>
          <p:nvPr/>
        </p:nvSpPr>
        <p:spPr>
          <a:xfrm>
            <a:off x="7727157" y="3460313"/>
            <a:ext cx="375123" cy="317359"/>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grpSp>
        <p:nvGrpSpPr>
          <p:cNvPr id="27" name="Group 26"/>
          <p:cNvGrpSpPr/>
          <p:nvPr/>
        </p:nvGrpSpPr>
        <p:grpSpPr>
          <a:xfrm>
            <a:off x="8987573" y="3712067"/>
            <a:ext cx="3162638" cy="439516"/>
            <a:chOff x="9203231" y="3772449"/>
            <a:chExt cx="3162638" cy="439516"/>
          </a:xfrm>
        </p:grpSpPr>
        <p:sp>
          <p:nvSpPr>
            <p:cNvPr id="29" name="Rectangle 28"/>
            <p:cNvSpPr/>
            <p:nvPr/>
          </p:nvSpPr>
          <p:spPr>
            <a:xfrm>
              <a:off x="9203231" y="3772449"/>
              <a:ext cx="3162638"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30" name="Picture 2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63613" y="3816413"/>
              <a:ext cx="2682931" cy="351588"/>
            </a:xfrm>
            <a:prstGeom prst="rect">
              <a:avLst/>
            </a:prstGeom>
          </p:spPr>
        </p:pic>
      </p:grpSp>
      <p:cxnSp>
        <p:nvCxnSpPr>
          <p:cNvPr id="21" name="Straight Connector 20"/>
          <p:cNvCxnSpPr/>
          <p:nvPr/>
        </p:nvCxnSpPr>
        <p:spPr>
          <a:xfrm>
            <a:off x="10029015" y="3505628"/>
            <a:ext cx="201913" cy="345289"/>
          </a:xfrm>
          <a:prstGeom prst="line">
            <a:avLst/>
          </a:prstGeom>
          <a:ln w="57150">
            <a:solidFill>
              <a:srgbClr val="00FFFF"/>
            </a:solidFill>
            <a:prstDash val="sysDot"/>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711189" y="4182234"/>
            <a:ext cx="3439022" cy="317050"/>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3">
                    <a:lumMod val="75000"/>
                  </a:schemeClr>
                </a:solidFill>
              </a:rPr>
              <a:t>Mar</a:t>
            </a:r>
            <a:r>
              <a:rPr lang="en-CA" b="1" dirty="0" smtClean="0">
                <a:solidFill>
                  <a:srgbClr val="F735EE"/>
                </a:solidFill>
                <a:effectLst>
                  <a:glow rad="127000">
                    <a:srgbClr val="00FFFF"/>
                  </a:glow>
                </a:effectLst>
              </a:rPr>
              <a:t> 23 </a:t>
            </a:r>
            <a:r>
              <a:rPr lang="en-CA" b="1" dirty="0" smtClean="0">
                <a:solidFill>
                  <a:schemeClr val="accent3">
                    <a:lumMod val="75000"/>
                  </a:schemeClr>
                </a:solidFill>
              </a:rPr>
              <a:t>1:23 AM </a:t>
            </a:r>
            <a:r>
              <a:rPr lang="en-CA" b="1" dirty="0" err="1" smtClean="0">
                <a:solidFill>
                  <a:schemeClr val="accent3">
                    <a:lumMod val="75000"/>
                  </a:schemeClr>
                </a:solidFill>
              </a:rPr>
              <a:t>Yisra’el</a:t>
            </a:r>
            <a:r>
              <a:rPr lang="en-CA" b="1" dirty="0" smtClean="0">
                <a:solidFill>
                  <a:schemeClr val="accent3">
                    <a:lumMod val="75000"/>
                  </a:schemeClr>
                </a:solidFill>
              </a:rPr>
              <a:t> Time</a:t>
            </a:r>
            <a:endParaRPr lang="en-CA" b="1" dirty="0">
              <a:solidFill>
                <a:schemeClr val="accent3">
                  <a:lumMod val="75000"/>
                </a:schemeClr>
              </a:solidFill>
            </a:endParaRPr>
          </a:p>
        </p:txBody>
      </p:sp>
      <p:sp>
        <p:nvSpPr>
          <p:cNvPr id="4" name="Rectangle 3"/>
          <p:cNvSpPr/>
          <p:nvPr/>
        </p:nvSpPr>
        <p:spPr>
          <a:xfrm>
            <a:off x="2347274" y="5500846"/>
            <a:ext cx="395926" cy="475748"/>
          </a:xfrm>
          <a:prstGeom prst="rect">
            <a:avLst/>
          </a:prstGeom>
          <a:noFill/>
          <a:ln w="5715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4345655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36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8" repeatCount="2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8)">
                                      <p:cBhvr>
                                        <p:cTn id="15" dur="1500"/>
                                        <p:tgtEl>
                                          <p:spTgt spid="10"/>
                                        </p:tgtEl>
                                      </p:cBhvr>
                                    </p:animEffect>
                                  </p:childTnLst>
                                </p:cTn>
                              </p:par>
                              <p:par>
                                <p:cTn id="16" presetID="42"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5" presetClass="entr" presetSubtype="1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heckerboard(across)">
                                      <p:cBhvr>
                                        <p:cTn id="23" dur="10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2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1000"/>
                                        <p:tgtEl>
                                          <p:spTgt spid="3"/>
                                        </p:tgtEl>
                                      </p:cBhvr>
                                    </p:animEffect>
                                  </p:childTnLst>
                                </p:cTn>
                              </p:par>
                            </p:childTnLst>
                          </p:cTn>
                        </p:par>
                        <p:par>
                          <p:cTn id="34" fill="hold">
                            <p:stCondLst>
                              <p:cond delay="1000"/>
                            </p:stCondLst>
                            <p:childTnLst>
                              <p:par>
                                <p:cTn id="35" presetID="47"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1000" fill="hold"/>
                                        <p:tgtEl>
                                          <p:spTgt spid="8"/>
                                        </p:tgtEl>
                                        <p:attrNameLst>
                                          <p:attrName>ppt_x</p:attrName>
                                        </p:attrNameLst>
                                      </p:cBhvr>
                                      <p:tavLst>
                                        <p:tav tm="0">
                                          <p:val>
                                            <p:strVal val="0-#ppt_w/2"/>
                                          </p:val>
                                        </p:tav>
                                        <p:tav tm="100000">
                                          <p:val>
                                            <p:strVal val="#ppt_x"/>
                                          </p:val>
                                        </p:tav>
                                      </p:tavLst>
                                    </p:anim>
                                    <p:anim calcmode="lin" valueType="num">
                                      <p:cBhvr additive="base">
                                        <p:cTn id="50" dur="1000" fill="hold"/>
                                        <p:tgtEl>
                                          <p:spTgt spid="8"/>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1000" fill="hold"/>
                                        <p:tgtEl>
                                          <p:spTgt spid="9"/>
                                        </p:tgtEl>
                                        <p:attrNameLst>
                                          <p:attrName>ppt_x</p:attrName>
                                        </p:attrNameLst>
                                      </p:cBhvr>
                                      <p:tavLst>
                                        <p:tav tm="0">
                                          <p:val>
                                            <p:strVal val="0-#ppt_w/2"/>
                                          </p:val>
                                        </p:tav>
                                        <p:tav tm="100000">
                                          <p:val>
                                            <p:strVal val="#ppt_x"/>
                                          </p:val>
                                        </p:tav>
                                      </p:tavLst>
                                    </p:anim>
                                    <p:anim calcmode="lin" valueType="num">
                                      <p:cBhvr additive="base">
                                        <p:cTn id="5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750" fill="hold"/>
                                        <p:tgtEl>
                                          <p:spTgt spid="40"/>
                                        </p:tgtEl>
                                        <p:attrNameLst>
                                          <p:attrName>ppt_x</p:attrName>
                                        </p:attrNameLst>
                                      </p:cBhvr>
                                      <p:tavLst>
                                        <p:tav tm="0">
                                          <p:val>
                                            <p:strVal val="0-#ppt_w/2"/>
                                          </p:val>
                                        </p:tav>
                                        <p:tav tm="100000">
                                          <p:val>
                                            <p:strVal val="#ppt_x"/>
                                          </p:val>
                                        </p:tav>
                                      </p:tavLst>
                                    </p:anim>
                                    <p:anim calcmode="lin" valueType="num">
                                      <p:cBhvr additive="base">
                                        <p:cTn id="72" dur="750" fill="hold"/>
                                        <p:tgtEl>
                                          <p:spTgt spid="40"/>
                                        </p:tgtEl>
                                        <p:attrNameLst>
                                          <p:attrName>ppt_y</p:attrName>
                                        </p:attrNameLst>
                                      </p:cBhvr>
                                      <p:tavLst>
                                        <p:tav tm="0">
                                          <p:val>
                                            <p:strVal val="#ppt_y"/>
                                          </p:val>
                                        </p:tav>
                                        <p:tav tm="100000">
                                          <p:val>
                                            <p:strVal val="#ppt_y"/>
                                          </p:val>
                                        </p:tav>
                                      </p:tavLst>
                                    </p:anim>
                                  </p:childTnLst>
                                </p:cTn>
                              </p:par>
                              <p:par>
                                <p:cTn id="73" presetID="9" presetClass="entr" presetSubtype="0" fill="hold" grpId="0" nodeType="withEffect">
                                  <p:stCondLst>
                                    <p:cond delay="250"/>
                                  </p:stCondLst>
                                  <p:childTnLst>
                                    <p:set>
                                      <p:cBhvr>
                                        <p:cTn id="74" dur="1" fill="hold">
                                          <p:stCondLst>
                                            <p:cond delay="0"/>
                                          </p:stCondLst>
                                        </p:cTn>
                                        <p:tgtEl>
                                          <p:spTgt spid="39"/>
                                        </p:tgtEl>
                                        <p:attrNameLst>
                                          <p:attrName>style.visibility</p:attrName>
                                        </p:attrNameLst>
                                      </p:cBhvr>
                                      <p:to>
                                        <p:strVal val="visible"/>
                                      </p:to>
                                    </p:set>
                                    <p:animEffect transition="in" filter="dissolve">
                                      <p:cBhvr>
                                        <p:cTn id="75" dur="1250"/>
                                        <p:tgtEl>
                                          <p:spTgt spid="39"/>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strips(downLeft)">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par>
                                <p:cTn id="86" presetID="21" presetClass="entr" presetSubtype="1" repeatCount="3000" fill="hold" grpId="0" nodeType="with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heel(1)">
                                      <p:cBhvr>
                                        <p:cTn id="8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2" grpId="0" animBg="1"/>
      <p:bldP spid="42" grpId="0" animBg="1"/>
      <p:bldP spid="19" grpId="0" animBg="1"/>
      <p:bldP spid="33" grpId="0" animBg="1"/>
      <p:bldP spid="38" grpId="0" animBg="1"/>
      <p:bldP spid="39" grpId="0" animBg="1"/>
      <p:bldP spid="40"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88301" y="6418039"/>
            <a:ext cx="446539" cy="439961"/>
          </a:xfrm>
        </p:spPr>
        <p:txBody>
          <a:bodyPr/>
          <a:lstStyle/>
          <a:p>
            <a:fld id="{6D22F896-40B5-4ADD-8801-0D06FADFA095}" type="slidenum">
              <a:rPr lang="en-US" sz="1200" smtClean="0">
                <a:solidFill>
                  <a:prstClr val="white">
                    <a:tint val="75000"/>
                  </a:prstClr>
                </a:solidFill>
              </a:rPr>
              <a:pPr/>
              <a:t>34</a:t>
            </a:fld>
            <a:endParaRPr lang="en-US" sz="1200" dirty="0">
              <a:solidFill>
                <a:prstClr val="white">
                  <a:tint val="75000"/>
                </a:prstClr>
              </a:solidFill>
            </a:endParaRPr>
          </a:p>
        </p:txBody>
      </p:sp>
      <p:sp>
        <p:nvSpPr>
          <p:cNvPr id="4" name="Rounded Rectangle 3"/>
          <p:cNvSpPr/>
          <p:nvPr/>
        </p:nvSpPr>
        <p:spPr>
          <a:xfrm>
            <a:off x="2666924" y="84841"/>
            <a:ext cx="9114970" cy="4807670"/>
          </a:xfrm>
          <a:prstGeom prst="roundRect">
            <a:avLst>
              <a:gd name="adj" fmla="val 13773"/>
            </a:avLst>
          </a:prstGeom>
          <a:solidFill>
            <a:schemeClr val="bg2">
              <a:lumMod val="50000"/>
            </a:schemeClr>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a:solidFill>
                    <a:srgbClr val="002060"/>
                  </a:solidFill>
                </a:ln>
                <a:solidFill>
                  <a:srgbClr val="FF0000"/>
                </a:solidFill>
                <a:effectLst>
                  <a:glow rad="127000">
                    <a:srgbClr val="FFCCFF"/>
                  </a:glow>
                </a:effectLst>
              </a:rPr>
              <a:t>Some</a:t>
            </a:r>
            <a:r>
              <a:rPr lang="en-CA" sz="3200" dirty="0" smtClean="0">
                <a:ln>
                  <a:solidFill>
                    <a:srgbClr val="002060"/>
                  </a:solidFill>
                </a:ln>
                <a:solidFill>
                  <a:srgbClr val="FF0000"/>
                </a:solidFill>
                <a:effectLst>
                  <a:glow rad="127000">
                    <a:srgbClr val="FFCCFF"/>
                  </a:glow>
                </a:effectLst>
              </a:rPr>
              <a:t> </a:t>
            </a:r>
            <a:r>
              <a:rPr lang="en-CA" sz="3200" b="1" dirty="0" smtClean="0">
                <a:ln>
                  <a:solidFill>
                    <a:srgbClr val="002060"/>
                  </a:solidFill>
                </a:ln>
                <a:solidFill>
                  <a:srgbClr val="FF0000"/>
                </a:solidFill>
                <a:effectLst>
                  <a:glow rad="127000">
                    <a:srgbClr val="FFCCFF"/>
                  </a:glow>
                </a:effectLst>
              </a:rPr>
              <a:t>well known “lunar calendar” ministries declare an </a:t>
            </a:r>
            <a:r>
              <a:rPr lang="en-CA" sz="3200" dirty="0" smtClean="0">
                <a:solidFill>
                  <a:srgbClr val="FF0000"/>
                </a:solidFill>
              </a:rPr>
              <a:t/>
            </a:r>
            <a:br>
              <a:rPr lang="en-CA" sz="3200" dirty="0" smtClean="0">
                <a:solidFill>
                  <a:srgbClr val="FF0000"/>
                </a:solidFill>
              </a:rPr>
            </a:br>
            <a:r>
              <a:rPr lang="en-CA" sz="3200" dirty="0" smtClean="0">
                <a:solidFill>
                  <a:srgbClr val="FF0000"/>
                </a:solidFill>
                <a:latin typeface="Arial Black" panose="020B0A04020102020204" pitchFamily="34" charset="0"/>
              </a:rPr>
              <a:t>EQUI-</a:t>
            </a:r>
            <a:r>
              <a:rPr lang="en-CA" sz="3200" dirty="0" smtClean="0">
                <a:ln>
                  <a:solidFill>
                    <a:srgbClr val="0000FF"/>
                  </a:solidFill>
                </a:ln>
                <a:solidFill>
                  <a:srgbClr val="FF0000"/>
                </a:solidFill>
                <a:effectLst>
                  <a:glow rad="254000">
                    <a:srgbClr val="FFCCFF"/>
                  </a:glow>
                </a:effectLst>
                <a:latin typeface="Arial Black" panose="020B0A04020102020204" pitchFamily="34" charset="0"/>
              </a:rPr>
              <a:t>LUX &amp; Sliver </a:t>
            </a:r>
            <a:r>
              <a:rPr lang="en-CA" sz="3200" dirty="0" smtClean="0">
                <a:solidFill>
                  <a:srgbClr val="FF0000"/>
                </a:solidFill>
              </a:rPr>
              <a:t>reckoning </a:t>
            </a:r>
            <a:r>
              <a:rPr lang="en-CA" sz="3200" u="sng" dirty="0" smtClean="0">
                <a:solidFill>
                  <a:srgbClr val="FF0000"/>
                </a:solidFill>
              </a:rPr>
              <a:t>IS TO BE USED</a:t>
            </a:r>
            <a:r>
              <a:rPr lang="en-CA" sz="3200" dirty="0" smtClean="0">
                <a:solidFill>
                  <a:srgbClr val="FF0000"/>
                </a:solidFill>
              </a:rPr>
              <a:t> for year start rather than the </a:t>
            </a:r>
            <a:br>
              <a:rPr lang="en-CA" sz="3200" dirty="0" smtClean="0">
                <a:solidFill>
                  <a:srgbClr val="FF0000"/>
                </a:solidFill>
              </a:rPr>
            </a:br>
            <a:r>
              <a:rPr lang="en-CA" sz="3200" dirty="0" smtClean="0">
                <a:solidFill>
                  <a:schemeClr val="accent4">
                    <a:lumMod val="60000"/>
                    <a:lumOff val="40000"/>
                  </a:schemeClr>
                </a:solidFill>
                <a:latin typeface="Arial Black" panose="020B0A04020102020204" pitchFamily="34" charset="0"/>
              </a:rPr>
              <a:t>EQUI-</a:t>
            </a:r>
            <a:r>
              <a:rPr lang="en-CA" sz="3200" dirty="0" smtClean="0">
                <a:ln>
                  <a:solidFill>
                    <a:srgbClr val="0000FF"/>
                  </a:solidFill>
                </a:ln>
                <a:solidFill>
                  <a:schemeClr val="accent4">
                    <a:lumMod val="60000"/>
                    <a:lumOff val="40000"/>
                  </a:schemeClr>
                </a:solidFill>
                <a:effectLst>
                  <a:glow rad="254000">
                    <a:srgbClr val="FFCCFF"/>
                  </a:glow>
                </a:effectLst>
                <a:latin typeface="Arial Black" panose="020B0A04020102020204" pitchFamily="34" charset="0"/>
              </a:rPr>
              <a:t>NOX </a:t>
            </a:r>
            <a:r>
              <a:rPr lang="en-CA" sz="3200" dirty="0" smtClean="0">
                <a:solidFill>
                  <a:srgbClr val="FF0000"/>
                </a:solidFill>
              </a:rPr>
              <a:t>(</a:t>
            </a:r>
            <a:r>
              <a:rPr lang="en-CA" sz="3200" dirty="0" smtClean="0">
                <a:solidFill>
                  <a:srgbClr val="FFFF00"/>
                </a:solidFill>
              </a:rPr>
              <a:t>Tequfah</a:t>
            </a:r>
            <a:r>
              <a:rPr lang="en-CA" sz="3200" dirty="0" smtClean="0">
                <a:solidFill>
                  <a:srgbClr val="FF0000"/>
                </a:solidFill>
              </a:rPr>
              <a:t>) of the Scriptures! </a:t>
            </a:r>
            <a:endParaRPr lang="en-CA" sz="1400" dirty="0" smtClean="0">
              <a:solidFill>
                <a:srgbClr val="FF0000"/>
              </a:solidFill>
            </a:endParaRPr>
          </a:p>
          <a:p>
            <a:pPr algn="ctr"/>
            <a:endParaRPr lang="en-CA" sz="1400" dirty="0" smtClean="0">
              <a:solidFill>
                <a:srgbClr val="FF0000"/>
              </a:solidFill>
            </a:endParaRPr>
          </a:p>
          <a:p>
            <a:pPr algn="ctr"/>
            <a:r>
              <a:rPr lang="en-CA" sz="3200" dirty="0" smtClean="0">
                <a:solidFill>
                  <a:srgbClr val="FF0000"/>
                </a:solidFill>
              </a:rPr>
              <a:t>Do note that </a:t>
            </a:r>
            <a:r>
              <a:rPr lang="en-CA" sz="3200" b="1" u="sng" dirty="0" smtClean="0">
                <a:solidFill>
                  <a:schemeClr val="tx1"/>
                </a:solidFill>
              </a:rPr>
              <a:t>if</a:t>
            </a:r>
            <a:r>
              <a:rPr lang="en-CA" sz="3200" dirty="0" smtClean="0">
                <a:solidFill>
                  <a:srgbClr val="FF0000"/>
                </a:solidFill>
              </a:rPr>
              <a:t> the sliver moon appears ON the date of </a:t>
            </a:r>
            <a:r>
              <a:rPr lang="en-CA" sz="3200" dirty="0" smtClean="0">
                <a:solidFill>
                  <a:srgbClr val="FF0000"/>
                </a:solidFill>
                <a:latin typeface="Arial Black" panose="020B0A04020102020204" pitchFamily="34" charset="0"/>
              </a:rPr>
              <a:t>EQUI-</a:t>
            </a:r>
            <a:r>
              <a:rPr lang="en-CA" sz="3200" dirty="0" smtClean="0">
                <a:ln>
                  <a:solidFill>
                    <a:srgbClr val="0000FF"/>
                  </a:solidFill>
                </a:ln>
                <a:solidFill>
                  <a:srgbClr val="FF0000"/>
                </a:solidFill>
                <a:effectLst>
                  <a:glow rad="254000">
                    <a:srgbClr val="FFCCFF"/>
                  </a:glow>
                </a:effectLst>
                <a:latin typeface="Arial Black" panose="020B0A04020102020204" pitchFamily="34" charset="0"/>
              </a:rPr>
              <a:t>LUX</a:t>
            </a:r>
            <a:r>
              <a:rPr lang="en-CA" sz="3200" dirty="0" smtClean="0">
                <a:solidFill>
                  <a:srgbClr val="FF0000"/>
                </a:solidFill>
              </a:rPr>
              <a:t> that moon is considered a valid </a:t>
            </a:r>
            <a:r>
              <a:rPr lang="en-CA" sz="3200" u="sng" dirty="0" smtClean="0">
                <a:solidFill>
                  <a:srgbClr val="FF0000"/>
                </a:solidFill>
              </a:rPr>
              <a:t>sliver moon</a:t>
            </a:r>
            <a:r>
              <a:rPr lang="en-CA" sz="3200" dirty="0" smtClean="0">
                <a:solidFill>
                  <a:srgbClr val="FF0000"/>
                </a:solidFill>
              </a:rPr>
              <a:t> – and also </a:t>
            </a:r>
            <a:br>
              <a:rPr lang="en-CA" sz="3200" dirty="0" smtClean="0">
                <a:solidFill>
                  <a:srgbClr val="FF0000"/>
                </a:solidFill>
              </a:rPr>
            </a:br>
            <a:r>
              <a:rPr lang="en-CA" sz="3200" b="1" dirty="0" smtClean="0">
                <a:ln>
                  <a:solidFill>
                    <a:srgbClr val="002060"/>
                  </a:solidFill>
                </a:ln>
                <a:solidFill>
                  <a:srgbClr val="FF0000"/>
                </a:solidFill>
                <a:effectLst>
                  <a:glow rad="101600">
                    <a:srgbClr val="FFCCFF">
                      <a:alpha val="99000"/>
                    </a:srgbClr>
                  </a:glow>
                </a:effectLst>
              </a:rPr>
              <a:t>the NEXT day is the new LUX day.</a:t>
            </a:r>
            <a:endParaRPr lang="en-CA" sz="3200" b="1" dirty="0">
              <a:ln>
                <a:solidFill>
                  <a:srgbClr val="002060"/>
                </a:solidFill>
              </a:ln>
              <a:solidFill>
                <a:srgbClr val="FF0000"/>
              </a:solidFill>
              <a:effectLst>
                <a:glow rad="101600">
                  <a:srgbClr val="FFCCFF">
                    <a:alpha val="99000"/>
                  </a:srgbClr>
                </a:glow>
              </a:effectLst>
            </a:endParaRPr>
          </a:p>
        </p:txBody>
      </p:sp>
      <p:sp>
        <p:nvSpPr>
          <p:cNvPr id="5" name="Rounded Rectangle 4"/>
          <p:cNvSpPr/>
          <p:nvPr/>
        </p:nvSpPr>
        <p:spPr>
          <a:xfrm>
            <a:off x="145915" y="5723619"/>
            <a:ext cx="11928052" cy="914400"/>
          </a:xfrm>
          <a:prstGeom prst="roundRect">
            <a:avLst>
              <a:gd name="adj" fmla="val 50000"/>
            </a:avLst>
          </a:prstGeom>
          <a:solidFill>
            <a:schemeClr val="accent3">
              <a:lumMod val="75000"/>
            </a:schemeClr>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Some Enoch calendar followers use the day after the Equi</a:t>
            </a:r>
            <a:r>
              <a:rPr lang="en-CA" sz="2800" b="1" u="sng" dirty="0" smtClean="0">
                <a:solidFill>
                  <a:srgbClr val="00FFFF"/>
                </a:solidFill>
              </a:rPr>
              <a:t>lux</a:t>
            </a:r>
            <a:r>
              <a:rPr lang="en-CA" sz="2800" dirty="0" smtClean="0"/>
              <a:t> as the 1</a:t>
            </a:r>
            <a:r>
              <a:rPr lang="en-CA" sz="2800" baseline="30000" dirty="0" smtClean="0"/>
              <a:t>st</a:t>
            </a:r>
            <a:r>
              <a:rPr lang="en-CA" sz="2800" dirty="0" smtClean="0"/>
              <a:t> cycle of the year.  </a:t>
            </a:r>
            <a:r>
              <a:rPr lang="en-CA" sz="2800" dirty="0" smtClean="0">
                <a:solidFill>
                  <a:srgbClr val="00FFFF"/>
                </a:solidFill>
              </a:rPr>
              <a:t>Evidence sample seen on next slide.</a:t>
            </a:r>
            <a:endParaRPr lang="en-CA" sz="2800" dirty="0">
              <a:solidFill>
                <a:srgbClr val="00FFFF"/>
              </a:solidFill>
            </a:endParaRPr>
          </a:p>
        </p:txBody>
      </p:sp>
      <p:sp>
        <p:nvSpPr>
          <p:cNvPr id="6" name="Rectangle 5"/>
          <p:cNvSpPr/>
          <p:nvPr/>
        </p:nvSpPr>
        <p:spPr>
          <a:xfrm>
            <a:off x="166572" y="301963"/>
            <a:ext cx="2371815" cy="489364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cap="none" spc="150" dirty="0" smtClean="0">
                <a:ln w="11430"/>
                <a:solidFill>
                  <a:srgbClr val="F8F8F8"/>
                </a:solidFill>
                <a:effectLst>
                  <a:outerShdw blurRad="25400" algn="tl" rotWithShape="0">
                    <a:srgbClr val="000000">
                      <a:alpha val="43000"/>
                    </a:srgbClr>
                  </a:outerShdw>
                </a:effectLst>
              </a:rPr>
              <a:t>It’s time now to consider </a:t>
            </a:r>
            <a:br>
              <a:rPr lang="en-US" sz="2400" b="1" cap="none" spc="150" dirty="0" smtClean="0">
                <a:ln w="11430"/>
                <a:solidFill>
                  <a:srgbClr val="F8F8F8"/>
                </a:solidFill>
                <a:effectLst>
                  <a:outerShdw blurRad="25400" algn="tl" rotWithShape="0">
                    <a:srgbClr val="000000">
                      <a:alpha val="43000"/>
                    </a:srgbClr>
                  </a:outerShdw>
                </a:effectLst>
              </a:rPr>
            </a:br>
            <a:r>
              <a:rPr lang="en-US" sz="2400" b="1" u="sng" cap="none" spc="150" dirty="0" smtClean="0">
                <a:ln w="11430"/>
                <a:solidFill>
                  <a:srgbClr val="FFFF00"/>
                </a:solidFill>
                <a:effectLst>
                  <a:outerShdw blurRad="25400" algn="tl" rotWithShape="0">
                    <a:srgbClr val="000000">
                      <a:alpha val="43000"/>
                    </a:srgbClr>
                  </a:outerShdw>
                </a:effectLst>
              </a:rPr>
              <a:t>if</a:t>
            </a:r>
            <a:r>
              <a:rPr lang="en-US" sz="2400" b="1" cap="none" spc="150" dirty="0" smtClean="0">
                <a:ln w="11430"/>
                <a:solidFill>
                  <a:srgbClr val="F8F8F8"/>
                </a:solidFill>
                <a:effectLst>
                  <a:outerShdw blurRad="25400" algn="tl" rotWithShape="0">
                    <a:srgbClr val="000000">
                      <a:alpha val="43000"/>
                    </a:srgbClr>
                  </a:outerShdw>
                </a:effectLst>
              </a:rPr>
              <a:t> there are any possibilities around the </a:t>
            </a:r>
            <a:r>
              <a:rPr lang="en-US" sz="2400" b="1" cap="none" spc="150" dirty="0" err="1" smtClean="0">
                <a:ln w="11430"/>
                <a:solidFill>
                  <a:srgbClr val="F8F8F8"/>
                </a:solidFill>
                <a:effectLst>
                  <a:outerShdw blurRad="25400" algn="tl" rotWithShape="0">
                    <a:srgbClr val="000000">
                      <a:alpha val="43000"/>
                    </a:srgbClr>
                  </a:outerShdw>
                </a:effectLst>
              </a:rPr>
              <a:t>equi</a:t>
            </a:r>
            <a:r>
              <a:rPr lang="en-US" sz="2400" b="1" u="sng" cap="none" spc="150" dirty="0" err="1" smtClean="0">
                <a:ln w="11430"/>
                <a:solidFill>
                  <a:srgbClr val="99FF33"/>
                </a:solidFill>
                <a:effectLst>
                  <a:outerShdw blurRad="25400" algn="tl" rotWithShape="0">
                    <a:srgbClr val="000000">
                      <a:alpha val="43000"/>
                    </a:srgbClr>
                  </a:outerShdw>
                </a:effectLst>
              </a:rPr>
              <a:t>LUX</a:t>
            </a:r>
            <a:r>
              <a:rPr lang="en-US" sz="2400" b="1" cap="none" spc="150" dirty="0" smtClean="0">
                <a:ln w="11430"/>
                <a:solidFill>
                  <a:srgbClr val="F8F8F8"/>
                </a:solidFill>
                <a:effectLst>
                  <a:outerShdw blurRad="25400" algn="tl" rotWithShape="0">
                    <a:srgbClr val="000000">
                      <a:alpha val="43000"/>
                    </a:srgbClr>
                  </a:outerShdw>
                </a:effectLst>
              </a:rPr>
              <a:t> timing for “moon” and </a:t>
            </a:r>
            <a:br>
              <a:rPr lang="en-US" sz="2400" b="1" cap="none" spc="150" dirty="0" smtClean="0">
                <a:ln w="11430"/>
                <a:solidFill>
                  <a:srgbClr val="F8F8F8"/>
                </a:solidFill>
                <a:effectLst>
                  <a:outerShdw blurRad="25400" algn="tl" rotWithShape="0">
                    <a:srgbClr val="000000">
                      <a:alpha val="43000"/>
                    </a:srgbClr>
                  </a:outerShdw>
                </a:effectLst>
              </a:rPr>
            </a:br>
            <a:r>
              <a:rPr lang="en-US" sz="2400" b="1" cap="none" spc="150" dirty="0" smtClean="0">
                <a:ln w="11430"/>
                <a:solidFill>
                  <a:srgbClr val="F8F8F8"/>
                </a:solidFill>
                <a:effectLst>
                  <a:outerShdw blurRad="25400" algn="tl" rotWithShape="0">
                    <a:srgbClr val="000000">
                      <a:alpha val="43000"/>
                    </a:srgbClr>
                  </a:outerShdw>
                </a:effectLst>
              </a:rPr>
              <a:t>“non moon” calendars</a:t>
            </a:r>
          </a:p>
          <a:p>
            <a:pPr algn="ctr"/>
            <a:r>
              <a:rPr lang="en-US" sz="2400" b="1" spc="150" dirty="0" smtClean="0">
                <a:ln w="11430"/>
                <a:solidFill>
                  <a:srgbClr val="F8F8F8"/>
                </a:solidFill>
                <a:effectLst>
                  <a:outerShdw blurRad="25400" algn="tl" rotWithShape="0">
                    <a:srgbClr val="000000">
                      <a:alpha val="43000"/>
                    </a:srgbClr>
                  </a:outerShdw>
                </a:effectLst>
              </a:rPr>
              <a:t>[</a:t>
            </a:r>
            <a:r>
              <a:rPr lang="en-US" sz="2400" b="1" spc="150" dirty="0" err="1" smtClean="0">
                <a:ln w="11430"/>
                <a:solidFill>
                  <a:srgbClr val="F8F8F8"/>
                </a:solidFill>
                <a:effectLst>
                  <a:outerShdw blurRad="25400" algn="tl" rotWithShape="0">
                    <a:srgbClr val="000000">
                      <a:alpha val="43000"/>
                    </a:srgbClr>
                  </a:outerShdw>
                </a:effectLst>
              </a:rPr>
              <a:t>eg</a:t>
            </a:r>
            <a:r>
              <a:rPr lang="en-US" sz="2400" b="1" spc="150" dirty="0" smtClean="0">
                <a:ln w="11430"/>
                <a:solidFill>
                  <a:srgbClr val="F8F8F8"/>
                </a:solidFill>
                <a:effectLst>
                  <a:outerShdw blurRad="25400" algn="tl" rotWithShape="0">
                    <a:srgbClr val="000000">
                      <a:alpha val="43000"/>
                    </a:srgbClr>
                  </a:outerShdw>
                </a:effectLst>
              </a:rPr>
              <a:t>: Lunar </a:t>
            </a:r>
            <a:br>
              <a:rPr lang="en-US" sz="2400" b="1" spc="150" dirty="0" smtClean="0">
                <a:ln w="11430"/>
                <a:solidFill>
                  <a:srgbClr val="F8F8F8"/>
                </a:solidFill>
                <a:effectLst>
                  <a:outerShdw blurRad="25400" algn="tl" rotWithShape="0">
                    <a:srgbClr val="000000">
                      <a:alpha val="43000"/>
                    </a:srgbClr>
                  </a:outerShdw>
                </a:effectLst>
              </a:rPr>
            </a:br>
            <a:r>
              <a:rPr lang="en-US" sz="2400" b="1" spc="150" dirty="0" smtClean="0">
                <a:ln w="11430"/>
                <a:solidFill>
                  <a:srgbClr val="F8F8F8"/>
                </a:solidFill>
                <a:effectLst>
                  <a:outerShdw blurRad="25400" algn="tl" rotWithShape="0">
                    <a:srgbClr val="000000">
                      <a:alpha val="43000"/>
                    </a:srgbClr>
                  </a:outerShdw>
                </a:effectLst>
              </a:rPr>
              <a:t>&amp; Enoch]</a:t>
            </a:r>
            <a:r>
              <a:rPr lang="en-US" sz="2400" b="1" cap="none" spc="150" dirty="0" smtClean="0">
                <a:ln w="11430"/>
                <a:solidFill>
                  <a:srgbClr val="F8F8F8"/>
                </a:solidFill>
                <a:effectLst>
                  <a:outerShdw blurRad="25400" algn="tl" rotWithShape="0">
                    <a:srgbClr val="000000">
                      <a:alpha val="43000"/>
                    </a:srgbClr>
                  </a:outerShdw>
                </a:effectLst>
              </a:rPr>
              <a:t>.</a:t>
            </a:r>
            <a:endParaRPr lang="en-US" sz="3200" b="1" cap="none" spc="150" dirty="0">
              <a:ln w="11430"/>
              <a:solidFill>
                <a:srgbClr val="F8F8F8"/>
              </a:solidFill>
              <a:effectLst>
                <a:outerShdw blurRad="25400" algn="tl" rotWithShape="0">
                  <a:srgbClr val="000000">
                    <a:alpha val="43000"/>
                  </a:srgbClr>
                </a:outerShdw>
              </a:effectLst>
            </a:endParaRPr>
          </a:p>
        </p:txBody>
      </p:sp>
      <p:sp>
        <p:nvSpPr>
          <p:cNvPr id="3" name="Rectangle 2"/>
          <p:cNvSpPr/>
          <p:nvPr/>
        </p:nvSpPr>
        <p:spPr>
          <a:xfrm>
            <a:off x="5454116" y="4826278"/>
            <a:ext cx="301236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bg1"/>
                  </a:solidFill>
                </a:ln>
                <a:solidFill>
                  <a:schemeClr val="accent3"/>
                </a:solidFill>
                <a:effectLst>
                  <a:glow rad="215900">
                    <a:schemeClr val="tx1"/>
                  </a:glow>
                </a:effectLst>
                <a:latin typeface="Ravie" pitchFamily="82" charset="0"/>
              </a:rPr>
              <a:t>And …</a:t>
            </a:r>
            <a:endParaRPr lang="en-US" sz="5400" b="1" cap="none" spc="0" dirty="0">
              <a:ln>
                <a:solidFill>
                  <a:schemeClr val="bg1"/>
                </a:solidFill>
              </a:ln>
              <a:solidFill>
                <a:schemeClr val="accent3"/>
              </a:solidFill>
              <a:effectLst>
                <a:glow rad="215900">
                  <a:schemeClr val="tx1"/>
                </a:glow>
              </a:effectLst>
              <a:latin typeface="Ravie" pitchFamily="82" charset="0"/>
            </a:endParaRPr>
          </a:p>
        </p:txBody>
      </p:sp>
    </p:spTree>
    <p:extLst>
      <p:ext uri="{BB962C8B-B14F-4D97-AF65-F5344CB8AC3E}">
        <p14:creationId xmlns:p14="http://schemas.microsoft.com/office/powerpoint/2010/main" val="64928753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80166" y="6459951"/>
            <a:ext cx="397535" cy="346293"/>
          </a:xfrm>
        </p:spPr>
        <p:txBody>
          <a:bodyPr/>
          <a:lstStyle/>
          <a:p>
            <a:fld id="{6D22F896-40B5-4ADD-8801-0D06FADFA095}" type="slidenum">
              <a:rPr lang="en-US" sz="1200" smtClean="0">
                <a:solidFill>
                  <a:prstClr val="white">
                    <a:tint val="75000"/>
                  </a:prstClr>
                </a:solidFill>
              </a:rPr>
              <a:pPr/>
              <a:t>35</a:t>
            </a:fld>
            <a:endParaRPr lang="en-US" sz="1200" dirty="0">
              <a:solidFill>
                <a:prstClr val="white">
                  <a:tint val="75000"/>
                </a:prstClr>
              </a:solidFill>
            </a:endParaRPr>
          </a:p>
        </p:txBody>
      </p:sp>
      <p:sp>
        <p:nvSpPr>
          <p:cNvPr id="4" name="Rectangle 1"/>
          <p:cNvSpPr>
            <a:spLocks noChangeArrowheads="1"/>
          </p:cNvSpPr>
          <p:nvPr/>
        </p:nvSpPr>
        <p:spPr bwMode="auto">
          <a:xfrm>
            <a:off x="47623" y="49530"/>
            <a:ext cx="8374482" cy="307777"/>
          </a:xfrm>
          <a:prstGeom prst="rect">
            <a:avLst/>
          </a:prstGeom>
          <a:solidFill>
            <a:schemeClr val="tx2">
              <a:lumMod val="10000"/>
            </a:schemeClr>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F5C1A"/>
                </a:solidFill>
                <a:effectLst/>
                <a:latin typeface="Cambria" pitchFamily="18" charset="0"/>
                <a:cs typeface="Arial" pitchFamily="34" charset="0"/>
              </a:rPr>
              <a:t> </a:t>
            </a:r>
            <a:r>
              <a:rPr kumimoji="0" lang="en-US" sz="1400" b="1" i="0" u="none" strike="noStrike" cap="none" normalizeH="0" baseline="0" dirty="0" smtClean="0">
                <a:ln>
                  <a:noFill/>
                </a:ln>
                <a:solidFill>
                  <a:srgbClr val="1155CC"/>
                </a:solidFill>
                <a:effectLst/>
                <a:latin typeface="Cambria" pitchFamily="18" charset="0"/>
                <a:cs typeface="Arial" pitchFamily="34" charset="0"/>
                <a:hlinkClick r:id="rId3"/>
              </a:rPr>
              <a:t>Enoch Calendar - ENOCH CALENDAR - The Book of Enoch Reveals The Enoch Calendar (webs.com)</a:t>
            </a:r>
            <a:r>
              <a:rPr kumimoji="0" lang="en-US" sz="1400" b="1" i="0" u="none" strike="noStrike" cap="none" normalizeH="0" baseline="0" dirty="0" smtClean="0">
                <a:ln>
                  <a:noFill/>
                </a:ln>
                <a:solidFill>
                  <a:srgbClr val="0F5C1A"/>
                </a:solidFill>
                <a:effectLst/>
                <a:latin typeface="Cambria" pitchFamily="18" charset="0"/>
                <a:cs typeface="Arial" pitchFamily="34" charset="0"/>
              </a:rPr>
              <a:t>.    </a:t>
            </a:r>
          </a:p>
        </p:txBody>
      </p:sp>
      <p:sp>
        <p:nvSpPr>
          <p:cNvPr id="5" name="AutoShape 2" descr="https://mail.google.com/mail/u/2?ui=2&amp;ik=71235d57a6&amp;attid=0.1&amp;permmsgid=msg-f:1693584432961127674&amp;th=1780d2119bc784fa&amp;view=fimg&amp;sz=s0-l75-ft&amp;attbid=ANGjdJ9xnoChC2K9oq8Qdlj-E-AvPnwSML-ZPmIYdHJSTprABJ5y0mkUQlKVl-mWFt-mIfx5bZHlmv8lQwQvQcEhb_I0Cazrb0B7kaXWi3dh3ZQ_1xymQOFdGvLTmxU&amp;disp=emb"/>
          <p:cNvSpPr>
            <a:spLocks noChangeAspect="1" noChangeArrowheads="1"/>
          </p:cNvSpPr>
          <p:nvPr/>
        </p:nvSpPr>
        <p:spPr bwMode="auto">
          <a:xfrm>
            <a:off x="1800225" y="316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descr="C:\Users\Rae\Downloads\Enoch quote &amp; e-lux dating.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01"/>
          <a:stretch/>
        </p:blipFill>
        <p:spPr bwMode="auto">
          <a:xfrm>
            <a:off x="152076" y="532198"/>
            <a:ext cx="6774779" cy="527290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2941031" y="4617150"/>
            <a:ext cx="1338606" cy="1725105"/>
          </a:xfrm>
          <a:prstGeom prst="straightConnector1">
            <a:avLst/>
          </a:prstGeom>
          <a:ln w="2857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457865" y="4107703"/>
            <a:ext cx="4923886" cy="422602"/>
          </a:xfrm>
          <a:prstGeom prst="roundRect">
            <a:avLst>
              <a:gd name="adj" fmla="val 50000"/>
            </a:avLst>
          </a:prstGeom>
          <a:noFill/>
          <a:ln w="57150">
            <a:solidFill>
              <a:srgbClr val="FF5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ular Callout 7"/>
          <p:cNvSpPr/>
          <p:nvPr/>
        </p:nvSpPr>
        <p:spPr>
          <a:xfrm>
            <a:off x="6984264" y="616576"/>
            <a:ext cx="5036028" cy="5545551"/>
          </a:xfrm>
          <a:prstGeom prst="wedgeRoundRectCallout">
            <a:avLst>
              <a:gd name="adj1" fmla="val -60468"/>
              <a:gd name="adj2" fmla="val 14771"/>
              <a:gd name="adj3" fmla="val 16667"/>
            </a:avLst>
          </a:prstGeom>
          <a:solidFill>
            <a:schemeClr val="accent6">
              <a:lumMod val="60000"/>
              <a:lumOff val="40000"/>
            </a:schemeClr>
          </a:solidFill>
          <a:ln w="57150">
            <a:solidFill>
              <a:srgbClr val="FF5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chemeClr val="bg1"/>
                </a:solidFill>
              </a:rPr>
              <a:t>“Enoch” is acclaimed to follow the Equi</a:t>
            </a:r>
            <a:r>
              <a:rPr lang="en-CA" sz="2800" b="1" u="sng" dirty="0" smtClean="0">
                <a:solidFill>
                  <a:srgbClr val="FF0000"/>
                </a:solidFill>
              </a:rPr>
              <a:t>lux</a:t>
            </a:r>
            <a:r>
              <a:rPr lang="en-CA" sz="2800" dirty="0" smtClean="0">
                <a:solidFill>
                  <a:schemeClr val="bg1"/>
                </a:solidFill>
              </a:rPr>
              <a:t>! Note the </a:t>
            </a:r>
            <a:r>
              <a:rPr lang="en-CA" sz="2800" b="1" dirty="0" smtClean="0">
                <a:ln>
                  <a:solidFill>
                    <a:sysClr val="windowText" lastClr="000000"/>
                  </a:solidFill>
                </a:ln>
                <a:solidFill>
                  <a:srgbClr val="FF5050"/>
                </a:solidFill>
              </a:rPr>
              <a:t>equal light and equal night </a:t>
            </a:r>
            <a:r>
              <a:rPr lang="en-CA" sz="2800" dirty="0" smtClean="0">
                <a:solidFill>
                  <a:schemeClr val="bg1"/>
                </a:solidFill>
              </a:rPr>
              <a:t>statement, meaning - from </a:t>
            </a:r>
            <a:r>
              <a:rPr lang="en-CA" sz="2800" u="sng" dirty="0" smtClean="0">
                <a:solidFill>
                  <a:schemeClr val="bg1"/>
                </a:solidFill>
              </a:rPr>
              <a:t>sunrise</a:t>
            </a:r>
            <a:r>
              <a:rPr lang="en-CA" sz="2800" dirty="0" smtClean="0">
                <a:solidFill>
                  <a:schemeClr val="bg1"/>
                </a:solidFill>
              </a:rPr>
              <a:t> to </a:t>
            </a:r>
            <a:r>
              <a:rPr lang="en-CA" sz="2800" u="sng" dirty="0" smtClean="0">
                <a:solidFill>
                  <a:schemeClr val="bg1"/>
                </a:solidFill>
              </a:rPr>
              <a:t>sunset</a:t>
            </a:r>
            <a:r>
              <a:rPr lang="en-CA" sz="2800" dirty="0" smtClean="0">
                <a:solidFill>
                  <a:schemeClr val="bg1"/>
                </a:solidFill>
              </a:rPr>
              <a:t>.  One problem that belies here is the </a:t>
            </a:r>
            <a:r>
              <a:rPr lang="en-CA" sz="2800" b="1" u="sng" dirty="0" smtClean="0">
                <a:solidFill>
                  <a:schemeClr val="bg1"/>
                </a:solidFill>
              </a:rPr>
              <a:t>removal</a:t>
            </a:r>
            <a:r>
              <a:rPr lang="en-CA" sz="2800" dirty="0" smtClean="0">
                <a:solidFill>
                  <a:schemeClr val="bg1"/>
                </a:solidFill>
              </a:rPr>
              <a:t> of the twilight seasons from the Light Season </a:t>
            </a:r>
            <a:r>
              <a:rPr lang="en-CA" sz="2800" b="1" dirty="0" smtClean="0">
                <a:solidFill>
                  <a:srgbClr val="0000FF"/>
                </a:solidFill>
              </a:rPr>
              <a:t>as </a:t>
            </a:r>
            <a:r>
              <a:rPr lang="en-CA" sz="2800" b="1" u="sng" dirty="0" smtClean="0">
                <a:solidFill>
                  <a:srgbClr val="0000FF"/>
                </a:solidFill>
              </a:rPr>
              <a:t>Covenanted</a:t>
            </a:r>
            <a:r>
              <a:rPr lang="en-CA" sz="2800" b="1" dirty="0" smtClean="0">
                <a:solidFill>
                  <a:srgbClr val="0000FF"/>
                </a:solidFill>
              </a:rPr>
              <a:t> by Yahuah in Genesis 1.  </a:t>
            </a:r>
            <a:endParaRPr lang="en-CA" sz="2800" b="1" dirty="0">
              <a:solidFill>
                <a:srgbClr val="0000FF"/>
              </a:solidFill>
            </a:endParaRPr>
          </a:p>
        </p:txBody>
      </p:sp>
      <p:sp>
        <p:nvSpPr>
          <p:cNvPr id="3" name="Rounded Rectangular Callout 2"/>
          <p:cNvSpPr/>
          <p:nvPr/>
        </p:nvSpPr>
        <p:spPr>
          <a:xfrm>
            <a:off x="4554747" y="6064370"/>
            <a:ext cx="2429517" cy="612648"/>
          </a:xfrm>
          <a:prstGeom prst="wedgeRoundRectCallout">
            <a:avLst>
              <a:gd name="adj1" fmla="val 64981"/>
              <a:gd name="adj2" fmla="val -113507"/>
              <a:gd name="adj3" fmla="val 16667"/>
            </a:avLst>
          </a:prstGeom>
          <a:solidFill>
            <a:srgbClr val="FFFF00"/>
          </a:solidFill>
          <a:ln w="38100">
            <a:solidFill>
              <a:srgbClr val="FF505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err="1" smtClean="0">
                <a:solidFill>
                  <a:srgbClr val="9933FF"/>
                </a:solidFill>
              </a:rPr>
              <a:t>Jer</a:t>
            </a:r>
            <a:r>
              <a:rPr lang="en-CA" sz="3200" b="1" dirty="0" smtClean="0">
                <a:solidFill>
                  <a:srgbClr val="9933FF"/>
                </a:solidFill>
              </a:rPr>
              <a:t> 33:20</a:t>
            </a:r>
            <a:endParaRPr lang="en-CA" sz="3200" b="1" dirty="0">
              <a:solidFill>
                <a:srgbClr val="9933FF"/>
              </a:solidFill>
            </a:endParaRPr>
          </a:p>
        </p:txBody>
      </p:sp>
    </p:spTree>
    <p:extLst>
      <p:ext uri="{BB962C8B-B14F-4D97-AF65-F5344CB8AC3E}">
        <p14:creationId xmlns:p14="http://schemas.microsoft.com/office/powerpoint/2010/main" val="152413561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1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3765" y="6601408"/>
            <a:ext cx="370339" cy="256592"/>
          </a:xfrm>
        </p:spPr>
        <p:txBody>
          <a:bodyPr/>
          <a:lstStyle/>
          <a:p>
            <a:fld id="{6D22F896-40B5-4ADD-8801-0D06FADFA095}" type="slidenum">
              <a:rPr lang="en-US" sz="1200" smtClean="0">
                <a:solidFill>
                  <a:prstClr val="white">
                    <a:tint val="75000"/>
                  </a:prstClr>
                </a:solidFill>
              </a:rPr>
              <a:pPr/>
              <a:t>36</a:t>
            </a:fld>
            <a:endParaRPr lang="en-US" sz="1200" dirty="0">
              <a:solidFill>
                <a:prstClr val="white">
                  <a:tint val="75000"/>
                </a:prstClr>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7093" y="1554016"/>
            <a:ext cx="11240986" cy="5154706"/>
          </a:xfrm>
          <a:prstGeom prst="rect">
            <a:avLst/>
          </a:prstGeom>
          <a:ln w="76200">
            <a:solidFill>
              <a:srgbClr val="92D050"/>
            </a:solidFill>
          </a:ln>
        </p:spPr>
      </p:pic>
      <p:sp>
        <p:nvSpPr>
          <p:cNvPr id="6" name="Rectangle 5"/>
          <p:cNvSpPr/>
          <p:nvPr/>
        </p:nvSpPr>
        <p:spPr>
          <a:xfrm>
            <a:off x="1162482" y="140720"/>
            <a:ext cx="9794011" cy="1404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ln>
                  <a:solidFill>
                    <a:schemeClr val="bg1"/>
                  </a:solidFill>
                </a:ln>
                <a:solidFill>
                  <a:schemeClr val="tx1"/>
                </a:solidFill>
              </a:rPr>
              <a:t>Let’s view an </a:t>
            </a:r>
            <a:r>
              <a:rPr lang="en-CA" sz="2800" b="1" dirty="0" smtClean="0">
                <a:ln>
                  <a:solidFill>
                    <a:schemeClr val="bg1"/>
                  </a:solidFill>
                </a:ln>
                <a:solidFill>
                  <a:srgbClr val="C00000"/>
                </a:solidFill>
              </a:rPr>
              <a:t>Enoch Calendar </a:t>
            </a:r>
            <a:r>
              <a:rPr lang="en-CA" sz="2800" b="1" dirty="0" smtClean="0">
                <a:ln>
                  <a:solidFill>
                    <a:schemeClr val="bg1"/>
                  </a:solidFill>
                </a:ln>
              </a:rPr>
              <a:t>promo slide. </a:t>
            </a:r>
            <a:br>
              <a:rPr lang="en-CA" sz="2800" b="1" dirty="0" smtClean="0">
                <a:ln>
                  <a:solidFill>
                    <a:schemeClr val="bg1"/>
                  </a:solidFill>
                </a:ln>
              </a:rPr>
            </a:br>
            <a:r>
              <a:rPr lang="en-CA" sz="2800" b="1" dirty="0" smtClean="0">
                <a:ln>
                  <a:solidFill>
                    <a:schemeClr val="bg1"/>
                  </a:solidFill>
                </a:ln>
              </a:rPr>
              <a:t>Not all Enoch followers go by the </a:t>
            </a:r>
            <a:r>
              <a:rPr lang="en-CA" sz="2800" b="1" dirty="0" smtClean="0">
                <a:ln>
                  <a:solidFill>
                    <a:schemeClr val="bg1"/>
                  </a:solidFill>
                </a:ln>
                <a:solidFill>
                  <a:srgbClr val="C00000"/>
                </a:solidFill>
              </a:rPr>
              <a:t>Equi</a:t>
            </a:r>
            <a:r>
              <a:rPr lang="en-CA" sz="2800" b="1" u="sng" dirty="0" smtClean="0">
                <a:ln>
                  <a:solidFill>
                    <a:schemeClr val="bg1"/>
                  </a:solidFill>
                </a:ln>
                <a:solidFill>
                  <a:srgbClr val="C00000"/>
                </a:solidFill>
              </a:rPr>
              <a:t>lux</a:t>
            </a:r>
            <a:r>
              <a:rPr lang="en-CA" sz="2800" b="1" dirty="0" smtClean="0">
                <a:ln>
                  <a:solidFill>
                    <a:schemeClr val="bg1"/>
                  </a:solidFill>
                </a:ln>
                <a:solidFill>
                  <a:srgbClr val="C00000"/>
                </a:solidFill>
              </a:rPr>
              <a:t>,</a:t>
            </a:r>
            <a:r>
              <a:rPr lang="en-CA" sz="2800" b="1" dirty="0" smtClean="0">
                <a:ln>
                  <a:solidFill>
                    <a:schemeClr val="bg1"/>
                  </a:solidFill>
                </a:ln>
              </a:rPr>
              <a:t> but some do!  </a:t>
            </a:r>
            <a:r>
              <a:rPr lang="en-CA" sz="2800" b="1" u="sng" dirty="0" smtClean="0">
                <a:ln>
                  <a:solidFill>
                    <a:schemeClr val="bg1"/>
                  </a:solidFill>
                </a:ln>
              </a:rPr>
              <a:t>Please note the</a:t>
            </a:r>
            <a:r>
              <a:rPr lang="en-CA" sz="2800" b="1" dirty="0" smtClean="0">
                <a:ln>
                  <a:solidFill>
                    <a:schemeClr val="bg1"/>
                  </a:solidFill>
                </a:ln>
              </a:rPr>
              <a:t> </a:t>
            </a:r>
            <a:r>
              <a:rPr lang="en-CA" sz="2800" b="1" u="sng" dirty="0" smtClean="0">
                <a:ln>
                  <a:solidFill>
                    <a:schemeClr val="bg1"/>
                  </a:solidFill>
                </a:ln>
                <a:solidFill>
                  <a:srgbClr val="9933FF"/>
                </a:solidFill>
              </a:rPr>
              <a:t>direct link</a:t>
            </a:r>
            <a:r>
              <a:rPr lang="en-CA" sz="2800" b="1" dirty="0" smtClean="0">
                <a:ln>
                  <a:solidFill>
                    <a:schemeClr val="bg1"/>
                  </a:solidFill>
                </a:ln>
                <a:solidFill>
                  <a:srgbClr val="9933FF"/>
                </a:solidFill>
              </a:rPr>
              <a:t> </a:t>
            </a:r>
            <a:r>
              <a:rPr lang="en-CA" sz="2800" b="1" u="sng" dirty="0" smtClean="0">
                <a:ln>
                  <a:solidFill>
                    <a:schemeClr val="bg1"/>
                  </a:solidFill>
                </a:ln>
              </a:rPr>
              <a:t>to</a:t>
            </a:r>
            <a:r>
              <a:rPr lang="en-CA" sz="2800" b="1" dirty="0" smtClean="0">
                <a:ln>
                  <a:solidFill>
                    <a:schemeClr val="bg1"/>
                  </a:solidFill>
                </a:ln>
              </a:rPr>
              <a:t> p</a:t>
            </a:r>
            <a:r>
              <a:rPr lang="en-CA" sz="2800" b="1" u="sng" dirty="0" smtClean="0">
                <a:ln>
                  <a:solidFill>
                    <a:schemeClr val="bg1"/>
                  </a:solidFill>
                </a:ln>
              </a:rPr>
              <a:t>a</a:t>
            </a:r>
            <a:r>
              <a:rPr lang="en-CA" sz="2800" b="1" dirty="0" smtClean="0">
                <a:ln>
                  <a:solidFill>
                    <a:schemeClr val="bg1"/>
                  </a:solidFill>
                </a:ln>
              </a:rPr>
              <a:t>g</a:t>
            </a:r>
            <a:r>
              <a:rPr lang="en-CA" sz="2800" b="1" u="sng" dirty="0" smtClean="0">
                <a:ln>
                  <a:solidFill>
                    <a:schemeClr val="bg1"/>
                  </a:solidFill>
                </a:ln>
              </a:rPr>
              <a:t>anism</a:t>
            </a:r>
            <a:r>
              <a:rPr lang="en-CA" sz="2800" b="1" dirty="0" smtClean="0">
                <a:ln>
                  <a:solidFill>
                    <a:schemeClr val="bg1"/>
                  </a:solidFill>
                </a:ln>
              </a:rPr>
              <a:t>.</a:t>
            </a:r>
            <a:endParaRPr lang="en-CA" sz="2800" b="1" dirty="0">
              <a:ln>
                <a:solidFill>
                  <a:schemeClr val="bg1"/>
                </a:solidFill>
              </a:ln>
            </a:endParaRPr>
          </a:p>
        </p:txBody>
      </p:sp>
      <p:cxnSp>
        <p:nvCxnSpPr>
          <p:cNvPr id="9" name="Straight Connector 8"/>
          <p:cNvCxnSpPr/>
          <p:nvPr/>
        </p:nvCxnSpPr>
        <p:spPr>
          <a:xfrm>
            <a:off x="5476673" y="5408578"/>
            <a:ext cx="3268493" cy="1"/>
          </a:xfrm>
          <a:prstGeom prst="line">
            <a:avLst/>
          </a:prstGeom>
          <a:ln w="28575">
            <a:solidFill>
              <a:srgbClr val="F735EE"/>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16996" y="5813898"/>
            <a:ext cx="1014919" cy="3242"/>
          </a:xfrm>
          <a:prstGeom prst="line">
            <a:avLst/>
          </a:prstGeom>
          <a:ln w="28575">
            <a:solidFill>
              <a:srgbClr val="F735EE"/>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583982" y="5311298"/>
            <a:ext cx="525294" cy="54474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en-CA" sz="4400" dirty="0" smtClean="0">
                <a:ln>
                  <a:solidFill>
                    <a:srgbClr val="0000FF"/>
                  </a:solidFill>
                </a:ln>
                <a:solidFill>
                  <a:srgbClr val="99FF33"/>
                </a:solidFill>
              </a:rPr>
              <a:t>*</a:t>
            </a:r>
            <a:endParaRPr lang="en-CA" sz="4400" dirty="0">
              <a:ln>
                <a:solidFill>
                  <a:srgbClr val="0000FF"/>
                </a:solidFill>
              </a:ln>
              <a:solidFill>
                <a:srgbClr val="99FF33"/>
              </a:solidFill>
            </a:endParaRPr>
          </a:p>
        </p:txBody>
      </p:sp>
      <p:sp>
        <p:nvSpPr>
          <p:cNvPr id="15" name="Oval 14"/>
          <p:cNvSpPr/>
          <p:nvPr/>
        </p:nvSpPr>
        <p:spPr>
          <a:xfrm>
            <a:off x="6661930" y="6246093"/>
            <a:ext cx="525294" cy="54474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en-CA" sz="4400" dirty="0" smtClean="0">
                <a:ln>
                  <a:solidFill>
                    <a:srgbClr val="0000FF"/>
                  </a:solidFill>
                </a:ln>
                <a:solidFill>
                  <a:srgbClr val="99FF33"/>
                </a:solidFill>
              </a:rPr>
              <a:t>*</a:t>
            </a:r>
            <a:endParaRPr lang="en-CA" sz="4400" dirty="0">
              <a:ln>
                <a:solidFill>
                  <a:srgbClr val="0000FF"/>
                </a:solidFill>
              </a:ln>
              <a:solidFill>
                <a:srgbClr val="99FF33"/>
              </a:solidFill>
            </a:endParaRPr>
          </a:p>
        </p:txBody>
      </p:sp>
      <p:sp>
        <p:nvSpPr>
          <p:cNvPr id="16" name="Rectangle 15"/>
          <p:cNvSpPr/>
          <p:nvPr/>
        </p:nvSpPr>
        <p:spPr>
          <a:xfrm>
            <a:off x="7101499" y="6274219"/>
            <a:ext cx="4500853" cy="375829"/>
          </a:xfrm>
          <a:prstGeom prst="rect">
            <a:avLst/>
          </a:prstGeom>
          <a:solidFill>
            <a:srgbClr val="FFCCFF"/>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0000FF"/>
                </a:solidFill>
              </a:rPr>
              <a:t>The Equilux chart slide is coming soon !</a:t>
            </a:r>
            <a:endParaRPr lang="en-CA" b="1" dirty="0">
              <a:solidFill>
                <a:srgbClr val="0000FF"/>
              </a:solidFill>
            </a:endParaRPr>
          </a:p>
        </p:txBody>
      </p:sp>
      <p:cxnSp>
        <p:nvCxnSpPr>
          <p:cNvPr id="13" name="Straight Connector 12"/>
          <p:cNvCxnSpPr/>
          <p:nvPr/>
        </p:nvCxnSpPr>
        <p:spPr>
          <a:xfrm>
            <a:off x="2522618" y="3444080"/>
            <a:ext cx="6082763" cy="1"/>
          </a:xfrm>
          <a:prstGeom prst="line">
            <a:avLst/>
          </a:prstGeom>
          <a:ln w="28575">
            <a:solidFill>
              <a:srgbClr val="F735EE"/>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 name="Right Brace 1"/>
          <p:cNvSpPr/>
          <p:nvPr/>
        </p:nvSpPr>
        <p:spPr>
          <a:xfrm rot="16200000">
            <a:off x="7092840" y="1669506"/>
            <a:ext cx="261945" cy="2840302"/>
          </a:xfrm>
          <a:prstGeom prst="rightBrace">
            <a:avLst>
              <a:gd name="adj1" fmla="val 62692"/>
              <a:gd name="adj2" fmla="val 49516"/>
            </a:avLst>
          </a:prstGeom>
          <a:ln w="381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7" name="Straight Connector 6"/>
          <p:cNvCxnSpPr/>
          <p:nvPr/>
        </p:nvCxnSpPr>
        <p:spPr>
          <a:xfrm rot="120000" flipH="1" flipV="1">
            <a:off x="7220606" y="2711669"/>
            <a:ext cx="8176" cy="247017"/>
          </a:xfrm>
          <a:prstGeom prst="line">
            <a:avLst/>
          </a:prstGeom>
          <a:ln w="381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7297681" y="2093044"/>
            <a:ext cx="4390397" cy="513522"/>
          </a:xfrm>
          <a:prstGeom prst="wedgeRoundRectCallout">
            <a:avLst>
              <a:gd name="adj1" fmla="val -49891"/>
              <a:gd name="adj2" fmla="val 69863"/>
              <a:gd name="adj3" fmla="val 16667"/>
            </a:avLst>
          </a:prstGeom>
          <a:ln>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b="1" dirty="0" smtClean="0">
                <a:solidFill>
                  <a:srgbClr val="FF0000"/>
                </a:solidFill>
              </a:rPr>
              <a:t>Evidence needed to accept this!</a:t>
            </a:r>
            <a:endParaRPr lang="en-CA" sz="2000" b="1" dirty="0">
              <a:solidFill>
                <a:srgbClr val="FF0000"/>
              </a:solidFill>
            </a:endParaRPr>
          </a:p>
        </p:txBody>
      </p:sp>
    </p:spTree>
    <p:extLst>
      <p:ext uri="{BB962C8B-B14F-4D97-AF65-F5344CB8AC3E}">
        <p14:creationId xmlns:p14="http://schemas.microsoft.com/office/powerpoint/2010/main" val="334091103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38995" y="1062182"/>
            <a:ext cx="11240986" cy="5675048"/>
          </a:xfrm>
          <a:prstGeom prst="rect">
            <a:avLst/>
          </a:prstGeom>
          <a:solidFill>
            <a:srgbClr val="FFCC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8080"/>
                </a:solidFill>
                <a:latin typeface="Georgia" panose="02040502050405020303" pitchFamily="18" charset="0"/>
              </a:rPr>
              <a:t>Jas 1:17</a:t>
            </a:r>
            <a:r>
              <a:rPr lang="en-US" sz="2800" dirty="0">
                <a:solidFill>
                  <a:prstClr val="black"/>
                </a:solidFill>
                <a:latin typeface="Georgia" panose="02040502050405020303" pitchFamily="18" charset="0"/>
              </a:rPr>
              <a:t>  </a:t>
            </a:r>
            <a:r>
              <a:rPr lang="en-US" sz="2800" dirty="0" err="1">
                <a:solidFill>
                  <a:prstClr val="black"/>
                </a:solidFill>
                <a:latin typeface="Georgia" panose="02040502050405020303" pitchFamily="18" charset="0"/>
              </a:rPr>
              <a:t>Euery</a:t>
            </a:r>
            <a:r>
              <a:rPr lang="en-US" sz="2800" dirty="0">
                <a:solidFill>
                  <a:prstClr val="black"/>
                </a:solidFill>
                <a:latin typeface="Georgia" panose="02040502050405020303" pitchFamily="18" charset="0"/>
              </a:rPr>
              <a:t> good </a:t>
            </a:r>
            <a:r>
              <a:rPr lang="en-US" sz="2800" dirty="0" err="1">
                <a:solidFill>
                  <a:prstClr val="black"/>
                </a:solidFill>
                <a:latin typeface="Georgia" panose="02040502050405020303" pitchFamily="18" charset="0"/>
              </a:rPr>
              <a:t>giuing</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euery</a:t>
            </a:r>
            <a:r>
              <a:rPr lang="en-US" sz="2800" dirty="0">
                <a:solidFill>
                  <a:prstClr val="black"/>
                </a:solidFill>
                <a:latin typeface="Georgia" panose="02040502050405020303" pitchFamily="18" charset="0"/>
              </a:rPr>
              <a:t> perfect gift is from </a:t>
            </a:r>
            <a:r>
              <a:rPr lang="en-US" sz="2800" dirty="0" err="1">
                <a:solidFill>
                  <a:prstClr val="black"/>
                </a:solidFill>
                <a:latin typeface="Georgia" panose="02040502050405020303" pitchFamily="18" charset="0"/>
              </a:rPr>
              <a:t>aboue</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commeth</a:t>
            </a:r>
            <a:r>
              <a:rPr lang="en-US" sz="2800" dirty="0">
                <a:solidFill>
                  <a:prstClr val="black"/>
                </a:solidFill>
                <a:latin typeface="Georgia" panose="02040502050405020303" pitchFamily="18" charset="0"/>
              </a:rPr>
              <a:t> </a:t>
            </a:r>
            <a:r>
              <a:rPr lang="en-US" sz="2800" dirty="0" err="1">
                <a:solidFill>
                  <a:prstClr val="black"/>
                </a:solidFill>
                <a:latin typeface="Georgia" panose="02040502050405020303" pitchFamily="18" charset="0"/>
              </a:rPr>
              <a:t>downe</a:t>
            </a:r>
            <a:r>
              <a:rPr lang="en-US" sz="2800" dirty="0">
                <a:solidFill>
                  <a:prstClr val="black"/>
                </a:solidFill>
                <a:latin typeface="Georgia" panose="02040502050405020303" pitchFamily="18" charset="0"/>
              </a:rPr>
              <a:t> from the Father of lights, with </a:t>
            </a:r>
            <a:r>
              <a:rPr lang="en-US" sz="2800" dirty="0" err="1">
                <a:solidFill>
                  <a:prstClr val="black"/>
                </a:solidFill>
                <a:latin typeface="Georgia" panose="02040502050405020303" pitchFamily="18" charset="0"/>
              </a:rPr>
              <a:t>whome</a:t>
            </a:r>
            <a:r>
              <a:rPr lang="en-US" sz="2800" dirty="0">
                <a:solidFill>
                  <a:prstClr val="black"/>
                </a:solidFill>
                <a:latin typeface="Georgia" panose="02040502050405020303" pitchFamily="18" charset="0"/>
              </a:rPr>
              <a:t> is no </a:t>
            </a:r>
            <a:r>
              <a:rPr lang="en-US" sz="2800" dirty="0" err="1">
                <a:solidFill>
                  <a:prstClr val="black"/>
                </a:solidFill>
                <a:latin typeface="Georgia" panose="02040502050405020303" pitchFamily="18" charset="0"/>
              </a:rPr>
              <a:t>variablenes</a:t>
            </a:r>
            <a:r>
              <a:rPr lang="en-US" sz="2800" dirty="0">
                <a:solidFill>
                  <a:prstClr val="black"/>
                </a:solidFill>
                <a:latin typeface="Georgia" panose="02040502050405020303" pitchFamily="18" charset="0"/>
              </a:rPr>
              <a:t>, </a:t>
            </a:r>
            <a:r>
              <a:rPr lang="en-US" sz="2800" dirty="0">
                <a:solidFill>
                  <a:prstClr val="black"/>
                </a:solidFill>
                <a:effectLst>
                  <a:glow rad="127000">
                    <a:srgbClr val="00FFFF"/>
                  </a:glow>
                </a:effectLst>
                <a:latin typeface="Georgia" panose="02040502050405020303" pitchFamily="18" charset="0"/>
              </a:rPr>
              <a:t>neither shadow of turning</a:t>
            </a:r>
            <a:r>
              <a:rPr lang="en-US" sz="2800" dirty="0" smtClean="0">
                <a:solidFill>
                  <a:prstClr val="black"/>
                </a:solidFill>
                <a:effectLst>
                  <a:glow rad="127000">
                    <a:srgbClr val="00FFFF"/>
                  </a:glow>
                </a:effectLst>
                <a:latin typeface="Georgia" panose="02040502050405020303" pitchFamily="18" charset="0"/>
              </a:rPr>
              <a:t>.     </a:t>
            </a:r>
            <a:r>
              <a:rPr lang="en-US" dirty="0" smtClean="0">
                <a:solidFill>
                  <a:prstClr val="black"/>
                </a:solidFill>
                <a:latin typeface="Georgia" panose="02040502050405020303" pitchFamily="18" charset="0"/>
              </a:rPr>
              <a:t>Bishops 1568</a:t>
            </a:r>
          </a:p>
          <a:p>
            <a:pPr algn="ctr"/>
            <a:endParaRPr lang="en-US" dirty="0">
              <a:solidFill>
                <a:prstClr val="black"/>
              </a:solidFill>
              <a:latin typeface="Georgia" panose="02040502050405020303" pitchFamily="18" charset="0"/>
            </a:endParaRPr>
          </a:p>
          <a:p>
            <a:pPr algn="ctr"/>
            <a:r>
              <a:rPr lang="en-US" sz="2800" dirty="0" smtClean="0">
                <a:solidFill>
                  <a:prstClr val="black"/>
                </a:solidFill>
                <a:latin typeface="Georgia" panose="02040502050405020303" pitchFamily="18" charset="0"/>
              </a:rPr>
              <a:t>Please note that Ya’aqov (James) is referencing the </a:t>
            </a:r>
            <a:r>
              <a:rPr lang="en-US" sz="2800" dirty="0" smtClean="0">
                <a:solidFill>
                  <a:prstClr val="black"/>
                </a:solidFill>
                <a:effectLst>
                  <a:glow rad="127000">
                    <a:srgbClr val="00FFFF"/>
                  </a:glow>
                </a:effectLst>
                <a:latin typeface="Georgia" panose="02040502050405020303" pitchFamily="18" charset="0"/>
              </a:rPr>
              <a:t>Tequfah.</a:t>
            </a:r>
            <a:br>
              <a:rPr lang="en-US" sz="2800" dirty="0" smtClean="0">
                <a:solidFill>
                  <a:prstClr val="black"/>
                </a:solidFill>
                <a:effectLst>
                  <a:glow rad="127000">
                    <a:srgbClr val="00FFFF"/>
                  </a:glow>
                </a:effectLst>
                <a:latin typeface="Georgia" panose="02040502050405020303" pitchFamily="18" charset="0"/>
              </a:rPr>
            </a:br>
            <a:endParaRPr lang="en-US" sz="2800" b="1" dirty="0" smtClean="0">
              <a:solidFill>
                <a:prstClr val="black"/>
              </a:solidFill>
              <a:effectLst>
                <a:glow rad="127000">
                  <a:srgbClr val="99FF33"/>
                </a:glow>
              </a:effectLst>
              <a:latin typeface="Georgia" panose="02040502050405020303" pitchFamily="18" charset="0"/>
            </a:endParaRPr>
          </a:p>
          <a:p>
            <a:pPr algn="ct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March 16/17 is </a:t>
            </a:r>
            <a:r>
              <a:rPr lang="en-US" sz="2800" b="1" dirty="0" smtClean="0">
                <a:solidFill>
                  <a:prstClr val="black"/>
                </a:solidFill>
                <a:effectLst>
                  <a:glow rad="127000">
                    <a:srgbClr val="FFFF00"/>
                  </a:glow>
                </a:effectLst>
                <a:latin typeface="Georgia" panose="02040502050405020303" pitchFamily="18" charset="0"/>
              </a:rPr>
              <a:t>most certainly not the Tequfah!  </a:t>
            </a:r>
            <a:br>
              <a:rPr lang="en-US" sz="2800" b="1" dirty="0" smtClean="0">
                <a:solidFill>
                  <a:prstClr val="black"/>
                </a:solidFill>
                <a:effectLst>
                  <a:glow rad="127000">
                    <a:srgbClr val="FFFF00"/>
                  </a:glow>
                </a:effectLst>
                <a:latin typeface="Georgia" panose="02040502050405020303" pitchFamily="18" charset="0"/>
              </a:rPr>
            </a:br>
            <a:r>
              <a:rPr lang="en-US" sz="2800" b="1" dirty="0" smtClean="0">
                <a:solidFill>
                  <a:prstClr val="black"/>
                </a:solidFill>
                <a:effectLst>
                  <a:glow rad="127000">
                    <a:srgbClr val="FFFF00"/>
                  </a:glow>
                </a:effectLst>
                <a:latin typeface="Georgia" panose="02040502050405020303" pitchFamily="18" charset="0"/>
              </a:rPr>
              <a:t>Mar 16/17 is the time of the </a:t>
            </a:r>
            <a:r>
              <a:rPr lang="en-US" sz="2800" b="1" dirty="0" err="1" smtClean="0">
                <a:solidFill>
                  <a:prstClr val="black"/>
                </a:solidFill>
                <a:effectLst>
                  <a:glow rad="127000">
                    <a:srgbClr val="FFFF00"/>
                  </a:glow>
                </a:effectLst>
                <a:latin typeface="Georgia" panose="02040502050405020303" pitchFamily="18" charset="0"/>
              </a:rPr>
              <a:t>Equi</a:t>
            </a:r>
            <a:r>
              <a:rPr lang="en-US" sz="2800" b="1" u="sng" dirty="0" err="1" smtClean="0">
                <a:solidFill>
                  <a:prstClr val="black"/>
                </a:solidFill>
                <a:effectLst>
                  <a:glow rad="127000">
                    <a:srgbClr val="99FF33"/>
                  </a:glow>
                </a:effectLst>
                <a:latin typeface="Georgia" panose="02040502050405020303" pitchFamily="18" charset="0"/>
              </a:rPr>
              <a:t>LUX</a:t>
            </a:r>
            <a:r>
              <a:rPr lang="en-US" sz="2800" dirty="0" smtClean="0">
                <a:solidFill>
                  <a:prstClr val="black"/>
                </a:solidFill>
                <a:latin typeface="Georgia" panose="02040502050405020303" pitchFamily="18" charset="0"/>
              </a:rPr>
              <a:t>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(meaning - from light {sunrise} to night {sunset})!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There is a </a:t>
            </a:r>
            <a:r>
              <a:rPr lang="en-US" sz="2800" u="sng" dirty="0" smtClean="0">
                <a:solidFill>
                  <a:prstClr val="black"/>
                </a:solidFill>
                <a:latin typeface="Georgia" panose="02040502050405020303" pitchFamily="18" charset="0"/>
              </a:rPr>
              <a:t>massive difference</a:t>
            </a:r>
            <a:r>
              <a:rPr lang="en-US" sz="2800" dirty="0" smtClean="0">
                <a:solidFill>
                  <a:prstClr val="black"/>
                </a:solidFill>
                <a:latin typeface="Georgia" panose="02040502050405020303" pitchFamily="18" charset="0"/>
              </a:rPr>
              <a:t>!      </a:t>
            </a:r>
            <a:r>
              <a:rPr lang="en-US" sz="2800" u="sng" dirty="0" smtClean="0">
                <a:solidFill>
                  <a:prstClr val="black"/>
                </a:solidFill>
                <a:latin typeface="Georgia" panose="02040502050405020303" pitchFamily="18" charset="0"/>
              </a:rPr>
              <a:t> </a:t>
            </a:r>
            <a:r>
              <a:rPr lang="en-US" sz="6000" u="sng" dirty="0" smtClean="0">
                <a:solidFill>
                  <a:prstClr val="black"/>
                </a:solidFill>
                <a:latin typeface="Arial Black" panose="020B0A04020102020204" pitchFamily="34" charset="0"/>
              </a:rPr>
              <a:t>HUGE</a:t>
            </a:r>
            <a:r>
              <a:rPr lang="en-US" sz="6000" dirty="0" smtClean="0">
                <a:solidFill>
                  <a:prstClr val="black"/>
                </a:solidFill>
                <a:latin typeface="Arial Black" panose="020B0A04020102020204" pitchFamily="34" charset="0"/>
              </a:rPr>
              <a:t>!</a:t>
            </a:r>
          </a:p>
        </p:txBody>
      </p:sp>
      <p:sp>
        <p:nvSpPr>
          <p:cNvPr id="8" name="Rectangle 7"/>
          <p:cNvSpPr/>
          <p:nvPr/>
        </p:nvSpPr>
        <p:spPr>
          <a:xfrm>
            <a:off x="2197607" y="291476"/>
            <a:ext cx="7723761" cy="558166"/>
          </a:xfrm>
          <a:prstGeom prst="rect">
            <a:avLst/>
          </a:prstGeom>
          <a:solidFill>
            <a:srgbClr val="FF9900"/>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rgbClr val="0000FF"/>
                </a:solidFill>
              </a:rPr>
              <a:t>Yahuah’s Tequfah (Equinox) – March 19 – 22 Gregorian!</a:t>
            </a:r>
            <a:endParaRPr lang="en-CA" sz="2000" b="1" dirty="0">
              <a:solidFill>
                <a:srgbClr val="0000FF"/>
              </a:solidFill>
            </a:endParaRPr>
          </a:p>
        </p:txBody>
      </p:sp>
      <p:sp>
        <p:nvSpPr>
          <p:cNvPr id="10" name="Oval 9"/>
          <p:cNvSpPr/>
          <p:nvPr/>
        </p:nvSpPr>
        <p:spPr>
          <a:xfrm>
            <a:off x="1513643" y="426507"/>
            <a:ext cx="525294" cy="54474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en-CA" sz="9600" b="1" dirty="0" smtClean="0">
                <a:ln>
                  <a:solidFill>
                    <a:srgbClr val="0000FF"/>
                  </a:solidFill>
                </a:ln>
                <a:solidFill>
                  <a:srgbClr val="99FF33"/>
                </a:solidFill>
              </a:rPr>
              <a:t>*</a:t>
            </a:r>
            <a:endParaRPr lang="en-CA" sz="9600" b="1" dirty="0">
              <a:ln>
                <a:solidFill>
                  <a:srgbClr val="0000FF"/>
                </a:solidFill>
              </a:ln>
              <a:solidFill>
                <a:srgbClr val="99FF33"/>
              </a:solidFill>
            </a:endParaRPr>
          </a:p>
        </p:txBody>
      </p:sp>
      <p:sp>
        <p:nvSpPr>
          <p:cNvPr id="9" name="Slide Number Placeholder 1"/>
          <p:cNvSpPr>
            <a:spLocks noGrp="1"/>
          </p:cNvSpPr>
          <p:nvPr>
            <p:ph type="sldNum" sz="quarter" idx="12"/>
          </p:nvPr>
        </p:nvSpPr>
        <p:spPr>
          <a:xfrm>
            <a:off x="9358603" y="6492875"/>
            <a:ext cx="2743200" cy="365125"/>
          </a:xfrm>
        </p:spPr>
        <p:txBody>
          <a:bodyPr/>
          <a:lstStyle/>
          <a:p>
            <a:pPr algn="r"/>
            <a:fld id="{6D22F896-40B5-4ADD-8801-0D06FADFA095}" type="slidenum">
              <a:rPr lang="en-US" sz="1200" smtClean="0">
                <a:solidFill>
                  <a:schemeClr val="tx1"/>
                </a:solidFill>
              </a:rPr>
              <a:pPr algn="r"/>
              <a:t>37</a:t>
            </a:fld>
            <a:endParaRPr lang="en-US" dirty="0">
              <a:solidFill>
                <a:schemeClr val="tx1"/>
              </a:solidFill>
            </a:endParaRPr>
          </a:p>
        </p:txBody>
      </p:sp>
      <p:sp>
        <p:nvSpPr>
          <p:cNvPr id="2" name="Rectangle 1"/>
          <p:cNvSpPr/>
          <p:nvPr/>
        </p:nvSpPr>
        <p:spPr>
          <a:xfrm>
            <a:off x="873269" y="3263767"/>
            <a:ext cx="10372436" cy="1027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solidFill>
                <a:effectLst>
                  <a:glow rad="127000">
                    <a:srgbClr val="99FF33"/>
                  </a:glow>
                </a:effectLst>
                <a:latin typeface="Georgia" panose="02040502050405020303" pitchFamily="18" charset="0"/>
              </a:rPr>
              <a:t>B</a:t>
            </a:r>
            <a:r>
              <a:rPr lang="en-US" sz="2800" b="1" dirty="0" smtClean="0">
                <a:solidFill>
                  <a:prstClr val="black"/>
                </a:solidFill>
                <a:effectLst>
                  <a:glow rad="127000">
                    <a:srgbClr val="99FF33"/>
                  </a:glow>
                </a:effectLst>
                <a:latin typeface="Georgia" panose="02040502050405020303" pitchFamily="18" charset="0"/>
              </a:rPr>
              <a:t>ig Problem</a:t>
            </a:r>
            <a:r>
              <a:rPr lang="en-US" sz="2800" b="1" dirty="0">
                <a:solidFill>
                  <a:prstClr val="black"/>
                </a:solidFill>
                <a:effectLst>
                  <a:glow rad="127000">
                    <a:srgbClr val="99FF33"/>
                  </a:glow>
                </a:effectLst>
                <a:latin typeface="Georgia" panose="02040502050405020303" pitchFamily="18" charset="0"/>
              </a:rPr>
              <a:t>: </a:t>
            </a:r>
            <a:r>
              <a:rPr lang="en-US" sz="2800" b="1" dirty="0" smtClean="0">
                <a:solidFill>
                  <a:prstClr val="black"/>
                </a:solidFill>
                <a:effectLst>
                  <a:glow rad="127000">
                    <a:srgbClr val="99FF33"/>
                  </a:glow>
                </a:effectLst>
                <a:latin typeface="Georgia" panose="02040502050405020303" pitchFamily="18" charset="0"/>
              </a:rPr>
              <a:t/>
            </a:r>
            <a:br>
              <a:rPr lang="en-US" sz="2800" b="1" dirty="0" smtClean="0">
                <a:solidFill>
                  <a:prstClr val="black"/>
                </a:solidFill>
                <a:effectLst>
                  <a:glow rad="127000">
                    <a:srgbClr val="99FF33"/>
                  </a:glow>
                </a:effectLst>
                <a:latin typeface="Georgia" panose="02040502050405020303" pitchFamily="18" charset="0"/>
              </a:rPr>
            </a:br>
            <a:r>
              <a:rPr lang="en-US" sz="2800" dirty="0" smtClean="0">
                <a:solidFill>
                  <a:prstClr val="black"/>
                </a:solidFill>
                <a:latin typeface="Georgia" panose="02040502050405020303" pitchFamily="18" charset="0"/>
              </a:rPr>
              <a:t>On </a:t>
            </a:r>
            <a:r>
              <a:rPr lang="en-US" sz="2800" dirty="0">
                <a:solidFill>
                  <a:prstClr val="black"/>
                </a:solidFill>
                <a:latin typeface="Georgia" panose="02040502050405020303" pitchFamily="18" charset="0"/>
              </a:rPr>
              <a:t>Mar 16/17 </a:t>
            </a:r>
            <a:r>
              <a:rPr lang="en-US" sz="2800" u="sng" dirty="0">
                <a:solidFill>
                  <a:srgbClr val="FF0000"/>
                </a:solidFill>
                <a:latin typeface="Georgia" panose="02040502050405020303" pitchFamily="18" charset="0"/>
              </a:rPr>
              <a:t>there will still be</a:t>
            </a:r>
            <a:r>
              <a:rPr lang="en-US" sz="2800" dirty="0">
                <a:solidFill>
                  <a:srgbClr val="FF0000"/>
                </a:solidFill>
                <a:latin typeface="Georgia" panose="02040502050405020303" pitchFamily="18" charset="0"/>
              </a:rPr>
              <a:t> </a:t>
            </a:r>
            <a:r>
              <a:rPr lang="en-US" sz="2800" dirty="0">
                <a:solidFill>
                  <a:prstClr val="black"/>
                </a:solidFill>
                <a:latin typeface="Georgia" panose="02040502050405020303" pitchFamily="18" charset="0"/>
              </a:rPr>
              <a:t>a </a:t>
            </a:r>
            <a:r>
              <a:rPr lang="en-US" sz="2800" u="sng" dirty="0">
                <a:solidFill>
                  <a:prstClr val="black"/>
                </a:solidFill>
                <a:effectLst>
                  <a:glow rad="101600">
                    <a:srgbClr val="99FF33"/>
                  </a:glow>
                </a:effectLst>
                <a:latin typeface="Georgia" panose="02040502050405020303" pitchFamily="18" charset="0"/>
              </a:rPr>
              <a:t>CURVED SHADOW LINE</a:t>
            </a:r>
            <a:r>
              <a:rPr lang="en-US" sz="2800" dirty="0">
                <a:solidFill>
                  <a:prstClr val="black"/>
                </a:solidFill>
                <a:effectLst>
                  <a:glow rad="101600">
                    <a:srgbClr val="99FF33"/>
                  </a:glow>
                </a:effectLst>
                <a:latin typeface="Georgia" panose="02040502050405020303" pitchFamily="18" charset="0"/>
              </a:rPr>
              <a:t>!</a:t>
            </a:r>
            <a:endParaRPr lang="en-CA" dirty="0"/>
          </a:p>
        </p:txBody>
      </p:sp>
    </p:spTree>
    <p:extLst>
      <p:ext uri="{BB962C8B-B14F-4D97-AF65-F5344CB8AC3E}">
        <p14:creationId xmlns:p14="http://schemas.microsoft.com/office/powerpoint/2010/main" val="151118485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ipe(up)">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38995" y="1075348"/>
            <a:ext cx="11240986" cy="5498571"/>
          </a:xfrm>
          <a:prstGeom prst="rect">
            <a:avLst/>
          </a:prstGeom>
          <a:solidFill>
            <a:srgbClr val="FFCC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8080"/>
                </a:solidFill>
                <a:latin typeface="Georgia" panose="02040502050405020303" pitchFamily="18" charset="0"/>
              </a:rPr>
              <a:t>Jas 1:17</a:t>
            </a:r>
            <a:r>
              <a:rPr lang="en-US" sz="2800" dirty="0">
                <a:solidFill>
                  <a:prstClr val="black"/>
                </a:solidFill>
                <a:latin typeface="Georgia" panose="02040502050405020303" pitchFamily="18" charset="0"/>
              </a:rPr>
              <a:t> </a:t>
            </a:r>
            <a:r>
              <a:rPr lang="en-US" sz="2800" b="1" dirty="0" smtClean="0">
                <a:solidFill>
                  <a:srgbClr val="FF0000"/>
                </a:solidFill>
                <a:latin typeface="Georgia" panose="02040502050405020303" pitchFamily="18" charset="0"/>
              </a:rPr>
              <a:t>b</a:t>
            </a:r>
            <a:r>
              <a:rPr lang="en-US" sz="2800" dirty="0" smtClean="0">
                <a:solidFill>
                  <a:prstClr val="black"/>
                </a:solidFill>
                <a:latin typeface="Georgia" panose="02040502050405020303" pitchFamily="18" charset="0"/>
              </a:rPr>
              <a:t> … the </a:t>
            </a:r>
            <a:r>
              <a:rPr lang="en-US" sz="2800" dirty="0">
                <a:solidFill>
                  <a:prstClr val="black"/>
                </a:solidFill>
                <a:latin typeface="Georgia" panose="02040502050405020303" pitchFamily="18" charset="0"/>
              </a:rPr>
              <a:t>Father of lights, with </a:t>
            </a:r>
            <a:r>
              <a:rPr lang="en-US" sz="2800" dirty="0" err="1">
                <a:solidFill>
                  <a:prstClr val="black"/>
                </a:solidFill>
                <a:latin typeface="Georgia" panose="02040502050405020303" pitchFamily="18" charset="0"/>
              </a:rPr>
              <a:t>whome</a:t>
            </a:r>
            <a:r>
              <a:rPr lang="en-US" sz="2800" dirty="0">
                <a:solidFill>
                  <a:prstClr val="black"/>
                </a:solidFill>
                <a:latin typeface="Georgia" panose="02040502050405020303" pitchFamily="18" charset="0"/>
              </a:rPr>
              <a:t> is no </a:t>
            </a:r>
            <a:r>
              <a:rPr lang="en-US" sz="2800" dirty="0" err="1">
                <a:solidFill>
                  <a:prstClr val="black"/>
                </a:solidFill>
                <a:latin typeface="Georgia" panose="02040502050405020303" pitchFamily="18" charset="0"/>
              </a:rPr>
              <a:t>variablenes</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	</a:t>
            </a:r>
            <a:r>
              <a:rPr lang="en-US" sz="4000" dirty="0" smtClean="0">
                <a:solidFill>
                  <a:prstClr val="black"/>
                </a:solidFill>
                <a:effectLst>
                  <a:glow rad="127000">
                    <a:srgbClr val="00FFFF"/>
                  </a:glow>
                </a:effectLst>
                <a:latin typeface="Arial Black" panose="020B0A04020102020204" pitchFamily="34" charset="0"/>
              </a:rPr>
              <a:t>NEITHER </a:t>
            </a:r>
            <a:r>
              <a:rPr lang="en-US" sz="4000" u="sng" dirty="0" smtClean="0">
                <a:solidFill>
                  <a:srgbClr val="0000FF"/>
                </a:solidFill>
                <a:effectLst>
                  <a:glow rad="127000">
                    <a:srgbClr val="00FFFF"/>
                  </a:glow>
                </a:effectLst>
                <a:latin typeface="Arial Black" panose="020B0A04020102020204" pitchFamily="34" charset="0"/>
              </a:rPr>
              <a:t>SHADOW</a:t>
            </a:r>
            <a:r>
              <a:rPr lang="en-US" sz="4000" dirty="0" smtClean="0">
                <a:solidFill>
                  <a:prstClr val="black"/>
                </a:solidFill>
                <a:effectLst>
                  <a:glow rad="127000">
                    <a:srgbClr val="00FFFF"/>
                  </a:glow>
                </a:effectLst>
                <a:latin typeface="Arial Black" panose="020B0A04020102020204" pitchFamily="34" charset="0"/>
              </a:rPr>
              <a:t> OF TURNING.     </a:t>
            </a:r>
            <a:r>
              <a:rPr lang="en-US" dirty="0" smtClean="0">
                <a:solidFill>
                  <a:prstClr val="black"/>
                </a:solidFill>
                <a:latin typeface="Georgia" panose="02040502050405020303" pitchFamily="18" charset="0"/>
              </a:rPr>
              <a:t>Bishops 1568</a:t>
            </a:r>
          </a:p>
          <a:p>
            <a:pPr algn="ctr"/>
            <a:endParaRPr lang="en-US" dirty="0">
              <a:solidFill>
                <a:prstClr val="black"/>
              </a:solidFill>
              <a:latin typeface="Georgia" panose="02040502050405020303" pitchFamily="18" charset="0"/>
            </a:endParaRPr>
          </a:p>
          <a:p>
            <a:r>
              <a:rPr lang="en-US" sz="2800" dirty="0" smtClean="0">
                <a:solidFill>
                  <a:prstClr val="black"/>
                </a:solidFill>
                <a:latin typeface="Arial Black" panose="020B0A04020102020204" pitchFamily="34" charset="0"/>
              </a:rPr>
              <a:t>Question:  </a:t>
            </a:r>
            <a:r>
              <a:rPr lang="en-US" sz="2800" b="1" u="sng" dirty="0" smtClean="0">
                <a:ln>
                  <a:solidFill>
                    <a:srgbClr val="0000FF"/>
                  </a:solidFill>
                </a:ln>
                <a:solidFill>
                  <a:srgbClr val="FF0000"/>
                </a:solidFill>
                <a:latin typeface="Georgia" panose="02040502050405020303" pitchFamily="18" charset="0"/>
              </a:rPr>
              <a:t>Where</a:t>
            </a:r>
            <a:r>
              <a:rPr lang="en-US" sz="2800" b="1" dirty="0" smtClean="0">
                <a:solidFill>
                  <a:prstClr val="black"/>
                </a:solidFill>
                <a:latin typeface="Georgia" panose="02040502050405020303" pitchFamily="18" charset="0"/>
              </a:rPr>
              <a:t> is this </a:t>
            </a:r>
            <a:r>
              <a:rPr lang="en-US" sz="2800" b="1" u="sng" dirty="0" smtClean="0">
                <a:solidFill>
                  <a:prstClr val="black"/>
                </a:solidFill>
                <a:effectLst>
                  <a:glow rad="127000">
                    <a:srgbClr val="99FF33"/>
                  </a:glow>
                </a:effectLst>
                <a:latin typeface="Georgia" panose="02040502050405020303" pitchFamily="18" charset="0"/>
              </a:rPr>
              <a:t>SHADOW</a:t>
            </a:r>
            <a:r>
              <a:rPr lang="en-US" sz="2800" b="1" dirty="0" smtClean="0">
                <a:solidFill>
                  <a:prstClr val="black"/>
                </a:solidFill>
                <a:latin typeface="Georgia" panose="02040502050405020303" pitchFamily="18" charset="0"/>
              </a:rPr>
              <a:t> to be </a:t>
            </a:r>
            <a:br>
              <a:rPr lang="en-US" sz="2800" b="1" dirty="0" smtClean="0">
                <a:solidFill>
                  <a:prstClr val="black"/>
                </a:solidFill>
                <a:latin typeface="Georgia" panose="02040502050405020303" pitchFamily="18" charset="0"/>
              </a:rPr>
            </a:br>
            <a:r>
              <a:rPr lang="en-US" sz="2800" b="1" dirty="0" smtClean="0">
                <a:solidFill>
                  <a:prstClr val="black"/>
                </a:solidFill>
                <a:latin typeface="Georgia" panose="02040502050405020303" pitchFamily="18" charset="0"/>
              </a:rPr>
              <a:t>		measured in the </a:t>
            </a:r>
            <a:r>
              <a:rPr lang="en-US" sz="2800" b="1" dirty="0" smtClean="0">
                <a:solidFill>
                  <a:srgbClr val="C00000"/>
                </a:solidFill>
                <a:latin typeface="Georgia" panose="02040502050405020303" pitchFamily="18" charset="0"/>
              </a:rPr>
              <a:t>“Equi</a:t>
            </a:r>
            <a:r>
              <a:rPr lang="en-US" sz="2800" b="1" u="sng" dirty="0" smtClean="0">
                <a:ln>
                  <a:solidFill>
                    <a:schemeClr val="bg1"/>
                  </a:solidFill>
                </a:ln>
                <a:solidFill>
                  <a:srgbClr val="C00000"/>
                </a:solidFill>
                <a:effectLst/>
                <a:latin typeface="Georgia" panose="02040502050405020303" pitchFamily="18" charset="0"/>
              </a:rPr>
              <a:t>lux</a:t>
            </a:r>
            <a:r>
              <a:rPr lang="en-US" sz="2800" b="1" dirty="0" smtClean="0">
                <a:solidFill>
                  <a:srgbClr val="C00000"/>
                </a:solidFill>
                <a:latin typeface="Georgia" panose="02040502050405020303" pitchFamily="18" charset="0"/>
              </a:rPr>
              <a:t> equation?”</a:t>
            </a:r>
          </a:p>
          <a:p>
            <a:endParaRPr lang="en-US" sz="2800" b="1" dirty="0" smtClean="0">
              <a:solidFill>
                <a:srgbClr val="C00000"/>
              </a:solidFill>
              <a:latin typeface="Georgia" panose="02040502050405020303" pitchFamily="18" charset="0"/>
            </a:endParaRPr>
          </a:p>
          <a:p>
            <a:pPr algn="ctr"/>
            <a:endParaRPr lang="en-US" sz="2800" b="1" dirty="0" smtClean="0">
              <a:solidFill>
                <a:srgbClr val="C00000"/>
              </a:solidFill>
              <a:latin typeface="Georgia" panose="02040502050405020303" pitchFamily="18" charset="0"/>
            </a:endParaRPr>
          </a:p>
          <a:p>
            <a:pPr algn="ctr"/>
            <a:r>
              <a:rPr lang="en-US" sz="2800" dirty="0" smtClean="0">
                <a:solidFill>
                  <a:prstClr val="black"/>
                </a:solidFill>
                <a:latin typeface="Georgia" panose="02040502050405020303" pitchFamily="18" charset="0"/>
              </a:rPr>
              <a:t>In proceeding, we will be documenting the Equi</a:t>
            </a:r>
            <a:r>
              <a:rPr lang="en-US" sz="2800" u="sng" dirty="0" smtClean="0">
                <a:solidFill>
                  <a:prstClr val="black"/>
                </a:solidFill>
                <a:latin typeface="Georgia" panose="02040502050405020303" pitchFamily="18" charset="0"/>
              </a:rPr>
              <a:t>lux</a:t>
            </a:r>
            <a:r>
              <a:rPr lang="en-US" sz="2800" dirty="0" smtClean="0">
                <a:solidFill>
                  <a:prstClr val="black"/>
                </a:solidFill>
                <a:latin typeface="Georgia" panose="02040502050405020303" pitchFamily="18" charset="0"/>
              </a:rPr>
              <a:t> DATE in Jerusalem as </a:t>
            </a:r>
            <a:r>
              <a:rPr lang="en-US" sz="2800" u="sng" dirty="0" smtClean="0">
                <a:solidFill>
                  <a:prstClr val="black"/>
                </a:solidFill>
                <a:latin typeface="Georgia" panose="02040502050405020303" pitchFamily="18" charset="0"/>
              </a:rPr>
              <a:t>startin</a:t>
            </a:r>
            <a:r>
              <a:rPr lang="en-US" sz="2800" dirty="0" smtClean="0">
                <a:solidFill>
                  <a:prstClr val="black"/>
                </a:solidFill>
                <a:latin typeface="Georgia" panose="02040502050405020303" pitchFamily="18" charset="0"/>
              </a:rPr>
              <a:t>g </a:t>
            </a:r>
            <a:r>
              <a:rPr lang="en-US" sz="2800" u="sng" dirty="0" smtClean="0">
                <a:solidFill>
                  <a:prstClr val="black"/>
                </a:solidFill>
                <a:latin typeface="Georgia" panose="02040502050405020303" pitchFamily="18" charset="0"/>
              </a:rPr>
              <a:t>at sunset</a:t>
            </a:r>
            <a:r>
              <a:rPr lang="en-US" sz="2800" dirty="0" smtClean="0">
                <a:solidFill>
                  <a:prstClr val="black"/>
                </a:solidFill>
                <a:latin typeface="Georgia" panose="02040502050405020303" pitchFamily="18" charset="0"/>
              </a:rPr>
              <a:t> March 16</a:t>
            </a:r>
            <a:r>
              <a:rPr lang="en-US" sz="2800" baseline="30000" dirty="0" smtClean="0">
                <a:solidFill>
                  <a:prstClr val="black"/>
                </a:solidFill>
                <a:latin typeface="Georgia" panose="02040502050405020303" pitchFamily="18" charset="0"/>
              </a:rPr>
              <a:t>th</a:t>
            </a:r>
            <a:r>
              <a:rPr lang="en-US" sz="2800" dirty="0" smtClean="0">
                <a:solidFill>
                  <a:prstClr val="black"/>
                </a:solidFill>
                <a:latin typeface="Georgia" panose="02040502050405020303" pitchFamily="18" charset="0"/>
              </a:rPr>
              <a:t> and ending </a:t>
            </a:r>
            <a:br>
              <a:rPr lang="en-US" sz="2800" dirty="0" smtClean="0">
                <a:solidFill>
                  <a:prstClr val="black"/>
                </a:solidFill>
                <a:latin typeface="Georgia" panose="02040502050405020303" pitchFamily="18" charset="0"/>
              </a:rPr>
            </a:br>
            <a:r>
              <a:rPr lang="en-US" sz="2800" u="sng" dirty="0" smtClean="0">
                <a:solidFill>
                  <a:prstClr val="black"/>
                </a:solidFill>
                <a:latin typeface="Georgia" panose="02040502050405020303" pitchFamily="18" charset="0"/>
              </a:rPr>
              <a:t>at sunset</a:t>
            </a:r>
            <a:r>
              <a:rPr lang="en-US" sz="2800" dirty="0" smtClean="0">
                <a:solidFill>
                  <a:prstClr val="black"/>
                </a:solidFill>
                <a:latin typeface="Georgia" panose="02040502050405020303" pitchFamily="18" charset="0"/>
              </a:rPr>
              <a:t> on the 17</a:t>
            </a:r>
            <a:r>
              <a:rPr lang="en-US" sz="2800" baseline="30000" dirty="0" smtClean="0">
                <a:solidFill>
                  <a:prstClr val="black"/>
                </a:solidFill>
                <a:latin typeface="Georgia" panose="02040502050405020303" pitchFamily="18" charset="0"/>
              </a:rPr>
              <a:t>th</a:t>
            </a:r>
            <a:r>
              <a:rPr lang="en-US" sz="2800" dirty="0" smtClean="0">
                <a:solidFill>
                  <a:prstClr val="black"/>
                </a:solidFill>
                <a:latin typeface="Georgia" panose="02040502050405020303" pitchFamily="18" charset="0"/>
              </a:rPr>
              <a:t> of March.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All following Equi</a:t>
            </a:r>
            <a:r>
              <a:rPr lang="en-US" sz="2800" u="sng" dirty="0" smtClean="0">
                <a:solidFill>
                  <a:prstClr val="black"/>
                </a:solidFill>
                <a:latin typeface="Georgia" panose="02040502050405020303" pitchFamily="18" charset="0"/>
              </a:rPr>
              <a:t>lux</a:t>
            </a:r>
            <a:r>
              <a:rPr lang="en-US" sz="2800" dirty="0" smtClean="0">
                <a:solidFill>
                  <a:prstClr val="black"/>
                </a:solidFill>
                <a:latin typeface="Georgia" panose="02040502050405020303" pitchFamily="18" charset="0"/>
              </a:rPr>
              <a:t> slides will be formatted in this respect.</a:t>
            </a:r>
          </a:p>
        </p:txBody>
      </p:sp>
      <p:sp>
        <p:nvSpPr>
          <p:cNvPr id="8" name="Rectangle 7"/>
          <p:cNvSpPr/>
          <p:nvPr/>
        </p:nvSpPr>
        <p:spPr>
          <a:xfrm>
            <a:off x="2179743" y="175149"/>
            <a:ext cx="7972925" cy="760937"/>
          </a:xfrm>
          <a:prstGeom prst="rect">
            <a:avLst/>
          </a:prstGeom>
          <a:solidFill>
            <a:srgbClr val="FF9900"/>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dirty="0" smtClean="0">
                <a:solidFill>
                  <a:srgbClr val="0000FF"/>
                </a:solidFill>
              </a:rPr>
              <a:t>An Equi</a:t>
            </a:r>
            <a:r>
              <a:rPr lang="en-CA" sz="4400" b="1" u="sng" dirty="0" smtClean="0">
                <a:solidFill>
                  <a:srgbClr val="0000FF"/>
                </a:solidFill>
              </a:rPr>
              <a:t>lux</a:t>
            </a:r>
            <a:r>
              <a:rPr lang="en-CA" sz="4400" b="1" dirty="0" smtClean="0">
                <a:solidFill>
                  <a:srgbClr val="0000FF"/>
                </a:solidFill>
              </a:rPr>
              <a:t> </a:t>
            </a:r>
            <a:r>
              <a:rPr lang="en-CA" sz="4400" b="1" dirty="0" smtClean="0">
                <a:solidFill>
                  <a:srgbClr val="0000FF"/>
                </a:solidFill>
                <a:effectLst>
                  <a:glow rad="127000">
                    <a:schemeClr val="accent1">
                      <a:lumMod val="60000"/>
                      <a:lumOff val="40000"/>
                    </a:schemeClr>
                  </a:glow>
                </a:effectLst>
              </a:rPr>
              <a:t>SHADOW</a:t>
            </a:r>
            <a:r>
              <a:rPr lang="en-CA" sz="4400" b="1" dirty="0" smtClean="0">
                <a:solidFill>
                  <a:srgbClr val="0000FF"/>
                </a:solidFill>
              </a:rPr>
              <a:t>? </a:t>
            </a:r>
            <a:r>
              <a:rPr lang="en-CA" sz="4400" b="1" dirty="0" smtClean="0">
                <a:solidFill>
                  <a:srgbClr val="C00000"/>
                </a:solidFill>
                <a:effectLst>
                  <a:glow rad="127000">
                    <a:srgbClr val="99FF33"/>
                  </a:glow>
                </a:effectLst>
              </a:rPr>
              <a:t>???  </a:t>
            </a:r>
            <a:endParaRPr lang="en-CA" sz="4400" b="1" dirty="0">
              <a:solidFill>
                <a:srgbClr val="C00000"/>
              </a:solidFill>
              <a:effectLst>
                <a:glow rad="127000">
                  <a:srgbClr val="99FF33"/>
                </a:glow>
              </a:effectLst>
            </a:endParaRPr>
          </a:p>
        </p:txBody>
      </p:sp>
      <p:sp>
        <p:nvSpPr>
          <p:cNvPr id="10" name="Oval 9"/>
          <p:cNvSpPr/>
          <p:nvPr/>
        </p:nvSpPr>
        <p:spPr>
          <a:xfrm flipH="1">
            <a:off x="9226113" y="555617"/>
            <a:ext cx="1278692" cy="38238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en-CA" sz="9600" b="1" dirty="0" smtClean="0">
                <a:ln>
                  <a:solidFill>
                    <a:srgbClr val="0000FF"/>
                  </a:solidFill>
                </a:ln>
                <a:solidFill>
                  <a:srgbClr val="99FF33"/>
                </a:solidFill>
              </a:rPr>
              <a:t>*</a:t>
            </a:r>
            <a:endParaRPr lang="en-CA" sz="9600" b="1" dirty="0">
              <a:ln>
                <a:solidFill>
                  <a:srgbClr val="0000FF"/>
                </a:solidFill>
              </a:ln>
              <a:solidFill>
                <a:srgbClr val="99FF33"/>
              </a:solidFill>
            </a:endParaRPr>
          </a:p>
        </p:txBody>
      </p:sp>
      <p:pic>
        <p:nvPicPr>
          <p:cNvPr id="9" name="Picture 9"/>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470504" y="2436654"/>
            <a:ext cx="1965086" cy="2057717"/>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45891" y="3824633"/>
            <a:ext cx="8787117" cy="638808"/>
          </a:xfrm>
          <a:prstGeom prst="roundRect">
            <a:avLst>
              <a:gd name="adj" fmla="val 50000"/>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2400" b="1" dirty="0" smtClean="0">
                <a:solidFill>
                  <a:srgbClr val="00B050"/>
                </a:solidFill>
              </a:rPr>
              <a:t>The Enoch info is </a:t>
            </a:r>
            <a:r>
              <a:rPr lang="en-CA" sz="2400" b="1" dirty="0" smtClean="0">
                <a:solidFill>
                  <a:srgbClr val="00B050"/>
                </a:solidFill>
                <a:effectLst>
                  <a:glow rad="127000">
                    <a:srgbClr val="FFFF00"/>
                  </a:glow>
                </a:effectLst>
              </a:rPr>
              <a:t>greatly mistaken </a:t>
            </a:r>
            <a:r>
              <a:rPr lang="en-CA" sz="2400" b="1" dirty="0" smtClean="0">
                <a:solidFill>
                  <a:srgbClr val="00B050"/>
                </a:solidFill>
              </a:rPr>
              <a:t>on the Tequfah event!</a:t>
            </a:r>
            <a:endParaRPr lang="en-CA" sz="2400" b="1" dirty="0">
              <a:solidFill>
                <a:srgbClr val="00B050"/>
              </a:solidFill>
            </a:endParaRPr>
          </a:p>
        </p:txBody>
      </p:sp>
      <p:pic>
        <p:nvPicPr>
          <p:cNvPr id="12" name="Picture 2" descr="C:\Users\Rae\Desktop\puzzle piece bordered png.png"/>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8389199">
            <a:off x="7896692" y="2439273"/>
            <a:ext cx="693072" cy="69307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3" name="Picture 2" descr="C:\Users\Rae\Desktop\puzzle piece bordered png.png"/>
          <p:cNvPicPr>
            <a:picLocks noChangeAspect="1" noChangeArrowheads="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513775">
            <a:off x="8919464" y="2403106"/>
            <a:ext cx="570976" cy="57097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4" name="Picture 2" descr="C:\Users\Rae\Desktop\puzzle piece bordered png.png"/>
          <p:cNvPicPr>
            <a:picLocks noChangeAspect="1" noChangeArrowheads="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3561858">
            <a:off x="8496956" y="2756896"/>
            <a:ext cx="570976" cy="57097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Slide Number Placeholder 1"/>
          <p:cNvSpPr>
            <a:spLocks noGrp="1"/>
          </p:cNvSpPr>
          <p:nvPr>
            <p:ph type="sldNum" sz="quarter" idx="12"/>
          </p:nvPr>
        </p:nvSpPr>
        <p:spPr>
          <a:xfrm>
            <a:off x="9358603" y="6492875"/>
            <a:ext cx="2743200" cy="365125"/>
          </a:xfrm>
        </p:spPr>
        <p:txBody>
          <a:bodyPr/>
          <a:lstStyle/>
          <a:p>
            <a:pPr algn="r"/>
            <a:fld id="{6D22F896-40B5-4ADD-8801-0D06FADFA095}" type="slidenum">
              <a:rPr lang="en-US" sz="1200" smtClean="0">
                <a:solidFill>
                  <a:schemeClr val="tx1"/>
                </a:solidFill>
              </a:rPr>
              <a:pPr algn="r"/>
              <a:t>38</a:t>
            </a:fld>
            <a:endParaRPr lang="en-US" dirty="0">
              <a:solidFill>
                <a:schemeClr val="tx1"/>
              </a:solidFill>
            </a:endParaRPr>
          </a:p>
        </p:txBody>
      </p:sp>
    </p:spTree>
    <p:extLst>
      <p:ext uri="{BB962C8B-B14F-4D97-AF65-F5344CB8AC3E}">
        <p14:creationId xmlns:p14="http://schemas.microsoft.com/office/powerpoint/2010/main" val="38347028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 calcmode="lin" valueType="num">
                                      <p:cBhvr>
                                        <p:cTn id="9" dur="750" fill="hold"/>
                                        <p:tgtEl>
                                          <p:spTgt spid="8"/>
                                        </p:tgtEl>
                                        <p:attrNameLst>
                                          <p:attrName>style.rotation</p:attrName>
                                        </p:attrNameLst>
                                      </p:cBhvr>
                                      <p:tavLst>
                                        <p:tav tm="0">
                                          <p:val>
                                            <p:fltVal val="90"/>
                                          </p:val>
                                        </p:tav>
                                        <p:tav tm="100000">
                                          <p:val>
                                            <p:fltVal val="0"/>
                                          </p:val>
                                        </p:tav>
                                      </p:tavLst>
                                    </p:anim>
                                    <p:animEffect transition="in" filter="fade">
                                      <p:cBhvr>
                                        <p:cTn id="10" dur="750"/>
                                        <p:tgtEl>
                                          <p:spTgt spid="8"/>
                                        </p:tgtEl>
                                      </p:cBhvr>
                                    </p:animEffect>
                                  </p:childTnLst>
                                </p:cTn>
                              </p:par>
                            </p:childTnLst>
                          </p:cTn>
                        </p:par>
                        <p:par>
                          <p:cTn id="11" fill="hold">
                            <p:stCondLst>
                              <p:cond delay="750"/>
                            </p:stCondLst>
                            <p:childTnLst>
                              <p:par>
                                <p:cTn id="12" presetID="26" presetClass="entr" presetSubtype="0" fill="hold" nodeType="afterEffect">
                                  <p:stCondLst>
                                    <p:cond delay="150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80">
                                          <p:stCondLst>
                                            <p:cond delay="0"/>
                                          </p:stCondLst>
                                        </p:cTn>
                                        <p:tgtEl>
                                          <p:spTgt spid="12"/>
                                        </p:tgtEl>
                                      </p:cBhvr>
                                    </p:animEffect>
                                    <p:anim calcmode="lin" valueType="num">
                                      <p:cBhvr>
                                        <p:cTn id="1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 dur="26">
                                          <p:stCondLst>
                                            <p:cond delay="650"/>
                                          </p:stCondLst>
                                        </p:cTn>
                                        <p:tgtEl>
                                          <p:spTgt spid="12"/>
                                        </p:tgtEl>
                                      </p:cBhvr>
                                      <p:to x="100000" y="60000"/>
                                    </p:animScale>
                                    <p:animScale>
                                      <p:cBhvr>
                                        <p:cTn id="21" dur="166" decel="50000">
                                          <p:stCondLst>
                                            <p:cond delay="676"/>
                                          </p:stCondLst>
                                        </p:cTn>
                                        <p:tgtEl>
                                          <p:spTgt spid="12"/>
                                        </p:tgtEl>
                                      </p:cBhvr>
                                      <p:to x="100000" y="100000"/>
                                    </p:animScale>
                                    <p:animScale>
                                      <p:cBhvr>
                                        <p:cTn id="22" dur="26">
                                          <p:stCondLst>
                                            <p:cond delay="1312"/>
                                          </p:stCondLst>
                                        </p:cTn>
                                        <p:tgtEl>
                                          <p:spTgt spid="12"/>
                                        </p:tgtEl>
                                      </p:cBhvr>
                                      <p:to x="100000" y="80000"/>
                                    </p:animScale>
                                    <p:animScale>
                                      <p:cBhvr>
                                        <p:cTn id="23" dur="166" decel="50000">
                                          <p:stCondLst>
                                            <p:cond delay="1338"/>
                                          </p:stCondLst>
                                        </p:cTn>
                                        <p:tgtEl>
                                          <p:spTgt spid="12"/>
                                        </p:tgtEl>
                                      </p:cBhvr>
                                      <p:to x="100000" y="100000"/>
                                    </p:animScale>
                                    <p:animScale>
                                      <p:cBhvr>
                                        <p:cTn id="24" dur="26">
                                          <p:stCondLst>
                                            <p:cond delay="1642"/>
                                          </p:stCondLst>
                                        </p:cTn>
                                        <p:tgtEl>
                                          <p:spTgt spid="12"/>
                                        </p:tgtEl>
                                      </p:cBhvr>
                                      <p:to x="100000" y="90000"/>
                                    </p:animScale>
                                    <p:animScale>
                                      <p:cBhvr>
                                        <p:cTn id="25" dur="166" decel="50000">
                                          <p:stCondLst>
                                            <p:cond delay="1668"/>
                                          </p:stCondLst>
                                        </p:cTn>
                                        <p:tgtEl>
                                          <p:spTgt spid="12"/>
                                        </p:tgtEl>
                                      </p:cBhvr>
                                      <p:to x="100000" y="100000"/>
                                    </p:animScale>
                                    <p:animScale>
                                      <p:cBhvr>
                                        <p:cTn id="26" dur="26">
                                          <p:stCondLst>
                                            <p:cond delay="1808"/>
                                          </p:stCondLst>
                                        </p:cTn>
                                        <p:tgtEl>
                                          <p:spTgt spid="12"/>
                                        </p:tgtEl>
                                      </p:cBhvr>
                                      <p:to x="100000" y="95000"/>
                                    </p:animScale>
                                    <p:animScale>
                                      <p:cBhvr>
                                        <p:cTn id="27" dur="166" decel="50000">
                                          <p:stCondLst>
                                            <p:cond delay="1834"/>
                                          </p:stCondLst>
                                        </p:cTn>
                                        <p:tgtEl>
                                          <p:spTgt spid="12"/>
                                        </p:tgtEl>
                                      </p:cBhvr>
                                      <p:to x="100000" y="100000"/>
                                    </p:animScale>
                                  </p:childTnLst>
                                </p:cTn>
                              </p:par>
                            </p:childTnLst>
                          </p:cTn>
                        </p:par>
                        <p:par>
                          <p:cTn id="28" fill="hold">
                            <p:stCondLst>
                              <p:cond delay="4250"/>
                            </p:stCondLst>
                            <p:childTnLst>
                              <p:par>
                                <p:cTn id="29" presetID="26"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par>
                          <p:cTn id="45" fill="hold">
                            <p:stCondLst>
                              <p:cond delay="6250"/>
                            </p:stCondLst>
                            <p:childTnLst>
                              <p:par>
                                <p:cTn id="46" presetID="26"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80">
                                          <p:stCondLst>
                                            <p:cond delay="0"/>
                                          </p:stCondLst>
                                        </p:cTn>
                                        <p:tgtEl>
                                          <p:spTgt spid="14"/>
                                        </p:tgtEl>
                                      </p:cBhvr>
                                    </p:animEffect>
                                    <p:anim calcmode="lin" valueType="num">
                                      <p:cBhvr>
                                        <p:cTn id="4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4" dur="26">
                                          <p:stCondLst>
                                            <p:cond delay="650"/>
                                          </p:stCondLst>
                                        </p:cTn>
                                        <p:tgtEl>
                                          <p:spTgt spid="14"/>
                                        </p:tgtEl>
                                      </p:cBhvr>
                                      <p:to x="100000" y="60000"/>
                                    </p:animScale>
                                    <p:animScale>
                                      <p:cBhvr>
                                        <p:cTn id="55" dur="166" decel="50000">
                                          <p:stCondLst>
                                            <p:cond delay="676"/>
                                          </p:stCondLst>
                                        </p:cTn>
                                        <p:tgtEl>
                                          <p:spTgt spid="14"/>
                                        </p:tgtEl>
                                      </p:cBhvr>
                                      <p:to x="100000" y="100000"/>
                                    </p:animScale>
                                    <p:animScale>
                                      <p:cBhvr>
                                        <p:cTn id="56" dur="26">
                                          <p:stCondLst>
                                            <p:cond delay="1312"/>
                                          </p:stCondLst>
                                        </p:cTn>
                                        <p:tgtEl>
                                          <p:spTgt spid="14"/>
                                        </p:tgtEl>
                                      </p:cBhvr>
                                      <p:to x="100000" y="80000"/>
                                    </p:animScale>
                                    <p:animScale>
                                      <p:cBhvr>
                                        <p:cTn id="57" dur="166" decel="50000">
                                          <p:stCondLst>
                                            <p:cond delay="1338"/>
                                          </p:stCondLst>
                                        </p:cTn>
                                        <p:tgtEl>
                                          <p:spTgt spid="14"/>
                                        </p:tgtEl>
                                      </p:cBhvr>
                                      <p:to x="100000" y="100000"/>
                                    </p:animScale>
                                    <p:animScale>
                                      <p:cBhvr>
                                        <p:cTn id="58" dur="26">
                                          <p:stCondLst>
                                            <p:cond delay="1642"/>
                                          </p:stCondLst>
                                        </p:cTn>
                                        <p:tgtEl>
                                          <p:spTgt spid="14"/>
                                        </p:tgtEl>
                                      </p:cBhvr>
                                      <p:to x="100000" y="90000"/>
                                    </p:animScale>
                                    <p:animScale>
                                      <p:cBhvr>
                                        <p:cTn id="59" dur="166" decel="50000">
                                          <p:stCondLst>
                                            <p:cond delay="1668"/>
                                          </p:stCondLst>
                                        </p:cTn>
                                        <p:tgtEl>
                                          <p:spTgt spid="14"/>
                                        </p:tgtEl>
                                      </p:cBhvr>
                                      <p:to x="100000" y="100000"/>
                                    </p:animScale>
                                    <p:animScale>
                                      <p:cBhvr>
                                        <p:cTn id="60" dur="26">
                                          <p:stCondLst>
                                            <p:cond delay="1808"/>
                                          </p:stCondLst>
                                        </p:cTn>
                                        <p:tgtEl>
                                          <p:spTgt spid="14"/>
                                        </p:tgtEl>
                                      </p:cBhvr>
                                      <p:to x="100000" y="95000"/>
                                    </p:animScale>
                                    <p:animScale>
                                      <p:cBhvr>
                                        <p:cTn id="61" dur="166" decel="50000">
                                          <p:stCondLst>
                                            <p:cond delay="1834"/>
                                          </p:stCondLst>
                                        </p:cTn>
                                        <p:tgtEl>
                                          <p:spTgt spid="14"/>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Effect transition="in" filter="wipe(up)">
                                      <p:cBhvr>
                                        <p:cTn id="66" dur="500"/>
                                        <p:tgtEl>
                                          <p:spTgt spid="6">
                                            <p:txEl>
                                              <p:pRg st="2" end="2"/>
                                            </p:txEl>
                                          </p:spTgt>
                                        </p:tgtEl>
                                      </p:cBhvr>
                                    </p:animEffect>
                                  </p:childTnLst>
                                </p:cTn>
                              </p:par>
                            </p:childTnLst>
                          </p:cTn>
                        </p:par>
                        <p:par>
                          <p:cTn id="67" fill="hold">
                            <p:stCondLst>
                              <p:cond delay="500"/>
                            </p:stCondLst>
                            <p:childTnLst>
                              <p:par>
                                <p:cTn id="68" presetID="21" presetClass="entr" presetSubtype="1" fill="hold" nodeType="afterEffect">
                                  <p:stCondLst>
                                    <p:cond delay="1000"/>
                                  </p:stCondLst>
                                  <p:childTnLst>
                                    <p:set>
                                      <p:cBhvr>
                                        <p:cTn id="69" dur="1" fill="hold">
                                          <p:stCondLst>
                                            <p:cond delay="0"/>
                                          </p:stCondLst>
                                        </p:cTn>
                                        <p:tgtEl>
                                          <p:spTgt spid="9"/>
                                        </p:tgtEl>
                                        <p:attrNameLst>
                                          <p:attrName>style.visibility</p:attrName>
                                        </p:attrNameLst>
                                      </p:cBhvr>
                                      <p:to>
                                        <p:strVal val="visible"/>
                                      </p:to>
                                    </p:set>
                                    <p:animEffect transition="in" filter="wheel(1)">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p:cTn id="75" dur="1250" fill="hold"/>
                                        <p:tgtEl>
                                          <p:spTgt spid="2"/>
                                        </p:tgtEl>
                                        <p:attrNameLst>
                                          <p:attrName>ppt_w</p:attrName>
                                        </p:attrNameLst>
                                      </p:cBhvr>
                                      <p:tavLst>
                                        <p:tav tm="0">
                                          <p:val>
                                            <p:fltVal val="0"/>
                                          </p:val>
                                        </p:tav>
                                        <p:tav tm="100000">
                                          <p:val>
                                            <p:strVal val="#ppt_w"/>
                                          </p:val>
                                        </p:tav>
                                      </p:tavLst>
                                    </p:anim>
                                    <p:anim calcmode="lin" valueType="num">
                                      <p:cBhvr>
                                        <p:cTn id="76" dur="1250" fill="hold"/>
                                        <p:tgtEl>
                                          <p:spTgt spid="2"/>
                                        </p:tgtEl>
                                        <p:attrNameLst>
                                          <p:attrName>ppt_h</p:attrName>
                                        </p:attrNameLst>
                                      </p:cBhvr>
                                      <p:tavLst>
                                        <p:tav tm="0">
                                          <p:val>
                                            <p:fltVal val="0"/>
                                          </p:val>
                                        </p:tav>
                                        <p:tav tm="100000">
                                          <p:val>
                                            <p:strVal val="#ppt_h"/>
                                          </p:val>
                                        </p:tav>
                                      </p:tavLst>
                                    </p:anim>
                                    <p:anim calcmode="lin" valueType="num">
                                      <p:cBhvr>
                                        <p:cTn id="77" dur="1250" fill="hold"/>
                                        <p:tgtEl>
                                          <p:spTgt spid="2"/>
                                        </p:tgtEl>
                                        <p:attrNameLst>
                                          <p:attrName>style.rotation</p:attrName>
                                        </p:attrNameLst>
                                      </p:cBhvr>
                                      <p:tavLst>
                                        <p:tav tm="0">
                                          <p:val>
                                            <p:fltVal val="90"/>
                                          </p:val>
                                        </p:tav>
                                        <p:tav tm="100000">
                                          <p:val>
                                            <p:fltVal val="0"/>
                                          </p:val>
                                        </p:tav>
                                      </p:tavLst>
                                    </p:anim>
                                    <p:animEffect transition="in" filter="fade">
                                      <p:cBhvr>
                                        <p:cTn id="78" dur="1250"/>
                                        <p:tgtEl>
                                          <p:spTgt spid="2"/>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6">
                                            <p:txEl>
                                              <p:pRg st="5" end="5"/>
                                            </p:txEl>
                                          </p:spTgt>
                                        </p:tgtEl>
                                        <p:attrNameLst>
                                          <p:attrName>style.visibility</p:attrName>
                                        </p:attrNameLst>
                                      </p:cBhvr>
                                      <p:to>
                                        <p:strVal val="visible"/>
                                      </p:to>
                                    </p:set>
                                    <p:animEffect transition="in" filter="fade">
                                      <p:cBhvr>
                                        <p:cTn id="83" dur="1000"/>
                                        <p:tgtEl>
                                          <p:spTgt spid="6">
                                            <p:txEl>
                                              <p:pRg st="5" end="5"/>
                                            </p:txEl>
                                          </p:spTgt>
                                        </p:tgtEl>
                                      </p:cBhvr>
                                    </p:animEffect>
                                    <p:anim calcmode="lin" valueType="num">
                                      <p:cBhvr>
                                        <p:cTn id="8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8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48422" y="327804"/>
            <a:ext cx="11240986" cy="6314536"/>
          </a:xfrm>
          <a:prstGeom prst="rect">
            <a:avLst/>
          </a:prstGeom>
          <a:solidFill>
            <a:srgbClr val="FFCC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latin typeface="Georgia" panose="02040502050405020303" pitchFamily="18" charset="0"/>
              </a:rPr>
              <a:t>A Qualification problem with the - </a:t>
            </a:r>
            <a:r>
              <a:rPr lang="en-US" sz="2800" b="1" dirty="0" smtClean="0">
                <a:solidFill>
                  <a:prstClr val="black"/>
                </a:solidFill>
                <a:latin typeface="Georgia" panose="02040502050405020303" pitchFamily="18" charset="0"/>
              </a:rPr>
              <a:t>Equi</a:t>
            </a:r>
            <a:r>
              <a:rPr lang="en-US" sz="2800" b="1" u="sng" dirty="0" smtClean="0">
                <a:solidFill>
                  <a:srgbClr val="FF0000"/>
                </a:solidFill>
                <a:latin typeface="Georgia" panose="02040502050405020303" pitchFamily="18" charset="0"/>
              </a:rPr>
              <a:t>lux.</a:t>
            </a:r>
            <a:r>
              <a:rPr lang="en-US" sz="2800" u="sng" dirty="0" smtClean="0">
                <a:solidFill>
                  <a:srgbClr val="FF0000"/>
                </a:solidFill>
                <a:latin typeface="Georgia" panose="02040502050405020303" pitchFamily="18" charset="0"/>
              </a:rPr>
              <a:t/>
            </a:r>
            <a:br>
              <a:rPr lang="en-US" sz="2800" u="sng" dirty="0" smtClean="0">
                <a:solidFill>
                  <a:srgbClr val="FF0000"/>
                </a:solidFill>
                <a:latin typeface="Georgia" panose="02040502050405020303" pitchFamily="18" charset="0"/>
              </a:rPr>
            </a:br>
            <a:r>
              <a:rPr lang="en-US" sz="2800" u="sng" dirty="0" smtClean="0">
                <a:solidFill>
                  <a:srgbClr val="FF0000"/>
                </a:solidFill>
                <a:latin typeface="Georgia" panose="02040502050405020303" pitchFamily="18" charset="0"/>
              </a:rPr>
              <a:t>One insurmountable</a:t>
            </a:r>
            <a:r>
              <a:rPr lang="en-US" sz="2800" dirty="0" smtClean="0">
                <a:solidFill>
                  <a:srgbClr val="FF0000"/>
                </a:solidFill>
                <a:latin typeface="Georgia" panose="02040502050405020303" pitchFamily="18" charset="0"/>
              </a:rPr>
              <a:t> p</a:t>
            </a:r>
            <a:r>
              <a:rPr lang="en-US" sz="2800" u="sng" dirty="0" smtClean="0">
                <a:solidFill>
                  <a:srgbClr val="FF0000"/>
                </a:solidFill>
                <a:latin typeface="Georgia" panose="02040502050405020303" pitchFamily="18" charset="0"/>
              </a:rPr>
              <a:t>roblem with the E</a:t>
            </a:r>
            <a:r>
              <a:rPr lang="en-US" sz="2800" dirty="0" smtClean="0">
                <a:solidFill>
                  <a:srgbClr val="FF0000"/>
                </a:solidFill>
                <a:latin typeface="Georgia" panose="02040502050405020303" pitchFamily="18" charset="0"/>
              </a:rPr>
              <a:t>q</a:t>
            </a:r>
            <a:r>
              <a:rPr lang="en-US" sz="2800" u="sng" dirty="0" smtClean="0">
                <a:solidFill>
                  <a:srgbClr val="FF0000"/>
                </a:solidFill>
                <a:latin typeface="Georgia" panose="02040502050405020303" pitchFamily="18" charset="0"/>
              </a:rPr>
              <a:t>ui</a:t>
            </a:r>
            <a:r>
              <a:rPr lang="en-US" sz="2800" b="1" u="sng" dirty="0" smtClean="0">
                <a:solidFill>
                  <a:schemeClr val="bg1"/>
                </a:solidFill>
                <a:latin typeface="Georgia" panose="02040502050405020303" pitchFamily="18" charset="0"/>
              </a:rPr>
              <a:t>lux</a:t>
            </a:r>
            <a:r>
              <a:rPr lang="en-US" sz="2800" dirty="0" smtClean="0">
                <a:solidFill>
                  <a:srgbClr val="FF0000"/>
                </a:solidFill>
                <a:latin typeface="Georgia" panose="02040502050405020303" pitchFamily="18" charset="0"/>
              </a:rPr>
              <a:t> </a:t>
            </a:r>
            <a:r>
              <a:rPr lang="en-US" sz="2800" u="sng" dirty="0" smtClean="0">
                <a:solidFill>
                  <a:srgbClr val="FF0000"/>
                </a:solidFill>
                <a:latin typeface="Georgia" panose="02040502050405020303" pitchFamily="18" charset="0"/>
              </a:rPr>
              <a:t>is that the </a:t>
            </a:r>
            <a:br>
              <a:rPr lang="en-US" sz="2800" u="sng" dirty="0" smtClean="0">
                <a:solidFill>
                  <a:srgbClr val="FF0000"/>
                </a:solidFill>
                <a:latin typeface="Georgia" panose="02040502050405020303" pitchFamily="18" charset="0"/>
              </a:rPr>
            </a:br>
            <a:r>
              <a:rPr lang="en-US" sz="2800" u="sng" dirty="0" smtClean="0">
                <a:solidFill>
                  <a:srgbClr val="FF0000"/>
                </a:solidFill>
                <a:latin typeface="Georgia" panose="02040502050405020303" pitchFamily="18" charset="0"/>
              </a:rPr>
              <a:t>twili</a:t>
            </a:r>
            <a:r>
              <a:rPr lang="en-US" sz="2800" dirty="0" smtClean="0">
                <a:solidFill>
                  <a:srgbClr val="FF0000"/>
                </a:solidFill>
                <a:latin typeface="Georgia" panose="02040502050405020303" pitchFamily="18" charset="0"/>
              </a:rPr>
              <a:t>g</a:t>
            </a:r>
            <a:r>
              <a:rPr lang="en-US" sz="2800" u="sng" dirty="0" smtClean="0">
                <a:solidFill>
                  <a:srgbClr val="FF0000"/>
                </a:solidFill>
                <a:latin typeface="Georgia" panose="02040502050405020303" pitchFamily="18" charset="0"/>
              </a:rPr>
              <a:t>ht mixin</a:t>
            </a:r>
            <a:r>
              <a:rPr lang="en-US" sz="2800" dirty="0" smtClean="0">
                <a:solidFill>
                  <a:srgbClr val="FF0000"/>
                </a:solidFill>
                <a:latin typeface="Georgia" panose="02040502050405020303" pitchFamily="18" charset="0"/>
              </a:rPr>
              <a:t>g</a:t>
            </a:r>
            <a:r>
              <a:rPr lang="en-US" sz="2800" u="sng" dirty="0" smtClean="0">
                <a:solidFill>
                  <a:srgbClr val="FF0000"/>
                </a:solidFill>
                <a:latin typeface="Georgia" panose="02040502050405020303" pitchFamily="18" charset="0"/>
              </a:rPr>
              <a:t>s are</a:t>
            </a:r>
            <a:r>
              <a:rPr lang="en-US" sz="2800" dirty="0" smtClean="0">
                <a:solidFill>
                  <a:srgbClr val="FF0000"/>
                </a:solidFill>
                <a:latin typeface="Georgia" panose="02040502050405020303" pitchFamily="18" charset="0"/>
              </a:rPr>
              <a:t> </a:t>
            </a:r>
            <a:r>
              <a:rPr lang="en-US" sz="2800" b="1" u="sng" dirty="0" smtClean="0">
                <a:solidFill>
                  <a:srgbClr val="0066FF"/>
                </a:solidFill>
                <a:latin typeface="Georgia" panose="02040502050405020303" pitchFamily="18" charset="0"/>
              </a:rPr>
              <a:t>NOT</a:t>
            </a:r>
            <a:r>
              <a:rPr lang="en-US" sz="2800" b="1" dirty="0" smtClean="0">
                <a:solidFill>
                  <a:srgbClr val="0066FF"/>
                </a:solidFill>
                <a:latin typeface="Georgia" panose="02040502050405020303" pitchFamily="18" charset="0"/>
              </a:rPr>
              <a:t> </a:t>
            </a:r>
            <a:r>
              <a:rPr lang="en-US" sz="2800" u="sng" dirty="0" smtClean="0">
                <a:solidFill>
                  <a:srgbClr val="FF0000"/>
                </a:solidFill>
                <a:latin typeface="Georgia" panose="02040502050405020303" pitchFamily="18" charset="0"/>
              </a:rPr>
              <a:t>considered</a:t>
            </a:r>
            <a:r>
              <a:rPr lang="en-US" sz="2800" dirty="0" smtClean="0">
                <a:solidFill>
                  <a:srgbClr val="FF0000"/>
                </a:solidFill>
                <a:latin typeface="Georgia" panose="02040502050405020303" pitchFamily="18" charset="0"/>
              </a:rPr>
              <a:t> p</a:t>
            </a:r>
            <a:r>
              <a:rPr lang="en-US" sz="2800" u="sng" dirty="0" smtClean="0">
                <a:solidFill>
                  <a:srgbClr val="FF0000"/>
                </a:solidFill>
                <a:latin typeface="Georgia" panose="02040502050405020303" pitchFamily="18" charset="0"/>
              </a:rPr>
              <a:t>art of the Li</a:t>
            </a:r>
            <a:r>
              <a:rPr lang="en-US" sz="2800" dirty="0" smtClean="0">
                <a:solidFill>
                  <a:srgbClr val="FF0000"/>
                </a:solidFill>
                <a:latin typeface="Georgia" panose="02040502050405020303" pitchFamily="18" charset="0"/>
              </a:rPr>
              <a:t>g</a:t>
            </a:r>
            <a:r>
              <a:rPr lang="en-US" sz="2800" u="sng" dirty="0" smtClean="0">
                <a:solidFill>
                  <a:srgbClr val="FF0000"/>
                </a:solidFill>
                <a:latin typeface="Georgia" panose="02040502050405020303" pitchFamily="18" charset="0"/>
              </a:rPr>
              <a:t>ht </a:t>
            </a:r>
            <a:r>
              <a:rPr lang="en-US" sz="2800" u="sng" dirty="0">
                <a:solidFill>
                  <a:srgbClr val="FF0000"/>
                </a:solidFill>
                <a:latin typeface="Georgia" panose="02040502050405020303" pitchFamily="18" charset="0"/>
              </a:rPr>
              <a:t>S</a:t>
            </a:r>
            <a:r>
              <a:rPr lang="en-US" sz="2800" u="sng" dirty="0" smtClean="0">
                <a:solidFill>
                  <a:srgbClr val="FF0000"/>
                </a:solidFill>
                <a:latin typeface="Georgia" panose="02040502050405020303" pitchFamily="18" charset="0"/>
              </a:rPr>
              <a:t>eason </a:t>
            </a:r>
            <a:br>
              <a:rPr lang="en-US" sz="2800" u="sng" dirty="0" smtClean="0">
                <a:solidFill>
                  <a:srgbClr val="FF0000"/>
                </a:solidFill>
                <a:latin typeface="Georgia" panose="02040502050405020303" pitchFamily="18" charset="0"/>
              </a:rPr>
            </a:br>
            <a:r>
              <a:rPr lang="en-US" sz="2800" u="sng" dirty="0" smtClean="0">
                <a:solidFill>
                  <a:srgbClr val="FF0000"/>
                </a:solidFill>
                <a:latin typeface="Georgia" panose="02040502050405020303" pitchFamily="18" charset="0"/>
              </a:rPr>
              <a:t>as written in Genesis</a:t>
            </a:r>
            <a:r>
              <a:rPr lang="en-US" sz="2800" dirty="0" smtClean="0">
                <a:solidFill>
                  <a:srgbClr val="FF0000"/>
                </a:solidFill>
                <a:latin typeface="Georgia" panose="02040502050405020303" pitchFamily="18" charset="0"/>
              </a:rPr>
              <a:t>.</a:t>
            </a:r>
            <a:br>
              <a:rPr lang="en-US" sz="2800" dirty="0" smtClean="0">
                <a:solidFill>
                  <a:srgbClr val="FF0000"/>
                </a:solidFill>
                <a:latin typeface="Georgia" panose="02040502050405020303" pitchFamily="18" charset="0"/>
              </a:rPr>
            </a:br>
            <a:r>
              <a:rPr lang="en-US" sz="2800" u="sng" dirty="0" smtClean="0">
                <a:solidFill>
                  <a:srgbClr val="FF0000"/>
                </a:solidFill>
                <a:latin typeface="Georgia" panose="02040502050405020303" pitchFamily="18" charset="0"/>
              </a:rPr>
              <a:t> </a:t>
            </a:r>
            <a:br>
              <a:rPr lang="en-US" sz="2800" u="sng" dirty="0" smtClean="0">
                <a:solidFill>
                  <a:srgbClr val="FF0000"/>
                </a:solidFill>
                <a:latin typeface="Georgia" panose="02040502050405020303" pitchFamily="18" charset="0"/>
              </a:rPr>
            </a:br>
            <a:r>
              <a:rPr lang="en-US" sz="2800" b="1" u="sng" dirty="0" smtClean="0">
                <a:solidFill>
                  <a:schemeClr val="bg1"/>
                </a:solidFill>
                <a:latin typeface="Georgia" panose="02040502050405020303" pitchFamily="18" charset="0"/>
              </a:rPr>
              <a:t>Man</a:t>
            </a:r>
            <a:r>
              <a:rPr lang="en-US" sz="2800" u="sng" dirty="0" smtClean="0">
                <a:solidFill>
                  <a:schemeClr val="bg1"/>
                </a:solidFill>
                <a:latin typeface="Georgia" panose="02040502050405020303" pitchFamily="18" charset="0"/>
              </a:rPr>
              <a:t> </a:t>
            </a:r>
            <a:r>
              <a:rPr lang="en-US" sz="2800" b="1" u="sng" dirty="0" smtClean="0">
                <a:solidFill>
                  <a:schemeClr val="bg1"/>
                </a:solidFill>
                <a:latin typeface="Georgia" panose="02040502050405020303" pitchFamily="18" charset="0"/>
              </a:rPr>
              <a:t>re</a:t>
            </a:r>
            <a:r>
              <a:rPr lang="en-US" sz="2800" b="1" dirty="0" smtClean="0">
                <a:solidFill>
                  <a:schemeClr val="bg1"/>
                </a:solidFill>
                <a:latin typeface="Georgia" panose="02040502050405020303" pitchFamily="18" charset="0"/>
              </a:rPr>
              <a:t>j</a:t>
            </a:r>
            <a:r>
              <a:rPr lang="en-US" sz="2800" b="1" u="sng" dirty="0" smtClean="0">
                <a:solidFill>
                  <a:schemeClr val="bg1"/>
                </a:solidFill>
                <a:latin typeface="Georgia" panose="02040502050405020303" pitchFamily="18" charset="0"/>
              </a:rPr>
              <a:t>ects</a:t>
            </a:r>
            <a:r>
              <a:rPr lang="en-US" sz="2800" dirty="0" smtClean="0">
                <a:solidFill>
                  <a:schemeClr val="bg1"/>
                </a:solidFill>
                <a:latin typeface="Georgia" panose="02040502050405020303" pitchFamily="18" charset="0"/>
              </a:rPr>
              <a:t> </a:t>
            </a:r>
            <a:r>
              <a:rPr lang="en-US" sz="2800" u="sng" dirty="0" smtClean="0">
                <a:solidFill>
                  <a:srgbClr val="0000FF"/>
                </a:solidFill>
                <a:latin typeface="Georgia" panose="02040502050405020303" pitchFamily="18" charset="0"/>
              </a:rPr>
              <a:t>Yahuah’s decision</a:t>
            </a:r>
            <a:r>
              <a:rPr lang="en-US" sz="2800" dirty="0" smtClean="0">
                <a:solidFill>
                  <a:srgbClr val="0000FF"/>
                </a:solidFill>
                <a:latin typeface="Georgia" panose="02040502050405020303" pitchFamily="18" charset="0"/>
              </a:rPr>
              <a:t> </a:t>
            </a:r>
            <a:r>
              <a:rPr lang="en-US" sz="2800" u="sng" dirty="0" smtClean="0">
                <a:solidFill>
                  <a:srgbClr val="FF0000"/>
                </a:solidFill>
                <a:latin typeface="Georgia" panose="02040502050405020303" pitchFamily="18" charset="0"/>
              </a:rPr>
              <a:t>to place the</a:t>
            </a:r>
            <a:r>
              <a:rPr lang="en-US" sz="2800" dirty="0" smtClean="0">
                <a:solidFill>
                  <a:srgbClr val="FF0000"/>
                </a:solidFill>
                <a:latin typeface="Georgia" panose="02040502050405020303" pitchFamily="18" charset="0"/>
              </a:rPr>
              <a:t> </a:t>
            </a:r>
            <a:r>
              <a:rPr lang="en-US" sz="2800" u="sng" dirty="0" err="1" smtClean="0">
                <a:solidFill>
                  <a:srgbClr val="0000FF"/>
                </a:solidFill>
                <a:latin typeface="Georgia" panose="02040502050405020303" pitchFamily="18" charset="0"/>
              </a:rPr>
              <a:t>Ereb</a:t>
            </a:r>
            <a:r>
              <a:rPr lang="en-US" sz="2800" dirty="0" smtClean="0">
                <a:solidFill>
                  <a:srgbClr val="FF0000"/>
                </a:solidFill>
                <a:latin typeface="Georgia" panose="02040502050405020303" pitchFamily="18" charset="0"/>
              </a:rPr>
              <a:t> {evening} </a:t>
            </a:r>
            <a:br>
              <a:rPr lang="en-US" sz="2800" dirty="0" smtClean="0">
                <a:solidFill>
                  <a:srgbClr val="FF0000"/>
                </a:solidFill>
                <a:latin typeface="Georgia" panose="02040502050405020303" pitchFamily="18" charset="0"/>
              </a:rPr>
            </a:br>
            <a:r>
              <a:rPr lang="en-US" sz="2800" dirty="0" smtClean="0">
                <a:solidFill>
                  <a:srgbClr val="FF0000"/>
                </a:solidFill>
                <a:latin typeface="Georgia" panose="02040502050405020303" pitchFamily="18" charset="0"/>
              </a:rPr>
              <a:t>and </a:t>
            </a:r>
            <a:r>
              <a:rPr lang="en-US" sz="2800" u="sng" dirty="0" err="1" smtClean="0">
                <a:solidFill>
                  <a:srgbClr val="0000FF"/>
                </a:solidFill>
                <a:latin typeface="Georgia" panose="02040502050405020303" pitchFamily="18" charset="0"/>
              </a:rPr>
              <a:t>Arbayim</a:t>
            </a:r>
            <a:r>
              <a:rPr lang="en-US" sz="2800" dirty="0" smtClean="0">
                <a:solidFill>
                  <a:srgbClr val="0000FF"/>
                </a:solidFill>
                <a:latin typeface="Georgia" panose="02040502050405020303" pitchFamily="18" charset="0"/>
              </a:rPr>
              <a:t>/</a:t>
            </a:r>
            <a:r>
              <a:rPr lang="en-US" sz="2800" u="sng" dirty="0" smtClean="0">
                <a:solidFill>
                  <a:srgbClr val="0000FF"/>
                </a:solidFill>
                <a:latin typeface="Georgia" panose="02040502050405020303" pitchFamily="18" charset="0"/>
              </a:rPr>
              <a:t>Boqer</a:t>
            </a:r>
            <a:r>
              <a:rPr lang="en-US" sz="2800" dirty="0" smtClean="0">
                <a:solidFill>
                  <a:srgbClr val="FF0000"/>
                </a:solidFill>
                <a:latin typeface="Georgia" panose="02040502050405020303" pitchFamily="18" charset="0"/>
              </a:rPr>
              <a:t> {twilights} </a:t>
            </a:r>
            <a:r>
              <a:rPr lang="en-US" sz="2800" u="sng" dirty="0" smtClean="0">
                <a:solidFill>
                  <a:srgbClr val="FF0000"/>
                </a:solidFill>
                <a:latin typeface="Georgia" panose="02040502050405020303" pitchFamily="18" charset="0"/>
              </a:rPr>
              <a:t>as Li</a:t>
            </a:r>
            <a:r>
              <a:rPr lang="en-US" sz="2800" dirty="0" smtClean="0">
                <a:solidFill>
                  <a:srgbClr val="FF0000"/>
                </a:solidFill>
                <a:latin typeface="Georgia" panose="02040502050405020303" pitchFamily="18" charset="0"/>
              </a:rPr>
              <a:t>g</a:t>
            </a:r>
            <a:r>
              <a:rPr lang="en-US" sz="2800" u="sng" dirty="0" smtClean="0">
                <a:solidFill>
                  <a:srgbClr val="FF0000"/>
                </a:solidFill>
                <a:latin typeface="Georgia" panose="02040502050405020303" pitchFamily="18" charset="0"/>
              </a:rPr>
              <a:t>ht</a:t>
            </a:r>
            <a:r>
              <a:rPr lang="en-US" sz="2800" dirty="0">
                <a:solidFill>
                  <a:srgbClr val="FF0000"/>
                </a:solidFill>
                <a:latin typeface="Georgia" panose="02040502050405020303" pitchFamily="18" charset="0"/>
              </a:rPr>
              <a:t>;</a:t>
            </a:r>
            <a:r>
              <a:rPr lang="en-US" sz="2800" u="sng" dirty="0" smtClean="0">
                <a:solidFill>
                  <a:srgbClr val="FF0000"/>
                </a:solidFill>
                <a:latin typeface="Georgia" panose="02040502050405020303" pitchFamily="18" charset="0"/>
              </a:rPr>
              <a:t> </a:t>
            </a:r>
            <a:br>
              <a:rPr lang="en-US" sz="2800" u="sng" dirty="0" smtClean="0">
                <a:solidFill>
                  <a:srgbClr val="FF0000"/>
                </a:solidFill>
                <a:latin typeface="Georgia" panose="02040502050405020303" pitchFamily="18" charset="0"/>
              </a:rPr>
            </a:br>
            <a:r>
              <a:rPr lang="en-US" sz="2800" u="sng" dirty="0" smtClean="0">
                <a:solidFill>
                  <a:srgbClr val="FF0000"/>
                </a:solidFill>
                <a:latin typeface="Georgia" panose="02040502050405020303" pitchFamily="18" charset="0"/>
              </a:rPr>
              <a:t>instead</a:t>
            </a:r>
            <a:r>
              <a:rPr lang="en-US" sz="2800" dirty="0" smtClean="0">
                <a:solidFill>
                  <a:srgbClr val="FF0000"/>
                </a:solidFill>
                <a:latin typeface="Georgia" panose="02040502050405020303" pitchFamily="18" charset="0"/>
              </a:rPr>
              <a:t>, </a:t>
            </a:r>
            <a:r>
              <a:rPr lang="en-US" sz="2800" b="1" u="sng" dirty="0" smtClean="0">
                <a:solidFill>
                  <a:schemeClr val="bg1"/>
                </a:solidFill>
                <a:latin typeface="Georgia" panose="02040502050405020303" pitchFamily="18" charset="0"/>
              </a:rPr>
              <a:t>man</a:t>
            </a:r>
            <a:r>
              <a:rPr lang="en-US" sz="2800" dirty="0" smtClean="0">
                <a:solidFill>
                  <a:srgbClr val="FF0000"/>
                </a:solidFill>
                <a:latin typeface="Georgia" panose="02040502050405020303" pitchFamily="18" charset="0"/>
              </a:rPr>
              <a:t> </a:t>
            </a:r>
            <a:r>
              <a:rPr lang="en-US" sz="2800" u="sng" dirty="0" smtClean="0">
                <a:solidFill>
                  <a:srgbClr val="FF0000"/>
                </a:solidFill>
                <a:latin typeface="Georgia" panose="02040502050405020303" pitchFamily="18" charset="0"/>
              </a:rPr>
              <a:t>rele</a:t>
            </a:r>
            <a:r>
              <a:rPr lang="en-US" sz="2800" dirty="0" smtClean="0">
                <a:solidFill>
                  <a:srgbClr val="FF0000"/>
                </a:solidFill>
                <a:latin typeface="Georgia" panose="02040502050405020303" pitchFamily="18" charset="0"/>
              </a:rPr>
              <a:t>g</a:t>
            </a:r>
            <a:r>
              <a:rPr lang="en-US" sz="2800" u="sng" dirty="0" smtClean="0">
                <a:solidFill>
                  <a:srgbClr val="FF0000"/>
                </a:solidFill>
                <a:latin typeface="Georgia" panose="02040502050405020303" pitchFamily="18" charset="0"/>
              </a:rPr>
              <a:t>ates</a:t>
            </a:r>
            <a:r>
              <a:rPr lang="en-US" sz="2800" dirty="0" smtClean="0">
                <a:solidFill>
                  <a:srgbClr val="FF0000"/>
                </a:solidFill>
                <a:latin typeface="Georgia" panose="02040502050405020303" pitchFamily="18" charset="0"/>
              </a:rPr>
              <a:t> </a:t>
            </a:r>
            <a:r>
              <a:rPr lang="en-US" sz="2800" u="sng" dirty="0" smtClean="0">
                <a:solidFill>
                  <a:srgbClr val="FF0000"/>
                </a:solidFill>
                <a:latin typeface="Georgia" panose="02040502050405020303" pitchFamily="18" charset="0"/>
              </a:rPr>
              <a:t>both twili</a:t>
            </a:r>
            <a:r>
              <a:rPr lang="en-US" sz="2800" dirty="0" smtClean="0">
                <a:solidFill>
                  <a:srgbClr val="FF0000"/>
                </a:solidFill>
                <a:latin typeface="Georgia" panose="02040502050405020303" pitchFamily="18" charset="0"/>
              </a:rPr>
              <a:t>g</a:t>
            </a:r>
            <a:r>
              <a:rPr lang="en-US" sz="2800" u="sng" dirty="0" smtClean="0">
                <a:solidFill>
                  <a:srgbClr val="FF0000"/>
                </a:solidFill>
                <a:latin typeface="Georgia" panose="02040502050405020303" pitchFamily="18" charset="0"/>
              </a:rPr>
              <a:t>hts to the Ni</a:t>
            </a:r>
            <a:r>
              <a:rPr lang="en-US" sz="2800" dirty="0" smtClean="0">
                <a:solidFill>
                  <a:srgbClr val="FF0000"/>
                </a:solidFill>
                <a:latin typeface="Georgia" panose="02040502050405020303" pitchFamily="18" charset="0"/>
              </a:rPr>
              <a:t>g</a:t>
            </a:r>
            <a:r>
              <a:rPr lang="en-US" sz="2800" u="sng" dirty="0" smtClean="0">
                <a:solidFill>
                  <a:srgbClr val="FF0000"/>
                </a:solidFill>
                <a:latin typeface="Georgia" panose="02040502050405020303" pitchFamily="18" charset="0"/>
              </a:rPr>
              <a:t>ht Season</a:t>
            </a:r>
            <a:r>
              <a:rPr lang="en-US" sz="2800" dirty="0" smtClean="0">
                <a:solidFill>
                  <a:srgbClr val="FF0000"/>
                </a:solidFill>
                <a:latin typeface="Georgia" panose="02040502050405020303" pitchFamily="18" charset="0"/>
              </a:rPr>
              <a:t>!</a:t>
            </a:r>
            <a:br>
              <a:rPr lang="en-US" sz="2800" dirty="0" smtClean="0">
                <a:solidFill>
                  <a:srgbClr val="FF0000"/>
                </a:solidFill>
                <a:latin typeface="Georgia" panose="02040502050405020303" pitchFamily="18" charset="0"/>
              </a:rPr>
            </a:br>
            <a:endParaRPr lang="en-US" sz="2800" dirty="0" smtClean="0">
              <a:solidFill>
                <a:srgbClr val="FF0000"/>
              </a:solidFill>
              <a:latin typeface="Georgia" panose="02040502050405020303" pitchFamily="18" charset="0"/>
            </a:endParaRPr>
          </a:p>
          <a:p>
            <a:pPr algn="ctr"/>
            <a:r>
              <a:rPr lang="en-US" sz="2800" b="1" u="sng" dirty="0" smtClean="0">
                <a:solidFill>
                  <a:schemeClr val="bg1"/>
                </a:solidFill>
                <a:effectLst>
                  <a:glow rad="127000">
                    <a:srgbClr val="FFFF00"/>
                  </a:glow>
                </a:effectLst>
                <a:latin typeface="Georgia" panose="02040502050405020303" pitchFamily="18" charset="0"/>
              </a:rPr>
              <a:t>This </a:t>
            </a:r>
            <a:r>
              <a:rPr lang="en-US" sz="2800" b="1" dirty="0" smtClean="0">
                <a:solidFill>
                  <a:schemeClr val="bg1"/>
                </a:solidFill>
                <a:effectLst>
                  <a:glow rad="127000">
                    <a:srgbClr val="FFFF00"/>
                  </a:glow>
                </a:effectLst>
                <a:latin typeface="Georgia" panose="02040502050405020303" pitchFamily="18" charset="0"/>
              </a:rPr>
              <a:t>g</a:t>
            </a:r>
            <a:r>
              <a:rPr lang="en-US" sz="2800" b="1" u="sng" dirty="0" smtClean="0">
                <a:solidFill>
                  <a:schemeClr val="bg1"/>
                </a:solidFill>
                <a:effectLst>
                  <a:glow rad="127000">
                    <a:srgbClr val="FFFF00"/>
                  </a:glow>
                </a:effectLst>
                <a:latin typeface="Georgia" panose="02040502050405020303" pitchFamily="18" charset="0"/>
              </a:rPr>
              <a:t>larin</a:t>
            </a:r>
            <a:r>
              <a:rPr lang="en-US" sz="2800" b="1" dirty="0" smtClean="0">
                <a:solidFill>
                  <a:schemeClr val="bg1"/>
                </a:solidFill>
                <a:effectLst>
                  <a:glow rad="127000">
                    <a:srgbClr val="FFFF00"/>
                  </a:glow>
                </a:effectLst>
                <a:latin typeface="Georgia" panose="02040502050405020303" pitchFamily="18" charset="0"/>
              </a:rPr>
              <a:t>g </a:t>
            </a:r>
            <a:r>
              <a:rPr lang="en-US" sz="2800" b="1" u="sng" dirty="0" smtClean="0">
                <a:solidFill>
                  <a:schemeClr val="bg1"/>
                </a:solidFill>
                <a:effectLst>
                  <a:glow rad="127000">
                    <a:srgbClr val="FFFF00"/>
                  </a:glow>
                </a:effectLst>
                <a:latin typeface="Georgia" panose="02040502050405020303" pitchFamily="18" charset="0"/>
              </a:rPr>
              <a:t>factor alone eliminates the E</a:t>
            </a:r>
            <a:r>
              <a:rPr lang="en-US" sz="2800" b="1" dirty="0" smtClean="0">
                <a:solidFill>
                  <a:schemeClr val="bg1"/>
                </a:solidFill>
                <a:effectLst>
                  <a:glow rad="127000">
                    <a:srgbClr val="FFFF00"/>
                  </a:glow>
                </a:effectLst>
                <a:latin typeface="Georgia" panose="02040502050405020303" pitchFamily="18" charset="0"/>
              </a:rPr>
              <a:t>q</a:t>
            </a:r>
            <a:r>
              <a:rPr lang="en-US" sz="2800" b="1" u="sng" dirty="0" smtClean="0">
                <a:solidFill>
                  <a:schemeClr val="bg1"/>
                </a:solidFill>
                <a:effectLst>
                  <a:glow rad="127000">
                    <a:srgbClr val="FFFF00"/>
                  </a:glow>
                </a:effectLst>
                <a:latin typeface="Georgia" panose="02040502050405020303" pitchFamily="18" charset="0"/>
              </a:rPr>
              <a:t>uilux</a:t>
            </a:r>
            <a:r>
              <a:rPr lang="en-US" sz="2800" b="1" dirty="0" smtClean="0">
                <a:solidFill>
                  <a:schemeClr val="bg1"/>
                </a:solidFill>
                <a:effectLst>
                  <a:glow rad="127000">
                    <a:srgbClr val="FFFF00"/>
                  </a:glow>
                </a:effectLst>
                <a:latin typeface="Georgia" panose="02040502050405020303" pitchFamily="18" charset="0"/>
              </a:rPr>
              <a:t> </a:t>
            </a:r>
            <a:br>
              <a:rPr lang="en-US" sz="2800" b="1" dirty="0" smtClean="0">
                <a:solidFill>
                  <a:schemeClr val="bg1"/>
                </a:solidFill>
                <a:effectLst>
                  <a:glow rad="127000">
                    <a:srgbClr val="FFFF00"/>
                  </a:glow>
                </a:effectLst>
                <a:latin typeface="Georgia" panose="02040502050405020303" pitchFamily="18" charset="0"/>
              </a:rPr>
            </a:br>
            <a:r>
              <a:rPr lang="en-US" sz="2800" u="sng" dirty="0" smtClean="0">
                <a:solidFill>
                  <a:srgbClr val="FF0000"/>
                </a:solidFill>
                <a:latin typeface="Georgia" panose="02040502050405020303" pitchFamily="18" charset="0"/>
              </a:rPr>
              <a:t>from bein</a:t>
            </a:r>
            <a:r>
              <a:rPr lang="en-US" sz="2800" dirty="0" smtClean="0">
                <a:solidFill>
                  <a:srgbClr val="FF0000"/>
                </a:solidFill>
                <a:latin typeface="Georgia" panose="02040502050405020303" pitchFamily="18" charset="0"/>
              </a:rPr>
              <a:t>g </a:t>
            </a:r>
            <a:r>
              <a:rPr lang="en-US" sz="2800" u="sng" dirty="0" smtClean="0">
                <a:solidFill>
                  <a:srgbClr val="FF0000"/>
                </a:solidFill>
                <a:latin typeface="Georgia" panose="02040502050405020303" pitchFamily="18" charset="0"/>
              </a:rPr>
              <a:t>a Scri</a:t>
            </a:r>
            <a:r>
              <a:rPr lang="en-US" sz="2800" dirty="0" smtClean="0">
                <a:solidFill>
                  <a:srgbClr val="FF0000"/>
                </a:solidFill>
                <a:latin typeface="Georgia" panose="02040502050405020303" pitchFamily="18" charset="0"/>
              </a:rPr>
              <a:t>p</a:t>
            </a:r>
            <a:r>
              <a:rPr lang="en-US" sz="2800" u="sng" dirty="0" smtClean="0">
                <a:solidFill>
                  <a:srgbClr val="FF0000"/>
                </a:solidFill>
                <a:latin typeface="Georgia" panose="02040502050405020303" pitchFamily="18" charset="0"/>
              </a:rPr>
              <a:t>tural doctrine</a:t>
            </a:r>
            <a:r>
              <a:rPr lang="en-US" sz="2800" dirty="0" smtClean="0">
                <a:solidFill>
                  <a:srgbClr val="FF0000"/>
                </a:solidFill>
                <a:latin typeface="Georgia" panose="02040502050405020303" pitchFamily="18" charset="0"/>
              </a:rPr>
              <a:t>.</a:t>
            </a:r>
          </a:p>
          <a:p>
            <a:pPr algn="ctr"/>
            <a:endParaRPr lang="en-US" sz="2800" dirty="0">
              <a:solidFill>
                <a:srgbClr val="FF0000"/>
              </a:solidFill>
              <a:latin typeface="Georgia" panose="02040502050405020303" pitchFamily="18" charset="0"/>
            </a:endParaRPr>
          </a:p>
          <a:p>
            <a:pPr algn="ctr"/>
            <a:r>
              <a:rPr lang="en-US" sz="2800" dirty="0" smtClean="0">
                <a:solidFill>
                  <a:schemeClr val="bg1"/>
                </a:solidFill>
                <a:latin typeface="Georgia" panose="02040502050405020303" pitchFamily="18" charset="0"/>
              </a:rPr>
              <a:t>However, let’s </a:t>
            </a:r>
            <a:r>
              <a:rPr lang="en-US" sz="2800" b="1" dirty="0" smtClean="0">
                <a:solidFill>
                  <a:schemeClr val="bg1"/>
                </a:solidFill>
                <a:latin typeface="Georgia" panose="02040502050405020303" pitchFamily="18" charset="0"/>
              </a:rPr>
              <a:t>p</a:t>
            </a:r>
            <a:r>
              <a:rPr lang="en-US" sz="2800" b="1" u="sng" dirty="0" smtClean="0">
                <a:solidFill>
                  <a:schemeClr val="bg1"/>
                </a:solidFill>
                <a:latin typeface="Georgia" panose="02040502050405020303" pitchFamily="18" charset="0"/>
              </a:rPr>
              <a:t>rove</a:t>
            </a:r>
            <a:r>
              <a:rPr lang="en-US" sz="2800" dirty="0" smtClean="0">
                <a:solidFill>
                  <a:schemeClr val="bg1"/>
                </a:solidFill>
                <a:latin typeface="Georgia" panose="02040502050405020303" pitchFamily="18" charset="0"/>
              </a:rPr>
              <a:t> the Equi</a:t>
            </a:r>
            <a:r>
              <a:rPr lang="en-US" sz="2800" u="sng" dirty="0" smtClean="0">
                <a:solidFill>
                  <a:schemeClr val="bg1"/>
                </a:solidFill>
                <a:latin typeface="Georgia" panose="02040502050405020303" pitchFamily="18" charset="0"/>
              </a:rPr>
              <a:t>lux</a:t>
            </a:r>
            <a:r>
              <a:rPr lang="en-US" sz="2800" dirty="0" smtClean="0">
                <a:solidFill>
                  <a:schemeClr val="bg1"/>
                </a:solidFill>
                <a:latin typeface="Georgia" panose="02040502050405020303" pitchFamily="18" charset="0"/>
              </a:rPr>
              <a:t> waters anyhow.</a:t>
            </a:r>
          </a:p>
        </p:txBody>
      </p:sp>
      <p:sp>
        <p:nvSpPr>
          <p:cNvPr id="10" name="Oval 9"/>
          <p:cNvSpPr/>
          <p:nvPr/>
        </p:nvSpPr>
        <p:spPr>
          <a:xfrm>
            <a:off x="1999622" y="792463"/>
            <a:ext cx="525294" cy="54474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en-CA" sz="9600" b="1" dirty="0" smtClean="0">
                <a:ln>
                  <a:solidFill>
                    <a:srgbClr val="0000FF"/>
                  </a:solidFill>
                </a:ln>
                <a:solidFill>
                  <a:srgbClr val="99FF33"/>
                </a:solidFill>
              </a:rPr>
              <a:t>*</a:t>
            </a:r>
            <a:endParaRPr lang="en-CA" sz="9600" b="1" dirty="0">
              <a:ln>
                <a:solidFill>
                  <a:srgbClr val="0000FF"/>
                </a:solidFill>
              </a:ln>
              <a:solidFill>
                <a:srgbClr val="99FF33"/>
              </a:solidFill>
            </a:endParaRPr>
          </a:p>
        </p:txBody>
      </p:sp>
      <p:sp>
        <p:nvSpPr>
          <p:cNvPr id="2" name="Slide Number Placeholder 1"/>
          <p:cNvSpPr>
            <a:spLocks noGrp="1"/>
          </p:cNvSpPr>
          <p:nvPr>
            <p:ph type="sldNum" sz="quarter" idx="12"/>
          </p:nvPr>
        </p:nvSpPr>
        <p:spPr>
          <a:xfrm>
            <a:off x="11757804" y="6538823"/>
            <a:ext cx="434196" cy="328007"/>
          </a:xfrm>
        </p:spPr>
        <p:txBody>
          <a:bodyPr/>
          <a:lstStyle/>
          <a:p>
            <a:fld id="{6D22F896-40B5-4ADD-8801-0D06FADFA095}" type="slidenum">
              <a:rPr lang="en-US" sz="1200" smtClean="0">
                <a:solidFill>
                  <a:prstClr val="white">
                    <a:tint val="75000"/>
                  </a:prstClr>
                </a:solidFill>
              </a:rPr>
              <a:pPr/>
              <a:t>39</a:t>
            </a:fld>
            <a:endParaRPr lang="en-US" sz="1200" dirty="0">
              <a:solidFill>
                <a:prstClr val="white">
                  <a:tint val="75000"/>
                </a:prstClr>
              </a:solidFill>
            </a:endParaRPr>
          </a:p>
        </p:txBody>
      </p:sp>
    </p:spTree>
    <p:extLst>
      <p:ext uri="{BB962C8B-B14F-4D97-AF65-F5344CB8AC3E}">
        <p14:creationId xmlns:p14="http://schemas.microsoft.com/office/powerpoint/2010/main" val="351101144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11844596" y="6490218"/>
            <a:ext cx="347335" cy="312918"/>
          </a:xfrm>
        </p:spPr>
        <p:txBody>
          <a:bodyPr/>
          <a:lstStyle/>
          <a:p>
            <a:fld id="{6D22F896-40B5-4ADD-8801-0D06FADFA095}" type="slidenum">
              <a:rPr lang="en-US" sz="1100" smtClean="0">
                <a:solidFill>
                  <a:schemeClr val="tx1"/>
                </a:solidFill>
              </a:rPr>
              <a:pPr/>
              <a:t>4</a:t>
            </a:fld>
            <a:endParaRPr lang="en-US" sz="1100" dirty="0">
              <a:solidFill>
                <a:schemeClr val="tx1"/>
              </a:solidFill>
            </a:endParaRPr>
          </a:p>
        </p:txBody>
      </p:sp>
      <p:pic>
        <p:nvPicPr>
          <p:cNvPr id="3074" name="Picture 2" descr="C:\Users\Rae\Desktop\Daisy CCC website\English LG YCC - title slides\YCC-Cover-WIDE-Boqer-.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464457" y="600717"/>
            <a:ext cx="10733749" cy="603028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1380744" y="38620"/>
            <a:ext cx="6803136"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egoe Print" pitchFamily="2" charset="0"/>
              </a:rPr>
              <a:t>This is a T</a:t>
            </a: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egoe Print" pitchFamily="2" charset="0"/>
              </a:rPr>
              <a:t>EACHING</a:t>
            </a:r>
            <a:r>
              <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egoe Print" pitchFamily="2" charset="0"/>
              </a:rPr>
              <a:t> F</a:t>
            </a: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egoe Print" pitchFamily="2" charset="0"/>
              </a:rPr>
              <a:t>ROM:</a:t>
            </a:r>
            <a:endPar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egoe Print" pitchFamily="2" charset="0"/>
            </a:endParaRPr>
          </a:p>
        </p:txBody>
      </p:sp>
      <p:sp>
        <p:nvSpPr>
          <p:cNvPr id="6" name="Rectangle 5"/>
          <p:cNvSpPr/>
          <p:nvPr/>
        </p:nvSpPr>
        <p:spPr>
          <a:xfrm>
            <a:off x="6107140" y="736820"/>
            <a:ext cx="5493548" cy="954107"/>
          </a:xfrm>
          <a:prstGeom prst="rect">
            <a:avLst/>
          </a:prstGeom>
          <a:noFill/>
        </p:spPr>
        <p:txBody>
          <a:bodyPr wrap="square" lIns="91440" tIns="45720" rIns="91440" bIns="45720">
            <a:spAutoFit/>
          </a:bodyPr>
          <a:lstStyle/>
          <a:p>
            <a:pPr algn="ctr"/>
            <a:r>
              <a:rPr lang="en-US" sz="2800" b="1" cap="none" spc="0" dirty="0" smtClean="0">
                <a:ln w="1905"/>
                <a:effectLst>
                  <a:innerShdw blurRad="69850" dist="43180" dir="5400000">
                    <a:srgbClr val="000000">
                      <a:alpha val="65000"/>
                    </a:srgbClr>
                  </a:innerShdw>
                </a:effectLst>
                <a:latin typeface="Segoe Print" pitchFamily="2" charset="0"/>
              </a:rPr>
              <a:t>Approx</a:t>
            </a:r>
            <a:r>
              <a:rPr lang="en-US" sz="2800" b="1" dirty="0" smtClean="0">
                <a:ln w="1905"/>
                <a:effectLst>
                  <a:innerShdw blurRad="69850" dist="43180" dir="5400000">
                    <a:srgbClr val="000000">
                      <a:alpha val="65000"/>
                    </a:srgbClr>
                  </a:innerShdw>
                </a:effectLst>
                <a:latin typeface="Segoe Print" pitchFamily="2" charset="0"/>
              </a:rPr>
              <a:t>imate dates to consider: 26-34 CE  </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Print" pitchFamily="2" charset="0"/>
            </a:endParaRPr>
          </a:p>
        </p:txBody>
      </p:sp>
      <p:sp>
        <p:nvSpPr>
          <p:cNvPr id="9" name="Rectangle 8"/>
          <p:cNvSpPr/>
          <p:nvPr/>
        </p:nvSpPr>
        <p:spPr>
          <a:xfrm>
            <a:off x="5653623" y="6147520"/>
            <a:ext cx="549354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egoe Print" pitchFamily="2" charset="0"/>
              </a:rPr>
              <a:t>www.studythecalendar.com</a:t>
            </a:r>
            <a:endPar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Segoe Print" pitchFamily="2" charset="0"/>
            </a:endParaRPr>
          </a:p>
        </p:txBody>
      </p:sp>
      <p:pic>
        <p:nvPicPr>
          <p:cNvPr id="2" name="Picture 2" descr="C:\Users\Rae\Desktop\4.10  Yah's Passover Pt 1\running on calenda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27188" y="3119891"/>
            <a:ext cx="2798111" cy="185918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078897"/>
      </p:ext>
    </p:extLst>
  </p:cSld>
  <p:clrMapOvr>
    <a:masterClrMapping/>
  </p:clrMapOvr>
  <p:transition spd="med">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03434" y="806143"/>
            <a:ext cx="8542894" cy="5040475"/>
          </a:xfrm>
          <a:prstGeom prst="rect">
            <a:avLst/>
          </a:prstGeom>
        </p:spPr>
      </p:pic>
      <p:sp>
        <p:nvSpPr>
          <p:cNvPr id="9" name="Rectangle 8"/>
          <p:cNvSpPr/>
          <p:nvPr/>
        </p:nvSpPr>
        <p:spPr>
          <a:xfrm>
            <a:off x="7748726" y="3151166"/>
            <a:ext cx="369875" cy="31393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 name="Rectangle 9"/>
          <p:cNvSpPr/>
          <p:nvPr/>
        </p:nvSpPr>
        <p:spPr>
          <a:xfrm>
            <a:off x="9709623" y="3182921"/>
            <a:ext cx="321012" cy="272373"/>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3" name="Rectangle 12"/>
          <p:cNvSpPr/>
          <p:nvPr/>
        </p:nvSpPr>
        <p:spPr>
          <a:xfrm>
            <a:off x="8181190" y="3152706"/>
            <a:ext cx="315921" cy="312399"/>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5" name="Rectangle 24"/>
          <p:cNvSpPr/>
          <p:nvPr/>
        </p:nvSpPr>
        <p:spPr>
          <a:xfrm flipH="1">
            <a:off x="3873823" y="4926944"/>
            <a:ext cx="427486" cy="642145"/>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6" name="Rounded Rectangular Callout 25"/>
          <p:cNvSpPr/>
          <p:nvPr/>
        </p:nvSpPr>
        <p:spPr>
          <a:xfrm>
            <a:off x="1268238" y="4957533"/>
            <a:ext cx="1935429" cy="347814"/>
          </a:xfrm>
          <a:prstGeom prst="wedgeRoundRectCallout">
            <a:avLst>
              <a:gd name="adj1" fmla="val 77562"/>
              <a:gd name="adj2" fmla="val 17042"/>
              <a:gd name="adj3" fmla="val 16667"/>
            </a:avLst>
          </a:prstGeom>
          <a:solidFill>
            <a:schemeClr val="bg2">
              <a:lumMod val="40000"/>
              <a:lumOff val="60000"/>
            </a:schemeClr>
          </a:solidFill>
          <a:ln w="76200">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smtClean="0">
                <a:ln>
                  <a:solidFill>
                    <a:srgbClr val="0000FF"/>
                  </a:solidFill>
                </a:ln>
                <a:solidFill>
                  <a:srgbClr val="0066FF"/>
                </a:solidFill>
              </a:rPr>
              <a:t>CC</a:t>
            </a:r>
            <a:r>
              <a:rPr lang="en-CA" sz="2400" b="1" dirty="0" smtClean="0">
                <a:ln>
                  <a:solidFill>
                    <a:srgbClr val="0000FF"/>
                  </a:solidFill>
                </a:ln>
                <a:solidFill>
                  <a:srgbClr val="00FF00"/>
                </a:solidFill>
              </a:rPr>
              <a:t> Pesach</a:t>
            </a:r>
            <a:endParaRPr lang="en-CA" sz="2400" b="1" dirty="0">
              <a:ln>
                <a:solidFill>
                  <a:srgbClr val="0000FF"/>
                </a:solidFill>
              </a:ln>
              <a:solidFill>
                <a:srgbClr val="00FF00"/>
              </a:solidFill>
            </a:endParaRPr>
          </a:p>
        </p:txBody>
      </p:sp>
      <p:sp>
        <p:nvSpPr>
          <p:cNvPr id="16" name="Slide Number Placeholder 15"/>
          <p:cNvSpPr>
            <a:spLocks noGrp="1"/>
          </p:cNvSpPr>
          <p:nvPr>
            <p:ph type="sldNum" sz="quarter" idx="12"/>
          </p:nvPr>
        </p:nvSpPr>
        <p:spPr>
          <a:xfrm>
            <a:off x="11792309" y="6534122"/>
            <a:ext cx="338709" cy="287039"/>
          </a:xfrm>
        </p:spPr>
        <p:txBody>
          <a:bodyPr/>
          <a:lstStyle/>
          <a:p>
            <a:fld id="{6D22F896-40B5-4ADD-8801-0D06FADFA095}" type="slidenum">
              <a:rPr lang="en-US" sz="1100" smtClean="0">
                <a:solidFill>
                  <a:prstClr val="white">
                    <a:tint val="75000"/>
                  </a:prstClr>
                </a:solidFill>
              </a:rPr>
              <a:pPr/>
              <a:t>40</a:t>
            </a:fld>
            <a:endParaRPr lang="en-US" sz="1100" dirty="0">
              <a:solidFill>
                <a:prstClr val="white">
                  <a:tint val="75000"/>
                </a:prstClr>
              </a:solidFill>
            </a:endParaRPr>
          </a:p>
        </p:txBody>
      </p:sp>
      <p:sp>
        <p:nvSpPr>
          <p:cNvPr id="19" name="Rounded Rectangle 18"/>
          <p:cNvSpPr/>
          <p:nvPr/>
        </p:nvSpPr>
        <p:spPr>
          <a:xfrm>
            <a:off x="2726068" y="96293"/>
            <a:ext cx="6650062"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u="sng" dirty="0" smtClean="0">
                <a:solidFill>
                  <a:srgbClr val="99FF33"/>
                </a:solidFill>
              </a:rPr>
              <a:t>Enoch’s</a:t>
            </a:r>
            <a:r>
              <a:rPr lang="en-CA" sz="2800" b="1" dirty="0" smtClean="0">
                <a:solidFill>
                  <a:srgbClr val="FF0000"/>
                </a:solidFill>
              </a:rPr>
              <a:t> </a:t>
            </a:r>
            <a:r>
              <a:rPr lang="en-CA" sz="2800" b="1" u="sng" dirty="0" smtClean="0">
                <a:solidFill>
                  <a:srgbClr val="FF0000"/>
                </a:solidFill>
              </a:rPr>
              <a:t>Jerusalem</a:t>
            </a:r>
            <a:r>
              <a:rPr lang="en-CA" sz="2800" b="1" dirty="0" smtClean="0">
                <a:solidFill>
                  <a:srgbClr val="FF0000"/>
                </a:solidFill>
              </a:rPr>
              <a:t> </a:t>
            </a:r>
            <a:r>
              <a:rPr lang="en-CA" sz="2800" b="1" dirty="0" smtClean="0">
                <a:solidFill>
                  <a:srgbClr val="FF0000"/>
                </a:solidFill>
                <a:effectLst>
                  <a:glow rad="127000">
                    <a:srgbClr val="FFCCFF"/>
                  </a:glow>
                </a:effectLst>
                <a:latin typeface="Arial Black" panose="020B0A04020102020204" pitchFamily="34" charset="0"/>
              </a:rPr>
              <a:t>EQUILUX</a:t>
            </a:r>
            <a:r>
              <a:rPr lang="en-CA" sz="2800" b="1" dirty="0" smtClean="0">
                <a:solidFill>
                  <a:srgbClr val="FF0000"/>
                </a:solidFill>
              </a:rPr>
              <a:t> View</a:t>
            </a:r>
            <a:endParaRPr lang="en-CA" sz="2800" b="1" dirty="0">
              <a:solidFill>
                <a:srgbClr val="FF0000"/>
              </a:solidFill>
            </a:endParaRPr>
          </a:p>
        </p:txBody>
      </p:sp>
      <p:sp>
        <p:nvSpPr>
          <p:cNvPr id="33" name="Rounded Rectangular Callout 32"/>
          <p:cNvSpPr/>
          <p:nvPr/>
        </p:nvSpPr>
        <p:spPr>
          <a:xfrm>
            <a:off x="9592677" y="2261816"/>
            <a:ext cx="1783137" cy="450513"/>
          </a:xfrm>
          <a:prstGeom prst="wedgeRoundRectCallout">
            <a:avLst>
              <a:gd name="adj1" fmla="val -32971"/>
              <a:gd name="adj2" fmla="val 138173"/>
              <a:gd name="adj3" fmla="val 16667"/>
            </a:avLst>
          </a:prstGeom>
          <a:solidFill>
            <a:srgbClr val="0000FF"/>
          </a:solidFill>
          <a:ln w="57150">
            <a:solidFill>
              <a:srgbClr val="00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2800" b="1" dirty="0">
                <a:solidFill>
                  <a:srgbClr val="00FFCC"/>
                </a:solidFill>
              </a:rPr>
              <a:t>Tequfah</a:t>
            </a:r>
          </a:p>
        </p:txBody>
      </p:sp>
      <p:sp>
        <p:nvSpPr>
          <p:cNvPr id="40" name="Rectangle 39"/>
          <p:cNvSpPr/>
          <p:nvPr/>
        </p:nvSpPr>
        <p:spPr>
          <a:xfrm>
            <a:off x="7730796" y="3760516"/>
            <a:ext cx="390190" cy="317359"/>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7" name="Rounded Rectangular Callout 26"/>
          <p:cNvSpPr/>
          <p:nvPr/>
        </p:nvSpPr>
        <p:spPr>
          <a:xfrm>
            <a:off x="439515" y="1419503"/>
            <a:ext cx="5506202" cy="3196048"/>
          </a:xfrm>
          <a:prstGeom prst="wedgeRoundRectCallout">
            <a:avLst>
              <a:gd name="adj1" fmla="val 78247"/>
              <a:gd name="adj2" fmla="val 27678"/>
              <a:gd name="adj3" fmla="val 16667"/>
            </a:avLst>
          </a:prstGeom>
          <a:solidFill>
            <a:schemeClr val="accent6">
              <a:lumMod val="60000"/>
              <a:lumOff val="40000"/>
            </a:schemeClr>
          </a:solidFill>
          <a:ln w="76200">
            <a:solidFill>
              <a:srgbClr val="7030A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smtClean="0">
                <a:ln>
                  <a:solidFill>
                    <a:sysClr val="windowText" lastClr="000000"/>
                  </a:solidFill>
                </a:ln>
                <a:solidFill>
                  <a:srgbClr val="FF0000"/>
                </a:solidFill>
              </a:rPr>
              <a:t>Equilux</a:t>
            </a:r>
            <a:r>
              <a:rPr lang="en-CA" sz="2400" b="1" dirty="0" smtClean="0">
                <a:ln>
                  <a:solidFill>
                    <a:sysClr val="windowText" lastClr="000000"/>
                  </a:solidFill>
                </a:ln>
                <a:solidFill>
                  <a:srgbClr val="FF9900"/>
                </a:solidFill>
              </a:rPr>
              <a:t> Abib 14 is on a </a:t>
            </a:r>
            <a:r>
              <a:rPr lang="en-CA" sz="2400" b="1" dirty="0" smtClean="0">
                <a:ln>
                  <a:solidFill>
                    <a:sysClr val="windowText" lastClr="000000"/>
                  </a:solidFill>
                </a:ln>
                <a:solidFill>
                  <a:srgbClr val="FF5050"/>
                </a:solidFill>
              </a:rPr>
              <a:t>1</a:t>
            </a:r>
            <a:r>
              <a:rPr lang="en-CA" sz="2400" b="1" baseline="30000" dirty="0" smtClean="0">
                <a:ln>
                  <a:solidFill>
                    <a:sysClr val="windowText" lastClr="000000"/>
                  </a:solidFill>
                </a:ln>
                <a:solidFill>
                  <a:srgbClr val="FF5050"/>
                </a:solidFill>
              </a:rPr>
              <a:t>st</a:t>
            </a:r>
            <a:r>
              <a:rPr lang="en-CA" sz="2400" b="1" dirty="0" smtClean="0">
                <a:ln>
                  <a:solidFill>
                    <a:sysClr val="windowText" lastClr="000000"/>
                  </a:solidFill>
                </a:ln>
                <a:solidFill>
                  <a:srgbClr val="FF9900"/>
                </a:solidFill>
              </a:rPr>
              <a:t> Cycle </a:t>
            </a:r>
            <a:br>
              <a:rPr lang="en-CA" sz="2400" b="1" dirty="0" smtClean="0">
                <a:ln>
                  <a:solidFill>
                    <a:sysClr val="windowText" lastClr="000000"/>
                  </a:solidFill>
                </a:ln>
                <a:solidFill>
                  <a:srgbClr val="FF9900"/>
                </a:solidFill>
              </a:rPr>
            </a:br>
            <a:r>
              <a:rPr lang="en-CA" sz="2400" b="1" dirty="0" smtClean="0">
                <a:ln>
                  <a:solidFill>
                    <a:sysClr val="windowText" lastClr="000000"/>
                  </a:solidFill>
                </a:ln>
                <a:solidFill>
                  <a:srgbClr val="FF9900"/>
                </a:solidFill>
              </a:rPr>
              <a:t>of the Week.</a:t>
            </a:r>
            <a:r>
              <a:rPr lang="en-CA" sz="2400" b="1" dirty="0" smtClean="0">
                <a:solidFill>
                  <a:srgbClr val="FF0000"/>
                </a:solidFill>
                <a:sym typeface="Wingdings" panose="05000000000000000000" pitchFamily="2" charset="2"/>
              </a:rPr>
              <a:t>   </a:t>
            </a:r>
            <a:br>
              <a:rPr lang="en-CA" sz="2400" b="1" dirty="0" smtClean="0">
                <a:solidFill>
                  <a:srgbClr val="FF0000"/>
                </a:solidFill>
                <a:sym typeface="Wingdings" panose="05000000000000000000" pitchFamily="2" charset="2"/>
              </a:rPr>
            </a:br>
            <a:r>
              <a:rPr lang="en-CA" sz="2400" b="1" u="sng" dirty="0" smtClean="0">
                <a:solidFill>
                  <a:prstClr val="black"/>
                </a:solidFill>
              </a:rPr>
              <a:t>Problem</a:t>
            </a:r>
            <a:r>
              <a:rPr lang="en-CA" sz="2400" b="1" dirty="0" smtClean="0">
                <a:solidFill>
                  <a:prstClr val="black"/>
                </a:solidFill>
              </a:rPr>
              <a:t>: </a:t>
            </a:r>
            <a:r>
              <a:rPr lang="en-CA" sz="2400" b="1" u="sng" dirty="0">
                <a:ln>
                  <a:solidFill>
                    <a:sysClr val="windowText" lastClr="000000"/>
                  </a:solidFill>
                </a:ln>
                <a:solidFill>
                  <a:srgbClr val="FF0000"/>
                </a:solidFill>
                <a:effectLst>
                  <a:glow rad="127000">
                    <a:srgbClr val="FFFF00"/>
                  </a:glow>
                </a:effectLst>
              </a:rPr>
              <a:t>P</a:t>
            </a:r>
            <a:r>
              <a:rPr lang="en-CA" sz="2400" b="1" u="sng" dirty="0" smtClean="0">
                <a:ln>
                  <a:solidFill>
                    <a:sysClr val="windowText" lastClr="000000"/>
                  </a:solidFill>
                </a:ln>
                <a:solidFill>
                  <a:srgbClr val="FF0000"/>
                </a:solidFill>
                <a:effectLst>
                  <a:glow rad="127000">
                    <a:srgbClr val="FFFF00"/>
                  </a:glow>
                </a:effectLst>
              </a:rPr>
              <a:t>assover a wron</a:t>
            </a:r>
            <a:r>
              <a:rPr lang="en-CA" sz="2400" b="1" dirty="0" smtClean="0">
                <a:ln>
                  <a:solidFill>
                    <a:sysClr val="windowText" lastClr="000000"/>
                  </a:solidFill>
                </a:ln>
                <a:solidFill>
                  <a:srgbClr val="FF0000"/>
                </a:solidFill>
                <a:effectLst>
                  <a:glow rad="127000">
                    <a:srgbClr val="FFFF00"/>
                  </a:glow>
                </a:effectLst>
              </a:rPr>
              <a:t>g </a:t>
            </a:r>
            <a:r>
              <a:rPr lang="en-CA" sz="2400" b="1" u="sng" dirty="0" smtClean="0">
                <a:ln>
                  <a:solidFill>
                    <a:sysClr val="windowText" lastClr="000000"/>
                  </a:solidFill>
                </a:ln>
                <a:solidFill>
                  <a:srgbClr val="FF0000"/>
                </a:solidFill>
                <a:effectLst>
                  <a:glow rad="127000">
                    <a:srgbClr val="FFFF00"/>
                  </a:glow>
                </a:effectLst>
              </a:rPr>
              <a:t>c</a:t>
            </a:r>
            <a:r>
              <a:rPr lang="en-CA" sz="2400" b="1" dirty="0" smtClean="0">
                <a:ln>
                  <a:solidFill>
                    <a:sysClr val="windowText" lastClr="000000"/>
                  </a:solidFill>
                </a:ln>
                <a:solidFill>
                  <a:srgbClr val="FF0000"/>
                </a:solidFill>
                <a:effectLst>
                  <a:glow rad="127000">
                    <a:srgbClr val="FFFF00"/>
                  </a:glow>
                </a:effectLst>
              </a:rPr>
              <a:t>y</a:t>
            </a:r>
            <a:r>
              <a:rPr lang="en-CA" sz="2400" b="1" u="sng" dirty="0" smtClean="0">
                <a:ln>
                  <a:solidFill>
                    <a:sysClr val="windowText" lastClr="000000"/>
                  </a:solidFill>
                </a:ln>
                <a:solidFill>
                  <a:srgbClr val="FF0000"/>
                </a:solidFill>
                <a:effectLst>
                  <a:glow rad="127000">
                    <a:srgbClr val="FFFF00"/>
                  </a:glow>
                </a:effectLst>
              </a:rPr>
              <a:t>cle</a:t>
            </a:r>
            <a:r>
              <a:rPr lang="en-CA" sz="2400" b="1" dirty="0" smtClean="0">
                <a:ln>
                  <a:solidFill>
                    <a:sysClr val="windowText" lastClr="000000"/>
                  </a:solidFill>
                </a:ln>
                <a:solidFill>
                  <a:srgbClr val="FF0000"/>
                </a:solidFill>
                <a:effectLst>
                  <a:glow rad="127000">
                    <a:srgbClr val="FFFF00"/>
                  </a:glow>
                </a:effectLst>
              </a:rPr>
              <a:t>, </a:t>
            </a:r>
            <a:r>
              <a:rPr lang="en-CA" sz="2400" b="1" u="sng" dirty="0" smtClean="0">
                <a:solidFill>
                  <a:srgbClr val="FF0000"/>
                </a:solidFill>
              </a:rPr>
              <a:t>and</a:t>
            </a:r>
            <a:r>
              <a:rPr lang="en-CA" sz="2400" b="1" dirty="0" smtClean="0">
                <a:solidFill>
                  <a:srgbClr val="FF0000"/>
                </a:solidFill>
              </a:rPr>
              <a:t> </a:t>
            </a:r>
            <a:r>
              <a:rPr lang="en-CA" sz="2400" b="1" dirty="0">
                <a:solidFill>
                  <a:srgbClr val="FF0000"/>
                </a:solidFill>
              </a:rPr>
              <a:t>i</a:t>
            </a:r>
            <a:r>
              <a:rPr lang="en-CA" sz="2400" b="1" dirty="0" smtClean="0">
                <a:solidFill>
                  <a:srgbClr val="FF0000"/>
                </a:solidFill>
              </a:rPr>
              <a:t>t is far</a:t>
            </a:r>
            <a:r>
              <a:rPr lang="en-CA" sz="2400" b="1" dirty="0" smtClean="0">
                <a:solidFill>
                  <a:prstClr val="black"/>
                </a:solidFill>
              </a:rPr>
              <a:t> </a:t>
            </a:r>
            <a:r>
              <a:rPr lang="en-CA" sz="2400" b="1" dirty="0" smtClean="0">
                <a:solidFill>
                  <a:srgbClr val="FF0000"/>
                </a:solidFill>
              </a:rPr>
              <a:t>too early to secure </a:t>
            </a:r>
            <a:r>
              <a:rPr lang="en-CA" sz="2400" b="1" u="sng" dirty="0" smtClean="0">
                <a:solidFill>
                  <a:srgbClr val="0000FF"/>
                </a:solidFill>
              </a:rPr>
              <a:t>Scri</a:t>
            </a:r>
            <a:r>
              <a:rPr lang="en-CA" sz="2400" b="1" dirty="0" smtClean="0">
                <a:solidFill>
                  <a:srgbClr val="0000FF"/>
                </a:solidFill>
              </a:rPr>
              <a:t>p</a:t>
            </a:r>
            <a:r>
              <a:rPr lang="en-CA" sz="2400" b="1" u="sng" dirty="0" smtClean="0">
                <a:solidFill>
                  <a:srgbClr val="0000FF"/>
                </a:solidFill>
              </a:rPr>
              <a:t>ture’s 12 hour offset</a:t>
            </a:r>
            <a:r>
              <a:rPr lang="en-CA" sz="2400" b="1" dirty="0" smtClean="0">
                <a:solidFill>
                  <a:srgbClr val="0000FF"/>
                </a:solidFill>
              </a:rPr>
              <a:t> </a:t>
            </a:r>
            <a:r>
              <a:rPr lang="en-CA" sz="2400" b="1" dirty="0" smtClean="0">
                <a:solidFill>
                  <a:srgbClr val="FF0000"/>
                </a:solidFill>
              </a:rPr>
              <a:t>with either the Covenant Calendar or </a:t>
            </a:r>
            <a:r>
              <a:rPr lang="en-CA" sz="2400" b="1" dirty="0">
                <a:solidFill>
                  <a:srgbClr val="FF0000"/>
                </a:solidFill>
              </a:rPr>
              <a:t>t</a:t>
            </a:r>
            <a:r>
              <a:rPr lang="en-CA" sz="2400" b="1" dirty="0" smtClean="0">
                <a:solidFill>
                  <a:srgbClr val="FF0000"/>
                </a:solidFill>
              </a:rPr>
              <a:t>he lunar calendar of the Jews!! </a:t>
            </a:r>
          </a:p>
          <a:p>
            <a:pPr algn="ctr" defTabSz="457200"/>
            <a:r>
              <a:rPr lang="en-CA" sz="2200" b="1" dirty="0">
                <a:ln>
                  <a:solidFill>
                    <a:sysClr val="windowText" lastClr="000000"/>
                  </a:solidFill>
                </a:ln>
                <a:solidFill>
                  <a:sysClr val="windowText" lastClr="000000"/>
                </a:solidFill>
                <a:latin typeface="Arial Black" panose="020B0A04020102020204" pitchFamily="34" charset="0"/>
              </a:rPr>
              <a:t>A</a:t>
            </a:r>
            <a:r>
              <a:rPr lang="en-CA" sz="2200" b="1" dirty="0">
                <a:ln>
                  <a:solidFill>
                    <a:sysClr val="windowText" lastClr="000000"/>
                  </a:solidFill>
                </a:ln>
                <a:solidFill>
                  <a:srgbClr val="FF0000"/>
                </a:solidFill>
                <a:effectLst>
                  <a:glow rad="127000">
                    <a:srgbClr val="FFCCFF"/>
                  </a:glow>
                </a:effectLst>
                <a:latin typeface="Arial Black" panose="020B0A04020102020204" pitchFamily="34" charset="0"/>
              </a:rPr>
              <a:t> </a:t>
            </a:r>
            <a:r>
              <a:rPr lang="en-CA" sz="2200" b="1" dirty="0">
                <a:ln w="19050">
                  <a:solidFill>
                    <a:sysClr val="windowText" lastClr="000000"/>
                  </a:solidFill>
                </a:ln>
                <a:solidFill>
                  <a:srgbClr val="FF0000"/>
                </a:solidFill>
                <a:effectLst>
                  <a:glow rad="127000">
                    <a:srgbClr val="FF9900"/>
                  </a:glow>
                </a:effectLst>
                <a:latin typeface="Arial Black" panose="020B0A04020102020204" pitchFamily="34" charset="0"/>
              </a:rPr>
              <a:t>Double</a:t>
            </a:r>
            <a:r>
              <a:rPr lang="en-CA" sz="2200" b="1" dirty="0">
                <a:solidFill>
                  <a:prstClr val="black"/>
                </a:solidFill>
                <a:latin typeface="Arial Black" panose="020B0A04020102020204" pitchFamily="34" charset="0"/>
              </a:rPr>
              <a:t> </a:t>
            </a:r>
            <a:r>
              <a:rPr lang="en-CA" sz="2400" b="1" u="sng" dirty="0" smtClean="0">
                <a:solidFill>
                  <a:prstClr val="black"/>
                </a:solidFill>
                <a:latin typeface="Arial Black" panose="020B0A04020102020204" pitchFamily="34" charset="0"/>
              </a:rPr>
              <a:t>EQUI</a:t>
            </a:r>
            <a:r>
              <a:rPr lang="en-CA" sz="2400" b="1" u="sng" dirty="0" smtClean="0">
                <a:solidFill>
                  <a:srgbClr val="FF0000"/>
                </a:solidFill>
                <a:latin typeface="Arial Black" panose="020B0A04020102020204" pitchFamily="34" charset="0"/>
              </a:rPr>
              <a:t>LUX</a:t>
            </a:r>
            <a:r>
              <a:rPr lang="en-CA" sz="2400" b="1" u="sng" dirty="0" smtClean="0">
                <a:solidFill>
                  <a:prstClr val="black"/>
                </a:solidFill>
                <a:latin typeface="Arial Black" panose="020B0A04020102020204" pitchFamily="34" charset="0"/>
              </a:rPr>
              <a:t> FAILURE</a:t>
            </a:r>
            <a:r>
              <a:rPr lang="en-CA" sz="2400" b="1" dirty="0" smtClean="0">
                <a:solidFill>
                  <a:prstClr val="black"/>
                </a:solidFill>
                <a:latin typeface="Arial Black" panose="020B0A04020102020204" pitchFamily="34" charset="0"/>
              </a:rPr>
              <a:t>!</a:t>
            </a:r>
            <a:endParaRPr lang="en-CA" sz="2400" b="1" dirty="0">
              <a:solidFill>
                <a:prstClr val="black"/>
              </a:solidFill>
              <a:latin typeface="Arial Black" panose="020B0A04020102020204" pitchFamily="34" charset="0"/>
            </a:endParaRPr>
          </a:p>
        </p:txBody>
      </p:sp>
      <p:sp>
        <p:nvSpPr>
          <p:cNvPr id="28" name="Rounded Rectangular Callout 27"/>
          <p:cNvSpPr/>
          <p:nvPr/>
        </p:nvSpPr>
        <p:spPr>
          <a:xfrm>
            <a:off x="6078981" y="2234832"/>
            <a:ext cx="1416733" cy="438819"/>
          </a:xfrm>
          <a:prstGeom prst="wedgeRoundRectCallout">
            <a:avLst>
              <a:gd name="adj1" fmla="val 60876"/>
              <a:gd name="adj2" fmla="val 137888"/>
              <a:gd name="adj3" fmla="val 16667"/>
            </a:avLst>
          </a:prstGeom>
          <a:solidFill>
            <a:schemeClr val="bg1"/>
          </a:solidFill>
          <a:ln w="3810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solidFill>
                  <a:srgbClr val="FFFF00"/>
                </a:solidFill>
              </a:rPr>
              <a:t>E</a:t>
            </a:r>
            <a:r>
              <a:rPr lang="en-CA" sz="2400" b="1" dirty="0" smtClean="0">
                <a:solidFill>
                  <a:srgbClr val="FFFF00"/>
                </a:solidFill>
              </a:rPr>
              <a:t>qui</a:t>
            </a:r>
            <a:r>
              <a:rPr lang="en-CA" sz="2400" b="1" u="sng" dirty="0" smtClean="0">
                <a:solidFill>
                  <a:srgbClr val="FF0000"/>
                </a:solidFill>
              </a:rPr>
              <a:t>lux</a:t>
            </a:r>
            <a:endParaRPr lang="en-CA" sz="2400" b="1" u="sng" dirty="0">
              <a:solidFill>
                <a:srgbClr val="FF0000"/>
              </a:solidFill>
            </a:endParaRPr>
          </a:p>
        </p:txBody>
      </p:sp>
      <p:sp>
        <p:nvSpPr>
          <p:cNvPr id="29" name="Rounded Rectangular Callout 28"/>
          <p:cNvSpPr/>
          <p:nvPr/>
        </p:nvSpPr>
        <p:spPr>
          <a:xfrm>
            <a:off x="7604213" y="1429475"/>
            <a:ext cx="1878345" cy="1244176"/>
          </a:xfrm>
          <a:prstGeom prst="wedgeRoundRectCallout">
            <a:avLst>
              <a:gd name="adj1" fmla="val -13408"/>
              <a:gd name="adj2" fmla="val 84832"/>
              <a:gd name="adj3" fmla="val 16667"/>
            </a:avLst>
          </a:prstGeom>
          <a:solidFill>
            <a:schemeClr val="bg1"/>
          </a:solidFill>
          <a:ln w="38100">
            <a:solidFill>
              <a:srgbClr val="FF99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srgbClr val="FFFF00"/>
                </a:solidFill>
              </a:rPr>
              <a:t>New </a:t>
            </a:r>
            <a:r>
              <a:rPr lang="en-CA" sz="2400" b="1" dirty="0" smtClean="0">
                <a:ln>
                  <a:solidFill>
                    <a:sysClr val="windowText" lastClr="000000"/>
                  </a:solidFill>
                </a:ln>
                <a:solidFill>
                  <a:srgbClr val="FFFF00"/>
                </a:solidFill>
              </a:rPr>
              <a:t/>
            </a:r>
            <a:br>
              <a:rPr lang="en-CA" sz="2400" b="1" dirty="0" smtClean="0">
                <a:ln>
                  <a:solidFill>
                    <a:sysClr val="windowText" lastClr="000000"/>
                  </a:solidFill>
                </a:ln>
                <a:solidFill>
                  <a:srgbClr val="FFFF00"/>
                </a:solidFill>
              </a:rPr>
            </a:br>
            <a:r>
              <a:rPr lang="en-CA" sz="2400" b="1" u="sng" dirty="0" smtClean="0">
                <a:ln>
                  <a:solidFill>
                    <a:sysClr val="windowText" lastClr="000000"/>
                  </a:solidFill>
                </a:ln>
                <a:solidFill>
                  <a:srgbClr val="FF0000"/>
                </a:solidFill>
              </a:rPr>
              <a:t>Lux</a:t>
            </a:r>
            <a:r>
              <a:rPr lang="en-CA" sz="2400" b="1" dirty="0" smtClean="0">
                <a:ln>
                  <a:solidFill>
                    <a:sysClr val="windowText" lastClr="000000"/>
                  </a:solidFill>
                </a:ln>
                <a:solidFill>
                  <a:srgbClr val="FFFF00"/>
                </a:solidFill>
              </a:rPr>
              <a:t>-Month day!</a:t>
            </a:r>
            <a:endParaRPr lang="en-CA" sz="2400" b="1" dirty="0">
              <a:ln>
                <a:solidFill>
                  <a:sysClr val="windowText" lastClr="000000"/>
                </a:solidFill>
              </a:ln>
              <a:solidFill>
                <a:srgbClr val="FFFF00"/>
              </a:solidFill>
            </a:endParaRPr>
          </a:p>
        </p:txBody>
      </p:sp>
      <p:sp>
        <p:nvSpPr>
          <p:cNvPr id="20" name="Rectangle 19"/>
          <p:cNvSpPr/>
          <p:nvPr/>
        </p:nvSpPr>
        <p:spPr>
          <a:xfrm>
            <a:off x="362642" y="6164144"/>
            <a:ext cx="11311616" cy="46166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spc="150" dirty="0" smtClean="0">
                <a:ln w="11430"/>
                <a:solidFill>
                  <a:srgbClr val="F8F8F8"/>
                </a:solidFill>
                <a:effectLst>
                  <a:outerShdw blurRad="25400" algn="tl" rotWithShape="0">
                    <a:srgbClr val="000000">
                      <a:alpha val="43000"/>
                    </a:srgbClr>
                  </a:outerShdw>
                </a:effectLst>
              </a:rPr>
              <a:t>Remember:  Enoch does not use a moon to begin the month.</a:t>
            </a:r>
            <a:endParaRPr lang="en-US" sz="3200" b="1" cap="none" spc="150" dirty="0">
              <a:ln w="11430"/>
              <a:solidFill>
                <a:srgbClr val="F8F8F8"/>
              </a:solidFill>
              <a:effectLst>
                <a:outerShdw blurRad="25400" algn="tl" rotWithShape="0">
                  <a:srgbClr val="000000">
                    <a:alpha val="43000"/>
                  </a:srgbClr>
                </a:outerShdw>
              </a:effectLst>
            </a:endParaRPr>
          </a:p>
        </p:txBody>
      </p:sp>
      <p:grpSp>
        <p:nvGrpSpPr>
          <p:cNvPr id="2" name="Group 1"/>
          <p:cNvGrpSpPr/>
          <p:nvPr/>
        </p:nvGrpSpPr>
        <p:grpSpPr>
          <a:xfrm>
            <a:off x="8987573" y="3772449"/>
            <a:ext cx="3162638" cy="439516"/>
            <a:chOff x="9203231" y="3772449"/>
            <a:chExt cx="3162638" cy="439516"/>
          </a:xfrm>
        </p:grpSpPr>
        <p:sp>
          <p:nvSpPr>
            <p:cNvPr id="30" name="Rectangle 29"/>
            <p:cNvSpPr/>
            <p:nvPr/>
          </p:nvSpPr>
          <p:spPr>
            <a:xfrm>
              <a:off x="9203231" y="3772449"/>
              <a:ext cx="3162638"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24" name="Picture 2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63613" y="3816413"/>
              <a:ext cx="2682931" cy="351588"/>
            </a:xfrm>
            <a:prstGeom prst="rect">
              <a:avLst/>
            </a:prstGeom>
          </p:spPr>
        </p:pic>
      </p:grpSp>
      <p:cxnSp>
        <p:nvCxnSpPr>
          <p:cNvPr id="21" name="Straight Connector 20"/>
          <p:cNvCxnSpPr/>
          <p:nvPr/>
        </p:nvCxnSpPr>
        <p:spPr>
          <a:xfrm>
            <a:off x="10030635" y="3531452"/>
            <a:ext cx="191667" cy="314179"/>
          </a:xfrm>
          <a:prstGeom prst="line">
            <a:avLst/>
          </a:prstGeom>
          <a:ln w="57150">
            <a:solidFill>
              <a:srgbClr val="00FFFF"/>
            </a:solidFill>
            <a:prstDash val="sysDot"/>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711189" y="4233043"/>
            <a:ext cx="3439022" cy="317050"/>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3">
                    <a:lumMod val="75000"/>
                  </a:schemeClr>
                </a:solidFill>
              </a:rPr>
              <a:t>Mar</a:t>
            </a:r>
            <a:r>
              <a:rPr lang="en-CA" b="1" dirty="0" smtClean="0">
                <a:solidFill>
                  <a:srgbClr val="F735EE"/>
                </a:solidFill>
                <a:effectLst>
                  <a:glow rad="127000">
                    <a:srgbClr val="00FFFF"/>
                  </a:glow>
                </a:effectLst>
              </a:rPr>
              <a:t> 23 </a:t>
            </a:r>
            <a:r>
              <a:rPr lang="en-CA" b="1" dirty="0" smtClean="0">
                <a:solidFill>
                  <a:schemeClr val="accent3">
                    <a:lumMod val="75000"/>
                  </a:schemeClr>
                </a:solidFill>
              </a:rPr>
              <a:t>1:23 AM </a:t>
            </a:r>
            <a:r>
              <a:rPr lang="en-CA" b="1" dirty="0" err="1" smtClean="0">
                <a:solidFill>
                  <a:schemeClr val="accent3">
                    <a:lumMod val="75000"/>
                  </a:schemeClr>
                </a:solidFill>
              </a:rPr>
              <a:t>Yisra’el</a:t>
            </a:r>
            <a:r>
              <a:rPr lang="en-CA" b="1" dirty="0" smtClean="0">
                <a:solidFill>
                  <a:schemeClr val="accent3">
                    <a:lumMod val="75000"/>
                  </a:schemeClr>
                </a:solidFill>
              </a:rPr>
              <a:t> Time</a:t>
            </a:r>
            <a:endParaRPr lang="en-CA" b="1" dirty="0">
              <a:solidFill>
                <a:schemeClr val="accent3">
                  <a:lumMod val="75000"/>
                </a:schemeClr>
              </a:solidFill>
            </a:endParaRPr>
          </a:p>
        </p:txBody>
      </p:sp>
    </p:spTree>
    <p:extLst>
      <p:ext uri="{BB962C8B-B14F-4D97-AF65-F5344CB8AC3E}">
        <p14:creationId xmlns:p14="http://schemas.microsoft.com/office/powerpoint/2010/main" val="142381175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360"/>
                                          </p:val>
                                        </p:tav>
                                        <p:tav tm="100000">
                                          <p:val>
                                            <p:fltVal val="0"/>
                                          </p:val>
                                        </p:tav>
                                      </p:tavLst>
                                    </p:anim>
                                    <p:animEffect transition="in" filter="fade">
                                      <p:cBhvr>
                                        <p:cTn id="10" dur="1000"/>
                                        <p:tgtEl>
                                          <p:spTgt spid="19"/>
                                        </p:tgtEl>
                                      </p:cBhvr>
                                    </p:animEffect>
                                  </p:childTnLst>
                                </p:cTn>
                              </p:par>
                              <p:par>
                                <p:cTn id="11" presetID="2" presetClass="entr" presetSubtype="8"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250" fill="hold"/>
                                        <p:tgtEl>
                                          <p:spTgt spid="9"/>
                                        </p:tgtEl>
                                        <p:attrNameLst>
                                          <p:attrName>ppt_x</p:attrName>
                                        </p:attrNameLst>
                                      </p:cBhvr>
                                      <p:tavLst>
                                        <p:tav tm="0">
                                          <p:val>
                                            <p:strVal val="0-#ppt_w/2"/>
                                          </p:val>
                                        </p:tav>
                                        <p:tav tm="100000">
                                          <p:val>
                                            <p:strVal val="#ppt_x"/>
                                          </p:val>
                                        </p:tav>
                                      </p:tavLst>
                                    </p:anim>
                                    <p:anim calcmode="lin" valueType="num">
                                      <p:cBhvr additive="base">
                                        <p:cTn id="14" dur="125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25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1250" fill="hold"/>
                                        <p:tgtEl>
                                          <p:spTgt spid="28"/>
                                        </p:tgtEl>
                                        <p:attrNameLst>
                                          <p:attrName>ppt_x</p:attrName>
                                        </p:attrNameLst>
                                      </p:cBhvr>
                                      <p:tavLst>
                                        <p:tav tm="0">
                                          <p:val>
                                            <p:strVal val="0-#ppt_w/2"/>
                                          </p:val>
                                        </p:tav>
                                        <p:tav tm="100000">
                                          <p:val>
                                            <p:strVal val="#ppt_x"/>
                                          </p:val>
                                        </p:tav>
                                      </p:tavLst>
                                    </p:anim>
                                    <p:anim calcmode="lin" valueType="num">
                                      <p:cBhvr additive="base">
                                        <p:cTn id="18" dur="125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500" fill="hold"/>
                                        <p:tgtEl>
                                          <p:spTgt spid="27"/>
                                        </p:tgtEl>
                                        <p:attrNameLst>
                                          <p:attrName>ppt_w</p:attrName>
                                        </p:attrNameLst>
                                      </p:cBhvr>
                                      <p:tavLst>
                                        <p:tav tm="0">
                                          <p:val>
                                            <p:strVal val="#ppt_w+.3"/>
                                          </p:val>
                                        </p:tav>
                                        <p:tav tm="100000">
                                          <p:val>
                                            <p:strVal val="#ppt_w"/>
                                          </p:val>
                                        </p:tav>
                                      </p:tavLst>
                                    </p:anim>
                                    <p:anim calcmode="lin" valueType="num">
                                      <p:cBhvr>
                                        <p:cTn id="36" dur="1500" fill="hold"/>
                                        <p:tgtEl>
                                          <p:spTgt spid="27"/>
                                        </p:tgtEl>
                                        <p:attrNameLst>
                                          <p:attrName>ppt_h</p:attrName>
                                        </p:attrNameLst>
                                      </p:cBhvr>
                                      <p:tavLst>
                                        <p:tav tm="0">
                                          <p:val>
                                            <p:strVal val="#ppt_h"/>
                                          </p:val>
                                        </p:tav>
                                        <p:tav tm="100000">
                                          <p:val>
                                            <p:strVal val="#ppt_h"/>
                                          </p:val>
                                        </p:tav>
                                      </p:tavLst>
                                    </p:anim>
                                    <p:animEffect transition="in" filter="fade">
                                      <p:cBhvr>
                                        <p:cTn id="37" dur="1500"/>
                                        <p:tgtEl>
                                          <p:spTgt spid="27"/>
                                        </p:tgtEl>
                                      </p:cBhvr>
                                    </p:animEffect>
                                  </p:childTnLst>
                                </p:cTn>
                              </p:par>
                              <p:par>
                                <p:cTn id="38" presetID="2" presetClass="entr" presetSubtype="2"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1250" fill="hold"/>
                                        <p:tgtEl>
                                          <p:spTgt spid="40"/>
                                        </p:tgtEl>
                                        <p:attrNameLst>
                                          <p:attrName>ppt_x</p:attrName>
                                        </p:attrNameLst>
                                      </p:cBhvr>
                                      <p:tavLst>
                                        <p:tav tm="0">
                                          <p:val>
                                            <p:strVal val="1+#ppt_w/2"/>
                                          </p:val>
                                        </p:tav>
                                        <p:tav tm="100000">
                                          <p:val>
                                            <p:strVal val="#ppt_x"/>
                                          </p:val>
                                        </p:tav>
                                      </p:tavLst>
                                    </p:anim>
                                    <p:anim calcmode="lin" valueType="num">
                                      <p:cBhvr additive="base">
                                        <p:cTn id="41" dur="125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9" grpId="0" animBg="1"/>
      <p:bldP spid="40" grpId="0" animBg="1"/>
      <p:bldP spid="27" grpId="0" animBg="1"/>
      <p:bldP spid="28" grpId="0" animBg="1"/>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665" y="6545082"/>
            <a:ext cx="347335" cy="312918"/>
          </a:xfrm>
        </p:spPr>
        <p:txBody>
          <a:bodyPr/>
          <a:lstStyle/>
          <a:p>
            <a:fld id="{6D22F896-40B5-4ADD-8801-0D06FADFA095}" type="slidenum">
              <a:rPr lang="en-US" sz="1100" smtClean="0">
                <a:solidFill>
                  <a:schemeClr val="tx1"/>
                </a:solidFill>
              </a:rPr>
              <a:pPr/>
              <a:t>41</a:t>
            </a:fld>
            <a:endParaRPr lang="en-US" sz="1100" dirty="0">
              <a:solidFill>
                <a:schemeClr val="tx1"/>
              </a:solidFill>
            </a:endParaRPr>
          </a:p>
        </p:txBody>
      </p:sp>
      <p:sp>
        <p:nvSpPr>
          <p:cNvPr id="4" name="Oval 3"/>
          <p:cNvSpPr/>
          <p:nvPr/>
        </p:nvSpPr>
        <p:spPr>
          <a:xfrm>
            <a:off x="5802362" y="833514"/>
            <a:ext cx="5840963" cy="2304661"/>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dirty="0">
                <a:solidFill>
                  <a:srgbClr val="EF7A24">
                    <a:lumMod val="75000"/>
                  </a:srgbClr>
                </a:solidFill>
              </a:rPr>
              <a:t>Next up, </a:t>
            </a:r>
            <a:r>
              <a:rPr lang="en-CA" sz="3200" b="1" u="sng" dirty="0">
                <a:solidFill>
                  <a:srgbClr val="CC00FF"/>
                </a:solidFill>
              </a:rPr>
              <a:t>CE 27</a:t>
            </a:r>
            <a:r>
              <a:rPr lang="en-CA" sz="3200" b="1" dirty="0">
                <a:solidFill>
                  <a:srgbClr val="CC00FF"/>
                </a:solidFill>
              </a:rPr>
              <a:t>!</a:t>
            </a:r>
            <a:r>
              <a:rPr lang="en-CA" sz="3200" b="1" u="sng" dirty="0">
                <a:solidFill>
                  <a:srgbClr val="CC00FF"/>
                </a:solidFill>
              </a:rPr>
              <a:t> </a:t>
            </a:r>
            <a:r>
              <a:rPr lang="en-CA" sz="3200" b="1" dirty="0">
                <a:solidFill>
                  <a:srgbClr val="EF7A24">
                    <a:lumMod val="75000"/>
                  </a:srgbClr>
                </a:solidFill>
              </a:rPr>
              <a:t>same exercise! </a:t>
            </a:r>
            <a:r>
              <a:rPr lang="en-CA" sz="3200" b="1" dirty="0">
                <a:solidFill>
                  <a:srgbClr val="EF7A24">
                    <a:lumMod val="75000"/>
                  </a:srgbClr>
                </a:solidFill>
                <a:sym typeface="Wingdings" panose="05000000000000000000" pitchFamily="2" charset="2"/>
              </a:rPr>
              <a:t></a:t>
            </a:r>
            <a:endParaRPr lang="en-CA" sz="3200" b="1" dirty="0">
              <a:solidFill>
                <a:srgbClr val="EF7A24">
                  <a:lumMod val="75000"/>
                </a:srgbClr>
              </a:solidFill>
            </a:endParaRPr>
          </a:p>
        </p:txBody>
      </p:sp>
      <p:sp>
        <p:nvSpPr>
          <p:cNvPr id="5" name="Oval 4"/>
          <p:cNvSpPr/>
          <p:nvPr/>
        </p:nvSpPr>
        <p:spPr>
          <a:xfrm>
            <a:off x="5802362" y="3438748"/>
            <a:ext cx="5840963" cy="2304661"/>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dirty="0">
                <a:solidFill>
                  <a:srgbClr val="00589A"/>
                </a:solidFill>
              </a:rPr>
              <a:t>2</a:t>
            </a:r>
            <a:r>
              <a:rPr lang="en-CA" sz="3200" b="1" baseline="30000" dirty="0">
                <a:solidFill>
                  <a:srgbClr val="00589A"/>
                </a:solidFill>
              </a:rPr>
              <a:t>nd</a:t>
            </a:r>
            <a:r>
              <a:rPr lang="en-CA" sz="3200" b="1" dirty="0">
                <a:solidFill>
                  <a:srgbClr val="00589A"/>
                </a:solidFill>
              </a:rPr>
              <a:t> Slide </a:t>
            </a:r>
            <a:r>
              <a:rPr lang="en-CA" sz="3200" b="1" dirty="0">
                <a:solidFill>
                  <a:srgbClr val="EF7A24">
                    <a:lumMod val="75000"/>
                  </a:srgbClr>
                </a:solidFill>
              </a:rPr>
              <a:t>– looking for the </a:t>
            </a:r>
            <a:r>
              <a:rPr lang="en-CA" sz="3200" b="1" u="sng" dirty="0">
                <a:solidFill>
                  <a:srgbClr val="C00000"/>
                </a:solidFill>
              </a:rPr>
              <a:t>lunar</a:t>
            </a:r>
            <a:r>
              <a:rPr lang="en-CA" sz="3200" b="1" dirty="0">
                <a:solidFill>
                  <a:srgbClr val="EF7A24">
                    <a:lumMod val="75000"/>
                  </a:srgbClr>
                </a:solidFill>
              </a:rPr>
              <a:t> Passover. </a:t>
            </a:r>
            <a:r>
              <a:rPr lang="en-CA" sz="3200" b="1" dirty="0">
                <a:solidFill>
                  <a:srgbClr val="EF7A24">
                    <a:lumMod val="75000"/>
                  </a:srgbClr>
                </a:solidFill>
                <a:sym typeface="Wingdings" panose="05000000000000000000" pitchFamily="2" charset="2"/>
              </a:rPr>
              <a:t></a:t>
            </a:r>
            <a:endParaRPr lang="en-CA" sz="3200" b="1" dirty="0">
              <a:solidFill>
                <a:srgbClr val="EF7A24">
                  <a:lumMod val="75000"/>
                </a:srgbClr>
              </a:solidFill>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1556" y="439610"/>
            <a:ext cx="4126640" cy="6105472"/>
          </a:xfrm>
          <a:prstGeom prst="rect">
            <a:avLst/>
          </a:prstGeom>
          <a:ln w="76200">
            <a:solidFill>
              <a:schemeClr val="accent4">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639145261"/>
      </p:ext>
    </p:extLst>
  </p:cSld>
  <p:clrMapOvr>
    <a:masterClrMapping/>
  </p:clrMapOvr>
  <p:transition spd="med">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887" y="111514"/>
            <a:ext cx="9989257" cy="6590369"/>
          </a:xfrm>
          <a:prstGeom prst="rect">
            <a:avLst/>
          </a:prstGeom>
        </p:spPr>
      </p:pic>
      <p:sp>
        <p:nvSpPr>
          <p:cNvPr id="4" name="Rectangle 3"/>
          <p:cNvSpPr/>
          <p:nvPr/>
        </p:nvSpPr>
        <p:spPr>
          <a:xfrm>
            <a:off x="2300419" y="6155266"/>
            <a:ext cx="1605776" cy="546617"/>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1"/>
          <p:cNvSpPr txBox="1">
            <a:spLocks/>
          </p:cNvSpPr>
          <p:nvPr/>
        </p:nvSpPr>
        <p:spPr>
          <a:xfrm>
            <a:off x="9358603" y="6492875"/>
            <a:ext cx="2743200" cy="365125"/>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22F896-40B5-4ADD-8801-0D06FADFA095}" type="slidenum">
              <a:rPr lang="en-US" sz="1200" smtClean="0">
                <a:solidFill>
                  <a:schemeClr val="tx1"/>
                </a:solidFill>
              </a:rPr>
              <a:pPr algn="r"/>
              <a:t>42</a:t>
            </a:fld>
            <a:endParaRPr lang="en-US" dirty="0">
              <a:solidFill>
                <a:schemeClr val="tx1"/>
              </a:solidFill>
            </a:endParaRPr>
          </a:p>
        </p:txBody>
      </p:sp>
      <p:sp>
        <p:nvSpPr>
          <p:cNvPr id="2" name="Rounded Rectangle 1"/>
          <p:cNvSpPr/>
          <p:nvPr/>
        </p:nvSpPr>
        <p:spPr>
          <a:xfrm rot="10800000" flipV="1">
            <a:off x="4336997" y="947420"/>
            <a:ext cx="7420891" cy="5207846"/>
          </a:xfrm>
          <a:prstGeom prst="roundRect">
            <a:avLst/>
          </a:prstGeom>
          <a:solidFill>
            <a:schemeClr val="accent2">
              <a:lumMod val="60000"/>
              <a:lumOff val="40000"/>
            </a:schemeClr>
          </a:solidFill>
          <a:ln w="57150">
            <a:solidFill>
              <a:srgbClr val="6633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u="sng" dirty="0" smtClean="0">
                <a:solidFill>
                  <a:srgbClr val="FF0000"/>
                </a:solidFill>
              </a:rPr>
              <a:t>Im</a:t>
            </a:r>
            <a:r>
              <a:rPr lang="en-CA" sz="2800" b="1" dirty="0" smtClean="0">
                <a:solidFill>
                  <a:srgbClr val="FF0000"/>
                </a:solidFill>
              </a:rPr>
              <a:t>p</a:t>
            </a:r>
            <a:r>
              <a:rPr lang="en-CA" sz="2800" b="1" u="sng" dirty="0" smtClean="0">
                <a:solidFill>
                  <a:srgbClr val="FF0000"/>
                </a:solidFill>
              </a:rPr>
              <a:t>ortant info for the next slide</a:t>
            </a:r>
            <a:r>
              <a:rPr lang="en-CA" sz="2800" b="1" dirty="0" smtClean="0">
                <a:solidFill>
                  <a:srgbClr val="FF0000"/>
                </a:solidFill>
              </a:rPr>
              <a:t>!</a:t>
            </a:r>
          </a:p>
          <a:p>
            <a:pPr algn="ctr"/>
            <a:r>
              <a:rPr lang="en-CA" sz="2800" b="1" dirty="0" smtClean="0">
                <a:solidFill>
                  <a:srgbClr val="663300"/>
                </a:solidFill>
              </a:rPr>
              <a:t>Look in the red box to note the </a:t>
            </a:r>
            <a:br>
              <a:rPr lang="en-CA" sz="2800" b="1" dirty="0" smtClean="0">
                <a:solidFill>
                  <a:srgbClr val="663300"/>
                </a:solidFill>
              </a:rPr>
            </a:br>
            <a:r>
              <a:rPr lang="en-CA" sz="2800" b="1" u="sng" dirty="0" smtClean="0">
                <a:solidFill>
                  <a:srgbClr val="663300"/>
                </a:solidFill>
                <a:effectLst>
                  <a:glow rad="76200">
                    <a:srgbClr val="00FFFF"/>
                  </a:glow>
                </a:effectLst>
              </a:rPr>
              <a:t>timin</a:t>
            </a:r>
            <a:r>
              <a:rPr lang="en-CA" sz="2800" b="1" dirty="0" smtClean="0">
                <a:solidFill>
                  <a:srgbClr val="663300"/>
                </a:solidFill>
                <a:effectLst>
                  <a:glow rad="76200">
                    <a:srgbClr val="00FFFF"/>
                  </a:glow>
                </a:effectLst>
              </a:rPr>
              <a:t>g of Dawn on March 23!</a:t>
            </a:r>
            <a:r>
              <a:rPr lang="en-CA" sz="2800" b="1" dirty="0" smtClean="0">
                <a:solidFill>
                  <a:srgbClr val="663300"/>
                </a:solidFill>
              </a:rPr>
              <a:t/>
            </a:r>
            <a:br>
              <a:rPr lang="en-CA" sz="2800" b="1" dirty="0" smtClean="0">
                <a:solidFill>
                  <a:srgbClr val="663300"/>
                </a:solidFill>
              </a:rPr>
            </a:br>
            <a:r>
              <a:rPr lang="en-CA" sz="2800" b="1" u="sng" dirty="0" smtClean="0">
                <a:solidFill>
                  <a:srgbClr val="663300"/>
                </a:solidFill>
              </a:rPr>
              <a:t>This line slides</a:t>
            </a:r>
            <a:r>
              <a:rPr lang="en-CA" sz="2800" b="1" dirty="0" smtClean="0">
                <a:solidFill>
                  <a:srgbClr val="663300"/>
                </a:solidFill>
              </a:rPr>
              <a:t> </a:t>
            </a:r>
            <a:r>
              <a:rPr lang="en-CA" sz="2800" dirty="0" smtClean="0">
                <a:solidFill>
                  <a:srgbClr val="002060"/>
                </a:solidFill>
              </a:rPr>
              <a:t>providing indication of exact timing of the physical aspects of the 24 hour cycle. At this point we see the </a:t>
            </a:r>
            <a:r>
              <a:rPr lang="en-CA" sz="2800" b="1" u="sng" dirty="0" smtClean="0">
                <a:solidFill>
                  <a:srgbClr val="002060"/>
                </a:solidFill>
                <a:effectLst>
                  <a:glow rad="127000">
                    <a:srgbClr val="99FF33"/>
                  </a:glow>
                </a:effectLst>
              </a:rPr>
              <a:t>exact time of the Astronomical Twili</a:t>
            </a:r>
            <a:r>
              <a:rPr lang="en-CA" sz="2800" b="1" dirty="0" smtClean="0">
                <a:solidFill>
                  <a:srgbClr val="002060"/>
                </a:solidFill>
                <a:effectLst>
                  <a:glow rad="127000">
                    <a:srgbClr val="99FF33"/>
                  </a:glow>
                </a:effectLst>
              </a:rPr>
              <a:t>g</a:t>
            </a:r>
            <a:r>
              <a:rPr lang="en-CA" sz="2800" b="1" u="sng" dirty="0" smtClean="0">
                <a:solidFill>
                  <a:srgbClr val="002060"/>
                </a:solidFill>
                <a:effectLst>
                  <a:glow rad="127000">
                    <a:srgbClr val="99FF33"/>
                  </a:glow>
                </a:effectLst>
              </a:rPr>
              <a:t>ht in </a:t>
            </a:r>
            <a:r>
              <a:rPr lang="en-CA" sz="2800" b="1" u="sng" dirty="0" err="1" smtClean="0">
                <a:solidFill>
                  <a:srgbClr val="002060"/>
                </a:solidFill>
                <a:effectLst>
                  <a:glow rad="127000">
                    <a:srgbClr val="99FF33"/>
                  </a:glow>
                </a:effectLst>
              </a:rPr>
              <a:t>Yerushala</a:t>
            </a:r>
            <a:r>
              <a:rPr lang="en-CA" sz="2800" b="1" dirty="0" err="1" smtClean="0">
                <a:solidFill>
                  <a:srgbClr val="002060"/>
                </a:solidFill>
                <a:effectLst>
                  <a:glow rad="127000">
                    <a:srgbClr val="99FF33"/>
                  </a:glow>
                </a:effectLst>
              </a:rPr>
              <a:t>y</a:t>
            </a:r>
            <a:r>
              <a:rPr lang="en-CA" sz="2800" b="1" u="sng" dirty="0" err="1" smtClean="0">
                <a:solidFill>
                  <a:srgbClr val="002060"/>
                </a:solidFill>
                <a:effectLst>
                  <a:glow rad="127000">
                    <a:srgbClr val="99FF33"/>
                  </a:glow>
                </a:effectLst>
              </a:rPr>
              <a:t>im</a:t>
            </a:r>
            <a:r>
              <a:rPr lang="en-CA" sz="2800" b="1" dirty="0" smtClean="0">
                <a:solidFill>
                  <a:srgbClr val="002060"/>
                </a:solidFill>
                <a:effectLst>
                  <a:glow rad="127000">
                    <a:srgbClr val="99FF33"/>
                  </a:glow>
                </a:effectLst>
              </a:rPr>
              <a:t>. </a:t>
            </a:r>
            <a:br>
              <a:rPr lang="en-CA" sz="2800" b="1" dirty="0" smtClean="0">
                <a:solidFill>
                  <a:srgbClr val="002060"/>
                </a:solidFill>
                <a:effectLst>
                  <a:glow rad="127000">
                    <a:srgbClr val="99FF33"/>
                  </a:glow>
                </a:effectLst>
              </a:rPr>
            </a:br>
            <a:r>
              <a:rPr lang="en-CA" sz="2800" dirty="0" smtClean="0">
                <a:solidFill>
                  <a:srgbClr val="002060"/>
                </a:solidFill>
                <a:effectLst/>
              </a:rPr>
              <a:t>This gives us the p</a:t>
            </a:r>
            <a:r>
              <a:rPr lang="en-CA" sz="2800" u="sng" dirty="0" smtClean="0">
                <a:solidFill>
                  <a:srgbClr val="002060"/>
                </a:solidFill>
                <a:effectLst/>
              </a:rPr>
              <a:t>recise timin</a:t>
            </a:r>
            <a:r>
              <a:rPr lang="en-CA" sz="2800" dirty="0" smtClean="0">
                <a:solidFill>
                  <a:srgbClr val="002060"/>
                </a:solidFill>
                <a:effectLst/>
              </a:rPr>
              <a:t>g of </a:t>
            </a:r>
            <a:r>
              <a:rPr lang="en-CA" sz="2800" b="1" dirty="0" smtClean="0">
                <a:solidFill>
                  <a:srgbClr val="0000FF"/>
                </a:solidFill>
                <a:effectLst>
                  <a:glow rad="127000">
                    <a:srgbClr val="00FFFF"/>
                  </a:glow>
                </a:effectLst>
              </a:rPr>
              <a:t>Dawn</a:t>
            </a:r>
            <a:r>
              <a:rPr lang="en-CA" sz="2800" dirty="0" smtClean="0">
                <a:solidFill>
                  <a:srgbClr val="002060"/>
                </a:solidFill>
                <a:effectLst/>
              </a:rPr>
              <a:t> and the cycle of the month </a:t>
            </a:r>
            <a:br>
              <a:rPr lang="en-CA" sz="2800" dirty="0" smtClean="0">
                <a:solidFill>
                  <a:srgbClr val="002060"/>
                </a:solidFill>
                <a:effectLst/>
              </a:rPr>
            </a:br>
            <a:r>
              <a:rPr lang="en-CA" sz="2800" u="sng" dirty="0" smtClean="0">
                <a:solidFill>
                  <a:srgbClr val="0000FF"/>
                </a:solidFill>
                <a:effectLst/>
                <a:latin typeface="Arial Black" panose="020B0A04020102020204" pitchFamily="34" charset="0"/>
              </a:rPr>
              <a:t>accordin</a:t>
            </a:r>
            <a:r>
              <a:rPr lang="en-CA" sz="2800" dirty="0" smtClean="0">
                <a:solidFill>
                  <a:srgbClr val="0000FF"/>
                </a:solidFill>
                <a:effectLst/>
                <a:latin typeface="Arial Black" panose="020B0A04020102020204" pitchFamily="34" charset="0"/>
              </a:rPr>
              <a:t>g </a:t>
            </a:r>
            <a:r>
              <a:rPr lang="en-CA" sz="2800" u="sng" dirty="0" smtClean="0">
                <a:solidFill>
                  <a:srgbClr val="0000FF"/>
                </a:solidFill>
                <a:effectLst/>
                <a:latin typeface="Arial Black" panose="020B0A04020102020204" pitchFamily="34" charset="0"/>
              </a:rPr>
              <a:t>to Yahuah</a:t>
            </a:r>
            <a:r>
              <a:rPr lang="en-CA" sz="2800" dirty="0" smtClean="0">
                <a:solidFill>
                  <a:srgbClr val="0000FF"/>
                </a:solidFill>
                <a:effectLst/>
                <a:latin typeface="Arial Black" panose="020B0A04020102020204" pitchFamily="34" charset="0"/>
              </a:rPr>
              <a:t>!</a:t>
            </a:r>
            <a:endParaRPr lang="en-CA" b="1" dirty="0">
              <a:solidFill>
                <a:srgbClr val="0000FF"/>
              </a:solidFill>
              <a:effectLst>
                <a:glow rad="127000">
                  <a:srgbClr val="99FF33"/>
                </a:glow>
              </a:effectLst>
              <a:latin typeface="Arial Black" panose="020B0A04020102020204" pitchFamily="34" charset="0"/>
            </a:endParaRPr>
          </a:p>
        </p:txBody>
      </p:sp>
      <p:cxnSp>
        <p:nvCxnSpPr>
          <p:cNvPr id="7" name="Straight Arrow Connector 6"/>
          <p:cNvCxnSpPr/>
          <p:nvPr/>
        </p:nvCxnSpPr>
        <p:spPr>
          <a:xfrm flipH="1">
            <a:off x="3256553" y="584250"/>
            <a:ext cx="1306214" cy="1599906"/>
          </a:xfrm>
          <a:prstGeom prst="straightConnector1">
            <a:avLst/>
          </a:prstGeom>
          <a:ln w="76200">
            <a:solidFill>
              <a:srgbClr val="663300"/>
            </a:solidFill>
            <a:tailEnd type="triangle"/>
          </a:ln>
          <a:effectLst>
            <a:glow rad="127000">
              <a:srgbClr val="FFCC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48123" y="1921164"/>
            <a:ext cx="451004" cy="15701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Arrow Connector 15"/>
          <p:cNvCxnSpPr/>
          <p:nvPr/>
        </p:nvCxnSpPr>
        <p:spPr>
          <a:xfrm>
            <a:off x="1099127" y="6059053"/>
            <a:ext cx="1283855" cy="249382"/>
          </a:xfrm>
          <a:prstGeom prst="straightConnector1">
            <a:avLst/>
          </a:prstGeom>
          <a:ln w="76200">
            <a:solidFill>
              <a:srgbClr val="FF0000"/>
            </a:solidFill>
            <a:headEnd type="arrow" w="med" len="med"/>
            <a:tailEnd type="arrow"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81197" y="4536141"/>
            <a:ext cx="2083344" cy="779929"/>
          </a:xfrm>
          <a:prstGeom prst="rect">
            <a:avLst/>
          </a:prstGeom>
          <a:ln w="57150">
            <a:solidFill>
              <a:srgbClr val="FF0000"/>
            </a:solidFill>
          </a:ln>
          <a:scene3d>
            <a:camera prst="orthographicFront"/>
            <a:lightRig rig="threePt" dir="t"/>
          </a:scene3d>
          <a:sp3d>
            <a:bevelT prst="relaxedInset"/>
          </a:sp3d>
        </p:spPr>
        <p:style>
          <a:lnRef idx="2">
            <a:schemeClr val="accent3"/>
          </a:lnRef>
          <a:fillRef idx="1">
            <a:schemeClr val="lt1"/>
          </a:fillRef>
          <a:effectRef idx="0">
            <a:schemeClr val="accent3"/>
          </a:effectRef>
          <a:fontRef idx="minor">
            <a:schemeClr val="dk1"/>
          </a:fontRef>
        </p:style>
        <p:txBody>
          <a:bodyPr rtlCol="0" anchor="ctr">
            <a:sp3d extrusionH="57150">
              <a:bevelT w="38100" h="38100"/>
            </a:sp3d>
          </a:bodyPr>
          <a:lstStyle/>
          <a:p>
            <a:pPr algn="ctr"/>
            <a:r>
              <a:rPr lang="en-US" sz="1400" b="1" dirty="0" smtClean="0">
                <a:solidFill>
                  <a:srgbClr val="FF0000"/>
                </a:solidFill>
              </a:rPr>
              <a:t>Astronomical Twilight at boqer Mar 23</a:t>
            </a:r>
            <a:r>
              <a:rPr lang="en-US" sz="1400" b="1" baseline="30000" dirty="0" smtClean="0">
                <a:solidFill>
                  <a:srgbClr val="FF0000"/>
                </a:solidFill>
              </a:rPr>
              <a:t>rd</a:t>
            </a:r>
            <a:r>
              <a:rPr lang="en-US" sz="1400" b="1" dirty="0" smtClean="0">
                <a:solidFill>
                  <a:srgbClr val="FF0000"/>
                </a:solidFill>
              </a:rPr>
              <a:t>: </a:t>
            </a:r>
          </a:p>
          <a:p>
            <a:pPr algn="ctr"/>
            <a:r>
              <a:rPr lang="en-US" sz="1400" dirty="0" smtClean="0"/>
              <a:t>4:17 AM</a:t>
            </a:r>
            <a:endParaRPr lang="en-US" sz="1400" dirty="0"/>
          </a:p>
        </p:txBody>
      </p:sp>
    </p:spTree>
    <p:extLst>
      <p:ext uri="{BB962C8B-B14F-4D97-AF65-F5344CB8AC3E}">
        <p14:creationId xmlns:p14="http://schemas.microsoft.com/office/powerpoint/2010/main" val="90567726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10000" fill="hold" nodeType="afterEffect">
                                  <p:stCondLst>
                                    <p:cond delay="500"/>
                                  </p:st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par>
                                <p:cTn id="7" presetID="8" presetClass="emph" presetSubtype="0" repeatCount="2000" fill="hold" grpId="0" nodeType="withEffect">
                                  <p:stCondLst>
                                    <p:cond delay="750"/>
                                  </p:stCondLst>
                                  <p:childTnLst>
                                    <p:animRot by="21600000">
                                      <p:cBhvr>
                                        <p:cTn id="8" dur="2000" fill="hold"/>
                                        <p:tgtEl>
                                          <p:spTgt spid="4"/>
                                        </p:tgtEl>
                                        <p:attrNameLst>
                                          <p:attrName>r</p:attrName>
                                        </p:attrNameLst>
                                      </p:cBhvr>
                                    </p:animRot>
                                  </p:childTnLst>
                                </p:cTn>
                              </p:par>
                              <p:par>
                                <p:cTn id="9" presetID="53" presetClass="entr" presetSubtype="16" fill="hold" grpId="0" nodeType="withEffect">
                                  <p:stCondLst>
                                    <p:cond delay="125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childTnLst>
                                </p:cTn>
                              </p:par>
                              <p:par>
                                <p:cTn id="14" presetID="6" presetClass="entr" presetSubtype="32" repeatCount="3000" fill="hold" nodeType="withEffect">
                                  <p:stCondLst>
                                    <p:cond delay="1750"/>
                                  </p:stCondLst>
                                  <p:childTnLst>
                                    <p:set>
                                      <p:cBhvr>
                                        <p:cTn id="15" dur="1" fill="hold">
                                          <p:stCondLst>
                                            <p:cond delay="0"/>
                                          </p:stCondLst>
                                        </p:cTn>
                                        <p:tgtEl>
                                          <p:spTgt spid="16"/>
                                        </p:tgtEl>
                                        <p:attrNameLst>
                                          <p:attrName>style.visibility</p:attrName>
                                        </p:attrNameLst>
                                      </p:cBhvr>
                                      <p:to>
                                        <p:strVal val="visible"/>
                                      </p:to>
                                    </p:set>
                                    <p:animEffect transition="in" filter="circle(out)">
                                      <p:cBhvr>
                                        <p:cTn id="16" dur="125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4539" y="884384"/>
            <a:ext cx="7056931" cy="5378158"/>
          </a:xfrm>
          <a:prstGeom prst="rect">
            <a:avLst/>
          </a:prstGeom>
        </p:spPr>
      </p:pic>
      <p:sp>
        <p:nvSpPr>
          <p:cNvPr id="10" name="Rectangle 9"/>
          <p:cNvSpPr/>
          <p:nvPr/>
        </p:nvSpPr>
        <p:spPr>
          <a:xfrm>
            <a:off x="5070570" y="3179749"/>
            <a:ext cx="326571" cy="287382"/>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1" name="Straight Connector 10"/>
          <p:cNvCxnSpPr/>
          <p:nvPr/>
        </p:nvCxnSpPr>
        <p:spPr>
          <a:xfrm>
            <a:off x="5461876" y="3452301"/>
            <a:ext cx="1763677" cy="5866"/>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96579" y="4900220"/>
            <a:ext cx="1303197" cy="1104"/>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2681" y="4447996"/>
            <a:ext cx="295530" cy="73574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4" name="Rectangle 13"/>
          <p:cNvSpPr/>
          <p:nvPr/>
        </p:nvSpPr>
        <p:spPr>
          <a:xfrm>
            <a:off x="338406" y="4434840"/>
            <a:ext cx="1649665" cy="224205"/>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100" b="1" dirty="0">
                <a:solidFill>
                  <a:prstClr val="black"/>
                </a:solidFill>
              </a:rPr>
              <a:t>14</a:t>
            </a:r>
            <a:r>
              <a:rPr lang="en-CA" sz="1100" b="1" baseline="30000" dirty="0">
                <a:solidFill>
                  <a:prstClr val="black"/>
                </a:solidFill>
              </a:rPr>
              <a:t>th</a:t>
            </a:r>
            <a:r>
              <a:rPr lang="en-CA" sz="1100" b="1" dirty="0">
                <a:solidFill>
                  <a:prstClr val="black"/>
                </a:solidFill>
              </a:rPr>
              <a:t> on a </a:t>
            </a:r>
            <a:r>
              <a:rPr lang="en-CA" sz="1100" b="1" dirty="0" smtClean="0">
                <a:solidFill>
                  <a:prstClr val="black"/>
                </a:solidFill>
                <a:effectLst>
                  <a:glow rad="127000">
                    <a:srgbClr val="00FF00"/>
                  </a:glow>
                </a:effectLst>
              </a:rPr>
              <a:t>1</a:t>
            </a:r>
            <a:r>
              <a:rPr lang="en-CA" sz="1100" b="1" baseline="30000" dirty="0" smtClean="0">
                <a:solidFill>
                  <a:prstClr val="black"/>
                </a:solidFill>
                <a:effectLst>
                  <a:glow rad="127000">
                    <a:srgbClr val="00FF00"/>
                  </a:glow>
                </a:effectLst>
              </a:rPr>
              <a:t>st</a:t>
            </a:r>
            <a:r>
              <a:rPr lang="en-CA" sz="1100" b="1" dirty="0" smtClean="0">
                <a:solidFill>
                  <a:prstClr val="black"/>
                </a:solidFill>
                <a:effectLst>
                  <a:glow rad="127000">
                    <a:srgbClr val="00FF00"/>
                  </a:glow>
                </a:effectLst>
              </a:rPr>
              <a:t> </a:t>
            </a:r>
            <a:r>
              <a:rPr lang="en-CA" sz="1100" b="1" dirty="0" smtClean="0">
                <a:solidFill>
                  <a:prstClr val="black"/>
                </a:solidFill>
              </a:rPr>
              <a:t> </a:t>
            </a:r>
            <a:r>
              <a:rPr lang="en-CA" sz="1100" b="1" dirty="0">
                <a:solidFill>
                  <a:prstClr val="black"/>
                </a:solidFill>
              </a:rPr>
              <a:t>Cycle</a:t>
            </a:r>
            <a:r>
              <a:rPr lang="en-CA" sz="1100" b="1" dirty="0" smtClean="0">
                <a:solidFill>
                  <a:prstClr val="black"/>
                </a:solidFill>
              </a:rPr>
              <a:t>! </a:t>
            </a:r>
            <a:r>
              <a:rPr lang="en-CA" sz="1100" b="1" dirty="0" smtClean="0">
                <a:solidFill>
                  <a:srgbClr val="FF0000"/>
                </a:solidFill>
              </a:rPr>
              <a:t>!</a:t>
            </a:r>
            <a:endParaRPr lang="en-CA" sz="1100" b="1" dirty="0">
              <a:solidFill>
                <a:srgbClr val="FF0000"/>
              </a:solidFill>
            </a:endParaRPr>
          </a:p>
        </p:txBody>
      </p:sp>
      <p:sp>
        <p:nvSpPr>
          <p:cNvPr id="16" name="Rectangle 15"/>
          <p:cNvSpPr/>
          <p:nvPr/>
        </p:nvSpPr>
        <p:spPr>
          <a:xfrm>
            <a:off x="7941063" y="480631"/>
            <a:ext cx="3717546" cy="2363667"/>
          </a:xfrm>
          <a:prstGeom prst="rect">
            <a:avLst/>
          </a:prstGeom>
          <a:ln w="57150">
            <a:solidFill>
              <a:srgbClr val="00589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b="1" dirty="0" smtClean="0">
                <a:solidFill>
                  <a:srgbClr val="0000FF"/>
                </a:solidFill>
              </a:rPr>
              <a:t>C.C. -</a:t>
            </a:r>
            <a:r>
              <a:rPr lang="en-CA" sz="3200" dirty="0" smtClean="0">
                <a:solidFill>
                  <a:srgbClr val="C00000"/>
                </a:solidFill>
              </a:rPr>
              <a:t> </a:t>
            </a:r>
            <a:r>
              <a:rPr lang="en-CA" sz="3200" dirty="0">
                <a:solidFill>
                  <a:srgbClr val="C00000"/>
                </a:solidFill>
              </a:rPr>
              <a:t>Looking for </a:t>
            </a:r>
            <a:r>
              <a:rPr lang="en-CA" sz="3200" dirty="0">
                <a:solidFill>
                  <a:srgbClr val="0000FF"/>
                </a:solidFill>
              </a:rPr>
              <a:t>Yahusha’s</a:t>
            </a:r>
            <a:r>
              <a:rPr lang="en-CA" sz="3200" dirty="0">
                <a:solidFill>
                  <a:srgbClr val="663300"/>
                </a:solidFill>
              </a:rPr>
              <a:t> Crucifixion </a:t>
            </a:r>
            <a:br>
              <a:rPr lang="en-CA" sz="3200" dirty="0">
                <a:solidFill>
                  <a:srgbClr val="663300"/>
                </a:solidFill>
              </a:rPr>
            </a:br>
            <a:r>
              <a:rPr lang="en-CA" sz="3200" dirty="0">
                <a:solidFill>
                  <a:srgbClr val="663300"/>
                </a:solidFill>
              </a:rPr>
              <a:t>on a </a:t>
            </a:r>
            <a:r>
              <a:rPr lang="en-CA" sz="3200" b="1" dirty="0">
                <a:solidFill>
                  <a:srgbClr val="0000FF"/>
                </a:solidFill>
                <a:effectLst>
                  <a:glow rad="127000">
                    <a:srgbClr val="FFFF00"/>
                  </a:glow>
                </a:effectLst>
              </a:rPr>
              <a:t>4</a:t>
            </a:r>
            <a:r>
              <a:rPr lang="en-CA" sz="3200" b="1" baseline="30000" dirty="0">
                <a:solidFill>
                  <a:srgbClr val="0000FF"/>
                </a:solidFill>
                <a:effectLst>
                  <a:glow rad="127000">
                    <a:srgbClr val="FFFF00"/>
                  </a:glow>
                </a:effectLst>
              </a:rPr>
              <a:t>th</a:t>
            </a:r>
            <a:r>
              <a:rPr lang="en-CA" sz="3200" dirty="0">
                <a:solidFill>
                  <a:srgbClr val="663300"/>
                </a:solidFill>
              </a:rPr>
              <a:t> Cycle!</a:t>
            </a:r>
          </a:p>
        </p:txBody>
      </p:sp>
      <p:cxnSp>
        <p:nvCxnSpPr>
          <p:cNvPr id="18" name="Straight Connector 17"/>
          <p:cNvCxnSpPr/>
          <p:nvPr/>
        </p:nvCxnSpPr>
        <p:spPr>
          <a:xfrm rot="60000" flipV="1">
            <a:off x="5159286" y="3678622"/>
            <a:ext cx="456742" cy="11238"/>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5442" y="5139690"/>
            <a:ext cx="160888" cy="220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337516" y="2044535"/>
            <a:ext cx="3001994" cy="1423358"/>
          </a:xfrm>
          <a:prstGeom prst="wedgeRoundRectCallout">
            <a:avLst>
              <a:gd name="adj1" fmla="val -32104"/>
              <a:gd name="adj2" fmla="val 108941"/>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dirty="0" smtClean="0">
                <a:solidFill>
                  <a:srgbClr val="0000FF"/>
                </a:solidFill>
              </a:rPr>
              <a:t>C.C.</a:t>
            </a:r>
            <a:r>
              <a:rPr lang="en-CA" sz="3600" dirty="0" smtClean="0">
                <a:solidFill>
                  <a:srgbClr val="0000FF"/>
                </a:solidFill>
              </a:rPr>
              <a:t> </a:t>
            </a:r>
            <a:r>
              <a:rPr lang="en-CA" sz="3600" dirty="0">
                <a:solidFill>
                  <a:srgbClr val="0000FF"/>
                </a:solidFill>
              </a:rPr>
              <a:t>Abib 14 Passover </a:t>
            </a:r>
          </a:p>
        </p:txBody>
      </p:sp>
      <p:sp>
        <p:nvSpPr>
          <p:cNvPr id="2" name="Slide Number Placeholder 1"/>
          <p:cNvSpPr>
            <a:spLocks noGrp="1"/>
          </p:cNvSpPr>
          <p:nvPr>
            <p:ph type="sldNum" sz="quarter" idx="12"/>
          </p:nvPr>
        </p:nvSpPr>
        <p:spPr>
          <a:xfrm>
            <a:off x="11658609" y="6553709"/>
            <a:ext cx="416347" cy="304291"/>
          </a:xfrm>
        </p:spPr>
        <p:txBody>
          <a:bodyPr/>
          <a:lstStyle/>
          <a:p>
            <a:fld id="{6D22F896-40B5-4ADD-8801-0D06FADFA095}" type="slidenum">
              <a:rPr lang="en-US" sz="1100" smtClean="0">
                <a:solidFill>
                  <a:prstClr val="white">
                    <a:tint val="75000"/>
                  </a:prstClr>
                </a:solidFill>
              </a:rPr>
              <a:pPr/>
              <a:t>43</a:t>
            </a:fld>
            <a:endParaRPr lang="en-US" sz="1100" dirty="0">
              <a:solidFill>
                <a:prstClr val="white">
                  <a:tint val="75000"/>
                </a:prstClr>
              </a:solidFill>
            </a:endParaRPr>
          </a:p>
        </p:txBody>
      </p:sp>
      <p:sp>
        <p:nvSpPr>
          <p:cNvPr id="17" name="Rounded Rectangular Callout 16"/>
          <p:cNvSpPr/>
          <p:nvPr/>
        </p:nvSpPr>
        <p:spPr>
          <a:xfrm>
            <a:off x="4900403" y="2268733"/>
            <a:ext cx="1725738" cy="612648"/>
          </a:xfrm>
          <a:prstGeom prst="wedgeRoundRectCallout">
            <a:avLst>
              <a:gd name="adj1" fmla="val -29016"/>
              <a:gd name="adj2" fmla="val 87670"/>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smtClean="0">
                <a:solidFill>
                  <a:srgbClr val="00FFFF"/>
                </a:solidFill>
                <a:effectLst>
                  <a:glow rad="127000">
                    <a:srgbClr val="FFFF00"/>
                  </a:glow>
                </a:effectLst>
                <a:latin typeface="Comic Sans MS" panose="030F0702030302020204" pitchFamily="66" charset="0"/>
              </a:rPr>
              <a:t>Tequfah</a:t>
            </a:r>
            <a:endParaRPr lang="en-CA" sz="2800" dirty="0">
              <a:solidFill>
                <a:srgbClr val="00FFFF"/>
              </a:solidFill>
              <a:effectLst>
                <a:glow rad="127000">
                  <a:srgbClr val="FFFF00"/>
                </a:glow>
              </a:effectLst>
              <a:latin typeface="Comic Sans MS" panose="030F0702030302020204" pitchFamily="66" charset="0"/>
            </a:endParaRPr>
          </a:p>
        </p:txBody>
      </p:sp>
      <p:sp>
        <p:nvSpPr>
          <p:cNvPr id="19" name="Rounded Rectangular Callout 18"/>
          <p:cNvSpPr/>
          <p:nvPr/>
        </p:nvSpPr>
        <p:spPr>
          <a:xfrm>
            <a:off x="2641218" y="3976857"/>
            <a:ext cx="8662343" cy="2710831"/>
          </a:xfrm>
          <a:prstGeom prst="wedgeRoundRectCallout">
            <a:avLst>
              <a:gd name="adj1" fmla="val 31196"/>
              <a:gd name="adj2" fmla="val -57216"/>
              <a:gd name="adj3" fmla="val 16667"/>
            </a:avLst>
          </a:prstGeom>
          <a:solidFill>
            <a:schemeClr val="accent1">
              <a:lumMod val="40000"/>
              <a:lumOff val="60000"/>
            </a:schemeClr>
          </a:solidFill>
          <a:ln w="76200">
            <a:solidFill>
              <a:srgbClr val="FF990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800" dirty="0" smtClean="0">
                <a:solidFill>
                  <a:schemeClr val="bg1"/>
                </a:solidFill>
              </a:rPr>
              <a:t> </a:t>
            </a:r>
            <a:r>
              <a:rPr lang="en-CA" sz="2800" b="1" dirty="0" smtClean="0">
                <a:solidFill>
                  <a:schemeClr val="bg1"/>
                </a:solidFill>
                <a:effectLst>
                  <a:glow rad="419100">
                    <a:srgbClr val="FFCCFF"/>
                  </a:glow>
                </a:effectLst>
                <a:latin typeface="Arial Black" panose="020B0A04020102020204" pitchFamily="34" charset="0"/>
              </a:rPr>
              <a:t>ATTENTION! </a:t>
            </a:r>
            <a:r>
              <a:rPr lang="en-CA" sz="2800" dirty="0" smtClean="0">
                <a:solidFill>
                  <a:schemeClr val="bg1"/>
                </a:solidFill>
              </a:rPr>
              <a:t>Since the Tequfah is recorded past the point of Dawn, </a:t>
            </a:r>
            <a:r>
              <a:rPr lang="en-CA" sz="2800" u="sng" dirty="0" smtClean="0">
                <a:solidFill>
                  <a:schemeClr val="bg1"/>
                </a:solidFill>
              </a:rPr>
              <a:t>accordin</a:t>
            </a:r>
            <a:r>
              <a:rPr lang="en-CA" sz="2800" dirty="0" smtClean="0">
                <a:solidFill>
                  <a:schemeClr val="bg1"/>
                </a:solidFill>
              </a:rPr>
              <a:t>g </a:t>
            </a:r>
            <a:r>
              <a:rPr lang="en-CA" sz="2800" u="sng" dirty="0" smtClean="0">
                <a:solidFill>
                  <a:schemeClr val="bg1"/>
                </a:solidFill>
              </a:rPr>
              <a:t>to the </a:t>
            </a:r>
            <a:r>
              <a:rPr lang="en-CA" sz="2800" b="1" u="sng" dirty="0" smtClean="0">
                <a:solidFill>
                  <a:srgbClr val="0000FF"/>
                </a:solidFill>
              </a:rPr>
              <a:t>Torah</a:t>
            </a:r>
            <a:r>
              <a:rPr lang="en-CA" sz="2800" b="1" dirty="0" smtClean="0">
                <a:solidFill>
                  <a:srgbClr val="0000FF"/>
                </a:solidFill>
              </a:rPr>
              <a:t>,</a:t>
            </a:r>
            <a:r>
              <a:rPr lang="en-CA" sz="2800" dirty="0" smtClean="0">
                <a:solidFill>
                  <a:schemeClr val="bg1"/>
                </a:solidFill>
              </a:rPr>
              <a:t> and the Gregorian, the Tequfah remains on March 23! Covenant Calendar Passover was on a 1</a:t>
            </a:r>
            <a:r>
              <a:rPr lang="en-CA" sz="2800" baseline="30000" dirty="0" smtClean="0">
                <a:solidFill>
                  <a:schemeClr val="bg1"/>
                </a:solidFill>
              </a:rPr>
              <a:t>st</a:t>
            </a:r>
            <a:r>
              <a:rPr lang="en-CA" sz="2800" dirty="0" smtClean="0">
                <a:solidFill>
                  <a:schemeClr val="bg1"/>
                </a:solidFill>
              </a:rPr>
              <a:t> cycle of the week!</a:t>
            </a:r>
          </a:p>
          <a:p>
            <a:pPr algn="ctr" defTabSz="457200"/>
            <a:r>
              <a:rPr lang="en-CA" sz="2800" b="1" dirty="0" smtClean="0">
                <a:ln>
                  <a:solidFill>
                    <a:srgbClr val="0000FF"/>
                  </a:solidFill>
                </a:ln>
                <a:solidFill>
                  <a:srgbClr val="00B050"/>
                </a:solidFill>
              </a:rPr>
              <a:t>Genesis 1 – Dawn to Dawn!  </a:t>
            </a:r>
            <a:r>
              <a:rPr lang="en-CA" sz="2800" b="1" dirty="0" smtClean="0">
                <a:ln>
                  <a:solidFill>
                    <a:srgbClr val="0000FF"/>
                  </a:solidFill>
                </a:ln>
                <a:solidFill>
                  <a:srgbClr val="00B050"/>
                </a:solidFill>
                <a:sym typeface="Wingdings" panose="05000000000000000000" pitchFamily="2" charset="2"/>
              </a:rPr>
              <a:t></a:t>
            </a:r>
            <a:endParaRPr lang="en-CA" sz="2800" b="1" dirty="0">
              <a:ln>
                <a:solidFill>
                  <a:srgbClr val="0000FF"/>
                </a:solidFill>
              </a:ln>
              <a:solidFill>
                <a:srgbClr val="00B050"/>
              </a:solidFill>
            </a:endParaRPr>
          </a:p>
        </p:txBody>
      </p:sp>
      <p:sp>
        <p:nvSpPr>
          <p:cNvPr id="3" name="Rectangle 2"/>
          <p:cNvSpPr/>
          <p:nvPr/>
        </p:nvSpPr>
        <p:spPr>
          <a:xfrm>
            <a:off x="7341072" y="3452301"/>
            <a:ext cx="3228712" cy="317050"/>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err="1" smtClean="0">
                <a:solidFill>
                  <a:schemeClr val="accent3">
                    <a:lumMod val="75000"/>
                  </a:schemeClr>
                </a:solidFill>
              </a:rPr>
              <a:t>Yerushalayim</a:t>
            </a:r>
            <a:r>
              <a:rPr lang="en-CA" b="1" dirty="0" smtClean="0">
                <a:solidFill>
                  <a:schemeClr val="accent3">
                    <a:lumMod val="75000"/>
                  </a:schemeClr>
                </a:solidFill>
              </a:rPr>
              <a:t> Adj. </a:t>
            </a:r>
            <a:r>
              <a:rPr lang="en-CA" b="1" dirty="0" smtClean="0">
                <a:solidFill>
                  <a:srgbClr val="0000FF"/>
                </a:solidFill>
              </a:rPr>
              <a:t>7:04</a:t>
            </a:r>
            <a:r>
              <a:rPr lang="en-CA" b="1" dirty="0" smtClean="0">
                <a:solidFill>
                  <a:schemeClr val="accent3">
                    <a:lumMod val="75000"/>
                  </a:schemeClr>
                </a:solidFill>
              </a:rPr>
              <a:t>  AM</a:t>
            </a:r>
            <a:endParaRPr lang="en-CA" b="1" dirty="0">
              <a:solidFill>
                <a:schemeClr val="accent3">
                  <a:lumMod val="75000"/>
                </a:schemeClr>
              </a:solidFill>
            </a:endParaRPr>
          </a:p>
        </p:txBody>
      </p:sp>
      <p:cxnSp>
        <p:nvCxnSpPr>
          <p:cNvPr id="27" name="Straight Arrow Connector 26"/>
          <p:cNvCxnSpPr/>
          <p:nvPr/>
        </p:nvCxnSpPr>
        <p:spPr>
          <a:xfrm flipH="1" flipV="1">
            <a:off x="6626141" y="2755506"/>
            <a:ext cx="828334" cy="254148"/>
          </a:xfrm>
          <a:prstGeom prst="straightConnector1">
            <a:avLst/>
          </a:prstGeom>
          <a:ln w="76200">
            <a:solidFill>
              <a:srgbClr val="00FF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31" name="Picture 7" descr="F:\Art on Desktop - 1\All white man clip art\3d white people\attention horn 1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0647411" y="2985073"/>
            <a:ext cx="1631285" cy="163128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7403073" y="2950526"/>
            <a:ext cx="3162638" cy="439516"/>
            <a:chOff x="7403073" y="2950526"/>
            <a:chExt cx="3162638" cy="439516"/>
          </a:xfrm>
        </p:grpSpPr>
        <p:sp>
          <p:nvSpPr>
            <p:cNvPr id="23" name="Rectangle 22"/>
            <p:cNvSpPr/>
            <p:nvPr/>
          </p:nvSpPr>
          <p:spPr>
            <a:xfrm>
              <a:off x="7403073" y="2950526"/>
              <a:ext cx="3162638"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26" name="Picture 2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54475" y="3009654"/>
              <a:ext cx="2684315" cy="327171"/>
            </a:xfrm>
            <a:prstGeom prst="rect">
              <a:avLst/>
            </a:prstGeom>
          </p:spPr>
        </p:pic>
      </p:grpSp>
    </p:spTree>
    <p:extLst>
      <p:ext uri="{BB962C8B-B14F-4D97-AF65-F5344CB8AC3E}">
        <p14:creationId xmlns:p14="http://schemas.microsoft.com/office/powerpoint/2010/main" val="47537873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1250"/>
                                        <p:tgtEl>
                                          <p:spTgt spid="17"/>
                                        </p:tgtEl>
                                      </p:cBhvr>
                                    </p:animEffect>
                                  </p:childTnLst>
                                </p:cTn>
                              </p:par>
                            </p:childTnLst>
                          </p:cTn>
                        </p:par>
                        <p:par>
                          <p:cTn id="24" fill="hold">
                            <p:stCondLst>
                              <p:cond delay="1250"/>
                            </p:stCondLst>
                            <p:childTnLst>
                              <p:par>
                                <p:cTn id="25" presetID="22" presetClass="entr" presetSubtype="4"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1000"/>
                                        <p:tgtEl>
                                          <p:spTgt spid="27"/>
                                        </p:tgtEl>
                                      </p:cBhvr>
                                    </p:animEffect>
                                  </p:childTnLst>
                                </p:cTn>
                              </p:par>
                            </p:childTnLst>
                          </p:cTn>
                        </p:par>
                        <p:par>
                          <p:cTn id="28" fill="hold">
                            <p:stCondLst>
                              <p:cond delay="225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3250"/>
                            </p:stCondLst>
                            <p:childTnLst>
                              <p:par>
                                <p:cTn id="65" presetID="6" presetClass="entr" presetSubtype="16"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circle(in)">
                                      <p:cBhvr>
                                        <p:cTn id="6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25" grpId="0" animBg="1"/>
      <p:bldP spid="17" grpId="0" animBg="1"/>
      <p:bldP spid="19"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4539" y="884384"/>
            <a:ext cx="7056931" cy="5378158"/>
          </a:xfrm>
          <a:prstGeom prst="rect">
            <a:avLst/>
          </a:prstGeom>
        </p:spPr>
      </p:pic>
      <p:sp>
        <p:nvSpPr>
          <p:cNvPr id="10" name="Rectangle 9"/>
          <p:cNvSpPr/>
          <p:nvPr/>
        </p:nvSpPr>
        <p:spPr>
          <a:xfrm>
            <a:off x="5072665" y="3179749"/>
            <a:ext cx="326571" cy="287382"/>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1" name="Straight Connector 10"/>
          <p:cNvCxnSpPr/>
          <p:nvPr/>
        </p:nvCxnSpPr>
        <p:spPr>
          <a:xfrm flipV="1">
            <a:off x="5479228" y="3458167"/>
            <a:ext cx="1746325" cy="7346"/>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96579" y="4900220"/>
            <a:ext cx="1303197" cy="1104"/>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2518" y="4447996"/>
            <a:ext cx="295530" cy="73574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4" name="Rectangle 13"/>
          <p:cNvSpPr/>
          <p:nvPr/>
        </p:nvSpPr>
        <p:spPr>
          <a:xfrm>
            <a:off x="328243" y="4434840"/>
            <a:ext cx="1649665" cy="224205"/>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100" b="1" dirty="0">
                <a:solidFill>
                  <a:prstClr val="black"/>
                </a:solidFill>
              </a:rPr>
              <a:t>14</a:t>
            </a:r>
            <a:r>
              <a:rPr lang="en-CA" sz="1100" b="1" baseline="30000" dirty="0">
                <a:solidFill>
                  <a:prstClr val="black"/>
                </a:solidFill>
              </a:rPr>
              <a:t>th</a:t>
            </a:r>
            <a:r>
              <a:rPr lang="en-CA" sz="1100" b="1" dirty="0">
                <a:solidFill>
                  <a:prstClr val="black"/>
                </a:solidFill>
              </a:rPr>
              <a:t> on </a:t>
            </a:r>
            <a:r>
              <a:rPr lang="en-CA" sz="1100" b="1" dirty="0" smtClean="0">
                <a:solidFill>
                  <a:prstClr val="black"/>
                </a:solidFill>
              </a:rPr>
              <a:t>a </a:t>
            </a:r>
            <a:r>
              <a:rPr lang="en-CA" sz="1100" b="1" dirty="0" smtClean="0">
                <a:solidFill>
                  <a:schemeClr val="bg1"/>
                </a:solidFill>
                <a:effectLst/>
              </a:rPr>
              <a:t>1</a:t>
            </a:r>
            <a:r>
              <a:rPr lang="en-CA" sz="1100" b="1" baseline="30000" dirty="0" smtClean="0">
                <a:solidFill>
                  <a:schemeClr val="bg1"/>
                </a:solidFill>
                <a:effectLst/>
              </a:rPr>
              <a:t>st</a:t>
            </a:r>
            <a:r>
              <a:rPr lang="en-CA" sz="1100" baseline="30000" dirty="0" smtClean="0">
                <a:solidFill>
                  <a:schemeClr val="bg1"/>
                </a:solidFill>
                <a:effectLst/>
              </a:rPr>
              <a:t> </a:t>
            </a:r>
            <a:r>
              <a:rPr lang="en-CA" sz="1100" b="1" dirty="0" smtClean="0">
                <a:solidFill>
                  <a:prstClr val="black"/>
                </a:solidFill>
              </a:rPr>
              <a:t>Cycle! </a:t>
            </a:r>
            <a:r>
              <a:rPr lang="en-CA" sz="1100" b="1" dirty="0" smtClean="0">
                <a:solidFill>
                  <a:srgbClr val="FF0000"/>
                </a:solidFill>
              </a:rPr>
              <a:t>?</a:t>
            </a:r>
            <a:endParaRPr lang="en-CA" sz="1100" b="1" dirty="0">
              <a:solidFill>
                <a:srgbClr val="FF0000"/>
              </a:solidFill>
            </a:endParaRPr>
          </a:p>
        </p:txBody>
      </p:sp>
      <p:sp>
        <p:nvSpPr>
          <p:cNvPr id="16" name="Rectangle 15"/>
          <p:cNvSpPr/>
          <p:nvPr/>
        </p:nvSpPr>
        <p:spPr>
          <a:xfrm>
            <a:off x="7941063" y="443924"/>
            <a:ext cx="3717546" cy="1814058"/>
          </a:xfrm>
          <a:prstGeom prst="rect">
            <a:avLst/>
          </a:prstGeom>
          <a:ln w="57150">
            <a:solidFill>
              <a:srgbClr val="00589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b="1" dirty="0" smtClean="0">
                <a:solidFill>
                  <a:srgbClr val="0000FF"/>
                </a:solidFill>
                <a:effectLst>
                  <a:glow rad="165100">
                    <a:srgbClr val="FFCCFF"/>
                  </a:glow>
                </a:effectLst>
              </a:rPr>
              <a:t>Dawn to Dawn </a:t>
            </a:r>
            <a:r>
              <a:rPr lang="en-CA" sz="3200" b="1" dirty="0" smtClean="0">
                <a:solidFill>
                  <a:srgbClr val="0000FF"/>
                </a:solidFill>
              </a:rPr>
              <a:t>has authority over the Gregorian!</a:t>
            </a:r>
            <a:endParaRPr lang="en-CA" sz="3200" dirty="0">
              <a:solidFill>
                <a:srgbClr val="663300"/>
              </a:solidFill>
            </a:endParaRPr>
          </a:p>
        </p:txBody>
      </p:sp>
      <p:cxnSp>
        <p:nvCxnSpPr>
          <p:cNvPr id="18" name="Straight Connector 17"/>
          <p:cNvCxnSpPr/>
          <p:nvPr/>
        </p:nvCxnSpPr>
        <p:spPr>
          <a:xfrm rot="60000" flipV="1">
            <a:off x="5159286" y="3678622"/>
            <a:ext cx="456742" cy="11238"/>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5442" y="5139690"/>
            <a:ext cx="164054" cy="517"/>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337516" y="2044535"/>
            <a:ext cx="3001994" cy="1423358"/>
          </a:xfrm>
          <a:prstGeom prst="wedgeRoundRectCallout">
            <a:avLst>
              <a:gd name="adj1" fmla="val -41477"/>
              <a:gd name="adj2" fmla="val 111765"/>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dirty="0" smtClean="0">
                <a:solidFill>
                  <a:srgbClr val="0000FF"/>
                </a:solidFill>
              </a:rPr>
              <a:t>C.C.</a:t>
            </a:r>
            <a:r>
              <a:rPr lang="en-CA" sz="3600" dirty="0" smtClean="0">
                <a:solidFill>
                  <a:srgbClr val="0000FF"/>
                </a:solidFill>
              </a:rPr>
              <a:t> </a:t>
            </a:r>
            <a:r>
              <a:rPr lang="en-CA" sz="3600" dirty="0">
                <a:solidFill>
                  <a:srgbClr val="0000FF"/>
                </a:solidFill>
              </a:rPr>
              <a:t>Abib 14 Passover </a:t>
            </a:r>
          </a:p>
        </p:txBody>
      </p:sp>
      <p:sp>
        <p:nvSpPr>
          <p:cNvPr id="2" name="Slide Number Placeholder 1"/>
          <p:cNvSpPr>
            <a:spLocks noGrp="1"/>
          </p:cNvSpPr>
          <p:nvPr>
            <p:ph type="sldNum" sz="quarter" idx="12"/>
          </p:nvPr>
        </p:nvSpPr>
        <p:spPr>
          <a:xfrm>
            <a:off x="11658609" y="6553709"/>
            <a:ext cx="416347" cy="304291"/>
          </a:xfrm>
        </p:spPr>
        <p:txBody>
          <a:bodyPr/>
          <a:lstStyle/>
          <a:p>
            <a:fld id="{6D22F896-40B5-4ADD-8801-0D06FADFA095}" type="slidenum">
              <a:rPr lang="en-US" sz="1100" smtClean="0">
                <a:solidFill>
                  <a:prstClr val="white">
                    <a:tint val="75000"/>
                  </a:prstClr>
                </a:solidFill>
              </a:rPr>
              <a:pPr/>
              <a:t>44</a:t>
            </a:fld>
            <a:endParaRPr lang="en-US" sz="1100" dirty="0">
              <a:solidFill>
                <a:prstClr val="white">
                  <a:tint val="75000"/>
                </a:prstClr>
              </a:solidFill>
            </a:endParaRPr>
          </a:p>
        </p:txBody>
      </p:sp>
      <p:sp>
        <p:nvSpPr>
          <p:cNvPr id="17" name="Rounded Rectangular Callout 16"/>
          <p:cNvSpPr/>
          <p:nvPr/>
        </p:nvSpPr>
        <p:spPr>
          <a:xfrm>
            <a:off x="4900872" y="2268733"/>
            <a:ext cx="1725738" cy="612648"/>
          </a:xfrm>
          <a:prstGeom prst="wedgeRoundRectCallout">
            <a:avLst>
              <a:gd name="adj1" fmla="val -29016"/>
              <a:gd name="adj2" fmla="val 87670"/>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smtClean="0">
                <a:solidFill>
                  <a:srgbClr val="00FFFF"/>
                </a:solidFill>
                <a:effectLst>
                  <a:glow rad="127000">
                    <a:srgbClr val="FFFF00"/>
                  </a:glow>
                </a:effectLst>
                <a:latin typeface="Comic Sans MS" panose="030F0702030302020204" pitchFamily="66" charset="0"/>
              </a:rPr>
              <a:t>Tequfah</a:t>
            </a:r>
            <a:endParaRPr lang="en-CA" sz="2800" dirty="0">
              <a:solidFill>
                <a:srgbClr val="00FFFF"/>
              </a:solidFill>
              <a:effectLst>
                <a:glow rad="127000">
                  <a:srgbClr val="FFFF00"/>
                </a:glow>
              </a:effectLst>
              <a:latin typeface="Comic Sans MS" panose="030F0702030302020204" pitchFamily="66" charset="0"/>
            </a:endParaRPr>
          </a:p>
        </p:txBody>
      </p:sp>
      <p:sp>
        <p:nvSpPr>
          <p:cNvPr id="3" name="Rectangle 2"/>
          <p:cNvSpPr/>
          <p:nvPr/>
        </p:nvSpPr>
        <p:spPr>
          <a:xfrm>
            <a:off x="8517540" y="3469553"/>
            <a:ext cx="1983235" cy="317050"/>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3">
                    <a:lumMod val="75000"/>
                  </a:schemeClr>
                </a:solidFill>
              </a:rPr>
              <a:t>Adj. 7:04  AM</a:t>
            </a:r>
            <a:endParaRPr lang="en-CA" b="1" dirty="0">
              <a:solidFill>
                <a:schemeClr val="accent3">
                  <a:lumMod val="75000"/>
                </a:schemeClr>
              </a:solidFill>
            </a:endParaRPr>
          </a:p>
        </p:txBody>
      </p:sp>
      <p:cxnSp>
        <p:nvCxnSpPr>
          <p:cNvPr id="27" name="Straight Arrow Connector 26"/>
          <p:cNvCxnSpPr/>
          <p:nvPr/>
        </p:nvCxnSpPr>
        <p:spPr>
          <a:xfrm flipH="1" flipV="1">
            <a:off x="6834909" y="2844298"/>
            <a:ext cx="619566" cy="165356"/>
          </a:xfrm>
          <a:prstGeom prst="straightConnector1">
            <a:avLst/>
          </a:prstGeom>
          <a:ln w="76200">
            <a:solidFill>
              <a:srgbClr val="00FF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31" name="Picture 7" descr="F:\Art on Desktop - 1\All white man clip art\3d white people\attention horn 1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0496379" y="2334497"/>
            <a:ext cx="1631285" cy="1631285"/>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ular Callout 19"/>
          <p:cNvSpPr/>
          <p:nvPr/>
        </p:nvSpPr>
        <p:spPr>
          <a:xfrm>
            <a:off x="3548865" y="4074598"/>
            <a:ext cx="8366043" cy="2402596"/>
          </a:xfrm>
          <a:prstGeom prst="wedgeRoundRectCallout">
            <a:avLst>
              <a:gd name="adj1" fmla="val -61286"/>
              <a:gd name="adj2" fmla="val -28588"/>
              <a:gd name="adj3" fmla="val 16667"/>
            </a:avLst>
          </a:prstGeom>
          <a:blipFill dpi="0" rotWithShape="1">
            <a:blip r:embed="rId5" cstate="email">
              <a:extLst>
                <a:ext uri="{28A0092B-C50C-407E-A947-70E740481C1C}">
                  <a14:useLocalDpi xmlns:a14="http://schemas.microsoft.com/office/drawing/2010/main"/>
                </a:ext>
              </a:extLst>
            </a:blip>
            <a:srcRect/>
            <a:stretch>
              <a:fillRect/>
            </a:stretch>
          </a:blipFill>
          <a:ln w="76200">
            <a:solidFill>
              <a:srgbClr val="FF990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800" dirty="0" smtClean="0">
                <a:solidFill>
                  <a:schemeClr val="bg1"/>
                </a:solidFill>
              </a:rPr>
              <a:t> </a:t>
            </a:r>
            <a:r>
              <a:rPr lang="en-CA" sz="2800" u="sng" dirty="0" smtClean="0">
                <a:solidFill>
                  <a:schemeClr val="bg1"/>
                </a:solidFill>
                <a:effectLst>
                  <a:glow rad="127000">
                    <a:srgbClr val="F735EE"/>
                  </a:glow>
                </a:effectLst>
                <a:latin typeface="Arial Black" panose="020B0A04020102020204" pitchFamily="34" charset="0"/>
              </a:rPr>
              <a:t>If</a:t>
            </a:r>
            <a:r>
              <a:rPr lang="en-CA" sz="2800" dirty="0" smtClean="0">
                <a:solidFill>
                  <a:schemeClr val="bg1"/>
                </a:solidFill>
                <a:effectLst>
                  <a:glow rad="127000">
                    <a:srgbClr val="F735EE"/>
                  </a:glow>
                </a:effectLst>
                <a:latin typeface="Arial Black" panose="020B0A04020102020204" pitchFamily="34" charset="0"/>
              </a:rPr>
              <a:t> </a:t>
            </a:r>
            <a:r>
              <a:rPr lang="en-CA" sz="2800" dirty="0" smtClean="0">
                <a:solidFill>
                  <a:schemeClr val="bg1"/>
                </a:solidFill>
              </a:rPr>
              <a:t>the Mar 23 </a:t>
            </a:r>
            <a:r>
              <a:rPr lang="en-CA" sz="2800" dirty="0" smtClean="0">
                <a:solidFill>
                  <a:schemeClr val="bg1"/>
                </a:solidFill>
                <a:effectLst>
                  <a:glow rad="88900">
                    <a:schemeClr val="bg2">
                      <a:lumMod val="60000"/>
                      <a:lumOff val="40000"/>
                    </a:schemeClr>
                  </a:glow>
                </a:effectLst>
              </a:rPr>
              <a:t>Tequfah was the </a:t>
            </a:r>
            <a:r>
              <a:rPr lang="en-CA" sz="2800" u="sng" dirty="0" smtClean="0">
                <a:solidFill>
                  <a:schemeClr val="bg1"/>
                </a:solidFill>
                <a:effectLst>
                  <a:glow rad="88900">
                    <a:schemeClr val="bg2">
                      <a:lumMod val="60000"/>
                      <a:lumOff val="40000"/>
                    </a:schemeClr>
                  </a:glow>
                </a:effectLst>
              </a:rPr>
              <a:t>NEW YEAR da</a:t>
            </a:r>
            <a:r>
              <a:rPr lang="en-CA" sz="2800" dirty="0" smtClean="0">
                <a:solidFill>
                  <a:schemeClr val="bg1"/>
                </a:solidFill>
                <a:effectLst>
                  <a:glow rad="88900">
                    <a:schemeClr val="bg2">
                      <a:lumMod val="60000"/>
                      <a:lumOff val="40000"/>
                    </a:schemeClr>
                  </a:glow>
                </a:effectLst>
              </a:rPr>
              <a:t>y, </a:t>
            </a:r>
            <a:r>
              <a:rPr lang="en-CA" sz="2800" dirty="0" smtClean="0">
                <a:solidFill>
                  <a:schemeClr val="bg1"/>
                </a:solidFill>
              </a:rPr>
              <a:t>then CC Abib 14 would have been on “April </a:t>
            </a:r>
            <a:r>
              <a:rPr lang="en-CA" sz="2800" u="sng" dirty="0" smtClean="0">
                <a:solidFill>
                  <a:schemeClr val="bg1"/>
                </a:solidFill>
              </a:rPr>
              <a:t>5</a:t>
            </a:r>
            <a:r>
              <a:rPr lang="en-CA" sz="2800" u="sng" baseline="30000" dirty="0" smtClean="0">
                <a:solidFill>
                  <a:schemeClr val="bg1"/>
                </a:solidFill>
              </a:rPr>
              <a:t>th</a:t>
            </a:r>
            <a:r>
              <a:rPr lang="en-CA" sz="2800" dirty="0" smtClean="0">
                <a:solidFill>
                  <a:schemeClr val="bg1"/>
                </a:solidFill>
              </a:rPr>
              <a:t> - a </a:t>
            </a:r>
            <a:r>
              <a:rPr lang="en-CA" sz="2800" b="1" u="sng" dirty="0" smtClean="0">
                <a:solidFill>
                  <a:schemeClr val="bg1"/>
                </a:solidFill>
                <a:effectLst>
                  <a:glow rad="127000">
                    <a:srgbClr val="00FFFF"/>
                  </a:glow>
                </a:effectLst>
              </a:rPr>
              <a:t>7</a:t>
            </a:r>
            <a:r>
              <a:rPr lang="en-CA" sz="2800" b="1" u="sng" baseline="30000" dirty="0" smtClean="0">
                <a:solidFill>
                  <a:schemeClr val="bg1"/>
                </a:solidFill>
                <a:effectLst>
                  <a:glow rad="127000">
                    <a:srgbClr val="00FFFF"/>
                  </a:glow>
                </a:effectLst>
              </a:rPr>
              <a:t>th</a:t>
            </a:r>
            <a:r>
              <a:rPr lang="en-CA" sz="2800" b="1" u="sng" dirty="0" smtClean="0">
                <a:solidFill>
                  <a:schemeClr val="bg1"/>
                </a:solidFill>
                <a:effectLst>
                  <a:glow rad="127000">
                    <a:srgbClr val="00FFFF"/>
                  </a:glow>
                </a:effectLst>
              </a:rPr>
              <a:t> c</a:t>
            </a:r>
            <a:r>
              <a:rPr lang="en-CA" sz="2800" b="1" dirty="0" smtClean="0">
                <a:solidFill>
                  <a:schemeClr val="bg1"/>
                </a:solidFill>
                <a:effectLst>
                  <a:glow rad="127000">
                    <a:srgbClr val="00FFFF"/>
                  </a:glow>
                </a:effectLst>
              </a:rPr>
              <a:t>y</a:t>
            </a:r>
            <a:r>
              <a:rPr lang="en-CA" sz="2800" b="1" u="sng" dirty="0" smtClean="0">
                <a:solidFill>
                  <a:schemeClr val="bg1"/>
                </a:solidFill>
                <a:effectLst>
                  <a:glow rad="127000">
                    <a:srgbClr val="00FFFF"/>
                  </a:glow>
                </a:effectLst>
              </a:rPr>
              <a:t>cle</a:t>
            </a:r>
            <a:r>
              <a:rPr lang="en-CA" sz="2800" dirty="0" smtClean="0">
                <a:solidFill>
                  <a:schemeClr val="bg1"/>
                </a:solidFill>
              </a:rPr>
              <a:t>!”  In CE 27, there is </a:t>
            </a:r>
            <a:r>
              <a:rPr lang="en-CA" sz="2800" b="1" u="sng" dirty="0" smtClean="0">
                <a:solidFill>
                  <a:srgbClr val="FF0000"/>
                </a:solidFill>
              </a:rPr>
              <a:t>no 4</a:t>
            </a:r>
            <a:r>
              <a:rPr lang="en-CA" sz="2800" b="1" u="sng" baseline="30000" dirty="0" smtClean="0">
                <a:solidFill>
                  <a:srgbClr val="FF0000"/>
                </a:solidFill>
              </a:rPr>
              <a:t>th</a:t>
            </a:r>
            <a:r>
              <a:rPr lang="en-CA" sz="2800" b="1" u="sng" dirty="0" smtClean="0">
                <a:solidFill>
                  <a:srgbClr val="FF0000"/>
                </a:solidFill>
              </a:rPr>
              <a:t> c</a:t>
            </a:r>
            <a:r>
              <a:rPr lang="en-CA" sz="2800" b="1" dirty="0" smtClean="0">
                <a:solidFill>
                  <a:srgbClr val="FF0000"/>
                </a:solidFill>
              </a:rPr>
              <a:t>y</a:t>
            </a:r>
            <a:r>
              <a:rPr lang="en-CA" sz="2800" b="1" u="sng" dirty="0" smtClean="0">
                <a:solidFill>
                  <a:srgbClr val="FF0000"/>
                </a:solidFill>
              </a:rPr>
              <a:t>cle Passove</a:t>
            </a:r>
            <a:r>
              <a:rPr lang="en-CA" sz="2800" b="1" i="1" u="sng" dirty="0" smtClean="0">
                <a:solidFill>
                  <a:srgbClr val="FF0000"/>
                </a:solidFill>
              </a:rPr>
              <a:t>r</a:t>
            </a:r>
            <a:r>
              <a:rPr lang="en-CA" sz="2800" b="1" i="1" dirty="0" smtClean="0">
                <a:solidFill>
                  <a:srgbClr val="FF0000"/>
                </a:solidFill>
              </a:rPr>
              <a:t>, </a:t>
            </a:r>
            <a:r>
              <a:rPr lang="en-CA" sz="2800" b="1" u="sng" dirty="0" smtClean="0">
                <a:solidFill>
                  <a:srgbClr val="FF0000"/>
                </a:solidFill>
              </a:rPr>
              <a:t>nor an</a:t>
            </a:r>
            <a:r>
              <a:rPr lang="en-CA" sz="2800" b="1" dirty="0" smtClean="0">
                <a:solidFill>
                  <a:srgbClr val="FF0000"/>
                </a:solidFill>
              </a:rPr>
              <a:t>y </a:t>
            </a:r>
            <a:r>
              <a:rPr lang="en-CA" sz="2800" b="1" u="sng" dirty="0" smtClean="0">
                <a:solidFill>
                  <a:srgbClr val="FF0000"/>
                </a:solidFill>
              </a:rPr>
              <a:t>chance of a</a:t>
            </a:r>
            <a:r>
              <a:rPr lang="en-CA" sz="2800" b="1" dirty="0" smtClean="0">
                <a:solidFill>
                  <a:srgbClr val="FF0000"/>
                </a:solidFill>
              </a:rPr>
              <a:t> </a:t>
            </a:r>
            <a:r>
              <a:rPr lang="en-CA" sz="2800" b="1" u="sng" dirty="0" smtClean="0">
                <a:solidFill>
                  <a:srgbClr val="FF0000"/>
                </a:solidFill>
                <a:effectLst>
                  <a:glow rad="127000">
                    <a:srgbClr val="00FFFF"/>
                  </a:glow>
                </a:effectLst>
              </a:rPr>
              <a:t>12 hour offset</a:t>
            </a:r>
            <a:r>
              <a:rPr lang="en-CA" sz="2800" dirty="0">
                <a:solidFill>
                  <a:schemeClr val="bg1"/>
                </a:solidFill>
              </a:rPr>
              <a:t> </a:t>
            </a:r>
            <a:r>
              <a:rPr lang="en-CA" sz="2800" dirty="0" smtClean="0">
                <a:solidFill>
                  <a:schemeClr val="bg1"/>
                </a:solidFill>
              </a:rPr>
              <a:t>to reflect the Scriptural account!</a:t>
            </a:r>
            <a:endParaRPr lang="en-CA" sz="2800" dirty="0">
              <a:solidFill>
                <a:schemeClr val="bg1"/>
              </a:solidFill>
            </a:endParaRPr>
          </a:p>
        </p:txBody>
      </p:sp>
      <p:grpSp>
        <p:nvGrpSpPr>
          <p:cNvPr id="4" name="Group 3"/>
          <p:cNvGrpSpPr/>
          <p:nvPr/>
        </p:nvGrpSpPr>
        <p:grpSpPr>
          <a:xfrm>
            <a:off x="7403073" y="2950526"/>
            <a:ext cx="3162638" cy="439516"/>
            <a:chOff x="7403073" y="2950526"/>
            <a:chExt cx="3162638" cy="439516"/>
          </a:xfrm>
        </p:grpSpPr>
        <p:sp>
          <p:nvSpPr>
            <p:cNvPr id="23" name="Rectangle 22"/>
            <p:cNvSpPr/>
            <p:nvPr/>
          </p:nvSpPr>
          <p:spPr>
            <a:xfrm>
              <a:off x="7403073" y="2950526"/>
              <a:ext cx="3162638"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21" name="Picture 2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54475" y="3009654"/>
              <a:ext cx="2684315" cy="327171"/>
            </a:xfrm>
            <a:prstGeom prst="rect">
              <a:avLst/>
            </a:prstGeom>
          </p:spPr>
        </p:pic>
      </p:grpSp>
      <p:cxnSp>
        <p:nvCxnSpPr>
          <p:cNvPr id="5" name="Straight Arrow Connector 4"/>
          <p:cNvCxnSpPr/>
          <p:nvPr/>
        </p:nvCxnSpPr>
        <p:spPr>
          <a:xfrm flipH="1">
            <a:off x="8780012" y="2255861"/>
            <a:ext cx="8310" cy="81253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09118" y="127088"/>
            <a:ext cx="6993955" cy="644681"/>
          </a:xfrm>
          <a:prstGeom prst="roundRect">
            <a:avLst>
              <a:gd name="adj" fmla="val 50000"/>
            </a:avLst>
          </a:prstGeom>
          <a:solidFill>
            <a:schemeClr val="tx1">
              <a:lumMod val="65000"/>
            </a:schemeClr>
          </a:solidFill>
          <a:ln>
            <a:solidFill>
              <a:srgbClr val="FF5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a:ln>
                  <a:solidFill>
                    <a:srgbClr val="7030A0"/>
                  </a:solidFill>
                </a:ln>
                <a:solidFill>
                  <a:srgbClr val="9933FF"/>
                </a:solidFill>
              </a:rPr>
              <a:t>Tequfah Sign, as the NEW YEAR day? </a:t>
            </a:r>
            <a:r>
              <a:rPr lang="en-CA" sz="2400" b="1" u="sng" dirty="0">
                <a:solidFill>
                  <a:schemeClr val="bg1"/>
                </a:solidFill>
              </a:rPr>
              <a:t>???</a:t>
            </a:r>
          </a:p>
        </p:txBody>
      </p:sp>
      <p:sp>
        <p:nvSpPr>
          <p:cNvPr id="6" name="Oval 5"/>
          <p:cNvSpPr/>
          <p:nvPr/>
        </p:nvSpPr>
        <p:spPr>
          <a:xfrm>
            <a:off x="2181725" y="4351713"/>
            <a:ext cx="374439" cy="381928"/>
          </a:xfrm>
          <a:prstGeom prst="ellipse">
            <a:avLst/>
          </a:prstGeom>
          <a:noFill/>
          <a:ln w="57150">
            <a:solidFill>
              <a:srgbClr val="FF5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7531971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1500"/>
                                        <p:tgtEl>
                                          <p:spTgt spid="16"/>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250"/>
                                        <p:tgtEl>
                                          <p:spTgt spid="17"/>
                                        </p:tgtEl>
                                      </p:cBhvr>
                                    </p:animEffect>
                                  </p:childTnLst>
                                </p:cTn>
                              </p:par>
                            </p:childTnLst>
                          </p:cTn>
                        </p:par>
                        <p:par>
                          <p:cTn id="21" fill="hold">
                            <p:stCondLst>
                              <p:cond delay="125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1000"/>
                                        <p:tgtEl>
                                          <p:spTgt spid="27"/>
                                        </p:tgtEl>
                                      </p:cBhvr>
                                    </p:animEffect>
                                  </p:childTnLst>
                                </p:cTn>
                              </p:par>
                            </p:childTnLst>
                          </p:cTn>
                        </p:par>
                        <p:par>
                          <p:cTn id="25" fill="hold">
                            <p:stCondLst>
                              <p:cond delay="2250"/>
                            </p:stCondLst>
                            <p:childTnLst>
                              <p:par>
                                <p:cTn id="26" presetID="6" presetClass="entr" presetSubtype="16"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17" grpId="0" animBg="1"/>
      <p:bldP spid="20" grpId="0" animBg="1"/>
      <p:bldP spid="24"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11241" y="363524"/>
            <a:ext cx="7166113" cy="6117560"/>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703" y="62732"/>
            <a:ext cx="4552424" cy="3465559"/>
          </a:xfrm>
          <a:prstGeom prst="rect">
            <a:avLst/>
          </a:prstGeom>
        </p:spPr>
      </p:pic>
      <p:sp>
        <p:nvSpPr>
          <p:cNvPr id="6" name="Rectangle 5"/>
          <p:cNvSpPr/>
          <p:nvPr/>
        </p:nvSpPr>
        <p:spPr>
          <a:xfrm>
            <a:off x="9622308" y="4840357"/>
            <a:ext cx="546652" cy="58640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ular Callout 6"/>
          <p:cNvSpPr/>
          <p:nvPr/>
        </p:nvSpPr>
        <p:spPr>
          <a:xfrm>
            <a:off x="8403534" y="2515289"/>
            <a:ext cx="2613992" cy="612648"/>
          </a:xfrm>
          <a:prstGeom prst="wedgeRoundRectCallout">
            <a:avLst>
              <a:gd name="adj1" fmla="val -2582"/>
              <a:gd name="adj2" fmla="val 323695"/>
              <a:gd name="adj3" fmla="val 16667"/>
            </a:avLst>
          </a:prstGeom>
          <a:solidFill>
            <a:schemeClr val="accent1"/>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800" b="1" dirty="0">
                <a:solidFill>
                  <a:schemeClr val="bg1"/>
                </a:solidFill>
              </a:rPr>
              <a:t>Conjunction</a:t>
            </a:r>
          </a:p>
        </p:txBody>
      </p:sp>
      <p:sp>
        <p:nvSpPr>
          <p:cNvPr id="8" name="Rectangle 7"/>
          <p:cNvSpPr/>
          <p:nvPr/>
        </p:nvSpPr>
        <p:spPr>
          <a:xfrm>
            <a:off x="10815296" y="4840357"/>
            <a:ext cx="546652" cy="58640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9" name="Rounded Rectangular Callout 8"/>
          <p:cNvSpPr/>
          <p:nvPr/>
        </p:nvSpPr>
        <p:spPr>
          <a:xfrm>
            <a:off x="9631017" y="3569608"/>
            <a:ext cx="2318365" cy="612648"/>
          </a:xfrm>
          <a:prstGeom prst="wedgeRoundRectCallout">
            <a:avLst>
              <a:gd name="adj1" fmla="val 14230"/>
              <a:gd name="adj2" fmla="val 155685"/>
              <a:gd name="adj3" fmla="val 16667"/>
            </a:avLst>
          </a:prstGeom>
          <a:solidFill>
            <a:schemeClr val="accent1"/>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800" b="1" dirty="0">
                <a:solidFill>
                  <a:schemeClr val="bg1"/>
                </a:solidFill>
              </a:rPr>
              <a:t>Sliver Moon</a:t>
            </a:r>
          </a:p>
        </p:txBody>
      </p:sp>
      <p:sp>
        <p:nvSpPr>
          <p:cNvPr id="10" name="Rectangle 9"/>
          <p:cNvSpPr/>
          <p:nvPr/>
        </p:nvSpPr>
        <p:spPr>
          <a:xfrm>
            <a:off x="7721418" y="4840357"/>
            <a:ext cx="546652" cy="586408"/>
          </a:xfrm>
          <a:prstGeom prst="rect">
            <a:avLst/>
          </a:prstGeom>
          <a:noFill/>
          <a:ln w="635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1" name="Rounded Rectangular Callout 10"/>
          <p:cNvSpPr/>
          <p:nvPr/>
        </p:nvSpPr>
        <p:spPr>
          <a:xfrm>
            <a:off x="6150470" y="3875932"/>
            <a:ext cx="2041865" cy="490242"/>
          </a:xfrm>
          <a:prstGeom prst="wedgeRoundRectCallout">
            <a:avLst>
              <a:gd name="adj1" fmla="val 37972"/>
              <a:gd name="adj2" fmla="val 116253"/>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2800" b="1" dirty="0" smtClean="0">
                <a:solidFill>
                  <a:srgbClr val="00FFFF"/>
                </a:solidFill>
              </a:rPr>
              <a:t>Tequfah</a:t>
            </a:r>
            <a:endParaRPr lang="en-CA" sz="2800" b="1" dirty="0">
              <a:solidFill>
                <a:srgbClr val="00FFFF"/>
              </a:solidFill>
            </a:endParaRPr>
          </a:p>
        </p:txBody>
      </p:sp>
      <p:sp>
        <p:nvSpPr>
          <p:cNvPr id="12" name="Rectangle 11"/>
          <p:cNvSpPr/>
          <p:nvPr/>
        </p:nvSpPr>
        <p:spPr>
          <a:xfrm>
            <a:off x="10669241" y="5897632"/>
            <a:ext cx="884583" cy="58640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3" name="Straight Arrow Connector 2"/>
          <p:cNvCxnSpPr/>
          <p:nvPr/>
        </p:nvCxnSpPr>
        <p:spPr>
          <a:xfrm flipH="1" flipV="1">
            <a:off x="10044599" y="5279702"/>
            <a:ext cx="613876" cy="625799"/>
          </a:xfrm>
          <a:prstGeom prst="straightConnector1">
            <a:avLst/>
          </a:prstGeom>
          <a:ln w="76200">
            <a:solidFill>
              <a:srgbClr val="FF66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13" name="Content Placeholder 3"/>
          <p:cNvPicPr>
            <a:picLocks noGrp="1" noChangeAspect="1" noChangeArrowheads="1"/>
          </p:cNvPicPr>
          <p:nvPr>
            <p:ph idx="1"/>
          </p:nvPr>
        </p:nvPicPr>
        <p:blipFill rotWithShape="1">
          <a:blip r:embed="rId6" cstate="email">
            <a:extLst>
              <a:ext uri="{28A0092B-C50C-407E-A947-70E740481C1C}">
                <a14:useLocalDpi xmlns:a14="http://schemas.microsoft.com/office/drawing/2010/main"/>
              </a:ext>
            </a:extLst>
          </a:blip>
          <a:srcRect/>
          <a:stretch/>
        </p:blipFill>
        <p:spPr bwMode="auto">
          <a:xfrm>
            <a:off x="895587" y="6102592"/>
            <a:ext cx="8910886" cy="30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Content Placeholder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680261" y="5445091"/>
            <a:ext cx="5126760" cy="66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flipV="1">
            <a:off x="8641080" y="5409115"/>
            <a:ext cx="2174216" cy="790517"/>
          </a:xfrm>
          <a:prstGeom prst="straightConnector1">
            <a:avLst/>
          </a:prstGeom>
          <a:ln w="571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199787" y="1533455"/>
            <a:ext cx="217233" cy="196148"/>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6" name="Rounded Rectangular Callout 15"/>
          <p:cNvSpPr/>
          <p:nvPr/>
        </p:nvSpPr>
        <p:spPr>
          <a:xfrm>
            <a:off x="3056709" y="960268"/>
            <a:ext cx="1936790" cy="404361"/>
          </a:xfrm>
          <a:prstGeom prst="wedgeRoundRectCallout">
            <a:avLst>
              <a:gd name="adj1" fmla="val 15097"/>
              <a:gd name="adj2" fmla="val 90079"/>
              <a:gd name="adj3" fmla="val 16667"/>
            </a:avLst>
          </a:prstGeom>
          <a:solidFill>
            <a:schemeClr val="accent1"/>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solidFill>
                  <a:schemeClr val="bg1"/>
                </a:solidFill>
              </a:rPr>
              <a:t>Sliver Moon</a:t>
            </a:r>
          </a:p>
        </p:txBody>
      </p:sp>
      <p:sp>
        <p:nvSpPr>
          <p:cNvPr id="18" name="Rectangle 17"/>
          <p:cNvSpPr/>
          <p:nvPr/>
        </p:nvSpPr>
        <p:spPr>
          <a:xfrm>
            <a:off x="4406706" y="1546911"/>
            <a:ext cx="227100" cy="169234"/>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9" name="Rounded Rectangular Callout 18"/>
          <p:cNvSpPr/>
          <p:nvPr/>
        </p:nvSpPr>
        <p:spPr>
          <a:xfrm>
            <a:off x="5075933" y="1436372"/>
            <a:ext cx="3116402" cy="612648"/>
          </a:xfrm>
          <a:prstGeom prst="wedgeRoundRectCallout">
            <a:avLst>
              <a:gd name="adj1" fmla="val -61852"/>
              <a:gd name="adj2" fmla="val -17873"/>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20" name="Rectangle 19"/>
          <p:cNvSpPr/>
          <p:nvPr/>
        </p:nvSpPr>
        <p:spPr>
          <a:xfrm>
            <a:off x="1128711" y="2586523"/>
            <a:ext cx="273865" cy="272373"/>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Rounded Rectangular Callout 20"/>
          <p:cNvSpPr/>
          <p:nvPr/>
        </p:nvSpPr>
        <p:spPr>
          <a:xfrm>
            <a:off x="1995745" y="1938689"/>
            <a:ext cx="2894587" cy="1063041"/>
          </a:xfrm>
          <a:prstGeom prst="wedgeRoundRectCallout">
            <a:avLst>
              <a:gd name="adj1" fmla="val -68058"/>
              <a:gd name="adj2" fmla="val 20484"/>
              <a:gd name="adj3" fmla="val 16667"/>
            </a:avLst>
          </a:prstGeom>
          <a:solidFill>
            <a:schemeClr val="tx1">
              <a:lumMod val="85000"/>
            </a:schemeClr>
          </a:solidFill>
          <a:ln w="38100">
            <a:solidFill>
              <a:srgbClr val="99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srgbClr val="663300"/>
                </a:solidFill>
              </a:rPr>
              <a:t>From New </a:t>
            </a:r>
            <a:r>
              <a:rPr lang="en-CA" b="1" dirty="0" err="1">
                <a:solidFill>
                  <a:srgbClr val="663300"/>
                </a:solidFill>
              </a:rPr>
              <a:t>Moonth</a:t>
            </a:r>
            <a:r>
              <a:rPr lang="en-CA" b="1" dirty="0">
                <a:solidFill>
                  <a:srgbClr val="663300"/>
                </a:solidFill>
              </a:rPr>
              <a:t> day, there are </a:t>
            </a:r>
            <a:r>
              <a:rPr lang="en-CA" b="1" u="sng" dirty="0">
                <a:solidFill>
                  <a:srgbClr val="FF0000"/>
                </a:solidFill>
              </a:rPr>
              <a:t>14</a:t>
            </a:r>
            <a:r>
              <a:rPr lang="en-CA" b="1" dirty="0">
                <a:solidFill>
                  <a:srgbClr val="663300"/>
                </a:solidFill>
              </a:rPr>
              <a:t> cycles to the 11</a:t>
            </a:r>
            <a:r>
              <a:rPr lang="en-CA" b="1" baseline="30000" dirty="0">
                <a:solidFill>
                  <a:srgbClr val="663300"/>
                </a:solidFill>
              </a:rPr>
              <a:t>th</a:t>
            </a:r>
            <a:r>
              <a:rPr lang="en-CA" b="1" dirty="0">
                <a:solidFill>
                  <a:srgbClr val="663300"/>
                </a:solidFill>
              </a:rPr>
              <a:t>, the </a:t>
            </a:r>
            <a:r>
              <a:rPr lang="en-CA" b="1" dirty="0">
                <a:solidFill>
                  <a:srgbClr val="663300"/>
                </a:solidFill>
                <a:effectLst>
                  <a:glow rad="127000">
                    <a:srgbClr val="00FF00"/>
                  </a:glow>
                </a:effectLst>
              </a:rPr>
              <a:t>6</a:t>
            </a:r>
            <a:r>
              <a:rPr lang="en-CA" b="1" baseline="30000" dirty="0">
                <a:solidFill>
                  <a:srgbClr val="663300"/>
                </a:solidFill>
                <a:effectLst>
                  <a:glow rad="127000">
                    <a:srgbClr val="00FF00"/>
                  </a:glow>
                </a:effectLst>
              </a:rPr>
              <a:t>th</a:t>
            </a:r>
            <a:r>
              <a:rPr lang="en-CA" b="1" dirty="0">
                <a:solidFill>
                  <a:srgbClr val="663300"/>
                </a:solidFill>
              </a:rPr>
              <a:t> cycle!</a:t>
            </a:r>
          </a:p>
        </p:txBody>
      </p:sp>
      <p:sp>
        <p:nvSpPr>
          <p:cNvPr id="24" name="Rounded Rectangular Callout 23"/>
          <p:cNvSpPr/>
          <p:nvPr/>
        </p:nvSpPr>
        <p:spPr>
          <a:xfrm>
            <a:off x="343872" y="3211061"/>
            <a:ext cx="4156670" cy="2808109"/>
          </a:xfrm>
          <a:prstGeom prst="wedgeRoundRectCallout">
            <a:avLst>
              <a:gd name="adj1" fmla="val -25772"/>
              <a:gd name="adj2" fmla="val -61738"/>
              <a:gd name="adj3" fmla="val 16667"/>
            </a:avLst>
          </a:prstGeom>
          <a:ln w="38100">
            <a:solidFill>
              <a:srgbClr val="CC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100" b="1" dirty="0">
                <a:solidFill>
                  <a:srgbClr val="663300"/>
                </a:solidFill>
              </a:rPr>
              <a:t>CE 27: </a:t>
            </a:r>
            <a:r>
              <a:rPr lang="en-CA" sz="2100" b="1" dirty="0" smtClean="0">
                <a:solidFill>
                  <a:srgbClr val="663300"/>
                </a:solidFill>
              </a:rPr>
              <a:t> The </a:t>
            </a:r>
            <a:r>
              <a:rPr lang="en-CA" sz="2100" b="1" dirty="0">
                <a:solidFill>
                  <a:srgbClr val="FF0000"/>
                </a:solidFill>
              </a:rPr>
              <a:t>Lunar </a:t>
            </a:r>
            <a:r>
              <a:rPr lang="en-CA" sz="2100" b="1" dirty="0">
                <a:solidFill>
                  <a:srgbClr val="663300"/>
                </a:solidFill>
              </a:rPr>
              <a:t>Passover would have been, </a:t>
            </a:r>
            <a:r>
              <a:rPr lang="en-CA" sz="1200" b="1" dirty="0">
                <a:solidFill>
                  <a:srgbClr val="663300"/>
                </a:solidFill>
              </a:rPr>
              <a:t>in Gregorian terms, </a:t>
            </a:r>
            <a:r>
              <a:rPr lang="en-CA" sz="2100" b="1" dirty="0">
                <a:solidFill>
                  <a:srgbClr val="663300"/>
                </a:solidFill>
              </a:rPr>
              <a:t>on the </a:t>
            </a:r>
            <a:r>
              <a:rPr lang="en-CA" sz="2100" b="1" dirty="0" smtClean="0">
                <a:solidFill>
                  <a:srgbClr val="663300"/>
                </a:solidFill>
              </a:rPr>
              <a:t>11</a:t>
            </a:r>
            <a:r>
              <a:rPr lang="en-CA" sz="2100" b="1" baseline="30000" dirty="0" smtClean="0">
                <a:solidFill>
                  <a:srgbClr val="663300"/>
                </a:solidFill>
              </a:rPr>
              <a:t>th</a:t>
            </a:r>
            <a:r>
              <a:rPr lang="en-CA" sz="2100" b="1" dirty="0" smtClean="0">
                <a:solidFill>
                  <a:srgbClr val="663300"/>
                </a:solidFill>
              </a:rPr>
              <a:t> of April, </a:t>
            </a:r>
            <a:br>
              <a:rPr lang="en-CA" sz="2100" b="1" dirty="0" smtClean="0">
                <a:solidFill>
                  <a:srgbClr val="663300"/>
                </a:solidFill>
              </a:rPr>
            </a:br>
            <a:r>
              <a:rPr lang="en-CA" sz="2100" b="1" dirty="0" smtClean="0">
                <a:solidFill>
                  <a:srgbClr val="663300"/>
                </a:solidFill>
              </a:rPr>
              <a:t>a </a:t>
            </a:r>
            <a:r>
              <a:rPr lang="en-CA" sz="2100" b="1" u="sng" dirty="0">
                <a:ln>
                  <a:solidFill>
                    <a:sysClr val="windowText" lastClr="000000"/>
                  </a:solidFill>
                </a:ln>
                <a:solidFill>
                  <a:srgbClr val="FF0000"/>
                </a:solidFill>
                <a:effectLst>
                  <a:glow rad="127000">
                    <a:srgbClr val="FFCCFF"/>
                  </a:glow>
                </a:effectLst>
              </a:rPr>
              <a:t>6</a:t>
            </a:r>
            <a:r>
              <a:rPr lang="en-CA" sz="2100" b="1" u="sng" baseline="30000" dirty="0">
                <a:ln>
                  <a:solidFill>
                    <a:sysClr val="windowText" lastClr="000000"/>
                  </a:solidFill>
                </a:ln>
                <a:solidFill>
                  <a:srgbClr val="FF0000"/>
                </a:solidFill>
                <a:effectLst>
                  <a:glow rad="127000">
                    <a:srgbClr val="FFCCFF"/>
                  </a:glow>
                </a:effectLst>
              </a:rPr>
              <a:t>th</a:t>
            </a:r>
            <a:r>
              <a:rPr lang="en-CA" sz="2100" b="1" dirty="0">
                <a:ln>
                  <a:solidFill>
                    <a:sysClr val="windowText" lastClr="000000"/>
                  </a:solidFill>
                </a:ln>
                <a:solidFill>
                  <a:srgbClr val="FF0000"/>
                </a:solidFill>
                <a:effectLst>
                  <a:glow rad="127000">
                    <a:srgbClr val="FFCCFF"/>
                  </a:glow>
                </a:effectLst>
              </a:rPr>
              <a:t> cycle </a:t>
            </a:r>
            <a:r>
              <a:rPr lang="en-CA" sz="2100" b="1" dirty="0">
                <a:solidFill>
                  <a:srgbClr val="663300"/>
                </a:solidFill>
              </a:rPr>
              <a:t>of the week. </a:t>
            </a:r>
            <a:br>
              <a:rPr lang="en-CA" sz="2100" b="1" dirty="0">
                <a:solidFill>
                  <a:srgbClr val="663300"/>
                </a:solidFill>
              </a:rPr>
            </a:br>
            <a:r>
              <a:rPr lang="en-CA" sz="2100" b="1" u="sng" dirty="0">
                <a:solidFill>
                  <a:srgbClr val="663300"/>
                </a:solidFill>
              </a:rPr>
              <a:t>A</a:t>
            </a:r>
            <a:r>
              <a:rPr lang="en-CA" sz="2100" b="1" dirty="0">
                <a:solidFill>
                  <a:srgbClr val="663300"/>
                </a:solidFill>
              </a:rPr>
              <a:t>g</a:t>
            </a:r>
            <a:r>
              <a:rPr lang="en-CA" sz="2100" b="1" u="sng" dirty="0">
                <a:solidFill>
                  <a:srgbClr val="663300"/>
                </a:solidFill>
              </a:rPr>
              <a:t>ain</a:t>
            </a:r>
            <a:r>
              <a:rPr lang="en-CA" sz="2100" b="1" dirty="0">
                <a:solidFill>
                  <a:srgbClr val="663300"/>
                </a:solidFill>
              </a:rPr>
              <a:t>; </a:t>
            </a:r>
            <a:r>
              <a:rPr lang="en-CA" sz="2100" b="1" u="sng" dirty="0">
                <a:solidFill>
                  <a:prstClr val="black"/>
                </a:solidFill>
              </a:rPr>
              <a:t>no</a:t>
            </a:r>
            <a:r>
              <a:rPr lang="en-CA" sz="2100" b="1" dirty="0">
                <a:solidFill>
                  <a:prstClr val="black"/>
                </a:solidFill>
              </a:rPr>
              <a:t> p</a:t>
            </a:r>
            <a:r>
              <a:rPr lang="en-CA" sz="2100" b="1" u="sng" dirty="0">
                <a:solidFill>
                  <a:prstClr val="black"/>
                </a:solidFill>
              </a:rPr>
              <a:t>ossibilit</a:t>
            </a:r>
            <a:r>
              <a:rPr lang="en-CA" sz="2100" b="1" dirty="0">
                <a:solidFill>
                  <a:prstClr val="black"/>
                </a:solidFill>
              </a:rPr>
              <a:t>y </a:t>
            </a:r>
            <a:r>
              <a:rPr lang="en-CA" sz="2100" b="1" dirty="0">
                <a:solidFill>
                  <a:srgbClr val="663300"/>
                </a:solidFill>
              </a:rPr>
              <a:t>of finding a compatible </a:t>
            </a:r>
            <a:r>
              <a:rPr lang="en-CA" sz="2100" b="1" dirty="0" smtClean="0">
                <a:solidFill>
                  <a:srgbClr val="663300"/>
                </a:solidFill>
              </a:rPr>
              <a:t/>
            </a:r>
            <a:br>
              <a:rPr lang="en-CA" sz="2100" b="1" dirty="0" smtClean="0">
                <a:solidFill>
                  <a:srgbClr val="663300"/>
                </a:solidFill>
              </a:rPr>
            </a:br>
            <a:r>
              <a:rPr lang="en-CA" sz="2100" b="1" i="1" u="sng" dirty="0" smtClean="0">
                <a:solidFill>
                  <a:prstClr val="black"/>
                </a:solidFill>
              </a:rPr>
              <a:t>12 </a:t>
            </a:r>
            <a:r>
              <a:rPr lang="en-CA" sz="2100" b="1" i="1" u="sng" dirty="0">
                <a:solidFill>
                  <a:prstClr val="black"/>
                </a:solidFill>
              </a:rPr>
              <a:t>hour offse</a:t>
            </a:r>
            <a:r>
              <a:rPr lang="en-CA" sz="2100" b="1" i="1" dirty="0">
                <a:solidFill>
                  <a:prstClr val="black"/>
                </a:solidFill>
              </a:rPr>
              <a:t>t</a:t>
            </a:r>
            <a:r>
              <a:rPr lang="en-CA" sz="2100" b="1" dirty="0">
                <a:solidFill>
                  <a:srgbClr val="663300"/>
                </a:solidFill>
              </a:rPr>
              <a:t> </a:t>
            </a:r>
            <a:r>
              <a:rPr lang="en-CA" sz="2100" b="1" dirty="0" smtClean="0">
                <a:solidFill>
                  <a:srgbClr val="663300"/>
                </a:solidFill>
              </a:rPr>
              <a:t>with </a:t>
            </a:r>
            <a:r>
              <a:rPr lang="en-CA" sz="2100" b="1" dirty="0">
                <a:solidFill>
                  <a:srgbClr val="663300"/>
                </a:solidFill>
              </a:rPr>
              <a:t>the </a:t>
            </a:r>
            <a:r>
              <a:rPr lang="en-CA" sz="2100" b="1" dirty="0" smtClean="0">
                <a:solidFill>
                  <a:srgbClr val="663300"/>
                </a:solidFill>
              </a:rPr>
              <a:t/>
            </a:r>
            <a:br>
              <a:rPr lang="en-CA" sz="2100" b="1" dirty="0" smtClean="0">
                <a:solidFill>
                  <a:srgbClr val="663300"/>
                </a:solidFill>
              </a:rPr>
            </a:br>
            <a:r>
              <a:rPr lang="en-CA" sz="2100" b="1" u="sng" dirty="0" smtClean="0">
                <a:solidFill>
                  <a:srgbClr val="0000FF"/>
                </a:solidFill>
              </a:rPr>
              <a:t>Covenant Calendar</a:t>
            </a:r>
            <a:r>
              <a:rPr lang="en-CA" sz="2100" b="1" dirty="0" smtClean="0">
                <a:solidFill>
                  <a:srgbClr val="0000FF"/>
                </a:solidFill>
              </a:rPr>
              <a:t>.</a:t>
            </a:r>
            <a:endParaRPr lang="en-CA" sz="2100" b="1" dirty="0">
              <a:solidFill>
                <a:srgbClr val="0000FF"/>
              </a:solidFill>
            </a:endParaRPr>
          </a:p>
        </p:txBody>
      </p:sp>
      <p:sp>
        <p:nvSpPr>
          <p:cNvPr id="2" name="Slide Number Placeholder 1"/>
          <p:cNvSpPr>
            <a:spLocks noGrp="1"/>
          </p:cNvSpPr>
          <p:nvPr>
            <p:ph type="sldNum" sz="quarter" idx="12"/>
          </p:nvPr>
        </p:nvSpPr>
        <p:spPr>
          <a:xfrm>
            <a:off x="11740551" y="6410870"/>
            <a:ext cx="422396" cy="371007"/>
          </a:xfrm>
        </p:spPr>
        <p:txBody>
          <a:bodyPr/>
          <a:lstStyle/>
          <a:p>
            <a:fld id="{6D22F896-40B5-4ADD-8801-0D06FADFA095}" type="slidenum">
              <a:rPr lang="en-US" sz="1100" smtClean="0">
                <a:solidFill>
                  <a:prstClr val="white">
                    <a:tint val="75000"/>
                  </a:prstClr>
                </a:solidFill>
              </a:rPr>
              <a:pPr/>
              <a:t>45</a:t>
            </a:fld>
            <a:endParaRPr lang="en-US" sz="1100" dirty="0">
              <a:solidFill>
                <a:prstClr val="white">
                  <a:tint val="75000"/>
                </a:prstClr>
              </a:solidFill>
            </a:endParaRPr>
          </a:p>
        </p:txBody>
      </p:sp>
      <p:sp>
        <p:nvSpPr>
          <p:cNvPr id="23" name="Rounded Rectangle 22"/>
          <p:cNvSpPr/>
          <p:nvPr/>
        </p:nvSpPr>
        <p:spPr>
          <a:xfrm>
            <a:off x="4786604" y="60744"/>
            <a:ext cx="3135085"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The Lunar View</a:t>
            </a:r>
            <a:endParaRPr lang="en-CA" sz="2800" b="1" dirty="0">
              <a:solidFill>
                <a:srgbClr val="FF0000"/>
              </a:solidFill>
            </a:endParaRPr>
          </a:p>
        </p:txBody>
      </p:sp>
      <p:sp>
        <p:nvSpPr>
          <p:cNvPr id="25" name="Rectangle 24"/>
          <p:cNvSpPr/>
          <p:nvPr/>
        </p:nvSpPr>
        <p:spPr>
          <a:xfrm>
            <a:off x="120514" y="2299761"/>
            <a:ext cx="256917" cy="52595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6" name="Rounded Rectangular Callout 25"/>
          <p:cNvSpPr/>
          <p:nvPr/>
        </p:nvSpPr>
        <p:spPr>
          <a:xfrm>
            <a:off x="225410" y="729003"/>
            <a:ext cx="2070861" cy="894999"/>
          </a:xfrm>
          <a:prstGeom prst="wedgeRoundRectCallout">
            <a:avLst>
              <a:gd name="adj1" fmla="val -43688"/>
              <a:gd name="adj2" fmla="val 118814"/>
              <a:gd name="adj3" fmla="val 16667"/>
            </a:avLst>
          </a:prstGeom>
          <a:solidFill>
            <a:srgbClr val="FFFF00"/>
          </a:solidFill>
          <a:ln w="76200">
            <a:solidFill>
              <a:srgbClr val="00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smtClean="0">
                <a:solidFill>
                  <a:srgbClr val="0000FF"/>
                </a:solidFill>
              </a:rPr>
              <a:t>C.C.</a:t>
            </a:r>
            <a:r>
              <a:rPr lang="en-CA" sz="2400" dirty="0" smtClean="0">
                <a:solidFill>
                  <a:srgbClr val="0000FF"/>
                </a:solidFill>
              </a:rPr>
              <a:t> </a:t>
            </a:r>
            <a:r>
              <a:rPr lang="en-CA" sz="2400" dirty="0">
                <a:solidFill>
                  <a:srgbClr val="0000FF"/>
                </a:solidFill>
              </a:rPr>
              <a:t>Abib 14 Passover </a:t>
            </a:r>
          </a:p>
        </p:txBody>
      </p:sp>
    </p:spTree>
    <p:extLst>
      <p:ext uri="{BB962C8B-B14F-4D97-AF65-F5344CB8AC3E}">
        <p14:creationId xmlns:p14="http://schemas.microsoft.com/office/powerpoint/2010/main" val="147499712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4"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ircle(in)">
                                      <p:cBhvr>
                                        <p:cTn id="51" dur="2000"/>
                                        <p:tgtEl>
                                          <p:spTgt spid="8"/>
                                        </p:tgtEl>
                                      </p:cBhvr>
                                    </p:animEffect>
                                  </p:childTnLst>
                                </p:cTn>
                              </p:par>
                              <p:par>
                                <p:cTn id="52" presetID="42"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1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circle(in)">
                                      <p:cBhvr>
                                        <p:cTn id="69" dur="2000"/>
                                        <p:tgtEl>
                                          <p:spTgt spid="16"/>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circle(in)">
                                      <p:cBhvr>
                                        <p:cTn id="72" dur="20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childTnLst>
                          </p:cTn>
                        </p:par>
                        <p:par>
                          <p:cTn id="85" fill="hold">
                            <p:stCondLst>
                              <p:cond delay="1000"/>
                            </p:stCondLst>
                            <p:childTnLst>
                              <p:par>
                                <p:cTn id="86" presetID="2" presetClass="entr" presetSubtype="8"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1250" fill="hold"/>
                                        <p:tgtEl>
                                          <p:spTgt spid="20"/>
                                        </p:tgtEl>
                                        <p:attrNameLst>
                                          <p:attrName>ppt_x</p:attrName>
                                        </p:attrNameLst>
                                      </p:cBhvr>
                                      <p:tavLst>
                                        <p:tav tm="0">
                                          <p:val>
                                            <p:strVal val="0-#ppt_w/2"/>
                                          </p:val>
                                        </p:tav>
                                        <p:tav tm="100000">
                                          <p:val>
                                            <p:strVal val="#ppt_x"/>
                                          </p:val>
                                        </p:tav>
                                      </p:tavLst>
                                    </p:anim>
                                    <p:anim calcmode="lin" valueType="num">
                                      <p:cBhvr additive="base">
                                        <p:cTn id="89" dur="1250" fill="hold"/>
                                        <p:tgtEl>
                                          <p:spTgt spid="20"/>
                                        </p:tgtEl>
                                        <p:attrNameLst>
                                          <p:attrName>ppt_y</p:attrName>
                                        </p:attrNameLst>
                                      </p:cBhvr>
                                      <p:tavLst>
                                        <p:tav tm="0">
                                          <p:val>
                                            <p:strVal val="#ppt_y"/>
                                          </p:val>
                                        </p:tav>
                                        <p:tav tm="100000">
                                          <p:val>
                                            <p:strVal val="#ppt_y"/>
                                          </p:val>
                                        </p:tav>
                                      </p:tavLst>
                                    </p:anim>
                                  </p:childTnLst>
                                </p:cTn>
                              </p:par>
                            </p:childTnLst>
                          </p:cTn>
                        </p:par>
                        <p:par>
                          <p:cTn id="90" fill="hold">
                            <p:stCondLst>
                              <p:cond delay="2250"/>
                            </p:stCondLst>
                            <p:childTnLst>
                              <p:par>
                                <p:cTn id="91" presetID="18" presetClass="entr" presetSubtype="12"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strips(downLeft)">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dissolve">
                                      <p:cBhvr>
                                        <p:cTn id="98"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5" grpId="0" animBg="1"/>
      <p:bldP spid="16" grpId="0" animBg="1"/>
      <p:bldP spid="18" grpId="0" animBg="1"/>
      <p:bldP spid="19" grpId="0" animBg="1"/>
      <p:bldP spid="20" grpId="0" animBg="1"/>
      <p:bldP spid="21" grpId="0" animBg="1"/>
      <p:bldP spid="24" grpId="0" animBg="1"/>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20477" y="363524"/>
            <a:ext cx="7166113" cy="6117560"/>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8068" y="263148"/>
            <a:ext cx="3842280" cy="2811097"/>
          </a:xfrm>
          <a:prstGeom prst="rect">
            <a:avLst/>
          </a:prstGeom>
        </p:spPr>
      </p:pic>
      <p:sp>
        <p:nvSpPr>
          <p:cNvPr id="10" name="Rectangle 9"/>
          <p:cNvSpPr/>
          <p:nvPr/>
        </p:nvSpPr>
        <p:spPr>
          <a:xfrm>
            <a:off x="7729342" y="4865757"/>
            <a:ext cx="546652" cy="485177"/>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 name="Slide Number Placeholder 1"/>
          <p:cNvSpPr>
            <a:spLocks noGrp="1"/>
          </p:cNvSpPr>
          <p:nvPr>
            <p:ph type="sldNum" sz="quarter" idx="12"/>
          </p:nvPr>
        </p:nvSpPr>
        <p:spPr>
          <a:xfrm>
            <a:off x="11740551" y="6410870"/>
            <a:ext cx="422396" cy="371007"/>
          </a:xfrm>
        </p:spPr>
        <p:txBody>
          <a:bodyPr/>
          <a:lstStyle/>
          <a:p>
            <a:fld id="{6D22F896-40B5-4ADD-8801-0D06FADFA095}" type="slidenum">
              <a:rPr lang="en-US" sz="1100" smtClean="0">
                <a:solidFill>
                  <a:prstClr val="white">
                    <a:tint val="75000"/>
                  </a:prstClr>
                </a:solidFill>
              </a:rPr>
              <a:pPr/>
              <a:t>46</a:t>
            </a:fld>
            <a:endParaRPr lang="en-US" sz="1100" dirty="0">
              <a:solidFill>
                <a:prstClr val="white">
                  <a:tint val="75000"/>
                </a:prstClr>
              </a:solidFill>
            </a:endParaRPr>
          </a:p>
        </p:txBody>
      </p:sp>
      <p:sp>
        <p:nvSpPr>
          <p:cNvPr id="23" name="Rounded Rectangle 22"/>
          <p:cNvSpPr/>
          <p:nvPr/>
        </p:nvSpPr>
        <p:spPr>
          <a:xfrm>
            <a:off x="4309408" y="74558"/>
            <a:ext cx="6726021"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a:solidFill>
                  <a:srgbClr val="99FF33"/>
                </a:solidFill>
              </a:rPr>
              <a:t>Enoch’s</a:t>
            </a:r>
            <a:r>
              <a:rPr lang="en-CA" sz="2800" b="1" dirty="0" smtClean="0">
                <a:solidFill>
                  <a:srgbClr val="FF0000"/>
                </a:solidFill>
              </a:rPr>
              <a:t> </a:t>
            </a:r>
            <a:r>
              <a:rPr lang="en-CA" sz="2800" b="1" u="sng" dirty="0" smtClean="0">
                <a:solidFill>
                  <a:srgbClr val="FF0000"/>
                </a:solidFill>
              </a:rPr>
              <a:t>Jerusalem</a:t>
            </a:r>
            <a:r>
              <a:rPr lang="en-CA" sz="2800" b="1" dirty="0" smtClean="0">
                <a:solidFill>
                  <a:srgbClr val="FF0000"/>
                </a:solidFill>
              </a:rPr>
              <a:t> </a:t>
            </a:r>
            <a:r>
              <a:rPr lang="en-CA" sz="2800" b="1" dirty="0" smtClean="0">
                <a:solidFill>
                  <a:srgbClr val="FF0000"/>
                </a:solidFill>
                <a:effectLst>
                  <a:glow rad="127000">
                    <a:srgbClr val="00FFFF"/>
                  </a:glow>
                </a:effectLst>
                <a:latin typeface="Arial Black" panose="020B0A04020102020204" pitchFamily="34" charset="0"/>
              </a:rPr>
              <a:t>EQUILUX</a:t>
            </a:r>
            <a:r>
              <a:rPr lang="en-CA" sz="2800" b="1" dirty="0" smtClean="0">
                <a:solidFill>
                  <a:srgbClr val="FF0000"/>
                </a:solidFill>
              </a:rPr>
              <a:t> View</a:t>
            </a:r>
            <a:endParaRPr lang="en-CA" sz="2800" b="1" dirty="0">
              <a:solidFill>
                <a:srgbClr val="FF0000"/>
              </a:solidFill>
            </a:endParaRPr>
          </a:p>
        </p:txBody>
      </p:sp>
      <p:sp>
        <p:nvSpPr>
          <p:cNvPr id="25" name="Rectangle 24"/>
          <p:cNvSpPr/>
          <p:nvPr/>
        </p:nvSpPr>
        <p:spPr>
          <a:xfrm>
            <a:off x="288327" y="2490689"/>
            <a:ext cx="256917" cy="52595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6" name="Rounded Rectangular Callout 25"/>
          <p:cNvSpPr/>
          <p:nvPr/>
        </p:nvSpPr>
        <p:spPr>
          <a:xfrm>
            <a:off x="400774" y="929419"/>
            <a:ext cx="2070861" cy="894999"/>
          </a:xfrm>
          <a:prstGeom prst="wedgeRoundRectCallout">
            <a:avLst>
              <a:gd name="adj1" fmla="val -42304"/>
              <a:gd name="adj2" fmla="val 114686"/>
              <a:gd name="adj3" fmla="val 16667"/>
            </a:avLst>
          </a:prstGeom>
          <a:solidFill>
            <a:srgbClr val="FFFF00"/>
          </a:solidFill>
          <a:ln w="76200">
            <a:solidFill>
              <a:srgbClr val="00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smtClean="0">
                <a:solidFill>
                  <a:srgbClr val="0000FF"/>
                </a:solidFill>
              </a:rPr>
              <a:t>C.C.</a:t>
            </a:r>
            <a:r>
              <a:rPr lang="en-CA" sz="2400" dirty="0" smtClean="0">
                <a:solidFill>
                  <a:srgbClr val="0000FF"/>
                </a:solidFill>
              </a:rPr>
              <a:t> </a:t>
            </a:r>
            <a:r>
              <a:rPr lang="en-CA" sz="2400" dirty="0">
                <a:solidFill>
                  <a:srgbClr val="0000FF"/>
                </a:solidFill>
              </a:rPr>
              <a:t>Abib 14 Passover </a:t>
            </a:r>
          </a:p>
        </p:txBody>
      </p:sp>
      <p:sp>
        <p:nvSpPr>
          <p:cNvPr id="27" name="Rectangle 26"/>
          <p:cNvSpPr/>
          <p:nvPr/>
        </p:nvSpPr>
        <p:spPr>
          <a:xfrm>
            <a:off x="8394288" y="4455569"/>
            <a:ext cx="534656" cy="384787"/>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8" name="Rectangle 27"/>
          <p:cNvSpPr/>
          <p:nvPr/>
        </p:nvSpPr>
        <p:spPr>
          <a:xfrm>
            <a:off x="9021154" y="4455570"/>
            <a:ext cx="486640" cy="384787"/>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9" name="Rectangle 28"/>
          <p:cNvSpPr/>
          <p:nvPr/>
        </p:nvSpPr>
        <p:spPr>
          <a:xfrm>
            <a:off x="8393605" y="5392091"/>
            <a:ext cx="432147" cy="403591"/>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0" name="Rounded Rectangular Callout 29"/>
          <p:cNvSpPr/>
          <p:nvPr/>
        </p:nvSpPr>
        <p:spPr>
          <a:xfrm>
            <a:off x="577449" y="3654787"/>
            <a:ext cx="5506202" cy="3196048"/>
          </a:xfrm>
          <a:prstGeom prst="wedgeRoundRectCallout">
            <a:avLst>
              <a:gd name="adj1" fmla="val 88869"/>
              <a:gd name="adj2" fmla="val 11087"/>
              <a:gd name="adj3" fmla="val 16667"/>
            </a:avLst>
          </a:prstGeom>
          <a:solidFill>
            <a:schemeClr val="accent6">
              <a:lumMod val="60000"/>
              <a:lumOff val="40000"/>
            </a:schemeClr>
          </a:solidFill>
          <a:ln w="76200">
            <a:solidFill>
              <a:srgbClr val="7030A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smtClean="0">
                <a:ln>
                  <a:solidFill>
                    <a:sysClr val="windowText" lastClr="000000"/>
                  </a:solidFill>
                </a:ln>
                <a:solidFill>
                  <a:srgbClr val="FF0000"/>
                </a:solidFill>
              </a:rPr>
              <a:t>Enoch Equilux</a:t>
            </a:r>
            <a:r>
              <a:rPr lang="en-CA" sz="2400" b="1" dirty="0" smtClean="0">
                <a:ln>
                  <a:solidFill>
                    <a:sysClr val="windowText" lastClr="000000"/>
                  </a:solidFill>
                </a:ln>
                <a:solidFill>
                  <a:srgbClr val="FF9900"/>
                </a:solidFill>
              </a:rPr>
              <a:t> Abib 14 is on a </a:t>
            </a:r>
            <a:br>
              <a:rPr lang="en-CA" sz="2400" b="1" dirty="0" smtClean="0">
                <a:ln>
                  <a:solidFill>
                    <a:sysClr val="windowText" lastClr="000000"/>
                  </a:solidFill>
                </a:ln>
                <a:solidFill>
                  <a:srgbClr val="FF9900"/>
                </a:solidFill>
              </a:rPr>
            </a:br>
            <a:r>
              <a:rPr lang="en-CA" sz="2400" b="1" dirty="0" smtClean="0">
                <a:ln>
                  <a:solidFill>
                    <a:sysClr val="windowText" lastClr="000000"/>
                  </a:solidFill>
                </a:ln>
                <a:solidFill>
                  <a:srgbClr val="FF5050"/>
                </a:solidFill>
              </a:rPr>
              <a:t>2</a:t>
            </a:r>
            <a:r>
              <a:rPr lang="en-CA" sz="2400" b="1" baseline="30000" dirty="0" smtClean="0">
                <a:ln>
                  <a:solidFill>
                    <a:sysClr val="windowText" lastClr="000000"/>
                  </a:solidFill>
                </a:ln>
                <a:solidFill>
                  <a:srgbClr val="FF5050"/>
                </a:solidFill>
              </a:rPr>
              <a:t>nd</a:t>
            </a:r>
            <a:r>
              <a:rPr lang="en-CA" sz="2400" b="1" dirty="0" smtClean="0">
                <a:ln>
                  <a:solidFill>
                    <a:sysClr val="windowText" lastClr="000000"/>
                  </a:solidFill>
                </a:ln>
                <a:solidFill>
                  <a:srgbClr val="FF5050"/>
                </a:solidFill>
              </a:rPr>
              <a:t> </a:t>
            </a:r>
            <a:r>
              <a:rPr lang="en-CA" sz="2400" b="1" dirty="0" smtClean="0">
                <a:ln>
                  <a:solidFill>
                    <a:sysClr val="windowText" lastClr="000000"/>
                  </a:solidFill>
                </a:ln>
                <a:solidFill>
                  <a:srgbClr val="FF9900"/>
                </a:solidFill>
              </a:rPr>
              <a:t>Cycle of the Week.</a:t>
            </a:r>
            <a:r>
              <a:rPr lang="en-CA" sz="2400" b="1" dirty="0" smtClean="0">
                <a:solidFill>
                  <a:srgbClr val="FF0000"/>
                </a:solidFill>
                <a:sym typeface="Wingdings" panose="05000000000000000000" pitchFamily="2" charset="2"/>
              </a:rPr>
              <a:t>   </a:t>
            </a:r>
            <a:br>
              <a:rPr lang="en-CA" sz="2400" b="1" dirty="0" smtClean="0">
                <a:solidFill>
                  <a:srgbClr val="FF0000"/>
                </a:solidFill>
                <a:sym typeface="Wingdings" panose="05000000000000000000" pitchFamily="2" charset="2"/>
              </a:rPr>
            </a:br>
            <a:r>
              <a:rPr lang="en-CA" sz="2400" b="1" u="sng" dirty="0" smtClean="0">
                <a:solidFill>
                  <a:prstClr val="black"/>
                </a:solidFill>
              </a:rPr>
              <a:t>Problems are</a:t>
            </a:r>
            <a:r>
              <a:rPr lang="en-CA" sz="2400" b="1" dirty="0" smtClean="0">
                <a:solidFill>
                  <a:prstClr val="black"/>
                </a:solidFill>
              </a:rPr>
              <a:t>:  </a:t>
            </a:r>
            <a:r>
              <a:rPr lang="en-CA" sz="2400" b="1" u="sng" dirty="0" smtClean="0">
                <a:ln>
                  <a:solidFill>
                    <a:sysClr val="windowText" lastClr="000000"/>
                  </a:solidFill>
                </a:ln>
                <a:solidFill>
                  <a:srgbClr val="FF0000"/>
                </a:solidFill>
                <a:effectLst>
                  <a:glow rad="88900">
                    <a:srgbClr val="FFFF00"/>
                  </a:glow>
                </a:effectLst>
              </a:rPr>
              <a:t>Not a 4</a:t>
            </a:r>
            <a:r>
              <a:rPr lang="en-CA" sz="2400" b="1" u="sng" baseline="30000" dirty="0" smtClean="0">
                <a:ln>
                  <a:solidFill>
                    <a:sysClr val="windowText" lastClr="000000"/>
                  </a:solidFill>
                </a:ln>
                <a:solidFill>
                  <a:srgbClr val="FF0000"/>
                </a:solidFill>
                <a:effectLst>
                  <a:glow rad="88900">
                    <a:srgbClr val="FFFF00"/>
                  </a:glow>
                </a:effectLst>
              </a:rPr>
              <a:t>th</a:t>
            </a:r>
            <a:r>
              <a:rPr lang="en-CA" sz="2400" b="1" u="sng" dirty="0" smtClean="0">
                <a:ln>
                  <a:solidFill>
                    <a:sysClr val="windowText" lastClr="000000"/>
                  </a:solidFill>
                </a:ln>
                <a:solidFill>
                  <a:srgbClr val="FF0000"/>
                </a:solidFill>
                <a:effectLst>
                  <a:glow rad="88900">
                    <a:srgbClr val="FFFF00"/>
                  </a:glow>
                </a:effectLst>
              </a:rPr>
              <a:t> c</a:t>
            </a:r>
            <a:r>
              <a:rPr lang="en-CA" sz="2400" b="1" dirty="0" smtClean="0">
                <a:ln>
                  <a:solidFill>
                    <a:sysClr val="windowText" lastClr="000000"/>
                  </a:solidFill>
                </a:ln>
                <a:solidFill>
                  <a:srgbClr val="FF0000"/>
                </a:solidFill>
                <a:effectLst>
                  <a:glow rad="88900">
                    <a:srgbClr val="FFFF00"/>
                  </a:glow>
                </a:effectLst>
              </a:rPr>
              <a:t>y</a:t>
            </a:r>
            <a:r>
              <a:rPr lang="en-CA" sz="2400" b="1" u="sng" dirty="0" smtClean="0">
                <a:ln>
                  <a:solidFill>
                    <a:sysClr val="windowText" lastClr="000000"/>
                  </a:solidFill>
                </a:ln>
                <a:solidFill>
                  <a:srgbClr val="FF0000"/>
                </a:solidFill>
                <a:effectLst>
                  <a:glow rad="88900">
                    <a:srgbClr val="FFFF00"/>
                  </a:glow>
                </a:effectLst>
              </a:rPr>
              <a:t>cle</a:t>
            </a:r>
            <a:r>
              <a:rPr lang="en-CA" sz="2400" b="1" dirty="0" smtClean="0">
                <a:ln>
                  <a:solidFill>
                    <a:sysClr val="windowText" lastClr="000000"/>
                  </a:solidFill>
                </a:ln>
                <a:solidFill>
                  <a:srgbClr val="FF0000"/>
                </a:solidFill>
                <a:effectLst>
                  <a:glow rad="88900">
                    <a:srgbClr val="FFFF00"/>
                  </a:glow>
                </a:effectLst>
              </a:rPr>
              <a:t>, </a:t>
            </a:r>
            <a:r>
              <a:rPr lang="en-CA" sz="2400" b="1" u="sng" dirty="0" smtClean="0">
                <a:solidFill>
                  <a:srgbClr val="FF0000"/>
                </a:solidFill>
              </a:rPr>
              <a:t>and</a:t>
            </a:r>
            <a:r>
              <a:rPr lang="en-CA" sz="2400" b="1" dirty="0" smtClean="0">
                <a:solidFill>
                  <a:srgbClr val="FF0000"/>
                </a:solidFill>
              </a:rPr>
              <a:t> </a:t>
            </a:r>
            <a:r>
              <a:rPr lang="en-CA" sz="2400" b="1" dirty="0">
                <a:solidFill>
                  <a:srgbClr val="FF0000"/>
                </a:solidFill>
              </a:rPr>
              <a:t>i</a:t>
            </a:r>
            <a:r>
              <a:rPr lang="en-CA" sz="2400" b="1" dirty="0" smtClean="0">
                <a:solidFill>
                  <a:srgbClr val="FF0000"/>
                </a:solidFill>
              </a:rPr>
              <a:t>t is far</a:t>
            </a:r>
            <a:r>
              <a:rPr lang="en-CA" sz="2400" b="1" dirty="0" smtClean="0">
                <a:solidFill>
                  <a:prstClr val="black"/>
                </a:solidFill>
              </a:rPr>
              <a:t> </a:t>
            </a:r>
            <a:r>
              <a:rPr lang="en-CA" sz="2400" b="1" dirty="0" smtClean="0">
                <a:solidFill>
                  <a:srgbClr val="FF0000"/>
                </a:solidFill>
              </a:rPr>
              <a:t>too early to secure Scripture’s 12 hour offset with either the </a:t>
            </a:r>
            <a:r>
              <a:rPr lang="en-CA" sz="2400" b="1" dirty="0" smtClean="0">
                <a:solidFill>
                  <a:srgbClr val="0000FF"/>
                </a:solidFill>
              </a:rPr>
              <a:t>Covenant Calendar </a:t>
            </a:r>
            <a:r>
              <a:rPr lang="en-CA" sz="2400" b="1" u="sng" dirty="0" smtClean="0">
                <a:solidFill>
                  <a:srgbClr val="FF0000"/>
                </a:solidFill>
              </a:rPr>
              <a:t>or</a:t>
            </a:r>
            <a:r>
              <a:rPr lang="en-CA" sz="2400" b="1" dirty="0" smtClean="0">
                <a:solidFill>
                  <a:srgbClr val="FF0000"/>
                </a:solidFill>
              </a:rPr>
              <a:t> </a:t>
            </a:r>
            <a:r>
              <a:rPr lang="en-CA" sz="2400" b="1" dirty="0">
                <a:solidFill>
                  <a:srgbClr val="FF0000"/>
                </a:solidFill>
              </a:rPr>
              <a:t>t</a:t>
            </a:r>
            <a:r>
              <a:rPr lang="en-CA" sz="2400" b="1" dirty="0" smtClean="0">
                <a:solidFill>
                  <a:srgbClr val="FF0000"/>
                </a:solidFill>
              </a:rPr>
              <a:t>he lunar calendar of the Jews!! </a:t>
            </a:r>
          </a:p>
          <a:p>
            <a:pPr algn="ctr" defTabSz="457200"/>
            <a:r>
              <a:rPr lang="en-CA" sz="2200" b="1" dirty="0" smtClean="0">
                <a:ln>
                  <a:solidFill>
                    <a:sysClr val="windowText" lastClr="000000"/>
                  </a:solidFill>
                </a:ln>
                <a:solidFill>
                  <a:sysClr val="windowText" lastClr="000000"/>
                </a:solidFill>
                <a:latin typeface="Arial Black" panose="020B0A04020102020204" pitchFamily="34" charset="0"/>
              </a:rPr>
              <a:t>A</a:t>
            </a:r>
            <a:r>
              <a:rPr lang="en-CA" sz="2200" b="1" dirty="0" smtClean="0">
                <a:ln>
                  <a:solidFill>
                    <a:sysClr val="windowText" lastClr="000000"/>
                  </a:solidFill>
                </a:ln>
                <a:solidFill>
                  <a:srgbClr val="FF0000"/>
                </a:solidFill>
                <a:effectLst>
                  <a:glow rad="127000">
                    <a:srgbClr val="FFCCFF"/>
                  </a:glow>
                </a:effectLst>
                <a:latin typeface="Arial Black" panose="020B0A04020102020204" pitchFamily="34" charset="0"/>
              </a:rPr>
              <a:t> </a:t>
            </a:r>
            <a:r>
              <a:rPr lang="en-CA" sz="2200" b="1" dirty="0">
                <a:ln w="19050">
                  <a:solidFill>
                    <a:sysClr val="windowText" lastClr="000000"/>
                  </a:solidFill>
                </a:ln>
                <a:solidFill>
                  <a:srgbClr val="FF0000"/>
                </a:solidFill>
                <a:effectLst>
                  <a:glow rad="127000">
                    <a:srgbClr val="FF9900"/>
                  </a:glow>
                </a:effectLst>
                <a:latin typeface="Arial Black" panose="020B0A04020102020204" pitchFamily="34" charset="0"/>
              </a:rPr>
              <a:t>Double</a:t>
            </a:r>
            <a:r>
              <a:rPr lang="en-CA" sz="2200" b="1" dirty="0">
                <a:solidFill>
                  <a:prstClr val="black"/>
                </a:solidFill>
                <a:latin typeface="Arial Black" panose="020B0A04020102020204" pitchFamily="34" charset="0"/>
              </a:rPr>
              <a:t> </a:t>
            </a:r>
            <a:r>
              <a:rPr lang="en-CA" sz="2400" b="1" u="sng" dirty="0" smtClean="0">
                <a:solidFill>
                  <a:prstClr val="black"/>
                </a:solidFill>
                <a:latin typeface="Arial Black" panose="020B0A04020102020204" pitchFamily="34" charset="0"/>
              </a:rPr>
              <a:t>EQUI</a:t>
            </a:r>
            <a:r>
              <a:rPr lang="en-CA" sz="2400" b="1" u="sng" dirty="0" smtClean="0">
                <a:solidFill>
                  <a:srgbClr val="FF0000"/>
                </a:solidFill>
                <a:latin typeface="Arial Black" panose="020B0A04020102020204" pitchFamily="34" charset="0"/>
              </a:rPr>
              <a:t>LUX</a:t>
            </a:r>
            <a:r>
              <a:rPr lang="en-CA" sz="2400" b="1" u="sng" dirty="0" smtClean="0">
                <a:solidFill>
                  <a:prstClr val="black"/>
                </a:solidFill>
                <a:latin typeface="Arial Black" panose="020B0A04020102020204" pitchFamily="34" charset="0"/>
              </a:rPr>
              <a:t> FAILURE</a:t>
            </a:r>
            <a:r>
              <a:rPr lang="en-CA" sz="2400" b="1" dirty="0" smtClean="0">
                <a:solidFill>
                  <a:prstClr val="black"/>
                </a:solidFill>
                <a:latin typeface="Arial Black" panose="020B0A04020102020204" pitchFamily="34" charset="0"/>
              </a:rPr>
              <a:t>!</a:t>
            </a:r>
            <a:endParaRPr lang="en-CA" sz="2400" b="1" dirty="0">
              <a:solidFill>
                <a:prstClr val="black"/>
              </a:solidFill>
              <a:latin typeface="Arial Black" panose="020B0A04020102020204" pitchFamily="34" charset="0"/>
            </a:endParaRPr>
          </a:p>
        </p:txBody>
      </p:sp>
      <p:sp>
        <p:nvSpPr>
          <p:cNvPr id="31" name="Rounded Rectangular Callout 30"/>
          <p:cNvSpPr/>
          <p:nvPr/>
        </p:nvSpPr>
        <p:spPr>
          <a:xfrm>
            <a:off x="8312787" y="2902418"/>
            <a:ext cx="1416733" cy="438819"/>
          </a:xfrm>
          <a:prstGeom prst="wedgeRoundRectCallout">
            <a:avLst>
              <a:gd name="adj1" fmla="val -23793"/>
              <a:gd name="adj2" fmla="val 285769"/>
              <a:gd name="adj3" fmla="val 16667"/>
            </a:avLst>
          </a:prstGeom>
          <a:solidFill>
            <a:schemeClr val="bg1"/>
          </a:solidFill>
          <a:ln w="3810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solidFill>
                  <a:srgbClr val="FFFF00"/>
                </a:solidFill>
              </a:rPr>
              <a:t>E</a:t>
            </a:r>
            <a:r>
              <a:rPr lang="en-CA" sz="2400" b="1" dirty="0" smtClean="0">
                <a:solidFill>
                  <a:srgbClr val="FFFF00"/>
                </a:solidFill>
              </a:rPr>
              <a:t>qui</a:t>
            </a:r>
            <a:r>
              <a:rPr lang="en-CA" sz="2400" b="1" u="sng" dirty="0" smtClean="0">
                <a:solidFill>
                  <a:srgbClr val="FF0000"/>
                </a:solidFill>
              </a:rPr>
              <a:t>lux</a:t>
            </a:r>
            <a:endParaRPr lang="en-CA" sz="2400" b="1" u="sng" dirty="0">
              <a:solidFill>
                <a:srgbClr val="FF0000"/>
              </a:solidFill>
            </a:endParaRPr>
          </a:p>
        </p:txBody>
      </p:sp>
      <p:sp>
        <p:nvSpPr>
          <p:cNvPr id="32" name="Rounded Rectangular Callout 31"/>
          <p:cNvSpPr/>
          <p:nvPr/>
        </p:nvSpPr>
        <p:spPr>
          <a:xfrm>
            <a:off x="9862206" y="2901621"/>
            <a:ext cx="1878345" cy="1244176"/>
          </a:xfrm>
          <a:prstGeom prst="wedgeRoundRectCallout">
            <a:avLst>
              <a:gd name="adj1" fmla="val -66015"/>
              <a:gd name="adj2" fmla="val 73768"/>
              <a:gd name="adj3" fmla="val 16667"/>
            </a:avLst>
          </a:prstGeom>
          <a:solidFill>
            <a:schemeClr val="bg1"/>
          </a:solidFill>
          <a:ln w="38100">
            <a:solidFill>
              <a:srgbClr val="FF99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srgbClr val="FFFF00"/>
                </a:solidFill>
              </a:rPr>
              <a:t>New </a:t>
            </a:r>
            <a:r>
              <a:rPr lang="en-CA" sz="2400" b="1" dirty="0" smtClean="0">
                <a:ln>
                  <a:solidFill>
                    <a:sysClr val="windowText" lastClr="000000"/>
                  </a:solidFill>
                </a:ln>
                <a:solidFill>
                  <a:srgbClr val="FFFF00"/>
                </a:solidFill>
              </a:rPr>
              <a:t/>
            </a:r>
            <a:br>
              <a:rPr lang="en-CA" sz="2400" b="1" dirty="0" smtClean="0">
                <a:ln>
                  <a:solidFill>
                    <a:sysClr val="windowText" lastClr="000000"/>
                  </a:solidFill>
                </a:ln>
                <a:solidFill>
                  <a:srgbClr val="FFFF00"/>
                </a:solidFill>
              </a:rPr>
            </a:br>
            <a:r>
              <a:rPr lang="en-CA" sz="2400" b="1" u="sng" dirty="0" smtClean="0">
                <a:ln>
                  <a:solidFill>
                    <a:sysClr val="windowText" lastClr="000000"/>
                  </a:solidFill>
                </a:ln>
                <a:solidFill>
                  <a:srgbClr val="FF0000"/>
                </a:solidFill>
              </a:rPr>
              <a:t>Lux</a:t>
            </a:r>
            <a:r>
              <a:rPr lang="en-CA" sz="2400" b="1" dirty="0" smtClean="0">
                <a:ln>
                  <a:solidFill>
                    <a:sysClr val="windowText" lastClr="000000"/>
                  </a:solidFill>
                </a:ln>
                <a:solidFill>
                  <a:srgbClr val="FFFF00"/>
                </a:solidFill>
              </a:rPr>
              <a:t>-Month day!</a:t>
            </a:r>
            <a:endParaRPr lang="en-CA" sz="2400" b="1" dirty="0">
              <a:ln>
                <a:solidFill>
                  <a:sysClr val="windowText" lastClr="000000"/>
                </a:solidFill>
              </a:ln>
              <a:solidFill>
                <a:srgbClr val="FFFF00"/>
              </a:solidFill>
            </a:endParaRPr>
          </a:p>
        </p:txBody>
      </p:sp>
      <p:sp>
        <p:nvSpPr>
          <p:cNvPr id="16" name="Rounded Rectangular Callout 15"/>
          <p:cNvSpPr/>
          <p:nvPr/>
        </p:nvSpPr>
        <p:spPr>
          <a:xfrm>
            <a:off x="5152135" y="2558228"/>
            <a:ext cx="3027966" cy="971194"/>
          </a:xfrm>
          <a:prstGeom prst="wedgeRoundRectCallout">
            <a:avLst>
              <a:gd name="adj1" fmla="val 38909"/>
              <a:gd name="adj2" fmla="val 178923"/>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2800" b="1" dirty="0" smtClean="0">
                <a:solidFill>
                  <a:srgbClr val="00FFFF"/>
                </a:solidFill>
              </a:rPr>
              <a:t>Dawn adjusted Tequfah</a:t>
            </a:r>
            <a:endParaRPr lang="en-CA" sz="2800" b="1" dirty="0">
              <a:solidFill>
                <a:srgbClr val="00FFFF"/>
              </a:solidFill>
            </a:endParaRPr>
          </a:p>
        </p:txBody>
      </p:sp>
    </p:spTree>
    <p:extLst>
      <p:ext uri="{BB962C8B-B14F-4D97-AF65-F5344CB8AC3E}">
        <p14:creationId xmlns:p14="http://schemas.microsoft.com/office/powerpoint/2010/main" val="345046626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750" fill="hold"/>
                                        <p:tgtEl>
                                          <p:spTgt spid="23"/>
                                        </p:tgtEl>
                                        <p:attrNameLst>
                                          <p:attrName>ppt_w</p:attrName>
                                        </p:attrNameLst>
                                      </p:cBhvr>
                                      <p:tavLst>
                                        <p:tav tm="0">
                                          <p:val>
                                            <p:fltVal val="0"/>
                                          </p:val>
                                        </p:tav>
                                        <p:tav tm="100000">
                                          <p:val>
                                            <p:strVal val="#ppt_w"/>
                                          </p:val>
                                        </p:tav>
                                      </p:tavLst>
                                    </p:anim>
                                    <p:anim calcmode="lin" valueType="num">
                                      <p:cBhvr>
                                        <p:cTn id="8" dur="750" fill="hold"/>
                                        <p:tgtEl>
                                          <p:spTgt spid="23"/>
                                        </p:tgtEl>
                                        <p:attrNameLst>
                                          <p:attrName>ppt_h</p:attrName>
                                        </p:attrNameLst>
                                      </p:cBhvr>
                                      <p:tavLst>
                                        <p:tav tm="0">
                                          <p:val>
                                            <p:fltVal val="0"/>
                                          </p:val>
                                        </p:tav>
                                        <p:tav tm="100000">
                                          <p:val>
                                            <p:strVal val="#ppt_h"/>
                                          </p:val>
                                        </p:tav>
                                      </p:tavLst>
                                    </p:anim>
                                    <p:anim calcmode="lin" valueType="num">
                                      <p:cBhvr>
                                        <p:cTn id="9" dur="750" fill="hold"/>
                                        <p:tgtEl>
                                          <p:spTgt spid="23"/>
                                        </p:tgtEl>
                                        <p:attrNameLst>
                                          <p:attrName>style.rotation</p:attrName>
                                        </p:attrNameLst>
                                      </p:cBhvr>
                                      <p:tavLst>
                                        <p:tav tm="0">
                                          <p:val>
                                            <p:fltVal val="360"/>
                                          </p:val>
                                        </p:tav>
                                        <p:tav tm="100000">
                                          <p:val>
                                            <p:fltVal val="0"/>
                                          </p:val>
                                        </p:tav>
                                      </p:tavLst>
                                    </p:anim>
                                    <p:animEffect transition="in" filter="fade">
                                      <p:cBhvr>
                                        <p:cTn id="10" dur="750"/>
                                        <p:tgtEl>
                                          <p:spTgt spid="23"/>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250" fill="hold"/>
                                        <p:tgtEl>
                                          <p:spTgt spid="29"/>
                                        </p:tgtEl>
                                        <p:attrNameLst>
                                          <p:attrName>ppt_x</p:attrName>
                                        </p:attrNameLst>
                                      </p:cBhvr>
                                      <p:tavLst>
                                        <p:tav tm="0">
                                          <p:val>
                                            <p:strVal val="1+#ppt_w/2"/>
                                          </p:val>
                                        </p:tav>
                                        <p:tav tm="100000">
                                          <p:val>
                                            <p:strVal val="#ppt_x"/>
                                          </p:val>
                                        </p:tav>
                                      </p:tavLst>
                                    </p:anim>
                                    <p:anim calcmode="lin" valueType="num">
                                      <p:cBhvr additive="base">
                                        <p:cTn id="42" dur="1250" fill="hold"/>
                                        <p:tgtEl>
                                          <p:spTgt spid="29"/>
                                        </p:tgtEl>
                                        <p:attrNameLst>
                                          <p:attrName>ppt_y</p:attrName>
                                        </p:attrNameLst>
                                      </p:cBhvr>
                                      <p:tavLst>
                                        <p:tav tm="0">
                                          <p:val>
                                            <p:strVal val="#ppt_y"/>
                                          </p:val>
                                        </p:tav>
                                        <p:tav tm="100000">
                                          <p:val>
                                            <p:strVal val="#ppt_y"/>
                                          </p:val>
                                        </p:tav>
                                      </p:tavLst>
                                    </p:anim>
                                  </p:childTnLst>
                                </p:cTn>
                              </p:par>
                            </p:childTnLst>
                          </p:cTn>
                        </p:par>
                        <p:par>
                          <p:cTn id="43" fill="hold">
                            <p:stCondLst>
                              <p:cond delay="1250"/>
                            </p:stCondLst>
                            <p:childTnLst>
                              <p:par>
                                <p:cTn id="44" presetID="50" presetClass="entr" presetSubtype="0" decel="10000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strVal val="#ppt_w+.3"/>
                                          </p:val>
                                        </p:tav>
                                        <p:tav tm="100000">
                                          <p:val>
                                            <p:strVal val="#ppt_w"/>
                                          </p:val>
                                        </p:tav>
                                      </p:tavLst>
                                    </p:anim>
                                    <p:anim calcmode="lin" valueType="num">
                                      <p:cBhvr>
                                        <p:cTn id="47" dur="1000" fill="hold"/>
                                        <p:tgtEl>
                                          <p:spTgt spid="30"/>
                                        </p:tgtEl>
                                        <p:attrNameLst>
                                          <p:attrName>ppt_h</p:attrName>
                                        </p:attrNameLst>
                                      </p:cBhvr>
                                      <p:tavLst>
                                        <p:tav tm="0">
                                          <p:val>
                                            <p:strVal val="#ppt_h"/>
                                          </p:val>
                                        </p:tav>
                                        <p:tav tm="100000">
                                          <p:val>
                                            <p:strVal val="#ppt_h"/>
                                          </p:val>
                                        </p:tav>
                                      </p:tavLst>
                                    </p:anim>
                                    <p:animEffect transition="in" filter="fade">
                                      <p:cBhvr>
                                        <p:cTn id="4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P spid="30" grpId="0" animBg="1"/>
      <p:bldP spid="31" grpId="0" animBg="1"/>
      <p:bldP spid="32"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0552" y="6545082"/>
            <a:ext cx="390467" cy="312918"/>
          </a:xfrm>
        </p:spPr>
        <p:txBody>
          <a:bodyPr/>
          <a:lstStyle/>
          <a:p>
            <a:fld id="{6D22F896-40B5-4ADD-8801-0D06FADFA095}" type="slidenum">
              <a:rPr lang="en-US" sz="1100" smtClean="0">
                <a:solidFill>
                  <a:schemeClr val="tx1"/>
                </a:solidFill>
              </a:rPr>
              <a:pPr/>
              <a:t>47</a:t>
            </a:fld>
            <a:endParaRPr lang="en-US" sz="1100" dirty="0">
              <a:solidFill>
                <a:schemeClr val="tx1"/>
              </a:solidFill>
            </a:endParaRPr>
          </a:p>
        </p:txBody>
      </p:sp>
      <p:pic>
        <p:nvPicPr>
          <p:cNvPr id="6" name="Picture 2" descr="C:\Users\Rae\Desktop\detour ahead pink.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994468" y="3624398"/>
            <a:ext cx="2801802" cy="280180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4507198" y="456388"/>
            <a:ext cx="7265009" cy="54794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53640926-AAD7-44D8-BBD7-CCE9431645EC}">
              <a14:shadowObscured xmlns:a14="http://schemas.microsoft.com/office/drawing/2010/main"/>
            </a:ext>
          </a:extLst>
        </p:spPr>
      </p:pic>
      <p:sp>
        <p:nvSpPr>
          <p:cNvPr id="4" name="Oval 3"/>
          <p:cNvSpPr/>
          <p:nvPr/>
        </p:nvSpPr>
        <p:spPr>
          <a:xfrm>
            <a:off x="307057" y="1088353"/>
            <a:ext cx="5840963" cy="2304661"/>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dirty="0">
                <a:solidFill>
                  <a:srgbClr val="EF7A24">
                    <a:lumMod val="75000"/>
                  </a:srgbClr>
                </a:solidFill>
              </a:rPr>
              <a:t>Next up, </a:t>
            </a:r>
            <a:r>
              <a:rPr lang="en-CA" sz="3200" b="1" u="sng" dirty="0">
                <a:solidFill>
                  <a:srgbClr val="CC00FF"/>
                </a:solidFill>
              </a:rPr>
              <a:t>CE 28</a:t>
            </a:r>
            <a:r>
              <a:rPr lang="en-CA" sz="3200" b="1" dirty="0">
                <a:solidFill>
                  <a:srgbClr val="CC00FF"/>
                </a:solidFill>
              </a:rPr>
              <a:t>!</a:t>
            </a:r>
            <a:r>
              <a:rPr lang="en-CA" sz="3200" b="1" u="sng" dirty="0">
                <a:solidFill>
                  <a:srgbClr val="CC00FF"/>
                </a:solidFill>
              </a:rPr>
              <a:t> </a:t>
            </a:r>
            <a:r>
              <a:rPr lang="en-CA" sz="3200" b="1" dirty="0">
                <a:solidFill>
                  <a:srgbClr val="EF7A24">
                    <a:lumMod val="75000"/>
                  </a:srgbClr>
                </a:solidFill>
              </a:rPr>
              <a:t>same exercise! </a:t>
            </a:r>
            <a:r>
              <a:rPr lang="en-CA" sz="3200" b="1" dirty="0">
                <a:solidFill>
                  <a:srgbClr val="EF7A24">
                    <a:lumMod val="75000"/>
                  </a:srgbClr>
                </a:solidFill>
                <a:sym typeface="Wingdings" panose="05000000000000000000" pitchFamily="2" charset="2"/>
              </a:rPr>
              <a:t></a:t>
            </a:r>
            <a:endParaRPr lang="en-CA" sz="3200" b="1" dirty="0">
              <a:solidFill>
                <a:srgbClr val="EF7A24">
                  <a:lumMod val="75000"/>
                </a:srgbClr>
              </a:solidFill>
            </a:endParaRPr>
          </a:p>
        </p:txBody>
      </p:sp>
    </p:spTree>
    <p:extLst>
      <p:ext uri="{BB962C8B-B14F-4D97-AF65-F5344CB8AC3E}">
        <p14:creationId xmlns:p14="http://schemas.microsoft.com/office/powerpoint/2010/main" val="412228979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4"/>
          <p:cNvSpPr txBox="1">
            <a:spLocks/>
          </p:cNvSpPr>
          <p:nvPr/>
        </p:nvSpPr>
        <p:spPr>
          <a:xfrm>
            <a:off x="11691818" y="6536456"/>
            <a:ext cx="468105" cy="321544"/>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prstClr val="white">
                    <a:tint val="75000"/>
                  </a:prstClr>
                </a:solidFill>
              </a:rPr>
              <a:pPr/>
              <a:t>48</a:t>
            </a:fld>
            <a:endParaRPr lang="en-US" sz="1100" dirty="0">
              <a:solidFill>
                <a:prstClr val="white">
                  <a:tint val="75000"/>
                </a:prstClr>
              </a:solidFill>
            </a:endParaRPr>
          </a:p>
        </p:txBody>
      </p:sp>
      <p:pic>
        <p:nvPicPr>
          <p:cNvPr id="1026" name="Picture 2" descr="C:\Users\Rae\Desktop\detour ahead pink.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46939" y="175705"/>
            <a:ext cx="2133600" cy="21336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2280539" y="405782"/>
            <a:ext cx="9879383" cy="224676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2800" b="1" cap="none" spc="150" dirty="0" smtClean="0">
                <a:ln w="11430"/>
                <a:solidFill>
                  <a:schemeClr val="accent3">
                    <a:lumMod val="60000"/>
                    <a:lumOff val="40000"/>
                  </a:schemeClr>
                </a:solidFill>
                <a:effectLst>
                  <a:outerShdw blurRad="25400" algn="tl" rotWithShape="0">
                    <a:srgbClr val="000000">
                      <a:alpha val="43000"/>
                    </a:srgbClr>
                  </a:outerShdw>
                </a:effectLst>
              </a:rPr>
              <a:t>In the last few years there has been an </a:t>
            </a:r>
            <a:br>
              <a:rPr lang="en-US" sz="2800" b="1" cap="none" spc="150" dirty="0" smtClean="0">
                <a:ln w="11430"/>
                <a:solidFill>
                  <a:schemeClr val="accent3">
                    <a:lumMod val="60000"/>
                    <a:lumOff val="40000"/>
                  </a:schemeClr>
                </a:solidFill>
                <a:effectLst>
                  <a:outerShdw blurRad="25400" algn="tl" rotWithShape="0">
                    <a:srgbClr val="000000">
                      <a:alpha val="43000"/>
                    </a:srgbClr>
                  </a:outerShdw>
                </a:effectLst>
              </a:rPr>
            </a:br>
            <a:r>
              <a:rPr lang="en-US" sz="2800" b="1" cap="none" spc="150" dirty="0" smtClean="0">
                <a:ln w="11430"/>
                <a:solidFill>
                  <a:schemeClr val="accent3">
                    <a:lumMod val="60000"/>
                    <a:lumOff val="40000"/>
                  </a:schemeClr>
                </a:solidFill>
                <a:effectLst>
                  <a:outerShdw blurRad="25400" algn="tl" rotWithShape="0">
                    <a:srgbClr val="000000">
                      <a:alpha val="43000"/>
                    </a:srgbClr>
                  </a:outerShdw>
                </a:effectLst>
              </a:rPr>
              <a:t>explosion of calendars that all claim to </a:t>
            </a:r>
            <a:br>
              <a:rPr lang="en-US" sz="2800" b="1" cap="none" spc="150" dirty="0" smtClean="0">
                <a:ln w="11430"/>
                <a:solidFill>
                  <a:schemeClr val="accent3">
                    <a:lumMod val="60000"/>
                    <a:lumOff val="40000"/>
                  </a:schemeClr>
                </a:solidFill>
                <a:effectLst>
                  <a:outerShdw blurRad="25400" algn="tl" rotWithShape="0">
                    <a:srgbClr val="000000">
                      <a:alpha val="43000"/>
                    </a:srgbClr>
                  </a:outerShdw>
                </a:effectLst>
              </a:rPr>
            </a:br>
            <a:r>
              <a:rPr lang="en-US" sz="2800" b="1" cap="none" spc="150" dirty="0" smtClean="0">
                <a:ln w="11430"/>
                <a:solidFill>
                  <a:schemeClr val="accent3">
                    <a:lumMod val="60000"/>
                    <a:lumOff val="40000"/>
                  </a:schemeClr>
                </a:solidFill>
                <a:effectLst>
                  <a:outerShdw blurRad="25400" algn="tl" rotWithShape="0">
                    <a:srgbClr val="000000">
                      <a:alpha val="43000"/>
                    </a:srgbClr>
                  </a:outerShdw>
                </a:effectLst>
              </a:rPr>
              <a:t>be the correct Festal Calendar of Yahuah.  </a:t>
            </a:r>
            <a:br>
              <a:rPr lang="en-US" sz="2800" b="1" cap="none" spc="150" dirty="0" smtClean="0">
                <a:ln w="11430"/>
                <a:solidFill>
                  <a:schemeClr val="accent3">
                    <a:lumMod val="60000"/>
                    <a:lumOff val="40000"/>
                  </a:schemeClr>
                </a:solidFill>
                <a:effectLst>
                  <a:outerShdw blurRad="25400" algn="tl" rotWithShape="0">
                    <a:srgbClr val="000000">
                      <a:alpha val="43000"/>
                    </a:srgbClr>
                  </a:outerShdw>
                </a:effectLst>
              </a:rPr>
            </a:br>
            <a:r>
              <a:rPr lang="en-US" sz="2800" b="1" cap="none" spc="150" dirty="0" smtClean="0">
                <a:ln w="11430"/>
                <a:solidFill>
                  <a:schemeClr val="accent3">
                    <a:lumMod val="60000"/>
                    <a:lumOff val="40000"/>
                  </a:schemeClr>
                </a:solidFill>
                <a:effectLst>
                  <a:outerShdw blurRad="25400" algn="tl" rotWithShape="0">
                    <a:srgbClr val="000000">
                      <a:alpha val="43000"/>
                    </a:srgbClr>
                  </a:outerShdw>
                </a:effectLst>
              </a:rPr>
              <a:t>Most of these calendars over the last 60-70+ </a:t>
            </a:r>
            <a:br>
              <a:rPr lang="en-US" sz="2800" b="1" cap="none" spc="150" dirty="0" smtClean="0">
                <a:ln w="11430"/>
                <a:solidFill>
                  <a:schemeClr val="accent3">
                    <a:lumMod val="60000"/>
                    <a:lumOff val="40000"/>
                  </a:schemeClr>
                </a:solidFill>
                <a:effectLst>
                  <a:outerShdw blurRad="25400" algn="tl" rotWithShape="0">
                    <a:srgbClr val="000000">
                      <a:alpha val="43000"/>
                    </a:srgbClr>
                  </a:outerShdw>
                </a:effectLst>
              </a:rPr>
            </a:br>
            <a:r>
              <a:rPr lang="en-US" sz="2800" b="1" cap="none" spc="150" dirty="0" smtClean="0">
                <a:ln w="11430"/>
                <a:solidFill>
                  <a:schemeClr val="accent3">
                    <a:lumMod val="60000"/>
                    <a:lumOff val="40000"/>
                  </a:schemeClr>
                </a:solidFill>
                <a:effectLst>
                  <a:outerShdw blurRad="25400" algn="tl" rotWithShape="0">
                    <a:srgbClr val="000000">
                      <a:alpha val="43000"/>
                    </a:srgbClr>
                  </a:outerShdw>
                </a:effectLst>
              </a:rPr>
              <a:t>years used the moon that FOLLOWS the </a:t>
            </a:r>
            <a:r>
              <a:rPr lang="en-US" sz="2800" b="1" cap="none" spc="150" dirty="0" err="1" smtClean="0">
                <a:ln w="11430"/>
                <a:solidFill>
                  <a:srgbClr val="FFFF00"/>
                </a:solidFill>
                <a:effectLst>
                  <a:outerShdw blurRad="25400" algn="tl" rotWithShape="0">
                    <a:srgbClr val="000000">
                      <a:alpha val="43000"/>
                    </a:srgbClr>
                  </a:outerShdw>
                </a:effectLst>
              </a:rPr>
              <a:t>equi</a:t>
            </a:r>
            <a:r>
              <a:rPr lang="en-US" sz="2800" b="1" cap="none" spc="150" dirty="0" smtClean="0">
                <a:ln w="11430"/>
                <a:solidFill>
                  <a:srgbClr val="FFFF00"/>
                </a:solidFill>
                <a:effectLst>
                  <a:outerShdw blurRad="25400" algn="tl" rotWithShape="0">
                    <a:srgbClr val="000000">
                      <a:alpha val="43000"/>
                    </a:srgbClr>
                  </a:outerShdw>
                </a:effectLst>
              </a:rPr>
              <a:t>-NOX.</a:t>
            </a:r>
            <a:endParaRPr lang="en-US" sz="2800" b="1" cap="none" spc="150" dirty="0">
              <a:ln w="11430"/>
              <a:solidFill>
                <a:srgbClr val="FFFF00"/>
              </a:solidFill>
              <a:effectLst>
                <a:outerShdw blurRad="25400" algn="tl" rotWithShape="0">
                  <a:srgbClr val="000000">
                    <a:alpha val="43000"/>
                  </a:srgbClr>
                </a:outerShdw>
              </a:effectLst>
            </a:endParaRPr>
          </a:p>
        </p:txBody>
      </p:sp>
      <p:sp>
        <p:nvSpPr>
          <p:cNvPr id="6" name="Rectangle 5"/>
          <p:cNvSpPr/>
          <p:nvPr/>
        </p:nvSpPr>
        <p:spPr>
          <a:xfrm>
            <a:off x="555813" y="3159718"/>
            <a:ext cx="11050530" cy="329320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2800" b="1" spc="150" dirty="0" smtClean="0">
                <a:ln w="11430"/>
                <a:solidFill>
                  <a:srgbClr val="F8F8F8"/>
                </a:solidFill>
                <a:effectLst>
                  <a:outerShdw blurRad="25400" algn="tl" rotWithShape="0">
                    <a:srgbClr val="000000">
                      <a:alpha val="43000"/>
                    </a:srgbClr>
                  </a:outerShdw>
                </a:effectLst>
              </a:rPr>
              <a:t>However, with this explosion of calendars, many are now saying the “</a:t>
            </a:r>
            <a:r>
              <a:rPr lang="en-US" sz="2800" b="1" spc="150" dirty="0" err="1" smtClean="0">
                <a:ln w="11430"/>
                <a:solidFill>
                  <a:srgbClr val="FFFF00"/>
                </a:solidFill>
                <a:effectLst>
                  <a:outerShdw blurRad="25400" algn="tl" rotWithShape="0">
                    <a:srgbClr val="000000">
                      <a:alpha val="43000"/>
                    </a:srgbClr>
                  </a:outerShdw>
                </a:effectLst>
              </a:rPr>
              <a:t>equi</a:t>
            </a:r>
            <a:r>
              <a:rPr lang="en-US" sz="2800" b="1" spc="150" dirty="0" smtClean="0">
                <a:ln w="11430"/>
                <a:solidFill>
                  <a:srgbClr val="FFFF00"/>
                </a:solidFill>
                <a:effectLst>
                  <a:outerShdw blurRad="25400" algn="tl" rotWithShape="0">
                    <a:srgbClr val="000000">
                      <a:alpha val="43000"/>
                    </a:srgbClr>
                  </a:outerShdw>
                </a:effectLst>
              </a:rPr>
              <a:t>-NOX</a:t>
            </a:r>
            <a:r>
              <a:rPr lang="en-US" sz="2800" b="1" spc="150" dirty="0" smtClean="0">
                <a:ln w="11430"/>
                <a:solidFill>
                  <a:srgbClr val="F8F8F8"/>
                </a:solidFill>
                <a:effectLst>
                  <a:outerShdw blurRad="25400" algn="tl" rotWithShape="0">
                    <a:srgbClr val="000000">
                      <a:alpha val="43000"/>
                    </a:srgbClr>
                  </a:outerShdw>
                </a:effectLst>
              </a:rPr>
              <a:t>” is pagan – right from the belly of Rome.  Therefore a new calculation has been devised </a:t>
            </a:r>
            <a:br>
              <a:rPr lang="en-US" sz="2800"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for their Festal calendars to use the </a:t>
            </a:r>
            <a:r>
              <a:rPr lang="en-US" sz="2800" b="1" u="sng" spc="150" dirty="0" smtClean="0">
                <a:ln w="11430"/>
                <a:solidFill>
                  <a:srgbClr val="F8F8F8"/>
                </a:solidFill>
                <a:effectLst>
                  <a:outerShdw blurRad="25400" algn="tl" rotWithShape="0">
                    <a:srgbClr val="000000">
                      <a:alpha val="43000"/>
                    </a:srgbClr>
                  </a:outerShdw>
                </a:effectLst>
              </a:rPr>
              <a:t>moon</a:t>
            </a:r>
            <a:r>
              <a:rPr lang="en-US" sz="2800" b="1" spc="150" dirty="0" smtClean="0">
                <a:ln w="11430"/>
                <a:solidFill>
                  <a:srgbClr val="F8F8F8"/>
                </a:solidFill>
                <a:effectLst>
                  <a:outerShdw blurRad="25400" algn="tl" rotWithShape="0">
                    <a:srgbClr val="000000">
                      <a:alpha val="43000"/>
                    </a:srgbClr>
                  </a:outerShdw>
                </a:effectLst>
              </a:rPr>
              <a:t> “on” or “following” the Mar 17</a:t>
            </a:r>
            <a:r>
              <a:rPr lang="en-US" sz="2800" b="1" spc="150" baseline="30000" dirty="0" smtClean="0">
                <a:ln w="11430"/>
                <a:solidFill>
                  <a:srgbClr val="F8F8F8"/>
                </a:solidFill>
                <a:effectLst>
                  <a:outerShdw blurRad="25400" algn="tl" rotWithShape="0">
                    <a:srgbClr val="000000">
                      <a:alpha val="43000"/>
                    </a:srgbClr>
                  </a:outerShdw>
                </a:effectLst>
              </a:rPr>
              <a:t>th</a:t>
            </a:r>
            <a:r>
              <a:rPr lang="en-US" sz="2800" b="1" spc="150" dirty="0" smtClean="0">
                <a:ln w="11430"/>
                <a:solidFill>
                  <a:srgbClr val="F8F8F8"/>
                </a:solidFill>
                <a:effectLst>
                  <a:outerShdw blurRad="25400" algn="tl" rotWithShape="0">
                    <a:srgbClr val="000000">
                      <a:alpha val="43000"/>
                    </a:srgbClr>
                  </a:outerShdw>
                </a:effectLst>
              </a:rPr>
              <a:t> “</a:t>
            </a:r>
            <a:r>
              <a:rPr lang="en-US" sz="2800" b="1" spc="150" dirty="0" err="1" smtClean="0">
                <a:ln w="11430"/>
                <a:solidFill>
                  <a:srgbClr val="FFC000"/>
                </a:solidFill>
                <a:effectLst>
                  <a:outerShdw blurRad="25400" algn="tl" rotWithShape="0">
                    <a:srgbClr val="000000">
                      <a:alpha val="43000"/>
                    </a:srgbClr>
                  </a:outerShdw>
                </a:effectLst>
              </a:rPr>
              <a:t>equi</a:t>
            </a:r>
            <a:r>
              <a:rPr lang="en-US" sz="2800" b="1" spc="150" dirty="0" smtClean="0">
                <a:ln w="11430"/>
                <a:solidFill>
                  <a:srgbClr val="FFC000"/>
                </a:solidFill>
                <a:effectLst>
                  <a:outerShdw blurRad="25400" algn="tl" rotWithShape="0">
                    <a:srgbClr val="000000">
                      <a:alpha val="43000"/>
                    </a:srgbClr>
                  </a:outerShdw>
                </a:effectLst>
              </a:rPr>
              <a:t>-</a:t>
            </a:r>
            <a:r>
              <a:rPr lang="en-US" sz="2800" b="1" u="sng" spc="150" dirty="0" smtClean="0">
                <a:ln w="11430"/>
                <a:solidFill>
                  <a:srgbClr val="FFC000"/>
                </a:solidFill>
                <a:effectLst>
                  <a:outerShdw blurRad="25400" algn="tl" rotWithShape="0">
                    <a:srgbClr val="000000">
                      <a:alpha val="43000"/>
                    </a:srgbClr>
                  </a:outerShdw>
                </a:effectLst>
              </a:rPr>
              <a:t>LUX</a:t>
            </a:r>
            <a:r>
              <a:rPr lang="en-US" sz="2800" b="1" spc="150" dirty="0" smtClean="0">
                <a:ln w="11430"/>
                <a:solidFill>
                  <a:srgbClr val="FFC000"/>
                </a:solidFill>
                <a:effectLst>
                  <a:outerShdw blurRad="25400" algn="tl" rotWithShape="0">
                    <a:srgbClr val="000000">
                      <a:alpha val="43000"/>
                    </a:srgbClr>
                  </a:outerShdw>
                </a:effectLst>
              </a:rPr>
              <a:t>.</a:t>
            </a:r>
            <a:r>
              <a:rPr lang="en-US" sz="2800" b="1" spc="150" dirty="0" smtClean="0">
                <a:ln w="11430"/>
                <a:solidFill>
                  <a:srgbClr val="F8F8F8"/>
                </a:solidFill>
                <a:effectLst>
                  <a:outerShdw blurRad="25400" algn="tl" rotWithShape="0">
                    <a:srgbClr val="000000">
                      <a:alpha val="43000"/>
                    </a:srgbClr>
                  </a:outerShdw>
                </a:effectLst>
              </a:rPr>
              <a:t>” </a:t>
            </a:r>
          </a:p>
          <a:p>
            <a:endParaRPr lang="en-US" sz="2800" b="1" spc="150" dirty="0">
              <a:ln w="11430"/>
              <a:solidFill>
                <a:srgbClr val="F8F8F8"/>
              </a:solidFill>
              <a:effectLst>
                <a:outerShdw blurRad="25400" algn="tl" rotWithShape="0">
                  <a:srgbClr val="000000">
                    <a:alpha val="43000"/>
                  </a:srgbClr>
                </a:outerShdw>
              </a:effectLst>
            </a:endParaRPr>
          </a:p>
          <a:p>
            <a:pPr algn="ctr"/>
            <a:r>
              <a:rPr lang="en-US" sz="4000" b="1" spc="150" dirty="0" smtClean="0">
                <a:ln w="11430"/>
                <a:solidFill>
                  <a:srgbClr val="F735EE"/>
                </a:solidFill>
                <a:effectLst>
                  <a:glow rad="177800">
                    <a:schemeClr val="tx1"/>
                  </a:glow>
                  <a:outerShdw blurRad="25400" algn="tl" rotWithShape="0">
                    <a:srgbClr val="000000">
                      <a:alpha val="43000"/>
                    </a:srgbClr>
                  </a:outerShdw>
                </a:effectLst>
              </a:rPr>
              <a:t>Have you heard of this before?</a:t>
            </a:r>
            <a:endParaRPr lang="en-US" sz="4400" b="1" cap="none" spc="150" dirty="0">
              <a:ln w="11430"/>
              <a:solidFill>
                <a:srgbClr val="F735EE"/>
              </a:solidFill>
              <a:effectLst>
                <a:glow rad="177800">
                  <a:schemeClr val="tx1"/>
                </a:glow>
                <a:outerShdw blurRad="25400" algn="tl" rotWithShape="0">
                  <a:srgbClr val="000000">
                    <a:alpha val="43000"/>
                  </a:srgbClr>
                </a:outerShdw>
              </a:effectLst>
            </a:endParaRPr>
          </a:p>
        </p:txBody>
      </p:sp>
    </p:spTree>
    <p:extLst>
      <p:ext uri="{BB962C8B-B14F-4D97-AF65-F5344CB8AC3E}">
        <p14:creationId xmlns:p14="http://schemas.microsoft.com/office/powerpoint/2010/main" val="367150047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Rae\Desktop\detour ahead pink.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9792270" y="291288"/>
            <a:ext cx="2133600" cy="21336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323724" y="291288"/>
            <a:ext cx="9563226" cy="35394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marL="457200" indent="-457200">
              <a:buFont typeface="Arial" pitchFamily="34" charset="0"/>
              <a:buChar char="•"/>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This tends to create an interesting problem at the present time for ministries that claim </a:t>
            </a:r>
            <a:b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Apr 28</a:t>
            </a:r>
            <a:r>
              <a:rPr lang="en-US" sz="2800" b="1" spc="50" baseline="30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a:t>
            </a: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in CE 28 is the year of the crucifixion.  </a:t>
            </a:r>
          </a:p>
          <a:p>
            <a:pPr marL="457200" indent="-457200">
              <a:buFont typeface="Arial" pitchFamily="34" charset="0"/>
              <a:buChar char="•"/>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This Apr 28</a:t>
            </a:r>
            <a:r>
              <a:rPr lang="en-US" sz="2800" b="1" spc="50" baseline="30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a:t>
            </a: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calculation is based on the moon following the </a:t>
            </a: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en-US" sz="2800" b="1" spc="150" dirty="0" err="1" smtClean="0">
                <a:ln w="11430"/>
                <a:solidFill>
                  <a:srgbClr val="FFFF00"/>
                </a:solidFill>
                <a:effectLst>
                  <a:outerShdw blurRad="25400" algn="tl" rotWithShape="0">
                    <a:srgbClr val="000000">
                      <a:alpha val="43000"/>
                    </a:srgbClr>
                  </a:outerShdw>
                </a:effectLst>
              </a:rPr>
              <a:t>equi</a:t>
            </a:r>
            <a:r>
              <a:rPr lang="en-US" sz="2800" b="1" spc="150" dirty="0" smtClean="0">
                <a:ln w="11430"/>
                <a:solidFill>
                  <a:srgbClr val="FFFF00"/>
                </a:solidFill>
                <a:effectLst>
                  <a:outerShdw blurRad="25400" algn="tl" rotWithShape="0">
                    <a:srgbClr val="000000">
                      <a:alpha val="43000"/>
                    </a:srgbClr>
                  </a:outerShdw>
                </a:effectLst>
              </a:rPr>
              <a:t>-</a:t>
            </a:r>
            <a:r>
              <a:rPr lang="en-US" sz="2800" b="1" u="sng" spc="150" dirty="0" smtClean="0">
                <a:ln w="11430"/>
                <a:solidFill>
                  <a:srgbClr val="FFFF00"/>
                </a:solidFill>
                <a:effectLst>
                  <a:outerShdw blurRad="25400" algn="tl" rotWithShape="0">
                    <a:srgbClr val="000000">
                      <a:alpha val="43000"/>
                    </a:srgbClr>
                  </a:outerShdw>
                </a:effectLst>
              </a:rPr>
              <a:t>NOX</a:t>
            </a: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even though their </a:t>
            </a:r>
            <a:r>
              <a:rPr lang="en-US" sz="2800" b="1" u="sng" spc="150" dirty="0" smtClean="0">
                <a:ln w="11430"/>
                <a:solidFill>
                  <a:srgbClr val="F735EE"/>
                </a:solidFill>
                <a:effectLst>
                  <a:outerShdw blurRad="25400" algn="tl" rotWithShape="0">
                    <a:srgbClr val="000000">
                      <a:alpha val="43000"/>
                    </a:srgbClr>
                  </a:outerShdw>
                </a:effectLst>
              </a:rPr>
              <a:t>current calculation</a:t>
            </a:r>
            <a:r>
              <a:rPr lang="en-US" sz="2800" b="1" spc="150" dirty="0" smtClean="0">
                <a:ln w="11430"/>
                <a:solidFill>
                  <a:srgbClr val="F735EE"/>
                </a:solidFill>
                <a:effectLst>
                  <a:outerShdw blurRad="25400" algn="tl" rotWithShape="0">
                    <a:srgbClr val="000000">
                      <a:alpha val="43000"/>
                    </a:srgbClr>
                  </a:outerShdw>
                </a:effectLst>
              </a:rPr>
              <a:t> </a:t>
            </a: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for the Festal calendar uses the moon following the </a:t>
            </a:r>
            <a:r>
              <a:rPr lang="en-US" sz="2800" spc="150" dirty="0" smtClean="0">
                <a:ln w="11430"/>
                <a:solidFill>
                  <a:srgbClr val="FF5050"/>
                </a:solidFill>
                <a:effectLst>
                  <a:outerShdw blurRad="25400" algn="tl" rotWithShape="0">
                    <a:srgbClr val="000000">
                      <a:alpha val="43000"/>
                    </a:srgbClr>
                  </a:outerShdw>
                </a:effectLst>
              </a:rPr>
              <a:t>“</a:t>
            </a:r>
            <a:r>
              <a:rPr lang="en-US" sz="2800" b="1" spc="150" dirty="0" err="1" smtClean="0">
                <a:ln w="11430"/>
                <a:solidFill>
                  <a:srgbClr val="FF5050"/>
                </a:solidFill>
                <a:effectLst>
                  <a:outerShdw blurRad="25400" algn="tl" rotWithShape="0">
                    <a:srgbClr val="000000">
                      <a:alpha val="43000"/>
                    </a:srgbClr>
                  </a:outerShdw>
                </a:effectLst>
              </a:rPr>
              <a:t>equi</a:t>
            </a:r>
            <a:r>
              <a:rPr lang="en-US" sz="2800" b="1" spc="150" dirty="0" smtClean="0">
                <a:ln w="11430"/>
                <a:solidFill>
                  <a:srgbClr val="FF5050"/>
                </a:solidFill>
                <a:effectLst>
                  <a:outerShdw blurRad="25400" algn="tl" rotWithShape="0">
                    <a:srgbClr val="000000">
                      <a:alpha val="43000"/>
                    </a:srgbClr>
                  </a:outerShdw>
                </a:effectLst>
              </a:rPr>
              <a:t>-</a:t>
            </a:r>
            <a:r>
              <a:rPr lang="en-US" sz="2800" b="1" u="sng" spc="150" dirty="0" smtClean="0">
                <a:ln w="11430"/>
                <a:solidFill>
                  <a:srgbClr val="FF5050"/>
                </a:solidFill>
                <a:effectLst>
                  <a:outerShdw blurRad="25400" algn="tl" rotWithShape="0">
                    <a:srgbClr val="000000">
                      <a:alpha val="43000"/>
                    </a:srgbClr>
                  </a:outerShdw>
                </a:effectLst>
              </a:rPr>
              <a:t>LUX</a:t>
            </a:r>
            <a:r>
              <a:rPr lang="en-US" sz="2800" b="1" spc="150" dirty="0" smtClean="0">
                <a:ln w="11430"/>
                <a:solidFill>
                  <a:srgbClr val="FF5050"/>
                </a:solidFill>
                <a:effectLst>
                  <a:outerShdw blurRad="25400" algn="tl" rotWithShape="0">
                    <a:srgbClr val="000000">
                      <a:alpha val="43000"/>
                    </a:srgbClr>
                  </a:outerShdw>
                </a:effectLst>
              </a:rPr>
              <a:t>” – </a:t>
            </a: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usually about Mar 17</a:t>
            </a:r>
            <a:r>
              <a:rPr lang="en-US" sz="2800" b="1" spc="50" baseline="30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a:t>
            </a: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2800" b="1" spc="150" dirty="0" smtClean="0">
                <a:ln w="11430">
                  <a:solidFill>
                    <a:srgbClr val="002060"/>
                  </a:solidFill>
                </a:ln>
                <a:solidFill>
                  <a:srgbClr val="FF0000"/>
                </a:solidFill>
              </a:rPr>
              <a:t>This is a huge conflict! </a:t>
            </a:r>
            <a:endParaRPr lang="en-US" sz="2800" b="1" cap="none" spc="150" dirty="0">
              <a:ln w="11430">
                <a:solidFill>
                  <a:srgbClr val="002060"/>
                </a:solidFill>
              </a:ln>
              <a:solidFill>
                <a:srgbClr val="FF0000"/>
              </a:solidFill>
            </a:endParaRPr>
          </a:p>
        </p:txBody>
      </p:sp>
      <p:sp>
        <p:nvSpPr>
          <p:cNvPr id="8" name="Rectangle 7"/>
          <p:cNvSpPr/>
          <p:nvPr/>
        </p:nvSpPr>
        <p:spPr>
          <a:xfrm>
            <a:off x="323724" y="3930935"/>
            <a:ext cx="11368094" cy="2677656"/>
          </a:xfrm>
          <a:prstGeom prst="rect">
            <a:avLst/>
          </a:prstGeom>
          <a:noFill/>
          <a:effectLst>
            <a:glow rad="292100">
              <a:schemeClr val="accent2">
                <a:lumMod val="40000"/>
                <a:lumOff val="60000"/>
              </a:schemeClr>
            </a:glow>
          </a:effectLst>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marL="457200" indent="-457200">
              <a:buFont typeface="Arial" pitchFamily="34" charset="0"/>
              <a:buChar char="•"/>
            </a:pPr>
            <a:r>
              <a:rPr lang="en-US" sz="2800" b="1" spc="150" dirty="0" smtClean="0">
                <a:ln w="11430"/>
                <a:solidFill>
                  <a:srgbClr val="9966FF"/>
                </a:solidFill>
                <a:effectLst>
                  <a:outerShdw blurRad="25400" algn="tl" rotWithShape="0">
                    <a:srgbClr val="000000">
                      <a:alpha val="43000"/>
                    </a:srgbClr>
                  </a:outerShdw>
                </a:effectLst>
              </a:rPr>
              <a:t>Let us obligate ourselves to check out “what in the world is going on” with the idea that the year/end can be around </a:t>
            </a:r>
            <a:r>
              <a:rPr lang="en-US" sz="2800" b="1" u="sng" spc="150" dirty="0" smtClean="0">
                <a:ln w="11430"/>
                <a:solidFill>
                  <a:srgbClr val="C00000"/>
                </a:solidFill>
                <a:effectLst>
                  <a:outerShdw blurRad="25400" algn="tl" rotWithShape="0">
                    <a:srgbClr val="000000">
                      <a:alpha val="43000"/>
                    </a:srgbClr>
                  </a:outerShdw>
                </a:effectLst>
              </a:rPr>
              <a:t>either</a:t>
            </a:r>
            <a:r>
              <a:rPr lang="en-US" sz="2800" b="1" spc="150" dirty="0" smtClean="0">
                <a:ln w="11430"/>
                <a:solidFill>
                  <a:srgbClr val="9966FF"/>
                </a:solidFill>
                <a:effectLst>
                  <a:outerShdw blurRad="25400" algn="tl" rotWithShape="0">
                    <a:srgbClr val="000000">
                      <a:alpha val="43000"/>
                    </a:srgbClr>
                  </a:outerShdw>
                </a:effectLst>
              </a:rPr>
              <a:t> the “</a:t>
            </a:r>
            <a:r>
              <a:rPr lang="en-US" sz="2800" b="1" spc="150" dirty="0" err="1" smtClean="0">
                <a:ln w="11430"/>
                <a:solidFill>
                  <a:srgbClr val="FFFF00"/>
                </a:solidFill>
                <a:effectLst>
                  <a:outerShdw blurRad="25400" algn="tl" rotWithShape="0">
                    <a:srgbClr val="000000">
                      <a:alpha val="43000"/>
                    </a:srgbClr>
                  </a:outerShdw>
                </a:effectLst>
              </a:rPr>
              <a:t>equi</a:t>
            </a:r>
            <a:r>
              <a:rPr lang="en-US" sz="2800" b="1" spc="150" dirty="0" smtClean="0">
                <a:ln w="11430"/>
                <a:solidFill>
                  <a:srgbClr val="FFFF00"/>
                </a:solidFill>
                <a:effectLst>
                  <a:outerShdw blurRad="25400" algn="tl" rotWithShape="0">
                    <a:srgbClr val="000000">
                      <a:alpha val="43000"/>
                    </a:srgbClr>
                  </a:outerShdw>
                </a:effectLst>
              </a:rPr>
              <a:t>-NOX</a:t>
            </a:r>
            <a:r>
              <a:rPr lang="en-US" sz="2800" b="1" spc="150" dirty="0" smtClean="0">
                <a:ln w="11430"/>
                <a:solidFill>
                  <a:srgbClr val="9966FF"/>
                </a:solidFill>
                <a:effectLst>
                  <a:outerShdw blurRad="25400" algn="tl" rotWithShape="0">
                    <a:srgbClr val="000000">
                      <a:alpha val="43000"/>
                    </a:srgbClr>
                  </a:outerShdw>
                </a:effectLst>
              </a:rPr>
              <a:t>” </a:t>
            </a:r>
            <a:r>
              <a:rPr lang="en-US" sz="2800" b="1" u="sng" spc="150" dirty="0" smtClean="0">
                <a:ln w="11430"/>
                <a:solidFill>
                  <a:srgbClr val="9966FF"/>
                </a:solidFill>
                <a:effectLst>
                  <a:outerShdw blurRad="25400" algn="tl" rotWithShape="0">
                    <a:srgbClr val="000000">
                      <a:alpha val="43000"/>
                    </a:srgbClr>
                  </a:outerShdw>
                </a:effectLst>
              </a:rPr>
              <a:t>or</a:t>
            </a:r>
            <a:r>
              <a:rPr lang="en-US" sz="2800" b="1" spc="150" dirty="0" smtClean="0">
                <a:ln w="11430"/>
                <a:solidFill>
                  <a:srgbClr val="9966FF"/>
                </a:solidFill>
                <a:effectLst>
                  <a:outerShdw blurRad="25400" algn="tl" rotWithShape="0">
                    <a:srgbClr val="000000">
                      <a:alpha val="43000"/>
                    </a:srgbClr>
                  </a:outerShdw>
                </a:effectLst>
              </a:rPr>
              <a:t> the “</a:t>
            </a:r>
            <a:r>
              <a:rPr lang="en-US" sz="2800" b="1" spc="150" dirty="0" err="1" smtClean="0">
                <a:ln w="11430"/>
                <a:solidFill>
                  <a:srgbClr val="FF5050"/>
                </a:solidFill>
                <a:effectLst>
                  <a:outerShdw blurRad="25400" algn="tl" rotWithShape="0">
                    <a:srgbClr val="000000">
                      <a:alpha val="43000"/>
                    </a:srgbClr>
                  </a:outerShdw>
                </a:effectLst>
              </a:rPr>
              <a:t>equi</a:t>
            </a:r>
            <a:r>
              <a:rPr lang="en-US" sz="2800" b="1" spc="150" dirty="0" smtClean="0">
                <a:ln w="11430"/>
                <a:solidFill>
                  <a:srgbClr val="FF5050"/>
                </a:solidFill>
                <a:effectLst>
                  <a:outerShdw blurRad="25400" algn="tl" rotWithShape="0">
                    <a:srgbClr val="000000">
                      <a:alpha val="43000"/>
                    </a:srgbClr>
                  </a:outerShdw>
                </a:effectLst>
              </a:rPr>
              <a:t>-LUX.</a:t>
            </a:r>
            <a:r>
              <a:rPr lang="en-US" sz="2800" b="1" spc="150" dirty="0" smtClean="0">
                <a:ln w="11430"/>
                <a:solidFill>
                  <a:srgbClr val="9966FF"/>
                </a:solidFill>
                <a:effectLst>
                  <a:outerShdw blurRad="25400" algn="tl" rotWithShape="0">
                    <a:srgbClr val="000000">
                      <a:alpha val="43000"/>
                    </a:srgbClr>
                  </a:outerShdw>
                </a:effectLst>
              </a:rPr>
              <a:t>”</a:t>
            </a:r>
            <a:r>
              <a:rPr lang="en-US" sz="2800" b="1" spc="150" dirty="0" smtClean="0">
                <a:ln w="11430"/>
                <a:solidFill>
                  <a:srgbClr val="F8F8F8"/>
                </a:solidFill>
                <a:effectLst>
                  <a:outerShdw blurRad="25400" algn="tl" rotWithShape="0">
                    <a:srgbClr val="000000">
                      <a:alpha val="43000"/>
                    </a:srgbClr>
                  </a:outerShdw>
                </a:effectLst>
              </a:rPr>
              <a:t> </a:t>
            </a:r>
          </a:p>
          <a:p>
            <a:pPr marL="457200" indent="-457200">
              <a:buFont typeface="Arial" pitchFamily="34" charset="0"/>
              <a:buChar char="•"/>
            </a:pPr>
            <a:r>
              <a:rPr lang="en-US" sz="2800" b="1" spc="150" dirty="0" smtClean="0">
                <a:ln w="11430"/>
                <a:solidFill>
                  <a:srgbClr val="002060"/>
                </a:solidFill>
                <a:effectLst>
                  <a:glow rad="228600">
                    <a:schemeClr val="accent3">
                      <a:lumMod val="40000"/>
                      <a:lumOff val="60000"/>
                    </a:schemeClr>
                  </a:glow>
                  <a:outerShdw blurRad="25400" algn="tl" rotWithShape="0">
                    <a:srgbClr val="000000">
                      <a:alpha val="43000"/>
                    </a:srgbClr>
                  </a:outerShdw>
                </a:effectLst>
              </a:rPr>
              <a:t>Let it be known:  the year-start can follow only ONE </a:t>
            </a:r>
            <a:br>
              <a:rPr lang="en-US" sz="2800" b="1" spc="150" dirty="0" smtClean="0">
                <a:ln w="11430"/>
                <a:solidFill>
                  <a:srgbClr val="002060"/>
                </a:solidFill>
                <a:effectLst>
                  <a:glow rad="228600">
                    <a:schemeClr val="accent3">
                      <a:lumMod val="40000"/>
                      <a:lumOff val="60000"/>
                    </a:schemeClr>
                  </a:glow>
                  <a:outerShdw blurRad="25400" algn="tl" rotWithShape="0">
                    <a:srgbClr val="000000">
                      <a:alpha val="43000"/>
                    </a:srgbClr>
                  </a:outerShdw>
                </a:effectLst>
              </a:rPr>
            </a:br>
            <a:r>
              <a:rPr lang="en-US" sz="2800" b="1" spc="150" dirty="0" smtClean="0">
                <a:ln w="11430"/>
                <a:solidFill>
                  <a:srgbClr val="002060"/>
                </a:solidFill>
                <a:effectLst>
                  <a:glow rad="228600">
                    <a:schemeClr val="accent3">
                      <a:lumMod val="40000"/>
                      <a:lumOff val="60000"/>
                    </a:schemeClr>
                  </a:glow>
                  <a:outerShdw blurRad="25400" algn="tl" rotWithShape="0">
                    <a:srgbClr val="000000">
                      <a:alpha val="43000"/>
                    </a:srgbClr>
                  </a:outerShdw>
                </a:effectLst>
              </a:rPr>
              <a:t>or the OTHER, but never BOTH, AND do remember: </a:t>
            </a:r>
            <a:r>
              <a:rPr lang="en-US" sz="2800" b="1" spc="150" dirty="0" smtClean="0">
                <a:ln w="11430"/>
                <a:solidFill>
                  <a:srgbClr val="002060"/>
                </a:solidFill>
                <a:effectLst>
                  <a:glow rad="228600">
                    <a:srgbClr val="00FFFF"/>
                  </a:glow>
                  <a:outerShdw blurRad="25400" algn="tl" rotWithShape="0">
                    <a:srgbClr val="000000">
                      <a:alpha val="43000"/>
                    </a:srgbClr>
                  </a:outerShdw>
                </a:effectLst>
              </a:rPr>
              <a:t>YAHUAH DOES NOT CHANGE!</a:t>
            </a:r>
          </a:p>
        </p:txBody>
      </p:sp>
      <p:sp>
        <p:nvSpPr>
          <p:cNvPr id="6" name="Slide Number Placeholder 1"/>
          <p:cNvSpPr>
            <a:spLocks noGrp="1"/>
          </p:cNvSpPr>
          <p:nvPr>
            <p:ph type="sldNum" sz="quarter" idx="12"/>
          </p:nvPr>
        </p:nvSpPr>
        <p:spPr>
          <a:xfrm>
            <a:off x="11844596" y="6502744"/>
            <a:ext cx="347335" cy="312918"/>
          </a:xfrm>
        </p:spPr>
        <p:txBody>
          <a:bodyPr/>
          <a:lstStyle/>
          <a:p>
            <a:fld id="{6D22F896-40B5-4ADD-8801-0D06FADFA095}" type="slidenum">
              <a:rPr lang="en-US" sz="1100" smtClean="0">
                <a:solidFill>
                  <a:schemeClr val="tx1"/>
                </a:solidFill>
              </a:rPr>
              <a:pPr/>
              <a:t>49</a:t>
            </a:fld>
            <a:endParaRPr lang="en-US" sz="1100" dirty="0">
              <a:solidFill>
                <a:schemeClr val="tx1"/>
              </a:solidFill>
            </a:endParaRPr>
          </a:p>
        </p:txBody>
      </p:sp>
      <p:grpSp>
        <p:nvGrpSpPr>
          <p:cNvPr id="3" name="Group 2"/>
          <p:cNvGrpSpPr/>
          <p:nvPr/>
        </p:nvGrpSpPr>
        <p:grpSpPr>
          <a:xfrm>
            <a:off x="9792270" y="2726630"/>
            <a:ext cx="1363653" cy="1389710"/>
            <a:chOff x="9792270" y="2726630"/>
            <a:chExt cx="1363653" cy="1389710"/>
          </a:xfrm>
        </p:grpSpPr>
        <p:sp>
          <p:nvSpPr>
            <p:cNvPr id="2" name="Oval 1"/>
            <p:cNvSpPr/>
            <p:nvPr/>
          </p:nvSpPr>
          <p:spPr>
            <a:xfrm>
              <a:off x="10004613" y="2949388"/>
              <a:ext cx="923364" cy="5737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Users\Rae\Desktop\blue face small mouth.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92270" y="2726630"/>
              <a:ext cx="1363653" cy="13897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2800211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1000"/>
                            </p:stCondLst>
                            <p:childTnLst>
                              <p:par>
                                <p:cTn id="19" presetID="42" presetClass="entr" presetSubtype="0" fill="hold" nodeType="afterEffect">
                                  <p:stCondLst>
                                    <p:cond delay="100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up)">
                                      <p:cBhvr>
                                        <p:cTn id="2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6000">
              <a:schemeClr val="bg1">
                <a:lumMod val="50000"/>
              </a:schemeClr>
            </a:gs>
            <a:gs pos="73000">
              <a:schemeClr val="accent1">
                <a:lumMod val="45000"/>
                <a:lumOff val="55000"/>
              </a:schemeClr>
            </a:gs>
            <a:gs pos="100000">
              <a:srgbClr val="FF5050">
                <a:alpha val="16000"/>
              </a:srgbClr>
            </a:gs>
            <a:gs pos="87000">
              <a:srgbClr val="FFFF00">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526" y="0"/>
            <a:ext cx="2193897" cy="2210113"/>
          </a:xfrm>
          <a:prstGeom prst="rect">
            <a:avLst/>
          </a:prstGeom>
        </p:spPr>
      </p:pic>
      <p:sp>
        <p:nvSpPr>
          <p:cNvPr id="5" name="Title 1"/>
          <p:cNvSpPr txBox="1">
            <a:spLocks/>
          </p:cNvSpPr>
          <p:nvPr/>
        </p:nvSpPr>
        <p:spPr>
          <a:xfrm>
            <a:off x="0" y="1955634"/>
            <a:ext cx="11412639" cy="3225639"/>
          </a:xfrm>
          <a:prstGeom prst="rect">
            <a:avLst/>
          </a:prstGeom>
        </p:spPr>
        <p:txBody>
          <a:bodyPr>
            <a:noAutofit/>
            <a:scene3d>
              <a:camera prst="orthographicFront"/>
              <a:lightRig rig="threePt" dir="t"/>
            </a:scene3d>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4800" b="1" spc="50" dirty="0" smtClean="0">
                <a:ln w="12700" cmpd="sng">
                  <a:solidFill>
                    <a:srgbClr val="002060"/>
                  </a:solidFill>
                  <a:prstDash val="solid"/>
                </a:ln>
                <a:solidFill>
                  <a:srgbClr val="ACD433">
                    <a:lumMod val="60000"/>
                    <a:lumOff val="40000"/>
                  </a:srgbClr>
                </a:solidFill>
                <a:effectLst>
                  <a:glow rad="53100">
                    <a:srgbClr val="65D6A0">
                      <a:satMod val="180000"/>
                      <a:alpha val="30000"/>
                    </a:srgbClr>
                  </a:glow>
                </a:effectLst>
                <a:latin typeface="Cooper Black" pitchFamily="18" charset="0"/>
              </a:rPr>
              <a:t>Was </a:t>
            </a:r>
            <a:r>
              <a:rPr lang="en-CA" sz="4800" b="1" spc="50" dirty="0" smtClean="0">
                <a:ln w="12700" cmpd="sng">
                  <a:solidFill>
                    <a:srgbClr val="002060"/>
                  </a:solidFill>
                  <a:prstDash val="solid"/>
                </a:ln>
                <a:solidFill>
                  <a:srgbClr val="00FFFF"/>
                </a:solidFill>
                <a:effectLst>
                  <a:glow rad="53100">
                    <a:srgbClr val="65D6A0">
                      <a:satMod val="180000"/>
                      <a:alpha val="30000"/>
                    </a:srgbClr>
                  </a:glow>
                </a:effectLst>
                <a:latin typeface="Cooper Black" pitchFamily="18" charset="0"/>
              </a:rPr>
              <a:t>Yahusha</a:t>
            </a:r>
            <a:r>
              <a:rPr lang="en-CA" sz="4800" b="1" spc="50" dirty="0" smtClean="0">
                <a:ln w="12700" cmpd="sng">
                  <a:solidFill>
                    <a:srgbClr val="002060"/>
                  </a:solidFill>
                  <a:prstDash val="solid"/>
                </a:ln>
                <a:solidFill>
                  <a:srgbClr val="ACD433">
                    <a:lumMod val="60000"/>
                    <a:lumOff val="40000"/>
                  </a:srgbClr>
                </a:solidFill>
                <a:effectLst>
                  <a:glow rad="53100">
                    <a:srgbClr val="65D6A0">
                      <a:satMod val="180000"/>
                      <a:alpha val="30000"/>
                    </a:srgbClr>
                  </a:glow>
                </a:effectLst>
                <a:latin typeface="Cooper Black" pitchFamily="18" charset="0"/>
              </a:rPr>
              <a:t> a - </a:t>
            </a:r>
            <a:r>
              <a:rPr lang="en-CA" sz="4800" b="1" spc="50" dirty="0" smtClean="0">
                <a:ln w="12700" cmpd="sng">
                  <a:solidFill>
                    <a:srgbClr val="65D6A0">
                      <a:satMod val="120000"/>
                      <a:shade val="80000"/>
                    </a:srgbClr>
                  </a:solidFill>
                  <a:prstDash val="solid"/>
                </a:ln>
                <a:solidFill>
                  <a:srgbClr val="ACD433">
                    <a:lumMod val="60000"/>
                    <a:lumOff val="40000"/>
                  </a:srgbClr>
                </a:solidFill>
                <a:effectLst>
                  <a:glow rad="53100">
                    <a:srgbClr val="65D6A0">
                      <a:satMod val="180000"/>
                      <a:alpha val="30000"/>
                    </a:srgbClr>
                  </a:glow>
                </a:effectLst>
                <a:latin typeface="Cooper Black" pitchFamily="18" charset="0"/>
              </a:rPr>
              <a:t/>
            </a:r>
            <a:br>
              <a:rPr lang="en-CA" sz="4800" b="1" spc="50" dirty="0" smtClean="0">
                <a:ln w="12700" cmpd="sng">
                  <a:solidFill>
                    <a:srgbClr val="65D6A0">
                      <a:satMod val="120000"/>
                      <a:shade val="80000"/>
                    </a:srgbClr>
                  </a:solidFill>
                  <a:prstDash val="solid"/>
                </a:ln>
                <a:solidFill>
                  <a:srgbClr val="ACD433">
                    <a:lumMod val="60000"/>
                    <a:lumOff val="40000"/>
                  </a:srgbClr>
                </a:solidFill>
                <a:effectLst>
                  <a:glow rad="53100">
                    <a:srgbClr val="65D6A0">
                      <a:satMod val="180000"/>
                      <a:alpha val="30000"/>
                    </a:srgbClr>
                  </a:glow>
                </a:effectLst>
                <a:latin typeface="Cooper Black" pitchFamily="18" charset="0"/>
              </a:rPr>
            </a:br>
            <a:r>
              <a:rPr lang="en-CA" sz="4800" b="1" u="sng" spc="50" dirty="0" smtClean="0">
                <a:ln w="12700" cmpd="sng">
                  <a:solidFill>
                    <a:srgbClr val="7030A0"/>
                  </a:solidFill>
                  <a:prstDash val="solid"/>
                </a:ln>
                <a:solidFill>
                  <a:srgbClr val="9966FF"/>
                </a:solidFill>
                <a:effectLst>
                  <a:glow rad="53100">
                    <a:srgbClr val="65D6A0">
                      <a:satMod val="180000"/>
                      <a:alpha val="30000"/>
                    </a:srgbClr>
                  </a:glow>
                </a:effectLst>
                <a:latin typeface="Cooper Black" pitchFamily="18" charset="0"/>
              </a:rPr>
              <a:t>Lamb of the first</a:t>
            </a:r>
            <a:r>
              <a:rPr lang="en-CA" sz="4800" b="1" spc="50" dirty="0" smtClean="0">
                <a:ln w="12700" cmpd="sng">
                  <a:solidFill>
                    <a:srgbClr val="7030A0"/>
                  </a:solidFill>
                  <a:prstDash val="solid"/>
                </a:ln>
                <a:solidFill>
                  <a:srgbClr val="9966FF"/>
                </a:solidFill>
                <a:effectLst>
                  <a:glow rad="53100">
                    <a:srgbClr val="65D6A0">
                      <a:satMod val="180000"/>
                      <a:alpha val="30000"/>
                    </a:srgbClr>
                  </a:glow>
                </a:effectLst>
                <a:latin typeface="Cooper Black" pitchFamily="18" charset="0"/>
              </a:rPr>
              <a:t> y</a:t>
            </a:r>
            <a:r>
              <a:rPr lang="en-CA" sz="4800" b="1" u="sng" spc="50" dirty="0" smtClean="0">
                <a:ln w="12700" cmpd="sng">
                  <a:solidFill>
                    <a:srgbClr val="7030A0"/>
                  </a:solidFill>
                  <a:prstDash val="solid"/>
                </a:ln>
                <a:solidFill>
                  <a:srgbClr val="9966FF"/>
                </a:solidFill>
                <a:effectLst>
                  <a:glow rad="53100">
                    <a:srgbClr val="65D6A0">
                      <a:satMod val="180000"/>
                      <a:alpha val="30000"/>
                    </a:srgbClr>
                  </a:glow>
                </a:effectLst>
                <a:latin typeface="Cooper Black" pitchFamily="18" charset="0"/>
              </a:rPr>
              <a:t>ear </a:t>
            </a:r>
            <a:r>
              <a:rPr lang="en-CA" sz="4800" b="1" spc="50" dirty="0" smtClean="0">
                <a:ln w="12700" cmpd="sng">
                  <a:solidFill>
                    <a:srgbClr val="65D6A0">
                      <a:satMod val="120000"/>
                      <a:shade val="80000"/>
                    </a:srgbClr>
                  </a:solidFill>
                  <a:prstDash val="solid"/>
                </a:ln>
                <a:solidFill>
                  <a:srgbClr val="ACD433">
                    <a:lumMod val="60000"/>
                    <a:lumOff val="40000"/>
                  </a:srgbClr>
                </a:solidFill>
                <a:effectLst>
                  <a:glow rad="53100">
                    <a:srgbClr val="65D6A0">
                      <a:satMod val="180000"/>
                      <a:alpha val="30000"/>
                    </a:srgbClr>
                  </a:glow>
                </a:effectLst>
                <a:latin typeface="Cooper Black" pitchFamily="18" charset="0"/>
              </a:rPr>
              <a:t/>
            </a:r>
            <a:br>
              <a:rPr lang="en-CA" sz="4800" b="1" spc="50" dirty="0" smtClean="0">
                <a:ln w="12700" cmpd="sng">
                  <a:solidFill>
                    <a:srgbClr val="65D6A0">
                      <a:satMod val="120000"/>
                      <a:shade val="80000"/>
                    </a:srgbClr>
                  </a:solidFill>
                  <a:prstDash val="solid"/>
                </a:ln>
                <a:solidFill>
                  <a:srgbClr val="ACD433">
                    <a:lumMod val="60000"/>
                    <a:lumOff val="40000"/>
                  </a:srgbClr>
                </a:solidFill>
                <a:effectLst>
                  <a:glow rad="53100">
                    <a:srgbClr val="65D6A0">
                      <a:satMod val="180000"/>
                      <a:alpha val="30000"/>
                    </a:srgbClr>
                  </a:glow>
                </a:effectLst>
                <a:latin typeface="Cooper Black" pitchFamily="18" charset="0"/>
              </a:rPr>
            </a:br>
            <a:r>
              <a:rPr lang="en-CA" sz="4800" b="1" spc="50" dirty="0" smtClean="0">
                <a:ln w="12700" cmpd="sng">
                  <a:solidFill>
                    <a:srgbClr val="002060"/>
                  </a:solidFill>
                  <a:prstDash val="solid"/>
                </a:ln>
                <a:solidFill>
                  <a:srgbClr val="ACD433">
                    <a:lumMod val="60000"/>
                    <a:lumOff val="40000"/>
                  </a:srgbClr>
                </a:solidFill>
                <a:effectLst>
                  <a:glow rad="53100">
                    <a:srgbClr val="65D6A0">
                      <a:satMod val="180000"/>
                      <a:alpha val="30000"/>
                    </a:srgbClr>
                  </a:glow>
                </a:effectLst>
                <a:latin typeface="Cooper Black" pitchFamily="18" charset="0"/>
              </a:rPr>
              <a:t>- in CE 30?</a:t>
            </a:r>
            <a:endParaRPr lang="en-CA" sz="3600" dirty="0">
              <a:ln w="12700" cmpd="sng">
                <a:solidFill>
                  <a:srgbClr val="002060"/>
                </a:solidFill>
                <a:prstDash val="solid"/>
              </a:ln>
              <a:solidFill>
                <a:srgbClr val="FF0000"/>
              </a:solidFill>
              <a:effectLst>
                <a:glow rad="127000">
                  <a:srgbClr val="99FF33"/>
                </a:glow>
              </a:effectLst>
              <a:latin typeface="Cooper Black" pitchFamily="18" charset="0"/>
            </a:endParaRPr>
          </a:p>
        </p:txBody>
      </p:sp>
      <p:sp>
        <p:nvSpPr>
          <p:cNvPr id="3" name="Rounded Rectangle 2"/>
          <p:cNvSpPr/>
          <p:nvPr/>
        </p:nvSpPr>
        <p:spPr>
          <a:xfrm>
            <a:off x="997787" y="4857782"/>
            <a:ext cx="10196425" cy="8356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a:solidFill>
                    <a:schemeClr val="tx1"/>
                  </a:solidFill>
                </a:ln>
                <a:solidFill>
                  <a:srgbClr val="9966FF"/>
                </a:solidFill>
                <a:effectLst>
                  <a:glow rad="127000">
                    <a:srgbClr val="00FFFF"/>
                  </a:glow>
                </a:effectLst>
                <a:latin typeface="Comic Sans MS" panose="030F0702030302020204" pitchFamily="66" charset="0"/>
              </a:rPr>
              <a:t>Let the lamb be a perfect one, a year old male.  </a:t>
            </a:r>
            <a:r>
              <a:rPr lang="en-CA" dirty="0" smtClean="0">
                <a:solidFill>
                  <a:srgbClr val="0000FF"/>
                </a:solidFill>
              </a:rPr>
              <a:t>Exodus 12:5 (a)</a:t>
            </a:r>
            <a:endParaRPr lang="en-CA" dirty="0">
              <a:solidFill>
                <a:srgbClr val="0000FF"/>
              </a:solidFill>
            </a:endParaRPr>
          </a:p>
        </p:txBody>
      </p:sp>
      <p:cxnSp>
        <p:nvCxnSpPr>
          <p:cNvPr id="8" name="Straight Connector 7"/>
          <p:cNvCxnSpPr/>
          <p:nvPr/>
        </p:nvCxnSpPr>
        <p:spPr>
          <a:xfrm flipV="1">
            <a:off x="7755147" y="5470577"/>
            <a:ext cx="3011591" cy="4136"/>
          </a:xfrm>
          <a:prstGeom prst="line">
            <a:avLst/>
          </a:prstGeom>
          <a:ln w="19050">
            <a:solidFill>
              <a:srgbClr val="0000FF"/>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Notched Right Arrow 1"/>
          <p:cNvSpPr/>
          <p:nvPr/>
        </p:nvSpPr>
        <p:spPr>
          <a:xfrm rot="10800000" flipV="1">
            <a:off x="7426766" y="3611850"/>
            <a:ext cx="3137432" cy="671062"/>
          </a:xfrm>
          <a:prstGeom prst="notchedRightArrow">
            <a:avLst>
              <a:gd name="adj1" fmla="val 50000"/>
              <a:gd name="adj2" fmla="val 79450"/>
            </a:avLst>
          </a:prstGeom>
          <a:gradFill>
            <a:gsLst>
              <a:gs pos="21000">
                <a:srgbClr val="9966FF"/>
              </a:gs>
              <a:gs pos="73000">
                <a:schemeClr val="accent1">
                  <a:lumMod val="45000"/>
                  <a:lumOff val="55000"/>
                </a:schemeClr>
              </a:gs>
              <a:gs pos="93000">
                <a:srgbClr val="FF5050"/>
              </a:gs>
              <a:gs pos="53000">
                <a:srgbClr val="FFFF00">
                  <a:alpha val="56000"/>
                </a:srgbClr>
              </a:gs>
            </a:gsLst>
            <a:path path="shape">
              <a:fillToRect l="50000" t="50000" r="50000" b="50000"/>
            </a:path>
          </a:gradFill>
          <a:ln w="28575">
            <a:solidFill>
              <a:srgbClr val="0000FF"/>
            </a:solidFill>
          </a:ln>
          <a:effectLst>
            <a:innerShdw blurRad="114300">
              <a:prstClr val="black"/>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Brace 6"/>
          <p:cNvSpPr/>
          <p:nvPr/>
        </p:nvSpPr>
        <p:spPr>
          <a:xfrm rot="16200000">
            <a:off x="8811841" y="3049390"/>
            <a:ext cx="828222" cy="3355678"/>
          </a:xfrm>
          <a:prstGeom prst="rightBrace">
            <a:avLst>
              <a:gd name="adj1" fmla="val 38215"/>
              <a:gd name="adj2" fmla="val 50000"/>
            </a:avLst>
          </a:prstGeom>
          <a:ln w="38100">
            <a:solidFill>
              <a:srgbClr val="0000FF"/>
            </a:solidFill>
          </a:ln>
          <a:effectLst>
            <a:glow rad="88900">
              <a:srgbClr val="FFFF00"/>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9" name="Rounded Rectangular Callout 8"/>
          <p:cNvSpPr/>
          <p:nvPr/>
        </p:nvSpPr>
        <p:spPr>
          <a:xfrm>
            <a:off x="9097347" y="139959"/>
            <a:ext cx="2995126" cy="2968356"/>
          </a:xfrm>
          <a:prstGeom prst="wedgeRoundRectCallout">
            <a:avLst>
              <a:gd name="adj1" fmla="val -44486"/>
              <a:gd name="adj2" fmla="val 84019"/>
              <a:gd name="adj3" fmla="val 16667"/>
            </a:avLst>
          </a:prstGeom>
          <a:noFill/>
          <a:ln w="38100">
            <a:solidFill>
              <a:srgbClr val="0066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ysClr val="windowText" lastClr="000000"/>
                </a:solidFill>
              </a:rPr>
              <a:t>This “y</a:t>
            </a:r>
            <a:r>
              <a:rPr lang="en-CA" sz="2800" u="sng" dirty="0" smtClean="0">
                <a:solidFill>
                  <a:sysClr val="windowText" lastClr="000000"/>
                </a:solidFill>
              </a:rPr>
              <a:t>ear old male</a:t>
            </a:r>
            <a:r>
              <a:rPr lang="en-CA" sz="2800" dirty="0" smtClean="0">
                <a:solidFill>
                  <a:sysClr val="windowText" lastClr="000000"/>
                </a:solidFill>
              </a:rPr>
              <a:t>” command from </a:t>
            </a:r>
            <a:r>
              <a:rPr lang="en-CA" sz="2800" dirty="0" smtClean="0">
                <a:solidFill>
                  <a:srgbClr val="0000FF"/>
                </a:solidFill>
              </a:rPr>
              <a:t>Yahuah,</a:t>
            </a:r>
            <a:r>
              <a:rPr lang="en-CA" sz="2800" dirty="0" smtClean="0">
                <a:solidFill>
                  <a:sysClr val="windowText" lastClr="000000"/>
                </a:solidFill>
              </a:rPr>
              <a:t> </a:t>
            </a:r>
            <a:br>
              <a:rPr lang="en-CA" sz="2800" dirty="0" smtClean="0">
                <a:solidFill>
                  <a:sysClr val="windowText" lastClr="000000"/>
                </a:solidFill>
              </a:rPr>
            </a:br>
            <a:r>
              <a:rPr lang="en-CA" sz="2800" dirty="0" smtClean="0">
                <a:solidFill>
                  <a:sysClr val="windowText" lastClr="000000"/>
                </a:solidFill>
              </a:rPr>
              <a:t>is a prerequisite</a:t>
            </a:r>
            <a:br>
              <a:rPr lang="en-CA" sz="2800" dirty="0" smtClean="0">
                <a:solidFill>
                  <a:sysClr val="windowText" lastClr="000000"/>
                </a:solidFill>
              </a:rPr>
            </a:br>
            <a:r>
              <a:rPr lang="en-CA" sz="2800" dirty="0" smtClean="0">
                <a:solidFill>
                  <a:sysClr val="windowText" lastClr="000000"/>
                </a:solidFill>
              </a:rPr>
              <a:t> </a:t>
            </a:r>
            <a:r>
              <a:rPr lang="en-CA" sz="2800" b="1" u="sng" dirty="0" smtClean="0">
                <a:solidFill>
                  <a:srgbClr val="0000FF"/>
                </a:solidFill>
              </a:rPr>
              <a:t>The Mashiach</a:t>
            </a:r>
            <a:r>
              <a:rPr lang="en-CA" sz="2800" dirty="0" smtClean="0">
                <a:solidFill>
                  <a:sysClr val="windowText" lastClr="000000"/>
                </a:solidFill>
              </a:rPr>
              <a:t> </a:t>
            </a:r>
            <a:r>
              <a:rPr lang="en-CA" sz="2800" b="1" i="1" u="sng" dirty="0" smtClean="0">
                <a:solidFill>
                  <a:sysClr val="windowText" lastClr="000000"/>
                </a:solidFill>
              </a:rPr>
              <a:t>must</a:t>
            </a:r>
            <a:r>
              <a:rPr lang="en-CA" sz="2800" b="1" i="1" dirty="0" smtClean="0">
                <a:solidFill>
                  <a:sysClr val="windowText" lastClr="000000"/>
                </a:solidFill>
              </a:rPr>
              <a:t> f</a:t>
            </a:r>
            <a:r>
              <a:rPr lang="en-CA" sz="2800" b="1" i="1" u="sng" dirty="0" smtClean="0">
                <a:solidFill>
                  <a:sysClr val="windowText" lastClr="000000"/>
                </a:solidFill>
              </a:rPr>
              <a:t>ul</a:t>
            </a:r>
            <a:r>
              <a:rPr lang="en-CA" sz="2800" b="1" i="1" dirty="0" smtClean="0">
                <a:solidFill>
                  <a:sysClr val="windowText" lastClr="000000"/>
                </a:solidFill>
              </a:rPr>
              <a:t>f</a:t>
            </a:r>
            <a:r>
              <a:rPr lang="en-CA" sz="2800" b="1" i="1" u="sng" dirty="0" smtClean="0">
                <a:solidFill>
                  <a:sysClr val="windowText" lastClr="000000"/>
                </a:solidFill>
              </a:rPr>
              <a:t>ill</a:t>
            </a:r>
            <a:r>
              <a:rPr lang="en-CA" sz="2800" dirty="0" smtClean="0">
                <a:solidFill>
                  <a:sysClr val="windowText" lastClr="000000"/>
                </a:solidFill>
              </a:rPr>
              <a:t> </a:t>
            </a:r>
            <a:br>
              <a:rPr lang="en-CA" sz="2800" dirty="0" smtClean="0">
                <a:solidFill>
                  <a:sysClr val="windowText" lastClr="000000"/>
                </a:solidFill>
              </a:rPr>
            </a:br>
            <a:r>
              <a:rPr lang="en-CA" sz="2800" dirty="0" smtClean="0">
                <a:solidFill>
                  <a:sysClr val="windowText" lastClr="000000"/>
                </a:solidFill>
              </a:rPr>
              <a:t>with perfection.</a:t>
            </a:r>
            <a:endParaRPr lang="en-CA" sz="2800" dirty="0">
              <a:solidFill>
                <a:sysClr val="windowText" lastClr="000000"/>
              </a:solidFill>
            </a:endParaRPr>
          </a:p>
        </p:txBody>
      </p:sp>
      <p:sp>
        <p:nvSpPr>
          <p:cNvPr id="11" name="Rectangle 10"/>
          <p:cNvSpPr/>
          <p:nvPr/>
        </p:nvSpPr>
        <p:spPr>
          <a:xfrm>
            <a:off x="2653660" y="523049"/>
            <a:ext cx="6260334" cy="1200329"/>
          </a:xfrm>
          <a:prstGeom prst="rect">
            <a:avLst/>
          </a:prstGeom>
          <a:solidFill>
            <a:sysClr val="window" lastClr="FFFFFF"/>
          </a:solidFill>
          <a:ln w="76200">
            <a:solidFill>
              <a:srgbClr val="9933FF"/>
            </a:solidFill>
          </a:ln>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smtClean="0">
                <a:ln w="1905">
                  <a:solidFill>
                    <a:sysClr val="windowText" lastClr="000000"/>
                  </a:solidFill>
                </a:ln>
                <a:solidFill>
                  <a:srgbClr val="FF0000"/>
                </a:solidFill>
                <a:effectLst>
                  <a:innerShdw blurRad="69850" dist="43180" dir="5400000">
                    <a:srgbClr val="000000">
                      <a:alpha val="65000"/>
                    </a:srgbClr>
                  </a:innerShdw>
                </a:effectLst>
                <a:uLnTx/>
                <a:uFillTx/>
                <a:latin typeface="Century Gothic"/>
              </a:rPr>
              <a:t>The Principle!</a:t>
            </a:r>
          </a:p>
        </p:txBody>
      </p:sp>
      <p:sp>
        <p:nvSpPr>
          <p:cNvPr id="10" name="Slide Number Placeholder 1"/>
          <p:cNvSpPr>
            <a:spLocks noGrp="1"/>
          </p:cNvSpPr>
          <p:nvPr>
            <p:ph type="sldNum" sz="quarter" idx="12"/>
          </p:nvPr>
        </p:nvSpPr>
        <p:spPr>
          <a:xfrm>
            <a:off x="9358603" y="6492875"/>
            <a:ext cx="2743200" cy="365125"/>
          </a:xfrm>
        </p:spPr>
        <p:txBody>
          <a:bodyPr/>
          <a:lstStyle/>
          <a:p>
            <a:fld id="{6D22F896-40B5-4ADD-8801-0D06FADFA095}" type="slidenum">
              <a:rPr lang="en-US" smtClean="0">
                <a:solidFill>
                  <a:schemeClr val="tx1"/>
                </a:solidFill>
              </a:rPr>
              <a:pPr/>
              <a:t>5</a:t>
            </a:fld>
            <a:endParaRPr lang="en-US" dirty="0">
              <a:solidFill>
                <a:schemeClr val="tx1"/>
              </a:solidFill>
            </a:endParaRPr>
          </a:p>
        </p:txBody>
      </p:sp>
    </p:spTree>
    <p:extLst>
      <p:ext uri="{BB962C8B-B14F-4D97-AF65-F5344CB8AC3E}">
        <p14:creationId xmlns:p14="http://schemas.microsoft.com/office/powerpoint/2010/main" val="36191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7"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25912" y="681856"/>
            <a:ext cx="7265009" cy="547941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5597891" y="2772327"/>
            <a:ext cx="326571" cy="287382"/>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8" name="Straight Connector 7"/>
          <p:cNvCxnSpPr/>
          <p:nvPr/>
        </p:nvCxnSpPr>
        <p:spPr>
          <a:xfrm flipV="1">
            <a:off x="5350845" y="3296992"/>
            <a:ext cx="1117569" cy="2505"/>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20000" flipV="1">
            <a:off x="1893536" y="4504850"/>
            <a:ext cx="686740" cy="27303"/>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37617" y="4022432"/>
            <a:ext cx="298940" cy="77144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1" name="Rectangle 10"/>
          <p:cNvSpPr/>
          <p:nvPr/>
        </p:nvSpPr>
        <p:spPr>
          <a:xfrm>
            <a:off x="1050490" y="4022432"/>
            <a:ext cx="1601942" cy="224205"/>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100" b="1" dirty="0">
                <a:solidFill>
                  <a:prstClr val="black"/>
                </a:solidFill>
              </a:rPr>
              <a:t>14</a:t>
            </a:r>
            <a:r>
              <a:rPr lang="en-CA" sz="1100" b="1" baseline="30000" dirty="0">
                <a:solidFill>
                  <a:prstClr val="black"/>
                </a:solidFill>
              </a:rPr>
              <a:t>th</a:t>
            </a:r>
            <a:r>
              <a:rPr lang="en-CA" sz="1100" b="1" dirty="0">
                <a:solidFill>
                  <a:prstClr val="black"/>
                </a:solidFill>
              </a:rPr>
              <a:t> on a </a:t>
            </a:r>
            <a:r>
              <a:rPr lang="en-CA" sz="1100" b="1" dirty="0">
                <a:solidFill>
                  <a:prstClr val="black"/>
                </a:solidFill>
                <a:effectLst>
                  <a:glow rad="127000">
                    <a:srgbClr val="00FF00"/>
                  </a:glow>
                </a:effectLst>
              </a:rPr>
              <a:t>2</a:t>
            </a:r>
            <a:r>
              <a:rPr lang="en-CA" sz="1100" b="1" baseline="30000" dirty="0">
                <a:solidFill>
                  <a:prstClr val="black"/>
                </a:solidFill>
                <a:effectLst>
                  <a:glow rad="127000">
                    <a:srgbClr val="00FF00"/>
                  </a:glow>
                </a:effectLst>
              </a:rPr>
              <a:t>nd</a:t>
            </a:r>
            <a:r>
              <a:rPr lang="en-CA" sz="1100" b="1" dirty="0">
                <a:solidFill>
                  <a:prstClr val="black"/>
                </a:solidFill>
                <a:effectLst>
                  <a:glow rad="127000">
                    <a:srgbClr val="00FF00"/>
                  </a:glow>
                </a:effectLst>
              </a:rPr>
              <a:t> </a:t>
            </a:r>
            <a:r>
              <a:rPr lang="en-CA" sz="1100" b="1" dirty="0">
                <a:solidFill>
                  <a:prstClr val="black"/>
                </a:solidFill>
              </a:rPr>
              <a:t> Cycle!?</a:t>
            </a:r>
          </a:p>
        </p:txBody>
      </p:sp>
      <p:sp>
        <p:nvSpPr>
          <p:cNvPr id="13" name="Rectangle 12"/>
          <p:cNvSpPr/>
          <p:nvPr/>
        </p:nvSpPr>
        <p:spPr>
          <a:xfrm>
            <a:off x="7941063" y="480631"/>
            <a:ext cx="3717546" cy="2363667"/>
          </a:xfrm>
          <a:prstGeom prst="rect">
            <a:avLst/>
          </a:prstGeom>
          <a:ln w="57150">
            <a:solidFill>
              <a:srgbClr val="00589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b="1" dirty="0" smtClean="0">
                <a:solidFill>
                  <a:srgbClr val="0000FF"/>
                </a:solidFill>
              </a:rPr>
              <a:t>C.C.</a:t>
            </a:r>
            <a:r>
              <a:rPr lang="en-CA" sz="3200" dirty="0" smtClean="0">
                <a:solidFill>
                  <a:srgbClr val="C00000"/>
                </a:solidFill>
              </a:rPr>
              <a:t> </a:t>
            </a:r>
            <a:r>
              <a:rPr lang="en-CA" sz="3200" dirty="0">
                <a:solidFill>
                  <a:srgbClr val="C00000"/>
                </a:solidFill>
              </a:rPr>
              <a:t>Looking for </a:t>
            </a:r>
            <a:r>
              <a:rPr lang="en-CA" sz="3200" dirty="0">
                <a:solidFill>
                  <a:srgbClr val="0000FF"/>
                </a:solidFill>
              </a:rPr>
              <a:t>Yahusha’s</a:t>
            </a:r>
            <a:r>
              <a:rPr lang="en-CA" sz="3200" dirty="0">
                <a:solidFill>
                  <a:srgbClr val="663300"/>
                </a:solidFill>
              </a:rPr>
              <a:t> Crucifixion </a:t>
            </a:r>
            <a:br>
              <a:rPr lang="en-CA" sz="3200" dirty="0">
                <a:solidFill>
                  <a:srgbClr val="663300"/>
                </a:solidFill>
              </a:rPr>
            </a:br>
            <a:r>
              <a:rPr lang="en-CA" sz="3200" dirty="0">
                <a:solidFill>
                  <a:srgbClr val="663300"/>
                </a:solidFill>
              </a:rPr>
              <a:t>on a </a:t>
            </a:r>
            <a:r>
              <a:rPr lang="en-CA" sz="3200" b="1" dirty="0">
                <a:solidFill>
                  <a:srgbClr val="0000FF"/>
                </a:solidFill>
                <a:effectLst>
                  <a:glow rad="127000">
                    <a:srgbClr val="FFFF00"/>
                  </a:glow>
                </a:effectLst>
              </a:rPr>
              <a:t>4</a:t>
            </a:r>
            <a:r>
              <a:rPr lang="en-CA" sz="3200" b="1" baseline="30000" dirty="0">
                <a:solidFill>
                  <a:srgbClr val="0000FF"/>
                </a:solidFill>
                <a:effectLst>
                  <a:glow rad="127000">
                    <a:srgbClr val="FFFF00"/>
                  </a:glow>
                </a:effectLst>
              </a:rPr>
              <a:t>th</a:t>
            </a:r>
            <a:r>
              <a:rPr lang="en-CA" sz="3200" dirty="0">
                <a:solidFill>
                  <a:srgbClr val="663300"/>
                </a:solidFill>
              </a:rPr>
              <a:t> Cycle!</a:t>
            </a:r>
          </a:p>
        </p:txBody>
      </p:sp>
      <p:cxnSp>
        <p:nvCxnSpPr>
          <p:cNvPr id="14" name="Straight Connector 13"/>
          <p:cNvCxnSpPr/>
          <p:nvPr/>
        </p:nvCxnSpPr>
        <p:spPr>
          <a:xfrm flipV="1">
            <a:off x="5988050" y="3032975"/>
            <a:ext cx="1365787" cy="3579"/>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12187" y="4769237"/>
            <a:ext cx="496342" cy="1"/>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2" name="Rounded Rectangular Callout 21"/>
          <p:cNvSpPr/>
          <p:nvPr/>
        </p:nvSpPr>
        <p:spPr>
          <a:xfrm>
            <a:off x="123685" y="1856107"/>
            <a:ext cx="3001994" cy="1423358"/>
          </a:xfrm>
          <a:prstGeom prst="wedgeRoundRectCallout">
            <a:avLst>
              <a:gd name="adj1" fmla="val -24277"/>
              <a:gd name="adj2" fmla="val 98992"/>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dirty="0" smtClean="0">
                <a:solidFill>
                  <a:srgbClr val="0000FF"/>
                </a:solidFill>
              </a:rPr>
              <a:t>C.C.</a:t>
            </a:r>
            <a:r>
              <a:rPr lang="en-CA" sz="3600" dirty="0" smtClean="0">
                <a:solidFill>
                  <a:srgbClr val="0000FF"/>
                </a:solidFill>
              </a:rPr>
              <a:t> </a:t>
            </a:r>
            <a:r>
              <a:rPr lang="en-CA" sz="3600" dirty="0">
                <a:solidFill>
                  <a:srgbClr val="0000FF"/>
                </a:solidFill>
              </a:rPr>
              <a:t>Abib 14 </a:t>
            </a:r>
            <a:r>
              <a:rPr lang="en-CA" sz="3600" u="sng" dirty="0">
                <a:solidFill>
                  <a:srgbClr val="0000FF"/>
                </a:solidFill>
              </a:rPr>
              <a:t>Passover</a:t>
            </a:r>
            <a:r>
              <a:rPr lang="en-CA" sz="3600" dirty="0">
                <a:solidFill>
                  <a:srgbClr val="0000FF"/>
                </a:solidFill>
              </a:rPr>
              <a:t> </a:t>
            </a:r>
          </a:p>
        </p:txBody>
      </p:sp>
      <p:sp>
        <p:nvSpPr>
          <p:cNvPr id="6" name="Rounded Rectangle 5"/>
          <p:cNvSpPr/>
          <p:nvPr/>
        </p:nvSpPr>
        <p:spPr>
          <a:xfrm>
            <a:off x="4028640" y="3769258"/>
            <a:ext cx="4753618" cy="3013379"/>
          </a:xfrm>
          <a:prstGeom prst="roundRect">
            <a:avLst>
              <a:gd name="adj" fmla="val 34338"/>
            </a:avLst>
          </a:prstGeom>
          <a:solidFill>
            <a:srgbClr val="FF0000"/>
          </a:solidFill>
          <a:ln w="76200">
            <a:solidFill>
              <a:srgbClr val="0066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4400" b="1" dirty="0">
                <a:ln>
                  <a:solidFill>
                    <a:sysClr val="windowText" lastClr="000000"/>
                  </a:solidFill>
                </a:ln>
                <a:solidFill>
                  <a:srgbClr val="FFFF00"/>
                </a:solidFill>
              </a:rPr>
              <a:t>Note: </a:t>
            </a:r>
            <a:r>
              <a:rPr lang="en-CA" sz="4400" b="1" dirty="0">
                <a:ln>
                  <a:solidFill>
                    <a:sysClr val="windowText" lastClr="000000"/>
                  </a:solidFill>
                </a:ln>
                <a:solidFill>
                  <a:prstClr val="white"/>
                </a:solidFill>
              </a:rPr>
              <a:t>CE </a:t>
            </a:r>
            <a:r>
              <a:rPr lang="en-CA" sz="4400" b="1" u="sng" dirty="0">
                <a:ln>
                  <a:solidFill>
                    <a:sysClr val="windowText" lastClr="000000"/>
                  </a:solidFill>
                </a:ln>
                <a:solidFill>
                  <a:srgbClr val="00FFFF"/>
                </a:solidFill>
              </a:rPr>
              <a:t>28</a:t>
            </a:r>
            <a:r>
              <a:rPr lang="en-CA" sz="4400" b="1" dirty="0">
                <a:ln>
                  <a:solidFill>
                    <a:sysClr val="windowText" lastClr="000000"/>
                  </a:solidFill>
                </a:ln>
                <a:solidFill>
                  <a:srgbClr val="00FFFF"/>
                </a:solidFill>
              </a:rPr>
              <a:t>, </a:t>
            </a:r>
            <a:r>
              <a:rPr lang="en-CA" sz="4400" b="1" dirty="0" smtClean="0">
                <a:ln>
                  <a:solidFill>
                    <a:sysClr val="windowText" lastClr="000000"/>
                  </a:solidFill>
                </a:ln>
                <a:solidFill>
                  <a:srgbClr val="00FFFF"/>
                </a:solidFill>
              </a:rPr>
              <a:t/>
            </a:r>
            <a:br>
              <a:rPr lang="en-CA" sz="4400" b="1" dirty="0" smtClean="0">
                <a:ln>
                  <a:solidFill>
                    <a:sysClr val="windowText" lastClr="000000"/>
                  </a:solidFill>
                </a:ln>
                <a:solidFill>
                  <a:srgbClr val="00FFFF"/>
                </a:solidFill>
              </a:rPr>
            </a:br>
            <a:r>
              <a:rPr lang="en-CA" sz="4400" b="1" dirty="0" smtClean="0">
                <a:ln>
                  <a:solidFill>
                    <a:sysClr val="windowText" lastClr="000000"/>
                  </a:solidFill>
                </a:ln>
                <a:solidFill>
                  <a:srgbClr val="0000FF"/>
                </a:solidFill>
              </a:rPr>
              <a:t>CC</a:t>
            </a:r>
            <a:r>
              <a:rPr lang="en-CA" sz="4400" b="1" dirty="0" smtClean="0">
                <a:ln>
                  <a:solidFill>
                    <a:sysClr val="windowText" lastClr="000000"/>
                  </a:solidFill>
                </a:ln>
                <a:solidFill>
                  <a:prstClr val="white"/>
                </a:solidFill>
              </a:rPr>
              <a:t> </a:t>
            </a:r>
            <a:r>
              <a:rPr lang="en-CA" sz="4400" b="1" dirty="0">
                <a:ln>
                  <a:solidFill>
                    <a:sysClr val="windowText" lastClr="000000"/>
                  </a:solidFill>
                </a:ln>
                <a:solidFill>
                  <a:prstClr val="white"/>
                </a:solidFill>
              </a:rPr>
              <a:t>Abib </a:t>
            </a:r>
            <a:r>
              <a:rPr lang="en-CA" sz="4400" b="1" u="sng" dirty="0">
                <a:ln>
                  <a:solidFill>
                    <a:sysClr val="windowText" lastClr="000000"/>
                  </a:solidFill>
                </a:ln>
                <a:solidFill>
                  <a:srgbClr val="0000FF"/>
                </a:solidFill>
              </a:rPr>
              <a:t>14</a:t>
            </a:r>
            <a:r>
              <a:rPr lang="en-CA" sz="4400" b="1" dirty="0">
                <a:ln>
                  <a:solidFill>
                    <a:sysClr val="windowText" lastClr="000000"/>
                  </a:solidFill>
                </a:ln>
                <a:solidFill>
                  <a:prstClr val="white"/>
                </a:solidFill>
              </a:rPr>
              <a:t> – </a:t>
            </a:r>
            <a:r>
              <a:rPr lang="en-CA" sz="4400" b="1" dirty="0" smtClean="0">
                <a:ln>
                  <a:solidFill>
                    <a:sysClr val="windowText" lastClr="000000"/>
                  </a:solidFill>
                </a:ln>
                <a:solidFill>
                  <a:prstClr val="white"/>
                </a:solidFill>
              </a:rPr>
              <a:t/>
            </a:r>
            <a:br>
              <a:rPr lang="en-CA" sz="4400" b="1" dirty="0" smtClean="0">
                <a:ln>
                  <a:solidFill>
                    <a:sysClr val="windowText" lastClr="000000"/>
                  </a:solidFill>
                </a:ln>
                <a:solidFill>
                  <a:prstClr val="white"/>
                </a:solidFill>
              </a:rPr>
            </a:br>
            <a:r>
              <a:rPr lang="en-CA" sz="4400" b="1" dirty="0" smtClean="0">
                <a:ln>
                  <a:solidFill>
                    <a:sysClr val="windowText" lastClr="000000"/>
                  </a:solidFill>
                </a:ln>
                <a:solidFill>
                  <a:prstClr val="white"/>
                </a:solidFill>
              </a:rPr>
              <a:t>on a </a:t>
            </a:r>
            <a:r>
              <a:rPr lang="en-CA" sz="4400" b="1" dirty="0" smtClean="0">
                <a:ln>
                  <a:solidFill>
                    <a:sysClr val="windowText" lastClr="000000"/>
                  </a:solidFill>
                </a:ln>
                <a:solidFill>
                  <a:srgbClr val="0000FF"/>
                </a:solidFill>
                <a:effectLst>
                  <a:glow rad="203200">
                    <a:srgbClr val="FFCCFF"/>
                  </a:glow>
                </a:effectLst>
              </a:rPr>
              <a:t>2</a:t>
            </a:r>
            <a:r>
              <a:rPr lang="en-CA" sz="4400" b="1" baseline="30000" dirty="0" smtClean="0">
                <a:ln>
                  <a:solidFill>
                    <a:sysClr val="windowText" lastClr="000000"/>
                  </a:solidFill>
                </a:ln>
                <a:solidFill>
                  <a:srgbClr val="0000FF"/>
                </a:solidFill>
                <a:effectLst>
                  <a:glow rad="203200">
                    <a:srgbClr val="FFCCFF"/>
                  </a:glow>
                </a:effectLst>
              </a:rPr>
              <a:t>nd</a:t>
            </a:r>
            <a:r>
              <a:rPr lang="en-CA" sz="4400" b="1" dirty="0" smtClean="0">
                <a:ln>
                  <a:solidFill>
                    <a:sysClr val="windowText" lastClr="000000"/>
                  </a:solidFill>
                </a:ln>
                <a:solidFill>
                  <a:prstClr val="white"/>
                </a:solidFill>
              </a:rPr>
              <a:t> </a:t>
            </a:r>
            <a:r>
              <a:rPr lang="en-CA" sz="4400" b="1" dirty="0">
                <a:ln>
                  <a:solidFill>
                    <a:sysClr val="windowText" lastClr="000000"/>
                  </a:solidFill>
                </a:ln>
                <a:solidFill>
                  <a:prstClr val="white"/>
                </a:solidFill>
              </a:rPr>
              <a:t>cycle of the week!</a:t>
            </a:r>
          </a:p>
        </p:txBody>
      </p:sp>
      <p:sp>
        <p:nvSpPr>
          <p:cNvPr id="15" name="Slide Number Placeholder 14"/>
          <p:cNvSpPr>
            <a:spLocks noGrp="1"/>
          </p:cNvSpPr>
          <p:nvPr>
            <p:ph type="sldNum" sz="quarter" idx="12"/>
          </p:nvPr>
        </p:nvSpPr>
        <p:spPr>
          <a:xfrm>
            <a:off x="11767027" y="6476440"/>
            <a:ext cx="424973" cy="381560"/>
          </a:xfrm>
        </p:spPr>
        <p:txBody>
          <a:bodyPr/>
          <a:lstStyle/>
          <a:p>
            <a:fld id="{6D22F896-40B5-4ADD-8801-0D06FADFA095}" type="slidenum">
              <a:rPr lang="en-US" sz="1100" smtClean="0">
                <a:solidFill>
                  <a:prstClr val="white">
                    <a:tint val="75000"/>
                  </a:prstClr>
                </a:solidFill>
              </a:rPr>
              <a:pPr/>
              <a:t>50</a:t>
            </a:fld>
            <a:endParaRPr lang="en-US" sz="1100" dirty="0">
              <a:solidFill>
                <a:prstClr val="white">
                  <a:tint val="75000"/>
                </a:prstClr>
              </a:solidFill>
            </a:endParaRPr>
          </a:p>
        </p:txBody>
      </p:sp>
      <p:sp>
        <p:nvSpPr>
          <p:cNvPr id="18" name="Rounded Rectangular Callout 17"/>
          <p:cNvSpPr/>
          <p:nvPr/>
        </p:nvSpPr>
        <p:spPr>
          <a:xfrm>
            <a:off x="5808074" y="2055187"/>
            <a:ext cx="1725738" cy="478657"/>
          </a:xfrm>
          <a:prstGeom prst="wedgeRoundRectCallout">
            <a:avLst>
              <a:gd name="adj1" fmla="val -42010"/>
              <a:gd name="adj2" fmla="val 98000"/>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smtClean="0">
                <a:solidFill>
                  <a:srgbClr val="00FFFF"/>
                </a:solidFill>
                <a:effectLst>
                  <a:glow rad="127000">
                    <a:srgbClr val="FFFF00"/>
                  </a:glow>
                </a:effectLst>
                <a:latin typeface="Comic Sans MS" panose="030F0702030302020204" pitchFamily="66" charset="0"/>
              </a:rPr>
              <a:t>Tequfah</a:t>
            </a:r>
            <a:endParaRPr lang="en-CA" sz="2800" dirty="0">
              <a:solidFill>
                <a:srgbClr val="00FFFF"/>
              </a:solidFill>
              <a:effectLst>
                <a:glow rad="127000">
                  <a:srgbClr val="FFFF00"/>
                </a:glow>
              </a:effectLst>
              <a:latin typeface="Comic Sans MS" panose="030F0702030302020204" pitchFamily="66" charset="0"/>
            </a:endParaRPr>
          </a:p>
        </p:txBody>
      </p:sp>
      <p:pic>
        <p:nvPicPr>
          <p:cNvPr id="21" name="Picture 21" descr="C:\Users\Rae\Desktop\Art on Desktop\white man clip art\yellow-blue smiley faces\smiley reminde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9152" y="4005427"/>
            <a:ext cx="2767875" cy="273948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V="1">
            <a:off x="5235191" y="6012085"/>
            <a:ext cx="3959051" cy="6878"/>
          </a:xfrm>
          <a:prstGeom prst="straightConnector1">
            <a:avLst/>
          </a:prstGeom>
          <a:ln w="152400">
            <a:solidFill>
              <a:srgbClr val="99FF33"/>
            </a:solidFill>
            <a:headEnd type="none" w="med" len="med"/>
            <a:tailEnd type="arrow"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477250" y="3478209"/>
            <a:ext cx="2685331" cy="317050"/>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3">
                    <a:lumMod val="75000"/>
                  </a:schemeClr>
                </a:solidFill>
              </a:rPr>
              <a:t>12:51 PM </a:t>
            </a:r>
            <a:r>
              <a:rPr lang="en-CA" b="1" dirty="0" err="1" smtClean="0">
                <a:solidFill>
                  <a:schemeClr val="accent3">
                    <a:lumMod val="75000"/>
                  </a:schemeClr>
                </a:solidFill>
              </a:rPr>
              <a:t>Yisra’el</a:t>
            </a:r>
            <a:r>
              <a:rPr lang="en-CA" b="1" dirty="0" smtClean="0">
                <a:solidFill>
                  <a:schemeClr val="accent3">
                    <a:lumMod val="75000"/>
                  </a:schemeClr>
                </a:solidFill>
              </a:rPr>
              <a:t> Time</a:t>
            </a:r>
            <a:endParaRPr lang="en-CA" b="1" dirty="0">
              <a:solidFill>
                <a:schemeClr val="accent3">
                  <a:lumMod val="75000"/>
                </a:schemeClr>
              </a:solidFill>
            </a:endParaRPr>
          </a:p>
        </p:txBody>
      </p:sp>
      <p:sp>
        <p:nvSpPr>
          <p:cNvPr id="5" name="Rectangle 4"/>
          <p:cNvSpPr/>
          <p:nvPr/>
        </p:nvSpPr>
        <p:spPr>
          <a:xfrm rot="20242810">
            <a:off x="173356" y="4765552"/>
            <a:ext cx="4178359" cy="1342329"/>
          </a:xfrm>
          <a:prstGeom prst="rect">
            <a:avLst/>
          </a:prstGeom>
          <a:solidFill>
            <a:srgbClr val="9933FF"/>
          </a:solidFill>
          <a:ln w="38100">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bg1"/>
                </a:solidFill>
                <a:effectLst>
                  <a:glow rad="127000">
                    <a:srgbClr val="FFCCFF"/>
                  </a:glow>
                </a:effectLst>
              </a:rPr>
              <a:t>No 4</a:t>
            </a:r>
            <a:r>
              <a:rPr lang="en-CA" sz="3200" b="1" baseline="30000" dirty="0" smtClean="0">
                <a:solidFill>
                  <a:schemeClr val="bg1"/>
                </a:solidFill>
                <a:effectLst>
                  <a:glow rad="127000">
                    <a:srgbClr val="FFCCFF"/>
                  </a:glow>
                </a:effectLst>
              </a:rPr>
              <a:t>th</a:t>
            </a:r>
            <a:r>
              <a:rPr lang="en-CA" sz="3200" b="1" dirty="0" smtClean="0">
                <a:solidFill>
                  <a:schemeClr val="bg1"/>
                </a:solidFill>
                <a:effectLst>
                  <a:glow rad="127000">
                    <a:srgbClr val="FFCCFF"/>
                  </a:glow>
                </a:effectLst>
              </a:rPr>
              <a:t> cycle crucifixion here!</a:t>
            </a:r>
            <a:endParaRPr lang="en-CA" sz="3200" b="1" dirty="0">
              <a:solidFill>
                <a:schemeClr val="bg1"/>
              </a:solidFill>
              <a:effectLst>
                <a:glow rad="127000">
                  <a:srgbClr val="FFCCFF"/>
                </a:glow>
              </a:effectLst>
            </a:endParaRPr>
          </a:p>
        </p:txBody>
      </p:sp>
      <p:pic>
        <p:nvPicPr>
          <p:cNvPr id="26" name="Picture 9"/>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248595" y="1817097"/>
            <a:ext cx="1965086" cy="2057717"/>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7490682" y="3009506"/>
            <a:ext cx="3162638" cy="439516"/>
            <a:chOff x="7490682" y="3009506"/>
            <a:chExt cx="3162638" cy="439516"/>
          </a:xfrm>
        </p:grpSpPr>
        <p:sp>
          <p:nvSpPr>
            <p:cNvPr id="28" name="Rectangle 27"/>
            <p:cNvSpPr/>
            <p:nvPr/>
          </p:nvSpPr>
          <p:spPr>
            <a:xfrm>
              <a:off x="7490682" y="3009506"/>
              <a:ext cx="3162638"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29" name="Picture 2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44580" y="3068461"/>
              <a:ext cx="2678547" cy="332509"/>
            </a:xfrm>
            <a:prstGeom prst="rect">
              <a:avLst/>
            </a:prstGeom>
          </p:spPr>
        </p:pic>
      </p:grpSp>
      <p:cxnSp>
        <p:nvCxnSpPr>
          <p:cNvPr id="17" name="Straight Arrow Connector 16"/>
          <p:cNvCxnSpPr/>
          <p:nvPr/>
        </p:nvCxnSpPr>
        <p:spPr>
          <a:xfrm flipH="1" flipV="1">
            <a:off x="7533813" y="2585314"/>
            <a:ext cx="1148369" cy="554108"/>
          </a:xfrm>
          <a:prstGeom prst="straightConnector1">
            <a:avLst/>
          </a:prstGeom>
          <a:ln w="57150">
            <a:solidFill>
              <a:srgbClr val="00FFFF"/>
            </a:solidFill>
            <a:headEnd type="arrow"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76333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250"/>
                                        <p:tgtEl>
                                          <p:spTgt spid="18"/>
                                        </p:tgtEl>
                                      </p:cBhvr>
                                    </p:animEffect>
                                  </p:childTnLst>
                                </p:cTn>
                              </p:par>
                            </p:childTnLst>
                          </p:cTn>
                        </p:par>
                        <p:par>
                          <p:cTn id="8" fill="hold">
                            <p:stCondLst>
                              <p:cond delay="1250"/>
                            </p:stCondLst>
                            <p:childTnLst>
                              <p:par>
                                <p:cTn id="9" presetID="6"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circle(in)">
                                      <p:cBhvr>
                                        <p:cTn id="11" dur="125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plus(in)">
                                      <p:cBhvr>
                                        <p:cTn id="16" dur="1250"/>
                                        <p:tgtEl>
                                          <p:spTgt spid="6"/>
                                        </p:tgtEl>
                                      </p:cBhvr>
                                    </p:animEffect>
                                  </p:childTnLst>
                                </p:cTn>
                              </p:par>
                            </p:childTnLst>
                          </p:cTn>
                        </p:par>
                        <p:par>
                          <p:cTn id="17" fill="hold">
                            <p:stCondLst>
                              <p:cond delay="125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250"/>
                                        <p:tgtEl>
                                          <p:spTgt spid="16"/>
                                        </p:tgtEl>
                                      </p:cBhvr>
                                    </p:animEffect>
                                  </p:childTnLst>
                                </p:cTn>
                              </p:par>
                              <p:par>
                                <p:cTn id="21" presetID="3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 calcmode="lin" valueType="num">
                                      <p:cBhvr>
                                        <p:cTn id="25" dur="1000" fill="hold"/>
                                        <p:tgtEl>
                                          <p:spTgt spid="21"/>
                                        </p:tgtEl>
                                        <p:attrNameLst>
                                          <p:attrName>style.rotation</p:attrName>
                                        </p:attrNameLst>
                                      </p:cBhvr>
                                      <p:tavLst>
                                        <p:tav tm="0">
                                          <p:val>
                                            <p:fltVal val="90"/>
                                          </p:val>
                                        </p:tav>
                                        <p:tav tm="100000">
                                          <p:val>
                                            <p:fltVal val="0"/>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1000"/>
                                        <p:tgtEl>
                                          <p:spTgt spid="5"/>
                                        </p:tgtEl>
                                      </p:cBhvr>
                                    </p:animEffect>
                                  </p:childTnLst>
                                </p:cTn>
                              </p:par>
                            </p:childTnLst>
                          </p:cTn>
                        </p:par>
                        <p:par>
                          <p:cTn id="32" fill="hold">
                            <p:stCondLst>
                              <p:cond delay="1000"/>
                            </p:stCondLst>
                            <p:childTnLst>
                              <p:par>
                                <p:cTn id="33" presetID="31"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 calcmode="lin" valueType="num">
                                      <p:cBhvr>
                                        <p:cTn id="37" dur="500" fill="hold"/>
                                        <p:tgtEl>
                                          <p:spTgt spid="26"/>
                                        </p:tgtEl>
                                        <p:attrNameLst>
                                          <p:attrName>style.rotation</p:attrName>
                                        </p:attrNameLst>
                                      </p:cBhvr>
                                      <p:tavLst>
                                        <p:tav tm="0">
                                          <p:val>
                                            <p:fltVal val="90"/>
                                          </p:val>
                                        </p:tav>
                                        <p:tav tm="100000">
                                          <p:val>
                                            <p:fltVal val="0"/>
                                          </p:val>
                                        </p:tav>
                                      </p:tavLst>
                                    </p:anim>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P spid="18"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25912" y="681856"/>
            <a:ext cx="7265009" cy="547941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5597891" y="2772327"/>
            <a:ext cx="326571" cy="287382"/>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8" name="Straight Connector 7"/>
          <p:cNvCxnSpPr/>
          <p:nvPr/>
        </p:nvCxnSpPr>
        <p:spPr>
          <a:xfrm flipV="1">
            <a:off x="5350845" y="3296992"/>
            <a:ext cx="1117569" cy="2505"/>
          </a:xfrm>
          <a:prstGeom prst="line">
            <a:avLst/>
          </a:prstGeom>
          <a:ln w="76200">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20000" flipV="1">
            <a:off x="1893536" y="4504850"/>
            <a:ext cx="686740" cy="27303"/>
          </a:xfrm>
          <a:prstGeom prst="line">
            <a:avLst/>
          </a:prstGeom>
          <a:ln w="76200">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37617" y="4022432"/>
            <a:ext cx="298940" cy="77144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1" name="Rectangle 10"/>
          <p:cNvSpPr/>
          <p:nvPr/>
        </p:nvSpPr>
        <p:spPr>
          <a:xfrm>
            <a:off x="1050490" y="4022432"/>
            <a:ext cx="1601942" cy="224205"/>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100" b="1" dirty="0">
                <a:solidFill>
                  <a:prstClr val="black"/>
                </a:solidFill>
              </a:rPr>
              <a:t>14</a:t>
            </a:r>
            <a:r>
              <a:rPr lang="en-CA" sz="1100" b="1" baseline="30000" dirty="0">
                <a:solidFill>
                  <a:prstClr val="black"/>
                </a:solidFill>
              </a:rPr>
              <a:t>th</a:t>
            </a:r>
            <a:r>
              <a:rPr lang="en-CA" sz="1100" b="1" dirty="0">
                <a:solidFill>
                  <a:prstClr val="black"/>
                </a:solidFill>
              </a:rPr>
              <a:t> on a </a:t>
            </a:r>
            <a:r>
              <a:rPr lang="en-CA" sz="1100" b="1" dirty="0">
                <a:solidFill>
                  <a:prstClr val="black"/>
                </a:solidFill>
                <a:effectLst>
                  <a:glow rad="127000">
                    <a:srgbClr val="00FF00"/>
                  </a:glow>
                </a:effectLst>
              </a:rPr>
              <a:t>2</a:t>
            </a:r>
            <a:r>
              <a:rPr lang="en-CA" sz="1100" b="1" baseline="30000" dirty="0">
                <a:solidFill>
                  <a:prstClr val="black"/>
                </a:solidFill>
                <a:effectLst>
                  <a:glow rad="127000">
                    <a:srgbClr val="00FF00"/>
                  </a:glow>
                </a:effectLst>
              </a:rPr>
              <a:t>nd</a:t>
            </a:r>
            <a:r>
              <a:rPr lang="en-CA" sz="1100" b="1" dirty="0">
                <a:solidFill>
                  <a:prstClr val="black"/>
                </a:solidFill>
                <a:effectLst>
                  <a:glow rad="127000">
                    <a:srgbClr val="00FF00"/>
                  </a:glow>
                </a:effectLst>
              </a:rPr>
              <a:t> </a:t>
            </a:r>
            <a:r>
              <a:rPr lang="en-CA" sz="1100" b="1" dirty="0">
                <a:solidFill>
                  <a:prstClr val="black"/>
                </a:solidFill>
              </a:rPr>
              <a:t> Cycle!?</a:t>
            </a:r>
          </a:p>
        </p:txBody>
      </p:sp>
      <p:grpSp>
        <p:nvGrpSpPr>
          <p:cNvPr id="2" name="Group 1"/>
          <p:cNvGrpSpPr>
            <a:grpSpLocks noChangeAspect="1"/>
          </p:cNvGrpSpPr>
          <p:nvPr/>
        </p:nvGrpSpPr>
        <p:grpSpPr>
          <a:xfrm>
            <a:off x="8107997" y="4079147"/>
            <a:ext cx="3215700" cy="569975"/>
            <a:chOff x="8563028" y="3103544"/>
            <a:chExt cx="2473615" cy="438442"/>
          </a:xfrm>
        </p:grpSpPr>
        <p:pic>
          <p:nvPicPr>
            <p:cNvPr id="5"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563028" y="3103544"/>
              <a:ext cx="2473615" cy="24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5"/>
            <a:stretch/>
          </p:blipFill>
          <p:spPr bwMode="auto">
            <a:xfrm>
              <a:off x="8563028" y="3345802"/>
              <a:ext cx="2472834" cy="19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Rectangle 12"/>
          <p:cNvSpPr/>
          <p:nvPr/>
        </p:nvSpPr>
        <p:spPr>
          <a:xfrm>
            <a:off x="7941063" y="480631"/>
            <a:ext cx="3717546" cy="2363667"/>
          </a:xfrm>
          <a:prstGeom prst="rect">
            <a:avLst/>
          </a:prstGeom>
          <a:ln w="57150">
            <a:solidFill>
              <a:srgbClr val="00589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b="1" dirty="0" smtClean="0">
                <a:solidFill>
                  <a:srgbClr val="C00000"/>
                </a:solidFill>
              </a:rPr>
              <a:t>Still searching for </a:t>
            </a:r>
            <a:r>
              <a:rPr lang="en-CA" sz="3200" dirty="0" smtClean="0">
                <a:solidFill>
                  <a:srgbClr val="0000FF"/>
                </a:solidFill>
              </a:rPr>
              <a:t>Yahusha’s</a:t>
            </a:r>
            <a:r>
              <a:rPr lang="en-CA" sz="3200" dirty="0" smtClean="0">
                <a:solidFill>
                  <a:srgbClr val="663300"/>
                </a:solidFill>
              </a:rPr>
              <a:t> </a:t>
            </a:r>
            <a:r>
              <a:rPr lang="en-CA" sz="3200" dirty="0">
                <a:solidFill>
                  <a:srgbClr val="663300"/>
                </a:solidFill>
              </a:rPr>
              <a:t>Crucifixion </a:t>
            </a:r>
            <a:br>
              <a:rPr lang="en-CA" sz="3200" dirty="0">
                <a:solidFill>
                  <a:srgbClr val="663300"/>
                </a:solidFill>
              </a:rPr>
            </a:br>
            <a:r>
              <a:rPr lang="en-CA" sz="3200" dirty="0">
                <a:solidFill>
                  <a:srgbClr val="663300"/>
                </a:solidFill>
              </a:rPr>
              <a:t>on a </a:t>
            </a:r>
            <a:r>
              <a:rPr lang="en-CA" sz="3200" b="1" dirty="0">
                <a:solidFill>
                  <a:srgbClr val="0000FF"/>
                </a:solidFill>
                <a:effectLst>
                  <a:glow rad="127000">
                    <a:srgbClr val="FFFF00"/>
                  </a:glow>
                </a:effectLst>
              </a:rPr>
              <a:t>4</a:t>
            </a:r>
            <a:r>
              <a:rPr lang="en-CA" sz="3200" b="1" baseline="30000" dirty="0">
                <a:solidFill>
                  <a:srgbClr val="0000FF"/>
                </a:solidFill>
                <a:effectLst>
                  <a:glow rad="127000">
                    <a:srgbClr val="FFFF00"/>
                  </a:glow>
                </a:effectLst>
              </a:rPr>
              <a:t>th</a:t>
            </a:r>
            <a:r>
              <a:rPr lang="en-CA" sz="3200" dirty="0">
                <a:solidFill>
                  <a:srgbClr val="663300"/>
                </a:solidFill>
              </a:rPr>
              <a:t> Cycle!</a:t>
            </a:r>
          </a:p>
        </p:txBody>
      </p:sp>
      <p:cxnSp>
        <p:nvCxnSpPr>
          <p:cNvPr id="14" name="Straight Connector 13"/>
          <p:cNvCxnSpPr/>
          <p:nvPr/>
        </p:nvCxnSpPr>
        <p:spPr>
          <a:xfrm flipV="1">
            <a:off x="5988050" y="3032975"/>
            <a:ext cx="1365787" cy="3579"/>
          </a:xfrm>
          <a:prstGeom prst="line">
            <a:avLst/>
          </a:prstGeom>
          <a:ln w="76200">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12187" y="4750383"/>
            <a:ext cx="496342" cy="1"/>
          </a:xfrm>
          <a:prstGeom prst="line">
            <a:avLst/>
          </a:prstGeom>
          <a:ln w="76200">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2" name="Rounded Rectangular Callout 21"/>
          <p:cNvSpPr/>
          <p:nvPr/>
        </p:nvSpPr>
        <p:spPr>
          <a:xfrm>
            <a:off x="350464" y="1873634"/>
            <a:ext cx="3001994" cy="1423358"/>
          </a:xfrm>
          <a:prstGeom prst="wedgeRoundRectCallout">
            <a:avLst>
              <a:gd name="adj1" fmla="val -30738"/>
              <a:gd name="adj2" fmla="val 97045"/>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dirty="0" smtClean="0">
                <a:solidFill>
                  <a:srgbClr val="0000FF"/>
                </a:solidFill>
              </a:rPr>
              <a:t>C.C.</a:t>
            </a:r>
            <a:r>
              <a:rPr lang="en-CA" sz="3600" dirty="0" smtClean="0">
                <a:solidFill>
                  <a:srgbClr val="0000FF"/>
                </a:solidFill>
              </a:rPr>
              <a:t> </a:t>
            </a:r>
            <a:r>
              <a:rPr lang="en-CA" sz="3600" dirty="0">
                <a:solidFill>
                  <a:srgbClr val="0000FF"/>
                </a:solidFill>
              </a:rPr>
              <a:t>Abib 14 Passover </a:t>
            </a:r>
          </a:p>
        </p:txBody>
      </p:sp>
      <p:sp>
        <p:nvSpPr>
          <p:cNvPr id="15" name="Slide Number Placeholder 14"/>
          <p:cNvSpPr>
            <a:spLocks noGrp="1"/>
          </p:cNvSpPr>
          <p:nvPr>
            <p:ph type="sldNum" sz="quarter" idx="12"/>
          </p:nvPr>
        </p:nvSpPr>
        <p:spPr>
          <a:xfrm>
            <a:off x="11809362" y="6476440"/>
            <a:ext cx="424973" cy="381560"/>
          </a:xfrm>
        </p:spPr>
        <p:txBody>
          <a:bodyPr/>
          <a:lstStyle/>
          <a:p>
            <a:fld id="{6D22F896-40B5-4ADD-8801-0D06FADFA095}" type="slidenum">
              <a:rPr lang="en-US" sz="1100" smtClean="0">
                <a:solidFill>
                  <a:prstClr val="white">
                    <a:tint val="75000"/>
                  </a:prstClr>
                </a:solidFill>
              </a:rPr>
              <a:pPr/>
              <a:t>51</a:t>
            </a:fld>
            <a:endParaRPr lang="en-US" sz="1100" dirty="0">
              <a:solidFill>
                <a:prstClr val="white">
                  <a:tint val="75000"/>
                </a:prstClr>
              </a:solidFill>
            </a:endParaRPr>
          </a:p>
        </p:txBody>
      </p:sp>
      <p:sp>
        <p:nvSpPr>
          <p:cNvPr id="20" name="Rounded Rectangular Callout 19"/>
          <p:cNvSpPr/>
          <p:nvPr/>
        </p:nvSpPr>
        <p:spPr>
          <a:xfrm>
            <a:off x="166396" y="4817026"/>
            <a:ext cx="11859207" cy="1884699"/>
          </a:xfrm>
          <a:prstGeom prst="wedgeRoundRectCallout">
            <a:avLst>
              <a:gd name="adj1" fmla="val -45947"/>
              <a:gd name="adj2" fmla="val -49986"/>
              <a:gd name="adj3" fmla="val 16667"/>
            </a:avLst>
          </a:prstGeom>
          <a:blipFill dpi="0" rotWithShape="1">
            <a:blip r:embed="rId6" cstate="email">
              <a:extLst>
                <a:ext uri="{28A0092B-C50C-407E-A947-70E740481C1C}">
                  <a14:useLocalDpi xmlns:a14="http://schemas.microsoft.com/office/drawing/2010/main"/>
                </a:ext>
              </a:extLst>
            </a:blip>
            <a:srcRect/>
            <a:stretch>
              <a:fillRect/>
            </a:stretch>
          </a:blipFill>
          <a:ln w="76200">
            <a:solidFill>
              <a:srgbClr val="FF990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800" b="1" dirty="0" smtClean="0">
                <a:ln>
                  <a:solidFill>
                    <a:srgbClr val="0000FF"/>
                  </a:solidFill>
                </a:ln>
                <a:solidFill>
                  <a:srgbClr val="F735EE"/>
                </a:solidFill>
              </a:rPr>
              <a:t>Note:  </a:t>
            </a:r>
            <a:r>
              <a:rPr lang="en-CA" sz="2800" u="sng" dirty="0" smtClean="0">
                <a:solidFill>
                  <a:schemeClr val="bg1"/>
                </a:solidFill>
                <a:effectLst>
                  <a:glow rad="127000">
                    <a:srgbClr val="FFCCFF"/>
                  </a:glow>
                </a:effectLst>
                <a:latin typeface="Arial Black" panose="020B0A04020102020204" pitchFamily="34" charset="0"/>
              </a:rPr>
              <a:t>If</a:t>
            </a:r>
            <a:r>
              <a:rPr lang="en-CA" sz="2800" dirty="0" smtClean="0">
                <a:solidFill>
                  <a:schemeClr val="bg1"/>
                </a:solidFill>
              </a:rPr>
              <a:t> the Mar 22 </a:t>
            </a:r>
            <a:r>
              <a:rPr lang="en-CA" sz="2800" dirty="0" smtClean="0">
                <a:solidFill>
                  <a:schemeClr val="bg1"/>
                </a:solidFill>
                <a:effectLst>
                  <a:glow rad="88900">
                    <a:schemeClr val="bg2">
                      <a:lumMod val="60000"/>
                      <a:lumOff val="40000"/>
                    </a:schemeClr>
                  </a:glow>
                </a:effectLst>
              </a:rPr>
              <a:t>Tequfah was the </a:t>
            </a:r>
            <a:r>
              <a:rPr lang="en-CA" sz="2800" u="sng" dirty="0" smtClean="0">
                <a:solidFill>
                  <a:schemeClr val="bg1"/>
                </a:solidFill>
                <a:effectLst>
                  <a:glow rad="88900">
                    <a:schemeClr val="bg2">
                      <a:lumMod val="60000"/>
                      <a:lumOff val="40000"/>
                    </a:schemeClr>
                  </a:glow>
                </a:effectLst>
              </a:rPr>
              <a:t>NEW YEAR da</a:t>
            </a:r>
            <a:r>
              <a:rPr lang="en-CA" sz="2800" dirty="0" smtClean="0">
                <a:solidFill>
                  <a:schemeClr val="bg1"/>
                </a:solidFill>
                <a:effectLst>
                  <a:glow rad="88900">
                    <a:schemeClr val="bg2">
                      <a:lumMod val="60000"/>
                      <a:lumOff val="40000"/>
                    </a:schemeClr>
                  </a:glow>
                </a:effectLst>
              </a:rPr>
              <a:t>y, </a:t>
            </a:r>
            <a:r>
              <a:rPr lang="en-CA" sz="2800" dirty="0" smtClean="0">
                <a:solidFill>
                  <a:schemeClr val="bg1"/>
                </a:solidFill>
              </a:rPr>
              <a:t>then CC </a:t>
            </a:r>
            <a:br>
              <a:rPr lang="en-CA" sz="2800" dirty="0" smtClean="0">
                <a:solidFill>
                  <a:schemeClr val="bg1"/>
                </a:solidFill>
              </a:rPr>
            </a:br>
            <a:r>
              <a:rPr lang="en-CA" sz="2800" dirty="0" smtClean="0">
                <a:solidFill>
                  <a:schemeClr val="bg1"/>
                </a:solidFill>
              </a:rPr>
              <a:t>Abib 14 would have been on “April </a:t>
            </a:r>
            <a:r>
              <a:rPr lang="en-CA" sz="2800" b="1" u="sng" dirty="0" smtClean="0">
                <a:solidFill>
                  <a:schemeClr val="bg1"/>
                </a:solidFill>
                <a:effectLst>
                  <a:glow rad="127000">
                    <a:srgbClr val="FF9900"/>
                  </a:glow>
                </a:effectLst>
              </a:rPr>
              <a:t>4</a:t>
            </a:r>
            <a:r>
              <a:rPr lang="en-CA" sz="2800" b="1" u="sng" baseline="30000" dirty="0" smtClean="0">
                <a:solidFill>
                  <a:schemeClr val="bg1"/>
                </a:solidFill>
                <a:effectLst>
                  <a:glow rad="127000">
                    <a:srgbClr val="FF9900"/>
                  </a:glow>
                </a:effectLst>
              </a:rPr>
              <a:t>th</a:t>
            </a:r>
            <a:r>
              <a:rPr lang="en-CA" sz="2800" dirty="0" smtClean="0">
                <a:solidFill>
                  <a:schemeClr val="bg1"/>
                </a:solidFill>
                <a:effectLst>
                  <a:glow rad="127000">
                    <a:srgbClr val="FF9900"/>
                  </a:glow>
                </a:effectLst>
              </a:rPr>
              <a:t>, </a:t>
            </a:r>
            <a:r>
              <a:rPr lang="en-CA" sz="2800" dirty="0" smtClean="0">
                <a:solidFill>
                  <a:schemeClr val="bg1"/>
                </a:solidFill>
              </a:rPr>
              <a:t>a </a:t>
            </a:r>
            <a:r>
              <a:rPr lang="en-CA" sz="2800" b="1" u="sng" dirty="0" smtClean="0">
                <a:solidFill>
                  <a:schemeClr val="bg1"/>
                </a:solidFill>
                <a:effectLst>
                  <a:glow rad="127000">
                    <a:srgbClr val="FF9900"/>
                  </a:glow>
                </a:effectLst>
              </a:rPr>
              <a:t>1</a:t>
            </a:r>
            <a:r>
              <a:rPr lang="en-CA" sz="2800" b="1" u="sng" baseline="30000" dirty="0" smtClean="0">
                <a:solidFill>
                  <a:schemeClr val="bg1"/>
                </a:solidFill>
                <a:effectLst>
                  <a:glow rad="127000">
                    <a:srgbClr val="FF9900"/>
                  </a:glow>
                </a:effectLst>
              </a:rPr>
              <a:t>st</a:t>
            </a:r>
            <a:r>
              <a:rPr lang="en-CA" sz="2800" u="sng" dirty="0" smtClean="0">
                <a:solidFill>
                  <a:schemeClr val="bg1"/>
                </a:solidFill>
              </a:rPr>
              <a:t> c</a:t>
            </a:r>
            <a:r>
              <a:rPr lang="en-CA" sz="2800" dirty="0" smtClean="0">
                <a:solidFill>
                  <a:schemeClr val="bg1"/>
                </a:solidFill>
              </a:rPr>
              <a:t>y</a:t>
            </a:r>
            <a:r>
              <a:rPr lang="en-CA" sz="2800" u="sng" dirty="0" smtClean="0">
                <a:solidFill>
                  <a:schemeClr val="bg1"/>
                </a:solidFill>
              </a:rPr>
              <a:t>cle</a:t>
            </a:r>
            <a:r>
              <a:rPr lang="en-CA" sz="2800" dirty="0" smtClean="0">
                <a:solidFill>
                  <a:schemeClr val="bg1"/>
                </a:solidFill>
              </a:rPr>
              <a:t>!!” That means – </a:t>
            </a:r>
            <a:br>
              <a:rPr lang="en-CA" sz="2800" dirty="0" smtClean="0">
                <a:solidFill>
                  <a:schemeClr val="bg1"/>
                </a:solidFill>
              </a:rPr>
            </a:br>
            <a:r>
              <a:rPr lang="en-CA" sz="2800" b="1" dirty="0" smtClean="0">
                <a:solidFill>
                  <a:schemeClr val="bg1"/>
                </a:solidFill>
              </a:rPr>
              <a:t>CE 28 </a:t>
            </a:r>
            <a:r>
              <a:rPr lang="en-CA" sz="2800" dirty="0" smtClean="0">
                <a:solidFill>
                  <a:schemeClr val="bg1"/>
                </a:solidFill>
              </a:rPr>
              <a:t>- </a:t>
            </a:r>
            <a:r>
              <a:rPr lang="en-CA" sz="2800" b="1" u="sng" dirty="0" smtClean="0">
                <a:solidFill>
                  <a:schemeClr val="bg1"/>
                </a:solidFill>
              </a:rPr>
              <a:t>no</a:t>
            </a:r>
            <a:r>
              <a:rPr lang="en-CA" sz="2800" b="1" dirty="0" smtClean="0">
                <a:solidFill>
                  <a:schemeClr val="bg1"/>
                </a:solidFill>
              </a:rPr>
              <a:t> p</a:t>
            </a:r>
            <a:r>
              <a:rPr lang="en-CA" sz="2800" b="1" u="sng" dirty="0" smtClean="0">
                <a:solidFill>
                  <a:schemeClr val="bg1"/>
                </a:solidFill>
              </a:rPr>
              <a:t>ossibilit</a:t>
            </a:r>
            <a:r>
              <a:rPr lang="en-CA" sz="2800" b="1" dirty="0" smtClean="0">
                <a:solidFill>
                  <a:schemeClr val="bg1"/>
                </a:solidFill>
              </a:rPr>
              <a:t>y </a:t>
            </a:r>
            <a:r>
              <a:rPr lang="en-CA" sz="2800" b="1" u="sng" dirty="0" smtClean="0">
                <a:solidFill>
                  <a:schemeClr val="bg1"/>
                </a:solidFill>
              </a:rPr>
              <a:t>of a Midst of the Week Crucifixion</a:t>
            </a:r>
            <a:r>
              <a:rPr lang="en-CA" sz="2800" b="1" dirty="0">
                <a:solidFill>
                  <a:schemeClr val="bg1"/>
                </a:solidFill>
              </a:rPr>
              <a:t> </a:t>
            </a:r>
            <a:r>
              <a:rPr lang="en-CA" sz="2800" b="1" dirty="0" smtClean="0">
                <a:solidFill>
                  <a:schemeClr val="bg1"/>
                </a:solidFill>
              </a:rPr>
              <a:t>&amp;</a:t>
            </a:r>
          </a:p>
          <a:p>
            <a:pPr algn="ctr" defTabSz="457200"/>
            <a:r>
              <a:rPr lang="en-CA" sz="2800" b="1" u="sng" dirty="0" smtClean="0">
                <a:ln>
                  <a:solidFill>
                    <a:srgbClr val="0000FF"/>
                  </a:solidFill>
                </a:ln>
                <a:solidFill>
                  <a:srgbClr val="F735EE"/>
                </a:solidFill>
              </a:rPr>
              <a:t>NO POSSIBILITY OF A 4</a:t>
            </a:r>
            <a:r>
              <a:rPr lang="en-CA" sz="2800" b="1" u="sng" baseline="30000" dirty="0" smtClean="0">
                <a:ln>
                  <a:solidFill>
                    <a:srgbClr val="0000FF"/>
                  </a:solidFill>
                </a:ln>
                <a:solidFill>
                  <a:srgbClr val="F735EE"/>
                </a:solidFill>
              </a:rPr>
              <a:t>th</a:t>
            </a:r>
            <a:r>
              <a:rPr lang="en-CA" sz="2800" b="1" u="sng" dirty="0" smtClean="0">
                <a:ln>
                  <a:solidFill>
                    <a:srgbClr val="0000FF"/>
                  </a:solidFill>
                </a:ln>
                <a:solidFill>
                  <a:srgbClr val="F735EE"/>
                </a:solidFill>
              </a:rPr>
              <a:t> CYCLE 12 HOUR OFFSET WITH THE YAHUDIM</a:t>
            </a:r>
            <a:r>
              <a:rPr lang="en-CA" sz="2800" b="1" dirty="0">
                <a:ln>
                  <a:solidFill>
                    <a:srgbClr val="0000FF"/>
                  </a:solidFill>
                </a:ln>
                <a:solidFill>
                  <a:srgbClr val="F735EE"/>
                </a:solidFill>
              </a:rPr>
              <a:t>!</a:t>
            </a:r>
            <a:r>
              <a:rPr lang="en-CA" sz="2800" b="1" u="sng" dirty="0" smtClean="0">
                <a:solidFill>
                  <a:schemeClr val="bg1"/>
                </a:solidFill>
              </a:rPr>
              <a:t> </a:t>
            </a:r>
            <a:endParaRPr lang="en-CA" sz="2800" b="1" u="sng" dirty="0">
              <a:solidFill>
                <a:schemeClr val="bg1"/>
              </a:solidFill>
            </a:endParaRPr>
          </a:p>
        </p:txBody>
      </p:sp>
      <p:sp>
        <p:nvSpPr>
          <p:cNvPr id="17" name="Rectangle 16"/>
          <p:cNvSpPr/>
          <p:nvPr/>
        </p:nvSpPr>
        <p:spPr>
          <a:xfrm>
            <a:off x="8883853" y="3478209"/>
            <a:ext cx="2835139" cy="317050"/>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FF0000"/>
                </a:solidFill>
              </a:rPr>
              <a:t>12:51 </a:t>
            </a:r>
            <a:r>
              <a:rPr lang="en-CA" b="1" dirty="0" smtClean="0">
                <a:solidFill>
                  <a:schemeClr val="accent3">
                    <a:lumMod val="75000"/>
                  </a:schemeClr>
                </a:solidFill>
              </a:rPr>
              <a:t>PM </a:t>
            </a:r>
            <a:r>
              <a:rPr lang="en-CA" b="1" dirty="0" err="1" smtClean="0">
                <a:solidFill>
                  <a:schemeClr val="accent3">
                    <a:lumMod val="75000"/>
                  </a:schemeClr>
                </a:solidFill>
              </a:rPr>
              <a:t>Yisra’el</a:t>
            </a:r>
            <a:r>
              <a:rPr lang="en-CA" b="1" dirty="0" smtClean="0">
                <a:solidFill>
                  <a:schemeClr val="accent3">
                    <a:lumMod val="75000"/>
                  </a:schemeClr>
                </a:solidFill>
              </a:rPr>
              <a:t> Time</a:t>
            </a:r>
            <a:endParaRPr lang="en-CA" b="1" dirty="0">
              <a:solidFill>
                <a:schemeClr val="accent3">
                  <a:lumMod val="75000"/>
                </a:schemeClr>
              </a:solidFill>
            </a:endParaRPr>
          </a:p>
        </p:txBody>
      </p:sp>
      <p:sp>
        <p:nvSpPr>
          <p:cNvPr id="25" name="Rounded Rectangular Callout 24"/>
          <p:cNvSpPr/>
          <p:nvPr/>
        </p:nvSpPr>
        <p:spPr>
          <a:xfrm>
            <a:off x="5808074" y="2055187"/>
            <a:ext cx="1725738" cy="478657"/>
          </a:xfrm>
          <a:prstGeom prst="wedgeRoundRectCallout">
            <a:avLst>
              <a:gd name="adj1" fmla="val -42010"/>
              <a:gd name="adj2" fmla="val 98000"/>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smtClean="0">
                <a:solidFill>
                  <a:srgbClr val="00FFFF"/>
                </a:solidFill>
                <a:effectLst>
                  <a:glow rad="127000">
                    <a:srgbClr val="FFFF00"/>
                  </a:glow>
                </a:effectLst>
                <a:latin typeface="Comic Sans MS" panose="030F0702030302020204" pitchFamily="66" charset="0"/>
              </a:rPr>
              <a:t>Tequfah</a:t>
            </a:r>
            <a:endParaRPr lang="en-CA" sz="2800" dirty="0">
              <a:solidFill>
                <a:srgbClr val="00FFFF"/>
              </a:solidFill>
              <a:effectLst>
                <a:glow rad="127000">
                  <a:srgbClr val="FFFF00"/>
                </a:glow>
              </a:effectLst>
              <a:latin typeface="Comic Sans MS" panose="030F0702030302020204" pitchFamily="66" charset="0"/>
            </a:endParaRPr>
          </a:p>
        </p:txBody>
      </p:sp>
      <p:sp>
        <p:nvSpPr>
          <p:cNvPr id="4" name="Bent Arrow 3"/>
          <p:cNvSpPr/>
          <p:nvPr/>
        </p:nvSpPr>
        <p:spPr>
          <a:xfrm flipV="1">
            <a:off x="9047583" y="3850505"/>
            <a:ext cx="447399" cy="810245"/>
          </a:xfrm>
          <a:prstGeom prst="bentArrow">
            <a:avLst/>
          </a:prstGeom>
          <a:solidFill>
            <a:srgbClr val="FF0000"/>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6" name="Group 5"/>
          <p:cNvGrpSpPr/>
          <p:nvPr/>
        </p:nvGrpSpPr>
        <p:grpSpPr>
          <a:xfrm>
            <a:off x="7490682" y="3009506"/>
            <a:ext cx="3162638" cy="439516"/>
            <a:chOff x="7490682" y="3009506"/>
            <a:chExt cx="3162638" cy="439516"/>
          </a:xfrm>
        </p:grpSpPr>
        <p:sp>
          <p:nvSpPr>
            <p:cNvPr id="26" name="Rectangle 25"/>
            <p:cNvSpPr/>
            <p:nvPr/>
          </p:nvSpPr>
          <p:spPr>
            <a:xfrm>
              <a:off x="7490682" y="3009506"/>
              <a:ext cx="3162638"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23" name="Picture 2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44580" y="3068461"/>
              <a:ext cx="2678547" cy="332509"/>
            </a:xfrm>
            <a:prstGeom prst="rect">
              <a:avLst/>
            </a:prstGeom>
          </p:spPr>
        </p:pic>
      </p:grpSp>
      <p:cxnSp>
        <p:nvCxnSpPr>
          <p:cNvPr id="24" name="Straight Arrow Connector 23"/>
          <p:cNvCxnSpPr/>
          <p:nvPr/>
        </p:nvCxnSpPr>
        <p:spPr>
          <a:xfrm flipH="1" flipV="1">
            <a:off x="7533813" y="2585314"/>
            <a:ext cx="1148369" cy="554108"/>
          </a:xfrm>
          <a:prstGeom prst="straightConnector1">
            <a:avLst/>
          </a:prstGeom>
          <a:ln w="57150">
            <a:solidFill>
              <a:srgbClr val="00FFFF"/>
            </a:solidFill>
            <a:headEnd type="arrow"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45790" y="4403233"/>
            <a:ext cx="394730" cy="539806"/>
          </a:xfrm>
          <a:prstGeom prst="ellipse">
            <a:avLst/>
          </a:prstGeom>
          <a:noFill/>
          <a:ln w="57150">
            <a:solidFill>
              <a:srgbClr val="FF5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ounded Rectangle 27"/>
          <p:cNvSpPr/>
          <p:nvPr/>
        </p:nvSpPr>
        <p:spPr>
          <a:xfrm>
            <a:off x="361438" y="87362"/>
            <a:ext cx="6993955" cy="644681"/>
          </a:xfrm>
          <a:prstGeom prst="roundRect">
            <a:avLst>
              <a:gd name="adj" fmla="val 50000"/>
            </a:avLst>
          </a:prstGeom>
          <a:solidFill>
            <a:schemeClr val="tx1">
              <a:lumMod val="65000"/>
            </a:schemeClr>
          </a:solidFill>
          <a:ln>
            <a:solidFill>
              <a:srgbClr val="FF5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a:ln>
                  <a:solidFill>
                    <a:srgbClr val="7030A0"/>
                  </a:solidFill>
                </a:ln>
                <a:solidFill>
                  <a:srgbClr val="9933FF"/>
                </a:solidFill>
              </a:rPr>
              <a:t>Tequfah Sign, as the NEW YEAR day? </a:t>
            </a:r>
            <a:r>
              <a:rPr lang="en-CA" sz="2400" b="1" u="sng" dirty="0">
                <a:solidFill>
                  <a:schemeClr val="bg1"/>
                </a:solidFill>
              </a:rPr>
              <a:t>???</a:t>
            </a:r>
          </a:p>
        </p:txBody>
      </p:sp>
    </p:spTree>
    <p:extLst>
      <p:ext uri="{BB962C8B-B14F-4D97-AF65-F5344CB8AC3E}">
        <p14:creationId xmlns:p14="http://schemas.microsoft.com/office/powerpoint/2010/main" val="207384637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25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par>
                                <p:cTn id="17" presetID="22" presetClass="entr" presetSubtype="1"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heckerboard(across)">
                                      <p:cBhvr>
                                        <p:cTn id="24" dur="1500"/>
                                        <p:tgtEl>
                                          <p:spTgt spid="20"/>
                                        </p:tgtEl>
                                      </p:cBhvr>
                                    </p:animEffect>
                                  </p:childTnLst>
                                </p:cTn>
                              </p:par>
                            </p:childTnLst>
                          </p:cTn>
                        </p:par>
                        <p:par>
                          <p:cTn id="25" fill="hold">
                            <p:stCondLst>
                              <p:cond delay="1500"/>
                            </p:stCondLst>
                            <p:childTnLst>
                              <p:par>
                                <p:cTn id="26" presetID="21" presetClass="entr" presetSubtype="1" repeatCount="5000" fill="hold" grpId="0" nodeType="afterEffect">
                                  <p:stCondLst>
                                    <p:cond delay="3250"/>
                                  </p:stCondLst>
                                  <p:childTnLst>
                                    <p:set>
                                      <p:cBhvr>
                                        <p:cTn id="27" dur="1" fill="hold">
                                          <p:stCondLst>
                                            <p:cond delay="0"/>
                                          </p:stCondLst>
                                        </p:cTn>
                                        <p:tgtEl>
                                          <p:spTgt spid="16"/>
                                        </p:tgtEl>
                                        <p:attrNameLst>
                                          <p:attrName>style.visibility</p:attrName>
                                        </p:attrNameLst>
                                      </p:cBhvr>
                                      <p:to>
                                        <p:strVal val="visible"/>
                                      </p:to>
                                    </p:set>
                                    <p:animEffect transition="in" filter="wheel(1)">
                                      <p:cBhvr>
                                        <p:cTn id="2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4" grpId="0" animBg="1"/>
      <p:bldP spid="16" grpId="0" animBg="1"/>
      <p:bldP spid="2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62881" y="137106"/>
            <a:ext cx="8729275" cy="6583788"/>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8233157" y="2366435"/>
            <a:ext cx="335110" cy="290067"/>
          </a:xfrm>
          <a:prstGeom prst="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ectangle 6"/>
          <p:cNvSpPr/>
          <p:nvPr/>
        </p:nvSpPr>
        <p:spPr>
          <a:xfrm>
            <a:off x="8986690" y="2379134"/>
            <a:ext cx="335110" cy="290067"/>
          </a:xfrm>
          <a:prstGeom prst="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 name="Rounded Rectangular Callout 2"/>
          <p:cNvSpPr/>
          <p:nvPr/>
        </p:nvSpPr>
        <p:spPr>
          <a:xfrm>
            <a:off x="6760953" y="1649896"/>
            <a:ext cx="1460500" cy="445604"/>
          </a:xfrm>
          <a:prstGeom prst="wedgeRoundRectCallout">
            <a:avLst>
              <a:gd name="adj1" fmla="val 46401"/>
              <a:gd name="adj2" fmla="val 109130"/>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schemeClr val="bg1"/>
                </a:solidFill>
              </a:rPr>
              <a:t>Conjunction</a:t>
            </a:r>
          </a:p>
        </p:txBody>
      </p:sp>
      <p:sp>
        <p:nvSpPr>
          <p:cNvPr id="9" name="Rounded Rectangular Callout 8"/>
          <p:cNvSpPr/>
          <p:nvPr/>
        </p:nvSpPr>
        <p:spPr>
          <a:xfrm>
            <a:off x="8239776" y="1660571"/>
            <a:ext cx="1460500" cy="445604"/>
          </a:xfrm>
          <a:prstGeom prst="wedgeRoundRectCallout">
            <a:avLst>
              <a:gd name="adj1" fmla="val 14228"/>
              <a:gd name="adj2" fmla="val 106726"/>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schemeClr val="bg1"/>
                </a:solidFill>
              </a:rPr>
              <a:t>Sliver Moon</a:t>
            </a:r>
          </a:p>
        </p:txBody>
      </p:sp>
      <p:sp>
        <p:nvSpPr>
          <p:cNvPr id="10" name="Rounded Rectangular Callout 9"/>
          <p:cNvSpPr/>
          <p:nvPr/>
        </p:nvSpPr>
        <p:spPr>
          <a:xfrm>
            <a:off x="9492770" y="2747024"/>
            <a:ext cx="1799207" cy="453375"/>
          </a:xfrm>
          <a:prstGeom prst="wedgeRoundRectCallout">
            <a:avLst>
              <a:gd name="adj1" fmla="val -93609"/>
              <a:gd name="adj2" fmla="val -27644"/>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2800" b="1" dirty="0">
                <a:solidFill>
                  <a:srgbClr val="00FFFF"/>
                </a:solidFill>
              </a:rPr>
              <a:t>Tequfah</a:t>
            </a:r>
          </a:p>
        </p:txBody>
      </p:sp>
      <p:sp>
        <p:nvSpPr>
          <p:cNvPr id="8" name="U-Turn Arrow 7"/>
          <p:cNvSpPr/>
          <p:nvPr/>
        </p:nvSpPr>
        <p:spPr>
          <a:xfrm rot="16200000">
            <a:off x="7525323" y="2628753"/>
            <a:ext cx="1207028" cy="668000"/>
          </a:xfrm>
          <a:prstGeom prst="uturnArrow">
            <a:avLst>
              <a:gd name="adj1" fmla="val 11458"/>
              <a:gd name="adj2" fmla="val 25000"/>
              <a:gd name="adj3" fmla="val 25000"/>
              <a:gd name="adj4" fmla="val 43750"/>
              <a:gd name="adj5" fmla="val 61621"/>
            </a:avLst>
          </a:prstGeom>
          <a:solidFill>
            <a:schemeClr val="bg1"/>
          </a:solidFill>
          <a:ln w="38100">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Rectangle 14"/>
          <p:cNvSpPr/>
          <p:nvPr/>
        </p:nvSpPr>
        <p:spPr>
          <a:xfrm>
            <a:off x="9399566" y="2383282"/>
            <a:ext cx="296659" cy="273219"/>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6" name="Rounded Rectangular Callout 15"/>
          <p:cNvSpPr/>
          <p:nvPr/>
        </p:nvSpPr>
        <p:spPr>
          <a:xfrm>
            <a:off x="10243176" y="1264373"/>
            <a:ext cx="1448642" cy="1428174"/>
          </a:xfrm>
          <a:prstGeom prst="wedgeRoundRectCallout">
            <a:avLst>
              <a:gd name="adj1" fmla="val -83567"/>
              <a:gd name="adj2" fmla="val 32431"/>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17" name="Rectangle 16"/>
          <p:cNvSpPr/>
          <p:nvPr/>
        </p:nvSpPr>
        <p:spPr>
          <a:xfrm>
            <a:off x="8979279" y="2982777"/>
            <a:ext cx="321012" cy="272373"/>
          </a:xfrm>
          <a:prstGeom prst="rect">
            <a:avLst/>
          </a:prstGeom>
          <a:noFill/>
          <a:ln w="5715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3770544" y="2442526"/>
            <a:ext cx="3709852" cy="1063041"/>
          </a:xfrm>
          <a:prstGeom prst="wedgeRoundRectCallout">
            <a:avLst>
              <a:gd name="adj1" fmla="val 88787"/>
              <a:gd name="adj2" fmla="val 15945"/>
              <a:gd name="adj3" fmla="val 16667"/>
            </a:avLst>
          </a:prstGeom>
          <a:solidFill>
            <a:schemeClr val="tx1">
              <a:lumMod val="85000"/>
            </a:schemeClr>
          </a:solidFill>
          <a:ln w="38100">
            <a:solidFill>
              <a:srgbClr val="99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srgbClr val="663300"/>
                </a:solidFill>
              </a:rPr>
              <a:t>From New </a:t>
            </a:r>
            <a:r>
              <a:rPr lang="en-CA" b="1" dirty="0" err="1">
                <a:solidFill>
                  <a:srgbClr val="663300"/>
                </a:solidFill>
              </a:rPr>
              <a:t>Moonth</a:t>
            </a:r>
            <a:r>
              <a:rPr lang="en-CA" b="1" dirty="0">
                <a:solidFill>
                  <a:srgbClr val="663300"/>
                </a:solidFill>
              </a:rPr>
              <a:t> day, there are </a:t>
            </a:r>
            <a:r>
              <a:rPr lang="en-CA" b="1" u="sng" dirty="0">
                <a:solidFill>
                  <a:srgbClr val="FF0000"/>
                </a:solidFill>
              </a:rPr>
              <a:t>14</a:t>
            </a:r>
            <a:r>
              <a:rPr lang="en-CA" b="1" dirty="0">
                <a:solidFill>
                  <a:srgbClr val="663300"/>
                </a:solidFill>
              </a:rPr>
              <a:t> cycles to the </a:t>
            </a:r>
            <a:r>
              <a:rPr lang="en-CA" b="1" dirty="0" smtClean="0">
                <a:solidFill>
                  <a:srgbClr val="663300"/>
                </a:solidFill>
              </a:rPr>
              <a:t>31</a:t>
            </a:r>
            <a:r>
              <a:rPr lang="en-CA" b="1" baseline="30000" dirty="0" smtClean="0">
                <a:solidFill>
                  <a:srgbClr val="663300"/>
                </a:solidFill>
              </a:rPr>
              <a:t>st</a:t>
            </a:r>
            <a:r>
              <a:rPr lang="en-CA" b="1" dirty="0">
                <a:solidFill>
                  <a:srgbClr val="663300"/>
                </a:solidFill>
              </a:rPr>
              <a:t>, </a:t>
            </a:r>
            <a:r>
              <a:rPr lang="en-CA" b="1" dirty="0" smtClean="0">
                <a:solidFill>
                  <a:srgbClr val="663300"/>
                </a:solidFill>
              </a:rPr>
              <a:t/>
            </a:r>
            <a:br>
              <a:rPr lang="en-CA" b="1" dirty="0" smtClean="0">
                <a:solidFill>
                  <a:srgbClr val="663300"/>
                </a:solidFill>
              </a:rPr>
            </a:br>
            <a:r>
              <a:rPr lang="en-CA" b="1" dirty="0" smtClean="0">
                <a:solidFill>
                  <a:srgbClr val="663300"/>
                </a:solidFill>
              </a:rPr>
              <a:t>a </a:t>
            </a:r>
            <a:r>
              <a:rPr lang="en-CA" b="1" dirty="0" smtClean="0">
                <a:solidFill>
                  <a:srgbClr val="FF0000"/>
                </a:solidFill>
              </a:rPr>
              <a:t>LUNAR</a:t>
            </a:r>
            <a:r>
              <a:rPr lang="en-CA" b="1" dirty="0" smtClean="0">
                <a:solidFill>
                  <a:srgbClr val="663300"/>
                </a:solidFill>
              </a:rPr>
              <a:t> </a:t>
            </a:r>
            <a:r>
              <a:rPr lang="en-CA" b="1" dirty="0" smtClean="0">
                <a:solidFill>
                  <a:srgbClr val="663300"/>
                </a:solidFill>
                <a:effectLst>
                  <a:glow rad="127000">
                    <a:srgbClr val="00FF00"/>
                  </a:glow>
                </a:effectLst>
              </a:rPr>
              <a:t>4</a:t>
            </a:r>
            <a:r>
              <a:rPr lang="en-CA" b="1" baseline="30000" dirty="0" smtClean="0">
                <a:solidFill>
                  <a:srgbClr val="663300"/>
                </a:solidFill>
                <a:effectLst>
                  <a:glow rad="127000">
                    <a:srgbClr val="00FF00"/>
                  </a:glow>
                </a:effectLst>
              </a:rPr>
              <a:t>th</a:t>
            </a:r>
            <a:r>
              <a:rPr lang="en-CA" b="1" dirty="0" smtClean="0">
                <a:solidFill>
                  <a:srgbClr val="663300"/>
                </a:solidFill>
              </a:rPr>
              <a:t> cycle Passover!</a:t>
            </a:r>
            <a:endParaRPr lang="en-CA" b="1" dirty="0">
              <a:solidFill>
                <a:srgbClr val="663300"/>
              </a:solidFill>
            </a:endParaRPr>
          </a:p>
        </p:txBody>
      </p:sp>
      <p:sp>
        <p:nvSpPr>
          <p:cNvPr id="20" name="Rectangle 19"/>
          <p:cNvSpPr/>
          <p:nvPr/>
        </p:nvSpPr>
        <p:spPr>
          <a:xfrm>
            <a:off x="2366725" y="4161865"/>
            <a:ext cx="386560" cy="89718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Rounded Rectangular Callout 20"/>
          <p:cNvSpPr/>
          <p:nvPr/>
        </p:nvSpPr>
        <p:spPr>
          <a:xfrm>
            <a:off x="124684" y="966035"/>
            <a:ext cx="2904881" cy="1219018"/>
          </a:xfrm>
          <a:prstGeom prst="wedgeRoundRectCallout">
            <a:avLst>
              <a:gd name="adj1" fmla="val 29667"/>
              <a:gd name="adj2" fmla="val 199588"/>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Passover </a:t>
            </a:r>
          </a:p>
        </p:txBody>
      </p:sp>
      <p:sp>
        <p:nvSpPr>
          <p:cNvPr id="5" name="Slide Number Placeholder 4"/>
          <p:cNvSpPr>
            <a:spLocks noGrp="1"/>
          </p:cNvSpPr>
          <p:nvPr>
            <p:ph type="sldNum" sz="quarter" idx="12"/>
          </p:nvPr>
        </p:nvSpPr>
        <p:spPr>
          <a:xfrm>
            <a:off x="11691818" y="6536456"/>
            <a:ext cx="468105" cy="321544"/>
          </a:xfrm>
        </p:spPr>
        <p:txBody>
          <a:bodyPr/>
          <a:lstStyle/>
          <a:p>
            <a:fld id="{6D22F896-40B5-4ADD-8801-0D06FADFA095}" type="slidenum">
              <a:rPr lang="en-US" sz="1100" smtClean="0">
                <a:solidFill>
                  <a:prstClr val="white">
                    <a:tint val="75000"/>
                  </a:prstClr>
                </a:solidFill>
              </a:rPr>
              <a:pPr/>
              <a:t>52</a:t>
            </a:fld>
            <a:endParaRPr lang="en-US" sz="1100" dirty="0">
              <a:solidFill>
                <a:prstClr val="white">
                  <a:tint val="75000"/>
                </a:prstClr>
              </a:solidFill>
            </a:endParaRPr>
          </a:p>
        </p:txBody>
      </p:sp>
      <p:sp>
        <p:nvSpPr>
          <p:cNvPr id="23" name="Rectangle 22"/>
          <p:cNvSpPr/>
          <p:nvPr/>
        </p:nvSpPr>
        <p:spPr>
          <a:xfrm>
            <a:off x="8423719" y="3330067"/>
            <a:ext cx="574546" cy="342858"/>
          </a:xfrm>
          <a:prstGeom prst="rect">
            <a:avLst/>
          </a:prstGeom>
          <a:noFill/>
          <a:ln w="28575">
            <a:solidFill>
              <a:schemeClr val="bg1"/>
            </a:solidFill>
          </a:ln>
          <a:effectLst>
            <a:glow rad="127000">
              <a:srgbClr val="99FF3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le 23"/>
          <p:cNvSpPr/>
          <p:nvPr/>
        </p:nvSpPr>
        <p:spPr>
          <a:xfrm>
            <a:off x="3382143" y="831959"/>
            <a:ext cx="3135085" cy="1397479"/>
          </a:xfrm>
          <a:prstGeom prst="roundRect">
            <a:avLst>
              <a:gd name="adj" fmla="val 27951"/>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The </a:t>
            </a:r>
            <a:r>
              <a:rPr lang="en-CA" sz="2800" b="1" dirty="0" smtClean="0">
                <a:solidFill>
                  <a:srgbClr val="FF0000"/>
                </a:solidFill>
                <a:effectLst>
                  <a:glow rad="127000">
                    <a:srgbClr val="00FFFF"/>
                  </a:glow>
                </a:effectLst>
              </a:rPr>
              <a:t>Lunar</a:t>
            </a:r>
            <a:r>
              <a:rPr lang="en-CA" sz="2800" b="1" dirty="0" smtClean="0">
                <a:solidFill>
                  <a:srgbClr val="FF0000"/>
                </a:solidFill>
              </a:rPr>
              <a:t> Sliver View</a:t>
            </a:r>
            <a:r>
              <a:rPr lang="en-CA" sz="2800" b="1" dirty="0">
                <a:solidFill>
                  <a:srgbClr val="FF0000"/>
                </a:solidFill>
              </a:rPr>
              <a:t> </a:t>
            </a:r>
            <a:r>
              <a:rPr lang="en-CA" sz="2800" b="1" dirty="0" smtClean="0">
                <a:ln>
                  <a:solidFill>
                    <a:srgbClr val="0000FF"/>
                  </a:solidFill>
                </a:ln>
                <a:solidFill>
                  <a:srgbClr val="FFFF00"/>
                </a:solidFill>
                <a:effectLst>
                  <a:glow rad="127000">
                    <a:srgbClr val="FFCCFF"/>
                  </a:glow>
                </a:effectLst>
              </a:rPr>
              <a:t>BEFORE</a:t>
            </a:r>
            <a:r>
              <a:rPr lang="en-CA" sz="2800" b="1" dirty="0" smtClean="0">
                <a:solidFill>
                  <a:srgbClr val="FF0000"/>
                </a:solidFill>
              </a:rPr>
              <a:t> the Tequfah</a:t>
            </a:r>
            <a:endParaRPr lang="en-CA" sz="2800" b="1" dirty="0">
              <a:solidFill>
                <a:srgbClr val="FF0000"/>
              </a:solidFill>
            </a:endParaRPr>
          </a:p>
        </p:txBody>
      </p:sp>
      <p:sp>
        <p:nvSpPr>
          <p:cNvPr id="14" name="Rounded Rectangle 13"/>
          <p:cNvSpPr/>
          <p:nvPr/>
        </p:nvSpPr>
        <p:spPr>
          <a:xfrm>
            <a:off x="2872510" y="3752056"/>
            <a:ext cx="9125222" cy="2968837"/>
          </a:xfrm>
          <a:prstGeom prst="roundRect">
            <a:avLst>
              <a:gd name="adj" fmla="val 30544"/>
            </a:avLst>
          </a:prstGeom>
          <a:ln w="76200">
            <a:solidFill>
              <a:schemeClr val="bg1"/>
            </a:solidFill>
          </a:ln>
          <a:effectLst>
            <a:innerShdw blurRad="114300">
              <a:prstClr val="black"/>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7030A0"/>
                </a:solidFill>
              </a:rPr>
              <a:t>This exposes </a:t>
            </a:r>
            <a:r>
              <a:rPr lang="en-CA" sz="3200" b="1" dirty="0" smtClean="0">
                <a:ln w="28575">
                  <a:solidFill>
                    <a:schemeClr val="accent3">
                      <a:lumMod val="75000"/>
                    </a:schemeClr>
                  </a:solidFill>
                </a:ln>
              </a:rPr>
              <a:t>ANOTHER COMPLETE LUNAR FAILURE</a:t>
            </a:r>
            <a:r>
              <a:rPr lang="en-CA" sz="3200" dirty="0" smtClean="0"/>
              <a:t> </a:t>
            </a:r>
            <a:r>
              <a:rPr lang="en-CA" sz="3200" dirty="0" smtClean="0">
                <a:solidFill>
                  <a:srgbClr val="7030A0"/>
                </a:solidFill>
              </a:rPr>
              <a:t>with </a:t>
            </a:r>
            <a:r>
              <a:rPr lang="en-CA" sz="3200" b="1" u="sng" dirty="0" smtClean="0">
                <a:solidFill>
                  <a:srgbClr val="7030A0"/>
                </a:solidFill>
              </a:rPr>
              <a:t>no ali</a:t>
            </a:r>
            <a:r>
              <a:rPr lang="en-CA" sz="3200" b="1" dirty="0" smtClean="0">
                <a:solidFill>
                  <a:srgbClr val="7030A0"/>
                </a:solidFill>
              </a:rPr>
              <a:t>g</a:t>
            </a:r>
            <a:r>
              <a:rPr lang="en-CA" sz="3200" b="1" u="sng" dirty="0" smtClean="0">
                <a:solidFill>
                  <a:srgbClr val="7030A0"/>
                </a:solidFill>
              </a:rPr>
              <a:t>nment</a:t>
            </a:r>
            <a:r>
              <a:rPr lang="en-CA" sz="3200" dirty="0" smtClean="0">
                <a:solidFill>
                  <a:srgbClr val="7030A0"/>
                </a:solidFill>
              </a:rPr>
              <a:t> of a </a:t>
            </a:r>
            <a:br>
              <a:rPr lang="en-CA" sz="3200" dirty="0" smtClean="0">
                <a:solidFill>
                  <a:srgbClr val="7030A0"/>
                </a:solidFill>
              </a:rPr>
            </a:br>
            <a:r>
              <a:rPr lang="en-CA" sz="3200" b="1" u="sng" dirty="0" smtClean="0">
                <a:solidFill>
                  <a:schemeClr val="bg1"/>
                </a:solidFill>
                <a:effectLst>
                  <a:glow rad="127000">
                    <a:srgbClr val="FFCCFF"/>
                  </a:glow>
                </a:effectLst>
              </a:rPr>
              <a:t>12 </a:t>
            </a:r>
            <a:r>
              <a:rPr lang="en-CA" sz="3200" b="1" u="sng" dirty="0">
                <a:solidFill>
                  <a:schemeClr val="bg1"/>
                </a:solidFill>
                <a:effectLst>
                  <a:glow rad="127000">
                    <a:srgbClr val="FFCCFF"/>
                  </a:glow>
                </a:effectLst>
              </a:rPr>
              <a:t>hour offset</a:t>
            </a:r>
            <a:r>
              <a:rPr lang="en-CA" sz="3200" dirty="0" smtClean="0">
                <a:solidFill>
                  <a:srgbClr val="7030A0"/>
                </a:solidFill>
                <a:effectLst>
                  <a:glow rad="127000">
                    <a:srgbClr val="FFCCFF"/>
                  </a:glow>
                </a:effectLst>
              </a:rPr>
              <a:t> </a:t>
            </a:r>
            <a:r>
              <a:rPr lang="en-CA" sz="3200" dirty="0" smtClean="0">
                <a:solidFill>
                  <a:srgbClr val="7030A0"/>
                </a:solidFill>
              </a:rPr>
              <a:t>between the </a:t>
            </a:r>
            <a:r>
              <a:rPr lang="en-CA" sz="3200" b="1" dirty="0" smtClean="0">
                <a:solidFill>
                  <a:srgbClr val="0000FF"/>
                </a:solidFill>
              </a:rPr>
              <a:t>two calendars </a:t>
            </a:r>
            <a:r>
              <a:rPr lang="en-CA" sz="3200" dirty="0" smtClean="0">
                <a:solidFill>
                  <a:srgbClr val="7030A0"/>
                </a:solidFill>
              </a:rPr>
              <a:t>-</a:t>
            </a:r>
            <a:r>
              <a:rPr lang="en-CA" sz="3200" dirty="0" smtClean="0"/>
              <a:t> </a:t>
            </a:r>
            <a:r>
              <a:rPr lang="en-CA" sz="3200" dirty="0" smtClean="0">
                <a:solidFill>
                  <a:srgbClr val="7030A0"/>
                </a:solidFill>
              </a:rPr>
              <a:t>as documented in</a:t>
            </a:r>
            <a:r>
              <a:rPr lang="en-CA" sz="3200" dirty="0" smtClean="0"/>
              <a:t> </a:t>
            </a:r>
            <a:r>
              <a:rPr lang="en-CA" sz="3200" b="1" dirty="0" smtClean="0">
                <a:ln>
                  <a:solidFill>
                    <a:sysClr val="windowText" lastClr="000000"/>
                  </a:solidFill>
                </a:ln>
                <a:solidFill>
                  <a:srgbClr val="F735EE"/>
                </a:solidFill>
              </a:rPr>
              <a:t>Matt 26:5 </a:t>
            </a:r>
            <a:r>
              <a:rPr lang="en-CA" sz="3200" dirty="0" smtClean="0">
                <a:solidFill>
                  <a:srgbClr val="7030A0"/>
                </a:solidFill>
              </a:rPr>
              <a:t>and also as written </a:t>
            </a:r>
            <a:r>
              <a:rPr lang="en-CA" sz="3200" b="1" u="sng" dirty="0" smtClean="0">
                <a:solidFill>
                  <a:srgbClr val="7030A0"/>
                </a:solidFill>
              </a:rPr>
              <a:t>even clearer</a:t>
            </a:r>
            <a:r>
              <a:rPr lang="en-CA" sz="3200" b="1" dirty="0" smtClean="0">
                <a:solidFill>
                  <a:srgbClr val="7030A0"/>
                </a:solidFill>
              </a:rPr>
              <a:t> </a:t>
            </a:r>
            <a:r>
              <a:rPr lang="en-CA" sz="3200" dirty="0" smtClean="0">
                <a:solidFill>
                  <a:srgbClr val="7030A0"/>
                </a:solidFill>
              </a:rPr>
              <a:t>in </a:t>
            </a:r>
            <a:r>
              <a:rPr lang="en-CA" sz="3200" b="1" dirty="0" smtClean="0">
                <a:ln>
                  <a:solidFill>
                    <a:sysClr val="windowText" lastClr="000000"/>
                  </a:solidFill>
                </a:ln>
                <a:solidFill>
                  <a:srgbClr val="F735EE"/>
                </a:solidFill>
              </a:rPr>
              <a:t>John 19:42!</a:t>
            </a:r>
            <a:endParaRPr lang="en-CA" sz="3200" b="1" dirty="0">
              <a:ln>
                <a:solidFill>
                  <a:sysClr val="windowText" lastClr="000000"/>
                </a:solidFill>
              </a:ln>
              <a:solidFill>
                <a:srgbClr val="F735EE"/>
              </a:solidFill>
            </a:endParaRPr>
          </a:p>
        </p:txBody>
      </p:sp>
      <p:sp>
        <p:nvSpPr>
          <p:cNvPr id="2" name="Rectangle 1"/>
          <p:cNvSpPr/>
          <p:nvPr/>
        </p:nvSpPr>
        <p:spPr>
          <a:xfrm>
            <a:off x="8233157" y="2688169"/>
            <a:ext cx="335110" cy="290067"/>
          </a:xfrm>
          <a:prstGeom prst="rect">
            <a:avLst/>
          </a:prstGeom>
          <a:noFill/>
          <a:ln w="47625">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Tree>
    <p:extLst>
      <p:ext uri="{BB962C8B-B14F-4D97-AF65-F5344CB8AC3E}">
        <p14:creationId xmlns:p14="http://schemas.microsoft.com/office/powerpoint/2010/main" val="97842693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15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1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1250"/>
                                        <p:tgtEl>
                                          <p:spTgt spid="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125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250" fill="hold"/>
                                        <p:tgtEl>
                                          <p:spTgt spid="17"/>
                                        </p:tgtEl>
                                        <p:attrNameLst>
                                          <p:attrName>ppt_x</p:attrName>
                                        </p:attrNameLst>
                                      </p:cBhvr>
                                      <p:tavLst>
                                        <p:tav tm="0">
                                          <p:val>
                                            <p:strVal val="0-#ppt_w/2"/>
                                          </p:val>
                                        </p:tav>
                                        <p:tav tm="100000">
                                          <p:val>
                                            <p:strVal val="#ppt_x"/>
                                          </p:val>
                                        </p:tav>
                                      </p:tavLst>
                                    </p:anim>
                                    <p:anim calcmode="lin" valueType="num">
                                      <p:cBhvr additive="base">
                                        <p:cTn id="50" dur="1250" fill="hold"/>
                                        <p:tgtEl>
                                          <p:spTgt spid="17"/>
                                        </p:tgtEl>
                                        <p:attrNameLst>
                                          <p:attrName>ppt_y</p:attrName>
                                        </p:attrNameLst>
                                      </p:cBhvr>
                                      <p:tavLst>
                                        <p:tav tm="0">
                                          <p:val>
                                            <p:strVal val="#ppt_y"/>
                                          </p:val>
                                        </p:tav>
                                        <p:tav tm="100000">
                                          <p:val>
                                            <p:strVal val="#ppt_y"/>
                                          </p:val>
                                        </p:tav>
                                      </p:tavLst>
                                    </p:anim>
                                  </p:childTnLst>
                                </p:cTn>
                              </p:par>
                            </p:childTnLst>
                          </p:cTn>
                        </p:par>
                        <p:par>
                          <p:cTn id="51" fill="hold">
                            <p:stCondLst>
                              <p:cond delay="2250"/>
                            </p:stCondLst>
                            <p:childTnLst>
                              <p:par>
                                <p:cTn id="52" presetID="18" presetClass="entr" presetSubtype="12"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strips(downLef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edge">
                                      <p:cBhvr>
                                        <p:cTn id="59"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9" grpId="0" animBg="1"/>
      <p:bldP spid="8" grpId="0" animBg="1"/>
      <p:bldP spid="15" grpId="0" animBg="1"/>
      <p:bldP spid="16" grpId="0" animBg="1"/>
      <p:bldP spid="17" grpId="0" animBg="1"/>
      <p:bldP spid="18" grpId="0" animBg="1"/>
      <p:bldP spid="23" grpId="0" animBg="1"/>
      <p:bldP spid="24"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95521" y="6609750"/>
            <a:ext cx="468105" cy="248250"/>
          </a:xfrm>
        </p:spPr>
        <p:txBody>
          <a:bodyPr/>
          <a:lstStyle/>
          <a:p>
            <a:fld id="{6D22F896-40B5-4ADD-8801-0D06FADFA095}" type="slidenum">
              <a:rPr lang="en-US" sz="1100" smtClean="0">
                <a:solidFill>
                  <a:prstClr val="white">
                    <a:tint val="75000"/>
                  </a:prstClr>
                </a:solidFill>
              </a:rPr>
              <a:pPr/>
              <a:t>53</a:t>
            </a:fld>
            <a:endParaRPr lang="en-US" sz="1100" dirty="0">
              <a:solidFill>
                <a:prstClr val="white">
                  <a:tint val="75000"/>
                </a:prstClr>
              </a:solidFill>
            </a:endParaRPr>
          </a:p>
        </p:txBody>
      </p:sp>
      <p:grpSp>
        <p:nvGrpSpPr>
          <p:cNvPr id="9" name="Group 8"/>
          <p:cNvGrpSpPr/>
          <p:nvPr/>
        </p:nvGrpSpPr>
        <p:grpSpPr>
          <a:xfrm>
            <a:off x="226341" y="3982249"/>
            <a:ext cx="11314802" cy="2345021"/>
            <a:chOff x="226341" y="2483385"/>
            <a:chExt cx="11314802" cy="2345021"/>
          </a:xfrm>
        </p:grpSpPr>
        <p:pic>
          <p:nvPicPr>
            <p:cNvPr id="5" name="Content Placeholder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31783" y="4601903"/>
              <a:ext cx="8909360" cy="22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14383" y="3925230"/>
              <a:ext cx="5126760" cy="66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226341" y="2483385"/>
              <a:ext cx="5792116" cy="1693263"/>
            </a:xfrm>
            <a:prstGeom prst="wedgeRoundRectCallout">
              <a:avLst>
                <a:gd name="adj1" fmla="val 56441"/>
                <a:gd name="adj2" fmla="val 78054"/>
                <a:gd name="adj3" fmla="val 16667"/>
              </a:avLst>
            </a:prstGeom>
            <a:solidFill>
              <a:srgbClr val="C00000"/>
            </a:solidFill>
            <a:ln w="38100">
              <a:solidFill>
                <a:srgbClr val="99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3200" b="1" dirty="0" smtClean="0">
                  <a:ln>
                    <a:solidFill>
                      <a:srgbClr val="002060"/>
                    </a:solidFill>
                  </a:ln>
                  <a:solidFill>
                    <a:srgbClr val="00B0F0"/>
                  </a:solidFill>
                </a:rPr>
                <a:t>Note the </a:t>
              </a:r>
              <a:r>
                <a:rPr lang="en-CA" sz="3200" b="1" u="sng" dirty="0" smtClean="0">
                  <a:ln>
                    <a:solidFill>
                      <a:srgbClr val="002060"/>
                    </a:solidFill>
                  </a:ln>
                  <a:solidFill>
                    <a:schemeClr val="bg1"/>
                  </a:solidFill>
                </a:rPr>
                <a:t>lateness</a:t>
              </a:r>
              <a:r>
                <a:rPr lang="en-CA" sz="3200" b="1" dirty="0" smtClean="0">
                  <a:ln>
                    <a:solidFill>
                      <a:srgbClr val="002060"/>
                    </a:solidFill>
                  </a:ln>
                  <a:solidFill>
                    <a:srgbClr val="00B0F0"/>
                  </a:solidFill>
                </a:rPr>
                <a:t> </a:t>
              </a:r>
              <a:r>
                <a:rPr lang="en-CA" sz="3200" b="1" dirty="0">
                  <a:ln>
                    <a:solidFill>
                      <a:srgbClr val="002060"/>
                    </a:solidFill>
                  </a:ln>
                  <a:solidFill>
                    <a:srgbClr val="00B0F0"/>
                  </a:solidFill>
                </a:rPr>
                <a:t>of the chart information! </a:t>
              </a:r>
              <a:r>
                <a:rPr lang="en-CA" sz="3200" b="1" dirty="0" smtClean="0">
                  <a:ln>
                    <a:solidFill>
                      <a:srgbClr val="002060"/>
                    </a:solidFill>
                  </a:ln>
                  <a:solidFill>
                    <a:srgbClr val="00B0F0"/>
                  </a:solidFill>
                </a:rPr>
                <a:t>(Apr </a:t>
              </a:r>
              <a:r>
                <a:rPr lang="en-CA" sz="3200" b="1" u="sng" dirty="0" smtClean="0">
                  <a:ln>
                    <a:solidFill>
                      <a:srgbClr val="002060"/>
                    </a:solidFill>
                  </a:ln>
                  <a:solidFill>
                    <a:schemeClr val="bg1"/>
                  </a:solidFill>
                </a:rPr>
                <a:t>13</a:t>
              </a:r>
              <a:r>
                <a:rPr lang="en-CA" sz="3200" b="1" dirty="0" smtClean="0">
                  <a:ln>
                    <a:solidFill>
                      <a:srgbClr val="002060"/>
                    </a:solidFill>
                  </a:ln>
                  <a:solidFill>
                    <a:srgbClr val="00B0F0"/>
                  </a:solidFill>
                </a:rPr>
                <a:t> – </a:t>
              </a:r>
              <a:r>
                <a:rPr lang="en-CA" sz="3200" b="1" u="sng" dirty="0" smtClean="0">
                  <a:ln>
                    <a:solidFill>
                      <a:srgbClr val="002060"/>
                    </a:solidFill>
                  </a:ln>
                  <a:solidFill>
                    <a:srgbClr val="00B0F0"/>
                  </a:solidFill>
                </a:rPr>
                <a:t>LONG AFTER</a:t>
              </a:r>
              <a:r>
                <a:rPr lang="en-CA" sz="3200" b="1" dirty="0" smtClean="0">
                  <a:ln>
                    <a:solidFill>
                      <a:srgbClr val="002060"/>
                    </a:solidFill>
                  </a:ln>
                  <a:solidFill>
                    <a:srgbClr val="00B0F0"/>
                  </a:solidFill>
                </a:rPr>
                <a:t> the Tequfah.)</a:t>
              </a:r>
              <a:endParaRPr lang="en-CA" sz="3200" b="1" dirty="0">
                <a:ln>
                  <a:solidFill>
                    <a:srgbClr val="002060"/>
                  </a:solidFill>
                </a:ln>
                <a:solidFill>
                  <a:srgbClr val="00B0F0"/>
                </a:solidFill>
              </a:endParaRPr>
            </a:p>
          </p:txBody>
        </p:sp>
      </p:grpSp>
      <p:sp>
        <p:nvSpPr>
          <p:cNvPr id="8" name="Rounded Rectangle 7"/>
          <p:cNvSpPr/>
          <p:nvPr/>
        </p:nvSpPr>
        <p:spPr>
          <a:xfrm>
            <a:off x="496478" y="642300"/>
            <a:ext cx="11199043" cy="2914694"/>
          </a:xfrm>
          <a:prstGeom prst="roundRect">
            <a:avLst>
              <a:gd name="adj" fmla="val 37063"/>
            </a:avLst>
          </a:prstGeom>
          <a:solidFill>
            <a:schemeClr val="accent3">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FFCCFF"/>
                </a:solidFill>
              </a:rPr>
              <a:t>Please notice the </a:t>
            </a:r>
            <a:r>
              <a:rPr lang="en-CA" sz="2800" b="1" u="sng" dirty="0" smtClean="0">
                <a:ln>
                  <a:solidFill>
                    <a:srgbClr val="0000FF"/>
                  </a:solidFill>
                </a:ln>
                <a:solidFill>
                  <a:srgbClr val="FFCCFF"/>
                </a:solidFill>
              </a:rPr>
              <a:t>late</a:t>
            </a:r>
            <a:r>
              <a:rPr lang="en-CA" sz="2800" u="sng" dirty="0" smtClean="0">
                <a:ln>
                  <a:solidFill>
                    <a:srgbClr val="0000FF"/>
                  </a:solidFill>
                </a:ln>
                <a:solidFill>
                  <a:srgbClr val="FFCCFF"/>
                </a:solidFill>
              </a:rPr>
              <a:t> </a:t>
            </a:r>
            <a:r>
              <a:rPr lang="en-CA" sz="2800" b="1" u="sng" dirty="0" smtClean="0">
                <a:ln>
                  <a:solidFill>
                    <a:srgbClr val="0000FF"/>
                  </a:solidFill>
                </a:ln>
                <a:solidFill>
                  <a:srgbClr val="FFCCFF"/>
                </a:solidFill>
              </a:rPr>
              <a:t>datin</a:t>
            </a:r>
            <a:r>
              <a:rPr lang="en-CA" sz="2800" b="1" dirty="0" smtClean="0">
                <a:ln>
                  <a:solidFill>
                    <a:srgbClr val="0000FF"/>
                  </a:solidFill>
                </a:ln>
                <a:solidFill>
                  <a:srgbClr val="FFCCFF"/>
                </a:solidFill>
              </a:rPr>
              <a:t>g</a:t>
            </a:r>
            <a:r>
              <a:rPr lang="en-CA" sz="2800" dirty="0" smtClean="0">
                <a:ln>
                  <a:solidFill>
                    <a:srgbClr val="0000FF"/>
                  </a:solidFill>
                </a:ln>
                <a:solidFill>
                  <a:srgbClr val="FFCCFF"/>
                </a:solidFill>
              </a:rPr>
              <a:t> </a:t>
            </a:r>
            <a:r>
              <a:rPr lang="en-CA" sz="2800" dirty="0" smtClean="0">
                <a:solidFill>
                  <a:srgbClr val="FFCCFF"/>
                </a:solidFill>
              </a:rPr>
              <a:t>on the chart (below) that is provided for our research purposes concerning CE 28. Because of this </a:t>
            </a:r>
            <a:r>
              <a:rPr lang="en-CA" sz="2800" i="1" dirty="0" smtClean="0">
                <a:solidFill>
                  <a:srgbClr val="99FF33"/>
                </a:solidFill>
                <a:latin typeface="Comic Sans MS" panose="030F0702030302020204" pitchFamily="66" charset="0"/>
              </a:rPr>
              <a:t>late</a:t>
            </a:r>
            <a:r>
              <a:rPr lang="en-CA" sz="2800" dirty="0" smtClean="0">
                <a:solidFill>
                  <a:srgbClr val="FFCCFF"/>
                </a:solidFill>
              </a:rPr>
              <a:t> factor, we will be viewing this late dating and also we will look closely at the </a:t>
            </a:r>
            <a:br>
              <a:rPr lang="en-CA" sz="2800" dirty="0" smtClean="0">
                <a:solidFill>
                  <a:srgbClr val="FFCCFF"/>
                </a:solidFill>
              </a:rPr>
            </a:br>
            <a:r>
              <a:rPr lang="en-CA" sz="2800" dirty="0" err="1" smtClean="0">
                <a:solidFill>
                  <a:srgbClr val="FFCCFF"/>
                </a:solidFill>
              </a:rPr>
              <a:t>equi</a:t>
            </a:r>
            <a:r>
              <a:rPr lang="en-CA" sz="2800" dirty="0" smtClean="0">
                <a:solidFill>
                  <a:srgbClr val="FFCCFF"/>
                </a:solidFill>
              </a:rPr>
              <a:t>-</a:t>
            </a:r>
            <a:r>
              <a:rPr lang="en-CA" sz="2800" b="1" u="sng" dirty="0" smtClean="0">
                <a:solidFill>
                  <a:srgbClr val="FFCCFF"/>
                </a:solidFill>
              </a:rPr>
              <a:t>LUX</a:t>
            </a:r>
            <a:r>
              <a:rPr lang="en-CA" sz="2800" dirty="0" smtClean="0">
                <a:solidFill>
                  <a:srgbClr val="FFCCFF"/>
                </a:solidFill>
              </a:rPr>
              <a:t> factor immediately after. </a:t>
            </a:r>
            <a:endParaRPr lang="en-CA" sz="2800" dirty="0">
              <a:solidFill>
                <a:srgbClr val="FFCCFF"/>
              </a:solidFill>
            </a:endParaRPr>
          </a:p>
        </p:txBody>
      </p:sp>
    </p:spTree>
    <p:extLst>
      <p:ext uri="{BB962C8B-B14F-4D97-AF65-F5344CB8AC3E}">
        <p14:creationId xmlns:p14="http://schemas.microsoft.com/office/powerpoint/2010/main" val="660953644"/>
      </p:ext>
    </p:extLst>
  </p:cSld>
  <p:clrMapOvr>
    <a:masterClrMapping/>
  </p:clrMapOvr>
  <p:transition spd="med">
    <p:circl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62881" y="137106"/>
            <a:ext cx="8729275" cy="6583788"/>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8233157" y="2688169"/>
            <a:ext cx="335110" cy="290067"/>
          </a:xfrm>
          <a:prstGeom prst="rect">
            <a:avLst/>
          </a:prstGeom>
          <a:noFill/>
          <a:ln w="444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endParaRPr lang="en-CA">
              <a:solidFill>
                <a:srgbClr val="00FFFF"/>
              </a:solidFill>
            </a:endParaRPr>
          </a:p>
        </p:txBody>
      </p:sp>
      <p:sp>
        <p:nvSpPr>
          <p:cNvPr id="6" name="Rectangle 5"/>
          <p:cNvSpPr/>
          <p:nvPr/>
        </p:nvSpPr>
        <p:spPr>
          <a:xfrm>
            <a:off x="2811364" y="5050562"/>
            <a:ext cx="335110" cy="290067"/>
          </a:xfrm>
          <a:prstGeom prst="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ectangle 6"/>
          <p:cNvSpPr/>
          <p:nvPr/>
        </p:nvSpPr>
        <p:spPr>
          <a:xfrm>
            <a:off x="3232826" y="5053930"/>
            <a:ext cx="335110" cy="290067"/>
          </a:xfrm>
          <a:prstGeom prst="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 name="Rounded Rectangular Callout 2"/>
          <p:cNvSpPr/>
          <p:nvPr/>
        </p:nvSpPr>
        <p:spPr>
          <a:xfrm>
            <a:off x="493059" y="4951568"/>
            <a:ext cx="1460500" cy="445604"/>
          </a:xfrm>
          <a:prstGeom prst="wedgeRoundRectCallout">
            <a:avLst>
              <a:gd name="adj1" fmla="val 97347"/>
              <a:gd name="adj2" fmla="val 8539"/>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Conjunction</a:t>
            </a:r>
          </a:p>
        </p:txBody>
      </p:sp>
      <p:sp>
        <p:nvSpPr>
          <p:cNvPr id="9" name="Rounded Rectangular Callout 8"/>
          <p:cNvSpPr/>
          <p:nvPr/>
        </p:nvSpPr>
        <p:spPr>
          <a:xfrm>
            <a:off x="2846709" y="4305045"/>
            <a:ext cx="1460500" cy="445604"/>
          </a:xfrm>
          <a:prstGeom prst="wedgeRoundRectCallout">
            <a:avLst>
              <a:gd name="adj1" fmla="val -14007"/>
              <a:gd name="adj2" fmla="val 106726"/>
              <a:gd name="adj3" fmla="val 16667"/>
            </a:avLst>
          </a:prstGeom>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Sliver Moon</a:t>
            </a:r>
          </a:p>
        </p:txBody>
      </p:sp>
      <p:sp>
        <p:nvSpPr>
          <p:cNvPr id="10" name="Rounded Rectangular Callout 9"/>
          <p:cNvSpPr/>
          <p:nvPr/>
        </p:nvSpPr>
        <p:spPr>
          <a:xfrm>
            <a:off x="7165112" y="1958364"/>
            <a:ext cx="1799207" cy="453375"/>
          </a:xfrm>
          <a:prstGeom prst="wedgeRoundRectCallout">
            <a:avLst>
              <a:gd name="adj1" fmla="val 16008"/>
              <a:gd name="adj2" fmla="val 98905"/>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2800" b="1" dirty="0">
                <a:solidFill>
                  <a:srgbClr val="00FFFF"/>
                </a:solidFill>
              </a:rPr>
              <a:t>Tequfah</a:t>
            </a:r>
          </a:p>
        </p:txBody>
      </p:sp>
      <p:sp>
        <p:nvSpPr>
          <p:cNvPr id="15" name="Rectangle 14"/>
          <p:cNvSpPr/>
          <p:nvPr/>
        </p:nvSpPr>
        <p:spPr>
          <a:xfrm>
            <a:off x="3655033" y="5059045"/>
            <a:ext cx="311039" cy="281583"/>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6" name="Rounded Rectangular Callout 15"/>
          <p:cNvSpPr/>
          <p:nvPr/>
        </p:nvSpPr>
        <p:spPr>
          <a:xfrm>
            <a:off x="4580256" y="4430181"/>
            <a:ext cx="1247581" cy="1028551"/>
          </a:xfrm>
          <a:prstGeom prst="wedgeRoundRectCallout">
            <a:avLst>
              <a:gd name="adj1" fmla="val -92850"/>
              <a:gd name="adj2" fmla="val 32431"/>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000" b="1" dirty="0">
                <a:ln>
                  <a:solidFill>
                    <a:sysClr val="windowText" lastClr="000000"/>
                  </a:solidFill>
                </a:ln>
                <a:solidFill>
                  <a:prstClr val="white"/>
                </a:solidFill>
              </a:rPr>
              <a:t>New </a:t>
            </a:r>
            <a:r>
              <a:rPr lang="en-CA" sz="2000" b="1" dirty="0" err="1">
                <a:ln>
                  <a:solidFill>
                    <a:sysClr val="windowText" lastClr="000000"/>
                  </a:solidFill>
                </a:ln>
                <a:solidFill>
                  <a:prstClr val="white"/>
                </a:solidFill>
              </a:rPr>
              <a:t>Moonth</a:t>
            </a:r>
            <a:r>
              <a:rPr lang="en-CA" sz="2000" b="1" dirty="0">
                <a:ln>
                  <a:solidFill>
                    <a:sysClr val="windowText" lastClr="000000"/>
                  </a:solidFill>
                </a:ln>
                <a:solidFill>
                  <a:prstClr val="white"/>
                </a:solidFill>
              </a:rPr>
              <a:t> day!</a:t>
            </a:r>
          </a:p>
        </p:txBody>
      </p:sp>
      <p:sp>
        <p:nvSpPr>
          <p:cNvPr id="17" name="Rectangle 16"/>
          <p:cNvSpPr/>
          <p:nvPr/>
        </p:nvSpPr>
        <p:spPr>
          <a:xfrm>
            <a:off x="3222924" y="5650302"/>
            <a:ext cx="345012" cy="284879"/>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4884139" y="5509936"/>
            <a:ext cx="3587508" cy="1063041"/>
          </a:xfrm>
          <a:prstGeom prst="wedgeRoundRectCallout">
            <a:avLst>
              <a:gd name="adj1" fmla="val -82395"/>
              <a:gd name="adj2" fmla="val -19140"/>
              <a:gd name="adj3" fmla="val 16667"/>
            </a:avLst>
          </a:prstGeom>
          <a:solidFill>
            <a:schemeClr val="tx1">
              <a:lumMod val="85000"/>
            </a:schemeClr>
          </a:solidFill>
          <a:ln w="38100">
            <a:solidFill>
              <a:srgbClr val="99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srgbClr val="663300"/>
                </a:solidFill>
              </a:rPr>
              <a:t>From New </a:t>
            </a:r>
            <a:r>
              <a:rPr lang="en-CA" b="1" dirty="0" err="1">
                <a:solidFill>
                  <a:srgbClr val="663300"/>
                </a:solidFill>
              </a:rPr>
              <a:t>Moonth</a:t>
            </a:r>
            <a:r>
              <a:rPr lang="en-CA" b="1" dirty="0">
                <a:solidFill>
                  <a:srgbClr val="663300"/>
                </a:solidFill>
              </a:rPr>
              <a:t> day, there are </a:t>
            </a:r>
            <a:r>
              <a:rPr lang="en-CA" b="1" u="sng" dirty="0">
                <a:solidFill>
                  <a:srgbClr val="FF0000"/>
                </a:solidFill>
              </a:rPr>
              <a:t>14</a:t>
            </a:r>
            <a:r>
              <a:rPr lang="en-CA" b="1" dirty="0">
                <a:solidFill>
                  <a:srgbClr val="663300"/>
                </a:solidFill>
              </a:rPr>
              <a:t> cycles to the </a:t>
            </a:r>
            <a:r>
              <a:rPr lang="en-CA" b="1" dirty="0" smtClean="0">
                <a:solidFill>
                  <a:srgbClr val="663300"/>
                </a:solidFill>
              </a:rPr>
              <a:t>28</a:t>
            </a:r>
            <a:r>
              <a:rPr lang="en-CA" b="1" baseline="30000" dirty="0" smtClean="0">
                <a:solidFill>
                  <a:srgbClr val="663300"/>
                </a:solidFill>
              </a:rPr>
              <a:t>th</a:t>
            </a:r>
            <a:r>
              <a:rPr lang="en-CA" b="1" dirty="0" smtClean="0">
                <a:solidFill>
                  <a:srgbClr val="663300"/>
                </a:solidFill>
              </a:rPr>
              <a:t>, </a:t>
            </a:r>
            <a:br>
              <a:rPr lang="en-CA" b="1" dirty="0" smtClean="0">
                <a:solidFill>
                  <a:srgbClr val="663300"/>
                </a:solidFill>
              </a:rPr>
            </a:br>
            <a:r>
              <a:rPr lang="en-CA" b="1" dirty="0" smtClean="0">
                <a:solidFill>
                  <a:srgbClr val="663300"/>
                </a:solidFill>
              </a:rPr>
              <a:t>the </a:t>
            </a:r>
            <a:r>
              <a:rPr lang="en-CA" b="1" dirty="0" smtClean="0">
                <a:solidFill>
                  <a:srgbClr val="FF0000"/>
                </a:solidFill>
              </a:rPr>
              <a:t>LUNAR</a:t>
            </a:r>
            <a:r>
              <a:rPr lang="en-CA" b="1" dirty="0" smtClean="0">
                <a:solidFill>
                  <a:srgbClr val="663300"/>
                </a:solidFill>
              </a:rPr>
              <a:t> </a:t>
            </a:r>
            <a:r>
              <a:rPr lang="en-CA" b="1" dirty="0" smtClean="0">
                <a:solidFill>
                  <a:srgbClr val="663300"/>
                </a:solidFill>
                <a:effectLst>
                  <a:glow rad="127000">
                    <a:srgbClr val="00FF00"/>
                  </a:glow>
                </a:effectLst>
              </a:rPr>
              <a:t>4</a:t>
            </a:r>
            <a:r>
              <a:rPr lang="en-CA" b="1" baseline="30000" dirty="0" smtClean="0">
                <a:solidFill>
                  <a:srgbClr val="663300"/>
                </a:solidFill>
                <a:effectLst>
                  <a:glow rad="127000">
                    <a:srgbClr val="00FF00"/>
                  </a:glow>
                </a:effectLst>
              </a:rPr>
              <a:t>th</a:t>
            </a:r>
            <a:r>
              <a:rPr lang="en-CA" b="1" dirty="0" smtClean="0">
                <a:solidFill>
                  <a:srgbClr val="663300"/>
                </a:solidFill>
              </a:rPr>
              <a:t> cycle Passover!</a:t>
            </a:r>
            <a:endParaRPr lang="en-CA" b="1" dirty="0">
              <a:solidFill>
                <a:srgbClr val="663300"/>
              </a:solidFill>
            </a:endParaRPr>
          </a:p>
        </p:txBody>
      </p:sp>
      <p:sp>
        <p:nvSpPr>
          <p:cNvPr id="20" name="Rectangle 19"/>
          <p:cNvSpPr/>
          <p:nvPr/>
        </p:nvSpPr>
        <p:spPr>
          <a:xfrm>
            <a:off x="2366725" y="4161865"/>
            <a:ext cx="386560" cy="89718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Rounded Rectangular Callout 20"/>
          <p:cNvSpPr/>
          <p:nvPr/>
        </p:nvSpPr>
        <p:spPr>
          <a:xfrm>
            <a:off x="124684" y="914278"/>
            <a:ext cx="2904881" cy="1219018"/>
          </a:xfrm>
          <a:prstGeom prst="wedgeRoundRectCallout">
            <a:avLst>
              <a:gd name="adj1" fmla="val 29667"/>
              <a:gd name="adj2" fmla="val 199588"/>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a:t>
            </a:r>
            <a:r>
              <a:rPr lang="en-CA" sz="3600" dirty="0" smtClean="0">
                <a:solidFill>
                  <a:srgbClr val="0000FF"/>
                </a:solidFill>
              </a:rPr>
              <a:t>Passover </a:t>
            </a:r>
            <a:endParaRPr lang="en-CA" sz="3600" dirty="0">
              <a:solidFill>
                <a:srgbClr val="0000FF"/>
              </a:solidFill>
            </a:endParaRPr>
          </a:p>
        </p:txBody>
      </p:sp>
      <p:sp>
        <p:nvSpPr>
          <p:cNvPr id="5" name="Slide Number Placeholder 4"/>
          <p:cNvSpPr>
            <a:spLocks noGrp="1"/>
          </p:cNvSpPr>
          <p:nvPr>
            <p:ph type="sldNum" sz="quarter" idx="12"/>
          </p:nvPr>
        </p:nvSpPr>
        <p:spPr>
          <a:xfrm>
            <a:off x="11691818" y="6536456"/>
            <a:ext cx="468105" cy="321544"/>
          </a:xfrm>
        </p:spPr>
        <p:txBody>
          <a:bodyPr/>
          <a:lstStyle/>
          <a:p>
            <a:fld id="{6D22F896-40B5-4ADD-8801-0D06FADFA095}" type="slidenum">
              <a:rPr lang="en-US" sz="1100" smtClean="0">
                <a:solidFill>
                  <a:schemeClr val="tx1"/>
                </a:solidFill>
              </a:rPr>
              <a:pPr/>
              <a:t>54</a:t>
            </a:fld>
            <a:endParaRPr lang="en-US" sz="1100" dirty="0">
              <a:solidFill>
                <a:schemeClr val="tx1"/>
              </a:solidFill>
            </a:endParaRPr>
          </a:p>
        </p:txBody>
      </p:sp>
      <p:sp>
        <p:nvSpPr>
          <p:cNvPr id="23" name="Rectangle 22"/>
          <p:cNvSpPr/>
          <p:nvPr/>
        </p:nvSpPr>
        <p:spPr>
          <a:xfrm>
            <a:off x="2691087" y="6311901"/>
            <a:ext cx="574546" cy="342858"/>
          </a:xfrm>
          <a:prstGeom prst="rect">
            <a:avLst/>
          </a:prstGeom>
          <a:noFill/>
          <a:ln w="44450">
            <a:solidFill>
              <a:schemeClr val="bg1"/>
            </a:solidFill>
          </a:ln>
          <a:effectLst>
            <a:glow rad="127000">
              <a:srgbClr val="99FF3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2" name="Rounded Rectangle 21"/>
          <p:cNvSpPr/>
          <p:nvPr/>
        </p:nvSpPr>
        <p:spPr>
          <a:xfrm>
            <a:off x="3163855" y="870113"/>
            <a:ext cx="3887021" cy="2033998"/>
          </a:xfrm>
          <a:prstGeom prst="roundRect">
            <a:avLst>
              <a:gd name="adj" fmla="val 27951"/>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The Lunar Sliver View</a:t>
            </a:r>
            <a:r>
              <a:rPr lang="en-CA" sz="2800" b="1" dirty="0">
                <a:solidFill>
                  <a:srgbClr val="FF0000"/>
                </a:solidFill>
              </a:rPr>
              <a:t> </a:t>
            </a:r>
            <a:r>
              <a:rPr lang="en-CA" sz="2800" b="1" u="sng" dirty="0" smtClean="0">
                <a:solidFill>
                  <a:srgbClr val="FFFF00"/>
                </a:solidFill>
              </a:rPr>
              <a:t>AFTER</a:t>
            </a:r>
            <a:r>
              <a:rPr lang="en-CA" sz="2800" b="1" dirty="0" smtClean="0">
                <a:solidFill>
                  <a:srgbClr val="FF0000"/>
                </a:solidFill>
              </a:rPr>
              <a:t> the Tequfah.</a:t>
            </a:r>
            <a:br>
              <a:rPr lang="en-CA" sz="2800" b="1" dirty="0" smtClean="0">
                <a:solidFill>
                  <a:srgbClr val="FF0000"/>
                </a:solidFill>
              </a:rPr>
            </a:br>
            <a:r>
              <a:rPr lang="en-CA" sz="2800" i="1" dirty="0" smtClean="0">
                <a:solidFill>
                  <a:srgbClr val="99FF33"/>
                </a:solidFill>
                <a:latin typeface="Comic Sans MS" panose="030F0702030302020204" pitchFamily="66" charset="0"/>
              </a:rPr>
              <a:t>The Late Factor.</a:t>
            </a:r>
            <a:endParaRPr lang="en-CA" sz="2800" i="1" dirty="0">
              <a:solidFill>
                <a:srgbClr val="99FF33"/>
              </a:solidFill>
              <a:latin typeface="Comic Sans MS" panose="030F0702030302020204" pitchFamily="66" charset="0"/>
            </a:endParaRPr>
          </a:p>
        </p:txBody>
      </p:sp>
      <p:sp>
        <p:nvSpPr>
          <p:cNvPr id="8" name="U-Turn Arrow 7"/>
          <p:cNvSpPr/>
          <p:nvPr/>
        </p:nvSpPr>
        <p:spPr>
          <a:xfrm rot="16200000">
            <a:off x="2010688" y="5640793"/>
            <a:ext cx="1492947" cy="534985"/>
          </a:xfrm>
          <a:prstGeom prst="uturnArrow">
            <a:avLst>
              <a:gd name="adj1" fmla="val 11458"/>
              <a:gd name="adj2" fmla="val 25000"/>
              <a:gd name="adj3" fmla="val 25000"/>
              <a:gd name="adj4" fmla="val 43750"/>
              <a:gd name="adj5" fmla="val 61621"/>
            </a:avLst>
          </a:prstGeom>
          <a:solidFill>
            <a:schemeClr val="bg1"/>
          </a:solidFill>
          <a:ln w="38100">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le 23"/>
          <p:cNvSpPr/>
          <p:nvPr/>
        </p:nvSpPr>
        <p:spPr>
          <a:xfrm>
            <a:off x="9311458" y="521220"/>
            <a:ext cx="2629975" cy="2457016"/>
          </a:xfrm>
          <a:prstGeom prst="roundRect">
            <a:avLst>
              <a:gd name="adj" fmla="val 17943"/>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accent2">
                    <a:lumMod val="40000"/>
                    <a:lumOff val="60000"/>
                  </a:schemeClr>
                </a:solidFill>
              </a:rPr>
              <a:t>CE 28 is a very popular year for the crucifixion – with a very </a:t>
            </a:r>
            <a:r>
              <a:rPr lang="en-CA" sz="2400" b="1" u="sng" dirty="0" smtClean="0">
                <a:solidFill>
                  <a:schemeClr val="accent2">
                    <a:lumMod val="40000"/>
                    <a:lumOff val="60000"/>
                  </a:schemeClr>
                </a:solidFill>
              </a:rPr>
              <a:t>late</a:t>
            </a:r>
            <a:r>
              <a:rPr lang="en-CA" sz="2400" dirty="0" smtClean="0">
                <a:solidFill>
                  <a:schemeClr val="accent2">
                    <a:lumMod val="40000"/>
                    <a:lumOff val="60000"/>
                  </a:schemeClr>
                </a:solidFill>
              </a:rPr>
              <a:t> </a:t>
            </a:r>
            <a:r>
              <a:rPr lang="en-CA" sz="2400" b="1" u="sng" dirty="0" smtClean="0">
                <a:solidFill>
                  <a:schemeClr val="accent2">
                    <a:lumMod val="40000"/>
                    <a:lumOff val="60000"/>
                  </a:schemeClr>
                </a:solidFill>
              </a:rPr>
              <a:t>date</a:t>
            </a:r>
            <a:r>
              <a:rPr lang="en-CA" sz="2400" dirty="0" smtClean="0">
                <a:solidFill>
                  <a:schemeClr val="accent2">
                    <a:lumMod val="40000"/>
                    <a:lumOff val="60000"/>
                  </a:schemeClr>
                </a:solidFill>
              </a:rPr>
              <a:t>.  </a:t>
            </a:r>
            <a:endParaRPr lang="en-CA" sz="2400" dirty="0">
              <a:solidFill>
                <a:schemeClr val="accent2">
                  <a:lumMod val="40000"/>
                  <a:lumOff val="60000"/>
                </a:schemeClr>
              </a:solidFill>
            </a:endParaRPr>
          </a:p>
        </p:txBody>
      </p:sp>
      <p:pic>
        <p:nvPicPr>
          <p:cNvPr id="25" name="Picture 2" descr="C:\Users\Rae\Desktop\detour ahead pink.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9545571" y="4546637"/>
            <a:ext cx="2133600" cy="21336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6" name="Rounded Rectangle 25"/>
          <p:cNvSpPr/>
          <p:nvPr/>
        </p:nvSpPr>
        <p:spPr>
          <a:xfrm>
            <a:off x="9364053" y="3194304"/>
            <a:ext cx="2629975" cy="1235878"/>
          </a:xfrm>
          <a:prstGeom prst="roundRect">
            <a:avLst>
              <a:gd name="adj" fmla="val 17943"/>
            </a:avLst>
          </a:prstGeom>
          <a:solidFill>
            <a:schemeClr val="bg1"/>
          </a:solidFill>
          <a:ln w="5715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ln>
                  <a:solidFill>
                    <a:srgbClr val="0000FF"/>
                  </a:solidFill>
                </a:ln>
                <a:solidFill>
                  <a:srgbClr val="FFFF00"/>
                </a:solidFill>
              </a:rPr>
              <a:t>12 hour offset??</a:t>
            </a:r>
            <a:endParaRPr lang="en-CA" sz="3600" b="1" dirty="0">
              <a:ln>
                <a:solidFill>
                  <a:srgbClr val="0000FF"/>
                </a:solidFill>
              </a:ln>
              <a:solidFill>
                <a:srgbClr val="FFFF00"/>
              </a:solidFill>
            </a:endParaRPr>
          </a:p>
        </p:txBody>
      </p:sp>
      <p:cxnSp>
        <p:nvCxnSpPr>
          <p:cNvPr id="13" name="Straight Connector 12"/>
          <p:cNvCxnSpPr/>
          <p:nvPr/>
        </p:nvCxnSpPr>
        <p:spPr>
          <a:xfrm>
            <a:off x="9770676" y="3554083"/>
            <a:ext cx="1814599" cy="8626"/>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804187" y="4097547"/>
            <a:ext cx="1781088" cy="26937"/>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Rounded Rectangular Callout 27"/>
          <p:cNvSpPr/>
          <p:nvPr/>
        </p:nvSpPr>
        <p:spPr>
          <a:xfrm>
            <a:off x="5999329" y="3294518"/>
            <a:ext cx="3033894" cy="2164214"/>
          </a:xfrm>
          <a:prstGeom prst="wedgeRoundRectCallout">
            <a:avLst>
              <a:gd name="adj1" fmla="val -107712"/>
              <a:gd name="adj2" fmla="val -449"/>
              <a:gd name="adj3" fmla="val 16667"/>
            </a:avLst>
          </a:prstGeom>
          <a:solidFill>
            <a:srgbClr val="C00000"/>
          </a:solidFill>
          <a:ln w="57150">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This sliver moon </a:t>
            </a:r>
            <a:r>
              <a:rPr lang="en-CA" sz="2400" b="1" dirty="0" smtClean="0">
                <a:solidFill>
                  <a:srgbClr val="00FFFF"/>
                </a:solidFill>
              </a:rPr>
              <a:t>follows</a:t>
            </a:r>
            <a:r>
              <a:rPr lang="en-CA" sz="2400" dirty="0" smtClean="0"/>
              <a:t> the conjunction, not </a:t>
            </a:r>
            <a:br>
              <a:rPr lang="en-CA" sz="2400" dirty="0" smtClean="0"/>
            </a:br>
            <a:r>
              <a:rPr lang="en-CA" sz="2400" dirty="0" smtClean="0"/>
              <a:t>as the normal 2 </a:t>
            </a:r>
            <a:br>
              <a:rPr lang="en-CA" sz="2400" dirty="0" smtClean="0"/>
            </a:br>
            <a:r>
              <a:rPr lang="en-CA" sz="2400" dirty="0" smtClean="0"/>
              <a:t>days later!</a:t>
            </a:r>
            <a:endParaRPr lang="en-CA" sz="2400" b="1" dirty="0"/>
          </a:p>
        </p:txBody>
      </p:sp>
    </p:spTree>
    <p:extLst>
      <p:ext uri="{BB962C8B-B14F-4D97-AF65-F5344CB8AC3E}">
        <p14:creationId xmlns:p14="http://schemas.microsoft.com/office/powerpoint/2010/main" val="6856003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plus(in)">
                                      <p:cBhvr>
                                        <p:cTn id="7" dur="12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15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1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1250"/>
                                        <p:tgtEl>
                                          <p:spTgt spid="9"/>
                                        </p:tgtEl>
                                      </p:cBhvr>
                                    </p:animEffect>
                                  </p:childTnLst>
                                </p:cTn>
                              </p:par>
                            </p:childTnLst>
                          </p:cTn>
                        </p:par>
                        <p:par>
                          <p:cTn id="31" fill="hold">
                            <p:stCondLst>
                              <p:cond delay="1250"/>
                            </p:stCondLst>
                            <p:childTnLst>
                              <p:par>
                                <p:cTn id="32" presetID="16" presetClass="entr" presetSubtype="2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1250"/>
                                        <p:tgtEl>
                                          <p:spTgt spid="7"/>
                                        </p:tgtEl>
                                      </p:cBhvr>
                                    </p:animEffect>
                                  </p:childTnLst>
                                </p:cTn>
                              </p:par>
                            </p:childTnLst>
                          </p:cTn>
                        </p:par>
                        <p:par>
                          <p:cTn id="35" fill="hold">
                            <p:stCondLst>
                              <p:cond delay="2500"/>
                            </p:stCondLst>
                            <p:childTnLst>
                              <p:par>
                                <p:cTn id="36" presetID="5" presetClass="entr" presetSubtype="1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heckerboard(across)">
                                      <p:cBhvr>
                                        <p:cTn id="38" dur="10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1250" fill="hold"/>
                                        <p:tgtEl>
                                          <p:spTgt spid="17"/>
                                        </p:tgtEl>
                                        <p:attrNameLst>
                                          <p:attrName>ppt_x</p:attrName>
                                        </p:attrNameLst>
                                      </p:cBhvr>
                                      <p:tavLst>
                                        <p:tav tm="0">
                                          <p:val>
                                            <p:strVal val="0-#ppt_w/2"/>
                                          </p:val>
                                        </p:tav>
                                        <p:tav tm="100000">
                                          <p:val>
                                            <p:strVal val="#ppt_x"/>
                                          </p:val>
                                        </p:tav>
                                      </p:tavLst>
                                    </p:anim>
                                    <p:anim calcmode="lin" valueType="num">
                                      <p:cBhvr additive="base">
                                        <p:cTn id="55" dur="1250" fill="hold"/>
                                        <p:tgtEl>
                                          <p:spTgt spid="17"/>
                                        </p:tgtEl>
                                        <p:attrNameLst>
                                          <p:attrName>ppt_y</p:attrName>
                                        </p:attrNameLst>
                                      </p:cBhvr>
                                      <p:tavLst>
                                        <p:tav tm="0">
                                          <p:val>
                                            <p:strVal val="#ppt_y"/>
                                          </p:val>
                                        </p:tav>
                                        <p:tav tm="100000">
                                          <p:val>
                                            <p:strVal val="#ppt_y"/>
                                          </p:val>
                                        </p:tav>
                                      </p:tavLst>
                                    </p:anim>
                                  </p:childTnLst>
                                </p:cTn>
                              </p:par>
                            </p:childTnLst>
                          </p:cTn>
                        </p:par>
                        <p:par>
                          <p:cTn id="56" fill="hold">
                            <p:stCondLst>
                              <p:cond delay="2250"/>
                            </p:stCondLst>
                            <p:childTnLst>
                              <p:par>
                                <p:cTn id="57" presetID="18" presetClass="entr" presetSubtype="12"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strips(downLeft)">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ircle(in)">
                                      <p:cBhvr>
                                        <p:cTn id="64" dur="20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circle(in)">
                                      <p:cBhvr>
                                        <p:cTn id="69" dur="2000"/>
                                        <p:tgtEl>
                                          <p:spTgt spid="26"/>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left)">
                                      <p:cBhvr>
                                        <p:cTn id="73" dur="1000"/>
                                        <p:tgtEl>
                                          <p:spTgt spid="13"/>
                                        </p:tgtEl>
                                      </p:cBhvr>
                                    </p:animEffect>
                                  </p:childTnLst>
                                </p:cTn>
                              </p:par>
                              <p:par>
                                <p:cTn id="74" presetID="22" presetClass="entr" presetSubtype="8"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left)">
                                      <p:cBhvr>
                                        <p:cTn id="76" dur="10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1000" fill="hold"/>
                                        <p:tgtEl>
                                          <p:spTgt spid="25"/>
                                        </p:tgtEl>
                                        <p:attrNameLst>
                                          <p:attrName>ppt_w</p:attrName>
                                        </p:attrNameLst>
                                      </p:cBhvr>
                                      <p:tavLst>
                                        <p:tav tm="0">
                                          <p:val>
                                            <p:fltVal val="0"/>
                                          </p:val>
                                        </p:tav>
                                        <p:tav tm="100000">
                                          <p:val>
                                            <p:strVal val="#ppt_w"/>
                                          </p:val>
                                        </p:tav>
                                      </p:tavLst>
                                    </p:anim>
                                    <p:anim calcmode="lin" valueType="num">
                                      <p:cBhvr>
                                        <p:cTn id="82" dur="1000" fill="hold"/>
                                        <p:tgtEl>
                                          <p:spTgt spid="25"/>
                                        </p:tgtEl>
                                        <p:attrNameLst>
                                          <p:attrName>ppt_h</p:attrName>
                                        </p:attrNameLst>
                                      </p:cBhvr>
                                      <p:tavLst>
                                        <p:tav tm="0">
                                          <p:val>
                                            <p:fltVal val="0"/>
                                          </p:val>
                                        </p:tav>
                                        <p:tav tm="100000">
                                          <p:val>
                                            <p:strVal val="#ppt_h"/>
                                          </p:val>
                                        </p:tav>
                                      </p:tavLst>
                                    </p:anim>
                                    <p:anim calcmode="lin" valueType="num">
                                      <p:cBhvr>
                                        <p:cTn id="83" dur="1000" fill="hold"/>
                                        <p:tgtEl>
                                          <p:spTgt spid="25"/>
                                        </p:tgtEl>
                                        <p:attrNameLst>
                                          <p:attrName>style.rotation</p:attrName>
                                        </p:attrNameLst>
                                      </p:cBhvr>
                                      <p:tavLst>
                                        <p:tav tm="0">
                                          <p:val>
                                            <p:fltVal val="90"/>
                                          </p:val>
                                        </p:tav>
                                        <p:tav tm="100000">
                                          <p:val>
                                            <p:fltVal val="0"/>
                                          </p:val>
                                        </p:tav>
                                      </p:tavLst>
                                    </p:anim>
                                    <p:animEffect transition="in" filter="fade">
                                      <p:cBhvr>
                                        <p:cTn id="8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9" grpId="0" animBg="1"/>
      <p:bldP spid="15" grpId="0" animBg="1"/>
      <p:bldP spid="16" grpId="0" animBg="1"/>
      <p:bldP spid="17" grpId="0" animBg="1"/>
      <p:bldP spid="18" grpId="0" animBg="1"/>
      <p:bldP spid="23" grpId="0" animBg="1"/>
      <p:bldP spid="22" grpId="0" animBg="1"/>
      <p:bldP spid="8" grpId="0" animBg="1"/>
      <p:bldP spid="24" grpId="0" animBg="1"/>
      <p:bldP spid="26" grpId="0" animBg="1"/>
      <p:bldP spid="2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8668" y="406028"/>
            <a:ext cx="4982386" cy="5246397"/>
          </a:xfrm>
        </p:spPr>
        <p:txBody>
          <a:bodyPr anchor="ctr">
            <a:normAutofit/>
          </a:bodyPr>
          <a:lstStyle/>
          <a:p>
            <a:pPr algn="ctr"/>
            <a:r>
              <a:rPr lang="en-CA" sz="4800" dirty="0" smtClean="0"/>
              <a:t>Next up – </a:t>
            </a:r>
            <a:br>
              <a:rPr lang="en-CA" sz="4800" dirty="0" smtClean="0"/>
            </a:br>
            <a:r>
              <a:rPr lang="en-CA" sz="4800" dirty="0" smtClean="0"/>
              <a:t>CE 28 – </a:t>
            </a:r>
            <a:br>
              <a:rPr lang="en-CA" sz="4800" dirty="0" smtClean="0"/>
            </a:br>
            <a:r>
              <a:rPr lang="en-CA" sz="4800" dirty="0" smtClean="0"/>
              <a:t>looking for </a:t>
            </a:r>
            <a:br>
              <a:rPr lang="en-CA" sz="4800" dirty="0" smtClean="0"/>
            </a:br>
            <a:r>
              <a:rPr lang="en-CA" sz="4800" dirty="0" smtClean="0"/>
              <a:t>Abib </a:t>
            </a:r>
            <a:r>
              <a:rPr lang="en-CA" sz="4800" b="1" u="sng" dirty="0" smtClean="0">
                <a:ln>
                  <a:solidFill>
                    <a:srgbClr val="0000FF"/>
                  </a:solidFill>
                </a:ln>
                <a:solidFill>
                  <a:srgbClr val="F735EE"/>
                </a:solidFill>
              </a:rPr>
              <a:t>14</a:t>
            </a:r>
            <a:r>
              <a:rPr lang="en-CA" sz="4800" dirty="0" smtClean="0"/>
              <a:t> - according to - </a:t>
            </a:r>
            <a:br>
              <a:rPr lang="en-CA" sz="4800" dirty="0" smtClean="0"/>
            </a:br>
            <a:r>
              <a:rPr lang="en-CA" sz="4800" dirty="0" err="1" smtClean="0">
                <a:solidFill>
                  <a:schemeClr val="accent3">
                    <a:lumMod val="50000"/>
                  </a:schemeClr>
                </a:solidFill>
                <a:effectLst>
                  <a:glow rad="88900">
                    <a:srgbClr val="FFFF00"/>
                  </a:glow>
                </a:effectLst>
                <a:latin typeface="Arial Black" panose="020B0A04020102020204" pitchFamily="34" charset="0"/>
              </a:rPr>
              <a:t>Equi</a:t>
            </a:r>
            <a:r>
              <a:rPr lang="en-CA" sz="4800" dirty="0" smtClean="0">
                <a:solidFill>
                  <a:schemeClr val="accent3">
                    <a:lumMod val="50000"/>
                  </a:schemeClr>
                </a:solidFill>
                <a:effectLst>
                  <a:glow rad="88900">
                    <a:srgbClr val="FFFF00"/>
                  </a:glow>
                </a:effectLst>
                <a:latin typeface="Arial Black" panose="020B0A04020102020204" pitchFamily="34" charset="0"/>
              </a:rPr>
              <a:t>-</a:t>
            </a:r>
            <a:r>
              <a:rPr lang="en-CA" sz="4800" b="1" u="sng" dirty="0" smtClean="0">
                <a:solidFill>
                  <a:schemeClr val="bg1"/>
                </a:solidFill>
                <a:effectLst>
                  <a:glow rad="88900">
                    <a:srgbClr val="FFFF00"/>
                  </a:glow>
                </a:effectLst>
                <a:latin typeface="Arial Black" panose="020B0A04020102020204" pitchFamily="34" charset="0"/>
              </a:rPr>
              <a:t>lux</a:t>
            </a:r>
            <a:r>
              <a:rPr lang="en-CA" sz="4800" b="1" dirty="0" smtClean="0">
                <a:solidFill>
                  <a:schemeClr val="bg1"/>
                </a:solidFill>
                <a:effectLst>
                  <a:glow rad="88900">
                    <a:srgbClr val="FFFF00"/>
                  </a:glow>
                </a:effectLst>
                <a:latin typeface="Arial Black" panose="020B0A04020102020204" pitchFamily="34" charset="0"/>
              </a:rPr>
              <a:t>!</a:t>
            </a:r>
            <a:endParaRPr lang="en-CA" sz="4800" b="1" dirty="0">
              <a:solidFill>
                <a:schemeClr val="bg1"/>
              </a:solidFill>
              <a:effectLst>
                <a:glow rad="88900">
                  <a:srgbClr val="FFFF00"/>
                </a:glow>
              </a:effectLst>
              <a:latin typeface="Arial Black" panose="020B0A04020102020204" pitchFamily="34" charset="0"/>
            </a:endParaRPr>
          </a:p>
        </p:txBody>
      </p:sp>
      <p:sp>
        <p:nvSpPr>
          <p:cNvPr id="4" name="Slide Number Placeholder 3"/>
          <p:cNvSpPr>
            <a:spLocks noGrp="1"/>
          </p:cNvSpPr>
          <p:nvPr>
            <p:ph type="sldNum" sz="quarter" idx="12"/>
          </p:nvPr>
        </p:nvSpPr>
        <p:spPr>
          <a:xfrm>
            <a:off x="11515411" y="6451971"/>
            <a:ext cx="519390" cy="349983"/>
          </a:xfrm>
        </p:spPr>
        <p:txBody>
          <a:bodyPr/>
          <a:lstStyle/>
          <a:p>
            <a:fld id="{6D22F896-40B5-4ADD-8801-0D06FADFA095}" type="slidenum">
              <a:rPr lang="en-US" sz="1200" smtClean="0">
                <a:solidFill>
                  <a:prstClr val="white">
                    <a:tint val="75000"/>
                  </a:prstClr>
                </a:solidFill>
              </a:rPr>
              <a:pPr/>
              <a:t>55</a:t>
            </a:fld>
            <a:endParaRPr lang="en-US" sz="1200" dirty="0">
              <a:solidFill>
                <a:prstClr val="white">
                  <a:tint val="75000"/>
                </a:prstClr>
              </a:solidFill>
            </a:endParaRPr>
          </a:p>
        </p:txBody>
      </p:sp>
      <p:pic>
        <p:nvPicPr>
          <p:cNvPr id="5" name="Picture 2" descr="C:\Users\Rae\Desktop\detour ahead pink.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53352" y="406028"/>
            <a:ext cx="6045943" cy="604594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6" name="Picture 12" descr="C:\Users\Rae\Desktop\Art on Desktop\white man clip art\yellow-blue smiley faces\Smiley Face  jpe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522943" y="4513212"/>
            <a:ext cx="1552703" cy="210126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0395343" y="4513212"/>
            <a:ext cx="1639458" cy="1713978"/>
            <a:chOff x="10278675" y="5011248"/>
            <a:chExt cx="1639458" cy="1713978"/>
          </a:xfrm>
        </p:grpSpPr>
        <p:sp>
          <p:nvSpPr>
            <p:cNvPr id="8" name="Rounded Rectangle 7"/>
            <p:cNvSpPr/>
            <p:nvPr/>
          </p:nvSpPr>
          <p:spPr>
            <a:xfrm>
              <a:off x="10641204" y="5295481"/>
              <a:ext cx="914400" cy="572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C:\Users\Rae\Desktop\blue face what clear.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278675" y="5011248"/>
              <a:ext cx="1639458" cy="17139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663045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25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25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081572" y="585984"/>
            <a:ext cx="6223387" cy="6068906"/>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6903083" y="92917"/>
            <a:ext cx="5094379" cy="49306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6096000" y="4264090"/>
            <a:ext cx="723870" cy="655251"/>
          </a:xfrm>
          <a:prstGeom prst="rect">
            <a:avLst/>
          </a:prstGeom>
          <a:noFill/>
          <a:ln w="635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6" name="Rectangle 5"/>
          <p:cNvSpPr/>
          <p:nvPr/>
        </p:nvSpPr>
        <p:spPr>
          <a:xfrm>
            <a:off x="7924506" y="3570790"/>
            <a:ext cx="640023" cy="60382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 name="Rounded Rectangular Callout 9"/>
          <p:cNvSpPr/>
          <p:nvPr/>
        </p:nvSpPr>
        <p:spPr>
          <a:xfrm>
            <a:off x="5886499" y="2866904"/>
            <a:ext cx="1799207" cy="562096"/>
          </a:xfrm>
          <a:prstGeom prst="wedgeRoundRectCallout">
            <a:avLst>
              <a:gd name="adj1" fmla="val -19829"/>
              <a:gd name="adj2" fmla="val 179862"/>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2800" b="1" dirty="0">
                <a:solidFill>
                  <a:srgbClr val="00FFFF"/>
                </a:solidFill>
              </a:rPr>
              <a:t>Tequfah</a:t>
            </a:r>
          </a:p>
        </p:txBody>
      </p:sp>
      <p:sp>
        <p:nvSpPr>
          <p:cNvPr id="5" name="Slide Number Placeholder 4"/>
          <p:cNvSpPr>
            <a:spLocks noGrp="1"/>
          </p:cNvSpPr>
          <p:nvPr>
            <p:ph type="sldNum" sz="quarter" idx="12"/>
          </p:nvPr>
        </p:nvSpPr>
        <p:spPr>
          <a:xfrm>
            <a:off x="11763410" y="6466120"/>
            <a:ext cx="468105" cy="321544"/>
          </a:xfrm>
        </p:spPr>
        <p:txBody>
          <a:bodyPr/>
          <a:lstStyle/>
          <a:p>
            <a:fld id="{6D22F896-40B5-4ADD-8801-0D06FADFA095}" type="slidenum">
              <a:rPr lang="en-US" sz="1100" smtClean="0">
                <a:solidFill>
                  <a:prstClr val="white">
                    <a:tint val="75000"/>
                  </a:prstClr>
                </a:solidFill>
              </a:rPr>
              <a:pPr/>
              <a:t>56</a:t>
            </a:fld>
            <a:endParaRPr lang="en-US" sz="1100" dirty="0">
              <a:solidFill>
                <a:prstClr val="white">
                  <a:tint val="75000"/>
                </a:prstClr>
              </a:solidFill>
            </a:endParaRPr>
          </a:p>
        </p:txBody>
      </p:sp>
      <p:sp>
        <p:nvSpPr>
          <p:cNvPr id="28" name="Rectangle 27"/>
          <p:cNvSpPr/>
          <p:nvPr/>
        </p:nvSpPr>
        <p:spPr>
          <a:xfrm>
            <a:off x="7858155" y="5008560"/>
            <a:ext cx="679354" cy="608469"/>
          </a:xfrm>
          <a:prstGeom prst="rect">
            <a:avLst/>
          </a:prstGeom>
          <a:noFill/>
          <a:ln w="50800">
            <a:solidFill>
              <a:srgbClr val="FF0000"/>
            </a:solidFill>
          </a:ln>
          <a:effectLst>
            <a:glow rad="50800">
              <a:srgbClr val="FF99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9" name="Rounded Rectangular Callout 28"/>
          <p:cNvSpPr/>
          <p:nvPr/>
        </p:nvSpPr>
        <p:spPr>
          <a:xfrm>
            <a:off x="8915576" y="4249354"/>
            <a:ext cx="3001769" cy="2517557"/>
          </a:xfrm>
          <a:prstGeom prst="wedgeRoundRectCallout">
            <a:avLst>
              <a:gd name="adj1" fmla="val -61900"/>
              <a:gd name="adj2" fmla="val -13125"/>
              <a:gd name="adj3" fmla="val 16667"/>
            </a:avLst>
          </a:prstGeom>
          <a:solidFill>
            <a:srgbClr val="FFC000"/>
          </a:solidFill>
          <a:ln w="3810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smtClean="0">
                <a:ln>
                  <a:solidFill>
                    <a:sysClr val="windowText" lastClr="000000"/>
                  </a:solidFill>
                </a:ln>
                <a:solidFill>
                  <a:prstClr val="white"/>
                </a:solidFill>
              </a:rPr>
              <a:t>An Equi</a:t>
            </a:r>
            <a:r>
              <a:rPr lang="en-CA" sz="2400" b="1" u="sng" dirty="0" smtClean="0">
                <a:ln>
                  <a:solidFill>
                    <a:sysClr val="windowText" lastClr="000000"/>
                  </a:solidFill>
                </a:ln>
                <a:solidFill>
                  <a:srgbClr val="FF0000"/>
                </a:solidFill>
              </a:rPr>
              <a:t>lux</a:t>
            </a:r>
            <a:r>
              <a:rPr lang="en-CA" sz="2400" b="1" dirty="0">
                <a:ln>
                  <a:solidFill>
                    <a:sysClr val="windowText" lastClr="000000"/>
                  </a:solidFill>
                </a:ln>
                <a:solidFill>
                  <a:prstClr val="black"/>
                </a:solidFill>
              </a:rPr>
              <a:t> </a:t>
            </a:r>
            <a:r>
              <a:rPr lang="en-CA" sz="2400" dirty="0" smtClean="0">
                <a:ln>
                  <a:solidFill>
                    <a:sysClr val="windowText" lastClr="000000"/>
                  </a:solidFill>
                </a:ln>
                <a:solidFill>
                  <a:prstClr val="black"/>
                </a:solidFill>
              </a:rPr>
              <a:t>based</a:t>
            </a:r>
            <a:r>
              <a:rPr lang="en-CA" sz="2400" b="1" dirty="0" smtClean="0">
                <a:ln>
                  <a:solidFill>
                    <a:sysClr val="windowText" lastClr="000000"/>
                  </a:solidFill>
                </a:ln>
                <a:solidFill>
                  <a:prstClr val="black"/>
                </a:solidFill>
              </a:rPr>
              <a:t> </a:t>
            </a:r>
            <a:r>
              <a:rPr lang="en-CA" sz="2400" dirty="0" smtClean="0">
                <a:ln>
                  <a:solidFill>
                    <a:sysClr val="windowText" lastClr="000000"/>
                  </a:solidFill>
                </a:ln>
                <a:solidFill>
                  <a:prstClr val="black"/>
                </a:solidFill>
              </a:rPr>
              <a:t>Abib 14, </a:t>
            </a:r>
            <a:r>
              <a:rPr lang="en-CA" sz="2400" b="1" dirty="0" smtClean="0">
                <a:ln>
                  <a:solidFill>
                    <a:sysClr val="windowText" lastClr="000000"/>
                  </a:solidFill>
                </a:ln>
                <a:solidFill>
                  <a:srgbClr val="FF0000"/>
                </a:solidFill>
              </a:rPr>
              <a:t>4</a:t>
            </a:r>
            <a:r>
              <a:rPr lang="en-CA" sz="2400" b="1" baseline="30000" dirty="0" smtClean="0">
                <a:ln>
                  <a:solidFill>
                    <a:sysClr val="windowText" lastClr="000000"/>
                  </a:solidFill>
                </a:ln>
                <a:solidFill>
                  <a:srgbClr val="FF0000"/>
                </a:solidFill>
              </a:rPr>
              <a:t>th</a:t>
            </a:r>
            <a:r>
              <a:rPr lang="en-CA" sz="2400" b="1" dirty="0" smtClean="0">
                <a:ln>
                  <a:solidFill>
                    <a:sysClr val="windowText" lastClr="000000"/>
                  </a:solidFill>
                </a:ln>
                <a:solidFill>
                  <a:srgbClr val="FF0000"/>
                </a:solidFill>
              </a:rPr>
              <a:t> cycle </a:t>
            </a:r>
            <a:r>
              <a:rPr lang="en-CA" sz="2400" dirty="0" smtClean="0">
                <a:ln>
                  <a:solidFill>
                    <a:sysClr val="windowText" lastClr="000000"/>
                  </a:solidFill>
                </a:ln>
                <a:solidFill>
                  <a:prstClr val="black"/>
                </a:solidFill>
              </a:rPr>
              <a:t>Passover. </a:t>
            </a:r>
            <a:br>
              <a:rPr lang="en-CA" sz="2400" dirty="0" smtClean="0">
                <a:ln>
                  <a:solidFill>
                    <a:sysClr val="windowText" lastClr="000000"/>
                  </a:solidFill>
                </a:ln>
                <a:solidFill>
                  <a:prstClr val="black"/>
                </a:solidFill>
              </a:rPr>
            </a:br>
            <a:r>
              <a:rPr lang="en-CA" dirty="0" smtClean="0">
                <a:ln>
                  <a:solidFill>
                    <a:sysClr val="windowText" lastClr="000000"/>
                  </a:solidFill>
                </a:ln>
                <a:solidFill>
                  <a:prstClr val="black"/>
                </a:solidFill>
              </a:rPr>
              <a:t>(This is identical to the </a:t>
            </a:r>
            <a:r>
              <a:rPr lang="en-CA" u="sng" dirty="0" smtClean="0">
                <a:ln>
                  <a:solidFill>
                    <a:sysClr val="windowText" lastClr="000000"/>
                  </a:solidFill>
                </a:ln>
                <a:solidFill>
                  <a:prstClr val="black"/>
                </a:solidFill>
              </a:rPr>
              <a:t>sliver moon before the Te</a:t>
            </a:r>
            <a:r>
              <a:rPr lang="en-CA" dirty="0" smtClean="0">
                <a:ln>
                  <a:solidFill>
                    <a:sysClr val="windowText" lastClr="000000"/>
                  </a:solidFill>
                </a:ln>
                <a:solidFill>
                  <a:prstClr val="black"/>
                </a:solidFill>
              </a:rPr>
              <a:t>q</a:t>
            </a:r>
            <a:r>
              <a:rPr lang="en-CA" u="sng" dirty="0" smtClean="0">
                <a:ln>
                  <a:solidFill>
                    <a:sysClr val="windowText" lastClr="000000"/>
                  </a:solidFill>
                </a:ln>
                <a:solidFill>
                  <a:prstClr val="black"/>
                </a:solidFill>
              </a:rPr>
              <a:t>ufah</a:t>
            </a:r>
            <a:r>
              <a:rPr lang="en-CA" dirty="0" smtClean="0">
                <a:ln>
                  <a:solidFill>
                    <a:sysClr val="windowText" lastClr="000000"/>
                  </a:solidFill>
                </a:ln>
                <a:solidFill>
                  <a:prstClr val="black"/>
                </a:solidFill>
              </a:rPr>
              <a:t> reckoning, </a:t>
            </a:r>
            <a:br>
              <a:rPr lang="en-CA" dirty="0" smtClean="0">
                <a:ln>
                  <a:solidFill>
                    <a:sysClr val="windowText" lastClr="000000"/>
                  </a:solidFill>
                </a:ln>
                <a:solidFill>
                  <a:prstClr val="black"/>
                </a:solidFill>
              </a:rPr>
            </a:br>
            <a:r>
              <a:rPr lang="en-CA" dirty="0" smtClean="0">
                <a:ln>
                  <a:solidFill>
                    <a:sysClr val="windowText" lastClr="000000"/>
                  </a:solidFill>
                </a:ln>
                <a:solidFill>
                  <a:prstClr val="black"/>
                </a:solidFill>
              </a:rPr>
              <a:t>in this year.)</a:t>
            </a:r>
          </a:p>
        </p:txBody>
      </p:sp>
      <p:pic>
        <p:nvPicPr>
          <p:cNvPr id="26" name="Picture 2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248189" y="2312870"/>
            <a:ext cx="1842128" cy="1297534"/>
          </a:xfrm>
          <a:prstGeom prst="rect">
            <a:avLst/>
          </a:prstGeom>
          <a:ln>
            <a:noFill/>
          </a:ln>
          <a:extLst>
            <a:ext uri="{53640926-AAD7-44D8-BBD7-CCE9431645EC}">
              <a14:shadowObscured xmlns:a14="http://schemas.microsoft.com/office/drawing/2010/main"/>
            </a:ext>
          </a:extLst>
        </p:spPr>
      </p:pic>
      <p:sp>
        <p:nvSpPr>
          <p:cNvPr id="20" name="Rectangle 19"/>
          <p:cNvSpPr/>
          <p:nvPr/>
        </p:nvSpPr>
        <p:spPr>
          <a:xfrm>
            <a:off x="704228" y="2673610"/>
            <a:ext cx="386560" cy="89718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Rounded Rectangular Callout 20"/>
          <p:cNvSpPr/>
          <p:nvPr/>
        </p:nvSpPr>
        <p:spPr>
          <a:xfrm>
            <a:off x="124684" y="966035"/>
            <a:ext cx="2904881" cy="1219018"/>
          </a:xfrm>
          <a:prstGeom prst="wedgeRoundRectCallout">
            <a:avLst>
              <a:gd name="adj1" fmla="val -22689"/>
              <a:gd name="adj2" fmla="val 87071"/>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a:t>
            </a:r>
            <a:r>
              <a:rPr lang="en-CA" sz="3600" dirty="0" smtClean="0">
                <a:solidFill>
                  <a:srgbClr val="0000FF"/>
                </a:solidFill>
              </a:rPr>
              <a:t>14 </a:t>
            </a:r>
            <a:r>
              <a:rPr lang="en-CA" sz="3600" dirty="0">
                <a:solidFill>
                  <a:srgbClr val="0000FF"/>
                </a:solidFill>
              </a:rPr>
              <a:t>Passover </a:t>
            </a:r>
          </a:p>
        </p:txBody>
      </p:sp>
      <p:sp>
        <p:nvSpPr>
          <p:cNvPr id="30" name="Rectangle 29"/>
          <p:cNvSpPr/>
          <p:nvPr/>
        </p:nvSpPr>
        <p:spPr>
          <a:xfrm>
            <a:off x="8870722" y="3580838"/>
            <a:ext cx="658554" cy="593777"/>
          </a:xfrm>
          <a:prstGeom prst="rect">
            <a:avLst/>
          </a:prstGeom>
          <a:noFill/>
          <a:ln w="57150">
            <a:solidFill>
              <a:schemeClr val="bg1"/>
            </a:solidFill>
          </a:ln>
          <a:effectLst>
            <a:outerShdw blurRad="50800" dist="38100" dir="10800000" algn="r"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2" name="Rectangle 31"/>
          <p:cNvSpPr/>
          <p:nvPr/>
        </p:nvSpPr>
        <p:spPr>
          <a:xfrm>
            <a:off x="7746305" y="1407256"/>
            <a:ext cx="977995" cy="682801"/>
          </a:xfrm>
          <a:prstGeom prst="rect">
            <a:avLst/>
          </a:prstGeom>
          <a:noFill/>
          <a:ln w="50800">
            <a:solidFill>
              <a:srgbClr val="FF0000"/>
            </a:solidFill>
          </a:ln>
          <a:effectLst>
            <a:glow rad="50800">
              <a:srgbClr val="FF99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3" name="Rounded Rectangular Callout 32"/>
          <p:cNvSpPr/>
          <p:nvPr/>
        </p:nvSpPr>
        <p:spPr>
          <a:xfrm>
            <a:off x="124685" y="3610404"/>
            <a:ext cx="5934804" cy="3176698"/>
          </a:xfrm>
          <a:prstGeom prst="wedgeRoundRectCallout">
            <a:avLst>
              <a:gd name="adj1" fmla="val 78827"/>
              <a:gd name="adj2" fmla="val 5158"/>
              <a:gd name="adj3" fmla="val 16667"/>
            </a:avLst>
          </a:prstGeom>
          <a:solidFill>
            <a:schemeClr val="accent6">
              <a:lumMod val="60000"/>
              <a:lumOff val="40000"/>
            </a:schemeClr>
          </a:solidFill>
          <a:ln w="76200">
            <a:solidFill>
              <a:srgbClr val="7030A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800" b="1" dirty="0" smtClean="0">
                <a:ln>
                  <a:solidFill>
                    <a:sysClr val="windowText" lastClr="000000"/>
                  </a:solidFill>
                </a:ln>
                <a:solidFill>
                  <a:srgbClr val="FF0000"/>
                </a:solidFill>
              </a:rPr>
              <a:t>Equilux</a:t>
            </a:r>
            <a:r>
              <a:rPr lang="en-CA" sz="2800" b="1" dirty="0" smtClean="0">
                <a:ln>
                  <a:solidFill>
                    <a:sysClr val="windowText" lastClr="000000"/>
                  </a:solidFill>
                </a:ln>
                <a:solidFill>
                  <a:srgbClr val="FF9900"/>
                </a:solidFill>
              </a:rPr>
              <a:t> Abib 14 is on a </a:t>
            </a:r>
            <a:br>
              <a:rPr lang="en-CA" sz="2800" b="1" dirty="0" smtClean="0">
                <a:ln>
                  <a:solidFill>
                    <a:sysClr val="windowText" lastClr="000000"/>
                  </a:solidFill>
                </a:ln>
                <a:solidFill>
                  <a:srgbClr val="FF9900"/>
                </a:solidFill>
              </a:rPr>
            </a:br>
            <a:r>
              <a:rPr lang="en-CA" sz="2800" b="1" dirty="0" smtClean="0">
                <a:ln>
                  <a:solidFill>
                    <a:sysClr val="windowText" lastClr="000000"/>
                  </a:solidFill>
                </a:ln>
                <a:solidFill>
                  <a:srgbClr val="FF5050"/>
                </a:solidFill>
              </a:rPr>
              <a:t>4</a:t>
            </a:r>
            <a:r>
              <a:rPr lang="en-CA" sz="2800" b="1" baseline="30000" dirty="0" smtClean="0">
                <a:ln>
                  <a:solidFill>
                    <a:sysClr val="windowText" lastClr="000000"/>
                  </a:solidFill>
                </a:ln>
                <a:solidFill>
                  <a:srgbClr val="FF5050"/>
                </a:solidFill>
              </a:rPr>
              <a:t>th</a:t>
            </a:r>
            <a:r>
              <a:rPr lang="en-CA" sz="2800" b="1" dirty="0" smtClean="0">
                <a:ln>
                  <a:solidFill>
                    <a:sysClr val="windowText" lastClr="000000"/>
                  </a:solidFill>
                </a:ln>
                <a:solidFill>
                  <a:srgbClr val="FF5050"/>
                </a:solidFill>
              </a:rPr>
              <a:t> </a:t>
            </a:r>
            <a:r>
              <a:rPr lang="en-CA" sz="2800" b="1" dirty="0" smtClean="0">
                <a:ln>
                  <a:solidFill>
                    <a:sysClr val="windowText" lastClr="000000"/>
                  </a:solidFill>
                </a:ln>
                <a:solidFill>
                  <a:srgbClr val="FF9900"/>
                </a:solidFill>
              </a:rPr>
              <a:t>Cycle of the Week.</a:t>
            </a:r>
            <a:r>
              <a:rPr lang="en-CA" sz="2800" b="1" dirty="0" smtClean="0">
                <a:solidFill>
                  <a:srgbClr val="FF0000"/>
                </a:solidFill>
                <a:sym typeface="Wingdings" panose="05000000000000000000" pitchFamily="2" charset="2"/>
              </a:rPr>
              <a:t>   </a:t>
            </a:r>
            <a:br>
              <a:rPr lang="en-CA" sz="2800" b="1" dirty="0" smtClean="0">
                <a:solidFill>
                  <a:srgbClr val="FF0000"/>
                </a:solidFill>
                <a:sym typeface="Wingdings" panose="05000000000000000000" pitchFamily="2" charset="2"/>
              </a:rPr>
            </a:br>
            <a:r>
              <a:rPr lang="en-CA" sz="2800" b="1" u="sng" dirty="0" smtClean="0">
                <a:solidFill>
                  <a:prstClr val="black"/>
                </a:solidFill>
              </a:rPr>
              <a:t>Problem</a:t>
            </a:r>
            <a:r>
              <a:rPr lang="en-CA" sz="2800" b="1" dirty="0" smtClean="0">
                <a:solidFill>
                  <a:prstClr val="black"/>
                </a:solidFill>
              </a:rPr>
              <a:t>: </a:t>
            </a:r>
            <a:r>
              <a:rPr lang="en-CA" sz="2800" b="1" dirty="0">
                <a:solidFill>
                  <a:srgbClr val="FF0000"/>
                </a:solidFill>
              </a:rPr>
              <a:t>I</a:t>
            </a:r>
            <a:r>
              <a:rPr lang="en-CA" sz="2800" b="1" dirty="0" smtClean="0">
                <a:solidFill>
                  <a:srgbClr val="FF0000"/>
                </a:solidFill>
              </a:rPr>
              <a:t>t is </a:t>
            </a:r>
            <a:r>
              <a:rPr lang="en-CA" sz="2800" b="1" u="sng" dirty="0" smtClean="0">
                <a:solidFill>
                  <a:srgbClr val="FF0000"/>
                </a:solidFill>
              </a:rPr>
              <a:t>far too earl</a:t>
            </a:r>
            <a:r>
              <a:rPr lang="en-CA" sz="2800" b="1" dirty="0" smtClean="0">
                <a:solidFill>
                  <a:srgbClr val="FF0000"/>
                </a:solidFill>
              </a:rPr>
              <a:t>y to secure Scripture’s </a:t>
            </a:r>
            <a:r>
              <a:rPr lang="en-CA" sz="2800" b="1" u="sng" dirty="0" smtClean="0">
                <a:ln>
                  <a:solidFill>
                    <a:srgbClr val="0000FF"/>
                  </a:solidFill>
                </a:ln>
                <a:solidFill>
                  <a:srgbClr val="FF0000"/>
                </a:solidFill>
                <a:effectLst>
                  <a:glow rad="127000">
                    <a:srgbClr val="00FFFF"/>
                  </a:glow>
                </a:effectLst>
              </a:rPr>
              <a:t>12 hour offset </a:t>
            </a:r>
            <a:r>
              <a:rPr lang="en-CA" sz="2800" b="1" dirty="0" smtClean="0">
                <a:solidFill>
                  <a:srgbClr val="FF0000"/>
                </a:solidFill>
              </a:rPr>
              <a:t>with the </a:t>
            </a:r>
            <a:r>
              <a:rPr lang="en-CA" sz="2800" b="1" dirty="0" smtClean="0">
                <a:solidFill>
                  <a:srgbClr val="0000FF"/>
                </a:solidFill>
              </a:rPr>
              <a:t>Covenant Calendar!! </a:t>
            </a:r>
            <a:br>
              <a:rPr lang="en-CA" sz="2800" b="1" dirty="0" smtClean="0">
                <a:solidFill>
                  <a:srgbClr val="0000FF"/>
                </a:solidFill>
              </a:rPr>
            </a:br>
            <a:r>
              <a:rPr lang="en-CA" sz="2800" b="1" u="sng" dirty="0" smtClean="0">
                <a:solidFill>
                  <a:schemeClr val="bg1"/>
                </a:solidFill>
                <a:latin typeface="Arial Black" panose="020B0A04020102020204" pitchFamily="34" charset="0"/>
              </a:rPr>
              <a:t>ANOTHER</a:t>
            </a:r>
            <a:r>
              <a:rPr lang="en-CA" sz="2800" b="1" dirty="0" smtClean="0">
                <a:solidFill>
                  <a:srgbClr val="0000FF"/>
                </a:solidFill>
              </a:rPr>
              <a:t> </a:t>
            </a:r>
            <a:r>
              <a:rPr lang="en-CA" sz="2800" b="1" u="sng" dirty="0" smtClean="0">
                <a:solidFill>
                  <a:prstClr val="black"/>
                </a:solidFill>
                <a:latin typeface="Arial Black" panose="020B0A04020102020204" pitchFamily="34" charset="0"/>
              </a:rPr>
              <a:t>EQUI</a:t>
            </a:r>
            <a:r>
              <a:rPr lang="en-CA" sz="2800" b="1" u="sng" dirty="0" smtClean="0">
                <a:solidFill>
                  <a:srgbClr val="FF0000"/>
                </a:solidFill>
                <a:latin typeface="Arial Black" panose="020B0A04020102020204" pitchFamily="34" charset="0"/>
              </a:rPr>
              <a:t>LUX</a:t>
            </a:r>
            <a:r>
              <a:rPr lang="en-CA" sz="2800" b="1" u="sng" dirty="0" smtClean="0">
                <a:solidFill>
                  <a:prstClr val="black"/>
                </a:solidFill>
                <a:latin typeface="Arial Black" panose="020B0A04020102020204" pitchFamily="34" charset="0"/>
              </a:rPr>
              <a:t> FAILURE</a:t>
            </a:r>
            <a:r>
              <a:rPr lang="en-CA" sz="2800" b="1" dirty="0" smtClean="0">
                <a:solidFill>
                  <a:prstClr val="black"/>
                </a:solidFill>
                <a:latin typeface="Arial Black" panose="020B0A04020102020204" pitchFamily="34" charset="0"/>
              </a:rPr>
              <a:t>!</a:t>
            </a:r>
            <a:endParaRPr lang="en-CA" sz="2800" b="1" dirty="0">
              <a:solidFill>
                <a:prstClr val="black"/>
              </a:solidFill>
              <a:latin typeface="Arial Black" panose="020B0A04020102020204" pitchFamily="34" charset="0"/>
            </a:endParaRPr>
          </a:p>
        </p:txBody>
      </p:sp>
      <p:sp>
        <p:nvSpPr>
          <p:cNvPr id="34" name="Rounded Rectangular Callout 33"/>
          <p:cNvSpPr/>
          <p:nvPr/>
        </p:nvSpPr>
        <p:spPr>
          <a:xfrm>
            <a:off x="7829142" y="2593494"/>
            <a:ext cx="1416733" cy="438819"/>
          </a:xfrm>
          <a:prstGeom prst="wedgeRoundRectCallout">
            <a:avLst>
              <a:gd name="adj1" fmla="val -20629"/>
              <a:gd name="adj2" fmla="val 164352"/>
              <a:gd name="adj3" fmla="val 16667"/>
            </a:avLst>
          </a:prstGeom>
          <a:solidFill>
            <a:schemeClr val="bg1"/>
          </a:solidFill>
          <a:ln w="3810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solidFill>
                  <a:srgbClr val="FFFF00"/>
                </a:solidFill>
              </a:rPr>
              <a:t>E</a:t>
            </a:r>
            <a:r>
              <a:rPr lang="en-CA" sz="2400" b="1" dirty="0" smtClean="0">
                <a:solidFill>
                  <a:srgbClr val="FFFF00"/>
                </a:solidFill>
              </a:rPr>
              <a:t>qui</a:t>
            </a:r>
            <a:r>
              <a:rPr lang="en-CA" sz="2400" b="1" u="sng" dirty="0" smtClean="0">
                <a:solidFill>
                  <a:srgbClr val="FF0000"/>
                </a:solidFill>
              </a:rPr>
              <a:t>lux</a:t>
            </a:r>
            <a:endParaRPr lang="en-CA" sz="2400" b="1" u="sng" dirty="0">
              <a:solidFill>
                <a:srgbClr val="FF0000"/>
              </a:solidFill>
            </a:endParaRPr>
          </a:p>
        </p:txBody>
      </p:sp>
      <p:sp>
        <p:nvSpPr>
          <p:cNvPr id="35" name="Rounded Rectangular Callout 34"/>
          <p:cNvSpPr/>
          <p:nvPr/>
        </p:nvSpPr>
        <p:spPr>
          <a:xfrm>
            <a:off x="9732807" y="2312870"/>
            <a:ext cx="1878345" cy="1244176"/>
          </a:xfrm>
          <a:prstGeom prst="wedgeRoundRectCallout">
            <a:avLst>
              <a:gd name="adj1" fmla="val -56470"/>
              <a:gd name="adj2" fmla="val 72327"/>
              <a:gd name="adj3" fmla="val 16667"/>
            </a:avLst>
          </a:prstGeom>
          <a:solidFill>
            <a:schemeClr val="bg1"/>
          </a:solidFill>
          <a:ln w="38100">
            <a:solidFill>
              <a:srgbClr val="FF99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srgbClr val="FFFF00"/>
                </a:solidFill>
              </a:rPr>
              <a:t>New </a:t>
            </a:r>
            <a:r>
              <a:rPr lang="en-CA" sz="2400" b="1" dirty="0" smtClean="0">
                <a:ln>
                  <a:solidFill>
                    <a:sysClr val="windowText" lastClr="000000"/>
                  </a:solidFill>
                </a:ln>
                <a:solidFill>
                  <a:srgbClr val="FFFF00"/>
                </a:solidFill>
              </a:rPr>
              <a:t/>
            </a:r>
            <a:br>
              <a:rPr lang="en-CA" sz="2400" b="1" dirty="0" smtClean="0">
                <a:ln>
                  <a:solidFill>
                    <a:sysClr val="windowText" lastClr="000000"/>
                  </a:solidFill>
                </a:ln>
                <a:solidFill>
                  <a:srgbClr val="FFFF00"/>
                </a:solidFill>
              </a:rPr>
            </a:br>
            <a:r>
              <a:rPr lang="en-CA" sz="2400" b="1" u="sng" dirty="0" smtClean="0">
                <a:ln>
                  <a:solidFill>
                    <a:sysClr val="windowText" lastClr="000000"/>
                  </a:solidFill>
                </a:ln>
                <a:solidFill>
                  <a:srgbClr val="FF0000"/>
                </a:solidFill>
              </a:rPr>
              <a:t>Lux</a:t>
            </a:r>
            <a:r>
              <a:rPr lang="en-CA" sz="2400" b="1" dirty="0" smtClean="0">
                <a:ln>
                  <a:solidFill>
                    <a:sysClr val="windowText" lastClr="000000"/>
                  </a:solidFill>
                </a:ln>
                <a:solidFill>
                  <a:srgbClr val="FFFF00"/>
                </a:solidFill>
              </a:rPr>
              <a:t>-Month day!</a:t>
            </a:r>
            <a:endParaRPr lang="en-CA" sz="2400" b="1" dirty="0">
              <a:ln>
                <a:solidFill>
                  <a:sysClr val="windowText" lastClr="000000"/>
                </a:solidFill>
              </a:ln>
              <a:solidFill>
                <a:srgbClr val="FFFF00"/>
              </a:solidFill>
            </a:endParaRPr>
          </a:p>
        </p:txBody>
      </p:sp>
      <p:sp>
        <p:nvSpPr>
          <p:cNvPr id="36" name="Rounded Rectangle 35"/>
          <p:cNvSpPr/>
          <p:nvPr/>
        </p:nvSpPr>
        <p:spPr>
          <a:xfrm>
            <a:off x="170150" y="113771"/>
            <a:ext cx="6615952"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smtClean="0">
                <a:solidFill>
                  <a:srgbClr val="99FF33"/>
                </a:solidFill>
              </a:rPr>
              <a:t>Enoch’s</a:t>
            </a:r>
            <a:r>
              <a:rPr lang="en-CA" sz="2800" b="1" dirty="0" smtClean="0">
                <a:solidFill>
                  <a:srgbClr val="FF0000"/>
                </a:solidFill>
              </a:rPr>
              <a:t> Jerusalem </a:t>
            </a:r>
            <a:r>
              <a:rPr lang="en-CA" sz="2800" b="1" dirty="0" smtClean="0">
                <a:solidFill>
                  <a:srgbClr val="FF0000"/>
                </a:solidFill>
                <a:effectLst>
                  <a:glow rad="127000">
                    <a:srgbClr val="00FFFF"/>
                  </a:glow>
                </a:effectLst>
                <a:latin typeface="Arial Black" panose="020B0A04020102020204" pitchFamily="34" charset="0"/>
              </a:rPr>
              <a:t>EQUILUX</a:t>
            </a:r>
            <a:r>
              <a:rPr lang="en-CA" sz="2800" b="1" dirty="0" smtClean="0">
                <a:solidFill>
                  <a:srgbClr val="FF0000"/>
                </a:solidFill>
              </a:rPr>
              <a:t> View</a:t>
            </a:r>
            <a:endParaRPr lang="en-CA" sz="2800" b="1" dirty="0">
              <a:solidFill>
                <a:srgbClr val="FF0000"/>
              </a:solidFill>
            </a:endParaRPr>
          </a:p>
        </p:txBody>
      </p:sp>
    </p:spTree>
    <p:extLst>
      <p:ext uri="{BB962C8B-B14F-4D97-AF65-F5344CB8AC3E}">
        <p14:creationId xmlns:p14="http://schemas.microsoft.com/office/powerpoint/2010/main" val="206017834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360"/>
                                          </p:val>
                                        </p:tav>
                                        <p:tav tm="100000">
                                          <p:val>
                                            <p:fltVal val="0"/>
                                          </p:val>
                                        </p:tav>
                                      </p:tavLst>
                                    </p:anim>
                                    <p:animEffect transition="in" filter="fade">
                                      <p:cBhvr>
                                        <p:cTn id="10" dur="1000"/>
                                        <p:tgtEl>
                                          <p:spTgt spid="36"/>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250" fill="hold"/>
                                        <p:tgtEl>
                                          <p:spTgt spid="34"/>
                                        </p:tgtEl>
                                        <p:attrNameLst>
                                          <p:attrName>ppt_x</p:attrName>
                                        </p:attrNameLst>
                                      </p:cBhvr>
                                      <p:tavLst>
                                        <p:tav tm="0">
                                          <p:val>
                                            <p:strVal val="0-#ppt_w/2"/>
                                          </p:val>
                                        </p:tav>
                                        <p:tav tm="100000">
                                          <p:val>
                                            <p:strVal val="#ppt_x"/>
                                          </p:val>
                                        </p:tav>
                                      </p:tavLst>
                                    </p:anim>
                                    <p:anim calcmode="lin" valueType="num">
                                      <p:cBhvr additive="base">
                                        <p:cTn id="20" dur="125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90"/>
                                          </p:val>
                                        </p:tav>
                                        <p:tav tm="100000">
                                          <p:val>
                                            <p:fltVal val="0"/>
                                          </p:val>
                                        </p:tav>
                                      </p:tavLst>
                                    </p:anim>
                                    <p:animEffect transition="in" filter="fade">
                                      <p:cBhvr>
                                        <p:cTn id="28" dur="1000"/>
                                        <p:tgtEl>
                                          <p:spTgt spid="3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8" presetClass="emph" presetSubtype="0" repeatCount="4000" fill="hold" grpId="1" nodeType="afterEffect">
                                  <p:stCondLst>
                                    <p:cond delay="0"/>
                                  </p:stCondLst>
                                  <p:childTnLst>
                                    <p:animRot by="21600000">
                                      <p:cBhvr>
                                        <p:cTn id="53" dur="500" fill="hold"/>
                                        <p:tgtEl>
                                          <p:spTgt spid="32"/>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3" presetClass="entr" presetSubtype="16"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plus(in)">
                                      <p:cBhvr>
                                        <p:cTn id="58" dur="1000"/>
                                        <p:tgtEl>
                                          <p:spTgt spid="21"/>
                                        </p:tgtEl>
                                      </p:cBhvr>
                                    </p:animEffect>
                                  </p:childTnLst>
                                </p:cTn>
                              </p:par>
                              <p:par>
                                <p:cTn id="59" presetID="13" presetClass="entr" presetSubtype="16"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plus(in)">
                                      <p:cBhvr>
                                        <p:cTn id="61" dur="1000"/>
                                        <p:tgtEl>
                                          <p:spTgt spid="26"/>
                                        </p:tgtEl>
                                      </p:cBhvr>
                                    </p:animEffect>
                                  </p:childTnLst>
                                </p:cTn>
                              </p:par>
                              <p:par>
                                <p:cTn id="62" presetID="13" presetClass="entr" presetSubtype="16"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plus(in)">
                                      <p:cBhvr>
                                        <p:cTn id="64" dur="1000"/>
                                        <p:tgtEl>
                                          <p:spTgt spid="20"/>
                                        </p:tgtEl>
                                      </p:cBhvr>
                                    </p:animEffect>
                                  </p:childTnLst>
                                </p:cTn>
                              </p:par>
                            </p:childTnLst>
                          </p:cTn>
                        </p:par>
                        <p:par>
                          <p:cTn id="65" fill="hold">
                            <p:stCondLst>
                              <p:cond delay="1000"/>
                            </p:stCondLst>
                            <p:childTnLst>
                              <p:par>
                                <p:cTn id="66" presetID="50" presetClass="entr" presetSubtype="0" decel="100000"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1000" fill="hold"/>
                                        <p:tgtEl>
                                          <p:spTgt spid="33"/>
                                        </p:tgtEl>
                                        <p:attrNameLst>
                                          <p:attrName>ppt_w</p:attrName>
                                        </p:attrNameLst>
                                      </p:cBhvr>
                                      <p:tavLst>
                                        <p:tav tm="0">
                                          <p:val>
                                            <p:strVal val="#ppt_w+.3"/>
                                          </p:val>
                                        </p:tav>
                                        <p:tav tm="100000">
                                          <p:val>
                                            <p:strVal val="#ppt_w"/>
                                          </p:val>
                                        </p:tav>
                                      </p:tavLst>
                                    </p:anim>
                                    <p:anim calcmode="lin" valueType="num">
                                      <p:cBhvr>
                                        <p:cTn id="69" dur="1000" fill="hold"/>
                                        <p:tgtEl>
                                          <p:spTgt spid="33"/>
                                        </p:tgtEl>
                                        <p:attrNameLst>
                                          <p:attrName>ppt_h</p:attrName>
                                        </p:attrNameLst>
                                      </p:cBhvr>
                                      <p:tavLst>
                                        <p:tav tm="0">
                                          <p:val>
                                            <p:strVal val="#ppt_h"/>
                                          </p:val>
                                        </p:tav>
                                        <p:tav tm="100000">
                                          <p:val>
                                            <p:strVal val="#ppt_h"/>
                                          </p:val>
                                        </p:tav>
                                      </p:tavLst>
                                    </p:anim>
                                    <p:animEffect transition="in" filter="fade">
                                      <p:cBhvr>
                                        <p:cTn id="7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animBg="1"/>
      <p:bldP spid="29" grpId="0" animBg="1"/>
      <p:bldP spid="20" grpId="0" animBg="1"/>
      <p:bldP spid="21" grpId="0" animBg="1"/>
      <p:bldP spid="30" grpId="0" animBg="1"/>
      <p:bldP spid="32" grpId="0" animBg="1"/>
      <p:bldP spid="32" grpId="1" animBg="1"/>
      <p:bldP spid="33" grpId="0" animBg="1"/>
      <p:bldP spid="34" grpId="0" animBg="1"/>
      <p:bldP spid="35" grpId="0" animBg="1"/>
      <p:bldP spid="36"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09150" y="357089"/>
            <a:ext cx="11404800" cy="4245055"/>
          </a:xfrm>
          <a:prstGeom prst="roundRect">
            <a:avLst>
              <a:gd name="adj" fmla="val 22899"/>
            </a:avLst>
          </a:prstGeom>
          <a:solidFill>
            <a:schemeClr val="tx2">
              <a:lumMod val="10000"/>
            </a:schemeClr>
          </a:solidFill>
          <a:ln w="76200">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800" b="1" dirty="0">
                <a:solidFill>
                  <a:srgbClr val="FFCCFF"/>
                </a:solidFill>
              </a:rPr>
              <a:t>CE </a:t>
            </a:r>
            <a:r>
              <a:rPr lang="en-CA" sz="2800" b="1" u="sng" dirty="0" smtClean="0">
                <a:solidFill>
                  <a:srgbClr val="FFCCFF"/>
                </a:solidFill>
              </a:rPr>
              <a:t>28</a:t>
            </a:r>
            <a:r>
              <a:rPr lang="en-CA" sz="2800" b="1" dirty="0" smtClean="0">
                <a:solidFill>
                  <a:srgbClr val="FFCCFF"/>
                </a:solidFill>
              </a:rPr>
              <a:t> Summary  –  </a:t>
            </a:r>
            <a:r>
              <a:rPr lang="en-CA" sz="2800" dirty="0" smtClean="0">
                <a:ln>
                  <a:solidFill>
                    <a:schemeClr val="tx1"/>
                  </a:solidFill>
                </a:ln>
                <a:solidFill>
                  <a:srgbClr val="0000FF"/>
                </a:solidFill>
                <a:latin typeface="Arial Black" panose="020B0A04020102020204" pitchFamily="34" charset="0"/>
              </a:rPr>
              <a:t>CC</a:t>
            </a:r>
            <a:r>
              <a:rPr lang="en-CA" sz="2800" b="1" dirty="0" smtClean="0">
                <a:solidFill>
                  <a:prstClr val="white"/>
                </a:solidFill>
              </a:rPr>
              <a:t> </a:t>
            </a:r>
            <a:r>
              <a:rPr lang="en-CA" sz="2800" dirty="0">
                <a:solidFill>
                  <a:prstClr val="white"/>
                </a:solidFill>
              </a:rPr>
              <a:t>Passover – </a:t>
            </a:r>
            <a:r>
              <a:rPr lang="en-CA" sz="2800" b="1" u="sng" dirty="0">
                <a:ln>
                  <a:solidFill>
                    <a:srgbClr val="0000FF"/>
                  </a:solidFill>
                </a:ln>
                <a:solidFill>
                  <a:prstClr val="white"/>
                </a:solidFill>
              </a:rPr>
              <a:t>2</a:t>
            </a:r>
            <a:r>
              <a:rPr lang="en-CA" sz="2800" b="1" u="sng" baseline="30000" dirty="0">
                <a:ln>
                  <a:solidFill>
                    <a:srgbClr val="0000FF"/>
                  </a:solidFill>
                </a:ln>
                <a:solidFill>
                  <a:prstClr val="white"/>
                </a:solidFill>
              </a:rPr>
              <a:t>nd</a:t>
            </a:r>
            <a:r>
              <a:rPr lang="en-CA" sz="2800" dirty="0">
                <a:solidFill>
                  <a:prstClr val="white"/>
                </a:solidFill>
              </a:rPr>
              <a:t> Cycle.</a:t>
            </a:r>
          </a:p>
          <a:p>
            <a:pPr lvl="0" algn="ctr" defTabSz="457200"/>
            <a:r>
              <a:rPr lang="en-CA" sz="2800" b="1" dirty="0" smtClean="0">
                <a:solidFill>
                  <a:srgbClr val="FF0000"/>
                </a:solidFill>
              </a:rPr>
              <a:t>#1 </a:t>
            </a:r>
            <a:r>
              <a:rPr lang="en-CA" sz="2800" b="1" dirty="0">
                <a:solidFill>
                  <a:prstClr val="white"/>
                </a:solidFill>
              </a:rPr>
              <a:t>Lunar </a:t>
            </a:r>
            <a:r>
              <a:rPr lang="en-CA" sz="2800" b="1" dirty="0" smtClean="0">
                <a:solidFill>
                  <a:prstClr val="white"/>
                </a:solidFill>
              </a:rPr>
              <a:t>Conjunction </a:t>
            </a:r>
            <a:r>
              <a:rPr lang="en-CA" sz="2800" b="1" u="sng" dirty="0">
                <a:solidFill>
                  <a:srgbClr val="65D6A0">
                    <a:lumMod val="60000"/>
                    <a:lumOff val="40000"/>
                  </a:srgbClr>
                </a:solidFill>
              </a:rPr>
              <a:t>BEFORE</a:t>
            </a:r>
            <a:r>
              <a:rPr lang="en-CA" sz="2800" dirty="0">
                <a:solidFill>
                  <a:prstClr val="white"/>
                </a:solidFill>
              </a:rPr>
              <a:t> </a:t>
            </a:r>
            <a:r>
              <a:rPr lang="en-CA" sz="2800" dirty="0" smtClean="0">
                <a:solidFill>
                  <a:prstClr val="white"/>
                </a:solidFill>
              </a:rPr>
              <a:t>Tequfah – </a:t>
            </a:r>
            <a:r>
              <a:rPr lang="en-CA" sz="2800" b="1" dirty="0" smtClean="0">
                <a:ln>
                  <a:solidFill>
                    <a:schemeClr val="tx1"/>
                  </a:solidFill>
                </a:ln>
                <a:solidFill>
                  <a:srgbClr val="0000FF"/>
                </a:solidFill>
              </a:rPr>
              <a:t>Covenant </a:t>
            </a:r>
            <a:r>
              <a:rPr lang="en-CA" sz="2800" b="1" dirty="0">
                <a:ln>
                  <a:solidFill>
                    <a:schemeClr val="tx1"/>
                  </a:solidFill>
                </a:ln>
                <a:solidFill>
                  <a:srgbClr val="0000FF"/>
                </a:solidFill>
              </a:rPr>
              <a:t>Calendar Passover</a:t>
            </a:r>
            <a:r>
              <a:rPr lang="en-CA" sz="2800" dirty="0">
                <a:solidFill>
                  <a:srgbClr val="0000FF"/>
                </a:solidFill>
              </a:rPr>
              <a:t> </a:t>
            </a:r>
            <a:r>
              <a:rPr lang="en-CA" sz="2800" dirty="0" smtClean="0">
                <a:solidFill>
                  <a:schemeClr val="tx1"/>
                </a:solidFill>
              </a:rPr>
              <a:t>the</a:t>
            </a:r>
            <a:r>
              <a:rPr lang="en-CA" sz="2800" dirty="0" smtClean="0">
                <a:solidFill>
                  <a:srgbClr val="0000FF"/>
                </a:solidFill>
              </a:rPr>
              <a:t> </a:t>
            </a:r>
            <a:r>
              <a:rPr lang="en-CA" sz="2800" b="1" u="sng" dirty="0" smtClean="0">
                <a:ln>
                  <a:solidFill>
                    <a:srgbClr val="FF0000"/>
                  </a:solidFill>
                </a:ln>
                <a:solidFill>
                  <a:prstClr val="white"/>
                </a:solidFill>
              </a:rPr>
              <a:t>2</a:t>
            </a:r>
            <a:r>
              <a:rPr lang="en-CA" sz="2800" b="1" u="sng" baseline="30000" dirty="0" smtClean="0">
                <a:ln>
                  <a:solidFill>
                    <a:srgbClr val="FF0000"/>
                  </a:solidFill>
                </a:ln>
                <a:solidFill>
                  <a:prstClr val="white"/>
                </a:solidFill>
              </a:rPr>
              <a:t>nd</a:t>
            </a:r>
            <a:r>
              <a:rPr lang="en-CA" sz="2800" b="1" u="sng" dirty="0" smtClean="0">
                <a:ln>
                  <a:solidFill>
                    <a:srgbClr val="FF0000"/>
                  </a:solidFill>
                </a:ln>
                <a:solidFill>
                  <a:prstClr val="white"/>
                </a:solidFill>
              </a:rPr>
              <a:t>  C</a:t>
            </a:r>
            <a:r>
              <a:rPr lang="en-CA" sz="2800" b="1" dirty="0" smtClean="0">
                <a:ln>
                  <a:solidFill>
                    <a:srgbClr val="FF0000"/>
                  </a:solidFill>
                </a:ln>
                <a:solidFill>
                  <a:prstClr val="white"/>
                </a:solidFill>
              </a:rPr>
              <a:t>y</a:t>
            </a:r>
            <a:r>
              <a:rPr lang="en-CA" sz="2800" b="1" u="sng" dirty="0" smtClean="0">
                <a:ln>
                  <a:solidFill>
                    <a:srgbClr val="FF0000"/>
                  </a:solidFill>
                </a:ln>
                <a:solidFill>
                  <a:prstClr val="white"/>
                </a:solidFill>
              </a:rPr>
              <a:t>cle</a:t>
            </a:r>
            <a:r>
              <a:rPr lang="en-CA" sz="2800" b="1" dirty="0" smtClean="0">
                <a:ln>
                  <a:solidFill>
                    <a:srgbClr val="FF0000"/>
                  </a:solidFill>
                </a:ln>
                <a:solidFill>
                  <a:prstClr val="white"/>
                </a:solidFill>
              </a:rPr>
              <a:t>, </a:t>
            </a:r>
            <a:r>
              <a:rPr lang="en-CA" sz="2800" dirty="0" smtClean="0">
                <a:solidFill>
                  <a:prstClr val="white"/>
                </a:solidFill>
              </a:rPr>
              <a:t>and </a:t>
            </a:r>
            <a:r>
              <a:rPr lang="en-CA" sz="2800" dirty="0">
                <a:solidFill>
                  <a:prstClr val="white"/>
                </a:solidFill>
              </a:rPr>
              <a:t>the Lunar Passover </a:t>
            </a:r>
            <a:r>
              <a:rPr lang="en-CA" sz="2800" dirty="0" smtClean="0">
                <a:solidFill>
                  <a:prstClr val="white"/>
                </a:solidFill>
              </a:rPr>
              <a:t>were </a:t>
            </a:r>
            <a:r>
              <a:rPr lang="en-CA" sz="2800" dirty="0">
                <a:solidFill>
                  <a:prstClr val="white"/>
                </a:solidFill>
              </a:rPr>
              <a:t>about </a:t>
            </a:r>
            <a:r>
              <a:rPr lang="en-CA" sz="2800" dirty="0" smtClean="0">
                <a:solidFill>
                  <a:prstClr val="white"/>
                </a:solidFill>
              </a:rPr>
              <a:t/>
            </a:r>
            <a:br>
              <a:rPr lang="en-CA" sz="2800" dirty="0" smtClean="0">
                <a:solidFill>
                  <a:prstClr val="white"/>
                </a:solidFill>
              </a:rPr>
            </a:br>
            <a:r>
              <a:rPr lang="en-CA" sz="2800" b="1" u="sng" dirty="0" smtClean="0">
                <a:ln>
                  <a:solidFill>
                    <a:srgbClr val="FF0000"/>
                  </a:solidFill>
                </a:ln>
                <a:solidFill>
                  <a:prstClr val="white"/>
                </a:solidFill>
              </a:rPr>
              <a:t>4-5 </a:t>
            </a:r>
            <a:r>
              <a:rPr lang="en-CA" sz="2800" b="1" u="sng" dirty="0">
                <a:ln>
                  <a:solidFill>
                    <a:srgbClr val="FF0000"/>
                  </a:solidFill>
                </a:ln>
                <a:solidFill>
                  <a:prstClr val="white"/>
                </a:solidFill>
              </a:rPr>
              <a:t>c</a:t>
            </a:r>
            <a:r>
              <a:rPr lang="en-CA" sz="2800" b="1" dirty="0">
                <a:ln>
                  <a:solidFill>
                    <a:srgbClr val="FF0000"/>
                  </a:solidFill>
                </a:ln>
                <a:solidFill>
                  <a:prstClr val="white"/>
                </a:solidFill>
              </a:rPr>
              <a:t>y</a:t>
            </a:r>
            <a:r>
              <a:rPr lang="en-CA" sz="2800" b="1" u="sng" dirty="0">
                <a:ln>
                  <a:solidFill>
                    <a:srgbClr val="FF0000"/>
                  </a:solidFill>
                </a:ln>
                <a:solidFill>
                  <a:prstClr val="white"/>
                </a:solidFill>
              </a:rPr>
              <a:t>cles</a:t>
            </a:r>
            <a:r>
              <a:rPr lang="en-CA" sz="2800" b="1" dirty="0">
                <a:ln>
                  <a:solidFill>
                    <a:srgbClr val="FF0000"/>
                  </a:solidFill>
                </a:ln>
                <a:solidFill>
                  <a:prstClr val="white"/>
                </a:solidFill>
              </a:rPr>
              <a:t> </a:t>
            </a:r>
            <a:r>
              <a:rPr lang="en-CA" sz="2800" b="1" dirty="0" smtClean="0">
                <a:ln>
                  <a:solidFill>
                    <a:srgbClr val="FF0000"/>
                  </a:solidFill>
                </a:ln>
                <a:solidFill>
                  <a:srgbClr val="FF5050"/>
                </a:solidFill>
              </a:rPr>
              <a:t>apart</a:t>
            </a:r>
            <a:r>
              <a:rPr lang="en-CA" sz="2800" dirty="0" smtClean="0">
                <a:solidFill>
                  <a:prstClr val="white"/>
                </a:solidFill>
              </a:rPr>
              <a:t> </a:t>
            </a:r>
            <a:r>
              <a:rPr lang="en-CA" sz="2800" dirty="0">
                <a:solidFill>
                  <a:prstClr val="white"/>
                </a:solidFill>
              </a:rPr>
              <a:t>depending on the count! </a:t>
            </a:r>
            <a:r>
              <a:rPr lang="en-CA" sz="2800" dirty="0" smtClean="0">
                <a:solidFill>
                  <a:prstClr val="white"/>
                </a:solidFill>
              </a:rPr>
              <a:t/>
            </a:r>
            <a:br>
              <a:rPr lang="en-CA" sz="2800" dirty="0" smtClean="0">
                <a:solidFill>
                  <a:prstClr val="white"/>
                </a:solidFill>
              </a:rPr>
            </a:br>
            <a:endParaRPr lang="en-CA" sz="2800" dirty="0" smtClean="0">
              <a:solidFill>
                <a:prstClr val="white"/>
              </a:solidFill>
            </a:endParaRPr>
          </a:p>
          <a:p>
            <a:pPr lvl="0" algn="ctr" defTabSz="457200"/>
            <a:endParaRPr lang="en-CA" sz="2800" dirty="0">
              <a:solidFill>
                <a:prstClr val="white"/>
              </a:solidFill>
            </a:endParaRPr>
          </a:p>
          <a:p>
            <a:pPr lvl="0" algn="ctr" defTabSz="457200"/>
            <a:endParaRPr lang="en-CA" sz="2800" dirty="0" smtClean="0">
              <a:solidFill>
                <a:prstClr val="white"/>
              </a:solidFill>
            </a:endParaRPr>
          </a:p>
          <a:p>
            <a:pPr lvl="0" algn="ctr" defTabSz="457200"/>
            <a:endParaRPr lang="en-CA" sz="2800" dirty="0">
              <a:solidFill>
                <a:prstClr val="white"/>
              </a:solidFill>
            </a:endParaRPr>
          </a:p>
          <a:p>
            <a:pPr lvl="0" algn="ctr" defTabSz="457200"/>
            <a:endParaRPr lang="en-CA" sz="2800" dirty="0">
              <a:solidFill>
                <a:prstClr val="white"/>
              </a:solidFill>
            </a:endParaRPr>
          </a:p>
        </p:txBody>
      </p:sp>
      <p:sp>
        <p:nvSpPr>
          <p:cNvPr id="9" name="Rounded Rectangle 8"/>
          <p:cNvSpPr/>
          <p:nvPr/>
        </p:nvSpPr>
        <p:spPr>
          <a:xfrm>
            <a:off x="271306" y="4904540"/>
            <a:ext cx="11584078" cy="1590193"/>
          </a:xfrm>
          <a:prstGeom prst="roundRect">
            <a:avLst>
              <a:gd name="adj" fmla="val 26488"/>
            </a:avLst>
          </a:prstGeom>
          <a:solidFill>
            <a:schemeClr val="accent1">
              <a:lumMod val="20000"/>
              <a:lumOff val="80000"/>
            </a:schemeClr>
          </a:solid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r>
              <a:rPr lang="en-CA" sz="2800" dirty="0" smtClean="0">
                <a:solidFill>
                  <a:prstClr val="black"/>
                </a:solidFill>
              </a:rPr>
              <a:t>CE 28: in considering</a:t>
            </a:r>
            <a:r>
              <a:rPr lang="en-CA" sz="2800" b="1" dirty="0" smtClean="0">
                <a:solidFill>
                  <a:prstClr val="black"/>
                </a:solidFill>
              </a:rPr>
              <a:t> </a:t>
            </a:r>
            <a:r>
              <a:rPr lang="en-CA" sz="2800" b="1" u="sng" dirty="0">
                <a:solidFill>
                  <a:prstClr val="black"/>
                </a:solidFill>
              </a:rPr>
              <a:t>FOUR</a:t>
            </a:r>
            <a:r>
              <a:rPr lang="en-CA" sz="2800" dirty="0">
                <a:solidFill>
                  <a:prstClr val="black"/>
                </a:solidFill>
              </a:rPr>
              <a:t> </a:t>
            </a:r>
            <a:r>
              <a:rPr lang="en-CA" sz="2800" dirty="0" smtClean="0">
                <a:solidFill>
                  <a:prstClr val="black"/>
                </a:solidFill>
              </a:rPr>
              <a:t>different Passover timing scenarios, </a:t>
            </a:r>
            <a:br>
              <a:rPr lang="en-CA" sz="2800" dirty="0" smtClean="0">
                <a:solidFill>
                  <a:prstClr val="black"/>
                </a:solidFill>
              </a:rPr>
            </a:br>
            <a:r>
              <a:rPr lang="en-CA" sz="2800" dirty="0" smtClean="0">
                <a:solidFill>
                  <a:prstClr val="black"/>
                </a:solidFill>
              </a:rPr>
              <a:t> </a:t>
            </a:r>
            <a:r>
              <a:rPr lang="en-CA" sz="2800" u="sng" dirty="0">
                <a:solidFill>
                  <a:prstClr val="black"/>
                </a:solidFill>
              </a:rPr>
              <a:t>it is </a:t>
            </a:r>
            <a:r>
              <a:rPr lang="en-CA" sz="2800" b="1" i="1" u="sng" dirty="0">
                <a:solidFill>
                  <a:prstClr val="black"/>
                </a:solidFill>
              </a:rPr>
              <a:t>once </a:t>
            </a:r>
            <a:r>
              <a:rPr lang="en-CA" sz="2800" b="1" i="1" u="sng" dirty="0" smtClean="0">
                <a:solidFill>
                  <a:prstClr val="black"/>
                </a:solidFill>
              </a:rPr>
              <a:t>a</a:t>
            </a:r>
            <a:r>
              <a:rPr lang="en-CA" sz="2800" b="1" i="1" dirty="0" smtClean="0">
                <a:solidFill>
                  <a:prstClr val="black"/>
                </a:solidFill>
              </a:rPr>
              <a:t>g</a:t>
            </a:r>
            <a:r>
              <a:rPr lang="en-CA" sz="2800" b="1" i="1" u="sng" dirty="0" smtClean="0">
                <a:solidFill>
                  <a:prstClr val="black"/>
                </a:solidFill>
              </a:rPr>
              <a:t>ain</a:t>
            </a:r>
            <a:r>
              <a:rPr lang="en-CA" sz="2800" dirty="0" smtClean="0">
                <a:solidFill>
                  <a:prstClr val="black"/>
                </a:solidFill>
              </a:rPr>
              <a:t>, </a:t>
            </a:r>
            <a:r>
              <a:rPr lang="en-CA" sz="2800" b="1" u="sng" dirty="0" smtClean="0">
                <a:solidFill>
                  <a:srgbClr val="FF0000"/>
                </a:solidFill>
                <a:latin typeface="Arial Black" panose="020B0A04020102020204" pitchFamily="34" charset="0"/>
              </a:rPr>
              <a:t>IMPOSSIBLE</a:t>
            </a:r>
            <a:r>
              <a:rPr lang="en-CA" sz="2800" dirty="0" smtClean="0">
                <a:solidFill>
                  <a:prstClr val="black"/>
                </a:solidFill>
              </a:rPr>
              <a:t> </a:t>
            </a:r>
            <a:r>
              <a:rPr lang="en-CA" sz="2800" dirty="0">
                <a:solidFill>
                  <a:prstClr val="black"/>
                </a:solidFill>
              </a:rPr>
              <a:t>to reckon </a:t>
            </a:r>
            <a:r>
              <a:rPr lang="en-CA" sz="2800" dirty="0" smtClean="0">
                <a:solidFill>
                  <a:prstClr val="black"/>
                </a:solidFill>
              </a:rPr>
              <a:t>them with the </a:t>
            </a:r>
            <a:br>
              <a:rPr lang="en-CA" sz="2800" dirty="0" smtClean="0">
                <a:solidFill>
                  <a:prstClr val="black"/>
                </a:solidFill>
              </a:rPr>
            </a:br>
            <a:r>
              <a:rPr lang="en-CA" sz="2800" b="1" i="1" dirty="0" smtClean="0">
                <a:solidFill>
                  <a:srgbClr val="0000FF"/>
                </a:solidFill>
                <a:effectLst>
                  <a:glow rad="127000">
                    <a:srgbClr val="FFCCFF"/>
                  </a:glow>
                </a:effectLst>
                <a:latin typeface="Comic Sans MS" panose="030F0702030302020204" pitchFamily="66" charset="0"/>
              </a:rPr>
              <a:t>Scriptural</a:t>
            </a:r>
            <a:r>
              <a:rPr lang="en-CA" sz="2800" b="1" i="1" dirty="0" smtClean="0">
                <a:solidFill>
                  <a:srgbClr val="0000FF"/>
                </a:solidFill>
                <a:latin typeface="Comic Sans MS" panose="030F0702030302020204" pitchFamily="66" charset="0"/>
              </a:rPr>
              <a:t> </a:t>
            </a:r>
            <a:r>
              <a:rPr lang="en-CA" sz="2800" b="1" u="sng" dirty="0" smtClean="0">
                <a:solidFill>
                  <a:srgbClr val="0000FF"/>
                </a:solidFill>
              </a:rPr>
              <a:t>12 </a:t>
            </a:r>
            <a:r>
              <a:rPr lang="en-CA" sz="2800" b="1" u="sng" dirty="0">
                <a:solidFill>
                  <a:srgbClr val="0000FF"/>
                </a:solidFill>
              </a:rPr>
              <a:t>hour </a:t>
            </a:r>
            <a:r>
              <a:rPr lang="en-CA" sz="2800" b="1" u="sng" dirty="0" smtClean="0">
                <a:solidFill>
                  <a:srgbClr val="0000FF"/>
                </a:solidFill>
              </a:rPr>
              <a:t>offset</a:t>
            </a:r>
            <a:r>
              <a:rPr lang="en-CA" sz="2800" b="1" dirty="0" smtClean="0">
                <a:solidFill>
                  <a:prstClr val="black"/>
                </a:solidFill>
              </a:rPr>
              <a:t> </a:t>
            </a:r>
            <a:r>
              <a:rPr lang="en-CA" sz="2800" dirty="0" smtClean="0">
                <a:solidFill>
                  <a:prstClr val="black"/>
                </a:solidFill>
              </a:rPr>
              <a:t>as written in </a:t>
            </a:r>
            <a:r>
              <a:rPr lang="en-CA" sz="2800" b="1" dirty="0" smtClean="0">
                <a:ln>
                  <a:solidFill>
                    <a:srgbClr val="0000FF"/>
                  </a:solidFill>
                </a:ln>
                <a:solidFill>
                  <a:srgbClr val="00B050"/>
                </a:solidFill>
              </a:rPr>
              <a:t>John </a:t>
            </a:r>
            <a:r>
              <a:rPr lang="en-CA" sz="2800" b="1" dirty="0">
                <a:ln>
                  <a:solidFill>
                    <a:srgbClr val="0000FF"/>
                  </a:solidFill>
                </a:ln>
                <a:solidFill>
                  <a:srgbClr val="00B050"/>
                </a:solidFill>
              </a:rPr>
              <a:t>19:42 </a:t>
            </a:r>
            <a:r>
              <a:rPr lang="en-CA" sz="2800" b="1" dirty="0" smtClean="0">
                <a:ln>
                  <a:solidFill>
                    <a:srgbClr val="0000FF"/>
                  </a:solidFill>
                </a:ln>
                <a:solidFill>
                  <a:srgbClr val="00B050"/>
                </a:solidFill>
              </a:rPr>
              <a:t>&amp; </a:t>
            </a:r>
            <a:r>
              <a:rPr lang="en-CA" sz="2800" b="1" dirty="0">
                <a:ln>
                  <a:solidFill>
                    <a:srgbClr val="0000FF"/>
                  </a:solidFill>
                </a:ln>
                <a:solidFill>
                  <a:srgbClr val="00B050"/>
                </a:solidFill>
              </a:rPr>
              <a:t>Matt </a:t>
            </a:r>
            <a:r>
              <a:rPr lang="en-CA" sz="2800" b="1" dirty="0" smtClean="0">
                <a:ln>
                  <a:solidFill>
                    <a:srgbClr val="0000FF"/>
                  </a:solidFill>
                </a:ln>
                <a:solidFill>
                  <a:srgbClr val="00B050"/>
                </a:solidFill>
              </a:rPr>
              <a:t>26:5!</a:t>
            </a:r>
            <a:endParaRPr lang="en-CA" sz="2800" dirty="0">
              <a:solidFill>
                <a:prstClr val="black"/>
              </a:solidFill>
            </a:endParaRPr>
          </a:p>
        </p:txBody>
      </p:sp>
      <p:sp>
        <p:nvSpPr>
          <p:cNvPr id="2" name="Slide Number Placeholder 1"/>
          <p:cNvSpPr>
            <a:spLocks noGrp="1"/>
          </p:cNvSpPr>
          <p:nvPr>
            <p:ph type="sldNum" sz="quarter" idx="12"/>
          </p:nvPr>
        </p:nvSpPr>
        <p:spPr>
          <a:xfrm>
            <a:off x="11715269" y="6476071"/>
            <a:ext cx="476731" cy="381929"/>
          </a:xfrm>
        </p:spPr>
        <p:txBody>
          <a:bodyPr/>
          <a:lstStyle/>
          <a:p>
            <a:fld id="{6D22F896-40B5-4ADD-8801-0D06FADFA095}" type="slidenum">
              <a:rPr lang="en-US" sz="1100" smtClean="0">
                <a:solidFill>
                  <a:prstClr val="white">
                    <a:tint val="75000"/>
                  </a:prstClr>
                </a:solidFill>
              </a:rPr>
              <a:pPr/>
              <a:t>57</a:t>
            </a:fld>
            <a:endParaRPr lang="en-US" sz="1100" dirty="0">
              <a:solidFill>
                <a:prstClr val="white">
                  <a:tint val="75000"/>
                </a:prstClr>
              </a:solidFill>
            </a:endParaRPr>
          </a:p>
        </p:txBody>
      </p:sp>
      <p:sp>
        <p:nvSpPr>
          <p:cNvPr id="3" name="Rectangle 2"/>
          <p:cNvSpPr/>
          <p:nvPr/>
        </p:nvSpPr>
        <p:spPr>
          <a:xfrm>
            <a:off x="409150" y="2348938"/>
            <a:ext cx="11366645" cy="2160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r>
              <a:rPr lang="en-CA" sz="2800" b="1" dirty="0">
                <a:solidFill>
                  <a:srgbClr val="FF0000"/>
                </a:solidFill>
              </a:rPr>
              <a:t>#2 </a:t>
            </a:r>
            <a:r>
              <a:rPr lang="en-CA" sz="2800" b="1" dirty="0">
                <a:solidFill>
                  <a:prstClr val="white"/>
                </a:solidFill>
              </a:rPr>
              <a:t>Lunar Conjunction </a:t>
            </a:r>
            <a:r>
              <a:rPr lang="en-CA" sz="2800" b="1" u="sng" dirty="0">
                <a:solidFill>
                  <a:srgbClr val="65D6A0">
                    <a:lumMod val="60000"/>
                    <a:lumOff val="40000"/>
                  </a:srgbClr>
                </a:solidFill>
              </a:rPr>
              <a:t>AFTER</a:t>
            </a:r>
            <a:r>
              <a:rPr lang="en-CA" sz="2800" dirty="0">
                <a:solidFill>
                  <a:prstClr val="white"/>
                </a:solidFill>
              </a:rPr>
              <a:t> T</a:t>
            </a:r>
            <a:r>
              <a:rPr lang="en-CA" sz="2800" dirty="0" smtClean="0">
                <a:solidFill>
                  <a:prstClr val="white"/>
                </a:solidFill>
              </a:rPr>
              <a:t>equfah </a:t>
            </a:r>
            <a:r>
              <a:rPr lang="en-CA" sz="2800" dirty="0">
                <a:solidFill>
                  <a:prstClr val="white"/>
                </a:solidFill>
              </a:rPr>
              <a:t>– </a:t>
            </a:r>
            <a:r>
              <a:rPr lang="en-CA" sz="2800" b="1" u="sng" dirty="0">
                <a:ln>
                  <a:solidFill>
                    <a:srgbClr val="FF0000"/>
                  </a:solidFill>
                </a:ln>
                <a:solidFill>
                  <a:prstClr val="white"/>
                </a:solidFill>
              </a:rPr>
              <a:t>Passover 4</a:t>
            </a:r>
            <a:r>
              <a:rPr lang="en-CA" sz="2800" b="1" u="sng" baseline="30000" dirty="0">
                <a:ln>
                  <a:solidFill>
                    <a:srgbClr val="FF0000"/>
                  </a:solidFill>
                </a:ln>
                <a:solidFill>
                  <a:prstClr val="white"/>
                </a:solidFill>
              </a:rPr>
              <a:t>th</a:t>
            </a:r>
            <a:r>
              <a:rPr lang="en-CA" sz="2800" b="1" u="sng" dirty="0">
                <a:ln>
                  <a:solidFill>
                    <a:srgbClr val="FF0000"/>
                  </a:solidFill>
                </a:ln>
                <a:solidFill>
                  <a:prstClr val="white"/>
                </a:solidFill>
              </a:rPr>
              <a:t> C</a:t>
            </a:r>
            <a:r>
              <a:rPr lang="en-CA" sz="2800" b="1" dirty="0">
                <a:ln>
                  <a:solidFill>
                    <a:srgbClr val="FF0000"/>
                  </a:solidFill>
                </a:ln>
                <a:solidFill>
                  <a:prstClr val="white"/>
                </a:solidFill>
              </a:rPr>
              <a:t>y</a:t>
            </a:r>
            <a:r>
              <a:rPr lang="en-CA" sz="2800" b="1" u="sng" dirty="0">
                <a:ln>
                  <a:solidFill>
                    <a:srgbClr val="FF0000"/>
                  </a:solidFill>
                </a:ln>
                <a:solidFill>
                  <a:prstClr val="white"/>
                </a:solidFill>
              </a:rPr>
              <a:t>cle</a:t>
            </a:r>
            <a:r>
              <a:rPr lang="en-CA" sz="2800" b="1" dirty="0">
                <a:ln>
                  <a:solidFill>
                    <a:srgbClr val="FF0000"/>
                  </a:solidFill>
                </a:ln>
                <a:solidFill>
                  <a:prstClr val="white"/>
                </a:solidFill>
              </a:rPr>
              <a:t>. </a:t>
            </a:r>
            <a:r>
              <a:rPr lang="en-CA" sz="2800" b="1" dirty="0" smtClean="0">
                <a:ln>
                  <a:solidFill>
                    <a:srgbClr val="FF0000"/>
                  </a:solidFill>
                </a:ln>
                <a:solidFill>
                  <a:prstClr val="white"/>
                </a:solidFill>
              </a:rPr>
              <a:t/>
            </a:r>
            <a:br>
              <a:rPr lang="en-CA" sz="2800" b="1" dirty="0" smtClean="0">
                <a:ln>
                  <a:solidFill>
                    <a:srgbClr val="FF0000"/>
                  </a:solidFill>
                </a:ln>
                <a:solidFill>
                  <a:prstClr val="white"/>
                </a:solidFill>
              </a:rPr>
            </a:br>
            <a:r>
              <a:rPr lang="en-CA" sz="2800" dirty="0">
                <a:solidFill>
                  <a:prstClr val="white"/>
                </a:solidFill>
              </a:rPr>
              <a:t>T</a:t>
            </a:r>
            <a:r>
              <a:rPr lang="en-CA" sz="2800" dirty="0" smtClean="0">
                <a:solidFill>
                  <a:prstClr val="white"/>
                </a:solidFill>
              </a:rPr>
              <a:t>he </a:t>
            </a:r>
            <a:r>
              <a:rPr lang="en-CA" sz="2800" b="1" dirty="0">
                <a:ln>
                  <a:solidFill>
                    <a:schemeClr val="tx1"/>
                  </a:solidFill>
                </a:ln>
                <a:solidFill>
                  <a:srgbClr val="0000FF"/>
                </a:solidFill>
              </a:rPr>
              <a:t>Covenant Calendar Passover </a:t>
            </a:r>
            <a:r>
              <a:rPr lang="en-CA" sz="2800" dirty="0">
                <a:solidFill>
                  <a:prstClr val="white"/>
                </a:solidFill>
              </a:rPr>
              <a:t>and the Lunar Passover </a:t>
            </a:r>
            <a:r>
              <a:rPr lang="en-CA" sz="2800" dirty="0" smtClean="0">
                <a:solidFill>
                  <a:prstClr val="white"/>
                </a:solidFill>
              </a:rPr>
              <a:t/>
            </a:r>
            <a:br>
              <a:rPr lang="en-CA" sz="2800" dirty="0" smtClean="0">
                <a:solidFill>
                  <a:prstClr val="white"/>
                </a:solidFill>
              </a:rPr>
            </a:br>
            <a:r>
              <a:rPr lang="en-CA" sz="2800" dirty="0" smtClean="0">
                <a:solidFill>
                  <a:prstClr val="white"/>
                </a:solidFill>
              </a:rPr>
              <a:t>were </a:t>
            </a:r>
            <a:r>
              <a:rPr lang="en-CA" sz="2800" b="1" u="sng" dirty="0" smtClean="0">
                <a:ln>
                  <a:solidFill>
                    <a:srgbClr val="FF0000"/>
                  </a:solidFill>
                </a:ln>
                <a:solidFill>
                  <a:prstClr val="white"/>
                </a:solidFill>
              </a:rPr>
              <a:t>23-24 </a:t>
            </a:r>
            <a:r>
              <a:rPr lang="en-CA" sz="2800" b="1" u="sng" dirty="0">
                <a:ln>
                  <a:solidFill>
                    <a:srgbClr val="FF0000"/>
                  </a:solidFill>
                </a:ln>
                <a:solidFill>
                  <a:prstClr val="white"/>
                </a:solidFill>
              </a:rPr>
              <a:t>c</a:t>
            </a:r>
            <a:r>
              <a:rPr lang="en-CA" sz="2800" b="1" dirty="0">
                <a:ln>
                  <a:solidFill>
                    <a:srgbClr val="FF0000"/>
                  </a:solidFill>
                </a:ln>
                <a:solidFill>
                  <a:prstClr val="white"/>
                </a:solidFill>
              </a:rPr>
              <a:t>y</a:t>
            </a:r>
            <a:r>
              <a:rPr lang="en-CA" sz="2800" b="1" u="sng" dirty="0">
                <a:ln>
                  <a:solidFill>
                    <a:srgbClr val="FF0000"/>
                  </a:solidFill>
                </a:ln>
                <a:solidFill>
                  <a:prstClr val="white"/>
                </a:solidFill>
              </a:rPr>
              <a:t>cles</a:t>
            </a:r>
            <a:r>
              <a:rPr lang="en-CA" sz="2800" b="1" dirty="0">
                <a:ln>
                  <a:solidFill>
                    <a:srgbClr val="FF0000"/>
                  </a:solidFill>
                </a:ln>
                <a:solidFill>
                  <a:prstClr val="white"/>
                </a:solidFill>
              </a:rPr>
              <a:t> </a:t>
            </a:r>
            <a:r>
              <a:rPr lang="en-CA" sz="2800" dirty="0">
                <a:solidFill>
                  <a:prstClr val="white"/>
                </a:solidFill>
              </a:rPr>
              <a:t>apart depending on how one counts! </a:t>
            </a:r>
          </a:p>
        </p:txBody>
      </p:sp>
    </p:spTree>
    <p:extLst>
      <p:ext uri="{BB962C8B-B14F-4D97-AF65-F5344CB8AC3E}">
        <p14:creationId xmlns:p14="http://schemas.microsoft.com/office/powerpoint/2010/main" val="116457655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5008" y="1063416"/>
            <a:ext cx="9930006" cy="5092700"/>
          </a:xfrm>
          <a:prstGeom prst="roundRect">
            <a:avLst>
              <a:gd name="adj" fmla="val 6459"/>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CA" sz="2800" dirty="0" smtClean="0">
                <a:solidFill>
                  <a:schemeClr val="accent2">
                    <a:lumMod val="40000"/>
                    <a:lumOff val="60000"/>
                  </a:schemeClr>
                </a:solidFill>
              </a:rPr>
              <a:t>CE 28 is a very popular year for the crucifixion according to lunar calendars.  </a:t>
            </a:r>
            <a:br>
              <a:rPr lang="en-CA" sz="2800" dirty="0" smtClean="0">
                <a:solidFill>
                  <a:schemeClr val="accent2">
                    <a:lumMod val="40000"/>
                    <a:lumOff val="60000"/>
                  </a:schemeClr>
                </a:solidFill>
              </a:rPr>
            </a:br>
            <a:r>
              <a:rPr lang="en-CA" sz="2800" dirty="0" smtClean="0">
                <a:solidFill>
                  <a:schemeClr val="accent2">
                    <a:lumMod val="40000"/>
                    <a:lumOff val="60000"/>
                  </a:schemeClr>
                </a:solidFill>
              </a:rPr>
              <a:t>Notice that both lunar calculations show </a:t>
            </a:r>
            <a:br>
              <a:rPr lang="en-CA" sz="2800" dirty="0" smtClean="0">
                <a:solidFill>
                  <a:schemeClr val="accent2">
                    <a:lumMod val="40000"/>
                    <a:lumOff val="60000"/>
                  </a:schemeClr>
                </a:solidFill>
              </a:rPr>
            </a:br>
            <a:r>
              <a:rPr lang="en-CA" sz="2800" dirty="0" smtClean="0">
                <a:solidFill>
                  <a:schemeClr val="accent2">
                    <a:lumMod val="40000"/>
                    <a:lumOff val="60000"/>
                  </a:schemeClr>
                </a:solidFill>
              </a:rPr>
              <a:t>a 4</a:t>
            </a:r>
            <a:r>
              <a:rPr lang="en-CA" sz="2800" baseline="30000" dirty="0" smtClean="0">
                <a:solidFill>
                  <a:schemeClr val="accent2">
                    <a:lumMod val="40000"/>
                    <a:lumOff val="60000"/>
                  </a:schemeClr>
                </a:solidFill>
              </a:rPr>
              <a:t>th</a:t>
            </a:r>
            <a:r>
              <a:rPr lang="en-CA" sz="2800" dirty="0" smtClean="0">
                <a:solidFill>
                  <a:schemeClr val="accent2">
                    <a:lumMod val="40000"/>
                    <a:lumOff val="60000"/>
                  </a:schemeClr>
                </a:solidFill>
              </a:rPr>
              <a:t> cycle Abib 14/Passover </a:t>
            </a:r>
            <a:r>
              <a:rPr lang="en-CA" sz="2800" b="1" dirty="0" smtClean="0">
                <a:solidFill>
                  <a:srgbClr val="FFFF00"/>
                </a:solidFill>
              </a:rPr>
              <a:t>(Mar 31</a:t>
            </a:r>
            <a:r>
              <a:rPr lang="en-CA" sz="2800" b="1" baseline="30000" dirty="0" smtClean="0">
                <a:solidFill>
                  <a:srgbClr val="FFFF00"/>
                </a:solidFill>
              </a:rPr>
              <a:t>st</a:t>
            </a:r>
            <a:r>
              <a:rPr lang="en-CA" sz="2800" b="1" dirty="0" smtClean="0">
                <a:solidFill>
                  <a:srgbClr val="FFFF00"/>
                </a:solidFill>
              </a:rPr>
              <a:t> &amp; Apr 28</a:t>
            </a:r>
            <a:r>
              <a:rPr lang="en-CA" sz="2800" b="1" baseline="30000" dirty="0" smtClean="0">
                <a:solidFill>
                  <a:srgbClr val="FFFF00"/>
                </a:solidFill>
              </a:rPr>
              <a:t>th</a:t>
            </a:r>
            <a:r>
              <a:rPr lang="en-CA" sz="2800" b="1" dirty="0" smtClean="0">
                <a:solidFill>
                  <a:srgbClr val="FFFF00"/>
                </a:solidFill>
              </a:rPr>
              <a:t>)!</a:t>
            </a:r>
          </a:p>
          <a:p>
            <a:pPr algn="ctr"/>
            <a:r>
              <a:rPr lang="en-CA" sz="2800" dirty="0" smtClean="0">
                <a:solidFill>
                  <a:schemeClr val="accent2">
                    <a:lumMod val="40000"/>
                    <a:lumOff val="60000"/>
                  </a:schemeClr>
                </a:solidFill>
              </a:rPr>
              <a:t>Yet still, even with the two 4</a:t>
            </a:r>
            <a:r>
              <a:rPr lang="en-CA" sz="2800" baseline="30000" dirty="0" smtClean="0">
                <a:solidFill>
                  <a:schemeClr val="accent2">
                    <a:lumMod val="40000"/>
                    <a:lumOff val="60000"/>
                  </a:schemeClr>
                </a:solidFill>
              </a:rPr>
              <a:t>th</a:t>
            </a:r>
            <a:r>
              <a:rPr lang="en-CA" sz="2800" dirty="0" smtClean="0">
                <a:solidFill>
                  <a:schemeClr val="accent2">
                    <a:lumMod val="40000"/>
                    <a:lumOff val="60000"/>
                  </a:schemeClr>
                </a:solidFill>
              </a:rPr>
              <a:t> cycle calculations, </a:t>
            </a:r>
            <a:br>
              <a:rPr lang="en-CA" sz="2800" dirty="0" smtClean="0">
                <a:solidFill>
                  <a:schemeClr val="accent2">
                    <a:lumMod val="40000"/>
                    <a:lumOff val="60000"/>
                  </a:schemeClr>
                </a:solidFill>
              </a:rPr>
            </a:br>
            <a:r>
              <a:rPr lang="en-CA" sz="2800" dirty="0" smtClean="0">
                <a:solidFill>
                  <a:schemeClr val="accent2">
                    <a:lumMod val="40000"/>
                    <a:lumOff val="60000"/>
                  </a:schemeClr>
                </a:solidFill>
              </a:rPr>
              <a:t>CE 28 </a:t>
            </a:r>
            <a:r>
              <a:rPr lang="en-CA" sz="2800" b="1" dirty="0" smtClean="0">
                <a:ln>
                  <a:solidFill>
                    <a:srgbClr val="0000FF"/>
                  </a:solidFill>
                </a:ln>
                <a:solidFill>
                  <a:srgbClr val="FFFF00"/>
                </a:solidFill>
                <a:effectLst>
                  <a:glow rad="63500">
                    <a:srgbClr val="FFCCFF"/>
                  </a:glow>
                </a:effectLst>
              </a:rPr>
              <a:t>cannot</a:t>
            </a:r>
            <a:r>
              <a:rPr lang="en-CA" sz="2800" dirty="0" smtClean="0">
                <a:ln>
                  <a:solidFill>
                    <a:srgbClr val="0000FF"/>
                  </a:solidFill>
                </a:ln>
                <a:solidFill>
                  <a:srgbClr val="FFFF00"/>
                </a:solidFill>
                <a:effectLst>
                  <a:glow rad="63500">
                    <a:srgbClr val="FFCCFF"/>
                  </a:glow>
                </a:effectLst>
              </a:rPr>
              <a:t> </a:t>
            </a:r>
            <a:r>
              <a:rPr lang="en-CA" sz="2800" b="1" dirty="0" smtClean="0">
                <a:ln>
                  <a:solidFill>
                    <a:srgbClr val="0000FF"/>
                  </a:solidFill>
                </a:ln>
                <a:solidFill>
                  <a:srgbClr val="FFFF00"/>
                </a:solidFill>
                <a:effectLst>
                  <a:glow rad="63500">
                    <a:srgbClr val="FFCCFF"/>
                  </a:glow>
                </a:effectLst>
              </a:rPr>
              <a:t>find alignment with the </a:t>
            </a:r>
            <a:br>
              <a:rPr lang="en-CA" sz="2800" b="1" dirty="0" smtClean="0">
                <a:ln>
                  <a:solidFill>
                    <a:srgbClr val="0000FF"/>
                  </a:solidFill>
                </a:ln>
                <a:solidFill>
                  <a:srgbClr val="FFFF00"/>
                </a:solidFill>
                <a:effectLst>
                  <a:glow rad="63500">
                    <a:srgbClr val="FFCCFF"/>
                  </a:glow>
                </a:effectLst>
              </a:rPr>
            </a:br>
            <a:r>
              <a:rPr lang="en-CA" sz="2800" b="1" dirty="0" smtClean="0">
                <a:ln>
                  <a:solidFill>
                    <a:srgbClr val="0000FF"/>
                  </a:solidFill>
                </a:ln>
                <a:solidFill>
                  <a:srgbClr val="FFFF00"/>
                </a:solidFill>
                <a:effectLst>
                  <a:glow rad="63500">
                    <a:srgbClr val="FFCCFF"/>
                  </a:glow>
                </a:effectLst>
              </a:rPr>
              <a:t>Scripture documentation! </a:t>
            </a:r>
          </a:p>
          <a:p>
            <a:pPr algn="ctr"/>
            <a:r>
              <a:rPr lang="en-CA" sz="2800" dirty="0" smtClean="0">
                <a:solidFill>
                  <a:schemeClr val="accent2">
                    <a:lumMod val="40000"/>
                    <a:lumOff val="60000"/>
                  </a:schemeClr>
                </a:solidFill>
              </a:rPr>
              <a:t>The </a:t>
            </a:r>
            <a:r>
              <a:rPr lang="en-CA" sz="2800" b="1" dirty="0" smtClean="0">
                <a:solidFill>
                  <a:srgbClr val="FF0000"/>
                </a:solidFill>
              </a:rPr>
              <a:t>Equilux </a:t>
            </a:r>
            <a:r>
              <a:rPr lang="en-CA" sz="2800" dirty="0" smtClean="0">
                <a:solidFill>
                  <a:schemeClr val="accent2">
                    <a:lumMod val="40000"/>
                    <a:lumOff val="60000"/>
                  </a:schemeClr>
                </a:solidFill>
              </a:rPr>
              <a:t>option added </a:t>
            </a:r>
            <a:r>
              <a:rPr lang="en-CA" sz="2800" dirty="0" smtClean="0">
                <a:solidFill>
                  <a:schemeClr val="accent2">
                    <a:lumMod val="40000"/>
                    <a:lumOff val="60000"/>
                  </a:schemeClr>
                </a:solidFill>
                <a:latin typeface="Arial Black" panose="020B0A04020102020204" pitchFamily="34" charset="0"/>
              </a:rPr>
              <a:t>NOTHING, </a:t>
            </a:r>
            <a:br>
              <a:rPr lang="en-CA" sz="2800" dirty="0" smtClean="0">
                <a:solidFill>
                  <a:schemeClr val="accent2">
                    <a:lumMod val="40000"/>
                    <a:lumOff val="60000"/>
                  </a:schemeClr>
                </a:solidFill>
                <a:latin typeface="Arial Black" panose="020B0A04020102020204" pitchFamily="34" charset="0"/>
              </a:rPr>
            </a:br>
            <a:r>
              <a:rPr lang="en-CA" sz="2800" dirty="0" smtClean="0">
                <a:solidFill>
                  <a:schemeClr val="accent2">
                    <a:lumMod val="40000"/>
                    <a:lumOff val="60000"/>
                  </a:schemeClr>
                </a:solidFill>
                <a:latin typeface="Arial Black" panose="020B0A04020102020204" pitchFamily="34" charset="0"/>
              </a:rPr>
              <a:t>BUT </a:t>
            </a:r>
            <a:r>
              <a:rPr lang="en-CA" sz="2800" u="sng" dirty="0" smtClean="0">
                <a:solidFill>
                  <a:schemeClr val="accent2">
                    <a:lumMod val="40000"/>
                    <a:lumOff val="60000"/>
                  </a:schemeClr>
                </a:solidFill>
                <a:latin typeface="Arial Black" panose="020B0A04020102020204" pitchFamily="34" charset="0"/>
              </a:rPr>
              <a:t>ALSO</a:t>
            </a:r>
            <a:r>
              <a:rPr lang="en-CA" sz="2800" dirty="0" smtClean="0">
                <a:solidFill>
                  <a:schemeClr val="accent2">
                    <a:lumMod val="40000"/>
                    <a:lumOff val="60000"/>
                  </a:schemeClr>
                </a:solidFill>
                <a:latin typeface="Arial Black" panose="020B0A04020102020204" pitchFamily="34" charset="0"/>
              </a:rPr>
              <a:t> </a:t>
            </a:r>
            <a:r>
              <a:rPr lang="en-CA" sz="2800" dirty="0" smtClean="0">
                <a:solidFill>
                  <a:srgbClr val="FF0000"/>
                </a:solidFill>
                <a:effectLst>
                  <a:glow rad="127000">
                    <a:srgbClr val="00FFFF"/>
                  </a:glow>
                </a:effectLst>
                <a:latin typeface="Arial Black" panose="020B0A04020102020204" pitchFamily="34" charset="0"/>
              </a:rPr>
              <a:t>FAILED MISERABLY.  </a:t>
            </a:r>
            <a:endParaRPr lang="en-CA" sz="2800" dirty="0">
              <a:solidFill>
                <a:srgbClr val="FF0000"/>
              </a:solidFill>
              <a:effectLst>
                <a:glow rad="127000">
                  <a:srgbClr val="00FFFF"/>
                </a:glow>
              </a:effectLst>
              <a:latin typeface="Arial Black" panose="020B0A04020102020204" pitchFamily="34" charset="0"/>
            </a:endParaRPr>
          </a:p>
        </p:txBody>
      </p:sp>
      <p:pic>
        <p:nvPicPr>
          <p:cNvPr id="6" name="Picture 2" descr="C:\Users\Rae\Desktop\detour end pink.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21" b="89732" l="9821" r="100000"/>
                    </a14:imgEffect>
                  </a14:imgLayer>
                </a14:imgProps>
              </a:ext>
              <a:ext uri="{28A0092B-C50C-407E-A947-70E740481C1C}">
                <a14:useLocalDpi xmlns:a14="http://schemas.microsoft.com/office/drawing/2010/main"/>
              </a:ext>
            </a:extLst>
          </a:blip>
          <a:srcRect/>
          <a:stretch>
            <a:fillRect/>
          </a:stretch>
        </p:blipFill>
        <p:spPr bwMode="auto">
          <a:xfrm>
            <a:off x="9739634" y="3846843"/>
            <a:ext cx="2133600" cy="21336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Slide Number Placeholder 1"/>
          <p:cNvSpPr>
            <a:spLocks noGrp="1"/>
          </p:cNvSpPr>
          <p:nvPr>
            <p:ph type="sldNum" sz="quarter" idx="12"/>
          </p:nvPr>
        </p:nvSpPr>
        <p:spPr>
          <a:xfrm>
            <a:off x="11844596" y="6490218"/>
            <a:ext cx="347335" cy="312918"/>
          </a:xfrm>
        </p:spPr>
        <p:txBody>
          <a:bodyPr/>
          <a:lstStyle/>
          <a:p>
            <a:fld id="{6D22F896-40B5-4ADD-8801-0D06FADFA095}" type="slidenum">
              <a:rPr lang="en-US" sz="1100" smtClean="0">
                <a:solidFill>
                  <a:schemeClr val="tx1"/>
                </a:solidFill>
              </a:rPr>
              <a:pPr/>
              <a:t>58</a:t>
            </a:fld>
            <a:endParaRPr lang="en-US" sz="1100" dirty="0">
              <a:solidFill>
                <a:schemeClr val="tx1"/>
              </a:solidFill>
            </a:endParaRPr>
          </a:p>
        </p:txBody>
      </p:sp>
    </p:spTree>
    <p:extLst>
      <p:ext uri="{BB962C8B-B14F-4D97-AF65-F5344CB8AC3E}">
        <p14:creationId xmlns:p14="http://schemas.microsoft.com/office/powerpoint/2010/main" val="166591712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31" presetClass="entr" presetSubtype="0" fill="hold" nodeType="afterEffect">
                                  <p:stCondLst>
                                    <p:cond delay="3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1500" fill="hold"/>
                                        <p:tgtEl>
                                          <p:spTgt spid="6"/>
                                        </p:tgtEl>
                                        <p:attrNameLst>
                                          <p:attrName>ppt_w</p:attrName>
                                        </p:attrNameLst>
                                      </p:cBhvr>
                                      <p:tavLst>
                                        <p:tav tm="0">
                                          <p:val>
                                            <p:fltVal val="0"/>
                                          </p:val>
                                        </p:tav>
                                        <p:tav tm="100000">
                                          <p:val>
                                            <p:strVal val="#ppt_w"/>
                                          </p:val>
                                        </p:tav>
                                      </p:tavLst>
                                    </p:anim>
                                    <p:anim calcmode="lin" valueType="num">
                                      <p:cBhvr>
                                        <p:cTn id="12" dur="1500" fill="hold"/>
                                        <p:tgtEl>
                                          <p:spTgt spid="6"/>
                                        </p:tgtEl>
                                        <p:attrNameLst>
                                          <p:attrName>ppt_h</p:attrName>
                                        </p:attrNameLst>
                                      </p:cBhvr>
                                      <p:tavLst>
                                        <p:tav tm="0">
                                          <p:val>
                                            <p:fltVal val="0"/>
                                          </p:val>
                                        </p:tav>
                                        <p:tav tm="100000">
                                          <p:val>
                                            <p:strVal val="#ppt_h"/>
                                          </p:val>
                                        </p:tav>
                                      </p:tavLst>
                                    </p:anim>
                                    <p:anim calcmode="lin" valueType="num">
                                      <p:cBhvr>
                                        <p:cTn id="13" dur="1500" fill="hold"/>
                                        <p:tgtEl>
                                          <p:spTgt spid="6"/>
                                        </p:tgtEl>
                                        <p:attrNameLst>
                                          <p:attrName>style.rotation</p:attrName>
                                        </p:attrNameLst>
                                      </p:cBhvr>
                                      <p:tavLst>
                                        <p:tav tm="0">
                                          <p:val>
                                            <p:fltVal val="90"/>
                                          </p:val>
                                        </p:tav>
                                        <p:tav tm="100000">
                                          <p:val>
                                            <p:fltVal val="0"/>
                                          </p:val>
                                        </p:tav>
                                      </p:tavLst>
                                    </p:anim>
                                    <p:animEffect transition="in" filter="fade">
                                      <p:cBhvr>
                                        <p:cTn id="1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46732" y="399357"/>
            <a:ext cx="7358667" cy="53015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Oval 2"/>
          <p:cNvSpPr/>
          <p:nvPr/>
        </p:nvSpPr>
        <p:spPr>
          <a:xfrm rot="20433985">
            <a:off x="60921" y="3956187"/>
            <a:ext cx="5840963" cy="2304661"/>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dirty="0">
                <a:solidFill>
                  <a:srgbClr val="00589A"/>
                </a:solidFill>
              </a:rPr>
              <a:t>The following slides </a:t>
            </a:r>
            <a:r>
              <a:rPr lang="en-CA" sz="3200" b="1" dirty="0">
                <a:solidFill>
                  <a:srgbClr val="EF7A24">
                    <a:lumMod val="75000"/>
                  </a:srgbClr>
                </a:solidFill>
              </a:rPr>
              <a:t>– looking for the </a:t>
            </a:r>
            <a:r>
              <a:rPr lang="en-CA" sz="3200" b="1" u="sng" dirty="0">
                <a:solidFill>
                  <a:srgbClr val="C00000"/>
                </a:solidFill>
              </a:rPr>
              <a:t>lunar</a:t>
            </a:r>
            <a:r>
              <a:rPr lang="en-CA" sz="3200" b="1" dirty="0">
                <a:solidFill>
                  <a:srgbClr val="EF7A24">
                    <a:lumMod val="75000"/>
                  </a:srgbClr>
                </a:solidFill>
              </a:rPr>
              <a:t> Passover …</a:t>
            </a:r>
          </a:p>
        </p:txBody>
      </p:sp>
      <p:sp>
        <p:nvSpPr>
          <p:cNvPr id="5" name="Oval 4"/>
          <p:cNvSpPr/>
          <p:nvPr/>
        </p:nvSpPr>
        <p:spPr>
          <a:xfrm rot="1234198">
            <a:off x="6337568" y="3909575"/>
            <a:ext cx="5840963" cy="2304661"/>
          </a:xfrm>
          <a:prstGeom prst="ellipse">
            <a:avLst/>
          </a:prstGeom>
          <a:solidFill>
            <a:schemeClr val="tx1">
              <a:lumMod val="85000"/>
            </a:schemeClr>
          </a:solidFill>
          <a:ln w="76200">
            <a:solidFill>
              <a:srgbClr val="CC00FF"/>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dirty="0">
                <a:solidFill>
                  <a:srgbClr val="00589A"/>
                </a:solidFill>
              </a:rPr>
              <a:t>… and UTLIMATELY, the </a:t>
            </a:r>
            <a:r>
              <a:rPr lang="en-CA" sz="3200" b="1" u="sng" dirty="0">
                <a:ln>
                  <a:solidFill>
                    <a:srgbClr val="0000FF"/>
                  </a:solidFill>
                </a:ln>
                <a:solidFill>
                  <a:srgbClr val="00B050"/>
                </a:solidFill>
              </a:rPr>
              <a:t>12 hour Festal offset</a:t>
            </a:r>
            <a:r>
              <a:rPr lang="en-CA" sz="3200" b="1" dirty="0">
                <a:ln>
                  <a:solidFill>
                    <a:srgbClr val="0000FF"/>
                  </a:solidFill>
                </a:ln>
                <a:solidFill>
                  <a:srgbClr val="00B050"/>
                </a:solidFill>
              </a:rPr>
              <a:t> </a:t>
            </a:r>
            <a:r>
              <a:rPr lang="en-CA" sz="3200" b="1" dirty="0">
                <a:solidFill>
                  <a:srgbClr val="00589A"/>
                </a:solidFill>
              </a:rPr>
              <a:t>for</a:t>
            </a:r>
            <a:r>
              <a:rPr lang="en-CA" sz="3200" b="1" dirty="0">
                <a:ln>
                  <a:solidFill>
                    <a:srgbClr val="0000FF"/>
                  </a:solidFill>
                </a:ln>
                <a:solidFill>
                  <a:srgbClr val="00B050"/>
                </a:solidFill>
              </a:rPr>
              <a:t> </a:t>
            </a:r>
            <a:r>
              <a:rPr lang="en-CA" sz="3200" b="1" dirty="0">
                <a:solidFill>
                  <a:srgbClr val="00589A"/>
                </a:solidFill>
              </a:rPr>
              <a:t>Scripture alignment!  </a:t>
            </a:r>
            <a:r>
              <a:rPr lang="en-CA" sz="3200" b="1" dirty="0">
                <a:solidFill>
                  <a:srgbClr val="EF7A24">
                    <a:lumMod val="75000"/>
                  </a:srgbClr>
                </a:solidFill>
                <a:sym typeface="Wingdings" panose="05000000000000000000" pitchFamily="2" charset="2"/>
              </a:rPr>
              <a:t></a:t>
            </a:r>
            <a:endParaRPr lang="en-CA" sz="3200" b="1" dirty="0">
              <a:solidFill>
                <a:srgbClr val="EF7A24">
                  <a:lumMod val="75000"/>
                </a:srgbClr>
              </a:solidFill>
            </a:endParaRPr>
          </a:p>
        </p:txBody>
      </p:sp>
      <p:sp>
        <p:nvSpPr>
          <p:cNvPr id="2" name="Slide Number Placeholder 1"/>
          <p:cNvSpPr>
            <a:spLocks noGrp="1"/>
          </p:cNvSpPr>
          <p:nvPr>
            <p:ph type="sldNum" sz="quarter" idx="12"/>
          </p:nvPr>
        </p:nvSpPr>
        <p:spPr>
          <a:xfrm>
            <a:off x="11766430" y="6622720"/>
            <a:ext cx="364588" cy="235280"/>
          </a:xfrm>
        </p:spPr>
        <p:txBody>
          <a:bodyPr/>
          <a:lstStyle/>
          <a:p>
            <a:fld id="{6D22F896-40B5-4ADD-8801-0D06FADFA095}" type="slidenum">
              <a:rPr lang="en-US" sz="1100" smtClean="0">
                <a:solidFill>
                  <a:schemeClr val="tx1"/>
                </a:solidFill>
              </a:rPr>
              <a:pPr/>
              <a:t>59</a:t>
            </a:fld>
            <a:endParaRPr lang="en-US" sz="1100" dirty="0">
              <a:solidFill>
                <a:schemeClr val="tx1"/>
              </a:solidFill>
            </a:endParaRPr>
          </a:p>
        </p:txBody>
      </p:sp>
      <p:sp>
        <p:nvSpPr>
          <p:cNvPr id="4" name="Oval 3"/>
          <p:cNvSpPr/>
          <p:nvPr/>
        </p:nvSpPr>
        <p:spPr>
          <a:xfrm>
            <a:off x="208529" y="675343"/>
            <a:ext cx="5840963" cy="2304661"/>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dirty="0">
                <a:solidFill>
                  <a:srgbClr val="EF7A24">
                    <a:lumMod val="75000"/>
                  </a:srgbClr>
                </a:solidFill>
              </a:rPr>
              <a:t>Next up, </a:t>
            </a:r>
            <a:r>
              <a:rPr lang="en-CA" sz="3200" b="1" u="sng" dirty="0">
                <a:solidFill>
                  <a:srgbClr val="CC00FF"/>
                </a:solidFill>
              </a:rPr>
              <a:t>CE 29</a:t>
            </a:r>
            <a:r>
              <a:rPr lang="en-CA" sz="3200" b="1" dirty="0">
                <a:solidFill>
                  <a:srgbClr val="CC00FF"/>
                </a:solidFill>
              </a:rPr>
              <a:t>!</a:t>
            </a:r>
            <a:r>
              <a:rPr lang="en-CA" sz="3200" b="1" u="sng" dirty="0">
                <a:solidFill>
                  <a:srgbClr val="CC00FF"/>
                </a:solidFill>
              </a:rPr>
              <a:t> </a:t>
            </a:r>
            <a:r>
              <a:rPr lang="en-CA" sz="3200" b="1" dirty="0">
                <a:solidFill>
                  <a:srgbClr val="EF7A24">
                    <a:lumMod val="75000"/>
                  </a:srgbClr>
                </a:solidFill>
              </a:rPr>
              <a:t>same exercise! </a:t>
            </a:r>
            <a:r>
              <a:rPr lang="en-CA" sz="5400" b="1" dirty="0">
                <a:solidFill>
                  <a:srgbClr val="00B050"/>
                </a:solidFill>
                <a:sym typeface="Wingdings" panose="05000000000000000000" pitchFamily="2" charset="2"/>
              </a:rPr>
              <a:t></a:t>
            </a:r>
            <a:endParaRPr lang="en-CA" sz="5400" b="1" dirty="0">
              <a:solidFill>
                <a:srgbClr val="00B050"/>
              </a:solidFill>
            </a:endParaRPr>
          </a:p>
        </p:txBody>
      </p:sp>
    </p:spTree>
    <p:extLst>
      <p:ext uri="{BB962C8B-B14F-4D97-AF65-F5344CB8AC3E}">
        <p14:creationId xmlns:p14="http://schemas.microsoft.com/office/powerpoint/2010/main" val="353564750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6000">
              <a:schemeClr val="bg1">
                <a:lumMod val="50000"/>
              </a:schemeClr>
            </a:gs>
            <a:gs pos="73000">
              <a:schemeClr val="accent1">
                <a:lumMod val="45000"/>
                <a:lumOff val="55000"/>
              </a:schemeClr>
            </a:gs>
            <a:gs pos="100000">
              <a:srgbClr val="FF5050">
                <a:alpha val="16000"/>
              </a:srgbClr>
            </a:gs>
            <a:gs pos="87000">
              <a:srgbClr val="FFFF00">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Title 1"/>
          <p:cNvSpPr txBox="1">
            <a:spLocks/>
          </p:cNvSpPr>
          <p:nvPr/>
        </p:nvSpPr>
        <p:spPr>
          <a:xfrm>
            <a:off x="322606" y="1181226"/>
            <a:ext cx="11170139" cy="5246468"/>
          </a:xfrm>
          <a:prstGeom prst="rect">
            <a:avLst/>
          </a:prstGeom>
          <a:solidFill>
            <a:srgbClr val="FFCCFF"/>
          </a:solidFill>
          <a:ln>
            <a:solidFill>
              <a:srgbClr val="0000FF"/>
            </a:solidFill>
          </a:ln>
          <a:scene3d>
            <a:camera prst="orthographicFront"/>
            <a:lightRig rig="threePt" dir="t"/>
          </a:scene3d>
          <a:sp3d>
            <a:bevelT w="139700" prst="cross"/>
          </a:sp3d>
        </p:spPr>
        <p:txBody>
          <a:bodyPr anchor="ctr">
            <a:noAutofit/>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solidFill>
                  <a:srgbClr val="008080"/>
                </a:solidFill>
                <a:latin typeface="Georgia" panose="02040502050405020303" pitchFamily="18" charset="0"/>
              </a:rPr>
              <a:t>Matt </a:t>
            </a:r>
            <a:r>
              <a:rPr lang="en-US" sz="3200" dirty="0">
                <a:solidFill>
                  <a:srgbClr val="008080"/>
                </a:solidFill>
                <a:latin typeface="Georgia" panose="02040502050405020303" pitchFamily="18" charset="0"/>
              </a:rPr>
              <a:t>26:3</a:t>
            </a:r>
            <a:r>
              <a:rPr lang="en-US" sz="3200" dirty="0">
                <a:solidFill>
                  <a:prstClr val="black"/>
                </a:solidFill>
                <a:latin typeface="Georgia" panose="02040502050405020303" pitchFamily="18" charset="0"/>
              </a:rPr>
              <a:t>  Then the chief priests, and the scribes, and the </a:t>
            </a:r>
            <a:r>
              <a:rPr lang="en-US" sz="3200" dirty="0" smtClean="0">
                <a:solidFill>
                  <a:prstClr val="black"/>
                </a:solidFill>
                <a:latin typeface="Georgia" panose="02040502050405020303" pitchFamily="18" charset="0"/>
              </a:rPr>
              <a:t>		elders </a:t>
            </a:r>
            <a:r>
              <a:rPr lang="en-US" sz="3200" dirty="0">
                <a:solidFill>
                  <a:prstClr val="black"/>
                </a:solidFill>
                <a:latin typeface="Georgia" panose="02040502050405020303" pitchFamily="18" charset="0"/>
              </a:rPr>
              <a:t>of the people came together at the court of </a:t>
            </a:r>
            <a:r>
              <a:rPr lang="en-US" sz="3200" dirty="0" smtClean="0">
                <a:solidFill>
                  <a:prstClr val="black"/>
                </a:solidFill>
                <a:latin typeface="Georgia" panose="02040502050405020303" pitchFamily="18" charset="0"/>
              </a:rPr>
              <a:t>			the </a:t>
            </a:r>
            <a:r>
              <a:rPr lang="en-US" sz="3200" dirty="0">
                <a:solidFill>
                  <a:prstClr val="black"/>
                </a:solidFill>
                <a:latin typeface="Georgia" panose="02040502050405020303" pitchFamily="18" charset="0"/>
              </a:rPr>
              <a:t>high priest, who was called </a:t>
            </a:r>
            <a:r>
              <a:rPr lang="en-US" sz="3200" dirty="0" err="1">
                <a:solidFill>
                  <a:prstClr val="black"/>
                </a:solidFill>
                <a:latin typeface="Georgia" panose="02040502050405020303" pitchFamily="18" charset="0"/>
              </a:rPr>
              <a:t>Qayapha</a:t>
            </a:r>
            <a:r>
              <a:rPr lang="en-US" sz="3200" dirty="0">
                <a:solidFill>
                  <a:prstClr val="black"/>
                </a:solidFill>
                <a:latin typeface="Georgia" panose="02040502050405020303" pitchFamily="18" charset="0"/>
              </a:rPr>
              <a:t>, </a:t>
            </a:r>
          </a:p>
          <a:p>
            <a:r>
              <a:rPr lang="en-US" sz="3200" dirty="0" smtClean="0">
                <a:solidFill>
                  <a:srgbClr val="008080"/>
                </a:solidFill>
                <a:latin typeface="Georgia" panose="02040502050405020303" pitchFamily="18" charset="0"/>
              </a:rPr>
              <a:t>Matt </a:t>
            </a:r>
            <a:r>
              <a:rPr lang="en-US" sz="3200" dirty="0">
                <a:solidFill>
                  <a:srgbClr val="008080"/>
                </a:solidFill>
                <a:latin typeface="Georgia" panose="02040502050405020303" pitchFamily="18" charset="0"/>
              </a:rPr>
              <a:t>26:4</a:t>
            </a:r>
            <a:r>
              <a:rPr lang="en-US" sz="3200" dirty="0">
                <a:solidFill>
                  <a:prstClr val="black"/>
                </a:solidFill>
                <a:latin typeface="Georgia" panose="02040502050405020303" pitchFamily="18" charset="0"/>
              </a:rPr>
              <a:t>  and plotted to seize </a:t>
            </a:r>
            <a:r>
              <a:rPr lang="he-IL" sz="3200" dirty="0">
                <a:solidFill>
                  <a:prstClr val="black"/>
                </a:solidFill>
                <a:latin typeface="Arial" panose="020B0604020202020204" pitchFamily="34" charset="0"/>
              </a:rPr>
              <a:t>יהושע</a:t>
            </a:r>
            <a:r>
              <a:rPr lang="en-US" sz="3200" dirty="0">
                <a:solidFill>
                  <a:prstClr val="black"/>
                </a:solidFill>
                <a:latin typeface="Georgia" panose="02040502050405020303" pitchFamily="18" charset="0"/>
              </a:rPr>
              <a:t> by trickery and kill </a:t>
            </a:r>
            <a:r>
              <a:rPr lang="en-US" sz="3200" i="1" dirty="0" smtClean="0">
                <a:solidFill>
                  <a:prstClr val="black"/>
                </a:solidFill>
                <a:latin typeface="Georgia" panose="02040502050405020303" pitchFamily="18" charset="0"/>
              </a:rPr>
              <a:t>Him</a:t>
            </a:r>
            <a:r>
              <a:rPr lang="en-US" sz="3200" dirty="0" smtClean="0">
                <a:solidFill>
                  <a:prstClr val="black"/>
                </a:solidFill>
                <a:latin typeface="Georgia" panose="02040502050405020303" pitchFamily="18" charset="0"/>
              </a:rPr>
              <a:t>.</a:t>
            </a:r>
          </a:p>
          <a:p>
            <a:endParaRPr lang="en-US" sz="3200" dirty="0">
              <a:solidFill>
                <a:prstClr val="black"/>
              </a:solidFill>
              <a:latin typeface="Georgia" panose="02040502050405020303" pitchFamily="18" charset="0"/>
            </a:endParaRPr>
          </a:p>
          <a:p>
            <a:endParaRPr lang="en-US" sz="3200" dirty="0" smtClean="0">
              <a:solidFill>
                <a:prstClr val="black"/>
              </a:solidFill>
              <a:latin typeface="Georgia" panose="02040502050405020303" pitchFamily="18" charset="0"/>
            </a:endParaRPr>
          </a:p>
          <a:p>
            <a:endParaRPr lang="en-US" sz="3200" dirty="0">
              <a:solidFill>
                <a:prstClr val="black"/>
              </a:solidFill>
              <a:latin typeface="Georgia" panose="02040502050405020303" pitchFamily="18" charset="0"/>
            </a:endParaRPr>
          </a:p>
          <a:p>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r>
              <a:rPr lang="en-US" sz="3200" dirty="0" smtClean="0">
                <a:solidFill>
                  <a:prstClr val="black"/>
                </a:solidFill>
                <a:latin typeface="Georgia" panose="02040502050405020303" pitchFamily="18" charset="0"/>
              </a:rPr>
              <a:t> </a:t>
            </a:r>
            <a:endParaRPr lang="en-US" sz="3200" dirty="0">
              <a:solidFill>
                <a:prstClr val="black"/>
              </a:solidFill>
              <a:latin typeface="Georgia" panose="02040502050405020303" pitchFamily="18" charset="0"/>
            </a:endParaRPr>
          </a:p>
        </p:txBody>
      </p:sp>
      <p:sp>
        <p:nvSpPr>
          <p:cNvPr id="2" name="Rounded Rectangle 1"/>
          <p:cNvSpPr/>
          <p:nvPr/>
        </p:nvSpPr>
        <p:spPr>
          <a:xfrm>
            <a:off x="1446420" y="210109"/>
            <a:ext cx="9283783" cy="732286"/>
          </a:xfrm>
          <a:prstGeom prst="roundRect">
            <a:avLst>
              <a:gd name="adj" fmla="val 50000"/>
            </a:avLst>
          </a:prstGeom>
          <a:blipFill>
            <a:blip r:embed="rId3"/>
            <a:stretch>
              <a:fillRect/>
            </a:stretch>
          </a:blipFill>
          <a:ln w="28575">
            <a:solidFill>
              <a:srgbClr val="00B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en-CA" sz="4000" dirty="0" smtClean="0">
                <a:ln w="19050">
                  <a:solidFill>
                    <a:srgbClr val="F735EE"/>
                  </a:solidFill>
                </a:ln>
                <a:solidFill>
                  <a:srgbClr val="0000FF"/>
                </a:solidFill>
                <a:latin typeface="Cooper Black" panose="0208090404030B020404" pitchFamily="18" charset="0"/>
              </a:rPr>
              <a:t>What year was the crucifixion?</a:t>
            </a:r>
            <a:endParaRPr lang="en-CA" sz="4000" dirty="0">
              <a:ln w="19050">
                <a:solidFill>
                  <a:srgbClr val="F735EE"/>
                </a:solidFill>
              </a:ln>
              <a:solidFill>
                <a:srgbClr val="0000FF"/>
              </a:solidFill>
              <a:latin typeface="Cooper Black" panose="0208090404030B020404" pitchFamily="18" charset="0"/>
            </a:endParaRPr>
          </a:p>
        </p:txBody>
      </p:sp>
      <p:pic>
        <p:nvPicPr>
          <p:cNvPr id="6" name="Picture 6" descr="F:\Art on Desktop - 1\All white man clip art\puzzle piece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598778">
            <a:off x="10130118" y="3403051"/>
            <a:ext cx="2009132" cy="195415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322606" y="4467512"/>
            <a:ext cx="11161762" cy="1909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smtClean="0">
                <a:solidFill>
                  <a:srgbClr val="008080"/>
                </a:solidFill>
                <a:latin typeface="Georgia" panose="02040502050405020303" pitchFamily="18" charset="0"/>
              </a:rPr>
              <a:t>Matt </a:t>
            </a:r>
            <a:r>
              <a:rPr lang="en-US" sz="3200" dirty="0">
                <a:solidFill>
                  <a:srgbClr val="008080"/>
                </a:solidFill>
                <a:latin typeface="Georgia" panose="02040502050405020303" pitchFamily="18" charset="0"/>
              </a:rPr>
              <a:t>26:5</a:t>
            </a:r>
            <a:r>
              <a:rPr lang="en-US" sz="3200" dirty="0">
                <a:solidFill>
                  <a:prstClr val="black"/>
                </a:solidFill>
                <a:latin typeface="Georgia" panose="02040502050405020303" pitchFamily="18" charset="0"/>
              </a:rPr>
              <a:t>  </a:t>
            </a:r>
            <a:r>
              <a:rPr lang="en-US" sz="3200" dirty="0">
                <a:solidFill>
                  <a:prstClr val="black"/>
                </a:solidFill>
                <a:effectLst>
                  <a:glow rad="127000">
                    <a:srgbClr val="99FF33"/>
                  </a:glow>
                </a:effectLst>
                <a:latin typeface="Georgia" panose="02040502050405020303" pitchFamily="18" charset="0"/>
              </a:rPr>
              <a:t>But they said, </a:t>
            </a:r>
            <a:r>
              <a:rPr lang="en-US" sz="3200" dirty="0">
                <a:solidFill>
                  <a:prstClr val="black"/>
                </a:solidFill>
                <a:latin typeface="Georgia" panose="02040502050405020303" pitchFamily="18" charset="0"/>
              </a:rPr>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a:t>
            </a:r>
            <a:r>
              <a:rPr lang="en-US" sz="5400" b="1" dirty="0">
                <a:solidFill>
                  <a:prstClr val="black"/>
                </a:solidFill>
                <a:effectLst>
                  <a:glow rad="279400">
                    <a:srgbClr val="FFFF00"/>
                  </a:glow>
                </a:effectLst>
                <a:latin typeface="Georgia" panose="02040502050405020303" pitchFamily="18" charset="0"/>
              </a:rPr>
              <a:t>NOT AT THE FESTIVAL </a:t>
            </a:r>
            <a:r>
              <a:rPr lang="en-US" sz="3200" b="1" dirty="0">
                <a:solidFill>
                  <a:prstClr val="black"/>
                </a:solidFill>
                <a:effectLst>
                  <a:glow rad="279400">
                    <a:srgbClr val="FFFF00"/>
                  </a:glow>
                </a:effectLst>
                <a:latin typeface="Georgia" panose="02040502050405020303" pitchFamily="18" charset="0"/>
              </a:rPr>
              <a:t/>
            </a:r>
            <a:br>
              <a:rPr lang="en-US" sz="3200" b="1" dirty="0">
                <a:solidFill>
                  <a:prstClr val="black"/>
                </a:solidFill>
                <a:effectLst>
                  <a:glow rad="279400">
                    <a:srgbClr val="FFFF00"/>
                  </a:glow>
                </a:effectLst>
                <a:latin typeface="Georgia" panose="02040502050405020303" pitchFamily="18" charset="0"/>
              </a:rPr>
            </a:br>
            <a:r>
              <a:rPr lang="en-US" sz="3200" b="1" dirty="0">
                <a:solidFill>
                  <a:prstClr val="black"/>
                </a:solidFill>
                <a:effectLst>
                  <a:glow rad="279400">
                    <a:srgbClr val="FFFF00"/>
                  </a:glow>
                </a:effectLst>
                <a:latin typeface="Georgia" panose="02040502050405020303" pitchFamily="18" charset="0"/>
              </a:rPr>
              <a:t>			   </a:t>
            </a:r>
            <a:r>
              <a:rPr lang="en-US" sz="3200" dirty="0">
                <a:solidFill>
                  <a:prstClr val="black"/>
                </a:solidFill>
                <a:latin typeface="Georgia" panose="02040502050405020303" pitchFamily="18" charset="0"/>
              </a:rPr>
              <a:t>lest there be an uproar among the people.”</a:t>
            </a:r>
            <a:endParaRPr lang="en-CA" sz="3200" dirty="0">
              <a:ln>
                <a:solidFill>
                  <a:srgbClr val="0000FF"/>
                </a:solidFill>
              </a:ln>
              <a:solidFill>
                <a:srgbClr val="FF0000"/>
              </a:solidFill>
              <a:effectLst>
                <a:glow rad="127000">
                  <a:srgbClr val="99FF33"/>
                </a:glow>
              </a:effectLst>
              <a:latin typeface="Cooper Black" pitchFamily="18" charset="0"/>
            </a:endParaRPr>
          </a:p>
        </p:txBody>
      </p:sp>
      <p:cxnSp>
        <p:nvCxnSpPr>
          <p:cNvPr id="8" name="Straight Connector 7"/>
          <p:cNvCxnSpPr/>
          <p:nvPr/>
        </p:nvCxnSpPr>
        <p:spPr>
          <a:xfrm flipV="1">
            <a:off x="2586587" y="5756339"/>
            <a:ext cx="8428201" cy="2450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Slide Number Placeholder 1"/>
          <p:cNvSpPr>
            <a:spLocks noGrp="1"/>
          </p:cNvSpPr>
          <p:nvPr>
            <p:ph type="sldNum" sz="quarter" idx="12"/>
          </p:nvPr>
        </p:nvSpPr>
        <p:spPr>
          <a:xfrm>
            <a:off x="9358603" y="6492875"/>
            <a:ext cx="2743200" cy="365125"/>
          </a:xfrm>
        </p:spPr>
        <p:txBody>
          <a:bodyPr/>
          <a:lstStyle/>
          <a:p>
            <a:fld id="{6D22F896-40B5-4ADD-8801-0D06FADFA095}" type="slidenum">
              <a:rPr lang="en-US" smtClean="0">
                <a:solidFill>
                  <a:schemeClr val="tx1"/>
                </a:solidFill>
              </a:rPr>
              <a:pPr/>
              <a:t>6</a:t>
            </a:fld>
            <a:endParaRPr lang="en-US" dirty="0">
              <a:solidFill>
                <a:schemeClr val="tx1"/>
              </a:solidFill>
            </a:endParaRPr>
          </a:p>
        </p:txBody>
      </p:sp>
    </p:spTree>
    <p:extLst>
      <p:ext uri="{BB962C8B-B14F-4D97-AF65-F5344CB8AC3E}">
        <p14:creationId xmlns:p14="http://schemas.microsoft.com/office/powerpoint/2010/main" val="21807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par>
                                <p:cTn id="8" presetID="14" presetClass="entr" presetSubtype="10" fill="hold" nodeType="withEffect">
                                  <p:stCondLst>
                                    <p:cond delay="600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1250"/>
                                        <p:tgtEl>
                                          <p:spTgt spid="8"/>
                                        </p:tgtEl>
                                      </p:cBhvr>
                                    </p:animEffect>
                                  </p:childTnLst>
                                </p:cTn>
                              </p:par>
                            </p:childTnLst>
                          </p:cTn>
                        </p:par>
                        <p:par>
                          <p:cTn id="11" fill="hold">
                            <p:stCondLst>
                              <p:cond delay="7250"/>
                            </p:stCondLst>
                            <p:childTnLst>
                              <p:par>
                                <p:cTn id="12" presetID="5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250" fill="hold"/>
                                        <p:tgtEl>
                                          <p:spTgt spid="6"/>
                                        </p:tgtEl>
                                        <p:attrNameLst>
                                          <p:attrName>ppt_w</p:attrName>
                                        </p:attrNameLst>
                                      </p:cBhvr>
                                      <p:tavLst>
                                        <p:tav tm="0">
                                          <p:val>
                                            <p:strVal val="#ppt_w*0.70"/>
                                          </p:val>
                                        </p:tav>
                                        <p:tav tm="100000">
                                          <p:val>
                                            <p:strVal val="#ppt_w"/>
                                          </p:val>
                                        </p:tav>
                                      </p:tavLst>
                                    </p:anim>
                                    <p:anim calcmode="lin" valueType="num">
                                      <p:cBhvr>
                                        <p:cTn id="15" dur="1250" fill="hold"/>
                                        <p:tgtEl>
                                          <p:spTgt spid="6"/>
                                        </p:tgtEl>
                                        <p:attrNameLst>
                                          <p:attrName>ppt_h</p:attrName>
                                        </p:attrNameLst>
                                      </p:cBhvr>
                                      <p:tavLst>
                                        <p:tav tm="0">
                                          <p:val>
                                            <p:strVal val="#ppt_h"/>
                                          </p:val>
                                        </p:tav>
                                        <p:tav tm="100000">
                                          <p:val>
                                            <p:strVal val="#ppt_h"/>
                                          </p:val>
                                        </p:tav>
                                      </p:tavLst>
                                    </p:anim>
                                    <p:animEffect transition="in" filter="fade">
                                      <p:cBhvr>
                                        <p:cTn id="16" dur="12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750"/>
                                        <p:tgtEl>
                                          <p:spTgt spid="3"/>
                                        </p:tgtEl>
                                      </p:cBhvr>
                                    </p:animEffect>
                                  </p:childTnLst>
                                </p:cTn>
                              </p:par>
                            </p:childTnLst>
                          </p:cTn>
                        </p:par>
                        <p:par>
                          <p:cTn id="22" fill="hold">
                            <p:stCondLst>
                              <p:cond delay="750"/>
                            </p:stCondLst>
                            <p:childTnLst>
                              <p:par>
                                <p:cTn id="23" presetID="16" presetClass="path" presetSubtype="0" accel="50000" decel="50000" fill="hold" nodeType="afterEffect">
                                  <p:stCondLst>
                                    <p:cond delay="0"/>
                                  </p:stCondLst>
                                  <p:childTnLst>
                                    <p:animMotion origin="layout" path="M 3.75E-6 7.40741E-7 L -0.17787 -0.14491 L -0.22318 -0.35787 L -0.31459 -0.20139 L -0.50964 -0.2081 L -0.33243 -0.06296 L -0.28933 0.15 L -0.19597 -0.00718 L 3.75E-6 7.40741E-7 Z " pathEditMode="relative" rAng="780000" ptsTypes="AAAAAAAAA">
                                      <p:cBhvr>
                                        <p:cTn id="24" dur="3500" fill="hold"/>
                                        <p:tgtEl>
                                          <p:spTgt spid="6"/>
                                        </p:tgtEl>
                                        <p:attrNameLst>
                                          <p:attrName>ppt_x</p:attrName>
                                          <p:attrName>ppt_y</p:attrName>
                                        </p:attrNameLst>
                                      </p:cBhvr>
                                      <p:rCtr x="-25495"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9196" y="816938"/>
            <a:ext cx="7358667" cy="5301589"/>
          </a:xfrm>
          <a:prstGeom prst="rect">
            <a:avLst/>
          </a:prstGeom>
        </p:spPr>
      </p:pic>
      <p:sp>
        <p:nvSpPr>
          <p:cNvPr id="6" name="Rectangle 5"/>
          <p:cNvSpPr/>
          <p:nvPr/>
        </p:nvSpPr>
        <p:spPr>
          <a:xfrm>
            <a:off x="5820186" y="2829205"/>
            <a:ext cx="326571" cy="287382"/>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7" name="Straight Connector 6"/>
          <p:cNvCxnSpPr/>
          <p:nvPr/>
        </p:nvCxnSpPr>
        <p:spPr>
          <a:xfrm>
            <a:off x="5158166" y="3347294"/>
            <a:ext cx="1607272" cy="9586"/>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29496" y="5036075"/>
            <a:ext cx="783355" cy="6184"/>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50405" y="4325885"/>
            <a:ext cx="298940" cy="76493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 name="Rectangle 9"/>
          <p:cNvSpPr/>
          <p:nvPr/>
        </p:nvSpPr>
        <p:spPr>
          <a:xfrm>
            <a:off x="1474264" y="4325885"/>
            <a:ext cx="1552388" cy="224205"/>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100" b="1" dirty="0">
                <a:solidFill>
                  <a:prstClr val="black"/>
                </a:solidFill>
              </a:rPr>
              <a:t>14</a:t>
            </a:r>
            <a:r>
              <a:rPr lang="en-CA" sz="1100" b="1" baseline="30000" dirty="0">
                <a:solidFill>
                  <a:prstClr val="black"/>
                </a:solidFill>
              </a:rPr>
              <a:t>th</a:t>
            </a:r>
            <a:r>
              <a:rPr lang="en-CA" sz="1100" b="1" dirty="0">
                <a:solidFill>
                  <a:prstClr val="black"/>
                </a:solidFill>
              </a:rPr>
              <a:t> on a </a:t>
            </a:r>
            <a:r>
              <a:rPr lang="en-CA" sz="1100" b="1" dirty="0">
                <a:solidFill>
                  <a:prstClr val="black"/>
                </a:solidFill>
                <a:effectLst>
                  <a:glow rad="127000">
                    <a:srgbClr val="00FF00"/>
                  </a:glow>
                </a:effectLst>
              </a:rPr>
              <a:t>3</a:t>
            </a:r>
            <a:r>
              <a:rPr lang="en-CA" sz="1100" b="1" baseline="30000" dirty="0">
                <a:solidFill>
                  <a:prstClr val="black"/>
                </a:solidFill>
                <a:effectLst>
                  <a:glow rad="127000">
                    <a:srgbClr val="00FF00"/>
                  </a:glow>
                </a:effectLst>
              </a:rPr>
              <a:t>rd</a:t>
            </a:r>
            <a:r>
              <a:rPr lang="en-CA" sz="1100" b="1" dirty="0">
                <a:solidFill>
                  <a:prstClr val="black"/>
                </a:solidFill>
              </a:rPr>
              <a:t> Cycle!?</a:t>
            </a:r>
          </a:p>
        </p:txBody>
      </p:sp>
      <p:sp>
        <p:nvSpPr>
          <p:cNvPr id="11" name="Rounded Rectangular Callout 10"/>
          <p:cNvSpPr/>
          <p:nvPr/>
        </p:nvSpPr>
        <p:spPr>
          <a:xfrm>
            <a:off x="326117" y="1933522"/>
            <a:ext cx="3001994" cy="1423358"/>
          </a:xfrm>
          <a:prstGeom prst="wedgeRoundRectCallout">
            <a:avLst>
              <a:gd name="adj1" fmla="val -17611"/>
              <a:gd name="adj2" fmla="val 110919"/>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Passover </a:t>
            </a:r>
          </a:p>
        </p:txBody>
      </p:sp>
      <p:sp>
        <p:nvSpPr>
          <p:cNvPr id="12" name="Rectangle 11"/>
          <p:cNvSpPr/>
          <p:nvPr/>
        </p:nvSpPr>
        <p:spPr>
          <a:xfrm>
            <a:off x="7941063" y="480631"/>
            <a:ext cx="3717546" cy="2363667"/>
          </a:xfrm>
          <a:prstGeom prst="rect">
            <a:avLst/>
          </a:prstGeom>
          <a:ln w="57150">
            <a:solidFill>
              <a:srgbClr val="00589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b="1" u="sng" dirty="0">
                <a:solidFill>
                  <a:srgbClr val="0000FF"/>
                </a:solidFill>
              </a:rPr>
              <a:t>CC</a:t>
            </a:r>
            <a:r>
              <a:rPr lang="en-CA" sz="3200" dirty="0">
                <a:solidFill>
                  <a:srgbClr val="C00000"/>
                </a:solidFill>
              </a:rPr>
              <a:t> Looking for </a:t>
            </a:r>
            <a:r>
              <a:rPr lang="en-CA" sz="3200" dirty="0">
                <a:solidFill>
                  <a:srgbClr val="0000FF"/>
                </a:solidFill>
              </a:rPr>
              <a:t>Yahusha’s</a:t>
            </a:r>
            <a:r>
              <a:rPr lang="en-CA" sz="3200" dirty="0">
                <a:solidFill>
                  <a:srgbClr val="663300"/>
                </a:solidFill>
              </a:rPr>
              <a:t> Crucifixion </a:t>
            </a:r>
            <a:br>
              <a:rPr lang="en-CA" sz="3200" dirty="0">
                <a:solidFill>
                  <a:srgbClr val="663300"/>
                </a:solidFill>
              </a:rPr>
            </a:br>
            <a:r>
              <a:rPr lang="en-CA" sz="3200" dirty="0">
                <a:solidFill>
                  <a:srgbClr val="663300"/>
                </a:solidFill>
              </a:rPr>
              <a:t>on a </a:t>
            </a:r>
            <a:r>
              <a:rPr lang="en-CA" sz="3200" b="1" dirty="0">
                <a:solidFill>
                  <a:srgbClr val="0000FF"/>
                </a:solidFill>
                <a:effectLst>
                  <a:glow rad="127000">
                    <a:srgbClr val="FFFF00"/>
                  </a:glow>
                </a:effectLst>
              </a:rPr>
              <a:t>4</a:t>
            </a:r>
            <a:r>
              <a:rPr lang="en-CA" sz="3200" b="1" baseline="30000" dirty="0">
                <a:solidFill>
                  <a:srgbClr val="0000FF"/>
                </a:solidFill>
                <a:effectLst>
                  <a:glow rad="127000">
                    <a:srgbClr val="FFFF00"/>
                  </a:glow>
                </a:effectLst>
              </a:rPr>
              <a:t>th</a:t>
            </a:r>
            <a:r>
              <a:rPr lang="en-CA" sz="3200" dirty="0">
                <a:solidFill>
                  <a:srgbClr val="663300"/>
                </a:solidFill>
              </a:rPr>
              <a:t> Cycle!</a:t>
            </a:r>
          </a:p>
        </p:txBody>
      </p:sp>
      <p:cxnSp>
        <p:nvCxnSpPr>
          <p:cNvPr id="16" name="Straight Connector 15"/>
          <p:cNvCxnSpPr/>
          <p:nvPr/>
        </p:nvCxnSpPr>
        <p:spPr>
          <a:xfrm>
            <a:off x="6215683" y="3100042"/>
            <a:ext cx="1250568" cy="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60000" flipV="1">
            <a:off x="2215877" y="4793742"/>
            <a:ext cx="352010" cy="4674"/>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800552" y="6460159"/>
            <a:ext cx="373214" cy="381929"/>
          </a:xfrm>
        </p:spPr>
        <p:txBody>
          <a:bodyPr/>
          <a:lstStyle/>
          <a:p>
            <a:fld id="{6D22F896-40B5-4ADD-8801-0D06FADFA095}" type="slidenum">
              <a:rPr lang="en-US" sz="1100" smtClean="0">
                <a:solidFill>
                  <a:prstClr val="white">
                    <a:tint val="75000"/>
                  </a:prstClr>
                </a:solidFill>
              </a:rPr>
              <a:pPr/>
              <a:t>60</a:t>
            </a:fld>
            <a:endParaRPr lang="en-US" sz="1100" dirty="0">
              <a:solidFill>
                <a:prstClr val="white">
                  <a:tint val="75000"/>
                </a:prstClr>
              </a:solidFill>
            </a:endParaRPr>
          </a:p>
        </p:txBody>
      </p:sp>
      <p:sp>
        <p:nvSpPr>
          <p:cNvPr id="18" name="Rounded Rectangular Callout 17"/>
          <p:cNvSpPr/>
          <p:nvPr/>
        </p:nvSpPr>
        <p:spPr>
          <a:xfrm>
            <a:off x="6215325" y="2105373"/>
            <a:ext cx="1725738" cy="478657"/>
          </a:xfrm>
          <a:prstGeom prst="wedgeRoundRectCallout">
            <a:avLst>
              <a:gd name="adj1" fmla="val -52597"/>
              <a:gd name="adj2" fmla="val 99787"/>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smtClean="0">
                <a:solidFill>
                  <a:srgbClr val="00FFFF"/>
                </a:solidFill>
                <a:effectLst>
                  <a:glow rad="127000">
                    <a:srgbClr val="FFFF00"/>
                  </a:glow>
                </a:effectLst>
                <a:latin typeface="Comic Sans MS" panose="030F0702030302020204" pitchFamily="66" charset="0"/>
              </a:rPr>
              <a:t>Tequfah</a:t>
            </a:r>
            <a:endParaRPr lang="en-CA" sz="2800" dirty="0">
              <a:solidFill>
                <a:srgbClr val="00FFFF"/>
              </a:solidFill>
              <a:effectLst>
                <a:glow rad="127000">
                  <a:srgbClr val="FFFF00"/>
                </a:glow>
              </a:effectLst>
              <a:latin typeface="Comic Sans MS" panose="030F0702030302020204" pitchFamily="66" charset="0"/>
            </a:endParaRPr>
          </a:p>
        </p:txBody>
      </p:sp>
      <p:sp>
        <p:nvSpPr>
          <p:cNvPr id="19" name="Rounded Rectangular Callout 18"/>
          <p:cNvSpPr/>
          <p:nvPr/>
        </p:nvSpPr>
        <p:spPr>
          <a:xfrm>
            <a:off x="3066299" y="4622541"/>
            <a:ext cx="8869460" cy="2107520"/>
          </a:xfrm>
          <a:prstGeom prst="wedgeRoundRectCallout">
            <a:avLst>
              <a:gd name="adj1" fmla="val -69529"/>
              <a:gd name="adj2" fmla="val -26005"/>
              <a:gd name="adj3" fmla="val 16667"/>
            </a:avLst>
          </a:prstGeom>
          <a:blipFill>
            <a:blip r:embed="rId5" cstate="email">
              <a:extLst>
                <a:ext uri="{28A0092B-C50C-407E-A947-70E740481C1C}">
                  <a14:useLocalDpi xmlns:a14="http://schemas.microsoft.com/office/drawing/2010/main"/>
                </a:ext>
              </a:extLst>
            </a:blip>
            <a:stretch>
              <a:fillRect/>
            </a:stretch>
          </a:blipFill>
          <a:ln w="76200">
            <a:solidFill>
              <a:srgbClr val="FF990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800" b="1" dirty="0" smtClean="0">
                <a:solidFill>
                  <a:srgbClr val="FF0000"/>
                </a:solidFill>
              </a:rPr>
              <a:t>Note: </a:t>
            </a:r>
            <a:r>
              <a:rPr lang="en-CA" sz="2800" dirty="0" smtClean="0">
                <a:solidFill>
                  <a:schemeClr val="bg1"/>
                </a:solidFill>
              </a:rPr>
              <a:t> </a:t>
            </a:r>
            <a:r>
              <a:rPr lang="en-CA" sz="2800" u="sng" dirty="0" smtClean="0">
                <a:solidFill>
                  <a:schemeClr val="bg1"/>
                </a:solidFill>
                <a:effectLst>
                  <a:glow rad="88900">
                    <a:schemeClr val="bg2">
                      <a:lumMod val="60000"/>
                      <a:lumOff val="40000"/>
                    </a:schemeClr>
                  </a:glow>
                </a:effectLst>
                <a:latin typeface="Arial Black" panose="020B0A04020102020204" pitchFamily="34" charset="0"/>
              </a:rPr>
              <a:t>If</a:t>
            </a:r>
            <a:r>
              <a:rPr lang="en-CA" sz="2800" dirty="0" smtClean="0">
                <a:solidFill>
                  <a:schemeClr val="bg1"/>
                </a:solidFill>
                <a:effectLst>
                  <a:glow rad="88900">
                    <a:schemeClr val="bg2">
                      <a:lumMod val="60000"/>
                      <a:lumOff val="40000"/>
                    </a:schemeClr>
                  </a:glow>
                </a:effectLst>
              </a:rPr>
              <a:t> the Mar 22 Tequfah was the </a:t>
            </a:r>
            <a:r>
              <a:rPr lang="en-CA" sz="2800" u="sng" dirty="0" smtClean="0">
                <a:solidFill>
                  <a:schemeClr val="bg1"/>
                </a:solidFill>
                <a:effectLst>
                  <a:glow rad="88900">
                    <a:schemeClr val="bg2">
                      <a:lumMod val="60000"/>
                      <a:lumOff val="40000"/>
                    </a:schemeClr>
                  </a:glow>
                </a:effectLst>
              </a:rPr>
              <a:t>NEW YEAR da</a:t>
            </a:r>
            <a:r>
              <a:rPr lang="en-CA" sz="2800" dirty="0" smtClean="0">
                <a:solidFill>
                  <a:schemeClr val="bg1"/>
                </a:solidFill>
                <a:effectLst>
                  <a:glow rad="88900">
                    <a:schemeClr val="bg2">
                      <a:lumMod val="60000"/>
                      <a:lumOff val="40000"/>
                    </a:schemeClr>
                  </a:glow>
                </a:effectLst>
              </a:rPr>
              <a:t>y, </a:t>
            </a:r>
            <a:r>
              <a:rPr lang="en-CA" sz="2800" dirty="0" smtClean="0">
                <a:solidFill>
                  <a:schemeClr val="bg1"/>
                </a:solidFill>
              </a:rPr>
              <a:t>the CC Abib 14 would have been on </a:t>
            </a:r>
            <a:br>
              <a:rPr lang="en-CA" sz="2800" dirty="0" smtClean="0">
                <a:solidFill>
                  <a:schemeClr val="bg1"/>
                </a:solidFill>
              </a:rPr>
            </a:br>
            <a:r>
              <a:rPr lang="en-CA" sz="2800" dirty="0" smtClean="0">
                <a:solidFill>
                  <a:schemeClr val="bg1"/>
                </a:solidFill>
              </a:rPr>
              <a:t>“April </a:t>
            </a:r>
            <a:r>
              <a:rPr lang="en-CA" sz="2800" u="sng" dirty="0" smtClean="0">
                <a:solidFill>
                  <a:schemeClr val="bg1"/>
                </a:solidFill>
              </a:rPr>
              <a:t>4</a:t>
            </a:r>
            <a:r>
              <a:rPr lang="en-CA" sz="2800" u="sng" baseline="30000" dirty="0" smtClean="0">
                <a:solidFill>
                  <a:schemeClr val="bg1"/>
                </a:solidFill>
              </a:rPr>
              <a:t>th</a:t>
            </a:r>
            <a:r>
              <a:rPr lang="en-CA" sz="2800" dirty="0" smtClean="0">
                <a:solidFill>
                  <a:schemeClr val="bg1"/>
                </a:solidFill>
              </a:rPr>
              <a:t> - a </a:t>
            </a:r>
            <a:r>
              <a:rPr lang="en-CA" sz="2800" b="1" dirty="0" smtClean="0">
                <a:solidFill>
                  <a:schemeClr val="bg1"/>
                </a:solidFill>
                <a:effectLst>
                  <a:glow rad="127000">
                    <a:srgbClr val="FFCCFF"/>
                  </a:glow>
                </a:effectLst>
              </a:rPr>
              <a:t>- </a:t>
            </a:r>
            <a:r>
              <a:rPr lang="en-CA" sz="2800" b="1" u="sng" dirty="0" smtClean="0">
                <a:solidFill>
                  <a:schemeClr val="bg1"/>
                </a:solidFill>
                <a:effectLst>
                  <a:glow rad="127000">
                    <a:srgbClr val="FFCCFF"/>
                  </a:glow>
                </a:effectLst>
              </a:rPr>
              <a:t>2</a:t>
            </a:r>
            <a:r>
              <a:rPr lang="en-CA" sz="2800" b="1" u="sng" baseline="30000" dirty="0" smtClean="0">
                <a:solidFill>
                  <a:schemeClr val="bg1"/>
                </a:solidFill>
                <a:effectLst>
                  <a:glow rad="127000">
                    <a:srgbClr val="FFCCFF"/>
                  </a:glow>
                </a:effectLst>
              </a:rPr>
              <a:t>nd</a:t>
            </a:r>
            <a:r>
              <a:rPr lang="en-CA" sz="2800" b="1" dirty="0" smtClean="0">
                <a:solidFill>
                  <a:schemeClr val="bg1"/>
                </a:solidFill>
                <a:effectLst>
                  <a:glow rad="127000">
                    <a:srgbClr val="FFCCFF"/>
                  </a:glow>
                </a:effectLst>
              </a:rPr>
              <a:t> </a:t>
            </a:r>
            <a:r>
              <a:rPr lang="en-CA" sz="2800" u="sng" dirty="0" smtClean="0">
                <a:solidFill>
                  <a:schemeClr val="bg1"/>
                </a:solidFill>
              </a:rPr>
              <a:t>c</a:t>
            </a:r>
            <a:r>
              <a:rPr lang="en-CA" sz="2800" dirty="0" smtClean="0">
                <a:solidFill>
                  <a:schemeClr val="bg1"/>
                </a:solidFill>
              </a:rPr>
              <a:t>y</a:t>
            </a:r>
            <a:r>
              <a:rPr lang="en-CA" sz="2800" u="sng" dirty="0" smtClean="0">
                <a:solidFill>
                  <a:schemeClr val="bg1"/>
                </a:solidFill>
              </a:rPr>
              <a:t>cle</a:t>
            </a:r>
            <a:r>
              <a:rPr lang="en-CA" sz="2800" dirty="0" smtClean="0">
                <a:solidFill>
                  <a:schemeClr val="bg1"/>
                </a:solidFill>
              </a:rPr>
              <a:t>!”  </a:t>
            </a:r>
            <a:br>
              <a:rPr lang="en-CA" sz="2800" dirty="0" smtClean="0">
                <a:solidFill>
                  <a:schemeClr val="bg1"/>
                </a:solidFill>
              </a:rPr>
            </a:br>
            <a:r>
              <a:rPr lang="en-CA" sz="2800" b="1" dirty="0" smtClean="0">
                <a:solidFill>
                  <a:srgbClr val="FF0000"/>
                </a:solidFill>
              </a:rPr>
              <a:t>Again, </a:t>
            </a:r>
            <a:r>
              <a:rPr lang="en-CA" sz="2800" b="1" u="sng" dirty="0" smtClean="0">
                <a:solidFill>
                  <a:srgbClr val="002060"/>
                </a:solidFill>
              </a:rPr>
              <a:t>no midst of the week crucifixion</a:t>
            </a:r>
            <a:r>
              <a:rPr lang="en-CA" sz="2800" b="1" dirty="0" smtClean="0">
                <a:solidFill>
                  <a:srgbClr val="FF0000"/>
                </a:solidFill>
              </a:rPr>
              <a:t> this year!</a:t>
            </a:r>
            <a:endParaRPr lang="en-CA" sz="2800" b="1" dirty="0">
              <a:solidFill>
                <a:srgbClr val="FF0000"/>
              </a:solidFill>
            </a:endParaRPr>
          </a:p>
        </p:txBody>
      </p:sp>
      <p:sp>
        <p:nvSpPr>
          <p:cNvPr id="20" name="Bent Arrow 19"/>
          <p:cNvSpPr/>
          <p:nvPr/>
        </p:nvSpPr>
        <p:spPr>
          <a:xfrm rot="16200000">
            <a:off x="8683367" y="1234335"/>
            <a:ext cx="1094219" cy="3793603"/>
          </a:xfrm>
          <a:prstGeom prst="bentArrow">
            <a:avLst>
              <a:gd name="adj1" fmla="val 11114"/>
              <a:gd name="adj2" fmla="val 25000"/>
              <a:gd name="adj3" fmla="val 25000"/>
              <a:gd name="adj4" fmla="val 43750"/>
            </a:avLst>
          </a:prstGeom>
          <a:gradFill>
            <a:gsLst>
              <a:gs pos="2000">
                <a:srgbClr val="F735EE"/>
              </a:gs>
              <a:gs pos="23000">
                <a:srgbClr val="00B0F0"/>
              </a:gs>
              <a:gs pos="51000">
                <a:srgbClr val="FFFF00"/>
              </a:gs>
              <a:gs pos="77000">
                <a:srgbClr val="FFCCFF"/>
              </a:gs>
            </a:gsLst>
            <a:lin ang="5400000" scaled="1"/>
          </a:gra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 name="Rectangle 20"/>
          <p:cNvSpPr/>
          <p:nvPr/>
        </p:nvSpPr>
        <p:spPr>
          <a:xfrm>
            <a:off x="9342408" y="3678247"/>
            <a:ext cx="2644751" cy="317050"/>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3">
                    <a:lumMod val="75000"/>
                  </a:schemeClr>
                </a:solidFill>
              </a:rPr>
              <a:t>6:48 PM </a:t>
            </a:r>
            <a:r>
              <a:rPr lang="en-CA" b="1" dirty="0" err="1" smtClean="0">
                <a:solidFill>
                  <a:schemeClr val="accent3">
                    <a:lumMod val="75000"/>
                  </a:schemeClr>
                </a:solidFill>
              </a:rPr>
              <a:t>Yisra’el</a:t>
            </a:r>
            <a:r>
              <a:rPr lang="en-CA" b="1" dirty="0" smtClean="0">
                <a:solidFill>
                  <a:schemeClr val="accent3">
                    <a:lumMod val="75000"/>
                  </a:schemeClr>
                </a:solidFill>
              </a:rPr>
              <a:t> Time</a:t>
            </a:r>
            <a:endParaRPr lang="en-CA" b="1" dirty="0">
              <a:solidFill>
                <a:schemeClr val="accent3">
                  <a:lumMod val="75000"/>
                </a:schemeClr>
              </a:solidFill>
            </a:endParaRPr>
          </a:p>
        </p:txBody>
      </p:sp>
      <p:grpSp>
        <p:nvGrpSpPr>
          <p:cNvPr id="5" name="Group 4"/>
          <p:cNvGrpSpPr/>
          <p:nvPr/>
        </p:nvGrpSpPr>
        <p:grpSpPr>
          <a:xfrm>
            <a:off x="7964640" y="3072743"/>
            <a:ext cx="3162638" cy="439516"/>
            <a:chOff x="7930136" y="3495433"/>
            <a:chExt cx="3162638" cy="439516"/>
          </a:xfrm>
        </p:grpSpPr>
        <p:sp>
          <p:nvSpPr>
            <p:cNvPr id="22" name="Rectangle 21"/>
            <p:cNvSpPr/>
            <p:nvPr/>
          </p:nvSpPr>
          <p:spPr>
            <a:xfrm>
              <a:off x="7930136" y="3495433"/>
              <a:ext cx="3162638"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24" name="Picture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987849" y="3541630"/>
              <a:ext cx="2586183" cy="350982"/>
            </a:xfrm>
            <a:prstGeom prst="rect">
              <a:avLst/>
            </a:prstGeom>
          </p:spPr>
        </p:pic>
      </p:grpSp>
      <p:sp>
        <p:nvSpPr>
          <p:cNvPr id="26" name="Oval 25"/>
          <p:cNvSpPr/>
          <p:nvPr/>
        </p:nvSpPr>
        <p:spPr>
          <a:xfrm>
            <a:off x="788244" y="4727698"/>
            <a:ext cx="394730" cy="473567"/>
          </a:xfrm>
          <a:prstGeom prst="ellipse">
            <a:avLst/>
          </a:prstGeom>
          <a:noFill/>
          <a:ln w="57150">
            <a:solidFill>
              <a:srgbClr val="FF5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ounded Rectangle 26"/>
          <p:cNvSpPr/>
          <p:nvPr/>
        </p:nvSpPr>
        <p:spPr>
          <a:xfrm>
            <a:off x="629496" y="123700"/>
            <a:ext cx="6993955" cy="644681"/>
          </a:xfrm>
          <a:prstGeom prst="roundRect">
            <a:avLst>
              <a:gd name="adj" fmla="val 50000"/>
            </a:avLst>
          </a:prstGeom>
          <a:solidFill>
            <a:schemeClr val="tx1">
              <a:lumMod val="65000"/>
            </a:schemeClr>
          </a:solidFill>
          <a:ln>
            <a:solidFill>
              <a:srgbClr val="FF5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ln>
                  <a:solidFill>
                    <a:srgbClr val="7030A0"/>
                  </a:solidFill>
                </a:ln>
                <a:solidFill>
                  <a:srgbClr val="9933FF"/>
                </a:solidFill>
              </a:rPr>
              <a:t>Tequfah Sign, as the NEW YEAR day? </a:t>
            </a:r>
            <a:r>
              <a:rPr lang="en-CA" sz="2400" b="1" u="sng" dirty="0" smtClean="0">
                <a:solidFill>
                  <a:schemeClr val="bg1"/>
                </a:solidFill>
              </a:rPr>
              <a:t>???</a:t>
            </a:r>
            <a:endParaRPr lang="en-CA" sz="2400" b="1" u="sng" dirty="0">
              <a:solidFill>
                <a:schemeClr val="bg1"/>
              </a:solidFill>
            </a:endParaRPr>
          </a:p>
        </p:txBody>
      </p:sp>
    </p:spTree>
    <p:extLst>
      <p:ext uri="{BB962C8B-B14F-4D97-AF65-F5344CB8AC3E}">
        <p14:creationId xmlns:p14="http://schemas.microsoft.com/office/powerpoint/2010/main" val="51118448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1250"/>
                                        <p:tgtEl>
                                          <p:spTgt spid="20"/>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1250"/>
                                        <p:tgtEl>
                                          <p:spTgt spid="18"/>
                                        </p:tgtEl>
                                      </p:cBhvr>
                                    </p:animEffect>
                                  </p:childTnLst>
                                </p:cTn>
                              </p:par>
                            </p:childTnLst>
                          </p:cTn>
                        </p:par>
                        <p:par>
                          <p:cTn id="15" fill="hold">
                            <p:stCondLst>
                              <p:cond delay="2000"/>
                            </p:stCondLst>
                            <p:childTnLst>
                              <p:par>
                                <p:cTn id="16" presetID="5" presetClass="entr" presetSubtype="5" fill="hold" grpId="0" nodeType="afterEffect">
                                  <p:stCondLst>
                                    <p:cond delay="2500"/>
                                  </p:stCondLst>
                                  <p:childTnLst>
                                    <p:set>
                                      <p:cBhvr>
                                        <p:cTn id="17" dur="1" fill="hold">
                                          <p:stCondLst>
                                            <p:cond delay="0"/>
                                          </p:stCondLst>
                                        </p:cTn>
                                        <p:tgtEl>
                                          <p:spTgt spid="11"/>
                                        </p:tgtEl>
                                        <p:attrNameLst>
                                          <p:attrName>style.visibility</p:attrName>
                                        </p:attrNameLst>
                                      </p:cBhvr>
                                      <p:to>
                                        <p:strVal val="visible"/>
                                      </p:to>
                                    </p:set>
                                    <p:animEffect transition="in" filter="checkerboard(down)">
                                      <p:cBhvr>
                                        <p:cTn id="18" dur="125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1250"/>
                                        <p:tgtEl>
                                          <p:spTgt spid="19"/>
                                        </p:tgtEl>
                                      </p:cBhvr>
                                    </p:animEffect>
                                  </p:childTnLst>
                                </p:cTn>
                              </p:par>
                            </p:childTnLst>
                          </p:cTn>
                        </p:par>
                        <p:par>
                          <p:cTn id="24" fill="hold">
                            <p:stCondLst>
                              <p:cond delay="1250"/>
                            </p:stCondLst>
                            <p:childTnLst>
                              <p:par>
                                <p:cTn id="25" presetID="21" presetClass="entr" presetSubtype="1" repeatCount="5000" fill="hold" grpId="0" nodeType="afterEffect">
                                  <p:stCondLst>
                                    <p:cond delay="325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P spid="20" grpId="0" animBg="1"/>
      <p:bldP spid="26" grpId="0" animBg="1"/>
      <p:bldP spid="27"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3553" y="281912"/>
            <a:ext cx="8727721" cy="6287931"/>
          </a:xfrm>
          <a:prstGeom prst="rect">
            <a:avLst/>
          </a:prstGeom>
        </p:spPr>
      </p:pic>
      <p:sp>
        <p:nvSpPr>
          <p:cNvPr id="2" name="Rectangle 1"/>
          <p:cNvSpPr/>
          <p:nvPr/>
        </p:nvSpPr>
        <p:spPr>
          <a:xfrm>
            <a:off x="7941609" y="1783530"/>
            <a:ext cx="378524" cy="334978"/>
          </a:xfrm>
          <a:prstGeom prst="rect">
            <a:avLst/>
          </a:prstGeom>
          <a:noFill/>
          <a:ln w="508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Rectangle 4"/>
          <p:cNvSpPr/>
          <p:nvPr/>
        </p:nvSpPr>
        <p:spPr>
          <a:xfrm>
            <a:off x="5830644" y="2073243"/>
            <a:ext cx="378524" cy="334978"/>
          </a:xfrm>
          <a:prstGeom prst="rect">
            <a:avLst/>
          </a:prstGeom>
          <a:noFill/>
          <a:ln w="508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6" name="Rectangle 5"/>
          <p:cNvSpPr/>
          <p:nvPr/>
        </p:nvSpPr>
        <p:spPr>
          <a:xfrm>
            <a:off x="6681267" y="2661718"/>
            <a:ext cx="378524" cy="334978"/>
          </a:xfrm>
          <a:prstGeom prst="rect">
            <a:avLst/>
          </a:prstGeom>
          <a:noFill/>
          <a:ln w="50800">
            <a:solidFill>
              <a:srgbClr val="00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9" name="Rounded Rectangular Callout 8"/>
          <p:cNvSpPr/>
          <p:nvPr/>
        </p:nvSpPr>
        <p:spPr>
          <a:xfrm>
            <a:off x="7334504" y="3484138"/>
            <a:ext cx="1783137" cy="450513"/>
          </a:xfrm>
          <a:prstGeom prst="wedgeRoundRectCallout">
            <a:avLst>
              <a:gd name="adj1" fmla="val -59223"/>
              <a:gd name="adj2" fmla="val -137094"/>
              <a:gd name="adj3" fmla="val 16667"/>
            </a:avLst>
          </a:prstGeom>
          <a:solidFill>
            <a:srgbClr val="0000FF"/>
          </a:solidFill>
          <a:ln w="57150">
            <a:solidFill>
              <a:srgbClr val="00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2800" b="1" dirty="0">
                <a:solidFill>
                  <a:srgbClr val="00FFCC"/>
                </a:solidFill>
              </a:rPr>
              <a:t>Tequfah</a:t>
            </a:r>
          </a:p>
        </p:txBody>
      </p:sp>
      <p:sp>
        <p:nvSpPr>
          <p:cNvPr id="10" name="Rectangle 9"/>
          <p:cNvSpPr/>
          <p:nvPr/>
        </p:nvSpPr>
        <p:spPr>
          <a:xfrm>
            <a:off x="6077594" y="3617057"/>
            <a:ext cx="528204" cy="334978"/>
          </a:xfrm>
          <a:prstGeom prst="rect">
            <a:avLst/>
          </a:prstGeom>
          <a:noFill/>
          <a:ln w="508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7" name="Straight Connector 16"/>
          <p:cNvCxnSpPr/>
          <p:nvPr/>
        </p:nvCxnSpPr>
        <p:spPr>
          <a:xfrm flipV="1">
            <a:off x="6605798" y="2661718"/>
            <a:ext cx="1335811" cy="91174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 idx="2"/>
          </p:cNvCxnSpPr>
          <p:nvPr/>
        </p:nvCxnSpPr>
        <p:spPr>
          <a:xfrm flipV="1">
            <a:off x="7941609" y="2118508"/>
            <a:ext cx="189262" cy="54321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60386" y="2064616"/>
            <a:ext cx="383557" cy="348847"/>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Rounded Rectangular Callout 20"/>
          <p:cNvSpPr/>
          <p:nvPr/>
        </p:nvSpPr>
        <p:spPr>
          <a:xfrm>
            <a:off x="8502978" y="2314866"/>
            <a:ext cx="3061320" cy="573354"/>
          </a:xfrm>
          <a:prstGeom prst="wedgeRoundRectCallout">
            <a:avLst>
              <a:gd name="adj1" fmla="val -107497"/>
              <a:gd name="adj2" fmla="val -48361"/>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22" name="Rounded Rectangular Callout 21"/>
          <p:cNvSpPr/>
          <p:nvPr/>
        </p:nvSpPr>
        <p:spPr>
          <a:xfrm>
            <a:off x="8282809" y="891813"/>
            <a:ext cx="1460500" cy="445604"/>
          </a:xfrm>
          <a:prstGeom prst="wedgeRoundRectCallout">
            <a:avLst>
              <a:gd name="adj1" fmla="val -44957"/>
              <a:gd name="adj2" fmla="val 138445"/>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Conjunction</a:t>
            </a:r>
          </a:p>
        </p:txBody>
      </p:sp>
      <p:sp>
        <p:nvSpPr>
          <p:cNvPr id="23" name="Rounded Rectangular Callout 22"/>
          <p:cNvSpPr/>
          <p:nvPr/>
        </p:nvSpPr>
        <p:spPr>
          <a:xfrm>
            <a:off x="5100394" y="1310913"/>
            <a:ext cx="1460500" cy="445604"/>
          </a:xfrm>
          <a:prstGeom prst="wedgeRoundRectCallout">
            <a:avLst>
              <a:gd name="adj1" fmla="val 14228"/>
              <a:gd name="adj2" fmla="val 106726"/>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Sliver Moon</a:t>
            </a:r>
          </a:p>
        </p:txBody>
      </p:sp>
      <p:sp>
        <p:nvSpPr>
          <p:cNvPr id="24" name="Rectangle 23"/>
          <p:cNvSpPr/>
          <p:nvPr/>
        </p:nvSpPr>
        <p:spPr>
          <a:xfrm>
            <a:off x="5843596" y="2689185"/>
            <a:ext cx="365572" cy="314413"/>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5" name="Rounded Rectangular Callout 24"/>
          <p:cNvSpPr/>
          <p:nvPr/>
        </p:nvSpPr>
        <p:spPr>
          <a:xfrm>
            <a:off x="902825" y="1541721"/>
            <a:ext cx="4008308" cy="1063041"/>
          </a:xfrm>
          <a:prstGeom prst="wedgeRoundRectCallout">
            <a:avLst>
              <a:gd name="adj1" fmla="val 68937"/>
              <a:gd name="adj2" fmla="val 59139"/>
              <a:gd name="adj3" fmla="val 16667"/>
            </a:avLst>
          </a:prstGeom>
          <a:solidFill>
            <a:schemeClr val="tx1">
              <a:lumMod val="85000"/>
            </a:schemeClr>
          </a:solidFill>
          <a:ln w="38100">
            <a:solidFill>
              <a:srgbClr val="99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srgbClr val="663300"/>
                </a:solidFill>
              </a:rPr>
              <a:t>From New </a:t>
            </a:r>
            <a:r>
              <a:rPr lang="en-CA" b="1" dirty="0" err="1">
                <a:solidFill>
                  <a:srgbClr val="663300"/>
                </a:solidFill>
              </a:rPr>
              <a:t>Moonth</a:t>
            </a:r>
            <a:r>
              <a:rPr lang="en-CA" b="1" dirty="0">
                <a:solidFill>
                  <a:srgbClr val="663300"/>
                </a:solidFill>
              </a:rPr>
              <a:t> day, there are </a:t>
            </a:r>
            <a:r>
              <a:rPr lang="en-CA" b="1" u="sng" dirty="0">
                <a:solidFill>
                  <a:srgbClr val="FF0000"/>
                </a:solidFill>
              </a:rPr>
              <a:t>14</a:t>
            </a:r>
            <a:r>
              <a:rPr lang="en-CA" b="1" dirty="0">
                <a:solidFill>
                  <a:srgbClr val="663300"/>
                </a:solidFill>
              </a:rPr>
              <a:t> cycles to the </a:t>
            </a:r>
            <a:r>
              <a:rPr lang="en-CA" b="1" dirty="0" smtClean="0">
                <a:solidFill>
                  <a:srgbClr val="663300"/>
                </a:solidFill>
              </a:rPr>
              <a:t>20</a:t>
            </a:r>
            <a:r>
              <a:rPr lang="en-CA" b="1" baseline="30000" dirty="0" smtClean="0">
                <a:solidFill>
                  <a:srgbClr val="663300"/>
                </a:solidFill>
              </a:rPr>
              <a:t>th</a:t>
            </a:r>
            <a:r>
              <a:rPr lang="en-CA" b="1" dirty="0">
                <a:solidFill>
                  <a:srgbClr val="663300"/>
                </a:solidFill>
              </a:rPr>
              <a:t>;</a:t>
            </a:r>
            <a:r>
              <a:rPr lang="en-CA" b="1" dirty="0" smtClean="0">
                <a:solidFill>
                  <a:srgbClr val="663300"/>
                </a:solidFill>
              </a:rPr>
              <a:t> the </a:t>
            </a:r>
            <a:r>
              <a:rPr lang="en-CA" b="1" dirty="0" smtClean="0">
                <a:solidFill>
                  <a:srgbClr val="FF0000"/>
                </a:solidFill>
              </a:rPr>
              <a:t>lunar</a:t>
            </a:r>
            <a:r>
              <a:rPr lang="en-CA" b="1" dirty="0" smtClean="0">
                <a:solidFill>
                  <a:srgbClr val="663300"/>
                </a:solidFill>
              </a:rPr>
              <a:t> Passover on the </a:t>
            </a:r>
            <a:r>
              <a:rPr lang="en-CA" b="1" dirty="0" smtClean="0">
                <a:solidFill>
                  <a:srgbClr val="663300"/>
                </a:solidFill>
                <a:effectLst>
                  <a:glow rad="127000">
                    <a:srgbClr val="00FF00"/>
                  </a:glow>
                </a:effectLst>
              </a:rPr>
              <a:t>1</a:t>
            </a:r>
            <a:r>
              <a:rPr lang="en-CA" b="1" baseline="30000" dirty="0" smtClean="0">
                <a:solidFill>
                  <a:srgbClr val="663300"/>
                </a:solidFill>
                <a:effectLst>
                  <a:glow rad="127000">
                    <a:srgbClr val="00FF00"/>
                  </a:glow>
                </a:effectLst>
              </a:rPr>
              <a:t>st</a:t>
            </a:r>
            <a:r>
              <a:rPr lang="en-CA" b="1" dirty="0" smtClean="0">
                <a:solidFill>
                  <a:srgbClr val="663300"/>
                </a:solidFill>
              </a:rPr>
              <a:t> </a:t>
            </a:r>
            <a:r>
              <a:rPr lang="en-CA" b="1" dirty="0">
                <a:solidFill>
                  <a:srgbClr val="663300"/>
                </a:solidFill>
              </a:rPr>
              <a:t>cycle!</a:t>
            </a:r>
          </a:p>
        </p:txBody>
      </p:sp>
      <p:sp>
        <p:nvSpPr>
          <p:cNvPr id="26" name="Rounded Rectangle 25"/>
          <p:cNvSpPr/>
          <p:nvPr/>
        </p:nvSpPr>
        <p:spPr>
          <a:xfrm>
            <a:off x="173553" y="3016326"/>
            <a:ext cx="5590210" cy="3345145"/>
          </a:xfrm>
          <a:prstGeom prst="roundRect">
            <a:avLst>
              <a:gd name="adj" fmla="val 23133"/>
            </a:avLst>
          </a:prstGeom>
          <a:solidFill>
            <a:schemeClr val="accent5">
              <a:lumMod val="60000"/>
              <a:lumOff val="40000"/>
            </a:schemeClr>
          </a:solidFill>
          <a:ln w="381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400" dirty="0">
                <a:solidFill>
                  <a:prstClr val="black"/>
                </a:solidFill>
                <a:latin typeface="Arial Black" panose="020B0A04020102020204" pitchFamily="34" charset="0"/>
              </a:rPr>
              <a:t>Look! </a:t>
            </a:r>
            <a:r>
              <a:rPr lang="en-CA" sz="2400" dirty="0">
                <a:solidFill>
                  <a:prstClr val="black"/>
                </a:solidFill>
              </a:rPr>
              <a:t>The lunar Passover would have been before the Tequfah event, and </a:t>
            </a:r>
            <a:r>
              <a:rPr lang="en-CA" sz="2400" b="1" u="sng" dirty="0">
                <a:solidFill>
                  <a:prstClr val="black"/>
                </a:solidFill>
              </a:rPr>
              <a:t>LONG</a:t>
            </a:r>
            <a:r>
              <a:rPr lang="en-CA" sz="2400" dirty="0">
                <a:solidFill>
                  <a:prstClr val="black"/>
                </a:solidFill>
              </a:rPr>
              <a:t> before Abib 14 of the </a:t>
            </a:r>
            <a:r>
              <a:rPr lang="en-CA" sz="2400" b="1" dirty="0">
                <a:solidFill>
                  <a:srgbClr val="0000FF"/>
                </a:solidFill>
              </a:rPr>
              <a:t>Covenant Calendar!</a:t>
            </a:r>
          </a:p>
          <a:p>
            <a:pPr algn="ctr" defTabSz="457200"/>
            <a:r>
              <a:rPr lang="en-CA" sz="2400" dirty="0">
                <a:solidFill>
                  <a:srgbClr val="FF0000"/>
                </a:solidFill>
              </a:rPr>
              <a:t>What would happen if the </a:t>
            </a:r>
            <a:r>
              <a:rPr lang="en-CA" sz="2400" u="sng" dirty="0">
                <a:solidFill>
                  <a:srgbClr val="FF0000"/>
                </a:solidFill>
              </a:rPr>
              <a:t>next crescent moon</a:t>
            </a:r>
            <a:r>
              <a:rPr lang="en-CA" sz="2400" dirty="0">
                <a:solidFill>
                  <a:srgbClr val="FF0000"/>
                </a:solidFill>
              </a:rPr>
              <a:t> was chosen </a:t>
            </a:r>
            <a:r>
              <a:rPr lang="en-CA" sz="2400" b="1" u="sng" dirty="0">
                <a:solidFill>
                  <a:srgbClr val="FF0000"/>
                </a:solidFill>
              </a:rPr>
              <a:t>AFTER</a:t>
            </a:r>
            <a:r>
              <a:rPr lang="en-CA" sz="2400" dirty="0">
                <a:solidFill>
                  <a:srgbClr val="FF0000"/>
                </a:solidFill>
              </a:rPr>
              <a:t> the Tequfah? </a:t>
            </a:r>
            <a:r>
              <a:rPr lang="en-CA" sz="2400" dirty="0">
                <a:solidFill>
                  <a:prstClr val="black"/>
                </a:solidFill>
              </a:rPr>
              <a:t> </a:t>
            </a:r>
            <a:r>
              <a:rPr lang="en-CA" sz="2400" dirty="0" smtClean="0">
                <a:solidFill>
                  <a:prstClr val="black"/>
                </a:solidFill>
              </a:rPr>
              <a:t>Let’s try it!</a:t>
            </a:r>
            <a:endParaRPr lang="en-CA" sz="2400" dirty="0">
              <a:solidFill>
                <a:prstClr val="black"/>
              </a:solidFill>
            </a:endParaRPr>
          </a:p>
        </p:txBody>
      </p:sp>
      <p:sp>
        <p:nvSpPr>
          <p:cNvPr id="27" name="Rounded Rectangle 26"/>
          <p:cNvSpPr/>
          <p:nvPr/>
        </p:nvSpPr>
        <p:spPr>
          <a:xfrm>
            <a:off x="7754749" y="127198"/>
            <a:ext cx="3135085"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A Lunar View</a:t>
            </a:r>
            <a:endParaRPr lang="en-CA" sz="2800" b="1" dirty="0">
              <a:solidFill>
                <a:srgbClr val="FF0000"/>
              </a:solidFill>
            </a:endParaRPr>
          </a:p>
        </p:txBody>
      </p:sp>
      <p:sp>
        <p:nvSpPr>
          <p:cNvPr id="28" name="Slide Number Placeholder 2"/>
          <p:cNvSpPr>
            <a:spLocks noGrp="1"/>
          </p:cNvSpPr>
          <p:nvPr>
            <p:ph type="sldNum" sz="quarter" idx="12"/>
          </p:nvPr>
        </p:nvSpPr>
        <p:spPr>
          <a:xfrm>
            <a:off x="11800552" y="6460159"/>
            <a:ext cx="373214" cy="381929"/>
          </a:xfrm>
        </p:spPr>
        <p:txBody>
          <a:bodyPr/>
          <a:lstStyle/>
          <a:p>
            <a:fld id="{6D22F896-40B5-4ADD-8801-0D06FADFA095}" type="slidenum">
              <a:rPr lang="en-US" sz="1100" smtClean="0">
                <a:solidFill>
                  <a:prstClr val="white">
                    <a:tint val="75000"/>
                  </a:prstClr>
                </a:solidFill>
              </a:rPr>
              <a:pPr/>
              <a:t>61</a:t>
            </a:fld>
            <a:endParaRPr lang="en-US" sz="1100" dirty="0">
              <a:solidFill>
                <a:prstClr val="white">
                  <a:tint val="75000"/>
                </a:prstClr>
              </a:solidFill>
            </a:endParaRPr>
          </a:p>
        </p:txBody>
      </p:sp>
    </p:spTree>
    <p:extLst>
      <p:ext uri="{BB962C8B-B14F-4D97-AF65-F5344CB8AC3E}">
        <p14:creationId xmlns:p14="http://schemas.microsoft.com/office/powerpoint/2010/main" val="347217459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360"/>
                                          </p:val>
                                        </p:tav>
                                        <p:tav tm="100000">
                                          <p:val>
                                            <p:fltVal val="0"/>
                                          </p:val>
                                        </p:tav>
                                      </p:tavLst>
                                    </p:anim>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1250"/>
                                        <p:tgtEl>
                                          <p:spTgt spid="10"/>
                                        </p:tgtEl>
                                      </p:cBhvr>
                                    </p:animEffect>
                                  </p:childTnLst>
                                </p:cTn>
                              </p:par>
                              <p:par>
                                <p:cTn id="16" presetID="42"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21"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1250"/>
                                        <p:tgtEl>
                                          <p:spTgt spid="2"/>
                                        </p:tgtEl>
                                      </p:cBhvr>
                                    </p:animEffect>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250"/>
                                        <p:tgtEl>
                                          <p:spTgt spid="5"/>
                                        </p:tgtEl>
                                      </p:cBhvr>
                                    </p:animEffect>
                                    <p:anim calcmode="lin" valueType="num">
                                      <p:cBhvr>
                                        <p:cTn id="41" dur="1250" fill="hold"/>
                                        <p:tgtEl>
                                          <p:spTgt spid="5"/>
                                        </p:tgtEl>
                                        <p:attrNameLst>
                                          <p:attrName>ppt_x</p:attrName>
                                        </p:attrNameLst>
                                      </p:cBhvr>
                                      <p:tavLst>
                                        <p:tav tm="0">
                                          <p:val>
                                            <p:strVal val="#ppt_x"/>
                                          </p:val>
                                        </p:tav>
                                        <p:tav tm="100000">
                                          <p:val>
                                            <p:strVal val="#ppt_x"/>
                                          </p:val>
                                        </p:tav>
                                      </p:tavLst>
                                    </p:anim>
                                    <p:anim calcmode="lin" valueType="num">
                                      <p:cBhvr>
                                        <p:cTn id="42" dur="1250" fill="hold"/>
                                        <p:tgtEl>
                                          <p:spTgt spid="5"/>
                                        </p:tgtEl>
                                        <p:attrNameLst>
                                          <p:attrName>ppt_y</p:attrName>
                                        </p:attrNameLst>
                                      </p:cBhvr>
                                      <p:tavLst>
                                        <p:tav tm="0">
                                          <p:val>
                                            <p:strVal val="#ppt_y+.1"/>
                                          </p:val>
                                        </p:tav>
                                        <p:tav tm="100000">
                                          <p:val>
                                            <p:strVal val="#ppt_y"/>
                                          </p:val>
                                        </p:tav>
                                      </p:tavLst>
                                    </p:anim>
                                  </p:childTnLst>
                                </p:cTn>
                              </p:par>
                            </p:childTnLst>
                          </p:cTn>
                        </p:par>
                        <p:par>
                          <p:cTn id="43" fill="hold">
                            <p:stCondLst>
                              <p:cond delay="1250"/>
                            </p:stCondLst>
                            <p:childTnLst>
                              <p:par>
                                <p:cTn id="44" presetID="16" presetClass="entr" presetSubtype="2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125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2" presetClass="entr" presetSubtype="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1250" fill="hold"/>
                                        <p:tgtEl>
                                          <p:spTgt spid="24"/>
                                        </p:tgtEl>
                                        <p:attrNameLst>
                                          <p:attrName>ppt_x</p:attrName>
                                        </p:attrNameLst>
                                      </p:cBhvr>
                                      <p:tavLst>
                                        <p:tav tm="0">
                                          <p:val>
                                            <p:strVal val="0-#ppt_w/2"/>
                                          </p:val>
                                        </p:tav>
                                        <p:tav tm="100000">
                                          <p:val>
                                            <p:strVal val="#ppt_x"/>
                                          </p:val>
                                        </p:tav>
                                      </p:tavLst>
                                    </p:anim>
                                    <p:anim calcmode="lin" valueType="num">
                                      <p:cBhvr additive="base">
                                        <p:cTn id="63" dur="1250" fill="hold"/>
                                        <p:tgtEl>
                                          <p:spTgt spid="24"/>
                                        </p:tgtEl>
                                        <p:attrNameLst>
                                          <p:attrName>ppt_y</p:attrName>
                                        </p:attrNameLst>
                                      </p:cBhvr>
                                      <p:tavLst>
                                        <p:tav tm="0">
                                          <p:val>
                                            <p:strVal val="#ppt_y"/>
                                          </p:val>
                                        </p:tav>
                                        <p:tav tm="100000">
                                          <p:val>
                                            <p:strVal val="#ppt_y"/>
                                          </p:val>
                                        </p:tav>
                                      </p:tavLst>
                                    </p:anim>
                                  </p:childTnLst>
                                </p:cTn>
                              </p:par>
                            </p:childTnLst>
                          </p:cTn>
                        </p:par>
                        <p:par>
                          <p:cTn id="64" fill="hold">
                            <p:stCondLst>
                              <p:cond delay="2250"/>
                            </p:stCondLst>
                            <p:childTnLst>
                              <p:par>
                                <p:cTn id="65" presetID="18" presetClass="entr" presetSubtype="12"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strips(downLeft)">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checkerboard(across)">
                                      <p:cBhvr>
                                        <p:cTn id="72"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3553" y="281912"/>
            <a:ext cx="8727721" cy="6287931"/>
          </a:xfrm>
          <a:prstGeom prst="rect">
            <a:avLst/>
          </a:prstGeom>
        </p:spPr>
      </p:pic>
      <p:sp>
        <p:nvSpPr>
          <p:cNvPr id="2" name="Rectangle 1"/>
          <p:cNvSpPr/>
          <p:nvPr/>
        </p:nvSpPr>
        <p:spPr>
          <a:xfrm>
            <a:off x="7941609" y="1783530"/>
            <a:ext cx="378524" cy="334978"/>
          </a:xfrm>
          <a:prstGeom prst="rect">
            <a:avLst/>
          </a:prstGeom>
          <a:noFill/>
          <a:ln w="508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Rectangle 4"/>
          <p:cNvSpPr/>
          <p:nvPr/>
        </p:nvSpPr>
        <p:spPr>
          <a:xfrm>
            <a:off x="5830644" y="2073243"/>
            <a:ext cx="378524" cy="334978"/>
          </a:xfrm>
          <a:prstGeom prst="rect">
            <a:avLst/>
          </a:prstGeom>
          <a:noFill/>
          <a:ln w="508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6" name="Rectangle 5"/>
          <p:cNvSpPr/>
          <p:nvPr/>
        </p:nvSpPr>
        <p:spPr>
          <a:xfrm>
            <a:off x="6681267" y="2661718"/>
            <a:ext cx="378524" cy="334978"/>
          </a:xfrm>
          <a:prstGeom prst="rect">
            <a:avLst/>
          </a:prstGeom>
          <a:noFill/>
          <a:ln w="50800">
            <a:solidFill>
              <a:srgbClr val="00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9" name="Rounded Rectangular Callout 8"/>
          <p:cNvSpPr/>
          <p:nvPr/>
        </p:nvSpPr>
        <p:spPr>
          <a:xfrm>
            <a:off x="7334504" y="3484138"/>
            <a:ext cx="1783137" cy="450513"/>
          </a:xfrm>
          <a:prstGeom prst="wedgeRoundRectCallout">
            <a:avLst>
              <a:gd name="adj1" fmla="val -59223"/>
              <a:gd name="adj2" fmla="val -137094"/>
              <a:gd name="adj3" fmla="val 16667"/>
            </a:avLst>
          </a:prstGeom>
          <a:solidFill>
            <a:srgbClr val="0000FF"/>
          </a:solidFill>
          <a:ln w="57150">
            <a:solidFill>
              <a:srgbClr val="00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2800" b="1" dirty="0">
                <a:solidFill>
                  <a:srgbClr val="00FFCC"/>
                </a:solidFill>
              </a:rPr>
              <a:t>Tequfah</a:t>
            </a:r>
          </a:p>
        </p:txBody>
      </p:sp>
      <p:sp>
        <p:nvSpPr>
          <p:cNvPr id="10" name="Rectangle 9"/>
          <p:cNvSpPr/>
          <p:nvPr/>
        </p:nvSpPr>
        <p:spPr>
          <a:xfrm>
            <a:off x="6077594" y="3617057"/>
            <a:ext cx="528204" cy="334978"/>
          </a:xfrm>
          <a:prstGeom prst="rect">
            <a:avLst/>
          </a:prstGeom>
          <a:noFill/>
          <a:ln w="508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7" name="Straight Connector 16"/>
          <p:cNvCxnSpPr/>
          <p:nvPr/>
        </p:nvCxnSpPr>
        <p:spPr>
          <a:xfrm flipV="1">
            <a:off x="6605798" y="2661718"/>
            <a:ext cx="1335811" cy="91174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 idx="2"/>
          </p:cNvCxnSpPr>
          <p:nvPr/>
        </p:nvCxnSpPr>
        <p:spPr>
          <a:xfrm flipV="1">
            <a:off x="7941609" y="2118508"/>
            <a:ext cx="189262" cy="54321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60386" y="2064616"/>
            <a:ext cx="383557" cy="348847"/>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Rounded Rectangular Callout 20"/>
          <p:cNvSpPr/>
          <p:nvPr/>
        </p:nvSpPr>
        <p:spPr>
          <a:xfrm>
            <a:off x="8502978" y="2314866"/>
            <a:ext cx="3061320" cy="573354"/>
          </a:xfrm>
          <a:prstGeom prst="wedgeRoundRectCallout">
            <a:avLst>
              <a:gd name="adj1" fmla="val -107497"/>
              <a:gd name="adj2" fmla="val -48361"/>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22" name="Rounded Rectangular Callout 21"/>
          <p:cNvSpPr/>
          <p:nvPr/>
        </p:nvSpPr>
        <p:spPr>
          <a:xfrm>
            <a:off x="8282809" y="891813"/>
            <a:ext cx="1460500" cy="445604"/>
          </a:xfrm>
          <a:prstGeom prst="wedgeRoundRectCallout">
            <a:avLst>
              <a:gd name="adj1" fmla="val -44957"/>
              <a:gd name="adj2" fmla="val 138445"/>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Conjunction</a:t>
            </a:r>
          </a:p>
        </p:txBody>
      </p:sp>
      <p:sp>
        <p:nvSpPr>
          <p:cNvPr id="23" name="Rounded Rectangular Callout 22"/>
          <p:cNvSpPr/>
          <p:nvPr/>
        </p:nvSpPr>
        <p:spPr>
          <a:xfrm>
            <a:off x="5100394" y="1310913"/>
            <a:ext cx="1460500" cy="445604"/>
          </a:xfrm>
          <a:prstGeom prst="wedgeRoundRectCallout">
            <a:avLst>
              <a:gd name="adj1" fmla="val 14228"/>
              <a:gd name="adj2" fmla="val 106726"/>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Sliver Moon</a:t>
            </a:r>
          </a:p>
        </p:txBody>
      </p:sp>
      <p:sp>
        <p:nvSpPr>
          <p:cNvPr id="24" name="Rectangle 23"/>
          <p:cNvSpPr/>
          <p:nvPr/>
        </p:nvSpPr>
        <p:spPr>
          <a:xfrm>
            <a:off x="5843596" y="2689185"/>
            <a:ext cx="365572" cy="314413"/>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5" name="Rounded Rectangular Callout 24"/>
          <p:cNvSpPr/>
          <p:nvPr/>
        </p:nvSpPr>
        <p:spPr>
          <a:xfrm>
            <a:off x="902825" y="1541721"/>
            <a:ext cx="4008308" cy="1063041"/>
          </a:xfrm>
          <a:prstGeom prst="wedgeRoundRectCallout">
            <a:avLst>
              <a:gd name="adj1" fmla="val 68937"/>
              <a:gd name="adj2" fmla="val 59139"/>
              <a:gd name="adj3" fmla="val 16667"/>
            </a:avLst>
          </a:prstGeom>
          <a:solidFill>
            <a:schemeClr val="tx1">
              <a:lumMod val="85000"/>
            </a:schemeClr>
          </a:solidFill>
          <a:ln w="38100">
            <a:solidFill>
              <a:srgbClr val="99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srgbClr val="663300"/>
                </a:solidFill>
              </a:rPr>
              <a:t>From New </a:t>
            </a:r>
            <a:r>
              <a:rPr lang="en-CA" b="1" dirty="0" err="1">
                <a:solidFill>
                  <a:srgbClr val="663300"/>
                </a:solidFill>
              </a:rPr>
              <a:t>Moonth</a:t>
            </a:r>
            <a:r>
              <a:rPr lang="en-CA" b="1" dirty="0">
                <a:solidFill>
                  <a:srgbClr val="663300"/>
                </a:solidFill>
              </a:rPr>
              <a:t> day, there are </a:t>
            </a:r>
            <a:r>
              <a:rPr lang="en-CA" b="1" u="sng" dirty="0">
                <a:solidFill>
                  <a:srgbClr val="FF0000"/>
                </a:solidFill>
              </a:rPr>
              <a:t>14</a:t>
            </a:r>
            <a:r>
              <a:rPr lang="en-CA" b="1" dirty="0">
                <a:solidFill>
                  <a:srgbClr val="663300"/>
                </a:solidFill>
              </a:rPr>
              <a:t> cycles to the </a:t>
            </a:r>
            <a:r>
              <a:rPr lang="en-CA" b="1" dirty="0" smtClean="0">
                <a:solidFill>
                  <a:srgbClr val="663300"/>
                </a:solidFill>
              </a:rPr>
              <a:t>20</a:t>
            </a:r>
            <a:r>
              <a:rPr lang="en-CA" b="1" baseline="30000" dirty="0" smtClean="0">
                <a:solidFill>
                  <a:srgbClr val="663300"/>
                </a:solidFill>
              </a:rPr>
              <a:t>th</a:t>
            </a:r>
            <a:r>
              <a:rPr lang="en-CA" b="1" dirty="0">
                <a:solidFill>
                  <a:srgbClr val="663300"/>
                </a:solidFill>
              </a:rPr>
              <a:t>;</a:t>
            </a:r>
            <a:r>
              <a:rPr lang="en-CA" b="1" dirty="0" smtClean="0">
                <a:solidFill>
                  <a:srgbClr val="663300"/>
                </a:solidFill>
              </a:rPr>
              <a:t> the </a:t>
            </a:r>
            <a:r>
              <a:rPr lang="en-CA" b="1" dirty="0" smtClean="0">
                <a:solidFill>
                  <a:srgbClr val="FF0000"/>
                </a:solidFill>
              </a:rPr>
              <a:t>lunar</a:t>
            </a:r>
            <a:r>
              <a:rPr lang="en-CA" b="1" dirty="0" smtClean="0">
                <a:solidFill>
                  <a:srgbClr val="663300"/>
                </a:solidFill>
              </a:rPr>
              <a:t> Passover on the </a:t>
            </a:r>
            <a:r>
              <a:rPr lang="en-CA" b="1" dirty="0" smtClean="0">
                <a:solidFill>
                  <a:srgbClr val="663300"/>
                </a:solidFill>
                <a:effectLst>
                  <a:glow rad="127000">
                    <a:srgbClr val="00FF00"/>
                  </a:glow>
                </a:effectLst>
              </a:rPr>
              <a:t>1</a:t>
            </a:r>
            <a:r>
              <a:rPr lang="en-CA" b="1" baseline="30000" dirty="0" smtClean="0">
                <a:solidFill>
                  <a:srgbClr val="663300"/>
                </a:solidFill>
                <a:effectLst>
                  <a:glow rad="127000">
                    <a:srgbClr val="00FF00"/>
                  </a:glow>
                </a:effectLst>
              </a:rPr>
              <a:t>st</a:t>
            </a:r>
            <a:r>
              <a:rPr lang="en-CA" b="1" dirty="0" smtClean="0">
                <a:solidFill>
                  <a:srgbClr val="663300"/>
                </a:solidFill>
              </a:rPr>
              <a:t> </a:t>
            </a:r>
            <a:r>
              <a:rPr lang="en-CA" b="1" dirty="0">
                <a:solidFill>
                  <a:srgbClr val="663300"/>
                </a:solidFill>
              </a:rPr>
              <a:t>cycle!</a:t>
            </a:r>
          </a:p>
        </p:txBody>
      </p:sp>
      <p:sp>
        <p:nvSpPr>
          <p:cNvPr id="26" name="Rounded Rectangle 25"/>
          <p:cNvSpPr/>
          <p:nvPr/>
        </p:nvSpPr>
        <p:spPr>
          <a:xfrm>
            <a:off x="173553" y="3016326"/>
            <a:ext cx="5590210" cy="3345145"/>
          </a:xfrm>
          <a:prstGeom prst="roundRect">
            <a:avLst>
              <a:gd name="adj" fmla="val 23133"/>
            </a:avLst>
          </a:prstGeom>
          <a:solidFill>
            <a:schemeClr val="accent5">
              <a:lumMod val="60000"/>
              <a:lumOff val="40000"/>
            </a:schemeClr>
          </a:solidFill>
          <a:ln w="381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400" dirty="0">
                <a:solidFill>
                  <a:prstClr val="black"/>
                </a:solidFill>
                <a:latin typeface="Arial Black" panose="020B0A04020102020204" pitchFamily="34" charset="0"/>
              </a:rPr>
              <a:t>Look! </a:t>
            </a:r>
            <a:r>
              <a:rPr lang="en-CA" sz="2400" dirty="0">
                <a:solidFill>
                  <a:prstClr val="black"/>
                </a:solidFill>
              </a:rPr>
              <a:t>The lunar Passover would have been before the Tequfah event, and </a:t>
            </a:r>
            <a:r>
              <a:rPr lang="en-CA" sz="2400" b="1" u="sng" dirty="0">
                <a:solidFill>
                  <a:prstClr val="black"/>
                </a:solidFill>
              </a:rPr>
              <a:t>LONG</a:t>
            </a:r>
            <a:r>
              <a:rPr lang="en-CA" sz="2400" dirty="0">
                <a:solidFill>
                  <a:prstClr val="black"/>
                </a:solidFill>
              </a:rPr>
              <a:t> before Abib 14 of the </a:t>
            </a:r>
            <a:r>
              <a:rPr lang="en-CA" sz="2400" b="1" dirty="0">
                <a:solidFill>
                  <a:srgbClr val="0000FF"/>
                </a:solidFill>
              </a:rPr>
              <a:t>Covenant Calendar!</a:t>
            </a:r>
          </a:p>
          <a:p>
            <a:pPr algn="ctr" defTabSz="457200"/>
            <a:r>
              <a:rPr lang="en-CA" sz="2400" dirty="0">
                <a:solidFill>
                  <a:srgbClr val="FF0000"/>
                </a:solidFill>
              </a:rPr>
              <a:t>What would happen if the </a:t>
            </a:r>
            <a:r>
              <a:rPr lang="en-CA" sz="2400" u="sng" dirty="0">
                <a:solidFill>
                  <a:srgbClr val="FF0000"/>
                </a:solidFill>
              </a:rPr>
              <a:t>next crescent moon</a:t>
            </a:r>
            <a:r>
              <a:rPr lang="en-CA" sz="2400" dirty="0">
                <a:solidFill>
                  <a:srgbClr val="FF0000"/>
                </a:solidFill>
              </a:rPr>
              <a:t> was chosen </a:t>
            </a:r>
            <a:r>
              <a:rPr lang="en-CA" sz="2400" b="1" u="sng" dirty="0">
                <a:solidFill>
                  <a:srgbClr val="FF0000"/>
                </a:solidFill>
              </a:rPr>
              <a:t>AFTER</a:t>
            </a:r>
            <a:r>
              <a:rPr lang="en-CA" sz="2400" dirty="0">
                <a:solidFill>
                  <a:srgbClr val="FF0000"/>
                </a:solidFill>
              </a:rPr>
              <a:t> the Tequfah? </a:t>
            </a:r>
            <a:r>
              <a:rPr lang="en-CA" sz="2400" dirty="0">
                <a:solidFill>
                  <a:prstClr val="black"/>
                </a:solidFill>
              </a:rPr>
              <a:t> </a:t>
            </a:r>
            <a:r>
              <a:rPr lang="en-CA" sz="2400" dirty="0" smtClean="0">
                <a:solidFill>
                  <a:prstClr val="black"/>
                </a:solidFill>
              </a:rPr>
              <a:t>Let’s try it!</a:t>
            </a:r>
            <a:endParaRPr lang="en-CA" sz="2400" dirty="0">
              <a:solidFill>
                <a:prstClr val="black"/>
              </a:solidFill>
            </a:endParaRPr>
          </a:p>
        </p:txBody>
      </p:sp>
      <p:sp>
        <p:nvSpPr>
          <p:cNvPr id="27" name="Rounded Rectangle 26"/>
          <p:cNvSpPr/>
          <p:nvPr/>
        </p:nvSpPr>
        <p:spPr>
          <a:xfrm>
            <a:off x="7754749" y="127198"/>
            <a:ext cx="3135085"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A Lunar View</a:t>
            </a:r>
            <a:endParaRPr lang="en-CA" sz="2800" b="1" dirty="0">
              <a:solidFill>
                <a:srgbClr val="FF0000"/>
              </a:solidFill>
            </a:endParaRPr>
          </a:p>
        </p:txBody>
      </p:sp>
      <p:sp>
        <p:nvSpPr>
          <p:cNvPr id="28" name="Slide Number Placeholder 2"/>
          <p:cNvSpPr>
            <a:spLocks noGrp="1"/>
          </p:cNvSpPr>
          <p:nvPr>
            <p:ph type="sldNum" sz="quarter" idx="12"/>
          </p:nvPr>
        </p:nvSpPr>
        <p:spPr>
          <a:xfrm>
            <a:off x="11800552" y="6460159"/>
            <a:ext cx="373214" cy="381929"/>
          </a:xfrm>
        </p:spPr>
        <p:txBody>
          <a:bodyPr/>
          <a:lstStyle/>
          <a:p>
            <a:fld id="{6D22F896-40B5-4ADD-8801-0D06FADFA095}" type="slidenum">
              <a:rPr lang="en-US" sz="1100" smtClean="0">
                <a:solidFill>
                  <a:prstClr val="white">
                    <a:tint val="75000"/>
                  </a:prstClr>
                </a:solidFill>
              </a:rPr>
              <a:pPr/>
              <a:t>62</a:t>
            </a:fld>
            <a:endParaRPr lang="en-US" sz="1100" dirty="0">
              <a:solidFill>
                <a:prstClr val="white">
                  <a:tint val="75000"/>
                </a:prstClr>
              </a:solidFill>
            </a:endParaRPr>
          </a:p>
        </p:txBody>
      </p:sp>
    </p:spTree>
    <p:extLst>
      <p:ext uri="{BB962C8B-B14F-4D97-AF65-F5344CB8AC3E}">
        <p14:creationId xmlns:p14="http://schemas.microsoft.com/office/powerpoint/2010/main" val="156900475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360"/>
                                          </p:val>
                                        </p:tav>
                                        <p:tav tm="100000">
                                          <p:val>
                                            <p:fltVal val="0"/>
                                          </p:val>
                                        </p:tav>
                                      </p:tavLst>
                                    </p:anim>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1250"/>
                                        <p:tgtEl>
                                          <p:spTgt spid="10"/>
                                        </p:tgtEl>
                                      </p:cBhvr>
                                    </p:animEffect>
                                  </p:childTnLst>
                                </p:cTn>
                              </p:par>
                              <p:par>
                                <p:cTn id="16" presetID="42"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21"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1250"/>
                                        <p:tgtEl>
                                          <p:spTgt spid="2"/>
                                        </p:tgtEl>
                                      </p:cBhvr>
                                    </p:animEffect>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250"/>
                                        <p:tgtEl>
                                          <p:spTgt spid="5"/>
                                        </p:tgtEl>
                                      </p:cBhvr>
                                    </p:animEffect>
                                    <p:anim calcmode="lin" valueType="num">
                                      <p:cBhvr>
                                        <p:cTn id="41" dur="1250" fill="hold"/>
                                        <p:tgtEl>
                                          <p:spTgt spid="5"/>
                                        </p:tgtEl>
                                        <p:attrNameLst>
                                          <p:attrName>ppt_x</p:attrName>
                                        </p:attrNameLst>
                                      </p:cBhvr>
                                      <p:tavLst>
                                        <p:tav tm="0">
                                          <p:val>
                                            <p:strVal val="#ppt_x"/>
                                          </p:val>
                                        </p:tav>
                                        <p:tav tm="100000">
                                          <p:val>
                                            <p:strVal val="#ppt_x"/>
                                          </p:val>
                                        </p:tav>
                                      </p:tavLst>
                                    </p:anim>
                                    <p:anim calcmode="lin" valueType="num">
                                      <p:cBhvr>
                                        <p:cTn id="42" dur="1250" fill="hold"/>
                                        <p:tgtEl>
                                          <p:spTgt spid="5"/>
                                        </p:tgtEl>
                                        <p:attrNameLst>
                                          <p:attrName>ppt_y</p:attrName>
                                        </p:attrNameLst>
                                      </p:cBhvr>
                                      <p:tavLst>
                                        <p:tav tm="0">
                                          <p:val>
                                            <p:strVal val="#ppt_y+.1"/>
                                          </p:val>
                                        </p:tav>
                                        <p:tav tm="100000">
                                          <p:val>
                                            <p:strVal val="#ppt_y"/>
                                          </p:val>
                                        </p:tav>
                                      </p:tavLst>
                                    </p:anim>
                                  </p:childTnLst>
                                </p:cTn>
                              </p:par>
                            </p:childTnLst>
                          </p:cTn>
                        </p:par>
                        <p:par>
                          <p:cTn id="43" fill="hold">
                            <p:stCondLst>
                              <p:cond delay="1250"/>
                            </p:stCondLst>
                            <p:childTnLst>
                              <p:par>
                                <p:cTn id="44" presetID="16" presetClass="entr" presetSubtype="2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125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2" presetClass="entr" presetSubtype="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1250" fill="hold"/>
                                        <p:tgtEl>
                                          <p:spTgt spid="24"/>
                                        </p:tgtEl>
                                        <p:attrNameLst>
                                          <p:attrName>ppt_x</p:attrName>
                                        </p:attrNameLst>
                                      </p:cBhvr>
                                      <p:tavLst>
                                        <p:tav tm="0">
                                          <p:val>
                                            <p:strVal val="0-#ppt_w/2"/>
                                          </p:val>
                                        </p:tav>
                                        <p:tav tm="100000">
                                          <p:val>
                                            <p:strVal val="#ppt_x"/>
                                          </p:val>
                                        </p:tav>
                                      </p:tavLst>
                                    </p:anim>
                                    <p:anim calcmode="lin" valueType="num">
                                      <p:cBhvr additive="base">
                                        <p:cTn id="63" dur="1250" fill="hold"/>
                                        <p:tgtEl>
                                          <p:spTgt spid="24"/>
                                        </p:tgtEl>
                                        <p:attrNameLst>
                                          <p:attrName>ppt_y</p:attrName>
                                        </p:attrNameLst>
                                      </p:cBhvr>
                                      <p:tavLst>
                                        <p:tav tm="0">
                                          <p:val>
                                            <p:strVal val="#ppt_y"/>
                                          </p:val>
                                        </p:tav>
                                        <p:tav tm="100000">
                                          <p:val>
                                            <p:strVal val="#ppt_y"/>
                                          </p:val>
                                        </p:tav>
                                      </p:tavLst>
                                    </p:anim>
                                  </p:childTnLst>
                                </p:cTn>
                              </p:par>
                            </p:childTnLst>
                          </p:cTn>
                        </p:par>
                        <p:par>
                          <p:cTn id="64" fill="hold">
                            <p:stCondLst>
                              <p:cond delay="2250"/>
                            </p:stCondLst>
                            <p:childTnLst>
                              <p:par>
                                <p:cTn id="65" presetID="18" presetClass="entr" presetSubtype="12"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strips(downLeft)">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checkerboard(across)">
                                      <p:cBhvr>
                                        <p:cTn id="72"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802485" y="53424"/>
            <a:ext cx="355312" cy="366446"/>
          </a:xfrm>
        </p:spPr>
        <p:txBody>
          <a:bodyPr/>
          <a:lstStyle/>
          <a:p>
            <a:fld id="{6D22F896-40B5-4ADD-8801-0D06FADFA095}" type="slidenum">
              <a:rPr lang="en-US" sz="1200" smtClean="0">
                <a:solidFill>
                  <a:prstClr val="black"/>
                </a:solidFill>
              </a:rPr>
              <a:pPr/>
              <a:t>63</a:t>
            </a:fld>
            <a:endParaRPr lang="en-US" sz="1200" dirty="0">
              <a:solidFill>
                <a:prstClr val="black"/>
              </a:solidFill>
            </a:endParaRPr>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3553" y="281912"/>
            <a:ext cx="8727721" cy="6287931"/>
          </a:xfrm>
          <a:prstGeom prst="rect">
            <a:avLst/>
          </a:prstGeom>
        </p:spPr>
      </p:pic>
      <p:sp>
        <p:nvSpPr>
          <p:cNvPr id="2" name="Rectangle 1"/>
          <p:cNvSpPr/>
          <p:nvPr/>
        </p:nvSpPr>
        <p:spPr>
          <a:xfrm>
            <a:off x="2590635" y="4693878"/>
            <a:ext cx="378524" cy="334978"/>
          </a:xfrm>
          <a:prstGeom prst="rect">
            <a:avLst/>
          </a:prstGeom>
          <a:noFill/>
          <a:ln w="47625">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Rectangle 4"/>
          <p:cNvSpPr/>
          <p:nvPr/>
        </p:nvSpPr>
        <p:spPr>
          <a:xfrm>
            <a:off x="756143" y="4973543"/>
            <a:ext cx="320546" cy="345142"/>
          </a:xfrm>
          <a:prstGeom prst="rect">
            <a:avLst/>
          </a:prstGeom>
          <a:noFill/>
          <a:ln w="47625">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6" name="Rectangle 5"/>
          <p:cNvSpPr/>
          <p:nvPr/>
        </p:nvSpPr>
        <p:spPr>
          <a:xfrm>
            <a:off x="6681267" y="2661718"/>
            <a:ext cx="378524" cy="334978"/>
          </a:xfrm>
          <a:prstGeom prst="rect">
            <a:avLst/>
          </a:prstGeom>
          <a:noFill/>
          <a:ln w="50800">
            <a:solidFill>
              <a:srgbClr val="00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9" name="Rounded Rectangular Callout 8"/>
          <p:cNvSpPr/>
          <p:nvPr/>
        </p:nvSpPr>
        <p:spPr>
          <a:xfrm>
            <a:off x="6898411" y="1837020"/>
            <a:ext cx="1783137" cy="450513"/>
          </a:xfrm>
          <a:prstGeom prst="wedgeRoundRectCallout">
            <a:avLst>
              <a:gd name="adj1" fmla="val -38425"/>
              <a:gd name="adj2" fmla="val 124374"/>
              <a:gd name="adj3" fmla="val 16667"/>
            </a:avLst>
          </a:prstGeom>
          <a:solidFill>
            <a:srgbClr val="0000FF"/>
          </a:solidFill>
          <a:ln w="57150">
            <a:solidFill>
              <a:srgbClr val="00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2800" b="1" dirty="0">
                <a:solidFill>
                  <a:srgbClr val="00FFCC"/>
                </a:solidFill>
              </a:rPr>
              <a:t>Tequfah</a:t>
            </a:r>
          </a:p>
        </p:txBody>
      </p:sp>
      <p:sp>
        <p:nvSpPr>
          <p:cNvPr id="10" name="Rectangle 9"/>
          <p:cNvSpPr/>
          <p:nvPr/>
        </p:nvSpPr>
        <p:spPr>
          <a:xfrm>
            <a:off x="463375" y="6234865"/>
            <a:ext cx="528204" cy="334978"/>
          </a:xfrm>
          <a:prstGeom prst="rect">
            <a:avLst/>
          </a:prstGeom>
          <a:noFill/>
          <a:ln w="47625">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7" name="Straight Connector 16"/>
          <p:cNvCxnSpPr/>
          <p:nvPr/>
        </p:nvCxnSpPr>
        <p:spPr>
          <a:xfrm flipV="1">
            <a:off x="1065562" y="5028856"/>
            <a:ext cx="1525073" cy="120601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flipH="1">
            <a:off x="1106301" y="4873227"/>
            <a:ext cx="464753" cy="513037"/>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Rounded Rectangular Callout 20"/>
          <p:cNvSpPr/>
          <p:nvPr/>
        </p:nvSpPr>
        <p:spPr>
          <a:xfrm>
            <a:off x="3006753" y="5293441"/>
            <a:ext cx="3061320" cy="573354"/>
          </a:xfrm>
          <a:prstGeom prst="wedgeRoundRectCallout">
            <a:avLst>
              <a:gd name="adj1" fmla="val -93446"/>
              <a:gd name="adj2" fmla="val -51366"/>
              <a:gd name="adj3" fmla="val 16667"/>
            </a:avLst>
          </a:prstGeom>
          <a:solidFill>
            <a:srgbClr val="FFC000"/>
          </a:solidFill>
          <a:ln w="285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22" name="Rounded Rectangular Callout 21"/>
          <p:cNvSpPr/>
          <p:nvPr/>
        </p:nvSpPr>
        <p:spPr>
          <a:xfrm>
            <a:off x="2931835" y="3802161"/>
            <a:ext cx="1460500" cy="445604"/>
          </a:xfrm>
          <a:prstGeom prst="wedgeRoundRectCallout">
            <a:avLst>
              <a:gd name="adj1" fmla="val -44957"/>
              <a:gd name="adj2" fmla="val 138445"/>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Conjunction</a:t>
            </a:r>
          </a:p>
        </p:txBody>
      </p:sp>
      <p:sp>
        <p:nvSpPr>
          <p:cNvPr id="23" name="Rounded Rectangular Callout 22"/>
          <p:cNvSpPr/>
          <p:nvPr/>
        </p:nvSpPr>
        <p:spPr>
          <a:xfrm>
            <a:off x="92194" y="4192961"/>
            <a:ext cx="1460500" cy="445604"/>
          </a:xfrm>
          <a:prstGeom prst="wedgeRoundRectCallout">
            <a:avLst>
              <a:gd name="adj1" fmla="val -5177"/>
              <a:gd name="adj2" fmla="val 115552"/>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Sliver Moon</a:t>
            </a:r>
          </a:p>
        </p:txBody>
      </p:sp>
      <p:sp>
        <p:nvSpPr>
          <p:cNvPr id="24" name="Rectangle 23"/>
          <p:cNvSpPr/>
          <p:nvPr/>
        </p:nvSpPr>
        <p:spPr>
          <a:xfrm>
            <a:off x="764813" y="5580118"/>
            <a:ext cx="365572" cy="314413"/>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5" name="Rounded Rectangular Callout 24"/>
          <p:cNvSpPr/>
          <p:nvPr/>
        </p:nvSpPr>
        <p:spPr>
          <a:xfrm>
            <a:off x="1755001" y="6129342"/>
            <a:ext cx="8077609" cy="440501"/>
          </a:xfrm>
          <a:prstGeom prst="wedgeRoundRectCallout">
            <a:avLst>
              <a:gd name="adj1" fmla="val -56379"/>
              <a:gd name="adj2" fmla="val -123385"/>
              <a:gd name="adj3" fmla="val 16667"/>
            </a:avLst>
          </a:prstGeom>
          <a:solidFill>
            <a:schemeClr val="tx1">
              <a:lumMod val="85000"/>
            </a:schemeClr>
          </a:solidFill>
          <a:ln w="38100">
            <a:solidFill>
              <a:srgbClr val="99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srgbClr val="663300"/>
                </a:solidFill>
              </a:rPr>
              <a:t>From New </a:t>
            </a:r>
            <a:r>
              <a:rPr lang="en-CA" b="1" dirty="0" err="1">
                <a:solidFill>
                  <a:srgbClr val="663300"/>
                </a:solidFill>
              </a:rPr>
              <a:t>Moonth</a:t>
            </a:r>
            <a:r>
              <a:rPr lang="en-CA" b="1" dirty="0">
                <a:solidFill>
                  <a:srgbClr val="663300"/>
                </a:solidFill>
              </a:rPr>
              <a:t> day, there are </a:t>
            </a:r>
            <a:r>
              <a:rPr lang="en-CA" b="1" u="sng" dirty="0">
                <a:solidFill>
                  <a:srgbClr val="FF0000"/>
                </a:solidFill>
              </a:rPr>
              <a:t>14</a:t>
            </a:r>
            <a:r>
              <a:rPr lang="en-CA" b="1" dirty="0">
                <a:solidFill>
                  <a:srgbClr val="663300"/>
                </a:solidFill>
              </a:rPr>
              <a:t> cycles to the </a:t>
            </a:r>
            <a:r>
              <a:rPr lang="en-CA" b="1" dirty="0">
                <a:solidFill>
                  <a:srgbClr val="FF0000"/>
                </a:solidFill>
              </a:rPr>
              <a:t>18</a:t>
            </a:r>
            <a:r>
              <a:rPr lang="en-CA" b="1" baseline="30000" dirty="0">
                <a:solidFill>
                  <a:srgbClr val="FF0000"/>
                </a:solidFill>
              </a:rPr>
              <a:t>th</a:t>
            </a:r>
            <a:r>
              <a:rPr lang="en-CA" b="1" dirty="0">
                <a:solidFill>
                  <a:srgbClr val="FF0000"/>
                </a:solidFill>
              </a:rPr>
              <a:t>,</a:t>
            </a:r>
            <a:r>
              <a:rPr lang="en-CA" b="1" dirty="0">
                <a:solidFill>
                  <a:srgbClr val="663300"/>
                </a:solidFill>
              </a:rPr>
              <a:t> the </a:t>
            </a:r>
            <a:r>
              <a:rPr lang="en-CA" b="1" dirty="0">
                <a:solidFill>
                  <a:srgbClr val="663300"/>
                </a:solidFill>
                <a:effectLst>
                  <a:glow rad="127000">
                    <a:srgbClr val="00FF00"/>
                  </a:glow>
                </a:effectLst>
              </a:rPr>
              <a:t>2</a:t>
            </a:r>
            <a:r>
              <a:rPr lang="en-CA" b="1" baseline="30000" dirty="0">
                <a:solidFill>
                  <a:srgbClr val="663300"/>
                </a:solidFill>
                <a:effectLst>
                  <a:glow rad="127000">
                    <a:srgbClr val="00FF00"/>
                  </a:glow>
                </a:effectLst>
              </a:rPr>
              <a:t>nd</a:t>
            </a:r>
            <a:r>
              <a:rPr lang="en-CA" b="1" dirty="0">
                <a:solidFill>
                  <a:srgbClr val="663300"/>
                </a:solidFill>
                <a:effectLst>
                  <a:glow rad="127000">
                    <a:srgbClr val="00FF00"/>
                  </a:glow>
                </a:effectLst>
              </a:rPr>
              <a:t> </a:t>
            </a:r>
            <a:r>
              <a:rPr lang="en-CA" b="1" dirty="0">
                <a:solidFill>
                  <a:srgbClr val="663300"/>
                </a:solidFill>
              </a:rPr>
              <a:t>cycle!</a:t>
            </a:r>
          </a:p>
        </p:txBody>
      </p:sp>
      <p:sp>
        <p:nvSpPr>
          <p:cNvPr id="7" name="Rounded Rectangle 6"/>
          <p:cNvSpPr/>
          <p:nvPr/>
        </p:nvSpPr>
        <p:spPr>
          <a:xfrm>
            <a:off x="173552" y="894737"/>
            <a:ext cx="6374731" cy="2785593"/>
          </a:xfrm>
          <a:prstGeom prst="roundRect">
            <a:avLst/>
          </a:prstGeom>
          <a:solidFill>
            <a:schemeClr val="tx1">
              <a:lumMod val="85000"/>
            </a:schemeClr>
          </a:solidFill>
          <a:ln w="57150">
            <a:solidFill>
              <a:srgbClr val="996600"/>
            </a:solidFill>
          </a:ln>
          <a:effectLst>
            <a:glow rad="127000">
              <a:srgbClr val="00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800" b="1" dirty="0">
                <a:solidFill>
                  <a:prstClr val="black"/>
                </a:solidFill>
              </a:rPr>
              <a:t>Problem!  </a:t>
            </a:r>
            <a:r>
              <a:rPr lang="en-CA" sz="2800" dirty="0" smtClean="0">
                <a:solidFill>
                  <a:srgbClr val="EF7A24">
                    <a:lumMod val="75000"/>
                  </a:srgbClr>
                </a:solidFill>
              </a:rPr>
              <a:t>A </a:t>
            </a:r>
            <a:r>
              <a:rPr lang="en-CA" sz="2800" dirty="0" smtClean="0">
                <a:solidFill>
                  <a:srgbClr val="FF0000"/>
                </a:solidFill>
              </a:rPr>
              <a:t>Lunar Passover </a:t>
            </a:r>
            <a:r>
              <a:rPr lang="en-CA" sz="2800" dirty="0" smtClean="0">
                <a:solidFill>
                  <a:srgbClr val="EF7A24">
                    <a:lumMod val="75000"/>
                  </a:srgbClr>
                </a:solidFill>
              </a:rPr>
              <a:t>on the  </a:t>
            </a:r>
            <a:br>
              <a:rPr lang="en-CA" sz="2800" dirty="0" smtClean="0">
                <a:solidFill>
                  <a:srgbClr val="EF7A24">
                    <a:lumMod val="75000"/>
                  </a:srgbClr>
                </a:solidFill>
              </a:rPr>
            </a:br>
            <a:r>
              <a:rPr lang="en-CA" sz="2800" u="sng" dirty="0" smtClean="0">
                <a:solidFill>
                  <a:srgbClr val="FF0000"/>
                </a:solidFill>
              </a:rPr>
              <a:t>18</a:t>
            </a:r>
            <a:r>
              <a:rPr lang="en-CA" sz="2800" u="sng" baseline="30000" dirty="0" smtClean="0">
                <a:solidFill>
                  <a:srgbClr val="FF0000"/>
                </a:solidFill>
              </a:rPr>
              <a:t>th</a:t>
            </a:r>
            <a:r>
              <a:rPr lang="en-CA" sz="2800" dirty="0" smtClean="0">
                <a:solidFill>
                  <a:srgbClr val="EF7A24">
                    <a:lumMod val="75000"/>
                  </a:srgbClr>
                </a:solidFill>
              </a:rPr>
              <a:t> [a </a:t>
            </a:r>
            <a:r>
              <a:rPr lang="en-CA" sz="2800" u="sng" dirty="0">
                <a:solidFill>
                  <a:srgbClr val="FF0000"/>
                </a:solidFill>
              </a:rPr>
              <a:t>2</a:t>
            </a:r>
            <a:r>
              <a:rPr lang="en-CA" sz="2800" u="sng" baseline="30000" dirty="0">
                <a:solidFill>
                  <a:srgbClr val="FF0000"/>
                </a:solidFill>
              </a:rPr>
              <a:t>nd</a:t>
            </a:r>
            <a:r>
              <a:rPr lang="en-CA" sz="2800" dirty="0">
                <a:solidFill>
                  <a:srgbClr val="EF7A24">
                    <a:lumMod val="75000"/>
                  </a:srgbClr>
                </a:solidFill>
              </a:rPr>
              <a:t> </a:t>
            </a:r>
            <a:r>
              <a:rPr lang="en-CA" sz="2800" dirty="0" smtClean="0">
                <a:solidFill>
                  <a:srgbClr val="EF7A24">
                    <a:lumMod val="75000"/>
                  </a:srgbClr>
                </a:solidFill>
              </a:rPr>
              <a:t>cycle], </a:t>
            </a:r>
            <a:r>
              <a:rPr lang="en-CA" sz="2800" dirty="0">
                <a:solidFill>
                  <a:srgbClr val="EF7A24">
                    <a:lumMod val="75000"/>
                  </a:srgbClr>
                </a:solidFill>
              </a:rPr>
              <a:t>is </a:t>
            </a:r>
            <a:r>
              <a:rPr lang="en-CA" sz="2800" b="1" dirty="0">
                <a:solidFill>
                  <a:prstClr val="black"/>
                </a:solidFill>
              </a:rPr>
              <a:t>LONG AFTER </a:t>
            </a:r>
            <a:r>
              <a:rPr lang="en-CA" sz="2800" dirty="0">
                <a:solidFill>
                  <a:srgbClr val="EF7A24">
                    <a:lumMod val="75000"/>
                  </a:srgbClr>
                </a:solidFill>
              </a:rPr>
              <a:t>the </a:t>
            </a:r>
            <a:r>
              <a:rPr lang="en-CA" sz="2800" b="1" dirty="0">
                <a:solidFill>
                  <a:srgbClr val="0000FF"/>
                </a:solidFill>
              </a:rPr>
              <a:t>Covenant Calendar </a:t>
            </a:r>
            <a:r>
              <a:rPr lang="en-CA" sz="2800" b="1" dirty="0" smtClean="0">
                <a:solidFill>
                  <a:srgbClr val="0000FF"/>
                </a:solidFill>
              </a:rPr>
              <a:t>Pesach.</a:t>
            </a:r>
            <a:br>
              <a:rPr lang="en-CA" sz="2800" b="1" dirty="0" smtClean="0">
                <a:solidFill>
                  <a:srgbClr val="0000FF"/>
                </a:solidFill>
              </a:rPr>
            </a:br>
            <a:r>
              <a:rPr lang="en-CA" sz="2800" b="1" dirty="0" smtClean="0">
                <a:solidFill>
                  <a:srgbClr val="0000FF"/>
                </a:solidFill>
              </a:rPr>
              <a:t> </a:t>
            </a:r>
            <a:r>
              <a:rPr lang="en-CA" sz="2800" dirty="0" smtClean="0">
                <a:solidFill>
                  <a:srgbClr val="EF7A24">
                    <a:lumMod val="75000"/>
                  </a:srgbClr>
                </a:solidFill>
              </a:rPr>
              <a:t>It was </a:t>
            </a:r>
            <a:r>
              <a:rPr lang="en-CA" sz="2800" dirty="0">
                <a:solidFill>
                  <a:srgbClr val="EF7A24">
                    <a:lumMod val="75000"/>
                  </a:srgbClr>
                </a:solidFill>
              </a:rPr>
              <a:t>on </a:t>
            </a:r>
            <a:r>
              <a:rPr lang="en-CA" sz="2800" dirty="0" smtClean="0">
                <a:solidFill>
                  <a:srgbClr val="EF7A24">
                    <a:lumMod val="75000"/>
                  </a:srgbClr>
                </a:solidFill>
              </a:rPr>
              <a:t>Apr </a:t>
            </a:r>
            <a:r>
              <a:rPr lang="en-CA" sz="2800" b="1" u="sng" dirty="0">
                <a:solidFill>
                  <a:srgbClr val="0000FF"/>
                </a:solidFill>
              </a:rPr>
              <a:t>5</a:t>
            </a:r>
            <a:r>
              <a:rPr lang="en-CA" sz="2800" b="1" u="sng" baseline="30000" dirty="0">
                <a:solidFill>
                  <a:srgbClr val="0000FF"/>
                </a:solidFill>
              </a:rPr>
              <a:t>th</a:t>
            </a:r>
            <a:r>
              <a:rPr lang="en-CA" sz="2800" dirty="0">
                <a:solidFill>
                  <a:srgbClr val="0000FF"/>
                </a:solidFill>
              </a:rPr>
              <a:t>, </a:t>
            </a:r>
            <a:r>
              <a:rPr lang="en-CA" sz="2800" dirty="0">
                <a:solidFill>
                  <a:srgbClr val="EF7A24">
                    <a:lumMod val="75000"/>
                  </a:srgbClr>
                </a:solidFill>
              </a:rPr>
              <a:t>the </a:t>
            </a:r>
            <a:r>
              <a:rPr lang="en-CA" sz="2800" b="1" dirty="0">
                <a:ln>
                  <a:solidFill>
                    <a:srgbClr val="0000FF"/>
                  </a:solidFill>
                </a:ln>
                <a:solidFill>
                  <a:srgbClr val="EF7A24">
                    <a:lumMod val="75000"/>
                  </a:srgbClr>
                </a:solidFill>
                <a:effectLst>
                  <a:glow rad="127000">
                    <a:srgbClr val="00FF00"/>
                  </a:glow>
                </a:effectLst>
              </a:rPr>
              <a:t>3</a:t>
            </a:r>
            <a:r>
              <a:rPr lang="en-CA" sz="2800" b="1" baseline="30000" dirty="0">
                <a:ln>
                  <a:solidFill>
                    <a:srgbClr val="0000FF"/>
                  </a:solidFill>
                </a:ln>
                <a:solidFill>
                  <a:srgbClr val="EF7A24">
                    <a:lumMod val="75000"/>
                  </a:srgbClr>
                </a:solidFill>
                <a:effectLst>
                  <a:glow rad="127000">
                    <a:srgbClr val="00FF00"/>
                  </a:glow>
                </a:effectLst>
              </a:rPr>
              <a:t>rd</a:t>
            </a:r>
            <a:r>
              <a:rPr lang="en-CA" sz="2800" b="1" dirty="0">
                <a:ln>
                  <a:solidFill>
                    <a:srgbClr val="0000FF"/>
                  </a:solidFill>
                </a:ln>
                <a:solidFill>
                  <a:srgbClr val="EF7A24">
                    <a:lumMod val="75000"/>
                  </a:srgbClr>
                </a:solidFill>
              </a:rPr>
              <a:t> </a:t>
            </a:r>
            <a:r>
              <a:rPr lang="en-CA" sz="2800" dirty="0">
                <a:solidFill>
                  <a:srgbClr val="EF7A24">
                    <a:lumMod val="75000"/>
                  </a:srgbClr>
                </a:solidFill>
              </a:rPr>
              <a:t>cycle in </a:t>
            </a:r>
            <a:r>
              <a:rPr lang="en-CA" sz="2800" dirty="0" smtClean="0">
                <a:solidFill>
                  <a:srgbClr val="EF7A24">
                    <a:lumMod val="75000"/>
                  </a:srgbClr>
                </a:solidFill>
              </a:rPr>
              <a:t/>
            </a:r>
            <a:br>
              <a:rPr lang="en-CA" sz="2800" dirty="0" smtClean="0">
                <a:solidFill>
                  <a:srgbClr val="EF7A24">
                    <a:lumMod val="75000"/>
                  </a:srgbClr>
                </a:solidFill>
              </a:rPr>
            </a:br>
            <a:r>
              <a:rPr lang="en-CA" sz="2800" dirty="0" smtClean="0">
                <a:solidFill>
                  <a:srgbClr val="EF7A24">
                    <a:lumMod val="75000"/>
                  </a:srgbClr>
                </a:solidFill>
              </a:rPr>
              <a:t>the </a:t>
            </a:r>
            <a:r>
              <a:rPr lang="en-CA" sz="2800" dirty="0">
                <a:solidFill>
                  <a:srgbClr val="EF7A24">
                    <a:lumMod val="75000"/>
                  </a:srgbClr>
                </a:solidFill>
              </a:rPr>
              <a:t>1</a:t>
            </a:r>
            <a:r>
              <a:rPr lang="en-CA" sz="2800" baseline="30000" dirty="0">
                <a:solidFill>
                  <a:srgbClr val="EF7A24">
                    <a:lumMod val="75000"/>
                  </a:srgbClr>
                </a:solidFill>
              </a:rPr>
              <a:t>st</a:t>
            </a:r>
            <a:r>
              <a:rPr lang="en-CA" sz="2800" dirty="0">
                <a:solidFill>
                  <a:srgbClr val="EF7A24">
                    <a:lumMod val="75000"/>
                  </a:srgbClr>
                </a:solidFill>
              </a:rPr>
              <a:t> week of the same </a:t>
            </a:r>
            <a:r>
              <a:rPr lang="en-CA" sz="2800" dirty="0" smtClean="0">
                <a:solidFill>
                  <a:srgbClr val="EF7A24">
                    <a:lumMod val="75000"/>
                  </a:srgbClr>
                </a:solidFill>
              </a:rPr>
              <a:t/>
            </a:r>
            <a:br>
              <a:rPr lang="en-CA" sz="2800" dirty="0" smtClean="0">
                <a:solidFill>
                  <a:srgbClr val="EF7A24">
                    <a:lumMod val="75000"/>
                  </a:srgbClr>
                </a:solidFill>
              </a:rPr>
            </a:br>
            <a:r>
              <a:rPr lang="en-CA" sz="2800" dirty="0" smtClean="0">
                <a:solidFill>
                  <a:srgbClr val="EF7A24">
                    <a:lumMod val="75000"/>
                  </a:srgbClr>
                </a:solidFill>
              </a:rPr>
              <a:t>Gregorian </a:t>
            </a:r>
            <a:r>
              <a:rPr lang="en-CA" sz="2800" dirty="0">
                <a:solidFill>
                  <a:srgbClr val="EF7A24">
                    <a:lumMod val="75000"/>
                  </a:srgbClr>
                </a:solidFill>
              </a:rPr>
              <a:t>month!</a:t>
            </a:r>
          </a:p>
        </p:txBody>
      </p:sp>
      <p:sp>
        <p:nvSpPr>
          <p:cNvPr id="27" name="Rectangle 26"/>
          <p:cNvSpPr/>
          <p:nvPr/>
        </p:nvSpPr>
        <p:spPr>
          <a:xfrm>
            <a:off x="1190653" y="4959636"/>
            <a:ext cx="295293" cy="353200"/>
          </a:xfrm>
          <a:prstGeom prst="rect">
            <a:avLst/>
          </a:prstGeom>
          <a:no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1" name="Straight Arrow Connector 10"/>
          <p:cNvCxnSpPr/>
          <p:nvPr/>
        </p:nvCxnSpPr>
        <p:spPr>
          <a:xfrm flipH="1">
            <a:off x="1507413" y="3737675"/>
            <a:ext cx="1057790" cy="1193734"/>
          </a:xfrm>
          <a:prstGeom prst="straightConnector1">
            <a:avLst/>
          </a:prstGeom>
          <a:ln w="76200">
            <a:solidFill>
              <a:srgbClr val="0000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9022662" y="1224389"/>
            <a:ext cx="3024917" cy="4568171"/>
          </a:xfrm>
          <a:prstGeom prst="roundRect">
            <a:avLst>
              <a:gd name="adj" fmla="val 20458"/>
            </a:avLst>
          </a:prstGeom>
          <a:solidFill>
            <a:schemeClr val="tx1">
              <a:lumMod val="85000"/>
            </a:schemeClr>
          </a:solidFill>
          <a:ln w="5715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800" dirty="0">
                <a:solidFill>
                  <a:srgbClr val="EF7A24">
                    <a:lumMod val="75000"/>
                  </a:srgbClr>
                </a:solidFill>
              </a:rPr>
              <a:t>Again! </a:t>
            </a:r>
            <a:r>
              <a:rPr lang="en-CA" sz="2800" dirty="0" smtClean="0">
                <a:solidFill>
                  <a:srgbClr val="EF7A24">
                    <a:lumMod val="75000"/>
                  </a:srgbClr>
                </a:solidFill>
              </a:rPr>
              <a:t>No </a:t>
            </a:r>
            <a:br>
              <a:rPr lang="en-CA" sz="2800" dirty="0" smtClean="0">
                <a:solidFill>
                  <a:srgbClr val="EF7A24">
                    <a:lumMod val="75000"/>
                  </a:srgbClr>
                </a:solidFill>
              </a:rPr>
            </a:br>
            <a:r>
              <a:rPr lang="en-CA" sz="2800" dirty="0" smtClean="0">
                <a:solidFill>
                  <a:srgbClr val="0000FF"/>
                </a:solidFill>
              </a:rPr>
              <a:t>4</a:t>
            </a:r>
            <a:r>
              <a:rPr lang="en-CA" sz="2800" baseline="30000" dirty="0" smtClean="0">
                <a:solidFill>
                  <a:srgbClr val="0000FF"/>
                </a:solidFill>
              </a:rPr>
              <a:t>th</a:t>
            </a:r>
            <a:r>
              <a:rPr lang="en-CA" sz="2800" dirty="0" smtClean="0">
                <a:solidFill>
                  <a:srgbClr val="0000FF"/>
                </a:solidFill>
              </a:rPr>
              <a:t> cycle</a:t>
            </a:r>
            <a:r>
              <a:rPr lang="en-CA" sz="2800" dirty="0" smtClean="0">
                <a:solidFill>
                  <a:srgbClr val="EF7A24">
                    <a:lumMod val="75000"/>
                  </a:srgbClr>
                </a:solidFill>
              </a:rPr>
              <a:t> mark, and - </a:t>
            </a:r>
            <a:r>
              <a:rPr lang="en-CA" sz="2800" b="1" u="sng" dirty="0">
                <a:solidFill>
                  <a:prstClr val="black"/>
                </a:solidFill>
              </a:rPr>
              <a:t>n</a:t>
            </a:r>
            <a:r>
              <a:rPr lang="en-CA" sz="2800" b="1" u="sng" dirty="0" smtClean="0">
                <a:solidFill>
                  <a:prstClr val="black"/>
                </a:solidFill>
              </a:rPr>
              <a:t>o</a:t>
            </a:r>
            <a:r>
              <a:rPr lang="en-CA" sz="2800" b="1" dirty="0" smtClean="0">
                <a:solidFill>
                  <a:prstClr val="black"/>
                </a:solidFill>
              </a:rPr>
              <a:t> </a:t>
            </a:r>
            <a:r>
              <a:rPr lang="en-CA" sz="2800" b="1" dirty="0">
                <a:solidFill>
                  <a:prstClr val="black"/>
                </a:solidFill>
              </a:rPr>
              <a:t>p</a:t>
            </a:r>
            <a:r>
              <a:rPr lang="en-CA" sz="2800" b="1" u="sng" dirty="0">
                <a:solidFill>
                  <a:prstClr val="black"/>
                </a:solidFill>
              </a:rPr>
              <a:t>ossibilit</a:t>
            </a:r>
            <a:r>
              <a:rPr lang="en-CA" sz="2800" b="1" dirty="0">
                <a:solidFill>
                  <a:prstClr val="black"/>
                </a:solidFill>
              </a:rPr>
              <a:t>y </a:t>
            </a:r>
            <a:r>
              <a:rPr lang="en-CA" sz="2800" dirty="0">
                <a:solidFill>
                  <a:srgbClr val="EF7A24">
                    <a:lumMod val="75000"/>
                  </a:srgbClr>
                </a:solidFill>
              </a:rPr>
              <a:t>of aligning the </a:t>
            </a:r>
            <a:r>
              <a:rPr lang="en-CA" sz="2800" b="1" dirty="0">
                <a:ln>
                  <a:solidFill>
                    <a:srgbClr val="0000FF"/>
                  </a:solidFill>
                </a:ln>
                <a:solidFill>
                  <a:srgbClr val="00FF00"/>
                </a:solidFill>
              </a:rPr>
              <a:t>12 hour Festal </a:t>
            </a:r>
            <a:r>
              <a:rPr lang="en-CA" sz="2800" b="1" dirty="0">
                <a:ln>
                  <a:solidFill>
                    <a:srgbClr val="0000FF"/>
                  </a:solidFill>
                </a:ln>
                <a:solidFill>
                  <a:srgbClr val="00FF00"/>
                </a:solidFill>
                <a:effectLst>
                  <a:glow rad="431800">
                    <a:srgbClr val="FFCCFF"/>
                  </a:glow>
                </a:effectLst>
              </a:rPr>
              <a:t>offset</a:t>
            </a:r>
            <a:r>
              <a:rPr lang="en-CA" sz="2800" b="1" dirty="0">
                <a:ln>
                  <a:solidFill>
                    <a:srgbClr val="0000FF"/>
                  </a:solidFill>
                </a:ln>
                <a:solidFill>
                  <a:srgbClr val="00FF00"/>
                </a:solidFill>
              </a:rPr>
              <a:t> </a:t>
            </a:r>
            <a:r>
              <a:rPr lang="en-CA" sz="2800" dirty="0">
                <a:solidFill>
                  <a:srgbClr val="EF7A24">
                    <a:lumMod val="75000"/>
                  </a:srgbClr>
                </a:solidFill>
              </a:rPr>
              <a:t>as spoken into by </a:t>
            </a:r>
            <a:r>
              <a:rPr lang="en-CA" sz="2800" b="1" dirty="0">
                <a:solidFill>
                  <a:srgbClr val="00589A"/>
                </a:solidFill>
              </a:rPr>
              <a:t>John 19:42, &amp; Matt 26:5.</a:t>
            </a:r>
          </a:p>
        </p:txBody>
      </p:sp>
      <p:sp>
        <p:nvSpPr>
          <p:cNvPr id="29" name="Rounded Rectangle 28"/>
          <p:cNvSpPr/>
          <p:nvPr/>
        </p:nvSpPr>
        <p:spPr>
          <a:xfrm>
            <a:off x="7548465" y="92253"/>
            <a:ext cx="3722915"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The </a:t>
            </a:r>
            <a:r>
              <a:rPr lang="en-CA" sz="2800" b="1" dirty="0" smtClean="0">
                <a:solidFill>
                  <a:srgbClr val="99FF33"/>
                </a:solidFill>
              </a:rPr>
              <a:t>2</a:t>
            </a:r>
            <a:r>
              <a:rPr lang="en-CA" sz="2800" b="1" baseline="30000" dirty="0" smtClean="0">
                <a:solidFill>
                  <a:srgbClr val="99FF33"/>
                </a:solidFill>
              </a:rPr>
              <a:t>nd</a:t>
            </a:r>
            <a:r>
              <a:rPr lang="en-CA" sz="2800" b="1" dirty="0" smtClean="0">
                <a:solidFill>
                  <a:srgbClr val="FF0000"/>
                </a:solidFill>
              </a:rPr>
              <a:t> Lunar View</a:t>
            </a:r>
            <a:endParaRPr lang="en-CA" sz="2800" b="1" dirty="0">
              <a:solidFill>
                <a:srgbClr val="FF0000"/>
              </a:solidFill>
            </a:endParaRPr>
          </a:p>
        </p:txBody>
      </p:sp>
      <p:sp>
        <p:nvSpPr>
          <p:cNvPr id="30" name="Slide Number Placeholder 2"/>
          <p:cNvSpPr txBox="1">
            <a:spLocks/>
          </p:cNvSpPr>
          <p:nvPr/>
        </p:nvSpPr>
        <p:spPr>
          <a:xfrm>
            <a:off x="11800552" y="6389821"/>
            <a:ext cx="373214" cy="381929"/>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prstClr val="white">
                    <a:tint val="75000"/>
                  </a:prstClr>
                </a:solidFill>
              </a:rPr>
              <a:pPr/>
              <a:t>63</a:t>
            </a:fld>
            <a:endParaRPr lang="en-US" sz="1100" dirty="0">
              <a:solidFill>
                <a:prstClr val="white">
                  <a:tint val="75000"/>
                </a:prstClr>
              </a:solidFill>
            </a:endParaRPr>
          </a:p>
        </p:txBody>
      </p:sp>
    </p:spTree>
    <p:extLst>
      <p:ext uri="{BB962C8B-B14F-4D97-AF65-F5344CB8AC3E}">
        <p14:creationId xmlns:p14="http://schemas.microsoft.com/office/powerpoint/2010/main" val="7267814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childTnLst>
                          </p:cTn>
                        </p:par>
                        <p:par>
                          <p:cTn id="11" fill="hold">
                            <p:stCondLst>
                              <p:cond delay="500"/>
                            </p:stCondLst>
                            <p:childTnLst>
                              <p:par>
                                <p:cTn id="12" presetID="21" presetClass="entr" presetSubtype="1" fill="hold" grpId="0" nodeType="afterEffect">
                                  <p:stCondLst>
                                    <p:cond delay="25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250"/>
                                        <p:tgtEl>
                                          <p:spTgt spid="10"/>
                                        </p:tgtEl>
                                      </p:cBhvr>
                                    </p:animEffect>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21" presetClass="entr" presetSubtype="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1250"/>
                                        <p:tgtEl>
                                          <p:spTgt spid="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250"/>
                                        <p:tgtEl>
                                          <p:spTgt spid="5"/>
                                        </p:tgtEl>
                                      </p:cBhvr>
                                    </p:animEffect>
                                    <p:anim calcmode="lin" valueType="num">
                                      <p:cBhvr>
                                        <p:cTn id="34" dur="1250" fill="hold"/>
                                        <p:tgtEl>
                                          <p:spTgt spid="5"/>
                                        </p:tgtEl>
                                        <p:attrNameLst>
                                          <p:attrName>ppt_x</p:attrName>
                                        </p:attrNameLst>
                                      </p:cBhvr>
                                      <p:tavLst>
                                        <p:tav tm="0">
                                          <p:val>
                                            <p:strVal val="#ppt_x"/>
                                          </p:val>
                                        </p:tav>
                                        <p:tav tm="100000">
                                          <p:val>
                                            <p:strVal val="#ppt_x"/>
                                          </p:val>
                                        </p:tav>
                                      </p:tavLst>
                                    </p:anim>
                                    <p:anim calcmode="lin" valueType="num">
                                      <p:cBhvr>
                                        <p:cTn id="35" dur="125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1250"/>
                            </p:stCondLst>
                            <p:childTnLst>
                              <p:par>
                                <p:cTn id="37" presetID="16" presetClass="entr" presetSubtype="2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125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1250" fill="hold"/>
                                        <p:tgtEl>
                                          <p:spTgt spid="24"/>
                                        </p:tgtEl>
                                        <p:attrNameLst>
                                          <p:attrName>ppt_x</p:attrName>
                                        </p:attrNameLst>
                                      </p:cBhvr>
                                      <p:tavLst>
                                        <p:tav tm="0">
                                          <p:val>
                                            <p:strVal val="0-#ppt_w/2"/>
                                          </p:val>
                                        </p:tav>
                                        <p:tav tm="100000">
                                          <p:val>
                                            <p:strVal val="#ppt_x"/>
                                          </p:val>
                                        </p:tav>
                                      </p:tavLst>
                                    </p:anim>
                                    <p:anim calcmode="lin" valueType="num">
                                      <p:cBhvr additive="base">
                                        <p:cTn id="56" dur="1250" fill="hold"/>
                                        <p:tgtEl>
                                          <p:spTgt spid="24"/>
                                        </p:tgtEl>
                                        <p:attrNameLst>
                                          <p:attrName>ppt_y</p:attrName>
                                        </p:attrNameLst>
                                      </p:cBhvr>
                                      <p:tavLst>
                                        <p:tav tm="0">
                                          <p:val>
                                            <p:strVal val="#ppt_y"/>
                                          </p:val>
                                        </p:tav>
                                        <p:tav tm="100000">
                                          <p:val>
                                            <p:strVal val="#ppt_y"/>
                                          </p:val>
                                        </p:tav>
                                      </p:tavLst>
                                    </p:anim>
                                  </p:childTnLst>
                                </p:cTn>
                              </p:par>
                            </p:childTnLst>
                          </p:cTn>
                        </p:par>
                        <p:par>
                          <p:cTn id="57" fill="hold">
                            <p:stCondLst>
                              <p:cond delay="2250"/>
                            </p:stCondLst>
                            <p:childTnLst>
                              <p:par>
                                <p:cTn id="58" presetID="18" presetClass="entr" presetSubtype="12"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strips(downLeft)">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checkerboard(across)">
                                      <p:cBhvr>
                                        <p:cTn id="65" dur="1250"/>
                                        <p:tgtEl>
                                          <p:spTgt spid="7"/>
                                        </p:tgtEl>
                                      </p:cBhvr>
                                    </p:animEffect>
                                  </p:childTnLst>
                                </p:cTn>
                              </p:par>
                            </p:childTnLst>
                          </p:cTn>
                        </p:par>
                        <p:par>
                          <p:cTn id="66" fill="hold">
                            <p:stCondLst>
                              <p:cond delay="125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1250"/>
                                        <p:tgtEl>
                                          <p:spTgt spid="11"/>
                                        </p:tgtEl>
                                      </p:cBhvr>
                                    </p:animEffect>
                                  </p:childTnLst>
                                </p:cTn>
                              </p:par>
                            </p:childTnLst>
                          </p:cTn>
                        </p:par>
                        <p:par>
                          <p:cTn id="70" fill="hold">
                            <p:stCondLst>
                              <p:cond delay="2500"/>
                            </p:stCondLst>
                            <p:childTnLst>
                              <p:par>
                                <p:cTn id="71" presetID="42"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anim calcmode="lin" valueType="num">
                                      <p:cBhvr>
                                        <p:cTn id="74" dur="1000" fill="hold"/>
                                        <p:tgtEl>
                                          <p:spTgt spid="27"/>
                                        </p:tgtEl>
                                        <p:attrNameLst>
                                          <p:attrName>ppt_x</p:attrName>
                                        </p:attrNameLst>
                                      </p:cBhvr>
                                      <p:tavLst>
                                        <p:tav tm="0">
                                          <p:val>
                                            <p:strVal val="#ppt_x"/>
                                          </p:val>
                                        </p:tav>
                                        <p:tav tm="100000">
                                          <p:val>
                                            <p:strVal val="#ppt_x"/>
                                          </p:val>
                                        </p:tav>
                                      </p:tavLst>
                                    </p:anim>
                                    <p:anim calcmode="lin" valueType="num">
                                      <p:cBhvr>
                                        <p:cTn id="7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circle(in)">
                                      <p:cBhvr>
                                        <p:cTn id="80"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20" grpId="0" animBg="1"/>
      <p:bldP spid="21" grpId="0" animBg="1"/>
      <p:bldP spid="22" grpId="0" animBg="1"/>
      <p:bldP spid="23" grpId="0" animBg="1"/>
      <p:bldP spid="24" grpId="0" animBg="1"/>
      <p:bldP spid="25" grpId="0" animBg="1"/>
      <p:bldP spid="7" grpId="0" animBg="1"/>
      <p:bldP spid="27" grpId="0" animBg="1"/>
      <p:bldP spid="28" grpId="0" animBg="1"/>
      <p:bldP spid="29"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32122" y="990898"/>
            <a:ext cx="8657415" cy="5065621"/>
          </a:xfrm>
          <a:prstGeom prst="rect">
            <a:avLst/>
          </a:prstGeom>
        </p:spPr>
      </p:pic>
      <p:sp>
        <p:nvSpPr>
          <p:cNvPr id="5" name="Rectangle 4"/>
          <p:cNvSpPr/>
          <p:nvPr/>
        </p:nvSpPr>
        <p:spPr>
          <a:xfrm>
            <a:off x="9218759" y="3092344"/>
            <a:ext cx="345118" cy="317994"/>
          </a:xfrm>
          <a:prstGeom prst="rect">
            <a:avLst/>
          </a:prstGeom>
          <a:noFill/>
          <a:ln w="381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6" name="Rectangle 5"/>
          <p:cNvSpPr/>
          <p:nvPr/>
        </p:nvSpPr>
        <p:spPr>
          <a:xfrm>
            <a:off x="8351453" y="3361518"/>
            <a:ext cx="378524" cy="334978"/>
          </a:xfrm>
          <a:prstGeom prst="rect">
            <a:avLst/>
          </a:prstGeom>
          <a:noFill/>
          <a:ln w="50800">
            <a:solidFill>
              <a:srgbClr val="00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9" name="Rounded Rectangular Callout 8"/>
          <p:cNvSpPr/>
          <p:nvPr/>
        </p:nvSpPr>
        <p:spPr>
          <a:xfrm>
            <a:off x="7459884" y="2411869"/>
            <a:ext cx="1783137" cy="450513"/>
          </a:xfrm>
          <a:prstGeom prst="wedgeRoundRectCallout">
            <a:avLst>
              <a:gd name="adj1" fmla="val 12332"/>
              <a:gd name="adj2" fmla="val 155441"/>
              <a:gd name="adj3" fmla="val 16667"/>
            </a:avLst>
          </a:prstGeom>
          <a:solidFill>
            <a:srgbClr val="0000FF"/>
          </a:solidFill>
          <a:ln w="57150">
            <a:solidFill>
              <a:srgbClr val="00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2800" b="1" dirty="0">
                <a:solidFill>
                  <a:srgbClr val="00FFCC"/>
                </a:solidFill>
              </a:rPr>
              <a:t>Tequfah</a:t>
            </a:r>
          </a:p>
        </p:txBody>
      </p:sp>
      <p:sp>
        <p:nvSpPr>
          <p:cNvPr id="20" name="Rectangle 19"/>
          <p:cNvSpPr/>
          <p:nvPr/>
        </p:nvSpPr>
        <p:spPr>
          <a:xfrm flipH="1">
            <a:off x="9611107" y="3092344"/>
            <a:ext cx="351697" cy="317994"/>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ectangle 23"/>
          <p:cNvSpPr/>
          <p:nvPr/>
        </p:nvSpPr>
        <p:spPr>
          <a:xfrm>
            <a:off x="9208532" y="3680594"/>
            <a:ext cx="365572" cy="314413"/>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0" name="Rounded Rectangle 29"/>
          <p:cNvSpPr/>
          <p:nvPr/>
        </p:nvSpPr>
        <p:spPr>
          <a:xfrm>
            <a:off x="2693096" y="97465"/>
            <a:ext cx="7020576"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a:solidFill>
                  <a:srgbClr val="99FF33"/>
                </a:solidFill>
              </a:rPr>
              <a:t>Enoch’s</a:t>
            </a:r>
            <a:r>
              <a:rPr lang="en-CA" sz="2800" b="1" dirty="0" smtClean="0">
                <a:solidFill>
                  <a:srgbClr val="FF0000"/>
                </a:solidFill>
              </a:rPr>
              <a:t> </a:t>
            </a:r>
            <a:r>
              <a:rPr lang="en-CA" sz="2800" b="1" u="sng" dirty="0" smtClean="0">
                <a:solidFill>
                  <a:srgbClr val="FF0000"/>
                </a:solidFill>
              </a:rPr>
              <a:t>Jerusalem</a:t>
            </a:r>
            <a:r>
              <a:rPr lang="en-CA" sz="2800" b="1" dirty="0" smtClean="0">
                <a:solidFill>
                  <a:srgbClr val="FF0000"/>
                </a:solidFill>
              </a:rPr>
              <a:t> </a:t>
            </a:r>
            <a:r>
              <a:rPr lang="en-CA" sz="2800" b="1" dirty="0" smtClean="0">
                <a:solidFill>
                  <a:srgbClr val="FF0000"/>
                </a:solidFill>
                <a:effectLst>
                  <a:glow rad="127000">
                    <a:srgbClr val="00FFFF"/>
                  </a:glow>
                </a:effectLst>
                <a:latin typeface="Arial Black" panose="020B0A04020102020204" pitchFamily="34" charset="0"/>
              </a:rPr>
              <a:t>EQUI</a:t>
            </a:r>
            <a:r>
              <a:rPr lang="en-CA" sz="2800" b="1" u="sng" dirty="0" smtClean="0">
                <a:solidFill>
                  <a:srgbClr val="FF0000"/>
                </a:solidFill>
                <a:effectLst>
                  <a:glow rad="127000">
                    <a:srgbClr val="00FFFF"/>
                  </a:glow>
                </a:effectLst>
                <a:latin typeface="Arial Black" panose="020B0A04020102020204" pitchFamily="34" charset="0"/>
              </a:rPr>
              <a:t>LUX</a:t>
            </a:r>
            <a:r>
              <a:rPr lang="en-CA" sz="2800" b="1" dirty="0" smtClean="0">
                <a:solidFill>
                  <a:srgbClr val="FF0000"/>
                </a:solidFill>
              </a:rPr>
              <a:t> View</a:t>
            </a:r>
            <a:endParaRPr lang="en-CA" sz="2800" b="1" dirty="0">
              <a:solidFill>
                <a:srgbClr val="FF0000"/>
              </a:solidFill>
            </a:endParaRPr>
          </a:p>
        </p:txBody>
      </p:sp>
      <p:sp>
        <p:nvSpPr>
          <p:cNvPr id="31" name="Rounded Rectangular Callout 30"/>
          <p:cNvSpPr/>
          <p:nvPr/>
        </p:nvSpPr>
        <p:spPr>
          <a:xfrm>
            <a:off x="102637" y="1621410"/>
            <a:ext cx="6513826" cy="3185644"/>
          </a:xfrm>
          <a:prstGeom prst="wedgeRoundRectCallout">
            <a:avLst>
              <a:gd name="adj1" fmla="val 87032"/>
              <a:gd name="adj2" fmla="val 21181"/>
              <a:gd name="adj3" fmla="val 16667"/>
            </a:avLst>
          </a:prstGeom>
          <a:solidFill>
            <a:schemeClr val="accent6">
              <a:lumMod val="60000"/>
              <a:lumOff val="40000"/>
            </a:schemeClr>
          </a:solidFill>
          <a:ln w="76200">
            <a:solidFill>
              <a:srgbClr val="7030A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400" b="1" dirty="0" smtClean="0">
                <a:ln>
                  <a:solidFill>
                    <a:sysClr val="windowText" lastClr="000000"/>
                  </a:solidFill>
                </a:ln>
                <a:solidFill>
                  <a:srgbClr val="FF0000"/>
                </a:solidFill>
              </a:rPr>
              <a:t>Enoch Equilux</a:t>
            </a:r>
            <a:r>
              <a:rPr lang="en-CA" sz="2400" b="1" dirty="0" smtClean="0">
                <a:ln>
                  <a:solidFill>
                    <a:sysClr val="windowText" lastClr="000000"/>
                  </a:solidFill>
                </a:ln>
                <a:solidFill>
                  <a:srgbClr val="FF9900"/>
                </a:solidFill>
              </a:rPr>
              <a:t> Abib 14 is on the </a:t>
            </a:r>
            <a:br>
              <a:rPr lang="en-CA" sz="2400" b="1" dirty="0" smtClean="0">
                <a:ln>
                  <a:solidFill>
                    <a:sysClr val="windowText" lastClr="000000"/>
                  </a:solidFill>
                </a:ln>
                <a:solidFill>
                  <a:srgbClr val="FF9900"/>
                </a:solidFill>
              </a:rPr>
            </a:br>
            <a:r>
              <a:rPr lang="en-CA" sz="2400" b="1" dirty="0" smtClean="0">
                <a:ln>
                  <a:solidFill>
                    <a:sysClr val="windowText" lastClr="000000"/>
                  </a:solidFill>
                </a:ln>
                <a:solidFill>
                  <a:srgbClr val="FF5050"/>
                </a:solidFill>
              </a:rPr>
              <a:t>5</a:t>
            </a:r>
            <a:r>
              <a:rPr lang="en-CA" sz="2400" b="1" baseline="30000" dirty="0" smtClean="0">
                <a:ln>
                  <a:solidFill>
                    <a:sysClr val="windowText" lastClr="000000"/>
                  </a:solidFill>
                </a:ln>
                <a:solidFill>
                  <a:srgbClr val="FF5050"/>
                </a:solidFill>
              </a:rPr>
              <a:t>th</a:t>
            </a:r>
            <a:r>
              <a:rPr lang="en-CA" sz="2400" b="1" dirty="0" smtClean="0">
                <a:ln>
                  <a:solidFill>
                    <a:sysClr val="windowText" lastClr="000000"/>
                  </a:solidFill>
                </a:ln>
                <a:solidFill>
                  <a:srgbClr val="FF5050"/>
                </a:solidFill>
              </a:rPr>
              <a:t> </a:t>
            </a:r>
            <a:r>
              <a:rPr lang="en-CA" sz="2400" b="1" dirty="0" smtClean="0">
                <a:ln>
                  <a:solidFill>
                    <a:sysClr val="windowText" lastClr="000000"/>
                  </a:solidFill>
                </a:ln>
                <a:solidFill>
                  <a:srgbClr val="FF9900"/>
                </a:solidFill>
              </a:rPr>
              <a:t>Cycle of the Week.</a:t>
            </a:r>
            <a:r>
              <a:rPr lang="en-CA" sz="2400" b="1" dirty="0" smtClean="0">
                <a:solidFill>
                  <a:srgbClr val="FF0000"/>
                </a:solidFill>
                <a:sym typeface="Wingdings" panose="05000000000000000000" pitchFamily="2" charset="2"/>
              </a:rPr>
              <a:t>   </a:t>
            </a:r>
            <a:br>
              <a:rPr lang="en-CA" sz="2400" b="1" dirty="0" smtClean="0">
                <a:solidFill>
                  <a:srgbClr val="FF0000"/>
                </a:solidFill>
                <a:sym typeface="Wingdings" panose="05000000000000000000" pitchFamily="2" charset="2"/>
              </a:rPr>
            </a:br>
            <a:r>
              <a:rPr lang="en-CA" sz="2400" b="1" u="sng" dirty="0" smtClean="0">
                <a:solidFill>
                  <a:prstClr val="black"/>
                </a:solidFill>
              </a:rPr>
              <a:t>Problems are</a:t>
            </a:r>
            <a:r>
              <a:rPr lang="en-CA" sz="2400" b="1" dirty="0" smtClean="0">
                <a:solidFill>
                  <a:prstClr val="black"/>
                </a:solidFill>
              </a:rPr>
              <a:t>: </a:t>
            </a:r>
            <a:r>
              <a:rPr lang="en-CA" sz="2400" b="1" dirty="0">
                <a:solidFill>
                  <a:srgbClr val="FF0000"/>
                </a:solidFill>
              </a:rPr>
              <a:t>I</a:t>
            </a:r>
            <a:r>
              <a:rPr lang="en-CA" sz="2400" b="1" dirty="0" smtClean="0">
                <a:solidFill>
                  <a:srgbClr val="FF0000"/>
                </a:solidFill>
              </a:rPr>
              <a:t>t is far</a:t>
            </a:r>
            <a:r>
              <a:rPr lang="en-CA" sz="2400" b="1" dirty="0" smtClean="0">
                <a:solidFill>
                  <a:prstClr val="black"/>
                </a:solidFill>
              </a:rPr>
              <a:t> </a:t>
            </a:r>
            <a:r>
              <a:rPr lang="en-CA" sz="2400" b="1" dirty="0" smtClean="0">
                <a:solidFill>
                  <a:srgbClr val="FF0000"/>
                </a:solidFill>
              </a:rPr>
              <a:t>too early to secure </a:t>
            </a:r>
            <a:r>
              <a:rPr lang="en-CA" sz="2400" b="1" dirty="0" smtClean="0">
                <a:solidFill>
                  <a:srgbClr val="0000FF"/>
                </a:solidFill>
              </a:rPr>
              <a:t>Scripture’s </a:t>
            </a:r>
            <a:r>
              <a:rPr lang="en-CA" sz="2400" b="1" u="sng" dirty="0" smtClean="0">
                <a:solidFill>
                  <a:srgbClr val="0000FF"/>
                </a:solidFill>
              </a:rPr>
              <a:t>12 hour offset</a:t>
            </a:r>
            <a:r>
              <a:rPr lang="en-CA" sz="2400" b="1" dirty="0" smtClean="0">
                <a:solidFill>
                  <a:srgbClr val="0000FF"/>
                </a:solidFill>
              </a:rPr>
              <a:t> </a:t>
            </a:r>
            <a:r>
              <a:rPr lang="en-CA" sz="2400" b="1" dirty="0" smtClean="0">
                <a:solidFill>
                  <a:srgbClr val="FF0000"/>
                </a:solidFill>
              </a:rPr>
              <a:t>with the </a:t>
            </a:r>
            <a:r>
              <a:rPr lang="en-CA" sz="2400" b="1" dirty="0" smtClean="0">
                <a:solidFill>
                  <a:srgbClr val="0000FF"/>
                </a:solidFill>
              </a:rPr>
              <a:t>Covenant Calendar. </a:t>
            </a:r>
            <a:br>
              <a:rPr lang="en-CA" sz="2400" b="1" dirty="0" smtClean="0">
                <a:solidFill>
                  <a:srgbClr val="0000FF"/>
                </a:solidFill>
              </a:rPr>
            </a:br>
            <a:r>
              <a:rPr lang="en-CA" sz="2400" b="1" dirty="0" smtClean="0">
                <a:solidFill>
                  <a:srgbClr val="FF0000"/>
                </a:solidFill>
              </a:rPr>
              <a:t>And it is certainly not possible with </a:t>
            </a:r>
            <a:r>
              <a:rPr lang="en-CA" sz="2400" b="1" dirty="0">
                <a:solidFill>
                  <a:srgbClr val="FF0000"/>
                </a:solidFill>
              </a:rPr>
              <a:t>t</a:t>
            </a:r>
            <a:r>
              <a:rPr lang="en-CA" sz="2400" b="1" dirty="0" smtClean="0">
                <a:solidFill>
                  <a:srgbClr val="FF0000"/>
                </a:solidFill>
              </a:rPr>
              <a:t>he </a:t>
            </a:r>
            <a:r>
              <a:rPr lang="en-CA" sz="2400" b="1" u="sng" dirty="0" smtClean="0">
                <a:solidFill>
                  <a:srgbClr val="FF0000"/>
                </a:solidFill>
              </a:rPr>
              <a:t>Lunar</a:t>
            </a:r>
            <a:r>
              <a:rPr lang="en-CA" sz="2400" b="1" dirty="0" smtClean="0">
                <a:solidFill>
                  <a:srgbClr val="FF0000"/>
                </a:solidFill>
              </a:rPr>
              <a:t> calendar of the Jews either! </a:t>
            </a:r>
          </a:p>
          <a:p>
            <a:pPr algn="ctr" defTabSz="457200"/>
            <a:r>
              <a:rPr lang="en-CA" sz="2200" b="1" dirty="0" smtClean="0">
                <a:ln>
                  <a:solidFill>
                    <a:sysClr val="windowText" lastClr="000000"/>
                  </a:solidFill>
                </a:ln>
                <a:solidFill>
                  <a:srgbClr val="FF0000"/>
                </a:solidFill>
                <a:effectLst>
                  <a:glow rad="127000">
                    <a:srgbClr val="FFCCFF"/>
                  </a:glow>
                </a:effectLst>
                <a:latin typeface="Arial Black" panose="020B0A04020102020204" pitchFamily="34" charset="0"/>
              </a:rPr>
              <a:t>A  </a:t>
            </a:r>
            <a:r>
              <a:rPr lang="en-CA" sz="2200" b="1" dirty="0">
                <a:ln w="19050">
                  <a:solidFill>
                    <a:sysClr val="windowText" lastClr="000000"/>
                  </a:solidFill>
                </a:ln>
                <a:solidFill>
                  <a:srgbClr val="FF0000"/>
                </a:solidFill>
                <a:effectLst>
                  <a:glow rad="127000">
                    <a:srgbClr val="FF9900"/>
                  </a:glow>
                </a:effectLst>
                <a:latin typeface="Arial Black" panose="020B0A04020102020204" pitchFamily="34" charset="0"/>
              </a:rPr>
              <a:t>Double</a:t>
            </a:r>
            <a:r>
              <a:rPr lang="en-CA" sz="2200" b="1" dirty="0">
                <a:solidFill>
                  <a:prstClr val="black"/>
                </a:solidFill>
                <a:latin typeface="Arial Black" panose="020B0A04020102020204" pitchFamily="34" charset="0"/>
              </a:rPr>
              <a:t> </a:t>
            </a:r>
            <a:r>
              <a:rPr lang="en-CA" sz="2200" b="1" dirty="0" smtClean="0">
                <a:solidFill>
                  <a:prstClr val="black"/>
                </a:solidFill>
                <a:latin typeface="Arial Black" panose="020B0A04020102020204" pitchFamily="34" charset="0"/>
              </a:rPr>
              <a:t>- </a:t>
            </a:r>
            <a:r>
              <a:rPr lang="en-CA" sz="2400" b="1" u="sng" dirty="0" smtClean="0">
                <a:solidFill>
                  <a:prstClr val="black"/>
                </a:solidFill>
                <a:latin typeface="Arial Black" panose="020B0A04020102020204" pitchFamily="34" charset="0"/>
              </a:rPr>
              <a:t>EQUI</a:t>
            </a:r>
            <a:r>
              <a:rPr lang="en-CA" sz="2400" b="1" u="sng" dirty="0" smtClean="0">
                <a:solidFill>
                  <a:srgbClr val="FF0000"/>
                </a:solidFill>
                <a:latin typeface="Arial Black" panose="020B0A04020102020204" pitchFamily="34" charset="0"/>
              </a:rPr>
              <a:t>LUX</a:t>
            </a:r>
            <a:r>
              <a:rPr lang="en-CA" sz="2400" b="1" u="sng" dirty="0" smtClean="0">
                <a:solidFill>
                  <a:prstClr val="black"/>
                </a:solidFill>
                <a:latin typeface="Arial Black" panose="020B0A04020102020204" pitchFamily="34" charset="0"/>
              </a:rPr>
              <a:t> FAILURE</a:t>
            </a:r>
            <a:r>
              <a:rPr lang="en-CA" sz="2400" b="1" dirty="0" smtClean="0">
                <a:solidFill>
                  <a:prstClr val="black"/>
                </a:solidFill>
                <a:latin typeface="Arial Black" panose="020B0A04020102020204" pitchFamily="34" charset="0"/>
              </a:rPr>
              <a:t>!</a:t>
            </a:r>
            <a:endParaRPr lang="en-CA" sz="2400" b="1" dirty="0">
              <a:solidFill>
                <a:prstClr val="black"/>
              </a:solidFill>
              <a:latin typeface="Arial Black" panose="020B0A04020102020204" pitchFamily="34" charset="0"/>
            </a:endParaRPr>
          </a:p>
        </p:txBody>
      </p:sp>
      <p:sp>
        <p:nvSpPr>
          <p:cNvPr id="32" name="Rounded Rectangular Callout 31"/>
          <p:cNvSpPr/>
          <p:nvPr/>
        </p:nvSpPr>
        <p:spPr>
          <a:xfrm>
            <a:off x="9135118" y="1404129"/>
            <a:ext cx="1416733" cy="438819"/>
          </a:xfrm>
          <a:prstGeom prst="wedgeRoundRectCallout">
            <a:avLst>
              <a:gd name="adj1" fmla="val -30379"/>
              <a:gd name="adj2" fmla="val 308675"/>
              <a:gd name="adj3" fmla="val 16667"/>
            </a:avLst>
          </a:prstGeom>
          <a:solidFill>
            <a:schemeClr val="bg1"/>
          </a:solidFill>
          <a:ln w="3810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solidFill>
                  <a:srgbClr val="FFFF00"/>
                </a:solidFill>
              </a:rPr>
              <a:t>E</a:t>
            </a:r>
            <a:r>
              <a:rPr lang="en-CA" sz="2400" b="1" dirty="0" smtClean="0">
                <a:solidFill>
                  <a:srgbClr val="FFFF00"/>
                </a:solidFill>
              </a:rPr>
              <a:t>qui</a:t>
            </a:r>
            <a:r>
              <a:rPr lang="en-CA" sz="2400" b="1" u="sng" dirty="0" smtClean="0">
                <a:solidFill>
                  <a:srgbClr val="FF0000"/>
                </a:solidFill>
              </a:rPr>
              <a:t>lux</a:t>
            </a:r>
            <a:endParaRPr lang="en-CA" sz="2400" b="1" u="sng" dirty="0">
              <a:solidFill>
                <a:srgbClr val="FF0000"/>
              </a:solidFill>
            </a:endParaRPr>
          </a:p>
        </p:txBody>
      </p:sp>
      <p:sp>
        <p:nvSpPr>
          <p:cNvPr id="33" name="Rounded Rectangular Callout 32"/>
          <p:cNvSpPr/>
          <p:nvPr/>
        </p:nvSpPr>
        <p:spPr>
          <a:xfrm>
            <a:off x="10215889" y="1964854"/>
            <a:ext cx="1878345" cy="1244176"/>
          </a:xfrm>
          <a:prstGeom prst="wedgeRoundRectCallout">
            <a:avLst>
              <a:gd name="adj1" fmla="val -60705"/>
              <a:gd name="adj2" fmla="val 37355"/>
              <a:gd name="adj3" fmla="val 16667"/>
            </a:avLst>
          </a:prstGeom>
          <a:solidFill>
            <a:schemeClr val="bg1"/>
          </a:solidFill>
          <a:ln w="38100">
            <a:solidFill>
              <a:srgbClr val="FF99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srgbClr val="FFFF00"/>
                </a:solidFill>
              </a:rPr>
              <a:t>New </a:t>
            </a:r>
            <a:r>
              <a:rPr lang="en-CA" sz="2400" b="1" dirty="0" smtClean="0">
                <a:ln>
                  <a:solidFill>
                    <a:sysClr val="windowText" lastClr="000000"/>
                  </a:solidFill>
                </a:ln>
                <a:solidFill>
                  <a:srgbClr val="FFFF00"/>
                </a:solidFill>
              </a:rPr>
              <a:t/>
            </a:r>
            <a:br>
              <a:rPr lang="en-CA" sz="2400" b="1" dirty="0" smtClean="0">
                <a:ln>
                  <a:solidFill>
                    <a:sysClr val="windowText" lastClr="000000"/>
                  </a:solidFill>
                </a:ln>
                <a:solidFill>
                  <a:srgbClr val="FFFF00"/>
                </a:solidFill>
              </a:rPr>
            </a:br>
            <a:r>
              <a:rPr lang="en-CA" sz="2400" b="1" u="sng" dirty="0" smtClean="0">
                <a:ln>
                  <a:solidFill>
                    <a:sysClr val="windowText" lastClr="000000"/>
                  </a:solidFill>
                </a:ln>
                <a:solidFill>
                  <a:srgbClr val="FF0000"/>
                </a:solidFill>
              </a:rPr>
              <a:t>Lux</a:t>
            </a:r>
            <a:r>
              <a:rPr lang="en-CA" sz="2400" b="1" dirty="0" smtClean="0">
                <a:ln>
                  <a:solidFill>
                    <a:sysClr val="windowText" lastClr="000000"/>
                  </a:solidFill>
                </a:ln>
                <a:solidFill>
                  <a:srgbClr val="FFFF00"/>
                </a:solidFill>
              </a:rPr>
              <a:t>-Month day!</a:t>
            </a:r>
            <a:endParaRPr lang="en-CA" sz="2400" b="1" dirty="0">
              <a:ln>
                <a:solidFill>
                  <a:sysClr val="windowText" lastClr="000000"/>
                </a:solidFill>
              </a:ln>
              <a:solidFill>
                <a:srgbClr val="FFFF00"/>
              </a:solidFill>
            </a:endParaRPr>
          </a:p>
        </p:txBody>
      </p:sp>
      <p:sp>
        <p:nvSpPr>
          <p:cNvPr id="34" name="Rectangle 33"/>
          <p:cNvSpPr/>
          <p:nvPr/>
        </p:nvSpPr>
        <p:spPr>
          <a:xfrm>
            <a:off x="2799761" y="5149257"/>
            <a:ext cx="358218" cy="85094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5" name="Rounded Rectangular Callout 34"/>
          <p:cNvSpPr/>
          <p:nvPr/>
        </p:nvSpPr>
        <p:spPr>
          <a:xfrm>
            <a:off x="3783282" y="5149257"/>
            <a:ext cx="3001994" cy="1423358"/>
          </a:xfrm>
          <a:prstGeom prst="wedgeRoundRectCallout">
            <a:avLst>
              <a:gd name="adj1" fmla="val -67854"/>
              <a:gd name="adj2" fmla="val -19553"/>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Passover </a:t>
            </a:r>
          </a:p>
        </p:txBody>
      </p:sp>
      <p:sp>
        <p:nvSpPr>
          <p:cNvPr id="16" name="Slide Number Placeholder 2"/>
          <p:cNvSpPr txBox="1">
            <a:spLocks/>
          </p:cNvSpPr>
          <p:nvPr/>
        </p:nvSpPr>
        <p:spPr>
          <a:xfrm>
            <a:off x="11800552" y="6401544"/>
            <a:ext cx="373214" cy="381929"/>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prstClr val="white">
                    <a:tint val="75000"/>
                  </a:prstClr>
                </a:solidFill>
              </a:rPr>
              <a:pPr/>
              <a:t>64</a:t>
            </a:fld>
            <a:endParaRPr lang="en-US" sz="1100" dirty="0">
              <a:solidFill>
                <a:prstClr val="white">
                  <a:tint val="75000"/>
                </a:prstClr>
              </a:solidFill>
            </a:endParaRPr>
          </a:p>
        </p:txBody>
      </p:sp>
    </p:spTree>
    <p:extLst>
      <p:ext uri="{BB962C8B-B14F-4D97-AF65-F5344CB8AC3E}">
        <p14:creationId xmlns:p14="http://schemas.microsoft.com/office/powerpoint/2010/main" val="220891560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360"/>
                                          </p:val>
                                        </p:tav>
                                        <p:tav tm="100000">
                                          <p:val>
                                            <p:fltVal val="0"/>
                                          </p:val>
                                        </p:tav>
                                      </p:tavLst>
                                    </p:anim>
                                    <p:animEffect transition="in" filter="fade">
                                      <p:cBhvr>
                                        <p:cTn id="10" dur="1000"/>
                                        <p:tgtEl>
                                          <p:spTgt spid="30"/>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250"/>
                                        <p:tgtEl>
                                          <p:spTgt spid="5"/>
                                        </p:tgtEl>
                                      </p:cBhvr>
                                    </p:animEffect>
                                    <p:anim calcmode="lin" valueType="num">
                                      <p:cBhvr>
                                        <p:cTn id="15" dur="1250" fill="hold"/>
                                        <p:tgtEl>
                                          <p:spTgt spid="5"/>
                                        </p:tgtEl>
                                        <p:attrNameLst>
                                          <p:attrName>ppt_x</p:attrName>
                                        </p:attrNameLst>
                                      </p:cBhvr>
                                      <p:tavLst>
                                        <p:tav tm="0">
                                          <p:val>
                                            <p:strVal val="#ppt_x"/>
                                          </p:val>
                                        </p:tav>
                                        <p:tav tm="100000">
                                          <p:val>
                                            <p:strVal val="#ppt_x"/>
                                          </p:val>
                                        </p:tav>
                                      </p:tavLst>
                                    </p:anim>
                                    <p:anim calcmode="lin" valueType="num">
                                      <p:cBhvr>
                                        <p:cTn id="16" dur="1250" fill="hold"/>
                                        <p:tgtEl>
                                          <p:spTgt spid="5"/>
                                        </p:tgtEl>
                                        <p:attrNameLst>
                                          <p:attrName>ppt_y</p:attrName>
                                        </p:attrNameLst>
                                      </p:cBhvr>
                                      <p:tavLst>
                                        <p:tav tm="0">
                                          <p:val>
                                            <p:strVal val="#ppt_y+.1"/>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250" fill="hold"/>
                                        <p:tgtEl>
                                          <p:spTgt spid="32"/>
                                        </p:tgtEl>
                                        <p:attrNameLst>
                                          <p:attrName>ppt_x</p:attrName>
                                        </p:attrNameLst>
                                      </p:cBhvr>
                                      <p:tavLst>
                                        <p:tav tm="0">
                                          <p:val>
                                            <p:strVal val="0-#ppt_w/2"/>
                                          </p:val>
                                        </p:tav>
                                        <p:tav tm="100000">
                                          <p:val>
                                            <p:strVal val="#ppt_x"/>
                                          </p:val>
                                        </p:tav>
                                      </p:tavLst>
                                    </p:anim>
                                    <p:anim calcmode="lin" valueType="num">
                                      <p:cBhvr additive="base">
                                        <p:cTn id="20" dur="12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250" fill="hold"/>
                                        <p:tgtEl>
                                          <p:spTgt spid="24"/>
                                        </p:tgtEl>
                                        <p:attrNameLst>
                                          <p:attrName>ppt_x</p:attrName>
                                        </p:attrNameLst>
                                      </p:cBhvr>
                                      <p:tavLst>
                                        <p:tav tm="0">
                                          <p:val>
                                            <p:strVal val="0-#ppt_w/2"/>
                                          </p:val>
                                        </p:tav>
                                        <p:tav tm="100000">
                                          <p:val>
                                            <p:strVal val="#ppt_x"/>
                                          </p:val>
                                        </p:tav>
                                      </p:tavLst>
                                    </p:anim>
                                    <p:anim calcmode="lin" valueType="num">
                                      <p:cBhvr additive="base">
                                        <p:cTn id="38" dur="125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50" presetClass="entr" presetSubtype="0" decel="10000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1000" fill="hold"/>
                                        <p:tgtEl>
                                          <p:spTgt spid="31"/>
                                        </p:tgtEl>
                                        <p:attrNameLst>
                                          <p:attrName>ppt_w</p:attrName>
                                        </p:attrNameLst>
                                      </p:cBhvr>
                                      <p:tavLst>
                                        <p:tav tm="0">
                                          <p:val>
                                            <p:strVal val="#ppt_w+.3"/>
                                          </p:val>
                                        </p:tav>
                                        <p:tav tm="100000">
                                          <p:val>
                                            <p:strVal val="#ppt_w"/>
                                          </p:val>
                                        </p:tav>
                                      </p:tavLst>
                                    </p:anim>
                                    <p:anim calcmode="lin" valueType="num">
                                      <p:cBhvr>
                                        <p:cTn id="43" dur="1000" fill="hold"/>
                                        <p:tgtEl>
                                          <p:spTgt spid="31"/>
                                        </p:tgtEl>
                                        <p:attrNameLst>
                                          <p:attrName>ppt_h</p:attrName>
                                        </p:attrNameLst>
                                      </p:cBhvr>
                                      <p:tavLst>
                                        <p:tav tm="0">
                                          <p:val>
                                            <p:strVal val="#ppt_h"/>
                                          </p:val>
                                        </p:tav>
                                        <p:tav tm="100000">
                                          <p:val>
                                            <p:strVal val="#ppt_h"/>
                                          </p:val>
                                        </p:tav>
                                      </p:tavLst>
                                    </p:anim>
                                    <p:animEffect transition="in" filter="fade">
                                      <p:cBhvr>
                                        <p:cTn id="4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4" grpId="0" animBg="1"/>
      <p:bldP spid="30" grpId="0" animBg="1"/>
      <p:bldP spid="31" grpId="0" animBg="1"/>
      <p:bldP spid="32" grpId="0" animBg="1"/>
      <p:bldP spid="33"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70861" y="6597766"/>
            <a:ext cx="421139" cy="255425"/>
          </a:xfrm>
        </p:spPr>
        <p:txBody>
          <a:bodyPr/>
          <a:lstStyle/>
          <a:p>
            <a:fld id="{6D22F896-40B5-4ADD-8801-0D06FADFA095}" type="slidenum">
              <a:rPr lang="en-US" sz="1100" smtClean="0">
                <a:solidFill>
                  <a:schemeClr val="tx1"/>
                </a:solidFill>
              </a:rPr>
              <a:pPr/>
              <a:t>65</a:t>
            </a:fld>
            <a:endParaRPr lang="en-US" sz="1100" dirty="0">
              <a:solidFill>
                <a:schemeClr val="tx1"/>
              </a:solidFill>
            </a:endParaRPr>
          </a:p>
        </p:txBody>
      </p:sp>
      <p:sp>
        <p:nvSpPr>
          <p:cNvPr id="7" name="Oval 6"/>
          <p:cNvSpPr/>
          <p:nvPr/>
        </p:nvSpPr>
        <p:spPr>
          <a:xfrm>
            <a:off x="3067568" y="321607"/>
            <a:ext cx="5840963" cy="2304661"/>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a:sp3d>
          </a:bodyPr>
          <a:lstStyle/>
          <a:p>
            <a:pPr algn="ctr" defTabSz="457200"/>
            <a:r>
              <a:rPr lang="en-CA" sz="3200" b="1" dirty="0">
                <a:solidFill>
                  <a:srgbClr val="EF7A24">
                    <a:lumMod val="75000"/>
                  </a:srgbClr>
                </a:solidFill>
              </a:rPr>
              <a:t> </a:t>
            </a:r>
            <a:r>
              <a:rPr lang="en-CA" sz="3200" b="1" u="sng" dirty="0">
                <a:solidFill>
                  <a:srgbClr val="CC00FF"/>
                </a:solidFill>
              </a:rPr>
              <a:t>CE 30</a:t>
            </a:r>
            <a:r>
              <a:rPr lang="en-CA" sz="3200" b="1" dirty="0">
                <a:solidFill>
                  <a:srgbClr val="CC00FF"/>
                </a:solidFill>
              </a:rPr>
              <a:t>! </a:t>
            </a:r>
            <a:br>
              <a:rPr lang="en-CA" sz="3200" b="1" dirty="0">
                <a:solidFill>
                  <a:srgbClr val="CC00FF"/>
                </a:solidFill>
              </a:rPr>
            </a:br>
            <a:r>
              <a:rPr lang="en-CA" sz="3200" b="1" dirty="0">
                <a:solidFill>
                  <a:srgbClr val="EF7A24">
                    <a:lumMod val="75000"/>
                  </a:srgbClr>
                </a:solidFill>
              </a:rPr>
              <a:t>same exercise? </a:t>
            </a:r>
            <a:r>
              <a:rPr lang="en-CA" sz="3200" b="1" dirty="0">
                <a:solidFill>
                  <a:srgbClr val="EF7A24">
                    <a:lumMod val="75000"/>
                  </a:srgbClr>
                </a:solidFill>
                <a:sym typeface="Wingdings" panose="05000000000000000000" pitchFamily="2" charset="2"/>
              </a:rPr>
              <a:t></a:t>
            </a:r>
            <a:endParaRPr lang="en-CA" sz="3200" b="1" dirty="0">
              <a:solidFill>
                <a:srgbClr val="EF7A24">
                  <a:lumMod val="75000"/>
                </a:srgbClr>
              </a:solidFill>
            </a:endParaRPr>
          </a:p>
        </p:txBody>
      </p:sp>
      <p:sp>
        <p:nvSpPr>
          <p:cNvPr id="8" name="32-Point Star 7"/>
          <p:cNvSpPr/>
          <p:nvPr/>
        </p:nvSpPr>
        <p:spPr>
          <a:xfrm>
            <a:off x="1591149" y="2830749"/>
            <a:ext cx="8793801" cy="3891063"/>
          </a:xfrm>
          <a:prstGeom prst="star32">
            <a:avLst>
              <a:gd name="adj" fmla="val 23707"/>
            </a:avLst>
          </a:prstGeom>
          <a:ln>
            <a:solidFill>
              <a:srgbClr val="F735EE"/>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4800" i="1" dirty="0">
                <a:solidFill>
                  <a:srgbClr val="0000FF"/>
                </a:solidFill>
                <a:effectLst>
                  <a:glow rad="127000">
                    <a:srgbClr val="FFCCFF"/>
                  </a:glow>
                </a:effectLst>
                <a:latin typeface="Comic Sans MS" panose="030F0702030302020204" pitchFamily="66" charset="0"/>
              </a:rPr>
              <a:t>Same </a:t>
            </a:r>
            <a:r>
              <a:rPr lang="en-CA" sz="4800" i="1" dirty="0" smtClean="0">
                <a:solidFill>
                  <a:srgbClr val="0000FF"/>
                </a:solidFill>
                <a:effectLst>
                  <a:glow rad="127000">
                    <a:srgbClr val="FFCCFF"/>
                  </a:glow>
                </a:effectLst>
                <a:latin typeface="Comic Sans MS" panose="030F0702030302020204" pitchFamily="66" charset="0"/>
              </a:rPr>
              <a:t>Results?</a:t>
            </a:r>
            <a:endParaRPr lang="en-CA" sz="4800" i="1" dirty="0">
              <a:solidFill>
                <a:srgbClr val="0000FF"/>
              </a:solidFill>
              <a:effectLst>
                <a:glow rad="127000">
                  <a:srgbClr val="FFCCFF"/>
                </a:glow>
              </a:effectLst>
              <a:latin typeface="Comic Sans MS" panose="030F0702030302020204" pitchFamily="66" charset="0"/>
            </a:endParaRPr>
          </a:p>
        </p:txBody>
      </p:sp>
      <p:sp>
        <p:nvSpPr>
          <p:cNvPr id="9" name="Rectangle 8"/>
          <p:cNvSpPr/>
          <p:nvPr/>
        </p:nvSpPr>
        <p:spPr>
          <a:xfrm>
            <a:off x="4705002" y="1703436"/>
            <a:ext cx="2641510" cy="739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solidFill>
                  <a:prstClr val="black"/>
                </a:solidFill>
                <a:effectLst>
                  <a:glow rad="127000">
                    <a:srgbClr val="FFCCFF"/>
                  </a:glow>
                </a:effectLst>
              </a:rPr>
              <a:t>Let’s look at </a:t>
            </a:r>
            <a:r>
              <a:rPr lang="en-CA" sz="2400" b="1" dirty="0" smtClean="0">
                <a:solidFill>
                  <a:prstClr val="black"/>
                </a:solidFill>
                <a:effectLst>
                  <a:glow rad="127000">
                    <a:srgbClr val="FFCCFF"/>
                  </a:glow>
                </a:effectLst>
              </a:rPr>
              <a:t/>
            </a:r>
            <a:br>
              <a:rPr lang="en-CA" sz="2400" b="1" dirty="0" smtClean="0">
                <a:solidFill>
                  <a:prstClr val="black"/>
                </a:solidFill>
                <a:effectLst>
                  <a:glow rad="127000">
                    <a:srgbClr val="FFCCFF"/>
                  </a:glow>
                </a:effectLst>
              </a:rPr>
            </a:br>
            <a:r>
              <a:rPr lang="en-CA" sz="2400" b="1" dirty="0" smtClean="0">
                <a:solidFill>
                  <a:prstClr val="black"/>
                </a:solidFill>
                <a:effectLst>
                  <a:glow rad="127000">
                    <a:srgbClr val="FFCCFF"/>
                  </a:glow>
                </a:effectLst>
              </a:rPr>
              <a:t>CE 31 </a:t>
            </a:r>
            <a:r>
              <a:rPr lang="en-CA" sz="2400" b="1" dirty="0">
                <a:solidFill>
                  <a:prstClr val="black"/>
                </a:solidFill>
                <a:effectLst>
                  <a:glow rad="127000">
                    <a:srgbClr val="FFCCFF"/>
                  </a:glow>
                </a:effectLst>
              </a:rPr>
              <a:t>– </a:t>
            </a:r>
            <a:r>
              <a:rPr lang="en-CA" sz="2400" b="1" dirty="0" smtClean="0">
                <a:solidFill>
                  <a:prstClr val="black"/>
                </a:solidFill>
                <a:effectLst>
                  <a:glow rad="127000">
                    <a:srgbClr val="FFCCFF"/>
                  </a:glow>
                </a:effectLst>
              </a:rPr>
              <a:t>34 </a:t>
            </a:r>
            <a:r>
              <a:rPr lang="en-CA" sz="2400" b="1" u="sng" dirty="0">
                <a:solidFill>
                  <a:prstClr val="black"/>
                </a:solidFill>
                <a:effectLst>
                  <a:glow rad="127000">
                    <a:srgbClr val="FFCCFF"/>
                  </a:glow>
                </a:effectLst>
              </a:rPr>
              <a:t>first</a:t>
            </a:r>
            <a:r>
              <a:rPr lang="en-CA" sz="2400" b="1" dirty="0">
                <a:solidFill>
                  <a:prstClr val="black"/>
                </a:solidFill>
                <a:effectLst>
                  <a:glow rad="127000">
                    <a:srgbClr val="FFCCFF"/>
                  </a:glow>
                </a:effectLst>
              </a:rPr>
              <a:t>!</a:t>
            </a:r>
          </a:p>
        </p:txBody>
      </p:sp>
      <p:pic>
        <p:nvPicPr>
          <p:cNvPr id="1026" name="Picture 2" descr="C:\Users\Rae\Desktop\yellow face thumbs up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23081" y="1117077"/>
            <a:ext cx="2992437" cy="265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65327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repeatCount="3000" fill="hold" grpId="0" nodeType="afterEffect">
                                  <p:stCondLst>
                                    <p:cond delay="500"/>
                                  </p:stCondLst>
                                  <p:iterate type="lt">
                                    <p:tmPct val="0"/>
                                  </p:iterate>
                                  <p:childTnLst>
                                    <p:set>
                                      <p:cBhvr>
                                        <p:cTn id="6" dur="1" fill="hold">
                                          <p:stCondLst>
                                            <p:cond delay="0"/>
                                          </p:stCondLst>
                                        </p:cTn>
                                        <p:tgtEl>
                                          <p:spTgt spid="8"/>
                                        </p:tgtEl>
                                        <p:attrNameLst>
                                          <p:attrName>style.visibility</p:attrName>
                                        </p:attrNameLst>
                                      </p:cBhvr>
                                      <p:to>
                                        <p:strVal val="visible"/>
                                      </p:to>
                                    </p:set>
                                    <p:animEffect transition="in" filter="wheel(8)">
                                      <p:cBhvr>
                                        <p:cTn id="7" dur="500"/>
                                        <p:tgtEl>
                                          <p:spTgt spid="8"/>
                                        </p:tgtEl>
                                      </p:cBhvr>
                                    </p:animEffect>
                                  </p:childTnLst>
                                </p:cTn>
                              </p:par>
                            </p:childTnLst>
                          </p:cTn>
                        </p:par>
                        <p:par>
                          <p:cTn id="8" fill="hold">
                            <p:stCondLst>
                              <p:cond delay="2000"/>
                            </p:stCondLst>
                            <p:childTnLst>
                              <p:par>
                                <p:cTn id="9" presetID="26" presetClass="emph" presetSubtype="0" repeatCount="3000" fill="hold" grpId="1" nodeType="afterEffect">
                                  <p:stCondLst>
                                    <p:cond delay="0"/>
                                  </p:stCondLst>
                                  <p:iterate type="lt">
                                    <p:tmPct val="0"/>
                                  </p:iterate>
                                  <p:childTnLst>
                                    <p:animEffect transition="out" filter="fade">
                                      <p:cBhvr>
                                        <p:cTn id="10" dur="1000" tmFilter="0, 0; .2, .5; .8, .5; 1, 0"/>
                                        <p:tgtEl>
                                          <p:spTgt spid="8"/>
                                        </p:tgtEl>
                                      </p:cBhvr>
                                    </p:animEffect>
                                    <p:animScale>
                                      <p:cBhvr>
                                        <p:cTn id="11" dur="500" autoRev="1" fill="hold"/>
                                        <p:tgtEl>
                                          <p:spTgt spid="8"/>
                                        </p:tgtEl>
                                      </p:cBhvr>
                                      <p:by x="105000" y="105000"/>
                                    </p:animScale>
                                  </p:childTnLst>
                                </p:cTn>
                              </p:par>
                            </p:childTnLst>
                          </p:cTn>
                        </p:par>
                        <p:par>
                          <p:cTn id="12" fill="hold">
                            <p:stCondLst>
                              <p:cond delay="5000"/>
                            </p:stCondLst>
                            <p:childTnLst>
                              <p:par>
                                <p:cTn id="13" presetID="36" presetClass="emph" presetSubtype="0" fill="hold" grpId="2" nodeType="afterEffect">
                                  <p:stCondLst>
                                    <p:cond delay="0"/>
                                  </p:stCondLst>
                                  <p:iterate type="lt">
                                    <p:tmPct val="10000"/>
                                  </p:iterate>
                                  <p:childTnLst>
                                    <p:animScale>
                                      <p:cBhvr>
                                        <p:cTn id="14" dur="250" autoRev="1" fill="hold">
                                          <p:stCondLst>
                                            <p:cond delay="0"/>
                                          </p:stCondLst>
                                        </p:cTn>
                                        <p:tgtEl>
                                          <p:spTgt spid="8"/>
                                        </p:tgtEl>
                                      </p:cBhvr>
                                      <p:to x="80000" y="100000"/>
                                    </p:animScale>
                                    <p:anim by="(#ppt_w*0.10)" calcmode="lin" valueType="num">
                                      <p:cBhvr>
                                        <p:cTn id="15" dur="250" autoRev="1" fill="hold">
                                          <p:stCondLst>
                                            <p:cond delay="0"/>
                                          </p:stCondLst>
                                        </p:cTn>
                                        <p:tgtEl>
                                          <p:spTgt spid="8"/>
                                        </p:tgtEl>
                                        <p:attrNameLst>
                                          <p:attrName>ppt_x</p:attrName>
                                        </p:attrNameLst>
                                      </p:cBhvr>
                                    </p:anim>
                                    <p:anim by="(-#ppt_w*0.10)" calcmode="lin" valueType="num">
                                      <p:cBhvr>
                                        <p:cTn id="16" dur="250" autoRev="1" fill="hold">
                                          <p:stCondLst>
                                            <p:cond delay="0"/>
                                          </p:stCondLst>
                                        </p:cTn>
                                        <p:tgtEl>
                                          <p:spTgt spid="8"/>
                                        </p:tgtEl>
                                        <p:attrNameLst>
                                          <p:attrName>ppt_y</p:attrName>
                                        </p:attrNameLst>
                                      </p:cBhvr>
                                    </p:anim>
                                    <p:animRot by="-480000">
                                      <p:cBhvr>
                                        <p:cTn id="17" dur="250" autoRev="1" fill="hold">
                                          <p:stCondLst>
                                            <p:cond delay="0"/>
                                          </p:stCondLst>
                                        </p:cTn>
                                        <p:tgtEl>
                                          <p:spTgt spid="8"/>
                                        </p:tgtEl>
                                        <p:attrNameLst>
                                          <p:attrName>r</p:attrName>
                                        </p:attrNameLst>
                                      </p:cBhvr>
                                    </p:animRot>
                                  </p:childTnLst>
                                </p:cTn>
                              </p:par>
                            </p:childTnLst>
                          </p:cTn>
                        </p:par>
                        <p:par>
                          <p:cTn id="18" fill="hold">
                            <p:stCondLst>
                              <p:cond delay="605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6"/>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2602873" y="405781"/>
            <a:ext cx="7297093" cy="53846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53640926-AAD7-44D8-BBD7-CCE9431645EC}">
              <a14:shadowObscured xmlns:a14="http://schemas.microsoft.com/office/drawing/2010/main"/>
            </a:ext>
          </a:extLst>
        </p:spPr>
      </p:pic>
      <p:sp>
        <p:nvSpPr>
          <p:cNvPr id="4" name="Oval 3"/>
          <p:cNvSpPr/>
          <p:nvPr/>
        </p:nvSpPr>
        <p:spPr>
          <a:xfrm>
            <a:off x="248749" y="1045986"/>
            <a:ext cx="4410934" cy="2304661"/>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dirty="0">
                <a:solidFill>
                  <a:srgbClr val="EF7A24">
                    <a:lumMod val="75000"/>
                  </a:srgbClr>
                </a:solidFill>
              </a:rPr>
              <a:t>Next up, </a:t>
            </a:r>
            <a:r>
              <a:rPr lang="en-CA" sz="3200" b="1" dirty="0" smtClean="0">
                <a:solidFill>
                  <a:srgbClr val="EF7A24">
                    <a:lumMod val="75000"/>
                  </a:srgbClr>
                </a:solidFill>
              </a:rPr>
              <a:t/>
            </a:r>
            <a:br>
              <a:rPr lang="en-CA" sz="3200" b="1" dirty="0" smtClean="0">
                <a:solidFill>
                  <a:srgbClr val="EF7A24">
                    <a:lumMod val="75000"/>
                  </a:srgbClr>
                </a:solidFill>
              </a:rPr>
            </a:br>
            <a:r>
              <a:rPr lang="en-CA" sz="3200" b="1" u="sng" dirty="0" smtClean="0">
                <a:solidFill>
                  <a:srgbClr val="CC00FF"/>
                </a:solidFill>
              </a:rPr>
              <a:t>CE </a:t>
            </a:r>
            <a:r>
              <a:rPr lang="en-CA" sz="3200" b="1" u="sng" dirty="0">
                <a:solidFill>
                  <a:srgbClr val="CC00FF"/>
                </a:solidFill>
              </a:rPr>
              <a:t>31</a:t>
            </a:r>
            <a:r>
              <a:rPr lang="en-CA" sz="3200" b="1" dirty="0" smtClean="0">
                <a:solidFill>
                  <a:srgbClr val="CC00FF"/>
                </a:solidFill>
              </a:rPr>
              <a:t>! </a:t>
            </a:r>
            <a:r>
              <a:rPr lang="en-CA" sz="3200" b="1" dirty="0" smtClean="0">
                <a:solidFill>
                  <a:srgbClr val="EF7A24">
                    <a:lumMod val="75000"/>
                  </a:srgbClr>
                </a:solidFill>
              </a:rPr>
              <a:t>same </a:t>
            </a:r>
            <a:r>
              <a:rPr lang="en-CA" sz="3200" b="1" dirty="0">
                <a:solidFill>
                  <a:srgbClr val="EF7A24">
                    <a:lumMod val="75000"/>
                  </a:srgbClr>
                </a:solidFill>
              </a:rPr>
              <a:t>exercise! </a:t>
            </a:r>
            <a:r>
              <a:rPr lang="en-CA" sz="3200" b="1" dirty="0">
                <a:solidFill>
                  <a:srgbClr val="EF7A24">
                    <a:lumMod val="75000"/>
                  </a:srgbClr>
                </a:solidFill>
                <a:sym typeface="Wingdings" panose="05000000000000000000" pitchFamily="2" charset="2"/>
              </a:rPr>
              <a:t></a:t>
            </a:r>
            <a:endParaRPr lang="en-CA" sz="3200" b="1" dirty="0">
              <a:solidFill>
                <a:srgbClr val="EF7A24">
                  <a:lumMod val="75000"/>
                </a:srgbClr>
              </a:solidFill>
            </a:endParaRPr>
          </a:p>
        </p:txBody>
      </p:sp>
      <p:sp>
        <p:nvSpPr>
          <p:cNvPr id="3" name="Oval 2"/>
          <p:cNvSpPr/>
          <p:nvPr/>
        </p:nvSpPr>
        <p:spPr>
          <a:xfrm>
            <a:off x="5386191" y="4177560"/>
            <a:ext cx="6626267" cy="2085456"/>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2800" dirty="0" smtClean="0">
                <a:solidFill>
                  <a:prstClr val="black"/>
                </a:solidFill>
              </a:rPr>
              <a:t>Will these years from 31 </a:t>
            </a:r>
            <a:br>
              <a:rPr lang="en-CA" sz="2800" dirty="0" smtClean="0">
                <a:solidFill>
                  <a:prstClr val="black"/>
                </a:solidFill>
              </a:rPr>
            </a:br>
            <a:r>
              <a:rPr lang="en-CA" sz="2800" dirty="0" smtClean="0">
                <a:solidFill>
                  <a:prstClr val="black"/>
                </a:solidFill>
              </a:rPr>
              <a:t>to 34 reveal alignment?</a:t>
            </a:r>
          </a:p>
          <a:p>
            <a:pPr algn="ctr" defTabSz="457200"/>
            <a:r>
              <a:rPr lang="en-CA" sz="2800" dirty="0" smtClean="0">
                <a:solidFill>
                  <a:prstClr val="black"/>
                </a:solidFill>
              </a:rPr>
              <a:t>What about the </a:t>
            </a:r>
            <a:r>
              <a:rPr lang="en-CA" sz="2800" b="1" dirty="0" smtClean="0">
                <a:solidFill>
                  <a:prstClr val="black"/>
                </a:solidFill>
                <a:effectLst>
                  <a:glow rad="127000">
                    <a:schemeClr val="accent6">
                      <a:lumMod val="75000"/>
                    </a:schemeClr>
                  </a:glow>
                </a:effectLst>
              </a:rPr>
              <a:t>12 hour Festal offset?</a:t>
            </a:r>
            <a:endParaRPr lang="en-CA" sz="2800" b="1" dirty="0">
              <a:solidFill>
                <a:prstClr val="black"/>
              </a:solidFill>
              <a:effectLst>
                <a:glow rad="127000">
                  <a:schemeClr val="accent6">
                    <a:lumMod val="75000"/>
                  </a:schemeClr>
                </a:glow>
              </a:effectLst>
            </a:endParaRPr>
          </a:p>
        </p:txBody>
      </p:sp>
      <p:sp>
        <p:nvSpPr>
          <p:cNvPr id="2" name="Slide Number Placeholder 1"/>
          <p:cNvSpPr>
            <a:spLocks noGrp="1"/>
          </p:cNvSpPr>
          <p:nvPr>
            <p:ph type="sldNum" sz="quarter" idx="12"/>
          </p:nvPr>
        </p:nvSpPr>
        <p:spPr>
          <a:xfrm>
            <a:off x="11770861" y="6597766"/>
            <a:ext cx="421139" cy="255425"/>
          </a:xfrm>
        </p:spPr>
        <p:txBody>
          <a:bodyPr/>
          <a:lstStyle/>
          <a:p>
            <a:fld id="{6D22F896-40B5-4ADD-8801-0D06FADFA095}" type="slidenum">
              <a:rPr lang="en-US" sz="1100" smtClean="0">
                <a:solidFill>
                  <a:schemeClr val="tx1"/>
                </a:solidFill>
              </a:rPr>
              <a:pPr/>
              <a:t>66</a:t>
            </a:fld>
            <a:endParaRPr lang="en-US" sz="1100" dirty="0">
              <a:solidFill>
                <a:schemeClr val="tx1"/>
              </a:solidFill>
            </a:endParaRPr>
          </a:p>
        </p:txBody>
      </p:sp>
    </p:spTree>
    <p:extLst>
      <p:ext uri="{BB962C8B-B14F-4D97-AF65-F5344CB8AC3E}">
        <p14:creationId xmlns:p14="http://schemas.microsoft.com/office/powerpoint/2010/main" val="1923862332"/>
      </p:ext>
    </p:extLst>
  </p:cSld>
  <p:clrMapOvr>
    <a:masterClrMapping/>
  </p:clrMapOvr>
  <p:transition spd="med">
    <p:circl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bwMode="auto">
          <a:xfrm>
            <a:off x="298856" y="877346"/>
            <a:ext cx="7297093" cy="5384661"/>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7988496" y="369456"/>
            <a:ext cx="3717546" cy="2719102"/>
          </a:xfrm>
          <a:prstGeom prst="rect">
            <a:avLst/>
          </a:prstGeom>
          <a:ln w="57150">
            <a:solidFill>
              <a:srgbClr val="00589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srgbClr val="663300"/>
                </a:solidFill>
              </a:rPr>
              <a:t>Still searching for </a:t>
            </a:r>
            <a:r>
              <a:rPr lang="en-CA" sz="3200" dirty="0" smtClean="0">
                <a:solidFill>
                  <a:srgbClr val="0000FF"/>
                </a:solidFill>
              </a:rPr>
              <a:t>Yahusha’s</a:t>
            </a:r>
            <a:r>
              <a:rPr lang="en-CA" sz="3200" dirty="0" smtClean="0">
                <a:solidFill>
                  <a:srgbClr val="663300"/>
                </a:solidFill>
              </a:rPr>
              <a:t> </a:t>
            </a:r>
            <a:r>
              <a:rPr lang="en-CA" sz="3200" dirty="0">
                <a:solidFill>
                  <a:srgbClr val="663300"/>
                </a:solidFill>
              </a:rPr>
              <a:t>Crucifixion </a:t>
            </a:r>
            <a:r>
              <a:rPr lang="en-CA" sz="3200" dirty="0" smtClean="0">
                <a:solidFill>
                  <a:srgbClr val="663300"/>
                </a:solidFill>
              </a:rPr>
              <a:t>on </a:t>
            </a:r>
            <a:r>
              <a:rPr lang="en-CA" sz="3200" dirty="0">
                <a:solidFill>
                  <a:srgbClr val="663300"/>
                </a:solidFill>
              </a:rPr>
              <a:t>a </a:t>
            </a:r>
            <a:r>
              <a:rPr lang="en-CA" sz="3200" b="1" dirty="0">
                <a:solidFill>
                  <a:srgbClr val="0000FF"/>
                </a:solidFill>
                <a:effectLst>
                  <a:glow rad="127000">
                    <a:srgbClr val="FFFF00"/>
                  </a:glow>
                </a:effectLst>
              </a:rPr>
              <a:t>4</a:t>
            </a:r>
            <a:r>
              <a:rPr lang="en-CA" sz="3200" b="1" baseline="30000" dirty="0">
                <a:solidFill>
                  <a:srgbClr val="0000FF"/>
                </a:solidFill>
                <a:effectLst>
                  <a:glow rad="127000">
                    <a:srgbClr val="FFFF00"/>
                  </a:glow>
                </a:effectLst>
              </a:rPr>
              <a:t>th</a:t>
            </a:r>
            <a:r>
              <a:rPr lang="en-CA" sz="3200" dirty="0">
                <a:solidFill>
                  <a:srgbClr val="663300"/>
                </a:solidFill>
              </a:rPr>
              <a:t> Cycle!</a:t>
            </a:r>
          </a:p>
        </p:txBody>
      </p:sp>
      <p:sp>
        <p:nvSpPr>
          <p:cNvPr id="2" name="Rectangle 1"/>
          <p:cNvSpPr/>
          <p:nvPr/>
        </p:nvSpPr>
        <p:spPr>
          <a:xfrm>
            <a:off x="6881854" y="3081134"/>
            <a:ext cx="326571" cy="287382"/>
          </a:xfrm>
          <a:prstGeom prst="rect">
            <a:avLst/>
          </a:prstGeom>
          <a:noFill/>
          <a:ln w="53975">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6" name="Straight Connector 5"/>
          <p:cNvCxnSpPr/>
          <p:nvPr/>
        </p:nvCxnSpPr>
        <p:spPr>
          <a:xfrm>
            <a:off x="7252005" y="3351266"/>
            <a:ext cx="139484" cy="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390453" y="3596659"/>
            <a:ext cx="2002992" cy="5492"/>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74513" y="4821716"/>
            <a:ext cx="1690957" cy="3429"/>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094803" y="4320086"/>
            <a:ext cx="298940" cy="54072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9" name="Rectangle 18"/>
          <p:cNvSpPr/>
          <p:nvPr/>
        </p:nvSpPr>
        <p:spPr>
          <a:xfrm>
            <a:off x="1886183" y="4095881"/>
            <a:ext cx="1518677" cy="224205"/>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100" b="1" dirty="0">
                <a:solidFill>
                  <a:prstClr val="black"/>
                </a:solidFill>
              </a:rPr>
              <a:t>14</a:t>
            </a:r>
            <a:r>
              <a:rPr lang="en-CA" sz="1100" b="1" baseline="30000" dirty="0">
                <a:solidFill>
                  <a:prstClr val="black"/>
                </a:solidFill>
              </a:rPr>
              <a:t>th</a:t>
            </a:r>
            <a:r>
              <a:rPr lang="en-CA" sz="1100" b="1" dirty="0">
                <a:solidFill>
                  <a:prstClr val="black"/>
                </a:solidFill>
              </a:rPr>
              <a:t> on a </a:t>
            </a:r>
            <a:r>
              <a:rPr lang="en-CA" sz="1100" b="1" dirty="0">
                <a:solidFill>
                  <a:prstClr val="black"/>
                </a:solidFill>
                <a:effectLst>
                  <a:glow rad="127000">
                    <a:srgbClr val="00FF00"/>
                  </a:glow>
                </a:effectLst>
              </a:rPr>
              <a:t>6</a:t>
            </a:r>
            <a:r>
              <a:rPr lang="en-CA" sz="1100" b="1" baseline="30000" dirty="0">
                <a:solidFill>
                  <a:prstClr val="black"/>
                </a:solidFill>
                <a:effectLst>
                  <a:glow rad="127000">
                    <a:srgbClr val="00FF00"/>
                  </a:glow>
                </a:effectLst>
              </a:rPr>
              <a:t>th</a:t>
            </a:r>
            <a:r>
              <a:rPr lang="en-CA" sz="1100" b="1" dirty="0">
                <a:solidFill>
                  <a:prstClr val="black"/>
                </a:solidFill>
              </a:rPr>
              <a:t> </a:t>
            </a:r>
            <a:r>
              <a:rPr lang="en-CA" sz="1100" b="1" dirty="0" smtClean="0">
                <a:solidFill>
                  <a:prstClr val="black"/>
                </a:solidFill>
              </a:rPr>
              <a:t>Cycle!</a:t>
            </a:r>
            <a:endParaRPr lang="en-CA" sz="1100" b="1" dirty="0">
              <a:solidFill>
                <a:prstClr val="black"/>
              </a:solidFill>
            </a:endParaRPr>
          </a:p>
        </p:txBody>
      </p:sp>
      <p:pic>
        <p:nvPicPr>
          <p:cNvPr id="21" name="Content Placeholder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9178727" y="4582934"/>
            <a:ext cx="1428156" cy="2013475"/>
          </a:xfrm>
          <a:prstGeom prst="rect">
            <a:avLst/>
          </a:prstGeom>
          <a:ln>
            <a:noFill/>
          </a:ln>
          <a:extLst>
            <a:ext uri="{53640926-AAD7-44D8-BBD7-CCE9431645EC}">
              <a14:shadowObscured xmlns:a14="http://schemas.microsoft.com/office/drawing/2010/main"/>
            </a:ext>
          </a:extLst>
        </p:spPr>
      </p:pic>
      <p:sp>
        <p:nvSpPr>
          <p:cNvPr id="24" name="Rounded Rectangular Callout 23"/>
          <p:cNvSpPr/>
          <p:nvPr/>
        </p:nvSpPr>
        <p:spPr>
          <a:xfrm>
            <a:off x="1271271" y="2207212"/>
            <a:ext cx="3001994" cy="1423358"/>
          </a:xfrm>
          <a:prstGeom prst="wedgeRoundRectCallout">
            <a:avLst>
              <a:gd name="adj1" fmla="val -17485"/>
              <a:gd name="adj2" fmla="val 80174"/>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Passover </a:t>
            </a:r>
          </a:p>
        </p:txBody>
      </p:sp>
      <p:sp>
        <p:nvSpPr>
          <p:cNvPr id="3" name="Slide Number Placeholder 2"/>
          <p:cNvSpPr>
            <a:spLocks noGrp="1"/>
          </p:cNvSpPr>
          <p:nvPr>
            <p:ph type="sldNum" sz="quarter" idx="12"/>
          </p:nvPr>
        </p:nvSpPr>
        <p:spPr>
          <a:xfrm>
            <a:off x="11706042" y="6521415"/>
            <a:ext cx="460216" cy="313139"/>
          </a:xfrm>
        </p:spPr>
        <p:txBody>
          <a:bodyPr/>
          <a:lstStyle/>
          <a:p>
            <a:fld id="{6D22F896-40B5-4ADD-8801-0D06FADFA095}" type="slidenum">
              <a:rPr lang="en-US" sz="1100" smtClean="0">
                <a:solidFill>
                  <a:prstClr val="white">
                    <a:tint val="75000"/>
                  </a:prstClr>
                </a:solidFill>
              </a:rPr>
              <a:pPr/>
              <a:t>67</a:t>
            </a:fld>
            <a:endParaRPr lang="en-US" sz="1100" dirty="0">
              <a:solidFill>
                <a:prstClr val="white">
                  <a:tint val="75000"/>
                </a:prstClr>
              </a:solidFill>
            </a:endParaRPr>
          </a:p>
        </p:txBody>
      </p:sp>
      <p:sp>
        <p:nvSpPr>
          <p:cNvPr id="16" name="Rounded Rectangular Callout 15"/>
          <p:cNvSpPr/>
          <p:nvPr/>
        </p:nvSpPr>
        <p:spPr>
          <a:xfrm>
            <a:off x="2788263" y="4473752"/>
            <a:ext cx="8894146" cy="2299746"/>
          </a:xfrm>
          <a:prstGeom prst="wedgeRoundRectCallout">
            <a:avLst>
              <a:gd name="adj1" fmla="val -56874"/>
              <a:gd name="adj2" fmla="val -44072"/>
              <a:gd name="adj3" fmla="val 16667"/>
            </a:avLst>
          </a:prstGeom>
          <a:blipFill>
            <a:blip r:embed="rId6" cstate="email">
              <a:extLst>
                <a:ext uri="{28A0092B-C50C-407E-A947-70E740481C1C}">
                  <a14:useLocalDpi xmlns:a14="http://schemas.microsoft.com/office/drawing/2010/main"/>
                </a:ext>
              </a:extLst>
            </a:blip>
            <a:stretch>
              <a:fillRect/>
            </a:stretch>
          </a:blipFill>
          <a:ln w="76200">
            <a:solidFill>
              <a:srgbClr val="FF990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800" b="1" dirty="0" smtClean="0">
                <a:solidFill>
                  <a:srgbClr val="FF0000"/>
                </a:solidFill>
              </a:rPr>
              <a:t>Note:</a:t>
            </a:r>
            <a:r>
              <a:rPr lang="en-CA" sz="2800" dirty="0" smtClean="0">
                <a:solidFill>
                  <a:schemeClr val="bg1"/>
                </a:solidFill>
              </a:rPr>
              <a:t> </a:t>
            </a:r>
            <a:r>
              <a:rPr lang="en-CA" sz="2800" b="1" dirty="0" smtClean="0">
                <a:solidFill>
                  <a:schemeClr val="bg1"/>
                </a:solidFill>
                <a:effectLst>
                  <a:glow rad="127000">
                    <a:srgbClr val="FF0000"/>
                  </a:glow>
                </a:effectLst>
                <a:latin typeface="Arial Black" panose="020B0A04020102020204" pitchFamily="34" charset="0"/>
              </a:rPr>
              <a:t>If</a:t>
            </a:r>
            <a:r>
              <a:rPr lang="en-CA" sz="2800" dirty="0" smtClean="0">
                <a:solidFill>
                  <a:schemeClr val="bg1"/>
                </a:solidFill>
                <a:effectLst>
                  <a:glow rad="88900">
                    <a:schemeClr val="bg2">
                      <a:lumMod val="60000"/>
                      <a:lumOff val="40000"/>
                    </a:schemeClr>
                  </a:glow>
                </a:effectLst>
              </a:rPr>
              <a:t> the Mar 23 Tequfah was the </a:t>
            </a:r>
            <a:r>
              <a:rPr lang="en-CA" sz="2800" u="sng" dirty="0" smtClean="0">
                <a:solidFill>
                  <a:schemeClr val="bg1"/>
                </a:solidFill>
                <a:effectLst>
                  <a:glow rad="88900">
                    <a:schemeClr val="bg2">
                      <a:lumMod val="60000"/>
                      <a:lumOff val="40000"/>
                    </a:schemeClr>
                  </a:glow>
                </a:effectLst>
              </a:rPr>
              <a:t>NEW YEAR da</a:t>
            </a:r>
            <a:r>
              <a:rPr lang="en-CA" sz="2800" dirty="0" smtClean="0">
                <a:solidFill>
                  <a:schemeClr val="bg1"/>
                </a:solidFill>
                <a:effectLst>
                  <a:glow rad="88900">
                    <a:schemeClr val="bg2">
                      <a:lumMod val="60000"/>
                      <a:lumOff val="40000"/>
                    </a:schemeClr>
                  </a:glow>
                </a:effectLst>
              </a:rPr>
              <a:t>y,</a:t>
            </a:r>
            <a:r>
              <a:rPr lang="en-CA" sz="2800" dirty="0" smtClean="0">
                <a:solidFill>
                  <a:schemeClr val="bg1"/>
                </a:solidFill>
              </a:rPr>
              <a:t> the CC Abib 14 would have been on </a:t>
            </a:r>
            <a:br>
              <a:rPr lang="en-CA" sz="2800" dirty="0" smtClean="0">
                <a:solidFill>
                  <a:schemeClr val="bg1"/>
                </a:solidFill>
              </a:rPr>
            </a:br>
            <a:r>
              <a:rPr lang="en-CA" sz="2800" dirty="0" smtClean="0">
                <a:solidFill>
                  <a:schemeClr val="bg1"/>
                </a:solidFill>
              </a:rPr>
              <a:t>“April </a:t>
            </a:r>
            <a:r>
              <a:rPr lang="en-CA" sz="2800" u="sng" dirty="0" smtClean="0">
                <a:solidFill>
                  <a:schemeClr val="bg1"/>
                </a:solidFill>
              </a:rPr>
              <a:t>5</a:t>
            </a:r>
            <a:r>
              <a:rPr lang="en-CA" sz="2800" u="sng" baseline="30000" dirty="0" smtClean="0">
                <a:solidFill>
                  <a:schemeClr val="bg1"/>
                </a:solidFill>
              </a:rPr>
              <a:t>th</a:t>
            </a:r>
            <a:r>
              <a:rPr lang="en-CA" sz="2800" dirty="0" smtClean="0">
                <a:solidFill>
                  <a:schemeClr val="bg1"/>
                </a:solidFill>
              </a:rPr>
              <a:t> - a </a:t>
            </a:r>
            <a:r>
              <a:rPr lang="en-CA" sz="2800" b="1" u="sng" dirty="0" smtClean="0">
                <a:solidFill>
                  <a:schemeClr val="bg1"/>
                </a:solidFill>
                <a:effectLst>
                  <a:glow rad="127000">
                    <a:srgbClr val="FFCCFF"/>
                  </a:glow>
                </a:effectLst>
              </a:rPr>
              <a:t>5</a:t>
            </a:r>
            <a:r>
              <a:rPr lang="en-CA" sz="2800" b="1" u="sng" baseline="30000" dirty="0" smtClean="0">
                <a:solidFill>
                  <a:schemeClr val="bg1"/>
                </a:solidFill>
                <a:effectLst>
                  <a:glow rad="127000">
                    <a:srgbClr val="FFCCFF"/>
                  </a:glow>
                </a:effectLst>
              </a:rPr>
              <a:t>th</a:t>
            </a:r>
            <a:r>
              <a:rPr lang="en-CA" sz="2800" b="1" dirty="0" smtClean="0">
                <a:solidFill>
                  <a:schemeClr val="bg1"/>
                </a:solidFill>
                <a:effectLst>
                  <a:glow rad="127000">
                    <a:srgbClr val="FFCCFF"/>
                  </a:glow>
                </a:effectLst>
              </a:rPr>
              <a:t>  </a:t>
            </a:r>
            <a:r>
              <a:rPr lang="en-CA" sz="2800" u="sng" dirty="0" smtClean="0">
                <a:solidFill>
                  <a:schemeClr val="bg1"/>
                </a:solidFill>
              </a:rPr>
              <a:t>c</a:t>
            </a:r>
            <a:r>
              <a:rPr lang="en-CA" sz="2800" dirty="0" smtClean="0">
                <a:solidFill>
                  <a:schemeClr val="bg1"/>
                </a:solidFill>
              </a:rPr>
              <a:t>y</a:t>
            </a:r>
            <a:r>
              <a:rPr lang="en-CA" sz="2800" u="sng" dirty="0" smtClean="0">
                <a:solidFill>
                  <a:schemeClr val="bg1"/>
                </a:solidFill>
              </a:rPr>
              <a:t>cle</a:t>
            </a:r>
            <a:r>
              <a:rPr lang="en-CA" sz="2800" dirty="0" smtClean="0">
                <a:solidFill>
                  <a:schemeClr val="bg1"/>
                </a:solidFill>
              </a:rPr>
              <a:t>!”  </a:t>
            </a:r>
            <a:r>
              <a:rPr lang="en-CA" sz="2800" b="1" dirty="0" smtClean="0">
                <a:solidFill>
                  <a:srgbClr val="FF0000"/>
                </a:solidFill>
              </a:rPr>
              <a:t>Again, no chance of finding </a:t>
            </a:r>
            <a:r>
              <a:rPr lang="en-CA" sz="2800" b="1" u="sng" dirty="0" smtClean="0">
                <a:solidFill>
                  <a:srgbClr val="0000FF"/>
                </a:solidFill>
                <a:effectLst>
                  <a:glow rad="127000">
                    <a:srgbClr val="FFCCFF"/>
                  </a:glow>
                </a:effectLst>
              </a:rPr>
              <a:t>Yahusha’s</a:t>
            </a:r>
            <a:r>
              <a:rPr lang="en-CA" sz="2800" b="1" dirty="0" smtClean="0">
                <a:solidFill>
                  <a:srgbClr val="FF0000"/>
                </a:solidFill>
              </a:rPr>
              <a:t>  </a:t>
            </a:r>
            <a:r>
              <a:rPr lang="en-CA" sz="2800" b="1" u="sng" dirty="0" smtClean="0">
                <a:solidFill>
                  <a:srgbClr val="002060"/>
                </a:solidFill>
              </a:rPr>
              <a:t>midst of the week</a:t>
            </a:r>
            <a:r>
              <a:rPr lang="en-CA" sz="2800" b="1" dirty="0" smtClean="0">
                <a:solidFill>
                  <a:srgbClr val="002060"/>
                </a:solidFill>
              </a:rPr>
              <a:t> crucifixion.</a:t>
            </a:r>
          </a:p>
          <a:p>
            <a:pPr algn="ctr" defTabSz="457200"/>
            <a:r>
              <a:rPr lang="en-CA" sz="2800" dirty="0" smtClean="0">
                <a:solidFill>
                  <a:srgbClr val="002060"/>
                </a:solidFill>
              </a:rPr>
              <a:t>But we will continue with the lunar search!</a:t>
            </a:r>
          </a:p>
        </p:txBody>
      </p:sp>
      <p:sp>
        <p:nvSpPr>
          <p:cNvPr id="17" name="Rounded Rectangular Callout 16"/>
          <p:cNvSpPr/>
          <p:nvPr/>
        </p:nvSpPr>
        <p:spPr>
          <a:xfrm>
            <a:off x="4434567" y="2085176"/>
            <a:ext cx="1725738" cy="612648"/>
          </a:xfrm>
          <a:prstGeom prst="wedgeRoundRectCallout">
            <a:avLst>
              <a:gd name="adj1" fmla="val 91068"/>
              <a:gd name="adj2" fmla="val 112664"/>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smtClean="0">
                <a:solidFill>
                  <a:srgbClr val="00FFFF"/>
                </a:solidFill>
                <a:effectLst>
                  <a:glow rad="127000">
                    <a:srgbClr val="FFFF00"/>
                  </a:glow>
                </a:effectLst>
                <a:latin typeface="Comic Sans MS" panose="030F0702030302020204" pitchFamily="66" charset="0"/>
              </a:rPr>
              <a:t>Tequfah</a:t>
            </a:r>
            <a:endParaRPr lang="en-CA" sz="2800" dirty="0">
              <a:solidFill>
                <a:srgbClr val="00FFFF"/>
              </a:solidFill>
              <a:effectLst>
                <a:glow rad="127000">
                  <a:srgbClr val="FFFF00"/>
                </a:glow>
              </a:effectLst>
              <a:latin typeface="Comic Sans MS" panose="030F0702030302020204" pitchFamily="66" charset="0"/>
            </a:endParaRPr>
          </a:p>
        </p:txBody>
      </p:sp>
      <p:sp>
        <p:nvSpPr>
          <p:cNvPr id="22" name="Bent Arrow 21"/>
          <p:cNvSpPr/>
          <p:nvPr/>
        </p:nvSpPr>
        <p:spPr>
          <a:xfrm rot="16200000">
            <a:off x="6994354" y="369282"/>
            <a:ext cx="1437152" cy="6094233"/>
          </a:xfrm>
          <a:prstGeom prst="bentArrow">
            <a:avLst>
              <a:gd name="adj1" fmla="val 11114"/>
              <a:gd name="adj2" fmla="val 25000"/>
              <a:gd name="adj3" fmla="val 25000"/>
              <a:gd name="adj4" fmla="val 43750"/>
            </a:avLst>
          </a:prstGeom>
          <a:gradFill>
            <a:gsLst>
              <a:gs pos="2000">
                <a:srgbClr val="F735EE"/>
              </a:gs>
              <a:gs pos="23000">
                <a:srgbClr val="00B0F0"/>
              </a:gs>
              <a:gs pos="51000">
                <a:srgbClr val="FFFF00"/>
              </a:gs>
              <a:gs pos="77000">
                <a:srgbClr val="FFCCFF"/>
              </a:gs>
            </a:gsLst>
            <a:lin ang="5400000" scaled="1"/>
          </a:gra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3" name="Rectangle 22"/>
          <p:cNvSpPr/>
          <p:nvPr/>
        </p:nvSpPr>
        <p:spPr>
          <a:xfrm>
            <a:off x="9150626" y="4134975"/>
            <a:ext cx="2912513" cy="317050"/>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3">
                    <a:lumMod val="75000"/>
                  </a:schemeClr>
                </a:solidFill>
              </a:rPr>
              <a:t>6:26 </a:t>
            </a:r>
            <a:r>
              <a:rPr lang="en-CA" b="1" dirty="0">
                <a:solidFill>
                  <a:schemeClr val="accent3">
                    <a:lumMod val="75000"/>
                  </a:schemeClr>
                </a:solidFill>
              </a:rPr>
              <a:t>A</a:t>
            </a:r>
            <a:r>
              <a:rPr lang="en-CA" b="1" dirty="0" smtClean="0">
                <a:solidFill>
                  <a:schemeClr val="accent3">
                    <a:lumMod val="75000"/>
                  </a:schemeClr>
                </a:solidFill>
              </a:rPr>
              <a:t>M </a:t>
            </a:r>
            <a:r>
              <a:rPr lang="en-CA" b="1" dirty="0" err="1" smtClean="0">
                <a:solidFill>
                  <a:schemeClr val="accent3">
                    <a:lumMod val="75000"/>
                  </a:schemeClr>
                </a:solidFill>
              </a:rPr>
              <a:t>Yisra’el</a:t>
            </a:r>
            <a:r>
              <a:rPr lang="en-CA" b="1" dirty="0" smtClean="0">
                <a:solidFill>
                  <a:schemeClr val="accent3">
                    <a:lumMod val="75000"/>
                  </a:schemeClr>
                </a:solidFill>
              </a:rPr>
              <a:t> Time</a:t>
            </a:r>
            <a:endParaRPr lang="en-CA" b="1" dirty="0">
              <a:solidFill>
                <a:schemeClr val="accent3">
                  <a:lumMod val="75000"/>
                </a:schemeClr>
              </a:solidFill>
            </a:endParaRPr>
          </a:p>
        </p:txBody>
      </p:sp>
      <p:grpSp>
        <p:nvGrpSpPr>
          <p:cNvPr id="25" name="Group 24"/>
          <p:cNvGrpSpPr/>
          <p:nvPr/>
        </p:nvGrpSpPr>
        <p:grpSpPr>
          <a:xfrm>
            <a:off x="7597408" y="3502609"/>
            <a:ext cx="3162638" cy="439516"/>
            <a:chOff x="8839142" y="2877947"/>
            <a:chExt cx="3162638" cy="439516"/>
          </a:xfrm>
        </p:grpSpPr>
        <p:sp>
          <p:nvSpPr>
            <p:cNvPr id="27" name="Rectangle 26"/>
            <p:cNvSpPr/>
            <p:nvPr/>
          </p:nvSpPr>
          <p:spPr>
            <a:xfrm>
              <a:off x="8839142" y="2877947"/>
              <a:ext cx="3162638"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28" name="Picture 2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896881" y="2907167"/>
              <a:ext cx="2594324" cy="381075"/>
            </a:xfrm>
            <a:prstGeom prst="rect">
              <a:avLst/>
            </a:prstGeom>
          </p:spPr>
        </p:pic>
      </p:grpSp>
      <p:sp>
        <p:nvSpPr>
          <p:cNvPr id="26" name="Oval 25"/>
          <p:cNvSpPr/>
          <p:nvPr/>
        </p:nvSpPr>
        <p:spPr>
          <a:xfrm>
            <a:off x="1759794" y="4251448"/>
            <a:ext cx="394730" cy="425327"/>
          </a:xfrm>
          <a:prstGeom prst="ellipse">
            <a:avLst/>
          </a:prstGeom>
          <a:noFill/>
          <a:ln w="57150">
            <a:solidFill>
              <a:srgbClr val="FF5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ounded Rectangle 29"/>
          <p:cNvSpPr/>
          <p:nvPr/>
        </p:nvSpPr>
        <p:spPr>
          <a:xfrm>
            <a:off x="450424" y="143255"/>
            <a:ext cx="6993955" cy="644681"/>
          </a:xfrm>
          <a:prstGeom prst="roundRect">
            <a:avLst>
              <a:gd name="adj" fmla="val 50000"/>
            </a:avLst>
          </a:prstGeom>
          <a:solidFill>
            <a:schemeClr val="tx1">
              <a:lumMod val="65000"/>
            </a:schemeClr>
          </a:solidFill>
          <a:ln>
            <a:solidFill>
              <a:srgbClr val="FF5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a:ln>
                  <a:solidFill>
                    <a:srgbClr val="7030A0"/>
                  </a:solidFill>
                </a:ln>
                <a:solidFill>
                  <a:srgbClr val="9933FF"/>
                </a:solidFill>
              </a:rPr>
              <a:t>Tequfah Sign, as the NEW YEAR day? </a:t>
            </a:r>
            <a:r>
              <a:rPr lang="en-CA" sz="2400" b="1" u="sng" dirty="0">
                <a:solidFill>
                  <a:schemeClr val="bg1"/>
                </a:solidFill>
              </a:rPr>
              <a:t>???</a:t>
            </a:r>
          </a:p>
        </p:txBody>
      </p:sp>
    </p:spTree>
    <p:extLst>
      <p:ext uri="{BB962C8B-B14F-4D97-AF65-F5344CB8AC3E}">
        <p14:creationId xmlns:p14="http://schemas.microsoft.com/office/powerpoint/2010/main" val="364614775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1250"/>
                                        <p:tgtEl>
                                          <p:spTgt spid="22"/>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250"/>
                                        <p:tgtEl>
                                          <p:spTgt spid="17"/>
                                        </p:tgtEl>
                                      </p:cBhvr>
                                    </p:animEffect>
                                  </p:childTnLst>
                                </p:cTn>
                              </p:par>
                            </p:childTnLst>
                          </p:cTn>
                        </p:par>
                        <p:par>
                          <p:cTn id="16" fill="hold">
                            <p:stCondLst>
                              <p:cond delay="3000"/>
                            </p:stCondLst>
                            <p:childTnLst>
                              <p:par>
                                <p:cTn id="17" presetID="18" presetClass="entr" presetSubtype="12" fill="hold" grpId="0" nodeType="afterEffect">
                                  <p:stCondLst>
                                    <p:cond delay="2250"/>
                                  </p:stCondLst>
                                  <p:childTnLst>
                                    <p:set>
                                      <p:cBhvr>
                                        <p:cTn id="18" dur="1" fill="hold">
                                          <p:stCondLst>
                                            <p:cond delay="0"/>
                                          </p:stCondLst>
                                        </p:cTn>
                                        <p:tgtEl>
                                          <p:spTgt spid="24"/>
                                        </p:tgtEl>
                                        <p:attrNameLst>
                                          <p:attrName>style.visibility</p:attrName>
                                        </p:attrNameLst>
                                      </p:cBhvr>
                                      <p:to>
                                        <p:strVal val="visible"/>
                                      </p:to>
                                    </p:set>
                                    <p:animEffect transition="in" filter="strips(downLeft)">
                                      <p:cBhvr>
                                        <p:cTn id="19" dur="1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1000"/>
                                        <p:tgtEl>
                                          <p:spTgt spid="16"/>
                                        </p:tgtEl>
                                      </p:cBhvr>
                                    </p:animEffect>
                                  </p:childTnLst>
                                </p:cTn>
                              </p:par>
                            </p:childTnLst>
                          </p:cTn>
                        </p:par>
                        <p:par>
                          <p:cTn id="25" fill="hold">
                            <p:stCondLst>
                              <p:cond delay="1000"/>
                            </p:stCondLst>
                            <p:childTnLst>
                              <p:par>
                                <p:cTn id="26" presetID="21" presetClass="entr" presetSubtype="1" repeatCount="5000" fill="hold" grpId="0" nodeType="afterEffect">
                                  <p:stCondLst>
                                    <p:cond delay="1750"/>
                                  </p:stCondLst>
                                  <p:childTnLst>
                                    <p:set>
                                      <p:cBhvr>
                                        <p:cTn id="27" dur="1" fill="hold">
                                          <p:stCondLst>
                                            <p:cond delay="0"/>
                                          </p:stCondLst>
                                        </p:cTn>
                                        <p:tgtEl>
                                          <p:spTgt spid="26"/>
                                        </p:tgtEl>
                                        <p:attrNameLst>
                                          <p:attrName>style.visibility</p:attrName>
                                        </p:attrNameLst>
                                      </p:cBhvr>
                                      <p:to>
                                        <p:strVal val="visible"/>
                                      </p:to>
                                    </p:set>
                                    <p:animEffect transition="in" filter="wheel(1)">
                                      <p:cBhvr>
                                        <p:cTn id="28"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6" grpId="0" animBg="1"/>
      <p:bldP spid="17" grpId="0" animBg="1"/>
      <p:bldP spid="22" grpId="0" animBg="1"/>
      <p:bldP spid="26" grpId="0" animBg="1"/>
      <p:bldP spid="30"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Content Placeholder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98856" y="877346"/>
            <a:ext cx="7297093" cy="5384661"/>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871925" y="3079957"/>
            <a:ext cx="335110" cy="290067"/>
          </a:xfrm>
          <a:prstGeom prst="rect">
            <a:avLst/>
          </a:prstGeom>
          <a:noFill/>
          <a:ln w="57150">
            <a:solidFill>
              <a:srgbClr val="00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dirty="0">
              <a:solidFill>
                <a:prstClr val="white"/>
              </a:solidFill>
            </a:endParaRPr>
          </a:p>
        </p:txBody>
      </p:sp>
      <p:sp>
        <p:nvSpPr>
          <p:cNvPr id="4" name="Rounded Rectangular Callout 3"/>
          <p:cNvSpPr/>
          <p:nvPr/>
        </p:nvSpPr>
        <p:spPr>
          <a:xfrm>
            <a:off x="5072533" y="2116005"/>
            <a:ext cx="1460500" cy="445604"/>
          </a:xfrm>
          <a:prstGeom prst="wedgeRoundRectCallout">
            <a:avLst>
              <a:gd name="adj1" fmla="val 3988"/>
              <a:gd name="adj2" fmla="val 95348"/>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Conjunction</a:t>
            </a:r>
          </a:p>
        </p:txBody>
      </p:sp>
      <p:sp>
        <p:nvSpPr>
          <p:cNvPr id="5" name="Rounded Rectangular Callout 4"/>
          <p:cNvSpPr/>
          <p:nvPr/>
        </p:nvSpPr>
        <p:spPr>
          <a:xfrm>
            <a:off x="7724593" y="3379355"/>
            <a:ext cx="1096433" cy="329014"/>
          </a:xfrm>
          <a:prstGeom prst="wedgeRoundRectCallout">
            <a:avLst>
              <a:gd name="adj1" fmla="val -76473"/>
              <a:gd name="adj2" fmla="val -42697"/>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1600" b="1" dirty="0">
                <a:solidFill>
                  <a:srgbClr val="00FFFF"/>
                </a:solidFill>
              </a:rPr>
              <a:t>Tequfah</a:t>
            </a:r>
          </a:p>
        </p:txBody>
      </p:sp>
      <p:sp>
        <p:nvSpPr>
          <p:cNvPr id="6" name="Rectangle 5"/>
          <p:cNvSpPr/>
          <p:nvPr/>
        </p:nvSpPr>
        <p:spPr>
          <a:xfrm>
            <a:off x="5882185" y="3664424"/>
            <a:ext cx="416258" cy="245658"/>
          </a:xfrm>
          <a:prstGeom prst="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dirty="0">
              <a:solidFill>
                <a:prstClr val="white"/>
              </a:solidFill>
            </a:endParaRPr>
          </a:p>
        </p:txBody>
      </p:sp>
      <p:sp>
        <p:nvSpPr>
          <p:cNvPr id="8" name="Rounded Rectangular Callout 7"/>
          <p:cNvSpPr/>
          <p:nvPr/>
        </p:nvSpPr>
        <p:spPr>
          <a:xfrm>
            <a:off x="7390500" y="2002363"/>
            <a:ext cx="1448642" cy="1244176"/>
          </a:xfrm>
          <a:prstGeom prst="wedgeRoundRectCallout">
            <a:avLst>
              <a:gd name="adj1" fmla="val -79227"/>
              <a:gd name="adj2" fmla="val 23062"/>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9" name="Rectangle 8"/>
          <p:cNvSpPr/>
          <p:nvPr/>
        </p:nvSpPr>
        <p:spPr>
          <a:xfrm>
            <a:off x="6270751" y="3345739"/>
            <a:ext cx="321012" cy="272373"/>
          </a:xfrm>
          <a:prstGeom prst="rect">
            <a:avLst/>
          </a:prstGeom>
          <a:noFill/>
          <a:ln w="5715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 name="Rounded Rectangular Callout 9"/>
          <p:cNvSpPr/>
          <p:nvPr/>
        </p:nvSpPr>
        <p:spPr>
          <a:xfrm>
            <a:off x="6667526" y="4222752"/>
            <a:ext cx="5383575" cy="1367731"/>
          </a:xfrm>
          <a:prstGeom prst="wedgeRoundRectCallout">
            <a:avLst>
              <a:gd name="adj1" fmla="val -49431"/>
              <a:gd name="adj2" fmla="val -91906"/>
              <a:gd name="adj3" fmla="val 16667"/>
            </a:avLst>
          </a:prstGeom>
          <a:solidFill>
            <a:schemeClr val="tx1">
              <a:lumMod val="85000"/>
            </a:schemeClr>
          </a:solidFill>
          <a:ln w="3810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b="1" dirty="0">
                <a:solidFill>
                  <a:srgbClr val="663300"/>
                </a:solidFill>
              </a:rPr>
              <a:t>From New </a:t>
            </a:r>
            <a:r>
              <a:rPr lang="en-CA" b="1" dirty="0" err="1">
                <a:solidFill>
                  <a:srgbClr val="663300"/>
                </a:solidFill>
              </a:rPr>
              <a:t>Moonth</a:t>
            </a:r>
            <a:r>
              <a:rPr lang="en-CA" b="1" dirty="0">
                <a:solidFill>
                  <a:srgbClr val="663300"/>
                </a:solidFill>
              </a:rPr>
              <a:t> day, there are </a:t>
            </a:r>
            <a:r>
              <a:rPr lang="en-CA" b="1" u="sng" dirty="0">
                <a:solidFill>
                  <a:srgbClr val="FF0000"/>
                </a:solidFill>
              </a:rPr>
              <a:t>14</a:t>
            </a:r>
            <a:r>
              <a:rPr lang="en-CA" b="1" dirty="0">
                <a:solidFill>
                  <a:srgbClr val="663300"/>
                </a:solidFill>
              </a:rPr>
              <a:t> cycles to the 28</a:t>
            </a:r>
            <a:r>
              <a:rPr lang="en-CA" b="1" baseline="30000" dirty="0">
                <a:solidFill>
                  <a:srgbClr val="663300"/>
                </a:solidFill>
              </a:rPr>
              <a:t>th</a:t>
            </a:r>
            <a:r>
              <a:rPr lang="en-CA" b="1" dirty="0">
                <a:solidFill>
                  <a:srgbClr val="663300"/>
                </a:solidFill>
              </a:rPr>
              <a:t>, the </a:t>
            </a:r>
            <a:r>
              <a:rPr lang="en-CA" b="1" dirty="0" smtClean="0">
                <a:solidFill>
                  <a:srgbClr val="FF0000"/>
                </a:solidFill>
              </a:rPr>
              <a:t>lunar</a:t>
            </a:r>
            <a:r>
              <a:rPr lang="en-CA" b="1" dirty="0" smtClean="0">
                <a:solidFill>
                  <a:srgbClr val="663300"/>
                </a:solidFill>
              </a:rPr>
              <a:t> Passover on a </a:t>
            </a:r>
            <a:r>
              <a:rPr lang="en-CA" b="1" dirty="0" smtClean="0">
                <a:solidFill>
                  <a:srgbClr val="663300"/>
                </a:solidFill>
                <a:effectLst>
                  <a:glow rad="127000">
                    <a:srgbClr val="00FF00"/>
                  </a:glow>
                </a:effectLst>
              </a:rPr>
              <a:t>4</a:t>
            </a:r>
            <a:r>
              <a:rPr lang="en-CA" b="1" baseline="30000" dirty="0" smtClean="0">
                <a:solidFill>
                  <a:srgbClr val="663300"/>
                </a:solidFill>
                <a:effectLst>
                  <a:glow rad="127000">
                    <a:srgbClr val="00FF00"/>
                  </a:glow>
                </a:effectLst>
              </a:rPr>
              <a:t>th</a:t>
            </a:r>
            <a:r>
              <a:rPr lang="en-CA" b="1" dirty="0" smtClean="0">
                <a:solidFill>
                  <a:srgbClr val="663300"/>
                </a:solidFill>
              </a:rPr>
              <a:t> cycle – </a:t>
            </a:r>
            <a:r>
              <a:rPr lang="en-CA" b="1" u="sng" dirty="0" smtClean="0">
                <a:solidFill>
                  <a:srgbClr val="FF0000"/>
                </a:solidFill>
              </a:rPr>
              <a:t>THAT STARTS AT SUNSET</a:t>
            </a:r>
            <a:r>
              <a:rPr lang="en-CA" b="1" dirty="0" smtClean="0">
                <a:solidFill>
                  <a:srgbClr val="FF0000"/>
                </a:solidFill>
              </a:rPr>
              <a:t> of the </a:t>
            </a:r>
            <a:r>
              <a:rPr lang="en-CA" b="1" dirty="0" smtClean="0">
                <a:solidFill>
                  <a:srgbClr val="FF0000"/>
                </a:solidFill>
                <a:effectLst>
                  <a:glow rad="127000">
                    <a:srgbClr val="00FFFF"/>
                  </a:glow>
                </a:effectLst>
              </a:rPr>
              <a:t>3</a:t>
            </a:r>
            <a:r>
              <a:rPr lang="en-CA" b="1" baseline="30000" dirty="0" smtClean="0">
                <a:solidFill>
                  <a:srgbClr val="FF0000"/>
                </a:solidFill>
                <a:effectLst>
                  <a:glow rad="127000">
                    <a:srgbClr val="00FFFF"/>
                  </a:glow>
                </a:effectLst>
              </a:rPr>
              <a:t>rd</a:t>
            </a:r>
            <a:r>
              <a:rPr lang="en-CA" b="1" dirty="0" smtClean="0">
                <a:solidFill>
                  <a:srgbClr val="FF0000"/>
                </a:solidFill>
              </a:rPr>
              <a:t> cycle, </a:t>
            </a:r>
            <a:r>
              <a:rPr lang="en-CA" b="1" u="sng" dirty="0" smtClean="0">
                <a:solidFill>
                  <a:srgbClr val="FF0000"/>
                </a:solidFill>
              </a:rPr>
              <a:t>the evenin</a:t>
            </a:r>
            <a:r>
              <a:rPr lang="en-CA" b="1" dirty="0" smtClean="0">
                <a:solidFill>
                  <a:srgbClr val="FF0000"/>
                </a:solidFill>
              </a:rPr>
              <a:t>g </a:t>
            </a:r>
            <a:r>
              <a:rPr lang="en-CA" b="1" u="sng" dirty="0" smtClean="0">
                <a:solidFill>
                  <a:srgbClr val="FF0000"/>
                </a:solidFill>
                <a:latin typeface="Arial Black" panose="020B0A04020102020204" pitchFamily="34" charset="0"/>
              </a:rPr>
              <a:t>BEFORE</a:t>
            </a:r>
            <a:r>
              <a:rPr lang="en-CA" b="1" dirty="0" smtClean="0">
                <a:solidFill>
                  <a:srgbClr val="FF0000"/>
                </a:solidFill>
                <a:latin typeface="Arial Black" panose="020B0A04020102020204" pitchFamily="34" charset="0"/>
              </a:rPr>
              <a:t>!</a:t>
            </a:r>
            <a:endParaRPr lang="en-CA" b="1" dirty="0">
              <a:solidFill>
                <a:srgbClr val="FF0000"/>
              </a:solidFill>
              <a:latin typeface="Arial Black" panose="020B0A04020102020204" pitchFamily="34" charset="0"/>
            </a:endParaRPr>
          </a:p>
        </p:txBody>
      </p:sp>
      <p:sp>
        <p:nvSpPr>
          <p:cNvPr id="11" name="Rectangle 10"/>
          <p:cNvSpPr/>
          <p:nvPr/>
        </p:nvSpPr>
        <p:spPr>
          <a:xfrm>
            <a:off x="5658893" y="2827688"/>
            <a:ext cx="321012" cy="27237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3" name="Rounded Rectangular Callout 12"/>
          <p:cNvSpPr/>
          <p:nvPr/>
        </p:nvSpPr>
        <p:spPr>
          <a:xfrm>
            <a:off x="6448383" y="1577553"/>
            <a:ext cx="1814210" cy="350087"/>
          </a:xfrm>
          <a:prstGeom prst="wedgeRoundRectCallout">
            <a:avLst>
              <a:gd name="adj1" fmla="val -45536"/>
              <a:gd name="adj2" fmla="val 292596"/>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schemeClr val="bg1"/>
                </a:solidFill>
              </a:rPr>
              <a:t>Sliver Moon</a:t>
            </a:r>
          </a:p>
        </p:txBody>
      </p:sp>
      <p:sp>
        <p:nvSpPr>
          <p:cNvPr id="14" name="Rectangle 13"/>
          <p:cNvSpPr/>
          <p:nvPr/>
        </p:nvSpPr>
        <p:spPr>
          <a:xfrm>
            <a:off x="6287877" y="2834488"/>
            <a:ext cx="321012" cy="27237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6" name="Straight Connector 15"/>
          <p:cNvCxnSpPr/>
          <p:nvPr/>
        </p:nvCxnSpPr>
        <p:spPr>
          <a:xfrm flipH="1" flipV="1">
            <a:off x="5936180" y="3106862"/>
            <a:ext cx="42520" cy="51124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80325" y="1522321"/>
            <a:ext cx="4819809" cy="5215812"/>
          </a:xfrm>
          <a:prstGeom prst="roundRect">
            <a:avLst/>
          </a:prstGeom>
          <a:solidFill>
            <a:schemeClr val="tx1">
              <a:lumMod val="85000"/>
            </a:schemeClr>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defTabSz="457200"/>
            <a:r>
              <a:rPr lang="en-CA" sz="2800" dirty="0" smtClean="0">
                <a:solidFill>
                  <a:prstClr val="black"/>
                </a:solidFill>
              </a:rPr>
              <a:t>See how close the </a:t>
            </a:r>
            <a:r>
              <a:rPr lang="en-CA" sz="2800" b="1" dirty="0" smtClean="0">
                <a:solidFill>
                  <a:srgbClr val="FF0000"/>
                </a:solidFill>
              </a:rPr>
              <a:t>Lunar Passover </a:t>
            </a:r>
            <a:r>
              <a:rPr lang="en-CA" sz="2800" dirty="0" smtClean="0">
                <a:solidFill>
                  <a:prstClr val="black"/>
                </a:solidFill>
              </a:rPr>
              <a:t>was </a:t>
            </a:r>
            <a:br>
              <a:rPr lang="en-CA" sz="2800" dirty="0" smtClean="0">
                <a:solidFill>
                  <a:prstClr val="black"/>
                </a:solidFill>
              </a:rPr>
            </a:br>
            <a:r>
              <a:rPr lang="en-CA" sz="2800" dirty="0" smtClean="0">
                <a:solidFill>
                  <a:prstClr val="black"/>
                </a:solidFill>
              </a:rPr>
              <a:t>to the </a:t>
            </a:r>
            <a:r>
              <a:rPr lang="en-CA" sz="2800" b="1" dirty="0" smtClean="0">
                <a:solidFill>
                  <a:srgbClr val="0000FF"/>
                </a:solidFill>
              </a:rPr>
              <a:t>Tequfah,</a:t>
            </a:r>
            <a:r>
              <a:rPr lang="en-CA" sz="2800" dirty="0" smtClean="0">
                <a:solidFill>
                  <a:prstClr val="black"/>
                </a:solidFill>
              </a:rPr>
              <a:t> </a:t>
            </a:r>
            <a:br>
              <a:rPr lang="en-CA" sz="2800" dirty="0" smtClean="0">
                <a:solidFill>
                  <a:prstClr val="black"/>
                </a:solidFill>
              </a:rPr>
            </a:br>
            <a:r>
              <a:rPr lang="en-CA" sz="2800" dirty="0" smtClean="0">
                <a:solidFill>
                  <a:prstClr val="black"/>
                </a:solidFill>
              </a:rPr>
              <a:t>only 5 cycles away!  </a:t>
            </a:r>
            <a:br>
              <a:rPr lang="en-CA" sz="2800" dirty="0" smtClean="0">
                <a:solidFill>
                  <a:prstClr val="black"/>
                </a:solidFill>
              </a:rPr>
            </a:br>
            <a:r>
              <a:rPr lang="en-CA" sz="2800" b="1" dirty="0" smtClean="0">
                <a:solidFill>
                  <a:srgbClr val="0000FF"/>
                </a:solidFill>
              </a:rPr>
              <a:t>CC</a:t>
            </a:r>
            <a:r>
              <a:rPr lang="en-CA" sz="2800" dirty="0" smtClean="0">
                <a:solidFill>
                  <a:prstClr val="black"/>
                </a:solidFill>
              </a:rPr>
              <a:t> </a:t>
            </a:r>
            <a:r>
              <a:rPr lang="en-CA" sz="2800" b="1" u="sng" dirty="0">
                <a:solidFill>
                  <a:srgbClr val="0000FF"/>
                </a:solidFill>
              </a:rPr>
              <a:t>Passover</a:t>
            </a:r>
            <a:r>
              <a:rPr lang="en-CA" sz="2800" dirty="0">
                <a:solidFill>
                  <a:prstClr val="black"/>
                </a:solidFill>
              </a:rPr>
              <a:t> was still </a:t>
            </a:r>
            <a:r>
              <a:rPr lang="en-CA" sz="2800" dirty="0" smtClean="0">
                <a:solidFill>
                  <a:prstClr val="black"/>
                </a:solidFill>
              </a:rPr>
              <a:t/>
            </a:r>
            <a:br>
              <a:rPr lang="en-CA" sz="2800" dirty="0" smtClean="0">
                <a:solidFill>
                  <a:prstClr val="black"/>
                </a:solidFill>
              </a:rPr>
            </a:br>
            <a:r>
              <a:rPr lang="en-CA" sz="2800" b="1" u="sng" dirty="0" smtClean="0">
                <a:solidFill>
                  <a:srgbClr val="C00000"/>
                </a:solidFill>
              </a:rPr>
              <a:t>9</a:t>
            </a:r>
            <a:r>
              <a:rPr lang="en-CA" sz="2800" u="sng" dirty="0" smtClean="0">
                <a:solidFill>
                  <a:srgbClr val="C00000"/>
                </a:solidFill>
              </a:rPr>
              <a:t> </a:t>
            </a:r>
            <a:r>
              <a:rPr lang="en-CA" sz="2800" u="sng" dirty="0">
                <a:solidFill>
                  <a:srgbClr val="C00000"/>
                </a:solidFill>
              </a:rPr>
              <a:t>more c</a:t>
            </a:r>
            <a:r>
              <a:rPr lang="en-CA" sz="2800" dirty="0">
                <a:solidFill>
                  <a:srgbClr val="C00000"/>
                </a:solidFill>
              </a:rPr>
              <a:t>y</a:t>
            </a:r>
            <a:r>
              <a:rPr lang="en-CA" sz="2800" u="sng" dirty="0">
                <a:solidFill>
                  <a:srgbClr val="C00000"/>
                </a:solidFill>
              </a:rPr>
              <a:t>cles</a:t>
            </a:r>
            <a:r>
              <a:rPr lang="en-CA" sz="2800" dirty="0">
                <a:solidFill>
                  <a:srgbClr val="C00000"/>
                </a:solidFill>
              </a:rPr>
              <a:t> in the future</a:t>
            </a:r>
            <a:r>
              <a:rPr lang="en-CA" sz="2800" dirty="0" smtClean="0">
                <a:solidFill>
                  <a:srgbClr val="C00000"/>
                </a:solidFill>
              </a:rPr>
              <a:t>! </a:t>
            </a:r>
            <a:r>
              <a:rPr lang="en-CA" sz="2800" dirty="0" smtClean="0">
                <a:solidFill>
                  <a:prstClr val="black"/>
                </a:solidFill>
              </a:rPr>
              <a:t> </a:t>
            </a:r>
            <a:r>
              <a:rPr lang="en-CA" sz="2800" dirty="0">
                <a:solidFill>
                  <a:prstClr val="black"/>
                </a:solidFill>
              </a:rPr>
              <a:t>There is certainly </a:t>
            </a:r>
            <a:r>
              <a:rPr lang="en-CA" sz="2800" b="1" i="1" dirty="0">
                <a:solidFill>
                  <a:prstClr val="black"/>
                </a:solidFill>
              </a:rPr>
              <a:t>no possibility </a:t>
            </a:r>
            <a:r>
              <a:rPr lang="en-CA" sz="2800" dirty="0">
                <a:solidFill>
                  <a:prstClr val="black"/>
                </a:solidFill>
              </a:rPr>
              <a:t>of </a:t>
            </a:r>
            <a:r>
              <a:rPr lang="en-CA" sz="2800" dirty="0" smtClean="0">
                <a:solidFill>
                  <a:prstClr val="black"/>
                </a:solidFill>
              </a:rPr>
              <a:t>the </a:t>
            </a:r>
            <a:br>
              <a:rPr lang="en-CA" sz="2800" dirty="0" smtClean="0">
                <a:solidFill>
                  <a:prstClr val="black"/>
                </a:solidFill>
              </a:rPr>
            </a:br>
            <a:r>
              <a:rPr lang="en-CA" sz="2800" b="1" dirty="0" smtClean="0">
                <a:ln>
                  <a:solidFill>
                    <a:srgbClr val="0000FF"/>
                  </a:solidFill>
                </a:ln>
                <a:solidFill>
                  <a:srgbClr val="FF66FF"/>
                </a:solidFill>
              </a:rPr>
              <a:t>12 </a:t>
            </a:r>
            <a:r>
              <a:rPr lang="en-CA" sz="2800" b="1" dirty="0">
                <a:ln>
                  <a:solidFill>
                    <a:srgbClr val="0000FF"/>
                  </a:solidFill>
                </a:ln>
                <a:solidFill>
                  <a:srgbClr val="FF66FF"/>
                </a:solidFill>
              </a:rPr>
              <a:t>hour Festal offset </a:t>
            </a:r>
            <a:r>
              <a:rPr lang="en-CA" sz="2800" b="1" dirty="0" smtClean="0">
                <a:ln>
                  <a:solidFill>
                    <a:srgbClr val="0000FF"/>
                  </a:solidFill>
                </a:ln>
                <a:solidFill>
                  <a:srgbClr val="FF66FF"/>
                </a:solidFill>
              </a:rPr>
              <a:t/>
            </a:r>
            <a:br>
              <a:rPr lang="en-CA" sz="2800" b="1" dirty="0" smtClean="0">
                <a:ln>
                  <a:solidFill>
                    <a:srgbClr val="0000FF"/>
                  </a:solidFill>
                </a:ln>
                <a:solidFill>
                  <a:srgbClr val="FF66FF"/>
                </a:solidFill>
              </a:rPr>
            </a:br>
            <a:r>
              <a:rPr lang="en-CA" sz="2800" dirty="0" smtClean="0">
                <a:solidFill>
                  <a:prstClr val="black"/>
                </a:solidFill>
              </a:rPr>
              <a:t>as documented by </a:t>
            </a:r>
            <a:br>
              <a:rPr lang="en-CA" sz="2800" dirty="0" smtClean="0">
                <a:solidFill>
                  <a:prstClr val="black"/>
                </a:solidFill>
              </a:rPr>
            </a:br>
            <a:r>
              <a:rPr lang="en-CA" sz="2800" dirty="0" smtClean="0">
                <a:solidFill>
                  <a:srgbClr val="00589A"/>
                </a:solidFill>
              </a:rPr>
              <a:t>John </a:t>
            </a:r>
            <a:r>
              <a:rPr lang="en-CA" sz="2800" dirty="0">
                <a:solidFill>
                  <a:srgbClr val="00589A"/>
                </a:solidFill>
              </a:rPr>
              <a:t>19:42</a:t>
            </a:r>
            <a:r>
              <a:rPr lang="en-CA" sz="2800" dirty="0">
                <a:solidFill>
                  <a:prstClr val="black"/>
                </a:solidFill>
              </a:rPr>
              <a:t> &amp; </a:t>
            </a:r>
            <a:r>
              <a:rPr lang="en-CA" sz="2800" dirty="0">
                <a:solidFill>
                  <a:srgbClr val="00589A"/>
                </a:solidFill>
              </a:rPr>
              <a:t>Matt 26:5 </a:t>
            </a:r>
            <a:r>
              <a:rPr lang="en-CA" sz="2800" dirty="0" smtClean="0">
                <a:solidFill>
                  <a:prstClr val="black"/>
                </a:solidFill>
              </a:rPr>
              <a:t>in </a:t>
            </a:r>
            <a:r>
              <a:rPr lang="en-CA" sz="2800" b="1" dirty="0" smtClean="0">
                <a:solidFill>
                  <a:prstClr val="black"/>
                </a:solidFill>
              </a:rPr>
              <a:t>CE 31</a:t>
            </a:r>
            <a:r>
              <a:rPr lang="en-CA" sz="2800" b="1" dirty="0">
                <a:solidFill>
                  <a:prstClr val="black"/>
                </a:solidFill>
              </a:rPr>
              <a:t>!</a:t>
            </a:r>
          </a:p>
        </p:txBody>
      </p:sp>
      <p:cxnSp>
        <p:nvCxnSpPr>
          <p:cNvPr id="19" name="Straight Arrow Connector 18"/>
          <p:cNvCxnSpPr/>
          <p:nvPr/>
        </p:nvCxnSpPr>
        <p:spPr>
          <a:xfrm rot="60000" flipV="1">
            <a:off x="5389240" y="6136999"/>
            <a:ext cx="4557400" cy="61759"/>
          </a:xfrm>
          <a:prstGeom prst="straightConnector1">
            <a:avLst/>
          </a:prstGeom>
          <a:ln w="250825">
            <a:solidFill>
              <a:srgbClr val="CC00FF"/>
            </a:solidFill>
            <a:tailEnd type="triangle"/>
          </a:ln>
          <a:effectLst>
            <a:outerShdw blurRad="50800" dist="38100" dir="16200000" rotWithShape="0">
              <a:prstClr val="black">
                <a:alpha val="40000"/>
              </a:prstClr>
            </a:outerShd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946832" y="5640034"/>
            <a:ext cx="1652733"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4400" b="1" i="1" dirty="0">
                <a:ln>
                  <a:solidFill>
                    <a:srgbClr val="0000FF"/>
                  </a:solidFill>
                </a:ln>
                <a:solidFill>
                  <a:srgbClr val="FFCCFF"/>
                </a:solidFill>
                <a:latin typeface="Comic Sans MS" panose="030F0702030302020204" pitchFamily="66" charset="0"/>
              </a:rPr>
              <a:t>Next</a:t>
            </a:r>
          </a:p>
        </p:txBody>
      </p:sp>
      <p:sp>
        <p:nvSpPr>
          <p:cNvPr id="7" name="Rectangle 6"/>
          <p:cNvSpPr/>
          <p:nvPr/>
        </p:nvSpPr>
        <p:spPr>
          <a:xfrm>
            <a:off x="6629620" y="2827689"/>
            <a:ext cx="287241" cy="283672"/>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2" name="Slide Number Placeholder 11"/>
          <p:cNvSpPr>
            <a:spLocks noGrp="1"/>
          </p:cNvSpPr>
          <p:nvPr>
            <p:ph type="sldNum" sz="quarter" idx="12"/>
          </p:nvPr>
        </p:nvSpPr>
        <p:spPr>
          <a:xfrm>
            <a:off x="11599565" y="6552676"/>
            <a:ext cx="519864" cy="305324"/>
          </a:xfrm>
        </p:spPr>
        <p:txBody>
          <a:bodyPr/>
          <a:lstStyle/>
          <a:p>
            <a:fld id="{6D22F896-40B5-4ADD-8801-0D06FADFA095}" type="slidenum">
              <a:rPr lang="en-US" sz="1100" smtClean="0">
                <a:solidFill>
                  <a:prstClr val="white">
                    <a:tint val="75000"/>
                  </a:prstClr>
                </a:solidFill>
              </a:rPr>
              <a:pPr/>
              <a:t>68</a:t>
            </a:fld>
            <a:endParaRPr lang="en-US" sz="1100" dirty="0">
              <a:solidFill>
                <a:prstClr val="white">
                  <a:tint val="75000"/>
                </a:prstClr>
              </a:solidFill>
            </a:endParaRPr>
          </a:p>
        </p:txBody>
      </p:sp>
      <p:sp>
        <p:nvSpPr>
          <p:cNvPr id="20" name="Rounded Rectangle 19"/>
          <p:cNvSpPr/>
          <p:nvPr/>
        </p:nvSpPr>
        <p:spPr>
          <a:xfrm>
            <a:off x="3845859" y="116730"/>
            <a:ext cx="3805243" cy="644809"/>
          </a:xfrm>
          <a:prstGeom prst="roundRect">
            <a:avLst>
              <a:gd name="adj" fmla="val 45608"/>
            </a:avLst>
          </a:prstGeom>
          <a:solidFill>
            <a:schemeClr val="bg1"/>
          </a:solidFill>
          <a:ln>
            <a:solidFill>
              <a:srgbClr val="66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The </a:t>
            </a:r>
            <a:r>
              <a:rPr lang="en-CA" sz="2800" b="1" dirty="0" smtClean="0">
                <a:solidFill>
                  <a:srgbClr val="FFFF00"/>
                </a:solidFill>
              </a:rPr>
              <a:t>1</a:t>
            </a:r>
            <a:r>
              <a:rPr lang="en-CA" sz="2800" b="1" baseline="30000" dirty="0" smtClean="0">
                <a:solidFill>
                  <a:srgbClr val="FFFF00"/>
                </a:solidFill>
              </a:rPr>
              <a:t>st</a:t>
            </a:r>
            <a:r>
              <a:rPr lang="en-CA" sz="2800" b="1" dirty="0" smtClean="0">
                <a:solidFill>
                  <a:srgbClr val="FFFF00"/>
                </a:solidFill>
              </a:rPr>
              <a:t> </a:t>
            </a:r>
            <a:r>
              <a:rPr lang="en-CA" sz="2800" b="1" dirty="0" smtClean="0">
                <a:solidFill>
                  <a:srgbClr val="FF0000"/>
                </a:solidFill>
              </a:rPr>
              <a:t>Lunar View</a:t>
            </a:r>
            <a:endParaRPr lang="en-CA" sz="2800" b="1" dirty="0">
              <a:solidFill>
                <a:srgbClr val="FF0000"/>
              </a:solidFill>
            </a:endParaRPr>
          </a:p>
        </p:txBody>
      </p:sp>
      <p:pic>
        <p:nvPicPr>
          <p:cNvPr id="21" name="Content Placeholder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9312781" y="116730"/>
            <a:ext cx="2178424" cy="2106705"/>
          </a:xfrm>
          <a:prstGeom prst="rect">
            <a:avLst/>
          </a:prstGeom>
          <a:ln>
            <a:noFill/>
          </a:ln>
          <a:extLst>
            <a:ext uri="{53640926-AAD7-44D8-BBD7-CCE9431645EC}">
              <a14:shadowObscured xmlns:a14="http://schemas.microsoft.com/office/drawing/2010/main"/>
            </a:ext>
          </a:extLst>
        </p:spPr>
      </p:pic>
      <p:sp>
        <p:nvSpPr>
          <p:cNvPr id="23" name="Rectangle 22"/>
          <p:cNvSpPr/>
          <p:nvPr/>
        </p:nvSpPr>
        <p:spPr>
          <a:xfrm>
            <a:off x="10907381" y="385015"/>
            <a:ext cx="298940" cy="54072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ectangle 23"/>
          <p:cNvSpPr/>
          <p:nvPr/>
        </p:nvSpPr>
        <p:spPr>
          <a:xfrm>
            <a:off x="9687644" y="940956"/>
            <a:ext cx="1518677" cy="224205"/>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100" b="1" dirty="0">
                <a:solidFill>
                  <a:prstClr val="black"/>
                </a:solidFill>
              </a:rPr>
              <a:t>14</a:t>
            </a:r>
            <a:r>
              <a:rPr lang="en-CA" sz="1100" b="1" baseline="30000" dirty="0">
                <a:solidFill>
                  <a:prstClr val="black"/>
                </a:solidFill>
              </a:rPr>
              <a:t>th</a:t>
            </a:r>
            <a:r>
              <a:rPr lang="en-CA" sz="1100" b="1" dirty="0">
                <a:solidFill>
                  <a:prstClr val="black"/>
                </a:solidFill>
              </a:rPr>
              <a:t> on a </a:t>
            </a:r>
            <a:r>
              <a:rPr lang="en-CA" sz="1100" b="1" dirty="0">
                <a:solidFill>
                  <a:prstClr val="black"/>
                </a:solidFill>
                <a:effectLst>
                  <a:glow rad="127000">
                    <a:srgbClr val="00FF00"/>
                  </a:glow>
                </a:effectLst>
              </a:rPr>
              <a:t>6</a:t>
            </a:r>
            <a:r>
              <a:rPr lang="en-CA" sz="1100" b="1" baseline="30000" dirty="0">
                <a:solidFill>
                  <a:prstClr val="black"/>
                </a:solidFill>
                <a:effectLst>
                  <a:glow rad="127000">
                    <a:srgbClr val="00FF00"/>
                  </a:glow>
                </a:effectLst>
              </a:rPr>
              <a:t>th</a:t>
            </a:r>
            <a:r>
              <a:rPr lang="en-CA" sz="1100" b="1" dirty="0">
                <a:solidFill>
                  <a:prstClr val="black"/>
                </a:solidFill>
              </a:rPr>
              <a:t> </a:t>
            </a:r>
            <a:r>
              <a:rPr lang="en-CA" sz="1100" b="1" dirty="0" smtClean="0">
                <a:solidFill>
                  <a:prstClr val="black"/>
                </a:solidFill>
              </a:rPr>
              <a:t>Cycle!</a:t>
            </a:r>
            <a:endParaRPr lang="en-CA" sz="1100" b="1" dirty="0">
              <a:solidFill>
                <a:prstClr val="black"/>
              </a:solidFill>
            </a:endParaRPr>
          </a:p>
        </p:txBody>
      </p:sp>
      <p:sp>
        <p:nvSpPr>
          <p:cNvPr id="25" name="Rounded Rectangular Callout 24"/>
          <p:cNvSpPr/>
          <p:nvPr/>
        </p:nvSpPr>
        <p:spPr>
          <a:xfrm>
            <a:off x="9117435" y="1501623"/>
            <a:ext cx="3001994" cy="1423358"/>
          </a:xfrm>
          <a:prstGeom prst="wedgeRoundRectCallout">
            <a:avLst>
              <a:gd name="adj1" fmla="val 14468"/>
              <a:gd name="adj2" fmla="val -71615"/>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Passover </a:t>
            </a:r>
          </a:p>
        </p:txBody>
      </p:sp>
      <p:sp>
        <p:nvSpPr>
          <p:cNvPr id="29" name="Rectangle 28"/>
          <p:cNvSpPr/>
          <p:nvPr/>
        </p:nvSpPr>
        <p:spPr>
          <a:xfrm>
            <a:off x="9260251" y="3807036"/>
            <a:ext cx="2741530" cy="317050"/>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3">
                    <a:lumMod val="75000"/>
                  </a:schemeClr>
                </a:solidFill>
              </a:rPr>
              <a:t>6:26 AM </a:t>
            </a:r>
            <a:r>
              <a:rPr lang="en-CA" b="1" dirty="0" err="1" smtClean="0">
                <a:solidFill>
                  <a:schemeClr val="accent3">
                    <a:lumMod val="75000"/>
                  </a:schemeClr>
                </a:solidFill>
              </a:rPr>
              <a:t>Yisra’el</a:t>
            </a:r>
            <a:r>
              <a:rPr lang="en-CA" b="1" dirty="0" smtClean="0">
                <a:solidFill>
                  <a:schemeClr val="accent3">
                    <a:lumMod val="75000"/>
                  </a:schemeClr>
                </a:solidFill>
              </a:rPr>
              <a:t> Time</a:t>
            </a:r>
            <a:endParaRPr lang="en-CA" b="1" dirty="0">
              <a:solidFill>
                <a:schemeClr val="accent3">
                  <a:lumMod val="75000"/>
                </a:schemeClr>
              </a:solidFill>
            </a:endParaRPr>
          </a:p>
        </p:txBody>
      </p:sp>
      <p:grpSp>
        <p:nvGrpSpPr>
          <p:cNvPr id="15" name="Group 14"/>
          <p:cNvGrpSpPr/>
          <p:nvPr/>
        </p:nvGrpSpPr>
        <p:grpSpPr>
          <a:xfrm>
            <a:off x="8839142" y="3300632"/>
            <a:ext cx="3162638" cy="439516"/>
            <a:chOff x="8839142" y="2877947"/>
            <a:chExt cx="3162638" cy="439516"/>
          </a:xfrm>
        </p:grpSpPr>
        <p:sp>
          <p:nvSpPr>
            <p:cNvPr id="30" name="Rectangle 29"/>
            <p:cNvSpPr/>
            <p:nvPr/>
          </p:nvSpPr>
          <p:spPr>
            <a:xfrm>
              <a:off x="8839142" y="2877947"/>
              <a:ext cx="3162638"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28" name="Picture 2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96881" y="2907167"/>
              <a:ext cx="2594324" cy="381075"/>
            </a:xfrm>
            <a:prstGeom prst="rect">
              <a:avLst/>
            </a:prstGeom>
          </p:spPr>
        </p:pic>
      </p:grpSp>
    </p:spTree>
    <p:extLst>
      <p:ext uri="{BB962C8B-B14F-4D97-AF65-F5344CB8AC3E}">
        <p14:creationId xmlns:p14="http://schemas.microsoft.com/office/powerpoint/2010/main" val="42608242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47" presetClass="entr" presetSubtype="0" fill="hold" grpId="0" nodeType="after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anim calcmode="lin" valueType="num">
                                      <p:cBhvr>
                                        <p:cTn id="15" dur="1250" fill="hold"/>
                                        <p:tgtEl>
                                          <p:spTgt spid="4"/>
                                        </p:tgtEl>
                                        <p:attrNameLst>
                                          <p:attrName>ppt_x</p:attrName>
                                        </p:attrNameLst>
                                      </p:cBhvr>
                                      <p:tavLst>
                                        <p:tav tm="0">
                                          <p:val>
                                            <p:strVal val="#ppt_x"/>
                                          </p:val>
                                        </p:tav>
                                        <p:tav tm="100000">
                                          <p:val>
                                            <p:strVal val="#ppt_x"/>
                                          </p:val>
                                        </p:tav>
                                      </p:tavLst>
                                    </p:anim>
                                    <p:anim calcmode="lin" valueType="num">
                                      <p:cBhvr>
                                        <p:cTn id="16" dur="1250" fill="hold"/>
                                        <p:tgtEl>
                                          <p:spTgt spid="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1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1250" fill="hold"/>
                                        <p:tgtEl>
                                          <p:spTgt spid="13"/>
                                        </p:tgtEl>
                                        <p:attrNameLst>
                                          <p:attrName>ppt_x</p:attrName>
                                        </p:attrNameLst>
                                      </p:cBhvr>
                                      <p:tavLst>
                                        <p:tav tm="0">
                                          <p:val>
                                            <p:strVal val="0-#ppt_w/2"/>
                                          </p:val>
                                        </p:tav>
                                        <p:tav tm="100000">
                                          <p:val>
                                            <p:strVal val="#ppt_x"/>
                                          </p:val>
                                        </p:tav>
                                      </p:tavLst>
                                    </p:anim>
                                    <p:anim calcmode="lin" valueType="num">
                                      <p:cBhvr additive="base">
                                        <p:cTn id="35" dur="125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1250" fill="hold"/>
                                        <p:tgtEl>
                                          <p:spTgt spid="14"/>
                                        </p:tgtEl>
                                        <p:attrNameLst>
                                          <p:attrName>ppt_x</p:attrName>
                                        </p:attrNameLst>
                                      </p:cBhvr>
                                      <p:tavLst>
                                        <p:tav tm="0">
                                          <p:val>
                                            <p:strVal val="0-#ppt_w/2"/>
                                          </p:val>
                                        </p:tav>
                                        <p:tav tm="100000">
                                          <p:val>
                                            <p:strVal val="#ppt_x"/>
                                          </p:val>
                                        </p:tav>
                                      </p:tavLst>
                                    </p:anim>
                                    <p:anim calcmode="lin" valueType="num">
                                      <p:cBhvr additive="base">
                                        <p:cTn id="39"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1250" fill="hold"/>
                                        <p:tgtEl>
                                          <p:spTgt spid="9"/>
                                        </p:tgtEl>
                                        <p:attrNameLst>
                                          <p:attrName>ppt_x</p:attrName>
                                        </p:attrNameLst>
                                      </p:cBhvr>
                                      <p:tavLst>
                                        <p:tav tm="0">
                                          <p:val>
                                            <p:strVal val="0-#ppt_w/2"/>
                                          </p:val>
                                        </p:tav>
                                        <p:tav tm="100000">
                                          <p:val>
                                            <p:strVal val="#ppt_x"/>
                                          </p:val>
                                        </p:tav>
                                      </p:tavLst>
                                    </p:anim>
                                    <p:anim calcmode="lin" valueType="num">
                                      <p:cBhvr additive="base">
                                        <p:cTn id="56" dur="1250" fill="hold"/>
                                        <p:tgtEl>
                                          <p:spTgt spid="9"/>
                                        </p:tgtEl>
                                        <p:attrNameLst>
                                          <p:attrName>ppt_y</p:attrName>
                                        </p:attrNameLst>
                                      </p:cBhvr>
                                      <p:tavLst>
                                        <p:tav tm="0">
                                          <p:val>
                                            <p:strVal val="#ppt_y"/>
                                          </p:val>
                                        </p:tav>
                                        <p:tav tm="100000">
                                          <p:val>
                                            <p:strVal val="#ppt_y"/>
                                          </p:val>
                                        </p:tav>
                                      </p:tavLst>
                                    </p:anim>
                                  </p:childTnLst>
                                </p:cTn>
                              </p:par>
                            </p:childTnLst>
                          </p:cTn>
                        </p:par>
                        <p:par>
                          <p:cTn id="57" fill="hold">
                            <p:stCondLst>
                              <p:cond delay="2250"/>
                            </p:stCondLst>
                            <p:childTnLst>
                              <p:par>
                                <p:cTn id="58" presetID="18" presetClass="entr" presetSubtype="1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trips(downLeft)">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diamond(in)">
                                      <p:cBhvr>
                                        <p:cTn id="65" dur="125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1250"/>
                                        <p:tgtEl>
                                          <p:spTgt spid="19"/>
                                        </p:tgtEl>
                                      </p:cBhvr>
                                    </p:animEffect>
                                  </p:childTnLst>
                                </p:cTn>
                              </p:par>
                            </p:childTnLst>
                          </p:cTn>
                        </p:par>
                        <p:par>
                          <p:cTn id="71" fill="hold">
                            <p:stCondLst>
                              <p:cond delay="1250"/>
                            </p:stCondLst>
                            <p:childTnLst>
                              <p:par>
                                <p:cTn id="72" presetID="22" presetClass="entr" presetSubtype="8"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13" grpId="0" animBg="1"/>
      <p:bldP spid="14" grpId="0" animBg="1"/>
      <p:bldP spid="17" grpId="0" animBg="1"/>
      <p:bldP spid="22" grpId="0"/>
      <p:bldP spid="7" grpId="0" animBg="1"/>
      <p:bldP spid="20"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Content Placeholder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98856" y="877346"/>
            <a:ext cx="7297093" cy="5384661"/>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871925" y="3079957"/>
            <a:ext cx="335110" cy="290067"/>
          </a:xfrm>
          <a:prstGeom prst="rect">
            <a:avLst/>
          </a:prstGeom>
          <a:noFill/>
          <a:ln w="57150">
            <a:solidFill>
              <a:srgbClr val="00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dirty="0">
              <a:solidFill>
                <a:prstClr val="white"/>
              </a:solidFill>
            </a:endParaRPr>
          </a:p>
        </p:txBody>
      </p:sp>
      <p:sp>
        <p:nvSpPr>
          <p:cNvPr id="4" name="Rounded Rectangular Callout 3"/>
          <p:cNvSpPr/>
          <p:nvPr/>
        </p:nvSpPr>
        <p:spPr>
          <a:xfrm>
            <a:off x="199442" y="3569676"/>
            <a:ext cx="1460500" cy="345515"/>
          </a:xfrm>
          <a:prstGeom prst="wedgeRoundRectCallout">
            <a:avLst>
              <a:gd name="adj1" fmla="val 23723"/>
              <a:gd name="adj2" fmla="val 292493"/>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Conjunction</a:t>
            </a:r>
          </a:p>
        </p:txBody>
      </p:sp>
      <p:sp>
        <p:nvSpPr>
          <p:cNvPr id="5" name="Rounded Rectangular Callout 4"/>
          <p:cNvSpPr/>
          <p:nvPr/>
        </p:nvSpPr>
        <p:spPr>
          <a:xfrm>
            <a:off x="7260257" y="2135542"/>
            <a:ext cx="1636623" cy="564552"/>
          </a:xfrm>
          <a:prstGeom prst="wedgeRoundRectCallout">
            <a:avLst>
              <a:gd name="adj1" fmla="val -49114"/>
              <a:gd name="adj2" fmla="val 112951"/>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2800" b="1" dirty="0">
                <a:solidFill>
                  <a:srgbClr val="00FFFF"/>
                </a:solidFill>
              </a:rPr>
              <a:t>Tequfah</a:t>
            </a:r>
          </a:p>
        </p:txBody>
      </p:sp>
      <p:sp>
        <p:nvSpPr>
          <p:cNvPr id="6" name="Rectangle 5"/>
          <p:cNvSpPr/>
          <p:nvPr/>
        </p:nvSpPr>
        <p:spPr>
          <a:xfrm>
            <a:off x="1077524" y="5895661"/>
            <a:ext cx="416258" cy="24565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dirty="0">
              <a:solidFill>
                <a:prstClr val="white"/>
              </a:solidFill>
            </a:endParaRPr>
          </a:p>
        </p:txBody>
      </p:sp>
      <p:sp>
        <p:nvSpPr>
          <p:cNvPr id="8" name="Rounded Rectangular Callout 7"/>
          <p:cNvSpPr/>
          <p:nvPr/>
        </p:nvSpPr>
        <p:spPr>
          <a:xfrm>
            <a:off x="4137248" y="4504216"/>
            <a:ext cx="3069787" cy="495075"/>
          </a:xfrm>
          <a:prstGeom prst="wedgeRoundRectCallout">
            <a:avLst>
              <a:gd name="adj1" fmla="val -99687"/>
              <a:gd name="adj2" fmla="val 42391"/>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9" name="Rectangle 8"/>
          <p:cNvSpPr/>
          <p:nvPr/>
        </p:nvSpPr>
        <p:spPr>
          <a:xfrm>
            <a:off x="1792642" y="5334615"/>
            <a:ext cx="321012" cy="272373"/>
          </a:xfrm>
          <a:prstGeom prst="rect">
            <a:avLst/>
          </a:prstGeom>
          <a:noFill/>
          <a:ln w="5715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 name="Rounded Rectangular Callout 9"/>
          <p:cNvSpPr/>
          <p:nvPr/>
        </p:nvSpPr>
        <p:spPr>
          <a:xfrm>
            <a:off x="4547131" y="5058812"/>
            <a:ext cx="6773739" cy="939269"/>
          </a:xfrm>
          <a:prstGeom prst="wedgeRoundRectCallout">
            <a:avLst>
              <a:gd name="adj1" fmla="val -84022"/>
              <a:gd name="adj2" fmla="val 5720"/>
              <a:gd name="adj3" fmla="val 16667"/>
            </a:avLst>
          </a:prstGeom>
          <a:solidFill>
            <a:schemeClr val="tx1">
              <a:lumMod val="85000"/>
            </a:schemeClr>
          </a:solidFill>
          <a:ln w="3810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b="1" dirty="0">
                <a:solidFill>
                  <a:srgbClr val="663300"/>
                </a:solidFill>
              </a:rPr>
              <a:t>From New </a:t>
            </a:r>
            <a:r>
              <a:rPr lang="en-CA" b="1" dirty="0" err="1">
                <a:solidFill>
                  <a:srgbClr val="663300"/>
                </a:solidFill>
              </a:rPr>
              <a:t>Moonth</a:t>
            </a:r>
            <a:r>
              <a:rPr lang="en-CA" b="1" dirty="0">
                <a:solidFill>
                  <a:srgbClr val="663300"/>
                </a:solidFill>
              </a:rPr>
              <a:t> day, there are </a:t>
            </a:r>
            <a:r>
              <a:rPr lang="en-CA" b="1" u="sng" dirty="0">
                <a:solidFill>
                  <a:srgbClr val="FF0000"/>
                </a:solidFill>
                <a:effectLst>
                  <a:glow rad="127000">
                    <a:srgbClr val="99FF33"/>
                  </a:glow>
                </a:effectLst>
              </a:rPr>
              <a:t>14</a:t>
            </a:r>
            <a:r>
              <a:rPr lang="en-CA" b="1" dirty="0">
                <a:solidFill>
                  <a:srgbClr val="663300"/>
                </a:solidFill>
              </a:rPr>
              <a:t> cycles to the </a:t>
            </a:r>
            <a:r>
              <a:rPr lang="en-CA" b="1" dirty="0" smtClean="0">
                <a:solidFill>
                  <a:srgbClr val="663300"/>
                </a:solidFill>
              </a:rPr>
              <a:t>26</a:t>
            </a:r>
            <a:r>
              <a:rPr lang="en-CA" b="1" baseline="30000" dirty="0" smtClean="0">
                <a:solidFill>
                  <a:srgbClr val="663300"/>
                </a:solidFill>
              </a:rPr>
              <a:t>th</a:t>
            </a:r>
            <a:r>
              <a:rPr lang="en-CA" b="1" dirty="0">
                <a:solidFill>
                  <a:srgbClr val="663300"/>
                </a:solidFill>
              </a:rPr>
              <a:t>, </a:t>
            </a:r>
            <a:r>
              <a:rPr lang="en-CA" b="1" dirty="0" smtClean="0">
                <a:solidFill>
                  <a:srgbClr val="663300"/>
                </a:solidFill>
              </a:rPr>
              <a:t/>
            </a:r>
            <a:br>
              <a:rPr lang="en-CA" b="1" dirty="0" smtClean="0">
                <a:solidFill>
                  <a:srgbClr val="663300"/>
                </a:solidFill>
              </a:rPr>
            </a:br>
            <a:r>
              <a:rPr lang="en-CA" b="1" dirty="0" smtClean="0">
                <a:solidFill>
                  <a:srgbClr val="663300"/>
                </a:solidFill>
              </a:rPr>
              <a:t>the </a:t>
            </a:r>
            <a:r>
              <a:rPr lang="en-CA" b="1" dirty="0" smtClean="0">
                <a:solidFill>
                  <a:srgbClr val="FF0000"/>
                </a:solidFill>
              </a:rPr>
              <a:t>lunar</a:t>
            </a:r>
            <a:r>
              <a:rPr lang="en-CA" b="1" dirty="0" smtClean="0">
                <a:solidFill>
                  <a:srgbClr val="663300"/>
                </a:solidFill>
              </a:rPr>
              <a:t> Passover on a </a:t>
            </a:r>
            <a:r>
              <a:rPr lang="en-CA" b="1" dirty="0" smtClean="0">
                <a:solidFill>
                  <a:srgbClr val="663300"/>
                </a:solidFill>
                <a:effectLst>
                  <a:glow rad="127000">
                    <a:srgbClr val="00FF00"/>
                  </a:glow>
                </a:effectLst>
              </a:rPr>
              <a:t>5</a:t>
            </a:r>
            <a:r>
              <a:rPr lang="en-CA" b="1" baseline="30000" dirty="0" smtClean="0">
                <a:solidFill>
                  <a:srgbClr val="663300"/>
                </a:solidFill>
                <a:effectLst>
                  <a:glow rad="127000">
                    <a:srgbClr val="00FF00"/>
                  </a:glow>
                </a:effectLst>
              </a:rPr>
              <a:t>th</a:t>
            </a:r>
            <a:r>
              <a:rPr lang="en-CA" b="1" dirty="0" smtClean="0">
                <a:solidFill>
                  <a:srgbClr val="663300"/>
                </a:solidFill>
                <a:effectLst>
                  <a:glow rad="127000">
                    <a:srgbClr val="00FF00"/>
                  </a:glow>
                </a:effectLst>
              </a:rPr>
              <a:t> </a:t>
            </a:r>
            <a:r>
              <a:rPr lang="en-CA" b="1" dirty="0" smtClean="0">
                <a:solidFill>
                  <a:srgbClr val="663300"/>
                </a:solidFill>
              </a:rPr>
              <a:t>cycle – </a:t>
            </a:r>
            <a:r>
              <a:rPr lang="en-CA" b="1" u="sng" dirty="0" smtClean="0">
                <a:solidFill>
                  <a:srgbClr val="FF0000"/>
                </a:solidFill>
              </a:rPr>
              <a:t>THAT STARTS AT SUNSET</a:t>
            </a:r>
            <a:r>
              <a:rPr lang="en-CA" b="1" dirty="0" smtClean="0">
                <a:solidFill>
                  <a:srgbClr val="FF0000"/>
                </a:solidFill>
              </a:rPr>
              <a:t> </a:t>
            </a:r>
            <a:br>
              <a:rPr lang="en-CA" b="1" dirty="0" smtClean="0">
                <a:solidFill>
                  <a:srgbClr val="FF0000"/>
                </a:solidFill>
              </a:rPr>
            </a:br>
            <a:r>
              <a:rPr lang="en-CA" b="1" dirty="0" smtClean="0">
                <a:solidFill>
                  <a:srgbClr val="FF0000"/>
                </a:solidFill>
              </a:rPr>
              <a:t>of the </a:t>
            </a:r>
            <a:r>
              <a:rPr lang="en-CA" b="1" dirty="0" smtClean="0">
                <a:solidFill>
                  <a:srgbClr val="FF0000"/>
                </a:solidFill>
                <a:effectLst>
                  <a:glow rad="127000">
                    <a:srgbClr val="00FFFF"/>
                  </a:glow>
                </a:effectLst>
              </a:rPr>
              <a:t>4</a:t>
            </a:r>
            <a:r>
              <a:rPr lang="en-CA" b="1" baseline="30000" dirty="0" smtClean="0">
                <a:solidFill>
                  <a:srgbClr val="FF0000"/>
                </a:solidFill>
                <a:effectLst>
                  <a:glow rad="127000">
                    <a:srgbClr val="00FFFF"/>
                  </a:glow>
                </a:effectLst>
              </a:rPr>
              <a:t>th</a:t>
            </a:r>
            <a:r>
              <a:rPr lang="en-CA" b="1" dirty="0" smtClean="0">
                <a:solidFill>
                  <a:srgbClr val="FF0000"/>
                </a:solidFill>
                <a:effectLst>
                  <a:glow rad="127000">
                    <a:srgbClr val="00FFFF"/>
                  </a:glow>
                </a:effectLst>
              </a:rPr>
              <a:t> </a:t>
            </a:r>
            <a:r>
              <a:rPr lang="en-CA" b="1" dirty="0" smtClean="0">
                <a:solidFill>
                  <a:srgbClr val="FF0000"/>
                </a:solidFill>
              </a:rPr>
              <a:t>cycle, </a:t>
            </a:r>
            <a:r>
              <a:rPr lang="en-CA" b="1" u="sng" dirty="0" smtClean="0">
                <a:solidFill>
                  <a:srgbClr val="FF0000"/>
                </a:solidFill>
              </a:rPr>
              <a:t>the evenin</a:t>
            </a:r>
            <a:r>
              <a:rPr lang="en-CA" b="1" dirty="0" smtClean="0">
                <a:solidFill>
                  <a:srgbClr val="FF0000"/>
                </a:solidFill>
              </a:rPr>
              <a:t>g </a:t>
            </a:r>
            <a:r>
              <a:rPr lang="en-CA" b="1" u="sng" dirty="0" smtClean="0">
                <a:solidFill>
                  <a:srgbClr val="FF0000"/>
                </a:solidFill>
                <a:latin typeface="Arial Black" panose="020B0A04020102020204" pitchFamily="34" charset="0"/>
              </a:rPr>
              <a:t>BEFORE</a:t>
            </a:r>
            <a:r>
              <a:rPr lang="en-CA" b="1" dirty="0" smtClean="0">
                <a:solidFill>
                  <a:srgbClr val="FF0000"/>
                </a:solidFill>
                <a:latin typeface="Arial Black" panose="020B0A04020102020204" pitchFamily="34" charset="0"/>
              </a:rPr>
              <a:t>!</a:t>
            </a:r>
            <a:endParaRPr lang="en-CA" b="1" dirty="0">
              <a:solidFill>
                <a:srgbClr val="FF0000"/>
              </a:solidFill>
              <a:latin typeface="Arial Black" panose="020B0A04020102020204" pitchFamily="34" charset="0"/>
            </a:endParaRPr>
          </a:p>
        </p:txBody>
      </p:sp>
      <p:sp>
        <p:nvSpPr>
          <p:cNvPr id="11" name="Rectangle 10"/>
          <p:cNvSpPr/>
          <p:nvPr/>
        </p:nvSpPr>
        <p:spPr>
          <a:xfrm>
            <a:off x="1161007" y="4822412"/>
            <a:ext cx="321012" cy="27237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3" name="Rounded Rectangular Callout 12"/>
          <p:cNvSpPr/>
          <p:nvPr/>
        </p:nvSpPr>
        <p:spPr>
          <a:xfrm>
            <a:off x="1715095" y="3565104"/>
            <a:ext cx="1569981" cy="350087"/>
          </a:xfrm>
          <a:prstGeom prst="wedgeRoundRectCallout">
            <a:avLst>
              <a:gd name="adj1" fmla="val -36711"/>
              <a:gd name="adj2" fmla="val 292596"/>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schemeClr val="bg1"/>
                </a:solidFill>
              </a:rPr>
              <a:t>Sliver Moon</a:t>
            </a:r>
          </a:p>
        </p:txBody>
      </p:sp>
      <p:sp>
        <p:nvSpPr>
          <p:cNvPr id="14" name="Rectangle 13"/>
          <p:cNvSpPr/>
          <p:nvPr/>
        </p:nvSpPr>
        <p:spPr>
          <a:xfrm>
            <a:off x="1783677" y="4822039"/>
            <a:ext cx="321012" cy="27237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6" name="Straight Connector 15"/>
          <p:cNvCxnSpPr/>
          <p:nvPr/>
        </p:nvCxnSpPr>
        <p:spPr>
          <a:xfrm flipV="1">
            <a:off x="1174039" y="5094785"/>
            <a:ext cx="0" cy="75455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36188" y="1605080"/>
            <a:ext cx="6098405" cy="1823837"/>
          </a:xfrm>
          <a:prstGeom prst="roundRect">
            <a:avLst>
              <a:gd name="adj" fmla="val 47270"/>
            </a:avLst>
          </a:prstGeom>
          <a:solidFill>
            <a:schemeClr val="tx1">
              <a:lumMod val="85000"/>
            </a:schemeClr>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defTabSz="457200"/>
            <a:r>
              <a:rPr lang="en-CA" dirty="0" smtClean="0">
                <a:solidFill>
                  <a:prstClr val="black"/>
                </a:solidFill>
              </a:rPr>
              <a:t>Using the </a:t>
            </a:r>
            <a:r>
              <a:rPr lang="en-CA" b="1" dirty="0" smtClean="0">
                <a:solidFill>
                  <a:srgbClr val="FF0000"/>
                </a:solidFill>
              </a:rPr>
              <a:t>Lunar Passover </a:t>
            </a:r>
            <a:r>
              <a:rPr lang="en-CA" b="1" u="sng" dirty="0" smtClean="0">
                <a:solidFill>
                  <a:prstClr val="black"/>
                </a:solidFill>
              </a:rPr>
              <a:t>after</a:t>
            </a:r>
            <a:r>
              <a:rPr lang="en-CA" dirty="0" smtClean="0">
                <a:solidFill>
                  <a:prstClr val="black"/>
                </a:solidFill>
              </a:rPr>
              <a:t> the </a:t>
            </a:r>
            <a:r>
              <a:rPr lang="en-CA" b="1" dirty="0" smtClean="0">
                <a:solidFill>
                  <a:srgbClr val="0000FF"/>
                </a:solidFill>
              </a:rPr>
              <a:t>Tequfah,</a:t>
            </a:r>
            <a:r>
              <a:rPr lang="en-CA" dirty="0" smtClean="0">
                <a:solidFill>
                  <a:prstClr val="black"/>
                </a:solidFill>
              </a:rPr>
              <a:t> </a:t>
            </a:r>
            <a:br>
              <a:rPr lang="en-CA" dirty="0" smtClean="0">
                <a:solidFill>
                  <a:prstClr val="black"/>
                </a:solidFill>
              </a:rPr>
            </a:br>
            <a:r>
              <a:rPr lang="en-CA" dirty="0" smtClean="0">
                <a:solidFill>
                  <a:prstClr val="black"/>
                </a:solidFill>
              </a:rPr>
              <a:t>moves the </a:t>
            </a:r>
            <a:r>
              <a:rPr lang="en-CA" b="1" dirty="0">
                <a:solidFill>
                  <a:srgbClr val="FF0000"/>
                </a:solidFill>
              </a:rPr>
              <a:t>Lunar Passover </a:t>
            </a:r>
            <a:r>
              <a:rPr lang="en-CA" dirty="0" smtClean="0">
                <a:solidFill>
                  <a:prstClr val="black"/>
                </a:solidFill>
              </a:rPr>
              <a:t>almost 3 weeks later!  </a:t>
            </a:r>
            <a:br>
              <a:rPr lang="en-CA" dirty="0" smtClean="0">
                <a:solidFill>
                  <a:prstClr val="black"/>
                </a:solidFill>
              </a:rPr>
            </a:br>
            <a:r>
              <a:rPr lang="en-CA" dirty="0" smtClean="0">
                <a:solidFill>
                  <a:prstClr val="black"/>
                </a:solidFill>
              </a:rPr>
              <a:t>There </a:t>
            </a:r>
            <a:r>
              <a:rPr lang="en-CA" dirty="0">
                <a:solidFill>
                  <a:prstClr val="black"/>
                </a:solidFill>
              </a:rPr>
              <a:t>is </a:t>
            </a:r>
            <a:r>
              <a:rPr lang="en-CA" dirty="0" smtClean="0">
                <a:solidFill>
                  <a:prstClr val="black"/>
                </a:solidFill>
              </a:rPr>
              <a:t>absolutely </a:t>
            </a:r>
            <a:r>
              <a:rPr lang="en-CA" b="1" i="1" dirty="0">
                <a:solidFill>
                  <a:prstClr val="black"/>
                </a:solidFill>
                <a:effectLst>
                  <a:glow rad="127000">
                    <a:srgbClr val="99FF33"/>
                  </a:glow>
                </a:effectLst>
              </a:rPr>
              <a:t>no possibility </a:t>
            </a:r>
            <a:r>
              <a:rPr lang="en-CA" dirty="0">
                <a:solidFill>
                  <a:prstClr val="black"/>
                </a:solidFill>
              </a:rPr>
              <a:t>of </a:t>
            </a:r>
            <a:r>
              <a:rPr lang="en-CA" dirty="0" smtClean="0">
                <a:solidFill>
                  <a:prstClr val="black"/>
                </a:solidFill>
              </a:rPr>
              <a:t>the </a:t>
            </a:r>
            <a:br>
              <a:rPr lang="en-CA" dirty="0" smtClean="0">
                <a:solidFill>
                  <a:prstClr val="black"/>
                </a:solidFill>
              </a:rPr>
            </a:br>
            <a:r>
              <a:rPr lang="en-CA" b="1" dirty="0" smtClean="0">
                <a:ln>
                  <a:solidFill>
                    <a:srgbClr val="0000FF"/>
                  </a:solidFill>
                </a:ln>
                <a:solidFill>
                  <a:srgbClr val="FF66FF"/>
                </a:solidFill>
              </a:rPr>
              <a:t>12 </a:t>
            </a:r>
            <a:r>
              <a:rPr lang="en-CA" b="1" dirty="0">
                <a:ln>
                  <a:solidFill>
                    <a:srgbClr val="0000FF"/>
                  </a:solidFill>
                </a:ln>
                <a:solidFill>
                  <a:srgbClr val="FF66FF"/>
                </a:solidFill>
              </a:rPr>
              <a:t>hour Festal offset </a:t>
            </a:r>
            <a:r>
              <a:rPr lang="en-CA" dirty="0" smtClean="0">
                <a:solidFill>
                  <a:prstClr val="black"/>
                </a:solidFill>
              </a:rPr>
              <a:t>as documented by </a:t>
            </a:r>
            <a:br>
              <a:rPr lang="en-CA" dirty="0" smtClean="0">
                <a:solidFill>
                  <a:prstClr val="black"/>
                </a:solidFill>
              </a:rPr>
            </a:br>
            <a:r>
              <a:rPr lang="en-CA" dirty="0" smtClean="0">
                <a:solidFill>
                  <a:srgbClr val="00589A"/>
                </a:solidFill>
              </a:rPr>
              <a:t>John </a:t>
            </a:r>
            <a:r>
              <a:rPr lang="en-CA" dirty="0">
                <a:solidFill>
                  <a:srgbClr val="00589A"/>
                </a:solidFill>
              </a:rPr>
              <a:t>19:42</a:t>
            </a:r>
            <a:r>
              <a:rPr lang="en-CA" dirty="0">
                <a:solidFill>
                  <a:prstClr val="black"/>
                </a:solidFill>
              </a:rPr>
              <a:t> &amp; </a:t>
            </a:r>
            <a:r>
              <a:rPr lang="en-CA" dirty="0">
                <a:solidFill>
                  <a:srgbClr val="00589A"/>
                </a:solidFill>
              </a:rPr>
              <a:t>Matt 26:5 </a:t>
            </a:r>
            <a:r>
              <a:rPr lang="en-CA" dirty="0" smtClean="0">
                <a:solidFill>
                  <a:prstClr val="black"/>
                </a:solidFill>
              </a:rPr>
              <a:t>in </a:t>
            </a:r>
            <a:r>
              <a:rPr lang="en-CA" b="1" dirty="0" smtClean="0">
                <a:solidFill>
                  <a:prstClr val="black"/>
                </a:solidFill>
              </a:rPr>
              <a:t>CE 31</a:t>
            </a:r>
            <a:r>
              <a:rPr lang="en-CA" b="1" dirty="0">
                <a:solidFill>
                  <a:prstClr val="black"/>
                </a:solidFill>
              </a:rPr>
              <a:t>!</a:t>
            </a:r>
          </a:p>
        </p:txBody>
      </p:sp>
      <p:cxnSp>
        <p:nvCxnSpPr>
          <p:cNvPr id="19" name="Straight Arrow Connector 18"/>
          <p:cNvCxnSpPr/>
          <p:nvPr/>
        </p:nvCxnSpPr>
        <p:spPr>
          <a:xfrm rot="60000" flipV="1">
            <a:off x="5389240" y="6389645"/>
            <a:ext cx="4557400" cy="61759"/>
          </a:xfrm>
          <a:prstGeom prst="straightConnector1">
            <a:avLst/>
          </a:prstGeom>
          <a:ln w="250825">
            <a:solidFill>
              <a:srgbClr val="CC00FF"/>
            </a:solidFill>
            <a:tailEnd type="triangle"/>
          </a:ln>
          <a:effectLst>
            <a:outerShdw blurRad="50800" dist="38100" dir="16200000" rotWithShape="0">
              <a:prstClr val="black">
                <a:alpha val="40000"/>
              </a:prstClr>
            </a:outerShd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946832" y="5846229"/>
            <a:ext cx="1652733"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4400" b="1" i="1" dirty="0">
                <a:ln>
                  <a:solidFill>
                    <a:srgbClr val="0000FF"/>
                  </a:solidFill>
                </a:ln>
                <a:solidFill>
                  <a:srgbClr val="FFCCFF"/>
                </a:solidFill>
                <a:latin typeface="Comic Sans MS" panose="030F0702030302020204" pitchFamily="66" charset="0"/>
              </a:rPr>
              <a:t>Next</a:t>
            </a:r>
          </a:p>
        </p:txBody>
      </p:sp>
      <p:sp>
        <p:nvSpPr>
          <p:cNvPr id="7" name="Rectangle 6"/>
          <p:cNvSpPr/>
          <p:nvPr/>
        </p:nvSpPr>
        <p:spPr>
          <a:xfrm>
            <a:off x="2135165" y="4811303"/>
            <a:ext cx="287241" cy="283672"/>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2" name="Slide Number Placeholder 11"/>
          <p:cNvSpPr>
            <a:spLocks noGrp="1"/>
          </p:cNvSpPr>
          <p:nvPr>
            <p:ph type="sldNum" sz="quarter" idx="12"/>
          </p:nvPr>
        </p:nvSpPr>
        <p:spPr>
          <a:xfrm>
            <a:off x="11599565" y="6552676"/>
            <a:ext cx="519864" cy="305324"/>
          </a:xfrm>
        </p:spPr>
        <p:txBody>
          <a:bodyPr/>
          <a:lstStyle/>
          <a:p>
            <a:fld id="{6D22F896-40B5-4ADD-8801-0D06FADFA095}" type="slidenum">
              <a:rPr lang="en-US" sz="1100" smtClean="0">
                <a:solidFill>
                  <a:prstClr val="white">
                    <a:tint val="75000"/>
                  </a:prstClr>
                </a:solidFill>
              </a:rPr>
              <a:pPr/>
              <a:t>69</a:t>
            </a:fld>
            <a:endParaRPr lang="en-US" sz="1100" dirty="0">
              <a:solidFill>
                <a:prstClr val="white">
                  <a:tint val="75000"/>
                </a:prstClr>
              </a:solidFill>
            </a:endParaRPr>
          </a:p>
        </p:txBody>
      </p:sp>
      <p:sp>
        <p:nvSpPr>
          <p:cNvPr id="20" name="Rounded Rectangle 19"/>
          <p:cNvSpPr/>
          <p:nvPr/>
        </p:nvSpPr>
        <p:spPr>
          <a:xfrm>
            <a:off x="801033" y="116730"/>
            <a:ext cx="6457907" cy="644809"/>
          </a:xfrm>
          <a:prstGeom prst="roundRect">
            <a:avLst>
              <a:gd name="adj" fmla="val 45608"/>
            </a:avLst>
          </a:prstGeom>
          <a:solidFill>
            <a:schemeClr val="bg1"/>
          </a:solidFill>
          <a:ln>
            <a:solidFill>
              <a:srgbClr val="66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A </a:t>
            </a:r>
            <a:r>
              <a:rPr lang="en-CA" sz="2800" b="1" dirty="0" smtClean="0">
                <a:solidFill>
                  <a:srgbClr val="FFFF00"/>
                </a:solidFill>
              </a:rPr>
              <a:t>2</a:t>
            </a:r>
            <a:r>
              <a:rPr lang="en-CA" sz="2800" b="1" baseline="30000" dirty="0" smtClean="0">
                <a:solidFill>
                  <a:srgbClr val="FFFF00"/>
                </a:solidFill>
              </a:rPr>
              <a:t>nd</a:t>
            </a:r>
            <a:r>
              <a:rPr lang="en-CA" sz="2800" b="1" dirty="0" smtClean="0">
                <a:solidFill>
                  <a:srgbClr val="FF0000"/>
                </a:solidFill>
              </a:rPr>
              <a:t> Lunar View - </a:t>
            </a:r>
            <a:r>
              <a:rPr lang="en-CA" sz="2800" b="1" u="sng" dirty="0" smtClean="0">
                <a:ln>
                  <a:solidFill>
                    <a:srgbClr val="0000FF"/>
                  </a:solidFill>
                </a:ln>
                <a:solidFill>
                  <a:schemeClr val="bg2">
                    <a:lumMod val="60000"/>
                    <a:lumOff val="40000"/>
                  </a:schemeClr>
                </a:solidFill>
                <a:effectLst>
                  <a:glow rad="101600">
                    <a:srgbClr val="99FF33"/>
                  </a:glow>
                </a:effectLst>
              </a:rPr>
              <a:t>After</a:t>
            </a:r>
            <a:r>
              <a:rPr lang="en-CA" sz="2800" b="1" dirty="0" smtClean="0">
                <a:solidFill>
                  <a:srgbClr val="FF0000"/>
                </a:solidFill>
              </a:rPr>
              <a:t> </a:t>
            </a:r>
            <a:r>
              <a:rPr lang="en-CA" sz="2800" b="1" u="sng" dirty="0" smtClean="0">
                <a:solidFill>
                  <a:srgbClr val="FF0000"/>
                </a:solidFill>
              </a:rPr>
              <a:t>E</a:t>
            </a:r>
            <a:r>
              <a:rPr lang="en-CA" sz="2800" b="1" dirty="0" smtClean="0">
                <a:solidFill>
                  <a:srgbClr val="FF0000"/>
                </a:solidFill>
              </a:rPr>
              <a:t>q</a:t>
            </a:r>
            <a:r>
              <a:rPr lang="en-CA" sz="2800" b="1" u="sng" dirty="0" smtClean="0">
                <a:solidFill>
                  <a:srgbClr val="FF0000"/>
                </a:solidFill>
              </a:rPr>
              <a:t>uinox</a:t>
            </a:r>
            <a:endParaRPr lang="en-CA" sz="2800" b="1" u="sng" dirty="0">
              <a:solidFill>
                <a:srgbClr val="FF0000"/>
              </a:solidFill>
            </a:endParaRPr>
          </a:p>
        </p:txBody>
      </p:sp>
      <p:pic>
        <p:nvPicPr>
          <p:cNvPr id="21" name="Content Placeholder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9312781" y="116730"/>
            <a:ext cx="2178424" cy="2106705"/>
          </a:xfrm>
          <a:prstGeom prst="rect">
            <a:avLst/>
          </a:prstGeom>
          <a:ln>
            <a:noFill/>
          </a:ln>
          <a:extLst>
            <a:ext uri="{53640926-AAD7-44D8-BBD7-CCE9431645EC}">
              <a14:shadowObscured xmlns:a14="http://schemas.microsoft.com/office/drawing/2010/main"/>
            </a:ext>
          </a:extLst>
        </p:spPr>
      </p:pic>
      <p:sp>
        <p:nvSpPr>
          <p:cNvPr id="23" name="Rectangle 22"/>
          <p:cNvSpPr/>
          <p:nvPr/>
        </p:nvSpPr>
        <p:spPr>
          <a:xfrm>
            <a:off x="10907381" y="385015"/>
            <a:ext cx="298940" cy="54072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ectangle 23"/>
          <p:cNvSpPr/>
          <p:nvPr/>
        </p:nvSpPr>
        <p:spPr>
          <a:xfrm>
            <a:off x="9687644" y="940956"/>
            <a:ext cx="1518677" cy="224205"/>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100" b="1" dirty="0">
                <a:solidFill>
                  <a:prstClr val="black"/>
                </a:solidFill>
              </a:rPr>
              <a:t>14</a:t>
            </a:r>
            <a:r>
              <a:rPr lang="en-CA" sz="1100" b="1" baseline="30000" dirty="0">
                <a:solidFill>
                  <a:prstClr val="black"/>
                </a:solidFill>
              </a:rPr>
              <a:t>th</a:t>
            </a:r>
            <a:r>
              <a:rPr lang="en-CA" sz="1100" b="1" dirty="0">
                <a:solidFill>
                  <a:prstClr val="black"/>
                </a:solidFill>
              </a:rPr>
              <a:t> on a </a:t>
            </a:r>
            <a:r>
              <a:rPr lang="en-CA" sz="1100" b="1" dirty="0">
                <a:solidFill>
                  <a:prstClr val="black"/>
                </a:solidFill>
                <a:effectLst>
                  <a:glow rad="127000">
                    <a:srgbClr val="00FF00"/>
                  </a:glow>
                </a:effectLst>
              </a:rPr>
              <a:t>6</a:t>
            </a:r>
            <a:r>
              <a:rPr lang="en-CA" sz="1100" b="1" baseline="30000" dirty="0">
                <a:solidFill>
                  <a:prstClr val="black"/>
                </a:solidFill>
                <a:effectLst>
                  <a:glow rad="127000">
                    <a:srgbClr val="00FF00"/>
                  </a:glow>
                </a:effectLst>
              </a:rPr>
              <a:t>th</a:t>
            </a:r>
            <a:r>
              <a:rPr lang="en-CA" sz="1100" b="1" dirty="0">
                <a:solidFill>
                  <a:prstClr val="black"/>
                </a:solidFill>
              </a:rPr>
              <a:t> </a:t>
            </a:r>
            <a:r>
              <a:rPr lang="en-CA" sz="1100" b="1" dirty="0" smtClean="0">
                <a:solidFill>
                  <a:prstClr val="black"/>
                </a:solidFill>
              </a:rPr>
              <a:t>Cycle!</a:t>
            </a:r>
            <a:endParaRPr lang="en-CA" sz="1100" b="1" dirty="0">
              <a:solidFill>
                <a:prstClr val="black"/>
              </a:solidFill>
            </a:endParaRPr>
          </a:p>
        </p:txBody>
      </p:sp>
      <p:sp>
        <p:nvSpPr>
          <p:cNvPr id="25" name="Rounded Rectangular Callout 24"/>
          <p:cNvSpPr/>
          <p:nvPr/>
        </p:nvSpPr>
        <p:spPr>
          <a:xfrm>
            <a:off x="9117435" y="1501623"/>
            <a:ext cx="3001994" cy="1423358"/>
          </a:xfrm>
          <a:prstGeom prst="wedgeRoundRectCallout">
            <a:avLst>
              <a:gd name="adj1" fmla="val 14468"/>
              <a:gd name="adj2" fmla="val -71615"/>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Passover </a:t>
            </a:r>
          </a:p>
        </p:txBody>
      </p:sp>
      <p:sp>
        <p:nvSpPr>
          <p:cNvPr id="29" name="Rectangle 28"/>
          <p:cNvSpPr/>
          <p:nvPr/>
        </p:nvSpPr>
        <p:spPr>
          <a:xfrm>
            <a:off x="9260251" y="3807036"/>
            <a:ext cx="2741530" cy="317050"/>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3">
                    <a:lumMod val="75000"/>
                  </a:schemeClr>
                </a:solidFill>
              </a:rPr>
              <a:t>6:26 AM </a:t>
            </a:r>
            <a:r>
              <a:rPr lang="en-CA" b="1" dirty="0" err="1" smtClean="0">
                <a:solidFill>
                  <a:schemeClr val="accent3">
                    <a:lumMod val="75000"/>
                  </a:schemeClr>
                </a:solidFill>
              </a:rPr>
              <a:t>Yisra’el</a:t>
            </a:r>
            <a:r>
              <a:rPr lang="en-CA" b="1" dirty="0" smtClean="0">
                <a:solidFill>
                  <a:schemeClr val="accent3">
                    <a:lumMod val="75000"/>
                  </a:schemeClr>
                </a:solidFill>
              </a:rPr>
              <a:t> Time</a:t>
            </a:r>
            <a:endParaRPr lang="en-CA" b="1" dirty="0">
              <a:solidFill>
                <a:schemeClr val="accent3">
                  <a:lumMod val="75000"/>
                </a:schemeClr>
              </a:solidFill>
            </a:endParaRPr>
          </a:p>
        </p:txBody>
      </p:sp>
      <p:grpSp>
        <p:nvGrpSpPr>
          <p:cNvPr id="15" name="Group 14"/>
          <p:cNvGrpSpPr/>
          <p:nvPr/>
        </p:nvGrpSpPr>
        <p:grpSpPr>
          <a:xfrm>
            <a:off x="8839142" y="3300632"/>
            <a:ext cx="3162638" cy="439516"/>
            <a:chOff x="8839142" y="2877947"/>
            <a:chExt cx="3162638" cy="439516"/>
          </a:xfrm>
        </p:grpSpPr>
        <p:sp>
          <p:nvSpPr>
            <p:cNvPr id="30" name="Rectangle 29"/>
            <p:cNvSpPr/>
            <p:nvPr/>
          </p:nvSpPr>
          <p:spPr>
            <a:xfrm>
              <a:off x="8839142" y="2877947"/>
              <a:ext cx="3162638"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28" name="Picture 2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96881" y="2907167"/>
              <a:ext cx="2594324" cy="381075"/>
            </a:xfrm>
            <a:prstGeom prst="rect">
              <a:avLst/>
            </a:prstGeom>
          </p:spPr>
        </p:pic>
      </p:grpSp>
      <p:grpSp>
        <p:nvGrpSpPr>
          <p:cNvPr id="18" name="Group 17"/>
          <p:cNvGrpSpPr/>
          <p:nvPr/>
        </p:nvGrpSpPr>
        <p:grpSpPr>
          <a:xfrm>
            <a:off x="2121313" y="3951237"/>
            <a:ext cx="6996123" cy="843559"/>
            <a:chOff x="2121313" y="3951237"/>
            <a:chExt cx="6996123" cy="843559"/>
          </a:xfrm>
        </p:grpSpPr>
        <p:sp>
          <p:nvSpPr>
            <p:cNvPr id="31" name="Rectangle 30"/>
            <p:cNvSpPr/>
            <p:nvPr/>
          </p:nvSpPr>
          <p:spPr>
            <a:xfrm>
              <a:off x="2121313" y="4325029"/>
              <a:ext cx="262964" cy="469767"/>
            </a:xfrm>
            <a:prstGeom prst="rect">
              <a:avLst/>
            </a:prstGeom>
            <a:no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2" name="Rounded Rectangular Callout 31"/>
            <p:cNvSpPr/>
            <p:nvPr/>
          </p:nvSpPr>
          <p:spPr>
            <a:xfrm>
              <a:off x="3084946" y="3951237"/>
              <a:ext cx="6032490" cy="495075"/>
            </a:xfrm>
            <a:prstGeom prst="wedgeRoundRectCallout">
              <a:avLst>
                <a:gd name="adj1" fmla="val -60329"/>
                <a:gd name="adj2" fmla="val 36794"/>
                <a:gd name="adj3" fmla="val 16667"/>
              </a:avLst>
            </a:prstGeom>
            <a:solidFill>
              <a:srgbClr val="00FFFF"/>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smtClean="0">
                  <a:ln>
                    <a:solidFill>
                      <a:sysClr val="windowText" lastClr="000000"/>
                    </a:solidFill>
                  </a:ln>
                  <a:solidFill>
                    <a:srgbClr val="99FF33"/>
                  </a:solidFill>
                </a:rPr>
                <a:t>Recall: </a:t>
              </a:r>
              <a:r>
                <a:rPr lang="en-CA" sz="2400" b="1" dirty="0" smtClean="0">
                  <a:ln>
                    <a:solidFill>
                      <a:sysClr val="windowText" lastClr="000000"/>
                    </a:solidFill>
                  </a:ln>
                  <a:solidFill>
                    <a:prstClr val="white"/>
                  </a:solidFill>
                </a:rPr>
                <a:t>CC Pesach was on a 6</a:t>
              </a:r>
              <a:r>
                <a:rPr lang="en-CA" sz="2400" b="1" baseline="30000" dirty="0" smtClean="0">
                  <a:ln>
                    <a:solidFill>
                      <a:sysClr val="windowText" lastClr="000000"/>
                    </a:solidFill>
                  </a:ln>
                  <a:solidFill>
                    <a:prstClr val="white"/>
                  </a:solidFill>
                </a:rPr>
                <a:t>th</a:t>
              </a:r>
              <a:r>
                <a:rPr lang="en-CA" sz="2400" b="1" dirty="0" smtClean="0">
                  <a:ln>
                    <a:solidFill>
                      <a:sysClr val="windowText" lastClr="000000"/>
                    </a:solidFill>
                  </a:ln>
                  <a:solidFill>
                    <a:prstClr val="white"/>
                  </a:solidFill>
                </a:rPr>
                <a:t> cycle!</a:t>
              </a:r>
              <a:endParaRPr lang="en-CA" sz="2400" b="1" dirty="0">
                <a:ln>
                  <a:solidFill>
                    <a:sysClr val="windowText" lastClr="000000"/>
                  </a:solidFill>
                </a:ln>
                <a:solidFill>
                  <a:prstClr val="white"/>
                </a:solidFill>
              </a:endParaRPr>
            </a:p>
          </p:txBody>
        </p:sp>
      </p:grpSp>
      <p:cxnSp>
        <p:nvCxnSpPr>
          <p:cNvPr id="27" name="Straight Arrow Connector 26"/>
          <p:cNvCxnSpPr/>
          <p:nvPr/>
        </p:nvCxnSpPr>
        <p:spPr>
          <a:xfrm>
            <a:off x="6526530" y="761539"/>
            <a:ext cx="1223010" cy="1374003"/>
          </a:xfrm>
          <a:prstGeom prst="straightConnector1">
            <a:avLst/>
          </a:prstGeom>
          <a:ln w="127000">
            <a:solidFill>
              <a:srgbClr val="0000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60341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36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10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250"/>
                                        <p:tgtEl>
                                          <p:spTgt spid="4"/>
                                        </p:tgtEl>
                                      </p:cBhvr>
                                    </p:animEffect>
                                    <p:anim calcmode="lin" valueType="num">
                                      <p:cBhvr>
                                        <p:cTn id="31" dur="1250" fill="hold"/>
                                        <p:tgtEl>
                                          <p:spTgt spid="4"/>
                                        </p:tgtEl>
                                        <p:attrNameLst>
                                          <p:attrName>ppt_x</p:attrName>
                                        </p:attrNameLst>
                                      </p:cBhvr>
                                      <p:tavLst>
                                        <p:tav tm="0">
                                          <p:val>
                                            <p:strVal val="#ppt_x"/>
                                          </p:val>
                                        </p:tav>
                                        <p:tav tm="100000">
                                          <p:val>
                                            <p:strVal val="#ppt_x"/>
                                          </p:val>
                                        </p:tav>
                                      </p:tavLst>
                                    </p:anim>
                                    <p:anim calcmode="lin" valueType="num">
                                      <p:cBhvr>
                                        <p:cTn id="32" dur="1250" fill="hold"/>
                                        <p:tgtEl>
                                          <p:spTgt spid="4"/>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2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1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1250" fill="hold"/>
                                        <p:tgtEl>
                                          <p:spTgt spid="13"/>
                                        </p:tgtEl>
                                        <p:attrNameLst>
                                          <p:attrName>ppt_x</p:attrName>
                                        </p:attrNameLst>
                                      </p:cBhvr>
                                      <p:tavLst>
                                        <p:tav tm="0">
                                          <p:val>
                                            <p:strVal val="0-#ppt_w/2"/>
                                          </p:val>
                                        </p:tav>
                                        <p:tav tm="100000">
                                          <p:val>
                                            <p:strVal val="#ppt_x"/>
                                          </p:val>
                                        </p:tav>
                                      </p:tavLst>
                                    </p:anim>
                                    <p:anim calcmode="lin" valueType="num">
                                      <p:cBhvr additive="base">
                                        <p:cTn id="51" dur="1250" fill="hold"/>
                                        <p:tgtEl>
                                          <p:spTgt spid="1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1250" fill="hold"/>
                                        <p:tgtEl>
                                          <p:spTgt spid="14"/>
                                        </p:tgtEl>
                                        <p:attrNameLst>
                                          <p:attrName>ppt_x</p:attrName>
                                        </p:attrNameLst>
                                      </p:cBhvr>
                                      <p:tavLst>
                                        <p:tav tm="0">
                                          <p:val>
                                            <p:strVal val="0-#ppt_w/2"/>
                                          </p:val>
                                        </p:tav>
                                        <p:tav tm="100000">
                                          <p:val>
                                            <p:strVal val="#ppt_x"/>
                                          </p:val>
                                        </p:tav>
                                      </p:tavLst>
                                    </p:anim>
                                    <p:anim calcmode="lin" valueType="num">
                                      <p:cBhvr additive="base">
                                        <p:cTn id="55"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1250" fill="hold"/>
                                        <p:tgtEl>
                                          <p:spTgt spid="9"/>
                                        </p:tgtEl>
                                        <p:attrNameLst>
                                          <p:attrName>ppt_x</p:attrName>
                                        </p:attrNameLst>
                                      </p:cBhvr>
                                      <p:tavLst>
                                        <p:tav tm="0">
                                          <p:val>
                                            <p:strVal val="0-#ppt_w/2"/>
                                          </p:val>
                                        </p:tav>
                                        <p:tav tm="100000">
                                          <p:val>
                                            <p:strVal val="#ppt_x"/>
                                          </p:val>
                                        </p:tav>
                                      </p:tavLst>
                                    </p:anim>
                                    <p:anim calcmode="lin" valueType="num">
                                      <p:cBhvr additive="base">
                                        <p:cTn id="72" dur="125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2250"/>
                            </p:stCondLst>
                            <p:childTnLst>
                              <p:par>
                                <p:cTn id="74" presetID="18" presetClass="entr" presetSubtype="12"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strips(down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1000" fill="hold"/>
                                        <p:tgtEl>
                                          <p:spTgt spid="18"/>
                                        </p:tgtEl>
                                        <p:attrNameLst>
                                          <p:attrName>ppt_w</p:attrName>
                                        </p:attrNameLst>
                                      </p:cBhvr>
                                      <p:tavLst>
                                        <p:tav tm="0">
                                          <p:val>
                                            <p:fltVal val="0"/>
                                          </p:val>
                                        </p:tav>
                                        <p:tav tm="100000">
                                          <p:val>
                                            <p:strVal val="#ppt_w"/>
                                          </p:val>
                                        </p:tav>
                                      </p:tavLst>
                                    </p:anim>
                                    <p:anim calcmode="lin" valueType="num">
                                      <p:cBhvr>
                                        <p:cTn id="82" dur="1000" fill="hold"/>
                                        <p:tgtEl>
                                          <p:spTgt spid="18"/>
                                        </p:tgtEl>
                                        <p:attrNameLst>
                                          <p:attrName>ppt_h</p:attrName>
                                        </p:attrNameLst>
                                      </p:cBhvr>
                                      <p:tavLst>
                                        <p:tav tm="0">
                                          <p:val>
                                            <p:fltVal val="0"/>
                                          </p:val>
                                        </p:tav>
                                        <p:tav tm="100000">
                                          <p:val>
                                            <p:strVal val="#ppt_h"/>
                                          </p:val>
                                        </p:tav>
                                      </p:tavLst>
                                    </p:anim>
                                    <p:anim calcmode="lin" valueType="num">
                                      <p:cBhvr>
                                        <p:cTn id="83" dur="1000" fill="hold"/>
                                        <p:tgtEl>
                                          <p:spTgt spid="18"/>
                                        </p:tgtEl>
                                        <p:attrNameLst>
                                          <p:attrName>style.rotation</p:attrName>
                                        </p:attrNameLst>
                                      </p:cBhvr>
                                      <p:tavLst>
                                        <p:tav tm="0">
                                          <p:val>
                                            <p:fltVal val="90"/>
                                          </p:val>
                                        </p:tav>
                                        <p:tav tm="100000">
                                          <p:val>
                                            <p:fltVal val="0"/>
                                          </p:val>
                                        </p:tav>
                                      </p:tavLst>
                                    </p:anim>
                                    <p:animEffect transition="in" filter="fade">
                                      <p:cBhvr>
                                        <p:cTn id="84" dur="10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8" presetClass="entr" presetSubtype="16"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diamond(in)">
                                      <p:cBhvr>
                                        <p:cTn id="89" dur="125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wipe(left)">
                                      <p:cBhvr>
                                        <p:cTn id="94" dur="1250"/>
                                        <p:tgtEl>
                                          <p:spTgt spid="19"/>
                                        </p:tgtEl>
                                      </p:cBhvr>
                                    </p:animEffect>
                                  </p:childTnLst>
                                </p:cTn>
                              </p:par>
                            </p:childTnLst>
                          </p:cTn>
                        </p:par>
                        <p:par>
                          <p:cTn id="95" fill="hold">
                            <p:stCondLst>
                              <p:cond delay="1250"/>
                            </p:stCondLst>
                            <p:childTnLst>
                              <p:par>
                                <p:cTn id="96" presetID="22" presetClass="entr" presetSubtype="8"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left)">
                                      <p:cBhvr>
                                        <p:cTn id="9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13" grpId="0" animBg="1"/>
      <p:bldP spid="14" grpId="0" animBg="1"/>
      <p:bldP spid="17" grpId="0" animBg="1"/>
      <p:bldP spid="22" grpId="0"/>
      <p:bldP spid="7"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1"/>
            </a:gs>
            <a:gs pos="56000">
              <a:schemeClr val="bg1">
                <a:lumMod val="50000"/>
              </a:schemeClr>
            </a:gs>
            <a:gs pos="73000">
              <a:schemeClr val="accent1">
                <a:lumMod val="45000"/>
                <a:lumOff val="55000"/>
              </a:schemeClr>
            </a:gs>
            <a:gs pos="100000">
              <a:srgbClr val="FF5050">
                <a:alpha val="16000"/>
              </a:srgbClr>
            </a:gs>
            <a:gs pos="87000">
              <a:srgbClr val="FFFF00">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Title 1"/>
          <p:cNvSpPr txBox="1">
            <a:spLocks/>
          </p:cNvSpPr>
          <p:nvPr/>
        </p:nvSpPr>
        <p:spPr>
          <a:xfrm>
            <a:off x="1904214" y="1978090"/>
            <a:ext cx="8538810" cy="2286000"/>
          </a:xfrm>
          <a:prstGeom prst="rect">
            <a:avLst/>
          </a:prstGeom>
          <a:noFill/>
          <a:ln>
            <a:noFill/>
          </a:ln>
          <a:scene3d>
            <a:camera prst="orthographicFront"/>
            <a:lightRig rig="threePt" dir="t"/>
          </a:scene3d>
          <a:sp3d>
            <a:bevelT w="139700" prst="cross"/>
          </a:sp3d>
        </p:spPr>
        <p:txBody>
          <a:bodyPr>
            <a:noAutofit/>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solidFill>
                  <a:srgbClr val="008080"/>
                </a:solidFill>
                <a:latin typeface="Georgia" panose="02040502050405020303" pitchFamily="18" charset="0"/>
              </a:rPr>
              <a:t/>
            </a:r>
            <a:br>
              <a:rPr lang="en-US" sz="3600" dirty="0" smtClean="0">
                <a:solidFill>
                  <a:srgbClr val="008080"/>
                </a:solidFill>
                <a:latin typeface="Georgia" panose="02040502050405020303" pitchFamily="18" charset="0"/>
              </a:rPr>
            </a:br>
            <a:r>
              <a:rPr lang="en-US" sz="3600" b="1" dirty="0" smtClean="0">
                <a:ln>
                  <a:solidFill>
                    <a:schemeClr val="tx1"/>
                  </a:solidFill>
                </a:ln>
                <a:solidFill>
                  <a:srgbClr val="C00000"/>
                </a:solidFill>
                <a:effectLst>
                  <a:glow rad="50800">
                    <a:srgbClr val="FFFF00"/>
                  </a:glow>
                </a:effectLst>
                <a:latin typeface="Georgia" panose="02040502050405020303" pitchFamily="18" charset="0"/>
              </a:rPr>
              <a:t>Exactly what </a:t>
            </a:r>
            <a:r>
              <a:rPr lang="en-US" sz="3600" b="1" dirty="0" smtClean="0">
                <a:solidFill>
                  <a:srgbClr val="C00000"/>
                </a:solidFill>
                <a:effectLst>
                  <a:glow rad="152400">
                    <a:srgbClr val="00FFFF"/>
                  </a:glow>
                </a:effectLst>
                <a:latin typeface="Georgia" panose="02040502050405020303" pitchFamily="18" charset="0"/>
              </a:rPr>
              <a:t>DATE</a:t>
            </a:r>
            <a:r>
              <a:rPr lang="en-US" sz="3600" b="1" dirty="0" smtClean="0">
                <a:solidFill>
                  <a:srgbClr val="C00000"/>
                </a:solidFill>
                <a:effectLst>
                  <a:glow rad="50800">
                    <a:srgbClr val="FFFF00"/>
                  </a:glow>
                </a:effectLst>
                <a:latin typeface="Georgia" panose="02040502050405020303" pitchFamily="18" charset="0"/>
              </a:rPr>
              <a:t> </a:t>
            </a:r>
            <a:r>
              <a:rPr lang="en-US" sz="3600" b="1" dirty="0" smtClean="0">
                <a:ln>
                  <a:solidFill>
                    <a:schemeClr val="tx1"/>
                  </a:solidFill>
                </a:ln>
                <a:solidFill>
                  <a:srgbClr val="C00000"/>
                </a:solidFill>
                <a:effectLst>
                  <a:glow rad="50800">
                    <a:srgbClr val="FFFF00"/>
                  </a:glow>
                </a:effectLst>
                <a:latin typeface="Georgia" panose="02040502050405020303" pitchFamily="18" charset="0"/>
              </a:rPr>
              <a:t>of the month was it according to </a:t>
            </a:r>
            <a:r>
              <a:rPr lang="en-US" sz="3600" b="1" u="sng" dirty="0" smtClean="0">
                <a:ln>
                  <a:solidFill>
                    <a:schemeClr val="tx1"/>
                  </a:solidFill>
                </a:ln>
                <a:solidFill>
                  <a:srgbClr val="C00000"/>
                </a:solidFill>
                <a:effectLst>
                  <a:glow rad="165100">
                    <a:srgbClr val="99FF33"/>
                  </a:glow>
                </a:effectLst>
                <a:latin typeface="Georgia" panose="02040502050405020303" pitchFamily="18" charset="0"/>
              </a:rPr>
              <a:t>their</a:t>
            </a:r>
            <a:r>
              <a:rPr lang="en-US" sz="3600" b="1" dirty="0" smtClean="0">
                <a:ln>
                  <a:solidFill>
                    <a:schemeClr val="tx1"/>
                  </a:solidFill>
                </a:ln>
                <a:solidFill>
                  <a:srgbClr val="C00000"/>
                </a:solidFill>
                <a:effectLst>
                  <a:glow rad="50800">
                    <a:srgbClr val="FFFF00"/>
                  </a:glow>
                </a:effectLst>
                <a:latin typeface="Georgia" panose="02040502050405020303" pitchFamily="18" charset="0"/>
              </a:rPr>
              <a:t> </a:t>
            </a:r>
            <a:br>
              <a:rPr lang="en-US" sz="3600" b="1" dirty="0" smtClean="0">
                <a:ln>
                  <a:solidFill>
                    <a:schemeClr val="tx1"/>
                  </a:solidFill>
                </a:ln>
                <a:solidFill>
                  <a:srgbClr val="C00000"/>
                </a:solidFill>
                <a:effectLst>
                  <a:glow rad="50800">
                    <a:srgbClr val="FFFF00"/>
                  </a:glow>
                </a:effectLst>
                <a:latin typeface="Georgia" panose="02040502050405020303" pitchFamily="18" charset="0"/>
              </a:rPr>
            </a:br>
            <a:r>
              <a:rPr lang="en-US" sz="3600" b="1" dirty="0" smtClean="0">
                <a:ln>
                  <a:solidFill>
                    <a:schemeClr val="tx1"/>
                  </a:solidFill>
                </a:ln>
                <a:solidFill>
                  <a:srgbClr val="C00000"/>
                </a:solidFill>
                <a:effectLst>
                  <a:glow rad="50800">
                    <a:srgbClr val="FFFF00"/>
                  </a:glow>
                </a:effectLst>
                <a:latin typeface="Georgia" panose="02040502050405020303" pitchFamily="18" charset="0"/>
              </a:rPr>
              <a:t>  </a:t>
            </a:r>
            <a:r>
              <a:rPr lang="en-US" sz="3600" b="1" u="sng" dirty="0" smtClean="0">
                <a:ln>
                  <a:solidFill>
                    <a:schemeClr val="tx1"/>
                  </a:solidFill>
                </a:ln>
                <a:solidFill>
                  <a:schemeClr val="tx1"/>
                </a:solidFill>
                <a:effectLst>
                  <a:glow rad="50800">
                    <a:srgbClr val="FFFF00"/>
                  </a:glow>
                </a:effectLst>
                <a:latin typeface="Georgia" panose="02040502050405020303" pitchFamily="18" charset="0"/>
              </a:rPr>
              <a:t>LUNAR</a:t>
            </a:r>
            <a:r>
              <a:rPr lang="en-US" sz="3600" b="1" dirty="0" smtClean="0">
                <a:ln>
                  <a:solidFill>
                    <a:schemeClr val="tx1"/>
                  </a:solidFill>
                </a:ln>
                <a:solidFill>
                  <a:srgbClr val="C00000"/>
                </a:solidFill>
                <a:effectLst>
                  <a:glow rad="50800">
                    <a:srgbClr val="FFFF00"/>
                  </a:glow>
                </a:effectLst>
                <a:latin typeface="Georgia" panose="02040502050405020303" pitchFamily="18" charset="0"/>
              </a:rPr>
              <a:t> CALENDAR?   </a:t>
            </a:r>
            <a:r>
              <a:rPr lang="en-US" sz="3600" b="1" u="sng" dirty="0" smtClean="0">
                <a:ln>
                  <a:solidFill>
                    <a:schemeClr val="tx1"/>
                  </a:solidFill>
                </a:ln>
                <a:solidFill>
                  <a:srgbClr val="C00000"/>
                </a:solidFill>
                <a:effectLst>
                  <a:glow rad="50800">
                    <a:srgbClr val="FFFF00"/>
                  </a:glow>
                </a:effectLst>
                <a:latin typeface="Georgia" panose="02040502050405020303" pitchFamily="18" charset="0"/>
              </a:rPr>
              <a:t>???</a:t>
            </a:r>
            <a:endParaRPr lang="en-CA" sz="3200" b="1" u="sng" dirty="0">
              <a:ln>
                <a:solidFill>
                  <a:schemeClr val="tx1"/>
                </a:solidFill>
              </a:ln>
              <a:solidFill>
                <a:srgbClr val="C00000"/>
              </a:solidFill>
              <a:effectLst>
                <a:glow rad="50800">
                  <a:srgbClr val="FFFF00"/>
                </a:glow>
              </a:effectLst>
              <a:latin typeface="Cooper Black" pitchFamily="18" charset="0"/>
            </a:endParaRPr>
          </a:p>
        </p:txBody>
      </p:sp>
      <p:sp>
        <p:nvSpPr>
          <p:cNvPr id="2" name="Rounded Rectangle 1"/>
          <p:cNvSpPr/>
          <p:nvPr/>
        </p:nvSpPr>
        <p:spPr>
          <a:xfrm>
            <a:off x="895741" y="579673"/>
            <a:ext cx="10364370" cy="914400"/>
          </a:xfrm>
          <a:prstGeom prst="roundRect">
            <a:avLst>
              <a:gd name="adj" fmla="val 50000"/>
            </a:avLst>
          </a:prstGeom>
          <a:ln>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a:solidFill>
                    <a:srgbClr val="FFCCFF"/>
                  </a:solidFill>
                </a:ln>
                <a:solidFill>
                  <a:srgbClr val="FFCCFF"/>
                </a:solidFill>
                <a:latin typeface="Georgia" panose="02040502050405020303" pitchFamily="18" charset="0"/>
              </a:rPr>
              <a:t>When</a:t>
            </a:r>
            <a:r>
              <a:rPr lang="en-US" sz="3600" dirty="0">
                <a:solidFill>
                  <a:srgbClr val="008080"/>
                </a:solidFill>
                <a:latin typeface="Georgia" panose="02040502050405020303" pitchFamily="18" charset="0"/>
              </a:rPr>
              <a:t> </a:t>
            </a:r>
            <a:r>
              <a:rPr lang="en-US" sz="3600" dirty="0" smtClean="0">
                <a:solidFill>
                  <a:srgbClr val="0000FF"/>
                </a:solidFill>
                <a:latin typeface="Georgia" panose="02040502050405020303" pitchFamily="18" charset="0"/>
              </a:rPr>
              <a:t>Yahusha</a:t>
            </a:r>
            <a:r>
              <a:rPr lang="en-US" sz="3600" dirty="0" smtClean="0">
                <a:solidFill>
                  <a:srgbClr val="FFCCFF"/>
                </a:solidFill>
                <a:latin typeface="Georgia" panose="02040502050405020303" pitchFamily="18" charset="0"/>
              </a:rPr>
              <a:t> </a:t>
            </a:r>
            <a:r>
              <a:rPr lang="en-US" sz="3600" b="1" dirty="0" smtClean="0">
                <a:ln>
                  <a:solidFill>
                    <a:schemeClr val="tx1"/>
                  </a:solidFill>
                </a:ln>
                <a:solidFill>
                  <a:srgbClr val="FFCCFF"/>
                </a:solidFill>
                <a:effectLst>
                  <a:glow rad="101600">
                    <a:srgbClr val="FF0000"/>
                  </a:glow>
                </a:effectLst>
                <a:latin typeface="Georgia" panose="02040502050405020303" pitchFamily="18" charset="0"/>
              </a:rPr>
              <a:t>was still hanging</a:t>
            </a:r>
            <a:r>
              <a:rPr lang="en-US" sz="3600" dirty="0" smtClean="0">
                <a:solidFill>
                  <a:srgbClr val="FFCCFF"/>
                </a:solidFill>
                <a:latin typeface="Georgia" panose="02040502050405020303" pitchFamily="18" charset="0"/>
              </a:rPr>
              <a:t> </a:t>
            </a:r>
            <a:r>
              <a:rPr lang="en-US" sz="3600" dirty="0">
                <a:solidFill>
                  <a:srgbClr val="FFCCFF"/>
                </a:solidFill>
                <a:latin typeface="Georgia" panose="02040502050405020303" pitchFamily="18" charset="0"/>
              </a:rPr>
              <a:t>on the </a:t>
            </a:r>
            <a:r>
              <a:rPr lang="en-US" sz="3600" dirty="0" smtClean="0">
                <a:solidFill>
                  <a:srgbClr val="FFCCFF"/>
                </a:solidFill>
                <a:latin typeface="Georgia" panose="02040502050405020303" pitchFamily="18" charset="0"/>
              </a:rPr>
              <a:t>tree -</a:t>
            </a:r>
            <a:endParaRPr lang="en-CA" dirty="0"/>
          </a:p>
        </p:txBody>
      </p:sp>
      <p:sp>
        <p:nvSpPr>
          <p:cNvPr id="6" name="Rounded Rectangle 5"/>
          <p:cNvSpPr/>
          <p:nvPr/>
        </p:nvSpPr>
        <p:spPr>
          <a:xfrm>
            <a:off x="1326604" y="4850078"/>
            <a:ext cx="9465767" cy="1330287"/>
          </a:xfrm>
          <a:prstGeom prst="roundRect">
            <a:avLst>
              <a:gd name="adj" fmla="val 50000"/>
            </a:avLst>
          </a:prstGeom>
          <a:solidFill>
            <a:schemeClr val="bg1">
              <a:lumMod val="85000"/>
            </a:schemeClr>
          </a:solidFill>
          <a:ln>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dirty="0" smtClean="0">
                <a:ln>
                  <a:solidFill>
                    <a:srgbClr val="FFCCFF"/>
                  </a:solidFill>
                </a:ln>
                <a:solidFill>
                  <a:schemeClr val="tx1"/>
                </a:solidFill>
                <a:latin typeface="Georgia" panose="02040502050405020303" pitchFamily="18" charset="0"/>
              </a:rPr>
              <a:t>Was the </a:t>
            </a:r>
            <a:r>
              <a:rPr lang="en-US" sz="3600" b="1" u="sng" dirty="0" smtClean="0">
                <a:ln>
                  <a:solidFill>
                    <a:srgbClr val="FFCCFF"/>
                  </a:solidFill>
                </a:ln>
                <a:solidFill>
                  <a:schemeClr val="tx1"/>
                </a:solidFill>
              </a:rPr>
              <a:t>DATE</a:t>
            </a:r>
            <a:r>
              <a:rPr lang="en-US" sz="3600" dirty="0" smtClean="0">
                <a:ln>
                  <a:solidFill>
                    <a:srgbClr val="FFCCFF"/>
                  </a:solidFill>
                </a:ln>
                <a:solidFill>
                  <a:schemeClr val="tx1"/>
                </a:solidFill>
                <a:latin typeface="Georgia" panose="02040502050405020303" pitchFamily="18" charset="0"/>
              </a:rPr>
              <a:t> still - </a:t>
            </a:r>
            <a:r>
              <a:rPr lang="en-US" sz="3600" u="sng" dirty="0" smtClean="0">
                <a:ln>
                  <a:solidFill>
                    <a:srgbClr val="FFCCFF"/>
                  </a:solidFill>
                </a:ln>
                <a:solidFill>
                  <a:schemeClr val="tx1"/>
                </a:solidFill>
                <a:latin typeface="Georgia" panose="02040502050405020303" pitchFamily="18" charset="0"/>
              </a:rPr>
              <a:t>Lunar Abib</a:t>
            </a:r>
            <a:r>
              <a:rPr lang="en-US" sz="3600" dirty="0" smtClean="0">
                <a:ln>
                  <a:solidFill>
                    <a:srgbClr val="FFCCFF"/>
                  </a:solidFill>
                </a:ln>
                <a:solidFill>
                  <a:schemeClr val="tx1"/>
                </a:solidFill>
                <a:latin typeface="Georgia" panose="02040502050405020303" pitchFamily="18" charset="0"/>
              </a:rPr>
              <a:t> </a:t>
            </a:r>
            <a:r>
              <a:rPr lang="en-US" sz="3600" b="1" dirty="0" smtClean="0">
                <a:ln>
                  <a:solidFill>
                    <a:schemeClr val="tx1"/>
                  </a:solidFill>
                </a:ln>
                <a:solidFill>
                  <a:srgbClr val="FF5050"/>
                </a:solidFill>
                <a:latin typeface="Georgia" panose="02040502050405020303" pitchFamily="18" charset="0"/>
              </a:rPr>
              <a:t>13 – </a:t>
            </a:r>
            <a:r>
              <a:rPr lang="en-US" sz="3600" dirty="0" smtClean="0">
                <a:ln>
                  <a:solidFill>
                    <a:srgbClr val="FFCCFF"/>
                  </a:solidFill>
                </a:ln>
                <a:solidFill>
                  <a:prstClr val="black"/>
                </a:solidFill>
                <a:latin typeface="Georgia" panose="02040502050405020303" pitchFamily="18" charset="0"/>
              </a:rPr>
              <a:t>and </a:t>
            </a:r>
            <a:br>
              <a:rPr lang="en-US" sz="3600" dirty="0" smtClean="0">
                <a:ln>
                  <a:solidFill>
                    <a:srgbClr val="FFCCFF"/>
                  </a:solidFill>
                </a:ln>
                <a:solidFill>
                  <a:prstClr val="black"/>
                </a:solidFill>
                <a:latin typeface="Georgia" panose="02040502050405020303" pitchFamily="18" charset="0"/>
              </a:rPr>
            </a:br>
            <a:r>
              <a:rPr lang="en-US" sz="3600" b="1" dirty="0" smtClean="0">
                <a:ln>
                  <a:solidFill>
                    <a:srgbClr val="FFCCFF"/>
                  </a:solidFill>
                </a:ln>
                <a:solidFill>
                  <a:prstClr val="black"/>
                </a:solidFill>
                <a:latin typeface="Georgia" panose="02040502050405020303" pitchFamily="18" charset="0"/>
              </a:rPr>
              <a:t>“</a:t>
            </a:r>
            <a:r>
              <a:rPr lang="en-US" sz="3600" b="1" u="sng" dirty="0" smtClean="0">
                <a:ln>
                  <a:solidFill>
                    <a:srgbClr val="FFCCFF"/>
                  </a:solidFill>
                </a:ln>
                <a:solidFill>
                  <a:prstClr val="black"/>
                </a:solidFill>
                <a:effectLst>
                  <a:glow rad="127000">
                    <a:srgbClr val="99FF33"/>
                  </a:glow>
                </a:effectLst>
                <a:latin typeface="Georgia" panose="02040502050405020303" pitchFamily="18" charset="0"/>
              </a:rPr>
              <a:t>NOT</a:t>
            </a:r>
            <a:r>
              <a:rPr lang="en-US" sz="3600" b="1" u="sng" dirty="0" smtClean="0">
                <a:ln>
                  <a:solidFill>
                    <a:srgbClr val="FFCCFF"/>
                  </a:solidFill>
                </a:ln>
                <a:solidFill>
                  <a:prstClr val="black"/>
                </a:solidFill>
                <a:latin typeface="Georgia" panose="02040502050405020303" pitchFamily="18" charset="0"/>
              </a:rPr>
              <a:t> AT</a:t>
            </a:r>
            <a:r>
              <a:rPr lang="en-US" sz="3600" b="1" dirty="0" smtClean="0">
                <a:ln>
                  <a:solidFill>
                    <a:srgbClr val="FFCCFF"/>
                  </a:solidFill>
                </a:ln>
                <a:solidFill>
                  <a:prstClr val="black"/>
                </a:solidFill>
                <a:latin typeface="Georgia" panose="02040502050405020303" pitchFamily="18" charset="0"/>
              </a:rPr>
              <a:t> - </a:t>
            </a:r>
            <a:r>
              <a:rPr lang="en-US" sz="3600" b="1" u="sng" dirty="0" smtClean="0">
                <a:ln>
                  <a:solidFill>
                    <a:schemeClr val="tx1"/>
                  </a:solidFill>
                </a:ln>
                <a:solidFill>
                  <a:srgbClr val="FF5050"/>
                </a:solidFill>
                <a:latin typeface="Georgia" panose="02040502050405020303" pitchFamily="18" charset="0"/>
              </a:rPr>
              <a:t>their</a:t>
            </a:r>
            <a:r>
              <a:rPr lang="en-US" sz="3600" b="1" dirty="0" smtClean="0">
                <a:ln>
                  <a:solidFill>
                    <a:srgbClr val="FFCCFF"/>
                  </a:solidFill>
                </a:ln>
                <a:solidFill>
                  <a:prstClr val="black"/>
                </a:solidFill>
                <a:latin typeface="Georgia" panose="02040502050405020303" pitchFamily="18" charset="0"/>
              </a:rPr>
              <a:t>       festival</a:t>
            </a:r>
            <a:r>
              <a:rPr lang="en-US" sz="3600" b="1" dirty="0" smtClean="0">
                <a:ln>
                  <a:solidFill>
                    <a:srgbClr val="FFCCFF"/>
                  </a:solidFill>
                </a:ln>
                <a:solidFill>
                  <a:schemeClr val="tx1"/>
                </a:solidFill>
                <a:latin typeface="Georgia" panose="02040502050405020303" pitchFamily="18" charset="0"/>
              </a:rPr>
              <a:t>?”</a:t>
            </a:r>
            <a:endParaRPr lang="en-CA" b="1" dirty="0">
              <a:solidFill>
                <a:schemeClr val="tx1"/>
              </a:solidFill>
            </a:endParaRPr>
          </a:p>
        </p:txBody>
      </p:sp>
      <p:sp>
        <p:nvSpPr>
          <p:cNvPr id="3" name="Left Brace 2"/>
          <p:cNvSpPr/>
          <p:nvPr/>
        </p:nvSpPr>
        <p:spPr>
          <a:xfrm rot="16200000">
            <a:off x="5837781" y="-212830"/>
            <a:ext cx="1126042" cy="3988343"/>
          </a:xfrm>
          <a:prstGeom prst="leftBrace">
            <a:avLst>
              <a:gd name="adj1" fmla="val 78492"/>
              <a:gd name="adj2" fmla="val 45157"/>
            </a:avLst>
          </a:prstGeom>
          <a:ln w="57150">
            <a:solidFill>
              <a:srgbClr val="FFCC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7" name="Picture 12" descr="C:\Users\Rae\Desktop\Art on Desktop\white man clip art\yellow-blue smiley faces\Smiley Face  jpe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1734" y="5739621"/>
            <a:ext cx="721219" cy="9761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2.bp.blogspot.com/-sgNV2ayvjoQ/WOQzkEIDTmI/AAAAAAAACZc/alody8pDzJIueb-WEAkbg5-PmAb1j4kDwCEw/s1600/Annas%2B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17981" y="3121090"/>
            <a:ext cx="2210816" cy="165811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9317786" y="3494088"/>
            <a:ext cx="1035889" cy="144462"/>
          </a:xfrm>
          <a:prstGeom prst="straightConnector1">
            <a:avLst/>
          </a:prstGeom>
          <a:ln w="149225">
            <a:solidFill>
              <a:srgbClr val="FF505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423943" y="6213294"/>
            <a:ext cx="1522308" cy="409246"/>
          </a:xfrm>
          <a:prstGeom prst="roundRect">
            <a:avLst>
              <a:gd name="adj" fmla="val 50000"/>
            </a:avLst>
          </a:prstGeom>
          <a:solidFill>
            <a:schemeClr val="bg1">
              <a:lumMod val="85000"/>
            </a:schemeClr>
          </a:solidFill>
          <a:ln>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b="1" dirty="0" smtClean="0">
                <a:solidFill>
                  <a:schemeClr val="tx1"/>
                </a:solidFill>
              </a:rPr>
              <a:t>Matt 26:5</a:t>
            </a:r>
            <a:endParaRPr lang="en-CA" b="1" dirty="0">
              <a:solidFill>
                <a:schemeClr val="tx1"/>
              </a:solidFill>
            </a:endParaRPr>
          </a:p>
        </p:txBody>
      </p:sp>
      <p:sp>
        <p:nvSpPr>
          <p:cNvPr id="10" name="Slide Number Placeholder 1"/>
          <p:cNvSpPr>
            <a:spLocks noGrp="1"/>
          </p:cNvSpPr>
          <p:nvPr>
            <p:ph type="sldNum" sz="quarter" idx="12"/>
          </p:nvPr>
        </p:nvSpPr>
        <p:spPr>
          <a:xfrm>
            <a:off x="9358603" y="6492875"/>
            <a:ext cx="2743200" cy="365125"/>
          </a:xfrm>
        </p:spPr>
        <p:txBody>
          <a:bodyPr/>
          <a:lstStyle/>
          <a:p>
            <a:fld id="{6D22F896-40B5-4ADD-8801-0D06FADFA095}"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9036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500"/>
                            </p:stCondLst>
                            <p:childTnLst>
                              <p:par>
                                <p:cTn id="14" presetID="42" presetClass="entr" presetSubtype="0" fill="hold" nodeType="afterEffect">
                                  <p:stCondLst>
                                    <p:cond delay="1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750"/>
                                        <p:tgtEl>
                                          <p:spTgt spid="8"/>
                                        </p:tgtEl>
                                      </p:cBhvr>
                                    </p:animEffect>
                                    <p:anim calcmode="lin" valueType="num">
                                      <p:cBhvr>
                                        <p:cTn id="17" dur="1750" fill="hold"/>
                                        <p:tgtEl>
                                          <p:spTgt spid="8"/>
                                        </p:tgtEl>
                                        <p:attrNameLst>
                                          <p:attrName>ppt_x</p:attrName>
                                        </p:attrNameLst>
                                      </p:cBhvr>
                                      <p:tavLst>
                                        <p:tav tm="0">
                                          <p:val>
                                            <p:strVal val="#ppt_x"/>
                                          </p:val>
                                        </p:tav>
                                        <p:tav tm="100000">
                                          <p:val>
                                            <p:strVal val="#ppt_x"/>
                                          </p:val>
                                        </p:tav>
                                      </p:tavLst>
                                    </p:anim>
                                    <p:anim calcmode="lin" valueType="num">
                                      <p:cBhvr>
                                        <p:cTn id="18" dur="175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3750"/>
                            </p:stCondLst>
                            <p:childTnLst>
                              <p:par>
                                <p:cTn id="20" presetID="42" presetClass="entr" presetSubtype="0" fill="hold" nodeType="afterEffect">
                                  <p:stCondLst>
                                    <p:cond delay="50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750"/>
                                        <p:tgtEl>
                                          <p:spTgt spid="1026"/>
                                        </p:tgtEl>
                                      </p:cBhvr>
                                    </p:animEffect>
                                    <p:anim calcmode="lin" valueType="num">
                                      <p:cBhvr>
                                        <p:cTn id="23" dur="1750" fill="hold"/>
                                        <p:tgtEl>
                                          <p:spTgt spid="1026"/>
                                        </p:tgtEl>
                                        <p:attrNameLst>
                                          <p:attrName>ppt_x</p:attrName>
                                        </p:attrNameLst>
                                      </p:cBhvr>
                                      <p:tavLst>
                                        <p:tav tm="0">
                                          <p:val>
                                            <p:strVal val="#ppt_x"/>
                                          </p:val>
                                        </p:tav>
                                        <p:tav tm="100000">
                                          <p:val>
                                            <p:strVal val="#ppt_x"/>
                                          </p:val>
                                        </p:tav>
                                      </p:tavLst>
                                    </p:anim>
                                    <p:anim calcmode="lin" valueType="num">
                                      <p:cBhvr>
                                        <p:cTn id="24" dur="175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1250"/>
                                        <p:tgtEl>
                                          <p:spTgt spid="6"/>
                                        </p:tgtEl>
                                      </p:cBhvr>
                                    </p:animEffect>
                                  </p:childTnLst>
                                </p:cTn>
                              </p:par>
                              <p:par>
                                <p:cTn id="30" presetID="6"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1000"/>
                                        <p:tgtEl>
                                          <p:spTgt spid="7"/>
                                        </p:tgtEl>
                                      </p:cBhvr>
                                    </p:animEffect>
                                  </p:childTnLst>
                                </p:cTn>
                              </p:par>
                            </p:childTnLst>
                          </p:cTn>
                        </p:par>
                        <p:par>
                          <p:cTn id="33" fill="hold">
                            <p:stCondLst>
                              <p:cond delay="1250"/>
                            </p:stCondLst>
                            <p:childTnLst>
                              <p:par>
                                <p:cTn id="34" presetID="6" presetClass="entr" presetSubtype="16" fill="hold" grpId="0" nodeType="afterEffect">
                                  <p:stCondLst>
                                    <p:cond delay="250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animBg="1"/>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Content Placeholder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97404" y="888522"/>
            <a:ext cx="7784628" cy="574442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8832829" y="3235225"/>
            <a:ext cx="335110" cy="290067"/>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Rounded Rectangular Callout 4"/>
          <p:cNvSpPr/>
          <p:nvPr/>
        </p:nvSpPr>
        <p:spPr>
          <a:xfrm>
            <a:off x="9997770" y="3203318"/>
            <a:ext cx="1724728" cy="444932"/>
          </a:xfrm>
          <a:prstGeom prst="wedgeRoundRectCallout">
            <a:avLst>
              <a:gd name="adj1" fmla="val -92579"/>
              <a:gd name="adj2" fmla="val -7247"/>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2800" b="1" dirty="0">
                <a:solidFill>
                  <a:srgbClr val="00FFFF"/>
                </a:solidFill>
              </a:rPr>
              <a:t>Tequfah</a:t>
            </a:r>
          </a:p>
        </p:txBody>
      </p:sp>
      <p:sp>
        <p:nvSpPr>
          <p:cNvPr id="9" name="Rectangle 8"/>
          <p:cNvSpPr/>
          <p:nvPr/>
        </p:nvSpPr>
        <p:spPr>
          <a:xfrm>
            <a:off x="9125808" y="3525382"/>
            <a:ext cx="321012" cy="272373"/>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1" name="Rectangle 10"/>
          <p:cNvSpPr/>
          <p:nvPr/>
        </p:nvSpPr>
        <p:spPr>
          <a:xfrm>
            <a:off x="9159191" y="2986956"/>
            <a:ext cx="321012" cy="27237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9" name="Straight Arrow Connector 18"/>
          <p:cNvCxnSpPr/>
          <p:nvPr/>
        </p:nvCxnSpPr>
        <p:spPr>
          <a:xfrm>
            <a:off x="380641" y="1082306"/>
            <a:ext cx="438278" cy="4152693"/>
          </a:xfrm>
          <a:prstGeom prst="straightConnector1">
            <a:avLst/>
          </a:prstGeom>
          <a:ln w="250825">
            <a:solidFill>
              <a:srgbClr val="CC00FF"/>
            </a:solidFill>
            <a:tailEnd type="triangle"/>
          </a:ln>
          <a:effectLst>
            <a:outerShdw blurRad="50800" dist="38100" dir="16200000" rotWithShape="0">
              <a:prstClr val="black">
                <a:alpha val="40000"/>
              </a:prstClr>
            </a:outerShd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1041" y="5347102"/>
            <a:ext cx="1652733"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4400" b="1" i="1" dirty="0">
                <a:ln>
                  <a:solidFill>
                    <a:srgbClr val="0000FF"/>
                  </a:solidFill>
                </a:ln>
                <a:solidFill>
                  <a:srgbClr val="FFCCFF"/>
                </a:solidFill>
                <a:latin typeface="Comic Sans MS" panose="030F0702030302020204" pitchFamily="66" charset="0"/>
              </a:rPr>
              <a:t>Next</a:t>
            </a:r>
          </a:p>
        </p:txBody>
      </p:sp>
      <p:sp>
        <p:nvSpPr>
          <p:cNvPr id="12" name="Slide Number Placeholder 11"/>
          <p:cNvSpPr>
            <a:spLocks noGrp="1"/>
          </p:cNvSpPr>
          <p:nvPr>
            <p:ph type="sldNum" sz="quarter" idx="12"/>
          </p:nvPr>
        </p:nvSpPr>
        <p:spPr>
          <a:xfrm>
            <a:off x="11748380" y="6503728"/>
            <a:ext cx="519864" cy="305324"/>
          </a:xfrm>
        </p:spPr>
        <p:txBody>
          <a:bodyPr/>
          <a:lstStyle/>
          <a:p>
            <a:fld id="{6D22F896-40B5-4ADD-8801-0D06FADFA095}" type="slidenum">
              <a:rPr lang="en-US" sz="1100" smtClean="0">
                <a:solidFill>
                  <a:prstClr val="white">
                    <a:tint val="75000"/>
                  </a:prstClr>
                </a:solidFill>
              </a:rPr>
              <a:pPr/>
              <a:t>70</a:t>
            </a:fld>
            <a:endParaRPr lang="en-US" sz="1100" dirty="0">
              <a:solidFill>
                <a:prstClr val="white">
                  <a:tint val="75000"/>
                </a:prstClr>
              </a:solidFill>
            </a:endParaRPr>
          </a:p>
        </p:txBody>
      </p:sp>
      <p:sp>
        <p:nvSpPr>
          <p:cNvPr id="21" name="Rounded Rectangle 20"/>
          <p:cNvSpPr/>
          <p:nvPr/>
        </p:nvSpPr>
        <p:spPr>
          <a:xfrm>
            <a:off x="2447888" y="162855"/>
            <a:ext cx="6552660"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smtClean="0">
                <a:solidFill>
                  <a:srgbClr val="99FF33"/>
                </a:solidFill>
              </a:rPr>
              <a:t>Enoch’s</a:t>
            </a:r>
            <a:r>
              <a:rPr lang="en-CA" sz="2800" b="1" dirty="0" smtClean="0">
                <a:solidFill>
                  <a:srgbClr val="FF0000"/>
                </a:solidFill>
              </a:rPr>
              <a:t> Jerusalem </a:t>
            </a:r>
            <a:r>
              <a:rPr lang="en-CA" sz="2800" b="1" dirty="0" smtClean="0">
                <a:solidFill>
                  <a:srgbClr val="FF0000"/>
                </a:solidFill>
                <a:effectLst>
                  <a:glow rad="127000">
                    <a:srgbClr val="00FFFF"/>
                  </a:glow>
                </a:effectLst>
                <a:latin typeface="Arial Black" panose="020B0A04020102020204" pitchFamily="34" charset="0"/>
              </a:rPr>
              <a:t>EQUILUX</a:t>
            </a:r>
            <a:r>
              <a:rPr lang="en-CA" sz="2800" b="1" dirty="0" smtClean="0">
                <a:solidFill>
                  <a:srgbClr val="FF0000"/>
                </a:solidFill>
              </a:rPr>
              <a:t> View</a:t>
            </a:r>
            <a:endParaRPr lang="en-CA" sz="2800" b="1" dirty="0">
              <a:solidFill>
                <a:srgbClr val="FF0000"/>
              </a:solidFill>
            </a:endParaRPr>
          </a:p>
        </p:txBody>
      </p:sp>
      <p:sp>
        <p:nvSpPr>
          <p:cNvPr id="23" name="Rounded Rectangular Callout 22"/>
          <p:cNvSpPr/>
          <p:nvPr/>
        </p:nvSpPr>
        <p:spPr>
          <a:xfrm>
            <a:off x="4371584" y="4331817"/>
            <a:ext cx="7707682" cy="2301127"/>
          </a:xfrm>
          <a:prstGeom prst="wedgeRoundRectCallout">
            <a:avLst>
              <a:gd name="adj1" fmla="val 13911"/>
              <a:gd name="adj2" fmla="val -69663"/>
              <a:gd name="adj3" fmla="val 16667"/>
            </a:avLst>
          </a:prstGeom>
          <a:solidFill>
            <a:schemeClr val="accent6">
              <a:lumMod val="60000"/>
              <a:lumOff val="40000"/>
            </a:schemeClr>
          </a:solidFill>
          <a:ln w="76200">
            <a:solidFill>
              <a:srgbClr val="7030A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200" b="1" dirty="0" smtClean="0">
                <a:ln>
                  <a:solidFill>
                    <a:sysClr val="windowText" lastClr="000000"/>
                  </a:solidFill>
                </a:ln>
                <a:solidFill>
                  <a:srgbClr val="FF0000"/>
                </a:solidFill>
              </a:rPr>
              <a:t>Enoch Equilux</a:t>
            </a:r>
            <a:r>
              <a:rPr lang="en-CA" sz="2200" b="1" dirty="0" smtClean="0">
                <a:ln>
                  <a:solidFill>
                    <a:sysClr val="windowText" lastClr="000000"/>
                  </a:solidFill>
                </a:ln>
                <a:solidFill>
                  <a:srgbClr val="FF9900"/>
                </a:solidFill>
              </a:rPr>
              <a:t> Abib 14 is on the </a:t>
            </a:r>
            <a:r>
              <a:rPr lang="en-CA" sz="2200" b="1" dirty="0" smtClean="0">
                <a:ln>
                  <a:solidFill>
                    <a:sysClr val="windowText" lastClr="000000"/>
                  </a:solidFill>
                </a:ln>
                <a:solidFill>
                  <a:srgbClr val="FF5050"/>
                </a:solidFill>
              </a:rPr>
              <a:t>7</a:t>
            </a:r>
            <a:r>
              <a:rPr lang="en-CA" sz="2200" b="1" baseline="30000" dirty="0" smtClean="0">
                <a:ln>
                  <a:solidFill>
                    <a:sysClr val="windowText" lastClr="000000"/>
                  </a:solidFill>
                </a:ln>
                <a:solidFill>
                  <a:srgbClr val="FF5050"/>
                </a:solidFill>
              </a:rPr>
              <a:t>th</a:t>
            </a:r>
            <a:r>
              <a:rPr lang="en-CA" sz="2200" b="1" dirty="0" smtClean="0">
                <a:ln>
                  <a:solidFill>
                    <a:sysClr val="windowText" lastClr="000000"/>
                  </a:solidFill>
                </a:ln>
                <a:solidFill>
                  <a:srgbClr val="FF5050"/>
                </a:solidFill>
              </a:rPr>
              <a:t> </a:t>
            </a:r>
            <a:r>
              <a:rPr lang="en-CA" sz="2200" b="1" dirty="0" smtClean="0">
                <a:ln>
                  <a:solidFill>
                    <a:sysClr val="windowText" lastClr="000000"/>
                  </a:solidFill>
                </a:ln>
                <a:solidFill>
                  <a:srgbClr val="FF9900"/>
                </a:solidFill>
              </a:rPr>
              <a:t>Cycle of the Week.</a:t>
            </a:r>
            <a:r>
              <a:rPr lang="en-CA" sz="2200" b="1" dirty="0" smtClean="0">
                <a:solidFill>
                  <a:srgbClr val="FF0000"/>
                </a:solidFill>
                <a:sym typeface="Wingdings" panose="05000000000000000000" pitchFamily="2" charset="2"/>
              </a:rPr>
              <a:t>   </a:t>
            </a:r>
            <a:br>
              <a:rPr lang="en-CA" sz="2200" b="1" dirty="0" smtClean="0">
                <a:solidFill>
                  <a:srgbClr val="FF0000"/>
                </a:solidFill>
                <a:sym typeface="Wingdings" panose="05000000000000000000" pitchFamily="2" charset="2"/>
              </a:rPr>
            </a:br>
            <a:r>
              <a:rPr lang="en-CA" sz="2200" b="1" u="sng" dirty="0" smtClean="0">
                <a:solidFill>
                  <a:prstClr val="black"/>
                </a:solidFill>
              </a:rPr>
              <a:t>Problems are</a:t>
            </a:r>
            <a:r>
              <a:rPr lang="en-CA" sz="2200" b="1" dirty="0" smtClean="0">
                <a:solidFill>
                  <a:prstClr val="black"/>
                </a:solidFill>
              </a:rPr>
              <a:t>:  </a:t>
            </a:r>
            <a:r>
              <a:rPr lang="en-CA" sz="2200" b="1" dirty="0" smtClean="0">
                <a:solidFill>
                  <a:srgbClr val="FF0000"/>
                </a:solidFill>
              </a:rPr>
              <a:t>It is </a:t>
            </a:r>
            <a:r>
              <a:rPr lang="en-CA" sz="2200" b="1" u="sng" dirty="0" smtClean="0">
                <a:solidFill>
                  <a:srgbClr val="FF0000"/>
                </a:solidFill>
              </a:rPr>
              <a:t>far too earl</a:t>
            </a:r>
            <a:r>
              <a:rPr lang="en-CA" sz="2200" b="1" dirty="0" smtClean="0">
                <a:solidFill>
                  <a:srgbClr val="FF0000"/>
                </a:solidFill>
              </a:rPr>
              <a:t>y to secure </a:t>
            </a:r>
            <a:br>
              <a:rPr lang="en-CA" sz="2200" b="1" dirty="0" smtClean="0">
                <a:solidFill>
                  <a:srgbClr val="FF0000"/>
                </a:solidFill>
              </a:rPr>
            </a:br>
            <a:r>
              <a:rPr lang="en-CA" sz="2200" b="1" dirty="0" smtClean="0">
                <a:solidFill>
                  <a:srgbClr val="0000FF"/>
                </a:solidFill>
              </a:rPr>
              <a:t>Scripture’s </a:t>
            </a:r>
            <a:r>
              <a:rPr lang="en-CA" sz="2200" b="1" u="sng" dirty="0" smtClean="0">
                <a:solidFill>
                  <a:srgbClr val="0000FF"/>
                </a:solidFill>
              </a:rPr>
              <a:t>12 hour offset</a:t>
            </a:r>
            <a:r>
              <a:rPr lang="en-CA" sz="2200" b="1" dirty="0" smtClean="0">
                <a:solidFill>
                  <a:srgbClr val="0000FF"/>
                </a:solidFill>
              </a:rPr>
              <a:t> </a:t>
            </a:r>
            <a:r>
              <a:rPr lang="en-CA" sz="2200" b="1" dirty="0" smtClean="0">
                <a:solidFill>
                  <a:srgbClr val="FF0000"/>
                </a:solidFill>
              </a:rPr>
              <a:t>with the </a:t>
            </a:r>
            <a:r>
              <a:rPr lang="en-CA" sz="2200" b="1" dirty="0" smtClean="0">
                <a:solidFill>
                  <a:srgbClr val="0000FF"/>
                </a:solidFill>
              </a:rPr>
              <a:t>Covenant Calendar. </a:t>
            </a:r>
            <a:br>
              <a:rPr lang="en-CA" sz="2200" b="1" dirty="0" smtClean="0">
                <a:solidFill>
                  <a:srgbClr val="0000FF"/>
                </a:solidFill>
              </a:rPr>
            </a:br>
            <a:endParaRPr lang="en-CA" sz="2200" b="1" dirty="0" smtClean="0">
              <a:solidFill>
                <a:srgbClr val="0000FF"/>
              </a:solidFill>
            </a:endParaRPr>
          </a:p>
          <a:p>
            <a:pPr algn="ctr" defTabSz="457200"/>
            <a:endParaRPr lang="en-CA" sz="2200" b="1" dirty="0">
              <a:solidFill>
                <a:srgbClr val="0000FF"/>
              </a:solidFill>
              <a:latin typeface="Arial Black" panose="020B0A04020102020204" pitchFamily="34" charset="0"/>
            </a:endParaRPr>
          </a:p>
          <a:p>
            <a:pPr algn="ctr" defTabSz="457200"/>
            <a:endParaRPr lang="en-CA" sz="2200" b="1" dirty="0">
              <a:solidFill>
                <a:prstClr val="black"/>
              </a:solidFill>
              <a:latin typeface="Arial Black" panose="020B0A04020102020204" pitchFamily="34" charset="0"/>
            </a:endParaRPr>
          </a:p>
        </p:txBody>
      </p:sp>
      <p:sp>
        <p:nvSpPr>
          <p:cNvPr id="24" name="Rounded Rectangular Callout 23"/>
          <p:cNvSpPr/>
          <p:nvPr/>
        </p:nvSpPr>
        <p:spPr>
          <a:xfrm>
            <a:off x="9088064" y="1301026"/>
            <a:ext cx="1416733" cy="438819"/>
          </a:xfrm>
          <a:prstGeom prst="wedgeRoundRectCallout">
            <a:avLst>
              <a:gd name="adj1" fmla="val -30379"/>
              <a:gd name="adj2" fmla="val 308675"/>
              <a:gd name="adj3" fmla="val 16667"/>
            </a:avLst>
          </a:prstGeom>
          <a:solidFill>
            <a:schemeClr val="bg1"/>
          </a:solidFill>
          <a:ln w="3810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solidFill>
                  <a:srgbClr val="FFFF00"/>
                </a:solidFill>
              </a:rPr>
              <a:t>E</a:t>
            </a:r>
            <a:r>
              <a:rPr lang="en-CA" sz="2400" b="1" dirty="0" smtClean="0">
                <a:solidFill>
                  <a:srgbClr val="FFFF00"/>
                </a:solidFill>
              </a:rPr>
              <a:t>qui</a:t>
            </a:r>
            <a:r>
              <a:rPr lang="en-CA" sz="2400" b="1" u="sng" dirty="0" smtClean="0">
                <a:solidFill>
                  <a:srgbClr val="FF0000"/>
                </a:solidFill>
              </a:rPr>
              <a:t>lux</a:t>
            </a:r>
            <a:endParaRPr lang="en-CA" sz="2400" b="1" u="sng" dirty="0">
              <a:solidFill>
                <a:srgbClr val="FF0000"/>
              </a:solidFill>
            </a:endParaRPr>
          </a:p>
        </p:txBody>
      </p:sp>
      <p:sp>
        <p:nvSpPr>
          <p:cNvPr id="14" name="Rectangle 13"/>
          <p:cNvSpPr/>
          <p:nvPr/>
        </p:nvSpPr>
        <p:spPr>
          <a:xfrm>
            <a:off x="7194851" y="3259329"/>
            <a:ext cx="321012" cy="27237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5" name="Rounded Rectangular Callout 24"/>
          <p:cNvSpPr/>
          <p:nvPr/>
        </p:nvSpPr>
        <p:spPr>
          <a:xfrm>
            <a:off x="7028175" y="1674373"/>
            <a:ext cx="1878345" cy="1244176"/>
          </a:xfrm>
          <a:prstGeom prst="wedgeRoundRectCallout">
            <a:avLst>
              <a:gd name="adj1" fmla="val -31313"/>
              <a:gd name="adj2" fmla="val 77569"/>
              <a:gd name="adj3" fmla="val 16667"/>
            </a:avLst>
          </a:prstGeom>
          <a:solidFill>
            <a:schemeClr val="bg1"/>
          </a:solidFill>
          <a:ln w="38100">
            <a:solidFill>
              <a:srgbClr val="FF99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srgbClr val="FFFF00"/>
                </a:solidFill>
              </a:rPr>
              <a:t>New </a:t>
            </a:r>
            <a:r>
              <a:rPr lang="en-CA" sz="2400" b="1" dirty="0" smtClean="0">
                <a:ln>
                  <a:solidFill>
                    <a:sysClr val="windowText" lastClr="000000"/>
                  </a:solidFill>
                </a:ln>
                <a:solidFill>
                  <a:srgbClr val="FFFF00"/>
                </a:solidFill>
              </a:rPr>
              <a:t/>
            </a:r>
            <a:br>
              <a:rPr lang="en-CA" sz="2400" b="1" dirty="0" smtClean="0">
                <a:ln>
                  <a:solidFill>
                    <a:sysClr val="windowText" lastClr="000000"/>
                  </a:solidFill>
                </a:ln>
                <a:solidFill>
                  <a:srgbClr val="FFFF00"/>
                </a:solidFill>
              </a:rPr>
            </a:br>
            <a:r>
              <a:rPr lang="en-CA" sz="2400" b="1" u="sng" dirty="0" smtClean="0">
                <a:ln>
                  <a:solidFill>
                    <a:sysClr val="windowText" lastClr="000000"/>
                  </a:solidFill>
                </a:ln>
                <a:solidFill>
                  <a:srgbClr val="FF0000"/>
                </a:solidFill>
              </a:rPr>
              <a:t>Lux</a:t>
            </a:r>
            <a:r>
              <a:rPr lang="en-CA" sz="2400" b="1" dirty="0" smtClean="0">
                <a:ln>
                  <a:solidFill>
                    <a:sysClr val="windowText" lastClr="000000"/>
                  </a:solidFill>
                </a:ln>
                <a:solidFill>
                  <a:srgbClr val="FFFF00"/>
                </a:solidFill>
              </a:rPr>
              <a:t>-Month day!</a:t>
            </a:r>
            <a:endParaRPr lang="en-CA" sz="2400" b="1" dirty="0">
              <a:ln>
                <a:solidFill>
                  <a:sysClr val="windowText" lastClr="000000"/>
                </a:solidFill>
              </a:ln>
              <a:solidFill>
                <a:srgbClr val="FFFF00"/>
              </a:solidFill>
            </a:endParaRPr>
          </a:p>
        </p:txBody>
      </p:sp>
      <p:sp>
        <p:nvSpPr>
          <p:cNvPr id="16" name="Rectangle 15"/>
          <p:cNvSpPr/>
          <p:nvPr/>
        </p:nvSpPr>
        <p:spPr>
          <a:xfrm>
            <a:off x="3714777" y="4573779"/>
            <a:ext cx="298940" cy="54072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7" name="Rectangle 16"/>
          <p:cNvSpPr/>
          <p:nvPr/>
        </p:nvSpPr>
        <p:spPr>
          <a:xfrm>
            <a:off x="2495040" y="5122897"/>
            <a:ext cx="1518677" cy="224205"/>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100" b="1" dirty="0">
                <a:solidFill>
                  <a:prstClr val="black"/>
                </a:solidFill>
              </a:rPr>
              <a:t>14</a:t>
            </a:r>
            <a:r>
              <a:rPr lang="en-CA" sz="1100" b="1" baseline="30000" dirty="0">
                <a:solidFill>
                  <a:prstClr val="black"/>
                </a:solidFill>
              </a:rPr>
              <a:t>th</a:t>
            </a:r>
            <a:r>
              <a:rPr lang="en-CA" sz="1100" b="1" dirty="0">
                <a:solidFill>
                  <a:prstClr val="black"/>
                </a:solidFill>
              </a:rPr>
              <a:t> on a </a:t>
            </a:r>
            <a:r>
              <a:rPr lang="en-CA" sz="1100" b="1" dirty="0">
                <a:solidFill>
                  <a:prstClr val="black"/>
                </a:solidFill>
                <a:effectLst>
                  <a:glow rad="127000">
                    <a:srgbClr val="00FF00"/>
                  </a:glow>
                </a:effectLst>
              </a:rPr>
              <a:t>6</a:t>
            </a:r>
            <a:r>
              <a:rPr lang="en-CA" sz="1100" b="1" baseline="30000" dirty="0">
                <a:solidFill>
                  <a:prstClr val="black"/>
                </a:solidFill>
                <a:effectLst>
                  <a:glow rad="127000">
                    <a:srgbClr val="00FF00"/>
                  </a:glow>
                </a:effectLst>
              </a:rPr>
              <a:t>th</a:t>
            </a:r>
            <a:r>
              <a:rPr lang="en-CA" sz="1100" b="1" dirty="0">
                <a:solidFill>
                  <a:prstClr val="black"/>
                </a:solidFill>
              </a:rPr>
              <a:t> </a:t>
            </a:r>
            <a:r>
              <a:rPr lang="en-CA" sz="1100" b="1" dirty="0" smtClean="0">
                <a:solidFill>
                  <a:prstClr val="black"/>
                </a:solidFill>
              </a:rPr>
              <a:t>Cycle!</a:t>
            </a:r>
            <a:endParaRPr lang="en-CA" sz="1100" b="1" dirty="0">
              <a:solidFill>
                <a:prstClr val="black"/>
              </a:solidFill>
            </a:endParaRPr>
          </a:p>
        </p:txBody>
      </p:sp>
      <p:sp>
        <p:nvSpPr>
          <p:cNvPr id="18" name="Rounded Rectangular Callout 17"/>
          <p:cNvSpPr/>
          <p:nvPr/>
        </p:nvSpPr>
        <p:spPr>
          <a:xfrm>
            <a:off x="1058329" y="2207212"/>
            <a:ext cx="3001994" cy="1423358"/>
          </a:xfrm>
          <a:prstGeom prst="wedgeRoundRectCallout">
            <a:avLst>
              <a:gd name="adj1" fmla="val 38837"/>
              <a:gd name="adj2" fmla="val 110477"/>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Passover </a:t>
            </a:r>
          </a:p>
        </p:txBody>
      </p:sp>
      <p:sp>
        <p:nvSpPr>
          <p:cNvPr id="20" name="Rectangle 19"/>
          <p:cNvSpPr/>
          <p:nvPr/>
        </p:nvSpPr>
        <p:spPr>
          <a:xfrm>
            <a:off x="8177582" y="3534336"/>
            <a:ext cx="321012" cy="272373"/>
          </a:xfrm>
          <a:prstGeom prst="rect">
            <a:avLst/>
          </a:prstGeom>
          <a:noFill/>
          <a:ln w="57150">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6" name="Rounded Rectangular Callout 25"/>
          <p:cNvSpPr/>
          <p:nvPr/>
        </p:nvSpPr>
        <p:spPr>
          <a:xfrm>
            <a:off x="4670131" y="3625504"/>
            <a:ext cx="2000274" cy="435979"/>
          </a:xfrm>
          <a:prstGeom prst="wedgeRoundRectCallout">
            <a:avLst>
              <a:gd name="adj1" fmla="val 119349"/>
              <a:gd name="adj2" fmla="val -34391"/>
              <a:gd name="adj3" fmla="val 16667"/>
            </a:avLst>
          </a:prstGeom>
          <a:solidFill>
            <a:schemeClr val="accent1">
              <a:lumMod val="60000"/>
              <a:lumOff val="40000"/>
            </a:schemeClr>
          </a:solidFill>
          <a:ln w="57150">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000" b="1" dirty="0" smtClean="0">
                <a:solidFill>
                  <a:srgbClr val="FF0000"/>
                </a:solidFill>
              </a:rPr>
              <a:t>Lunar Abib 14</a:t>
            </a:r>
            <a:endParaRPr lang="en-CA" sz="2000" b="1" dirty="0">
              <a:solidFill>
                <a:srgbClr val="FF0000"/>
              </a:solidFill>
            </a:endParaRPr>
          </a:p>
        </p:txBody>
      </p:sp>
      <p:grpSp>
        <p:nvGrpSpPr>
          <p:cNvPr id="27" name="Group 26"/>
          <p:cNvGrpSpPr/>
          <p:nvPr/>
        </p:nvGrpSpPr>
        <p:grpSpPr>
          <a:xfrm>
            <a:off x="9615286" y="2376363"/>
            <a:ext cx="2524005" cy="439516"/>
            <a:chOff x="7930136" y="3052351"/>
            <a:chExt cx="2821150" cy="439516"/>
          </a:xfrm>
        </p:grpSpPr>
        <p:sp>
          <p:nvSpPr>
            <p:cNvPr id="28" name="Rectangle 27"/>
            <p:cNvSpPr/>
            <p:nvPr/>
          </p:nvSpPr>
          <p:spPr>
            <a:xfrm>
              <a:off x="7930136" y="3052351"/>
              <a:ext cx="2821150"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2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52582" y="3075230"/>
              <a:ext cx="2594324" cy="381075"/>
            </a:xfrm>
            <a:prstGeom prst="rect">
              <a:avLst/>
            </a:prstGeom>
          </p:spPr>
        </p:pic>
      </p:grpSp>
      <p:sp>
        <p:nvSpPr>
          <p:cNvPr id="30" name="Rectangle 29"/>
          <p:cNvSpPr/>
          <p:nvPr/>
        </p:nvSpPr>
        <p:spPr>
          <a:xfrm>
            <a:off x="9582032" y="2847393"/>
            <a:ext cx="2578883" cy="317050"/>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3">
                    <a:lumMod val="75000"/>
                  </a:schemeClr>
                </a:solidFill>
              </a:rPr>
              <a:t>6:26 AM  </a:t>
            </a:r>
            <a:r>
              <a:rPr lang="en-CA" b="1" dirty="0" err="1" smtClean="0">
                <a:solidFill>
                  <a:schemeClr val="accent3">
                    <a:lumMod val="75000"/>
                  </a:schemeClr>
                </a:solidFill>
              </a:rPr>
              <a:t>Yisra’el</a:t>
            </a:r>
            <a:r>
              <a:rPr lang="en-CA" b="1" dirty="0" smtClean="0">
                <a:solidFill>
                  <a:schemeClr val="accent3">
                    <a:lumMod val="75000"/>
                  </a:schemeClr>
                </a:solidFill>
              </a:rPr>
              <a:t> Time</a:t>
            </a:r>
            <a:endParaRPr lang="en-CA" b="1" dirty="0">
              <a:solidFill>
                <a:schemeClr val="accent3">
                  <a:lumMod val="75000"/>
                </a:schemeClr>
              </a:solidFill>
            </a:endParaRPr>
          </a:p>
        </p:txBody>
      </p:sp>
      <p:sp>
        <p:nvSpPr>
          <p:cNvPr id="4" name="Rectangle 3"/>
          <p:cNvSpPr/>
          <p:nvPr/>
        </p:nvSpPr>
        <p:spPr>
          <a:xfrm>
            <a:off x="4738801" y="5502123"/>
            <a:ext cx="6877562" cy="10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defTabSz="457200"/>
            <a:r>
              <a:rPr lang="en-CA" sz="2200" b="1" dirty="0">
                <a:solidFill>
                  <a:srgbClr val="FF0000"/>
                </a:solidFill>
              </a:rPr>
              <a:t>And it is certainly not possible with the </a:t>
            </a:r>
            <a:r>
              <a:rPr lang="en-CA" sz="2200" b="1" dirty="0" smtClean="0">
                <a:solidFill>
                  <a:srgbClr val="FF0000"/>
                </a:solidFill>
              </a:rPr>
              <a:t/>
            </a:r>
            <a:br>
              <a:rPr lang="en-CA" sz="2200" b="1" dirty="0" smtClean="0">
                <a:solidFill>
                  <a:srgbClr val="FF0000"/>
                </a:solidFill>
              </a:rPr>
            </a:br>
            <a:r>
              <a:rPr lang="en-CA" sz="2200" b="1" u="sng" dirty="0" smtClean="0">
                <a:solidFill>
                  <a:srgbClr val="FF0000"/>
                </a:solidFill>
              </a:rPr>
              <a:t>Lunar</a:t>
            </a:r>
            <a:r>
              <a:rPr lang="en-CA" sz="2200" b="1" dirty="0" smtClean="0">
                <a:solidFill>
                  <a:srgbClr val="FF0000"/>
                </a:solidFill>
              </a:rPr>
              <a:t> </a:t>
            </a:r>
            <a:r>
              <a:rPr lang="en-CA" sz="2200" b="1" dirty="0">
                <a:solidFill>
                  <a:srgbClr val="FF0000"/>
                </a:solidFill>
              </a:rPr>
              <a:t>calendar of the Jews either! </a:t>
            </a:r>
          </a:p>
          <a:p>
            <a:pPr lvl="0" algn="ctr" defTabSz="457200"/>
            <a:r>
              <a:rPr lang="en-CA" sz="2200" b="1" u="sng" dirty="0">
                <a:ln>
                  <a:solidFill>
                    <a:sysClr val="windowText" lastClr="000000"/>
                  </a:solidFill>
                </a:ln>
                <a:solidFill>
                  <a:srgbClr val="FF0000"/>
                </a:solidFill>
                <a:effectLst>
                  <a:glow rad="127000">
                    <a:srgbClr val="FFCCFF"/>
                  </a:glow>
                </a:effectLst>
                <a:latin typeface="Arial Black" panose="020B0A04020102020204" pitchFamily="34" charset="0"/>
              </a:rPr>
              <a:t>Another</a:t>
            </a:r>
            <a:r>
              <a:rPr lang="en-CA" sz="2200" b="1" dirty="0">
                <a:ln>
                  <a:solidFill>
                    <a:sysClr val="windowText" lastClr="000000"/>
                  </a:solidFill>
                </a:ln>
                <a:solidFill>
                  <a:srgbClr val="FF0000"/>
                </a:solidFill>
                <a:effectLst>
                  <a:glow rad="127000">
                    <a:srgbClr val="FFCCFF"/>
                  </a:glow>
                </a:effectLst>
                <a:latin typeface="Arial Black" panose="020B0A04020102020204" pitchFamily="34" charset="0"/>
              </a:rPr>
              <a:t> - </a:t>
            </a:r>
            <a:r>
              <a:rPr lang="en-CA" sz="2200" b="1" dirty="0">
                <a:ln w="19050">
                  <a:solidFill>
                    <a:sysClr val="windowText" lastClr="000000"/>
                  </a:solidFill>
                </a:ln>
                <a:solidFill>
                  <a:srgbClr val="FF0000"/>
                </a:solidFill>
                <a:effectLst>
                  <a:glow rad="127000">
                    <a:srgbClr val="FF9900"/>
                  </a:glow>
                </a:effectLst>
                <a:latin typeface="Arial Black" panose="020B0A04020102020204" pitchFamily="34" charset="0"/>
              </a:rPr>
              <a:t>Double</a:t>
            </a:r>
            <a:r>
              <a:rPr lang="en-CA" sz="2200" b="1" dirty="0">
                <a:solidFill>
                  <a:prstClr val="black"/>
                </a:solidFill>
                <a:latin typeface="Arial Black" panose="020B0A04020102020204" pitchFamily="34" charset="0"/>
              </a:rPr>
              <a:t> - </a:t>
            </a:r>
            <a:r>
              <a:rPr lang="en-CA" sz="2200" b="1" u="sng" dirty="0">
                <a:solidFill>
                  <a:prstClr val="black"/>
                </a:solidFill>
                <a:latin typeface="Arial Black" panose="020B0A04020102020204" pitchFamily="34" charset="0"/>
              </a:rPr>
              <a:t>EQUI</a:t>
            </a:r>
            <a:r>
              <a:rPr lang="en-CA" sz="2200" b="1" u="sng" dirty="0">
                <a:solidFill>
                  <a:srgbClr val="FF0000"/>
                </a:solidFill>
                <a:latin typeface="Arial Black" panose="020B0A04020102020204" pitchFamily="34" charset="0"/>
              </a:rPr>
              <a:t>LUX</a:t>
            </a:r>
            <a:r>
              <a:rPr lang="en-CA" sz="2200" b="1" u="sng" dirty="0">
                <a:solidFill>
                  <a:prstClr val="black"/>
                </a:solidFill>
                <a:latin typeface="Arial Black" panose="020B0A04020102020204" pitchFamily="34" charset="0"/>
              </a:rPr>
              <a:t> FAILURE</a:t>
            </a:r>
            <a:r>
              <a:rPr lang="en-CA" sz="2200" b="1" dirty="0">
                <a:solidFill>
                  <a:prstClr val="black"/>
                </a:solidFill>
                <a:latin typeface="Arial Black" panose="020B0A04020102020204" pitchFamily="34" charset="0"/>
              </a:rPr>
              <a:t>!</a:t>
            </a:r>
          </a:p>
        </p:txBody>
      </p:sp>
    </p:spTree>
    <p:extLst>
      <p:ext uri="{BB962C8B-B14F-4D97-AF65-F5344CB8AC3E}">
        <p14:creationId xmlns:p14="http://schemas.microsoft.com/office/powerpoint/2010/main" val="391781827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360"/>
                                          </p:val>
                                        </p:tav>
                                        <p:tav tm="100000">
                                          <p:val>
                                            <p:fltVal val="0"/>
                                          </p:val>
                                        </p:tav>
                                      </p:tavLst>
                                    </p:anim>
                                    <p:animEffect transition="in" filter="fade">
                                      <p:cBhvr>
                                        <p:cTn id="10" dur="1000"/>
                                        <p:tgtEl>
                                          <p:spTgt spid="21"/>
                                        </p:tgtEl>
                                      </p:cBhvr>
                                    </p:animEffect>
                                  </p:childTnLst>
                                </p:cTn>
                              </p:par>
                            </p:childTnLst>
                          </p:cTn>
                        </p:par>
                        <p:par>
                          <p:cTn id="11" fill="hold">
                            <p:stCondLst>
                              <p:cond delay="1250"/>
                            </p:stCondLst>
                            <p:childTnLst>
                              <p:par>
                                <p:cTn id="12" presetID="47" presetClass="entr" presetSubtype="0" fill="hold" grpId="0" nodeType="after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0-#ppt_w/2"/>
                                          </p:val>
                                        </p:tav>
                                        <p:tav tm="100000">
                                          <p:val>
                                            <p:strVal val="#ppt_x"/>
                                          </p:val>
                                        </p:tav>
                                      </p:tavLst>
                                    </p:anim>
                                    <p:anim calcmode="lin" valueType="num">
                                      <p:cBhvr additive="base">
                                        <p:cTn id="20"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0-#ppt_w/2"/>
                                          </p:val>
                                        </p:tav>
                                        <p:tav tm="100000">
                                          <p:val>
                                            <p:strVal val="#ppt_x"/>
                                          </p:val>
                                        </p:tav>
                                      </p:tavLst>
                                    </p:anim>
                                    <p:anim calcmode="lin" valueType="num">
                                      <p:cBhvr additive="base">
                                        <p:cTn id="26" dur="1000" fill="hold"/>
                                        <p:tgtEl>
                                          <p:spTgt spid="14"/>
                                        </p:tgtEl>
                                        <p:attrNameLst>
                                          <p:attrName>ppt_y</p:attrName>
                                        </p:attrNameLst>
                                      </p:cBhvr>
                                      <p:tavLst>
                                        <p:tav tm="0">
                                          <p:val>
                                            <p:strVal val="#ppt_y"/>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250" fill="hold"/>
                                        <p:tgtEl>
                                          <p:spTgt spid="9"/>
                                        </p:tgtEl>
                                        <p:attrNameLst>
                                          <p:attrName>ppt_x</p:attrName>
                                        </p:attrNameLst>
                                      </p:cBhvr>
                                      <p:tavLst>
                                        <p:tav tm="0">
                                          <p:val>
                                            <p:strVal val="0-#ppt_w/2"/>
                                          </p:val>
                                        </p:tav>
                                        <p:tav tm="100000">
                                          <p:val>
                                            <p:strVal val="#ppt_x"/>
                                          </p:val>
                                        </p:tav>
                                      </p:tavLst>
                                    </p:anim>
                                    <p:anim calcmode="lin" valueType="num">
                                      <p:cBhvr additive="base">
                                        <p:cTn id="37" dur="125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1250"/>
                            </p:stCondLst>
                            <p:childTnLst>
                              <p:par>
                                <p:cTn id="39" presetID="50" presetClass="entr" presetSubtype="0" decel="10000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1000" fill="hold"/>
                                        <p:tgtEl>
                                          <p:spTgt spid="23"/>
                                        </p:tgtEl>
                                        <p:attrNameLst>
                                          <p:attrName>ppt_w</p:attrName>
                                        </p:attrNameLst>
                                      </p:cBhvr>
                                      <p:tavLst>
                                        <p:tav tm="0">
                                          <p:val>
                                            <p:strVal val="#ppt_w+.3"/>
                                          </p:val>
                                        </p:tav>
                                        <p:tav tm="100000">
                                          <p:val>
                                            <p:strVal val="#ppt_w"/>
                                          </p:val>
                                        </p:tav>
                                      </p:tavLst>
                                    </p:anim>
                                    <p:anim calcmode="lin" valueType="num">
                                      <p:cBhvr>
                                        <p:cTn id="42" dur="1000" fill="hold"/>
                                        <p:tgtEl>
                                          <p:spTgt spid="23"/>
                                        </p:tgtEl>
                                        <p:attrNameLst>
                                          <p:attrName>ppt_h</p:attrName>
                                        </p:attrNameLst>
                                      </p:cBhvr>
                                      <p:tavLst>
                                        <p:tav tm="0">
                                          <p:val>
                                            <p:strVal val="#ppt_h"/>
                                          </p:val>
                                        </p:tav>
                                        <p:tav tm="100000">
                                          <p:val>
                                            <p:strVal val="#ppt_h"/>
                                          </p:val>
                                        </p:tav>
                                      </p:tavLst>
                                    </p:anim>
                                    <p:animEffect transition="in" filter="fade">
                                      <p:cBhvr>
                                        <p:cTn id="43" dur="1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2000"/>
                                        <p:tgtEl>
                                          <p:spTgt spid="4"/>
                                        </p:tgtEl>
                                      </p:cBhvr>
                                    </p:animEffect>
                                  </p:childTnLst>
                                </p:cTn>
                              </p:par>
                            </p:childTnLst>
                          </p:cTn>
                        </p:par>
                        <p:par>
                          <p:cTn id="49" fill="hold">
                            <p:stCondLst>
                              <p:cond delay="2000"/>
                            </p:stCondLst>
                            <p:childTnLst>
                              <p:par>
                                <p:cTn id="50" presetID="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1250" fill="hold"/>
                                        <p:tgtEl>
                                          <p:spTgt spid="20"/>
                                        </p:tgtEl>
                                        <p:attrNameLst>
                                          <p:attrName>ppt_x</p:attrName>
                                        </p:attrNameLst>
                                      </p:cBhvr>
                                      <p:tavLst>
                                        <p:tav tm="0">
                                          <p:val>
                                            <p:strVal val="0-#ppt_w/2"/>
                                          </p:val>
                                        </p:tav>
                                        <p:tav tm="100000">
                                          <p:val>
                                            <p:strVal val="#ppt_x"/>
                                          </p:val>
                                        </p:tav>
                                      </p:tavLst>
                                    </p:anim>
                                    <p:anim calcmode="lin" valueType="num">
                                      <p:cBhvr additive="base">
                                        <p:cTn id="53" dur="125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1250" fill="hold"/>
                                        <p:tgtEl>
                                          <p:spTgt spid="26"/>
                                        </p:tgtEl>
                                        <p:attrNameLst>
                                          <p:attrName>ppt_x</p:attrName>
                                        </p:attrNameLst>
                                      </p:cBhvr>
                                      <p:tavLst>
                                        <p:tav tm="0">
                                          <p:val>
                                            <p:strVal val="0-#ppt_w/2"/>
                                          </p:val>
                                        </p:tav>
                                        <p:tav tm="100000">
                                          <p:val>
                                            <p:strVal val="#ppt_x"/>
                                          </p:val>
                                        </p:tav>
                                      </p:tavLst>
                                    </p:anim>
                                    <p:anim calcmode="lin" valueType="num">
                                      <p:cBhvr additive="base">
                                        <p:cTn id="57" dur="12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1250"/>
                                        <p:tgtEl>
                                          <p:spTgt spid="19"/>
                                        </p:tgtEl>
                                      </p:cBhvr>
                                    </p:animEffect>
                                  </p:childTnLst>
                                </p:cTn>
                              </p:par>
                              <p:par>
                                <p:cTn id="63" presetID="22" presetClass="entr" presetSubtype="8" fill="hold" grpId="0" nodeType="withEffect">
                                  <p:stCondLst>
                                    <p:cond delay="25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2" grpId="0"/>
      <p:bldP spid="21" grpId="0" animBg="1"/>
      <p:bldP spid="23" grpId="0" animBg="1"/>
      <p:bldP spid="24" grpId="0" animBg="1"/>
      <p:bldP spid="14" grpId="0" animBg="1"/>
      <p:bldP spid="25" grpId="0" animBg="1"/>
      <p:bldP spid="20" grpId="0" animBg="1"/>
      <p:bldP spid="26" grpId="0" animBg="1"/>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695734" y="2311177"/>
            <a:ext cx="5840963" cy="2565623"/>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4800" b="1" dirty="0">
                <a:solidFill>
                  <a:srgbClr val="EF7A24">
                    <a:lumMod val="75000"/>
                  </a:srgbClr>
                </a:solidFill>
              </a:rPr>
              <a:t>Next up, </a:t>
            </a:r>
            <a:br>
              <a:rPr lang="en-CA" sz="4800" b="1" dirty="0">
                <a:solidFill>
                  <a:srgbClr val="EF7A24">
                    <a:lumMod val="75000"/>
                  </a:srgbClr>
                </a:solidFill>
              </a:rPr>
            </a:br>
            <a:r>
              <a:rPr lang="en-CA" sz="4800" b="1" u="sng" dirty="0">
                <a:solidFill>
                  <a:srgbClr val="CC00FF"/>
                </a:solidFill>
              </a:rPr>
              <a:t>CE 32</a:t>
            </a:r>
            <a:r>
              <a:rPr lang="en-CA" sz="4800" b="1" dirty="0">
                <a:solidFill>
                  <a:srgbClr val="CC00FF"/>
                </a:solidFill>
              </a:rPr>
              <a:t>!</a:t>
            </a:r>
            <a:r>
              <a:rPr lang="en-CA" sz="4800" b="1" u="sng" dirty="0">
                <a:solidFill>
                  <a:srgbClr val="CC00FF"/>
                </a:solidFill>
              </a:rPr>
              <a:t> </a:t>
            </a:r>
            <a:endParaRPr lang="en-CA" sz="4800" b="1" dirty="0">
              <a:solidFill>
                <a:srgbClr val="EF7A24">
                  <a:lumMod val="75000"/>
                </a:srgbClr>
              </a:solidFill>
            </a:endParaRPr>
          </a:p>
        </p:txBody>
      </p:sp>
      <p:sp>
        <p:nvSpPr>
          <p:cNvPr id="2" name="Slide Number Placeholder 1"/>
          <p:cNvSpPr>
            <a:spLocks noGrp="1"/>
          </p:cNvSpPr>
          <p:nvPr>
            <p:ph type="sldNum" sz="quarter" idx="12"/>
          </p:nvPr>
        </p:nvSpPr>
        <p:spPr>
          <a:xfrm>
            <a:off x="11739599" y="6599569"/>
            <a:ext cx="452401" cy="258431"/>
          </a:xfrm>
        </p:spPr>
        <p:txBody>
          <a:bodyPr/>
          <a:lstStyle/>
          <a:p>
            <a:fld id="{6D22F896-40B5-4ADD-8801-0D06FADFA095}" type="slidenum">
              <a:rPr lang="en-US" sz="1100" smtClean="0">
                <a:solidFill>
                  <a:schemeClr val="tx1"/>
                </a:solidFill>
              </a:rPr>
              <a:pPr/>
              <a:t>71</a:t>
            </a:fld>
            <a:endParaRPr lang="en-US" sz="1100" dirty="0">
              <a:solidFill>
                <a:schemeClr val="tx1"/>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7051597" y="436410"/>
            <a:ext cx="4184895" cy="5985180"/>
          </a:xfrm>
          <a:prstGeom prst="rect">
            <a:avLst/>
          </a:prstGeom>
          <a:ln w="76200">
            <a:solidFill>
              <a:schemeClr val="accent4">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520939458"/>
      </p:ext>
    </p:extLst>
  </p:cSld>
  <p:clrMapOvr>
    <a:masterClrMapping/>
  </p:clrMapOvr>
  <p:transition spd="med">
    <p:circl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5344" y="1129780"/>
            <a:ext cx="4206240" cy="992318"/>
          </a:xfrm>
          <a:solidFill>
            <a:schemeClr val="accent1">
              <a:lumMod val="20000"/>
              <a:lumOff val="80000"/>
            </a:schemeClr>
          </a:solidFill>
          <a:scene3d>
            <a:camera prst="orthographicFront"/>
            <a:lightRig rig="threePt" dir="t"/>
          </a:scene3d>
          <a:sp3d>
            <a:bevelT w="152400" h="50800" prst="softRound"/>
          </a:sp3d>
        </p:spPr>
        <p:txBody>
          <a:bodyPr>
            <a:noAutofit/>
            <a:sp3d extrusionH="57150">
              <a:bevelT w="38100" h="38100"/>
            </a:sp3d>
          </a:bodyPr>
          <a:lstStyle/>
          <a:p>
            <a:pPr algn="ctr"/>
            <a:r>
              <a:rPr lang="en-CA" sz="2800" b="1" dirty="0" smtClean="0">
                <a:solidFill>
                  <a:srgbClr val="663300"/>
                </a:solidFill>
              </a:rPr>
              <a:t> What cycle was </a:t>
            </a:r>
            <a:br>
              <a:rPr lang="en-CA" sz="2800" b="1" dirty="0" smtClean="0">
                <a:solidFill>
                  <a:srgbClr val="663300"/>
                </a:solidFill>
              </a:rPr>
            </a:br>
            <a:r>
              <a:rPr lang="en-CA" sz="2800" b="1" dirty="0" smtClean="0">
                <a:solidFill>
                  <a:srgbClr val="0000FF"/>
                </a:solidFill>
              </a:rPr>
              <a:t>CC</a:t>
            </a:r>
            <a:r>
              <a:rPr lang="en-CA" sz="2800" b="1" dirty="0" smtClean="0">
                <a:solidFill>
                  <a:srgbClr val="663300"/>
                </a:solidFill>
              </a:rPr>
              <a:t> </a:t>
            </a:r>
            <a:r>
              <a:rPr lang="en-CA" sz="2800" b="1" dirty="0" smtClean="0">
                <a:solidFill>
                  <a:srgbClr val="0000FF"/>
                </a:solidFill>
              </a:rPr>
              <a:t>Abib 14 </a:t>
            </a:r>
            <a:r>
              <a:rPr lang="en-CA" sz="2800" b="1" dirty="0" smtClean="0">
                <a:solidFill>
                  <a:srgbClr val="663300"/>
                </a:solidFill>
              </a:rPr>
              <a:t>in CE 32?</a:t>
            </a:r>
            <a:endParaRPr lang="en-CA" sz="2800" b="1" dirty="0">
              <a:solidFill>
                <a:srgbClr val="663300"/>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13034" y="654292"/>
            <a:ext cx="7185977" cy="5414917"/>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6980352" y="2641192"/>
            <a:ext cx="326571" cy="287382"/>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0" name="Straight Connector 9"/>
          <p:cNvCxnSpPr/>
          <p:nvPr/>
        </p:nvCxnSpPr>
        <p:spPr>
          <a:xfrm>
            <a:off x="5218980" y="3164398"/>
            <a:ext cx="1999626" cy="17252"/>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18980" y="3417474"/>
            <a:ext cx="500333" cy="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483000" y="4147563"/>
            <a:ext cx="298940" cy="54072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6" name="Rectangle 15"/>
          <p:cNvSpPr/>
          <p:nvPr/>
        </p:nvSpPr>
        <p:spPr>
          <a:xfrm>
            <a:off x="1929325" y="3924529"/>
            <a:ext cx="2021574" cy="205782"/>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100" b="1" dirty="0">
                <a:solidFill>
                  <a:prstClr val="black"/>
                </a:solidFill>
              </a:rPr>
              <a:t>14</a:t>
            </a:r>
            <a:r>
              <a:rPr lang="en-CA" sz="1100" b="1" baseline="30000" dirty="0">
                <a:solidFill>
                  <a:prstClr val="black"/>
                </a:solidFill>
              </a:rPr>
              <a:t>th</a:t>
            </a:r>
            <a:r>
              <a:rPr lang="en-CA" sz="1100" b="1" dirty="0">
                <a:solidFill>
                  <a:prstClr val="black"/>
                </a:solidFill>
              </a:rPr>
              <a:t> on a </a:t>
            </a:r>
            <a:r>
              <a:rPr lang="en-CA" sz="1100" b="1" dirty="0">
                <a:solidFill>
                  <a:prstClr val="black"/>
                </a:solidFill>
                <a:effectLst>
                  <a:glow rad="127000">
                    <a:srgbClr val="00FF00"/>
                  </a:glow>
                </a:effectLst>
              </a:rPr>
              <a:t>7</a:t>
            </a:r>
            <a:r>
              <a:rPr lang="en-CA" sz="1100" b="1" baseline="30000" dirty="0">
                <a:solidFill>
                  <a:prstClr val="black"/>
                </a:solidFill>
                <a:effectLst>
                  <a:glow rad="127000">
                    <a:srgbClr val="00FF00"/>
                  </a:glow>
                </a:effectLst>
              </a:rPr>
              <a:t>th</a:t>
            </a:r>
            <a:r>
              <a:rPr lang="en-CA" sz="1100" b="1" dirty="0">
                <a:solidFill>
                  <a:prstClr val="black"/>
                </a:solidFill>
              </a:rPr>
              <a:t> </a:t>
            </a:r>
            <a:r>
              <a:rPr lang="en-CA" sz="1100" b="1" dirty="0" smtClean="0">
                <a:solidFill>
                  <a:prstClr val="black"/>
                </a:solidFill>
              </a:rPr>
              <a:t>day Shabbat!</a:t>
            </a:r>
            <a:endParaRPr lang="en-CA" sz="1100" b="1" dirty="0">
              <a:solidFill>
                <a:prstClr val="black"/>
              </a:solidFill>
            </a:endParaRPr>
          </a:p>
        </p:txBody>
      </p:sp>
      <p:cxnSp>
        <p:nvCxnSpPr>
          <p:cNvPr id="17" name="Straight Connector 16"/>
          <p:cNvCxnSpPr/>
          <p:nvPr/>
        </p:nvCxnSpPr>
        <p:spPr>
          <a:xfrm flipV="1">
            <a:off x="1273712" y="4632385"/>
            <a:ext cx="1391850" cy="7165"/>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1634977" y="1749667"/>
            <a:ext cx="3001994" cy="1423358"/>
          </a:xfrm>
          <a:prstGeom prst="wedgeRoundRectCallout">
            <a:avLst>
              <a:gd name="adj1" fmla="val -17773"/>
              <a:gd name="adj2" fmla="val 95932"/>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Passover </a:t>
            </a:r>
          </a:p>
        </p:txBody>
      </p:sp>
      <p:sp>
        <p:nvSpPr>
          <p:cNvPr id="18" name="Rounded Rectangular Callout 17"/>
          <p:cNvSpPr/>
          <p:nvPr/>
        </p:nvSpPr>
        <p:spPr>
          <a:xfrm>
            <a:off x="3420008" y="4294223"/>
            <a:ext cx="8670600" cy="2227636"/>
          </a:xfrm>
          <a:prstGeom prst="wedgeRoundRectCallout">
            <a:avLst>
              <a:gd name="adj1" fmla="val -59223"/>
              <a:gd name="adj2" fmla="val -48611"/>
              <a:gd name="adj3" fmla="val 16667"/>
            </a:avLst>
          </a:prstGeom>
          <a:blipFill>
            <a:blip r:embed="rId4" cstate="email">
              <a:extLst>
                <a:ext uri="{28A0092B-C50C-407E-A947-70E740481C1C}">
                  <a14:useLocalDpi xmlns:a14="http://schemas.microsoft.com/office/drawing/2010/main"/>
                </a:ext>
              </a:extLst>
            </a:blip>
            <a:stretch>
              <a:fillRect/>
            </a:stretch>
          </a:blipFill>
          <a:ln w="76200">
            <a:solidFill>
              <a:srgbClr val="FF990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800" b="1" dirty="0" smtClean="0">
                <a:solidFill>
                  <a:srgbClr val="FF0000"/>
                </a:solidFill>
              </a:rPr>
              <a:t>Note: </a:t>
            </a:r>
            <a:r>
              <a:rPr lang="en-CA" sz="2800" dirty="0" smtClean="0">
                <a:solidFill>
                  <a:schemeClr val="bg1"/>
                </a:solidFill>
              </a:rPr>
              <a:t> </a:t>
            </a:r>
            <a:r>
              <a:rPr lang="en-CA" sz="2800" b="1" u="sng" dirty="0" smtClean="0">
                <a:solidFill>
                  <a:schemeClr val="bg1"/>
                </a:solidFill>
                <a:effectLst>
                  <a:glow rad="88900">
                    <a:srgbClr val="FF0000"/>
                  </a:glow>
                </a:effectLst>
                <a:latin typeface="Arial Black" panose="020B0A04020102020204" pitchFamily="34" charset="0"/>
              </a:rPr>
              <a:t>If</a:t>
            </a:r>
            <a:r>
              <a:rPr lang="en-CA" sz="2800" dirty="0" smtClean="0">
                <a:solidFill>
                  <a:schemeClr val="bg1"/>
                </a:solidFill>
                <a:effectLst>
                  <a:glow rad="88900">
                    <a:schemeClr val="bg2">
                      <a:lumMod val="60000"/>
                      <a:lumOff val="40000"/>
                    </a:schemeClr>
                  </a:glow>
                </a:effectLst>
              </a:rPr>
              <a:t> the Mar 22 Tequfah was the </a:t>
            </a:r>
            <a:r>
              <a:rPr lang="en-CA" sz="2800" u="sng" dirty="0" smtClean="0">
                <a:solidFill>
                  <a:schemeClr val="bg1"/>
                </a:solidFill>
                <a:effectLst>
                  <a:glow rad="88900">
                    <a:schemeClr val="bg2">
                      <a:lumMod val="60000"/>
                      <a:lumOff val="40000"/>
                    </a:schemeClr>
                  </a:glow>
                </a:effectLst>
              </a:rPr>
              <a:t>NEW YEAR da</a:t>
            </a:r>
            <a:r>
              <a:rPr lang="en-CA" sz="2800" dirty="0" smtClean="0">
                <a:solidFill>
                  <a:schemeClr val="bg1"/>
                </a:solidFill>
                <a:effectLst>
                  <a:glow rad="88900">
                    <a:schemeClr val="bg2">
                      <a:lumMod val="60000"/>
                      <a:lumOff val="40000"/>
                    </a:schemeClr>
                  </a:glow>
                </a:effectLst>
              </a:rPr>
              <a:t>y,</a:t>
            </a:r>
            <a:r>
              <a:rPr lang="en-CA" sz="2800" dirty="0" smtClean="0">
                <a:solidFill>
                  <a:schemeClr val="bg1"/>
                </a:solidFill>
              </a:rPr>
              <a:t> the CC Abib 14 would have been on “April </a:t>
            </a:r>
            <a:r>
              <a:rPr lang="en-CA" sz="2800" u="sng" dirty="0" smtClean="0">
                <a:solidFill>
                  <a:schemeClr val="bg1"/>
                </a:solidFill>
              </a:rPr>
              <a:t>4</a:t>
            </a:r>
            <a:r>
              <a:rPr lang="en-CA" sz="2800" u="sng" baseline="30000" dirty="0" smtClean="0">
                <a:solidFill>
                  <a:schemeClr val="bg1"/>
                </a:solidFill>
              </a:rPr>
              <a:t>th</a:t>
            </a:r>
            <a:r>
              <a:rPr lang="en-CA" sz="2800" dirty="0" smtClean="0">
                <a:solidFill>
                  <a:schemeClr val="bg1"/>
                </a:solidFill>
              </a:rPr>
              <a:t> - a </a:t>
            </a:r>
            <a:r>
              <a:rPr lang="en-CA" sz="2800" b="1" u="sng" dirty="0" smtClean="0">
                <a:solidFill>
                  <a:schemeClr val="bg1"/>
                </a:solidFill>
                <a:effectLst>
                  <a:glow rad="127000">
                    <a:srgbClr val="FFCCFF"/>
                  </a:glow>
                </a:effectLst>
              </a:rPr>
              <a:t>6</a:t>
            </a:r>
            <a:r>
              <a:rPr lang="en-CA" sz="2800" b="1" u="sng" baseline="30000" dirty="0" smtClean="0">
                <a:solidFill>
                  <a:schemeClr val="bg1"/>
                </a:solidFill>
                <a:effectLst>
                  <a:glow rad="127000">
                    <a:srgbClr val="FFCCFF"/>
                  </a:glow>
                </a:effectLst>
              </a:rPr>
              <a:t>th</a:t>
            </a:r>
            <a:r>
              <a:rPr lang="en-CA" sz="2800" b="1" dirty="0" smtClean="0">
                <a:solidFill>
                  <a:schemeClr val="bg1"/>
                </a:solidFill>
                <a:effectLst>
                  <a:glow rad="127000">
                    <a:srgbClr val="FFCCFF"/>
                  </a:glow>
                </a:effectLst>
              </a:rPr>
              <a:t>  </a:t>
            </a:r>
            <a:r>
              <a:rPr lang="en-CA" sz="2800" u="sng" dirty="0" smtClean="0">
                <a:solidFill>
                  <a:schemeClr val="bg1"/>
                </a:solidFill>
              </a:rPr>
              <a:t>c</a:t>
            </a:r>
            <a:r>
              <a:rPr lang="en-CA" sz="2800" dirty="0" smtClean="0">
                <a:solidFill>
                  <a:schemeClr val="bg1"/>
                </a:solidFill>
              </a:rPr>
              <a:t>y</a:t>
            </a:r>
            <a:r>
              <a:rPr lang="en-CA" sz="2800" u="sng" dirty="0" smtClean="0">
                <a:solidFill>
                  <a:schemeClr val="bg1"/>
                </a:solidFill>
              </a:rPr>
              <a:t>cle</a:t>
            </a:r>
            <a:r>
              <a:rPr lang="en-CA" sz="2800" dirty="0" smtClean="0">
                <a:solidFill>
                  <a:schemeClr val="bg1"/>
                </a:solidFill>
              </a:rPr>
              <a:t>!”  </a:t>
            </a:r>
            <a:r>
              <a:rPr lang="en-CA" sz="2800" b="1" dirty="0" smtClean="0">
                <a:solidFill>
                  <a:srgbClr val="FF0000"/>
                </a:solidFill>
              </a:rPr>
              <a:t>Again, no chance of finding a </a:t>
            </a:r>
            <a:r>
              <a:rPr lang="en-CA" sz="2800" b="1" u="sng" dirty="0" smtClean="0">
                <a:solidFill>
                  <a:srgbClr val="002060"/>
                </a:solidFill>
              </a:rPr>
              <a:t>midst of the week crucifixion</a:t>
            </a:r>
            <a:r>
              <a:rPr lang="en-CA" sz="2800" b="1" dirty="0">
                <a:solidFill>
                  <a:srgbClr val="002060"/>
                </a:solidFill>
              </a:rPr>
              <a:t>!</a:t>
            </a:r>
            <a:endParaRPr lang="en-CA" sz="2800" b="1" dirty="0">
              <a:solidFill>
                <a:srgbClr val="FF0000"/>
              </a:solidFill>
            </a:endParaRPr>
          </a:p>
        </p:txBody>
      </p:sp>
      <p:sp>
        <p:nvSpPr>
          <p:cNvPr id="19" name="Rounded Rectangular Callout 18"/>
          <p:cNvSpPr/>
          <p:nvPr/>
        </p:nvSpPr>
        <p:spPr>
          <a:xfrm>
            <a:off x="4856444" y="1646450"/>
            <a:ext cx="1725738" cy="612648"/>
          </a:xfrm>
          <a:prstGeom prst="wedgeRoundRectCallout">
            <a:avLst>
              <a:gd name="adj1" fmla="val 71074"/>
              <a:gd name="adj2" fmla="val 114072"/>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smtClean="0">
                <a:solidFill>
                  <a:srgbClr val="00FFFF"/>
                </a:solidFill>
                <a:effectLst>
                  <a:glow rad="127000">
                    <a:srgbClr val="FFFF00"/>
                  </a:glow>
                </a:effectLst>
                <a:latin typeface="Comic Sans MS" panose="030F0702030302020204" pitchFamily="66" charset="0"/>
              </a:rPr>
              <a:t>Tequfah</a:t>
            </a:r>
            <a:endParaRPr lang="en-CA" sz="2800" dirty="0">
              <a:solidFill>
                <a:srgbClr val="00FFFF"/>
              </a:solidFill>
              <a:effectLst>
                <a:glow rad="127000">
                  <a:srgbClr val="FFFF00"/>
                </a:glow>
              </a:effectLst>
              <a:latin typeface="Comic Sans MS" panose="030F0702030302020204" pitchFamily="66" charset="0"/>
            </a:endParaRPr>
          </a:p>
        </p:txBody>
      </p:sp>
      <p:sp>
        <p:nvSpPr>
          <p:cNvPr id="21" name="Bent Arrow 20"/>
          <p:cNvSpPr/>
          <p:nvPr/>
        </p:nvSpPr>
        <p:spPr>
          <a:xfrm rot="16200000">
            <a:off x="7457660" y="357882"/>
            <a:ext cx="1278309" cy="5134564"/>
          </a:xfrm>
          <a:prstGeom prst="bentArrow">
            <a:avLst>
              <a:gd name="adj1" fmla="val 11114"/>
              <a:gd name="adj2" fmla="val 25000"/>
              <a:gd name="adj3" fmla="val 25000"/>
              <a:gd name="adj4" fmla="val 43750"/>
            </a:avLst>
          </a:prstGeom>
          <a:gradFill>
            <a:gsLst>
              <a:gs pos="2000">
                <a:srgbClr val="F735EE"/>
              </a:gs>
              <a:gs pos="23000">
                <a:srgbClr val="00B0F0"/>
              </a:gs>
              <a:gs pos="51000">
                <a:srgbClr val="FFFF00"/>
              </a:gs>
              <a:gs pos="77000">
                <a:srgbClr val="FFCCFF"/>
              </a:gs>
            </a:gsLst>
            <a:lin ang="5400000" scaled="1"/>
          </a:gra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2" name="Slide Number Placeholder 1"/>
          <p:cNvSpPr txBox="1">
            <a:spLocks/>
          </p:cNvSpPr>
          <p:nvPr/>
        </p:nvSpPr>
        <p:spPr>
          <a:xfrm>
            <a:off x="11844596" y="6490218"/>
            <a:ext cx="347335" cy="312918"/>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schemeClr val="tx1"/>
                </a:solidFill>
              </a:rPr>
              <a:pPr/>
              <a:t>72</a:t>
            </a:fld>
            <a:endParaRPr lang="en-US" sz="1100" dirty="0">
              <a:solidFill>
                <a:schemeClr val="tx1"/>
              </a:solidFill>
            </a:endParaRPr>
          </a:p>
        </p:txBody>
      </p:sp>
      <p:sp>
        <p:nvSpPr>
          <p:cNvPr id="24" name="Rectangle 23"/>
          <p:cNvSpPr/>
          <p:nvPr/>
        </p:nvSpPr>
        <p:spPr>
          <a:xfrm>
            <a:off x="9178095" y="3575099"/>
            <a:ext cx="2666501" cy="317050"/>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3">
                    <a:lumMod val="75000"/>
                  </a:schemeClr>
                </a:solidFill>
              </a:rPr>
              <a:t>12:14 PM </a:t>
            </a:r>
            <a:r>
              <a:rPr lang="en-CA" b="1" dirty="0" err="1" smtClean="0">
                <a:solidFill>
                  <a:schemeClr val="accent3">
                    <a:lumMod val="75000"/>
                  </a:schemeClr>
                </a:solidFill>
              </a:rPr>
              <a:t>Yisra’el</a:t>
            </a:r>
            <a:r>
              <a:rPr lang="en-CA" b="1" dirty="0" smtClean="0">
                <a:solidFill>
                  <a:schemeClr val="accent3">
                    <a:lumMod val="75000"/>
                  </a:schemeClr>
                </a:solidFill>
              </a:rPr>
              <a:t> Time</a:t>
            </a:r>
            <a:endParaRPr lang="en-CA" b="1" dirty="0">
              <a:solidFill>
                <a:schemeClr val="accent3">
                  <a:lumMod val="75000"/>
                </a:schemeClr>
              </a:solidFill>
            </a:endParaRPr>
          </a:p>
        </p:txBody>
      </p:sp>
      <p:grpSp>
        <p:nvGrpSpPr>
          <p:cNvPr id="4" name="Group 3"/>
          <p:cNvGrpSpPr/>
          <p:nvPr/>
        </p:nvGrpSpPr>
        <p:grpSpPr>
          <a:xfrm>
            <a:off x="7945847" y="2990389"/>
            <a:ext cx="3162638" cy="439516"/>
            <a:chOff x="7949517" y="2990389"/>
            <a:chExt cx="3322319" cy="439516"/>
          </a:xfrm>
        </p:grpSpPr>
        <p:sp>
          <p:nvSpPr>
            <p:cNvPr id="26" name="Rectangle 25"/>
            <p:cNvSpPr/>
            <p:nvPr/>
          </p:nvSpPr>
          <p:spPr>
            <a:xfrm>
              <a:off x="7949517" y="2990389"/>
              <a:ext cx="3322319"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25" name="Picture 2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88848" y="3075124"/>
              <a:ext cx="2620108" cy="298938"/>
            </a:xfrm>
            <a:prstGeom prst="rect">
              <a:avLst/>
            </a:prstGeom>
          </p:spPr>
        </p:pic>
      </p:grpSp>
      <p:sp>
        <p:nvSpPr>
          <p:cNvPr id="28" name="Oval 27"/>
          <p:cNvSpPr/>
          <p:nvPr/>
        </p:nvSpPr>
        <p:spPr>
          <a:xfrm>
            <a:off x="2102904" y="4081559"/>
            <a:ext cx="394730" cy="425327"/>
          </a:xfrm>
          <a:prstGeom prst="ellipse">
            <a:avLst/>
          </a:prstGeom>
          <a:noFill/>
          <a:ln w="57150">
            <a:solidFill>
              <a:srgbClr val="FF5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ounded Rectangle 22"/>
          <p:cNvSpPr/>
          <p:nvPr/>
        </p:nvSpPr>
        <p:spPr>
          <a:xfrm>
            <a:off x="308842" y="52966"/>
            <a:ext cx="6993955" cy="644681"/>
          </a:xfrm>
          <a:prstGeom prst="roundRect">
            <a:avLst>
              <a:gd name="adj" fmla="val 50000"/>
            </a:avLst>
          </a:prstGeom>
          <a:solidFill>
            <a:schemeClr val="tx1">
              <a:lumMod val="65000"/>
            </a:schemeClr>
          </a:solidFill>
          <a:ln>
            <a:solidFill>
              <a:srgbClr val="FF5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a:ln>
                  <a:solidFill>
                    <a:srgbClr val="7030A0"/>
                  </a:solidFill>
                </a:ln>
                <a:solidFill>
                  <a:srgbClr val="9933FF"/>
                </a:solidFill>
              </a:rPr>
              <a:t>Tequfah Sign, as the NEW YEAR day? </a:t>
            </a:r>
            <a:r>
              <a:rPr lang="en-CA" sz="2400" b="1" u="sng" dirty="0">
                <a:solidFill>
                  <a:schemeClr val="bg1"/>
                </a:solidFill>
              </a:rPr>
              <a:t>???</a:t>
            </a:r>
          </a:p>
        </p:txBody>
      </p:sp>
    </p:spTree>
    <p:extLst>
      <p:ext uri="{BB962C8B-B14F-4D97-AF65-F5344CB8AC3E}">
        <p14:creationId xmlns:p14="http://schemas.microsoft.com/office/powerpoint/2010/main" val="345035613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250"/>
                                        <p:tgtEl>
                                          <p:spTgt spid="1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right)">
                                      <p:cBhvr>
                                        <p:cTn id="18" dur="1250"/>
                                        <p:tgtEl>
                                          <p:spTgt spid="21"/>
                                        </p:tgtEl>
                                      </p:cBhvr>
                                    </p:animEffect>
                                  </p:childTnLst>
                                </p:cTn>
                              </p:par>
                            </p:childTnLst>
                          </p:cTn>
                        </p:par>
                        <p:par>
                          <p:cTn id="19" fill="hold">
                            <p:stCondLst>
                              <p:cond delay="2250"/>
                            </p:stCondLst>
                            <p:childTnLst>
                              <p:par>
                                <p:cTn id="20" presetID="6" presetClass="entr" presetSubtype="16" fill="hold" grpId="0" nodeType="afterEffect">
                                  <p:stCondLst>
                                    <p:cond delay="300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750"/>
                                        <p:tgtEl>
                                          <p:spTgt spid="18"/>
                                        </p:tgtEl>
                                      </p:cBhvr>
                                    </p:animEffect>
                                  </p:childTnLst>
                                </p:cTn>
                              </p:par>
                            </p:childTnLst>
                          </p:cTn>
                        </p:par>
                        <p:par>
                          <p:cTn id="28" fill="hold">
                            <p:stCondLst>
                              <p:cond delay="750"/>
                            </p:stCondLst>
                            <p:childTnLst>
                              <p:par>
                                <p:cTn id="29" presetID="21" presetClass="entr" presetSubtype="1" repeatCount="5000" fill="hold" grpId="0" nodeType="afterEffect">
                                  <p:stCondLst>
                                    <p:cond delay="150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P spid="18" grpId="0" animBg="1"/>
      <p:bldP spid="19" grpId="0" animBg="1"/>
      <p:bldP spid="21" grpId="0" animBg="1"/>
      <p:bldP spid="28" grpId="0" animBg="1"/>
      <p:bldP spid="23"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13034" y="654292"/>
            <a:ext cx="7185977" cy="5414917"/>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980077" y="2646838"/>
            <a:ext cx="335110" cy="290067"/>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Rounded Rectangular Callout 4"/>
          <p:cNvSpPr/>
          <p:nvPr/>
        </p:nvSpPr>
        <p:spPr>
          <a:xfrm>
            <a:off x="6119310" y="1969530"/>
            <a:ext cx="1096433" cy="329014"/>
          </a:xfrm>
          <a:prstGeom prst="wedgeRoundRectCallout">
            <a:avLst>
              <a:gd name="adj1" fmla="val 31137"/>
              <a:gd name="adj2" fmla="val 136607"/>
              <a:gd name="adj3" fmla="val 16667"/>
            </a:avLst>
          </a:prstGeom>
          <a:solidFill>
            <a:srgbClr val="0000FF"/>
          </a:solidFill>
          <a:ln w="508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1600" b="1" dirty="0">
                <a:solidFill>
                  <a:srgbClr val="00FFFF"/>
                </a:solidFill>
              </a:rPr>
              <a:t>Tequfah</a:t>
            </a:r>
          </a:p>
        </p:txBody>
      </p:sp>
      <p:sp>
        <p:nvSpPr>
          <p:cNvPr id="6" name="Rectangle 5"/>
          <p:cNvSpPr/>
          <p:nvPr/>
        </p:nvSpPr>
        <p:spPr>
          <a:xfrm>
            <a:off x="6644114" y="3464294"/>
            <a:ext cx="465418" cy="264707"/>
          </a:xfrm>
          <a:prstGeom prst="rect">
            <a:avLst/>
          </a:prstGeom>
          <a:no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8" name="Rounded Rectangular Callout 7"/>
          <p:cNvSpPr/>
          <p:nvPr/>
        </p:nvSpPr>
        <p:spPr>
          <a:xfrm>
            <a:off x="243078" y="2666249"/>
            <a:ext cx="1448642" cy="1244176"/>
          </a:xfrm>
          <a:prstGeom prst="wedgeRoundRectCallout">
            <a:avLst>
              <a:gd name="adj1" fmla="val 19188"/>
              <a:gd name="adj2" fmla="val 83122"/>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9" name="Rectangle 8"/>
          <p:cNvSpPr/>
          <p:nvPr/>
        </p:nvSpPr>
        <p:spPr>
          <a:xfrm>
            <a:off x="806893" y="4893931"/>
            <a:ext cx="321012" cy="272373"/>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 name="Rounded Rectangular Callout 9"/>
          <p:cNvSpPr/>
          <p:nvPr/>
        </p:nvSpPr>
        <p:spPr>
          <a:xfrm>
            <a:off x="431184" y="5614388"/>
            <a:ext cx="4094194" cy="1063041"/>
          </a:xfrm>
          <a:prstGeom prst="wedgeRoundRectCallout">
            <a:avLst>
              <a:gd name="adj1" fmla="val -33736"/>
              <a:gd name="adj2" fmla="val -94641"/>
              <a:gd name="adj3" fmla="val 16667"/>
            </a:avLst>
          </a:prstGeom>
          <a:solidFill>
            <a:schemeClr val="tx1">
              <a:lumMod val="85000"/>
            </a:schemeClr>
          </a:solidFill>
          <a:ln w="3810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000" b="1" dirty="0">
                <a:solidFill>
                  <a:srgbClr val="663300"/>
                </a:solidFill>
              </a:rPr>
              <a:t>From New </a:t>
            </a:r>
            <a:r>
              <a:rPr lang="en-CA" sz="2000" b="1" dirty="0" err="1">
                <a:solidFill>
                  <a:srgbClr val="663300"/>
                </a:solidFill>
              </a:rPr>
              <a:t>Moonth</a:t>
            </a:r>
            <a:r>
              <a:rPr lang="en-CA" sz="2000" b="1" dirty="0">
                <a:solidFill>
                  <a:srgbClr val="663300"/>
                </a:solidFill>
              </a:rPr>
              <a:t> day, </a:t>
            </a:r>
            <a:r>
              <a:rPr lang="en-CA" sz="2000" b="1" dirty="0" smtClean="0">
                <a:solidFill>
                  <a:srgbClr val="663300"/>
                </a:solidFill>
              </a:rPr>
              <a:t/>
            </a:r>
            <a:br>
              <a:rPr lang="en-CA" sz="2000" b="1" dirty="0" smtClean="0">
                <a:solidFill>
                  <a:srgbClr val="663300"/>
                </a:solidFill>
              </a:rPr>
            </a:br>
            <a:r>
              <a:rPr lang="en-CA" sz="2000" b="1" dirty="0" smtClean="0">
                <a:solidFill>
                  <a:srgbClr val="663300"/>
                </a:solidFill>
              </a:rPr>
              <a:t>there </a:t>
            </a:r>
            <a:r>
              <a:rPr lang="en-CA" sz="2000" b="1" dirty="0">
                <a:solidFill>
                  <a:srgbClr val="663300"/>
                </a:solidFill>
              </a:rPr>
              <a:t>are </a:t>
            </a:r>
            <a:r>
              <a:rPr lang="en-CA" sz="2000" b="1" u="sng" dirty="0">
                <a:solidFill>
                  <a:srgbClr val="FF0000"/>
                </a:solidFill>
              </a:rPr>
              <a:t>14</a:t>
            </a:r>
            <a:r>
              <a:rPr lang="en-CA" sz="2000" b="1" dirty="0">
                <a:solidFill>
                  <a:srgbClr val="663300"/>
                </a:solidFill>
              </a:rPr>
              <a:t> cycles to the </a:t>
            </a:r>
            <a:r>
              <a:rPr lang="en-CA" sz="2000" b="1" dirty="0" smtClean="0">
                <a:solidFill>
                  <a:srgbClr val="663300"/>
                </a:solidFill>
              </a:rPr>
              <a:t/>
            </a:r>
            <a:br>
              <a:rPr lang="en-CA" sz="2000" b="1" dirty="0" smtClean="0">
                <a:solidFill>
                  <a:srgbClr val="663300"/>
                </a:solidFill>
              </a:rPr>
            </a:br>
            <a:r>
              <a:rPr lang="en-CA" sz="2000" b="1" dirty="0" smtClean="0">
                <a:solidFill>
                  <a:srgbClr val="FF0000"/>
                </a:solidFill>
              </a:rPr>
              <a:t>Lunar </a:t>
            </a:r>
            <a:r>
              <a:rPr lang="en-CA" sz="2000" b="1" dirty="0">
                <a:solidFill>
                  <a:srgbClr val="FF0000"/>
                </a:solidFill>
              </a:rPr>
              <a:t>Abib 14</a:t>
            </a:r>
            <a:r>
              <a:rPr lang="en-CA" sz="2000" b="1" baseline="30000" dirty="0">
                <a:solidFill>
                  <a:srgbClr val="FF0000"/>
                </a:solidFill>
              </a:rPr>
              <a:t>th</a:t>
            </a:r>
            <a:r>
              <a:rPr lang="en-CA" sz="2000" b="1" dirty="0">
                <a:solidFill>
                  <a:srgbClr val="FF0000"/>
                </a:solidFill>
              </a:rPr>
              <a:t>, </a:t>
            </a:r>
            <a:r>
              <a:rPr lang="en-CA" sz="2000" b="1" dirty="0">
                <a:solidFill>
                  <a:srgbClr val="663300"/>
                </a:solidFill>
              </a:rPr>
              <a:t>the </a:t>
            </a:r>
            <a:r>
              <a:rPr lang="en-CA" sz="2000" b="1" dirty="0">
                <a:solidFill>
                  <a:srgbClr val="663300"/>
                </a:solidFill>
                <a:effectLst>
                  <a:glow rad="127000">
                    <a:srgbClr val="00FF00"/>
                  </a:glow>
                </a:effectLst>
              </a:rPr>
              <a:t>2</a:t>
            </a:r>
            <a:r>
              <a:rPr lang="en-CA" sz="2000" b="1" baseline="30000" dirty="0">
                <a:solidFill>
                  <a:srgbClr val="663300"/>
                </a:solidFill>
                <a:effectLst>
                  <a:glow rad="127000">
                    <a:srgbClr val="00FF00"/>
                  </a:glow>
                </a:effectLst>
              </a:rPr>
              <a:t>nd</a:t>
            </a:r>
            <a:r>
              <a:rPr lang="en-CA" sz="2000" b="1" dirty="0">
                <a:solidFill>
                  <a:srgbClr val="663300"/>
                </a:solidFill>
              </a:rPr>
              <a:t> cycle!</a:t>
            </a:r>
          </a:p>
        </p:txBody>
      </p:sp>
      <p:sp>
        <p:nvSpPr>
          <p:cNvPr id="11" name="Rectangle 10"/>
          <p:cNvSpPr/>
          <p:nvPr/>
        </p:nvSpPr>
        <p:spPr>
          <a:xfrm>
            <a:off x="5147615" y="3152152"/>
            <a:ext cx="321012" cy="27237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3" name="Rounded Rectangular Callout 12"/>
          <p:cNvSpPr/>
          <p:nvPr/>
        </p:nvSpPr>
        <p:spPr>
          <a:xfrm>
            <a:off x="5515567" y="2451302"/>
            <a:ext cx="1374776" cy="350087"/>
          </a:xfrm>
          <a:prstGeom prst="wedgeRoundRectCallout">
            <a:avLst>
              <a:gd name="adj1" fmla="val -31465"/>
              <a:gd name="adj2" fmla="val 144885"/>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Sliver Moon</a:t>
            </a:r>
          </a:p>
        </p:txBody>
      </p:sp>
      <p:sp>
        <p:nvSpPr>
          <p:cNvPr id="14" name="Rectangle 13"/>
          <p:cNvSpPr/>
          <p:nvPr/>
        </p:nvSpPr>
        <p:spPr>
          <a:xfrm>
            <a:off x="5478794" y="3152151"/>
            <a:ext cx="321012" cy="27237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6" name="Straight Connector 15"/>
          <p:cNvCxnSpPr>
            <a:stCxn id="6" idx="1"/>
          </p:cNvCxnSpPr>
          <p:nvPr/>
        </p:nvCxnSpPr>
        <p:spPr>
          <a:xfrm flipH="1" flipV="1">
            <a:off x="5397910" y="3464294"/>
            <a:ext cx="1246204" cy="132354"/>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795238" y="4147563"/>
            <a:ext cx="4005900" cy="2393086"/>
          </a:xfrm>
          <a:prstGeom prst="roundRect">
            <a:avLst>
              <a:gd name="adj" fmla="val 7989"/>
            </a:avLst>
          </a:prstGeom>
          <a:solidFill>
            <a:schemeClr val="tx1">
              <a:lumMod val="85000"/>
            </a:schemeClr>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defTabSz="457200"/>
            <a:r>
              <a:rPr lang="en-CA" sz="2200" dirty="0">
                <a:solidFill>
                  <a:prstClr val="black"/>
                </a:solidFill>
              </a:rPr>
              <a:t>There is certainly </a:t>
            </a:r>
            <a:r>
              <a:rPr lang="en-CA" sz="2200" dirty="0" smtClean="0">
                <a:solidFill>
                  <a:prstClr val="black"/>
                </a:solidFill>
              </a:rPr>
              <a:t/>
            </a:r>
            <a:br>
              <a:rPr lang="en-CA" sz="2200" dirty="0" smtClean="0">
                <a:solidFill>
                  <a:prstClr val="black"/>
                </a:solidFill>
              </a:rPr>
            </a:br>
            <a:r>
              <a:rPr lang="en-CA" sz="2200" b="1" i="1" dirty="0" smtClean="0">
                <a:solidFill>
                  <a:prstClr val="black"/>
                </a:solidFill>
              </a:rPr>
              <a:t>no </a:t>
            </a:r>
            <a:r>
              <a:rPr lang="en-CA" sz="2200" b="1" i="1" dirty="0">
                <a:solidFill>
                  <a:prstClr val="black"/>
                </a:solidFill>
              </a:rPr>
              <a:t>possibility </a:t>
            </a:r>
            <a:r>
              <a:rPr lang="en-CA" sz="2200" dirty="0">
                <a:solidFill>
                  <a:prstClr val="black"/>
                </a:solidFill>
              </a:rPr>
              <a:t>of </a:t>
            </a:r>
            <a:r>
              <a:rPr lang="en-CA" sz="2200" dirty="0" smtClean="0">
                <a:solidFill>
                  <a:prstClr val="black"/>
                </a:solidFill>
              </a:rPr>
              <a:t>fulfilling </a:t>
            </a:r>
            <a:br>
              <a:rPr lang="en-CA" sz="2200" dirty="0" smtClean="0">
                <a:solidFill>
                  <a:prstClr val="black"/>
                </a:solidFill>
              </a:rPr>
            </a:br>
            <a:r>
              <a:rPr lang="en-CA" sz="2200" dirty="0" smtClean="0">
                <a:solidFill>
                  <a:prstClr val="black"/>
                </a:solidFill>
              </a:rPr>
              <a:t>the </a:t>
            </a:r>
            <a:r>
              <a:rPr lang="en-CA" sz="2200" b="1" dirty="0" smtClean="0">
                <a:ln>
                  <a:solidFill>
                    <a:srgbClr val="0000FF"/>
                  </a:solidFill>
                </a:ln>
                <a:solidFill>
                  <a:srgbClr val="FF66FF"/>
                </a:solidFill>
              </a:rPr>
              <a:t>12 </a:t>
            </a:r>
            <a:r>
              <a:rPr lang="en-CA" sz="2200" b="1" dirty="0">
                <a:ln>
                  <a:solidFill>
                    <a:srgbClr val="0000FF"/>
                  </a:solidFill>
                </a:ln>
                <a:solidFill>
                  <a:srgbClr val="FF66FF"/>
                </a:solidFill>
              </a:rPr>
              <a:t>hour Festal offset </a:t>
            </a:r>
            <a:r>
              <a:rPr lang="en-CA" sz="2200" dirty="0" smtClean="0">
                <a:solidFill>
                  <a:prstClr val="black"/>
                </a:solidFill>
              </a:rPr>
              <a:t>mentioned in </a:t>
            </a:r>
            <a:r>
              <a:rPr lang="en-CA" sz="2200" dirty="0" smtClean="0">
                <a:solidFill>
                  <a:srgbClr val="00589A"/>
                </a:solidFill>
              </a:rPr>
              <a:t>John </a:t>
            </a:r>
            <a:r>
              <a:rPr lang="en-CA" sz="2200" dirty="0">
                <a:solidFill>
                  <a:srgbClr val="00589A"/>
                </a:solidFill>
              </a:rPr>
              <a:t>19:42</a:t>
            </a:r>
            <a:r>
              <a:rPr lang="en-CA" sz="2200" dirty="0">
                <a:solidFill>
                  <a:prstClr val="black"/>
                </a:solidFill>
              </a:rPr>
              <a:t> </a:t>
            </a:r>
            <a:r>
              <a:rPr lang="en-CA" sz="2200" dirty="0" smtClean="0">
                <a:solidFill>
                  <a:prstClr val="black"/>
                </a:solidFill>
              </a:rPr>
              <a:t/>
            </a:r>
            <a:br>
              <a:rPr lang="en-CA" sz="2200" dirty="0" smtClean="0">
                <a:solidFill>
                  <a:prstClr val="black"/>
                </a:solidFill>
              </a:rPr>
            </a:br>
            <a:r>
              <a:rPr lang="en-CA" sz="2200" dirty="0" smtClean="0">
                <a:solidFill>
                  <a:prstClr val="black"/>
                </a:solidFill>
              </a:rPr>
              <a:t>&amp; </a:t>
            </a:r>
            <a:r>
              <a:rPr lang="en-CA" sz="2200" dirty="0" smtClean="0">
                <a:solidFill>
                  <a:srgbClr val="00589A"/>
                </a:solidFill>
              </a:rPr>
              <a:t>Matt </a:t>
            </a:r>
            <a:r>
              <a:rPr lang="en-CA" sz="2200" dirty="0">
                <a:solidFill>
                  <a:srgbClr val="00589A"/>
                </a:solidFill>
              </a:rPr>
              <a:t>26:5 </a:t>
            </a:r>
            <a:r>
              <a:rPr lang="en-CA" sz="2200" dirty="0">
                <a:solidFill>
                  <a:prstClr val="black"/>
                </a:solidFill>
              </a:rPr>
              <a:t>in - CE 32! </a:t>
            </a:r>
            <a:br>
              <a:rPr lang="en-CA" sz="2200" dirty="0">
                <a:solidFill>
                  <a:prstClr val="black"/>
                </a:solidFill>
              </a:rPr>
            </a:br>
            <a:r>
              <a:rPr lang="en-CA" sz="2200" b="1" dirty="0" smtClean="0">
                <a:solidFill>
                  <a:srgbClr val="0000FF"/>
                </a:solidFill>
              </a:rPr>
              <a:t>CC </a:t>
            </a:r>
            <a:r>
              <a:rPr lang="en-CA" sz="2200" b="1" dirty="0">
                <a:solidFill>
                  <a:srgbClr val="0000FF"/>
                </a:solidFill>
              </a:rPr>
              <a:t>Passover was </a:t>
            </a:r>
            <a:r>
              <a:rPr lang="en-CA" sz="2200" b="1" dirty="0" smtClean="0">
                <a:solidFill>
                  <a:srgbClr val="0000FF"/>
                </a:solidFill>
              </a:rPr>
              <a:t/>
            </a:r>
            <a:br>
              <a:rPr lang="en-CA" sz="2200" b="1" dirty="0" smtClean="0">
                <a:solidFill>
                  <a:srgbClr val="0000FF"/>
                </a:solidFill>
              </a:rPr>
            </a:br>
            <a:r>
              <a:rPr lang="en-CA" sz="2200" b="1" dirty="0" smtClean="0">
                <a:solidFill>
                  <a:srgbClr val="0000FF"/>
                </a:solidFill>
              </a:rPr>
              <a:t>9 </a:t>
            </a:r>
            <a:r>
              <a:rPr lang="en-CA" sz="2200" b="1" dirty="0">
                <a:solidFill>
                  <a:srgbClr val="0000FF"/>
                </a:solidFill>
              </a:rPr>
              <a:t>cycles earlier</a:t>
            </a:r>
            <a:r>
              <a:rPr lang="en-CA" sz="2200" b="1" dirty="0" smtClean="0">
                <a:solidFill>
                  <a:srgbClr val="0000FF"/>
                </a:solidFill>
              </a:rPr>
              <a:t>!</a:t>
            </a:r>
          </a:p>
        </p:txBody>
      </p:sp>
      <p:sp>
        <p:nvSpPr>
          <p:cNvPr id="7" name="Rectangle 6"/>
          <p:cNvSpPr/>
          <p:nvPr/>
        </p:nvSpPr>
        <p:spPr>
          <a:xfrm>
            <a:off x="1164589" y="4369742"/>
            <a:ext cx="287241" cy="283672"/>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3" name="Rectangle 22"/>
          <p:cNvSpPr/>
          <p:nvPr/>
        </p:nvSpPr>
        <p:spPr>
          <a:xfrm>
            <a:off x="2483000" y="4147563"/>
            <a:ext cx="298940" cy="54072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1996080" y="3283974"/>
            <a:ext cx="1447294" cy="411613"/>
          </a:xfrm>
          <a:prstGeom prst="wedgeRoundRectCallout">
            <a:avLst>
              <a:gd name="adj1" fmla="val -8211"/>
              <a:gd name="adj2" fmla="val 146976"/>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srgbClr val="0000FF"/>
                </a:solidFill>
              </a:rPr>
              <a:t>CC Pesach</a:t>
            </a:r>
          </a:p>
        </p:txBody>
      </p:sp>
      <p:sp>
        <p:nvSpPr>
          <p:cNvPr id="2" name="Slide Number Placeholder 1"/>
          <p:cNvSpPr>
            <a:spLocks noGrp="1"/>
          </p:cNvSpPr>
          <p:nvPr>
            <p:ph type="sldNum" sz="quarter" idx="12"/>
          </p:nvPr>
        </p:nvSpPr>
        <p:spPr>
          <a:xfrm>
            <a:off x="11817753" y="6521415"/>
            <a:ext cx="374247" cy="336585"/>
          </a:xfrm>
        </p:spPr>
        <p:txBody>
          <a:bodyPr/>
          <a:lstStyle/>
          <a:p>
            <a:fld id="{6D22F896-40B5-4ADD-8801-0D06FADFA095}" type="slidenum">
              <a:rPr lang="en-US" sz="1100" smtClean="0">
                <a:solidFill>
                  <a:schemeClr val="tx1"/>
                </a:solidFill>
              </a:rPr>
              <a:pPr/>
              <a:t>73</a:t>
            </a:fld>
            <a:endParaRPr lang="en-US" sz="1100" dirty="0">
              <a:solidFill>
                <a:schemeClr val="tx1"/>
              </a:solidFill>
            </a:endParaRPr>
          </a:p>
        </p:txBody>
      </p:sp>
      <p:sp>
        <p:nvSpPr>
          <p:cNvPr id="19" name="Rounded Rectangle 18"/>
          <p:cNvSpPr/>
          <p:nvPr/>
        </p:nvSpPr>
        <p:spPr>
          <a:xfrm>
            <a:off x="2281377" y="84137"/>
            <a:ext cx="3026744" cy="564425"/>
          </a:xfrm>
          <a:prstGeom prst="roundRect">
            <a:avLst>
              <a:gd name="adj" fmla="val 45608"/>
            </a:avLst>
          </a:prstGeom>
          <a:solidFill>
            <a:schemeClr val="bg1"/>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Lunar View #1</a:t>
            </a:r>
            <a:endParaRPr lang="en-CA" dirty="0">
              <a:solidFill>
                <a:srgbClr val="FFCCFF"/>
              </a:solidFill>
            </a:endParaRPr>
          </a:p>
        </p:txBody>
      </p:sp>
      <p:sp>
        <p:nvSpPr>
          <p:cNvPr id="20" name="Bent Arrow 19"/>
          <p:cNvSpPr/>
          <p:nvPr/>
        </p:nvSpPr>
        <p:spPr>
          <a:xfrm rot="5400000" flipH="1">
            <a:off x="1700638" y="4047390"/>
            <a:ext cx="456077" cy="1601545"/>
          </a:xfrm>
          <a:prstGeom prst="bentArrow">
            <a:avLst>
              <a:gd name="adj1" fmla="val 16211"/>
              <a:gd name="adj2" fmla="val 25000"/>
              <a:gd name="adj3" fmla="val 33056"/>
              <a:gd name="adj4" fmla="val 43750"/>
            </a:avLst>
          </a:prstGeom>
          <a:gradFill>
            <a:gsLst>
              <a:gs pos="0">
                <a:srgbClr val="FF5050">
                  <a:lumMod val="64000"/>
                  <a:lumOff val="36000"/>
                </a:srgbClr>
              </a:gs>
              <a:gs pos="42000">
                <a:srgbClr val="FF9900">
                  <a:lumMod val="40000"/>
                  <a:lumOff val="60000"/>
                </a:srgbClr>
              </a:gs>
              <a:gs pos="86000">
                <a:schemeClr val="tx1">
                  <a:lumMod val="65000"/>
                </a:schemeClr>
              </a:gs>
            </a:gsLst>
            <a:lin ang="5400000" scaled="1"/>
          </a:gradFill>
          <a:ln w="12700">
            <a:solidFill>
              <a:srgbClr val="002060"/>
            </a:solidFill>
          </a:ln>
          <a:effectLst>
            <a:innerShdw blurRad="114300">
              <a:prstClr val="black"/>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21" name="Group 20"/>
          <p:cNvGrpSpPr/>
          <p:nvPr/>
        </p:nvGrpSpPr>
        <p:grpSpPr>
          <a:xfrm>
            <a:off x="2719353" y="4604902"/>
            <a:ext cx="814643" cy="850430"/>
            <a:chOff x="3830971" y="4856815"/>
            <a:chExt cx="814643" cy="850430"/>
          </a:xfrm>
        </p:grpSpPr>
        <p:sp>
          <p:nvSpPr>
            <p:cNvPr id="22" name="Rounded Rectangle 21"/>
            <p:cNvSpPr/>
            <p:nvPr/>
          </p:nvSpPr>
          <p:spPr>
            <a:xfrm>
              <a:off x="3898628" y="5030117"/>
              <a:ext cx="610457" cy="254414"/>
            </a:xfrm>
            <a:prstGeom prst="roundRect">
              <a:avLst/>
            </a:prstGeom>
            <a:solidFill>
              <a:srgbClr val="F735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5" name="Picture 24" descr="C:\Users\Rae\Desktop\blue face what clea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30971" y="4856815"/>
              <a:ext cx="814643" cy="85043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ounded Rectangle 26"/>
          <p:cNvSpPr/>
          <p:nvPr/>
        </p:nvSpPr>
        <p:spPr>
          <a:xfrm>
            <a:off x="7594894" y="246168"/>
            <a:ext cx="4449619" cy="2366750"/>
          </a:xfrm>
          <a:prstGeom prst="roundRect">
            <a:avLst>
              <a:gd name="adj" fmla="val 10760"/>
            </a:avLst>
          </a:prstGeom>
          <a:solidFill>
            <a:schemeClr val="accent2">
              <a:lumMod val="20000"/>
              <a:lumOff val="80000"/>
            </a:schemeClr>
          </a:solidFill>
          <a:ln w="38100">
            <a:solidFill>
              <a:schemeClr val="tx2">
                <a:lumMod val="9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defTabSz="457200"/>
            <a:r>
              <a:rPr lang="en-CA" sz="2200" dirty="0" smtClean="0">
                <a:solidFill>
                  <a:schemeClr val="bg1"/>
                </a:solidFill>
              </a:rPr>
              <a:t>Please note that </a:t>
            </a:r>
            <a:r>
              <a:rPr lang="en-CA" sz="2200" b="1" u="sng" dirty="0" smtClean="0">
                <a:solidFill>
                  <a:srgbClr val="FF0000"/>
                </a:solidFill>
              </a:rPr>
              <a:t>if</a:t>
            </a:r>
            <a:r>
              <a:rPr lang="en-CA" sz="2200" dirty="0" smtClean="0">
                <a:solidFill>
                  <a:schemeClr val="bg1"/>
                </a:solidFill>
              </a:rPr>
              <a:t> the sliver was on Mar 2, </a:t>
            </a:r>
            <a:r>
              <a:rPr lang="en-CA" dirty="0" smtClean="0">
                <a:solidFill>
                  <a:schemeClr val="bg1"/>
                </a:solidFill>
              </a:rPr>
              <a:t>(from the Feb 29</a:t>
            </a:r>
            <a:r>
              <a:rPr lang="en-CA" baseline="30000" dirty="0" smtClean="0">
                <a:solidFill>
                  <a:schemeClr val="bg1"/>
                </a:solidFill>
              </a:rPr>
              <a:t>th</a:t>
            </a:r>
            <a:r>
              <a:rPr lang="en-CA" dirty="0" smtClean="0">
                <a:solidFill>
                  <a:schemeClr val="bg1"/>
                </a:solidFill>
              </a:rPr>
              <a:t> conjunction and the only sliver </a:t>
            </a:r>
            <a:r>
              <a:rPr lang="en-CA" b="1" u="sng" dirty="0" smtClean="0">
                <a:solidFill>
                  <a:srgbClr val="FF0000"/>
                </a:solidFill>
              </a:rPr>
              <a:t>before</a:t>
            </a:r>
            <a:r>
              <a:rPr lang="en-CA" dirty="0" smtClean="0">
                <a:solidFill>
                  <a:schemeClr val="bg1"/>
                </a:solidFill>
              </a:rPr>
              <a:t> Tequfah), </a:t>
            </a:r>
            <a:r>
              <a:rPr lang="en-CA" sz="2200" dirty="0" smtClean="0">
                <a:solidFill>
                  <a:schemeClr val="bg1"/>
                </a:solidFill>
              </a:rPr>
              <a:t>the lunar </a:t>
            </a:r>
            <a:br>
              <a:rPr lang="en-CA" sz="2200" dirty="0" smtClean="0">
                <a:solidFill>
                  <a:schemeClr val="bg1"/>
                </a:solidFill>
              </a:rPr>
            </a:br>
            <a:r>
              <a:rPr lang="en-CA" sz="2200" dirty="0" smtClean="0">
                <a:solidFill>
                  <a:schemeClr val="bg1"/>
                </a:solidFill>
              </a:rPr>
              <a:t>Abib 14 would be on Mar 16</a:t>
            </a:r>
            <a:r>
              <a:rPr lang="en-CA" sz="2200" baseline="30000" dirty="0" smtClean="0">
                <a:solidFill>
                  <a:schemeClr val="bg1"/>
                </a:solidFill>
              </a:rPr>
              <a:t>th</a:t>
            </a:r>
            <a:r>
              <a:rPr lang="en-CA" sz="2200" dirty="0" smtClean="0">
                <a:solidFill>
                  <a:schemeClr val="bg1"/>
                </a:solidFill>
              </a:rPr>
              <a:t>,  </a:t>
            </a:r>
            <a:br>
              <a:rPr lang="en-CA" sz="2200" dirty="0" smtClean="0">
                <a:solidFill>
                  <a:schemeClr val="bg1"/>
                </a:solidFill>
              </a:rPr>
            </a:br>
            <a:r>
              <a:rPr lang="en-CA" sz="2200" dirty="0" smtClean="0">
                <a:solidFill>
                  <a:schemeClr val="bg1"/>
                </a:solidFill>
              </a:rPr>
              <a:t>5 cycles, </a:t>
            </a:r>
            <a:r>
              <a:rPr lang="en-CA" sz="2200" b="1" u="sng" dirty="0" smtClean="0">
                <a:solidFill>
                  <a:schemeClr val="bg1"/>
                </a:solidFill>
              </a:rPr>
              <a:t>BEFORE</a:t>
            </a:r>
            <a:r>
              <a:rPr lang="en-CA" sz="2200" dirty="0" smtClean="0">
                <a:solidFill>
                  <a:schemeClr val="bg1"/>
                </a:solidFill>
              </a:rPr>
              <a:t> the Tequfah! </a:t>
            </a:r>
            <a:endParaRPr lang="en-CA" sz="2200" b="1" dirty="0" smtClean="0">
              <a:solidFill>
                <a:schemeClr val="bg1"/>
              </a:solidFill>
            </a:endParaRPr>
          </a:p>
        </p:txBody>
      </p:sp>
      <p:sp>
        <p:nvSpPr>
          <p:cNvPr id="26" name="Trapezoid 25"/>
          <p:cNvSpPr/>
          <p:nvPr/>
        </p:nvSpPr>
        <p:spPr>
          <a:xfrm>
            <a:off x="4375151" y="2869640"/>
            <a:ext cx="473260" cy="863126"/>
          </a:xfrm>
          <a:prstGeom prst="trapezoid">
            <a:avLst>
              <a:gd name="adj" fmla="val 14189"/>
            </a:avLst>
          </a:prstGeom>
          <a:noFill/>
          <a:ln w="57150">
            <a:solidFill>
              <a:schemeClr val="tx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8" name="Trapezoid 27"/>
          <p:cNvSpPr/>
          <p:nvPr/>
        </p:nvSpPr>
        <p:spPr>
          <a:xfrm>
            <a:off x="5170029" y="2134036"/>
            <a:ext cx="282232" cy="289999"/>
          </a:xfrm>
          <a:prstGeom prst="trapezoid">
            <a:avLst>
              <a:gd name="adj" fmla="val 14189"/>
            </a:avLst>
          </a:prstGeom>
          <a:noFill/>
          <a:ln w="57150">
            <a:solidFill>
              <a:schemeClr val="tx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9" name="Trapezoid 28"/>
          <p:cNvSpPr/>
          <p:nvPr/>
        </p:nvSpPr>
        <p:spPr>
          <a:xfrm rot="10800000">
            <a:off x="5474845" y="2129257"/>
            <a:ext cx="282232" cy="289999"/>
          </a:xfrm>
          <a:prstGeom prst="trapezoid">
            <a:avLst>
              <a:gd name="adj" fmla="val 14189"/>
            </a:avLst>
          </a:prstGeom>
          <a:noFill/>
          <a:ln w="57150">
            <a:solidFill>
              <a:schemeClr val="accent2">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0" name="Trapezoid 29"/>
          <p:cNvSpPr/>
          <p:nvPr/>
        </p:nvSpPr>
        <p:spPr>
          <a:xfrm rot="10800000">
            <a:off x="5184286" y="2634119"/>
            <a:ext cx="282232" cy="289999"/>
          </a:xfrm>
          <a:prstGeom prst="trapezoid">
            <a:avLst>
              <a:gd name="adj" fmla="val 14189"/>
            </a:avLst>
          </a:prstGeom>
          <a:noFill/>
          <a:ln w="57150">
            <a:solidFill>
              <a:schemeClr val="accent2">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4" name="Rounded Rectangular Callout 3"/>
          <p:cNvSpPr/>
          <p:nvPr/>
        </p:nvSpPr>
        <p:spPr>
          <a:xfrm>
            <a:off x="3626058" y="2424036"/>
            <a:ext cx="1521557" cy="445604"/>
          </a:xfrm>
          <a:prstGeom prst="wedgeRoundRectCallout">
            <a:avLst>
              <a:gd name="adj1" fmla="val 47265"/>
              <a:gd name="adj2" fmla="val 114862"/>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Conjunction</a:t>
            </a:r>
          </a:p>
        </p:txBody>
      </p:sp>
      <p:sp>
        <p:nvSpPr>
          <p:cNvPr id="12" name="TextBox 11"/>
          <p:cNvSpPr txBox="1"/>
          <p:nvPr/>
        </p:nvSpPr>
        <p:spPr>
          <a:xfrm>
            <a:off x="102848" y="1047750"/>
            <a:ext cx="7383802" cy="35394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700" b="1" dirty="0" smtClean="0">
                <a:solidFill>
                  <a:srgbClr val="92D050"/>
                </a:solidFill>
              </a:rPr>
              <a:t>First note the Feb 29</a:t>
            </a:r>
            <a:r>
              <a:rPr lang="en-US" sz="1700" b="1" baseline="30000" dirty="0" smtClean="0">
                <a:solidFill>
                  <a:srgbClr val="92D050"/>
                </a:solidFill>
              </a:rPr>
              <a:t>th</a:t>
            </a:r>
            <a:r>
              <a:rPr lang="en-US" sz="1700" b="1" dirty="0" smtClean="0">
                <a:solidFill>
                  <a:srgbClr val="92D050"/>
                </a:solidFill>
              </a:rPr>
              <a:t> conjunction &amp; the count to Mar 16</a:t>
            </a:r>
            <a:r>
              <a:rPr lang="en-US" sz="1700" b="1" baseline="30000" dirty="0" smtClean="0">
                <a:solidFill>
                  <a:srgbClr val="92D050"/>
                </a:solidFill>
              </a:rPr>
              <a:t>th</a:t>
            </a:r>
            <a:r>
              <a:rPr lang="en-US" sz="1700" b="1" dirty="0" smtClean="0">
                <a:solidFill>
                  <a:srgbClr val="92D050"/>
                </a:solidFill>
              </a:rPr>
              <a:t> Abib 14.</a:t>
            </a:r>
            <a:endParaRPr lang="en-US" sz="1700" b="1" dirty="0">
              <a:solidFill>
                <a:srgbClr val="92D050"/>
              </a:solidFill>
            </a:endParaRPr>
          </a:p>
        </p:txBody>
      </p:sp>
      <p:sp>
        <p:nvSpPr>
          <p:cNvPr id="31" name="Rounded Rectangle 30"/>
          <p:cNvSpPr/>
          <p:nvPr/>
        </p:nvSpPr>
        <p:spPr>
          <a:xfrm>
            <a:off x="7528326" y="2772723"/>
            <a:ext cx="4466453" cy="1213008"/>
          </a:xfrm>
          <a:prstGeom prst="roundRect">
            <a:avLst>
              <a:gd name="adj" fmla="val 18998"/>
            </a:avLst>
          </a:prstGeom>
          <a:solidFill>
            <a:schemeClr val="bg1"/>
          </a:solidFill>
          <a:ln w="3810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000" b="1" dirty="0" smtClean="0">
                <a:solidFill>
                  <a:srgbClr val="FFCCFF"/>
                </a:solidFill>
              </a:rPr>
              <a:t>Next note the March sliver on </a:t>
            </a:r>
            <a:r>
              <a:rPr lang="en-CA" sz="2000" b="1" u="sng" dirty="0" smtClean="0">
                <a:solidFill>
                  <a:srgbClr val="FFCCFF"/>
                </a:solidFill>
              </a:rPr>
              <a:t>the da</a:t>
            </a:r>
            <a:r>
              <a:rPr lang="en-CA" sz="2000" b="1" dirty="0" smtClean="0">
                <a:solidFill>
                  <a:srgbClr val="FFCCFF"/>
                </a:solidFill>
              </a:rPr>
              <a:t>y </a:t>
            </a:r>
            <a:r>
              <a:rPr lang="en-CA" sz="2000" b="1" u="sng" dirty="0" smtClean="0">
                <a:solidFill>
                  <a:srgbClr val="FFCCFF"/>
                </a:solidFill>
              </a:rPr>
              <a:t>after the con</a:t>
            </a:r>
            <a:r>
              <a:rPr lang="en-CA" sz="2000" b="1" dirty="0" smtClean="0">
                <a:solidFill>
                  <a:srgbClr val="FFCCFF"/>
                </a:solidFill>
              </a:rPr>
              <a:t>j</a:t>
            </a:r>
            <a:r>
              <a:rPr lang="en-CA" sz="2000" b="1" u="sng" dirty="0" smtClean="0">
                <a:solidFill>
                  <a:srgbClr val="FFCCFF"/>
                </a:solidFill>
              </a:rPr>
              <a:t>unction</a:t>
            </a:r>
            <a:r>
              <a:rPr lang="en-CA" sz="2000" b="1" dirty="0" smtClean="0">
                <a:solidFill>
                  <a:srgbClr val="FFCCFF"/>
                </a:solidFill>
              </a:rPr>
              <a:t>.  It does not follow the usual pattern.</a:t>
            </a:r>
            <a:endParaRPr lang="en-CA" sz="2000" b="1" dirty="0">
              <a:solidFill>
                <a:srgbClr val="FFCCFF"/>
              </a:solidFill>
            </a:endParaRPr>
          </a:p>
        </p:txBody>
      </p:sp>
    </p:spTree>
    <p:extLst>
      <p:ext uri="{BB962C8B-B14F-4D97-AF65-F5344CB8AC3E}">
        <p14:creationId xmlns:p14="http://schemas.microsoft.com/office/powerpoint/2010/main" val="210558896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5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3500"/>
                            </p:stCondLst>
                            <p:childTnLst>
                              <p:par>
                                <p:cTn id="22" presetID="8"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diamond(in)">
                                      <p:cBhvr>
                                        <p:cTn id="24" dur="125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250" fill="hold"/>
                                        <p:tgtEl>
                                          <p:spTgt spid="31"/>
                                        </p:tgtEl>
                                        <p:attrNameLst>
                                          <p:attrName>ppt_w</p:attrName>
                                        </p:attrNameLst>
                                      </p:cBhvr>
                                      <p:tavLst>
                                        <p:tav tm="0">
                                          <p:val>
                                            <p:fltVal val="0"/>
                                          </p:val>
                                        </p:tav>
                                        <p:tav tm="100000">
                                          <p:val>
                                            <p:strVal val="#ppt_w"/>
                                          </p:val>
                                        </p:tav>
                                      </p:tavLst>
                                    </p:anim>
                                    <p:anim calcmode="lin" valueType="num">
                                      <p:cBhvr>
                                        <p:cTn id="30" dur="1250" fill="hold"/>
                                        <p:tgtEl>
                                          <p:spTgt spid="31"/>
                                        </p:tgtEl>
                                        <p:attrNameLst>
                                          <p:attrName>ppt_h</p:attrName>
                                        </p:attrNameLst>
                                      </p:cBhvr>
                                      <p:tavLst>
                                        <p:tav tm="0">
                                          <p:val>
                                            <p:fltVal val="0"/>
                                          </p:val>
                                        </p:tav>
                                        <p:tav tm="100000">
                                          <p:val>
                                            <p:strVal val="#ppt_h"/>
                                          </p:val>
                                        </p:tav>
                                      </p:tavLst>
                                    </p:anim>
                                    <p:anim calcmode="lin" valueType="num">
                                      <p:cBhvr>
                                        <p:cTn id="31" dur="1250" fill="hold"/>
                                        <p:tgtEl>
                                          <p:spTgt spid="31"/>
                                        </p:tgtEl>
                                        <p:attrNameLst>
                                          <p:attrName>style.rotation</p:attrName>
                                        </p:attrNameLst>
                                      </p:cBhvr>
                                      <p:tavLst>
                                        <p:tav tm="0">
                                          <p:val>
                                            <p:fltVal val="360"/>
                                          </p:val>
                                        </p:tav>
                                        <p:tav tm="100000">
                                          <p:val>
                                            <p:fltVal val="0"/>
                                          </p:val>
                                        </p:tav>
                                      </p:tavLst>
                                    </p:anim>
                                    <p:animEffect transition="in" filter="fade">
                                      <p:cBhvr>
                                        <p:cTn id="32" dur="125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250"/>
                                        <p:tgtEl>
                                          <p:spTgt spid="4"/>
                                        </p:tgtEl>
                                      </p:cBhvr>
                                    </p:animEffect>
                                    <p:anim calcmode="lin" valueType="num">
                                      <p:cBhvr>
                                        <p:cTn id="38" dur="1250" fill="hold"/>
                                        <p:tgtEl>
                                          <p:spTgt spid="4"/>
                                        </p:tgtEl>
                                        <p:attrNameLst>
                                          <p:attrName>ppt_x</p:attrName>
                                        </p:attrNameLst>
                                      </p:cBhvr>
                                      <p:tavLst>
                                        <p:tav tm="0">
                                          <p:val>
                                            <p:strVal val="#ppt_x"/>
                                          </p:val>
                                        </p:tav>
                                        <p:tav tm="100000">
                                          <p:val>
                                            <p:strVal val="#ppt_x"/>
                                          </p:val>
                                        </p:tav>
                                      </p:tavLst>
                                    </p:anim>
                                    <p:anim calcmode="lin" valueType="num">
                                      <p:cBhvr>
                                        <p:cTn id="39" dur="1250" fill="hold"/>
                                        <p:tgtEl>
                                          <p:spTgt spid="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22" presetClass="entr" presetSubtype="4"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1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000"/>
                                        <p:tgtEl>
                                          <p:spTgt spid="7"/>
                                        </p:tgtEl>
                                      </p:cBhvr>
                                    </p:animEffect>
                                    <p:anim calcmode="lin" valueType="num">
                                      <p:cBhvr>
                                        <p:cTn id="75" dur="1000" fill="hold"/>
                                        <p:tgtEl>
                                          <p:spTgt spid="7"/>
                                        </p:tgtEl>
                                        <p:attrNameLst>
                                          <p:attrName>ppt_x</p:attrName>
                                        </p:attrNameLst>
                                      </p:cBhvr>
                                      <p:tavLst>
                                        <p:tav tm="0">
                                          <p:val>
                                            <p:strVal val="#ppt_x"/>
                                          </p:val>
                                        </p:tav>
                                        <p:tav tm="100000">
                                          <p:val>
                                            <p:strVal val="#ppt_x"/>
                                          </p:val>
                                        </p:tav>
                                      </p:tavLst>
                                    </p:anim>
                                    <p:anim calcmode="lin" valueType="num">
                                      <p:cBhvr>
                                        <p:cTn id="76" dur="1000" fill="hold"/>
                                        <p:tgtEl>
                                          <p:spTgt spid="7"/>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2" presetClass="entr" presetSubtype="8"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additive="base">
                                        <p:cTn id="80" dur="1250" fill="hold"/>
                                        <p:tgtEl>
                                          <p:spTgt spid="9"/>
                                        </p:tgtEl>
                                        <p:attrNameLst>
                                          <p:attrName>ppt_x</p:attrName>
                                        </p:attrNameLst>
                                      </p:cBhvr>
                                      <p:tavLst>
                                        <p:tav tm="0">
                                          <p:val>
                                            <p:strVal val="0-#ppt_w/2"/>
                                          </p:val>
                                        </p:tav>
                                        <p:tav tm="100000">
                                          <p:val>
                                            <p:strVal val="#ppt_x"/>
                                          </p:val>
                                        </p:tav>
                                      </p:tavLst>
                                    </p:anim>
                                    <p:anim calcmode="lin" valueType="num">
                                      <p:cBhvr additive="base">
                                        <p:cTn id="81" dur="1250" fill="hold"/>
                                        <p:tgtEl>
                                          <p:spTgt spid="9"/>
                                        </p:tgtEl>
                                        <p:attrNameLst>
                                          <p:attrName>ppt_y</p:attrName>
                                        </p:attrNameLst>
                                      </p:cBhvr>
                                      <p:tavLst>
                                        <p:tav tm="0">
                                          <p:val>
                                            <p:strVal val="#ppt_y"/>
                                          </p:val>
                                        </p:tav>
                                        <p:tav tm="100000">
                                          <p:val>
                                            <p:strVal val="#ppt_y"/>
                                          </p:val>
                                        </p:tav>
                                      </p:tavLst>
                                    </p:anim>
                                  </p:childTnLst>
                                </p:cTn>
                              </p:par>
                            </p:childTnLst>
                          </p:cTn>
                        </p:par>
                        <p:par>
                          <p:cTn id="82" fill="hold">
                            <p:stCondLst>
                              <p:cond delay="2250"/>
                            </p:stCondLst>
                            <p:childTnLst>
                              <p:par>
                                <p:cTn id="83" presetID="18" presetClass="entr" presetSubtype="12"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strips(downLeft)">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1250" fill="hold"/>
                                        <p:tgtEl>
                                          <p:spTgt spid="20"/>
                                        </p:tgtEl>
                                        <p:attrNameLst>
                                          <p:attrName>ppt_x</p:attrName>
                                        </p:attrNameLst>
                                      </p:cBhvr>
                                      <p:tavLst>
                                        <p:tav tm="0">
                                          <p:val>
                                            <p:strVal val="1+#ppt_w/2"/>
                                          </p:val>
                                        </p:tav>
                                        <p:tav tm="100000">
                                          <p:val>
                                            <p:strVal val="#ppt_x"/>
                                          </p:val>
                                        </p:tav>
                                      </p:tavLst>
                                    </p:anim>
                                    <p:anim calcmode="lin" valueType="num">
                                      <p:cBhvr additive="base">
                                        <p:cTn id="91" dur="1250" fill="hold"/>
                                        <p:tgtEl>
                                          <p:spTgt spid="20"/>
                                        </p:tgtEl>
                                        <p:attrNameLst>
                                          <p:attrName>ppt_y</p:attrName>
                                        </p:attrNameLst>
                                      </p:cBhvr>
                                      <p:tavLst>
                                        <p:tav tm="0">
                                          <p:val>
                                            <p:strVal val="#ppt_y"/>
                                          </p:val>
                                        </p:tav>
                                        <p:tav tm="100000">
                                          <p:val>
                                            <p:strVal val="#ppt_y"/>
                                          </p:val>
                                        </p:tav>
                                      </p:tavLst>
                                    </p:anim>
                                  </p:childTnLst>
                                </p:cTn>
                              </p:par>
                              <p:par>
                                <p:cTn id="92" presetID="2" presetClass="entr" presetSubtype="2" fill="hold"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1250" fill="hold"/>
                                        <p:tgtEl>
                                          <p:spTgt spid="21"/>
                                        </p:tgtEl>
                                        <p:attrNameLst>
                                          <p:attrName>ppt_x</p:attrName>
                                        </p:attrNameLst>
                                      </p:cBhvr>
                                      <p:tavLst>
                                        <p:tav tm="0">
                                          <p:val>
                                            <p:strVal val="1+#ppt_w/2"/>
                                          </p:val>
                                        </p:tav>
                                        <p:tav tm="100000">
                                          <p:val>
                                            <p:strVal val="#ppt_x"/>
                                          </p:val>
                                        </p:tav>
                                      </p:tavLst>
                                    </p:anim>
                                    <p:anim calcmode="lin" valueType="num">
                                      <p:cBhvr additive="base">
                                        <p:cTn id="95" dur="1250" fill="hold"/>
                                        <p:tgtEl>
                                          <p:spTgt spid="21"/>
                                        </p:tgtEl>
                                        <p:attrNameLst>
                                          <p:attrName>ppt_y</p:attrName>
                                        </p:attrNameLst>
                                      </p:cBhvr>
                                      <p:tavLst>
                                        <p:tav tm="0">
                                          <p:val>
                                            <p:strVal val="#ppt_y"/>
                                          </p:val>
                                        </p:tav>
                                        <p:tav tm="100000">
                                          <p:val>
                                            <p:strVal val="#ppt_y"/>
                                          </p:val>
                                        </p:tav>
                                      </p:tavLst>
                                    </p:anim>
                                  </p:childTnLst>
                                </p:cTn>
                              </p:par>
                            </p:childTnLst>
                          </p:cTn>
                        </p:par>
                        <p:par>
                          <p:cTn id="96" fill="hold">
                            <p:stCondLst>
                              <p:cond delay="1250"/>
                            </p:stCondLst>
                            <p:childTnLst>
                              <p:par>
                                <p:cTn id="97" presetID="8" presetClass="entr" presetSubtype="16" fill="hold" grpId="0" nodeType="afterEffect">
                                  <p:stCondLst>
                                    <p:cond delay="750"/>
                                  </p:stCondLst>
                                  <p:childTnLst>
                                    <p:set>
                                      <p:cBhvr>
                                        <p:cTn id="98" dur="1" fill="hold">
                                          <p:stCondLst>
                                            <p:cond delay="0"/>
                                          </p:stCondLst>
                                        </p:cTn>
                                        <p:tgtEl>
                                          <p:spTgt spid="17"/>
                                        </p:tgtEl>
                                        <p:attrNameLst>
                                          <p:attrName>style.visibility</p:attrName>
                                        </p:attrNameLst>
                                      </p:cBhvr>
                                      <p:to>
                                        <p:strVal val="visible"/>
                                      </p:to>
                                    </p:set>
                                    <p:animEffect transition="in" filter="diamond(in)">
                                      <p:cBhvr>
                                        <p:cTn id="99"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3" grpId="0" animBg="1"/>
      <p:bldP spid="14" grpId="0" animBg="1"/>
      <p:bldP spid="17" grpId="0" animBg="1"/>
      <p:bldP spid="7" grpId="0" animBg="1"/>
      <p:bldP spid="20" grpId="0" animBg="1"/>
      <p:bldP spid="27" grpId="0" animBg="1"/>
      <p:bldP spid="4" grpId="0" animBg="1"/>
      <p:bldP spid="12" grpId="0"/>
      <p:bldP spid="31"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13034" y="654292"/>
            <a:ext cx="7185977" cy="5414917"/>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980077" y="2648319"/>
            <a:ext cx="335110" cy="243761"/>
          </a:xfrm>
          <a:prstGeom prst="rect">
            <a:avLst/>
          </a:prstGeom>
          <a:noFill/>
          <a:ln w="508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4" name="Rounded Rectangular Callout 3"/>
          <p:cNvSpPr/>
          <p:nvPr/>
        </p:nvSpPr>
        <p:spPr>
          <a:xfrm>
            <a:off x="243078" y="1709769"/>
            <a:ext cx="5692964" cy="445604"/>
          </a:xfrm>
          <a:prstGeom prst="wedgeRoundRectCallout">
            <a:avLst>
              <a:gd name="adj1" fmla="val 65617"/>
              <a:gd name="adj2" fmla="val 220526"/>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smtClean="0">
                <a:solidFill>
                  <a:prstClr val="black"/>
                </a:solidFill>
              </a:rPr>
              <a:t>Conjunction </a:t>
            </a:r>
            <a:r>
              <a:rPr lang="en-CA" sz="1600" b="1" u="sng" dirty="0" smtClean="0">
                <a:solidFill>
                  <a:prstClr val="black"/>
                </a:solidFill>
              </a:rPr>
              <a:t>as</a:t>
            </a:r>
            <a:r>
              <a:rPr lang="en-CA" sz="1600" b="1" dirty="0" smtClean="0">
                <a:solidFill>
                  <a:prstClr val="black"/>
                </a:solidFill>
              </a:rPr>
              <a:t> p</a:t>
            </a:r>
            <a:r>
              <a:rPr lang="en-CA" sz="1600" b="1" u="sng" dirty="0" smtClean="0">
                <a:solidFill>
                  <a:prstClr val="black"/>
                </a:solidFill>
              </a:rPr>
              <a:t>er naval chart</a:t>
            </a:r>
            <a:r>
              <a:rPr lang="en-CA" sz="1600" b="1" dirty="0" smtClean="0">
                <a:solidFill>
                  <a:prstClr val="black"/>
                </a:solidFill>
              </a:rPr>
              <a:t>, </a:t>
            </a:r>
            <a:r>
              <a:rPr lang="en-CA" sz="1600" b="1" u="sng" dirty="0" smtClean="0">
                <a:solidFill>
                  <a:srgbClr val="FF0000"/>
                </a:solidFill>
              </a:rPr>
              <a:t>note double asterisks</a:t>
            </a:r>
            <a:r>
              <a:rPr lang="en-CA" sz="1600" b="1" dirty="0" smtClean="0">
                <a:solidFill>
                  <a:srgbClr val="FF0000"/>
                </a:solidFill>
              </a:rPr>
              <a:t>!</a:t>
            </a:r>
            <a:endParaRPr lang="en-CA" sz="1600" b="1" dirty="0">
              <a:solidFill>
                <a:srgbClr val="FF0000"/>
              </a:solidFill>
            </a:endParaRPr>
          </a:p>
        </p:txBody>
      </p:sp>
      <p:sp>
        <p:nvSpPr>
          <p:cNvPr id="5" name="Rounded Rectangular Callout 4"/>
          <p:cNvSpPr/>
          <p:nvPr/>
        </p:nvSpPr>
        <p:spPr>
          <a:xfrm>
            <a:off x="6119310" y="1969530"/>
            <a:ext cx="1096433" cy="329014"/>
          </a:xfrm>
          <a:prstGeom prst="wedgeRoundRectCallout">
            <a:avLst>
              <a:gd name="adj1" fmla="val 31137"/>
              <a:gd name="adj2" fmla="val 136607"/>
              <a:gd name="adj3" fmla="val 16667"/>
            </a:avLst>
          </a:prstGeom>
          <a:solidFill>
            <a:srgbClr val="0000FF"/>
          </a:solidFill>
          <a:ln w="508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1600" b="1" dirty="0">
                <a:solidFill>
                  <a:srgbClr val="00FFFF"/>
                </a:solidFill>
              </a:rPr>
              <a:t>Tequfah</a:t>
            </a:r>
          </a:p>
        </p:txBody>
      </p:sp>
      <p:sp>
        <p:nvSpPr>
          <p:cNvPr id="6" name="Rectangle 5"/>
          <p:cNvSpPr/>
          <p:nvPr/>
        </p:nvSpPr>
        <p:spPr>
          <a:xfrm>
            <a:off x="6666450" y="3464293"/>
            <a:ext cx="455624" cy="276076"/>
          </a:xfrm>
          <a:prstGeom prst="rect">
            <a:avLst/>
          </a:prstGeom>
          <a:noFill/>
          <a:ln w="57150">
            <a:solidFill>
              <a:schemeClr val="accent3">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8" name="Rounded Rectangular Callout 7"/>
          <p:cNvSpPr/>
          <p:nvPr/>
        </p:nvSpPr>
        <p:spPr>
          <a:xfrm>
            <a:off x="243078" y="2666249"/>
            <a:ext cx="1448642" cy="1244176"/>
          </a:xfrm>
          <a:prstGeom prst="wedgeRoundRectCallout">
            <a:avLst>
              <a:gd name="adj1" fmla="val 19188"/>
              <a:gd name="adj2" fmla="val 83122"/>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9" name="Rectangle 8"/>
          <p:cNvSpPr/>
          <p:nvPr/>
        </p:nvSpPr>
        <p:spPr>
          <a:xfrm>
            <a:off x="806893" y="4893931"/>
            <a:ext cx="321012" cy="272373"/>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 name="Rounded Rectangular Callout 9"/>
          <p:cNvSpPr/>
          <p:nvPr/>
        </p:nvSpPr>
        <p:spPr>
          <a:xfrm>
            <a:off x="502123" y="5678936"/>
            <a:ext cx="3657502" cy="1063041"/>
          </a:xfrm>
          <a:prstGeom prst="wedgeRoundRectCallout">
            <a:avLst>
              <a:gd name="adj1" fmla="val -31272"/>
              <a:gd name="adj2" fmla="val -94641"/>
              <a:gd name="adj3" fmla="val 16667"/>
            </a:avLst>
          </a:prstGeom>
          <a:solidFill>
            <a:schemeClr val="tx1">
              <a:lumMod val="85000"/>
            </a:schemeClr>
          </a:solidFill>
          <a:ln w="3810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b="1" dirty="0">
                <a:solidFill>
                  <a:srgbClr val="663300"/>
                </a:solidFill>
              </a:rPr>
              <a:t>From New </a:t>
            </a:r>
            <a:r>
              <a:rPr lang="en-CA" b="1" dirty="0" err="1">
                <a:solidFill>
                  <a:srgbClr val="663300"/>
                </a:solidFill>
              </a:rPr>
              <a:t>Moonth</a:t>
            </a:r>
            <a:r>
              <a:rPr lang="en-CA" b="1" dirty="0">
                <a:solidFill>
                  <a:srgbClr val="663300"/>
                </a:solidFill>
              </a:rPr>
              <a:t> day, </a:t>
            </a:r>
            <a:r>
              <a:rPr lang="en-CA" b="1" dirty="0" smtClean="0">
                <a:solidFill>
                  <a:srgbClr val="663300"/>
                </a:solidFill>
              </a:rPr>
              <a:t/>
            </a:r>
            <a:br>
              <a:rPr lang="en-CA" b="1" dirty="0" smtClean="0">
                <a:solidFill>
                  <a:srgbClr val="663300"/>
                </a:solidFill>
              </a:rPr>
            </a:br>
            <a:r>
              <a:rPr lang="en-CA" b="1" dirty="0" smtClean="0">
                <a:solidFill>
                  <a:srgbClr val="663300"/>
                </a:solidFill>
              </a:rPr>
              <a:t>there </a:t>
            </a:r>
            <a:r>
              <a:rPr lang="en-CA" b="1" dirty="0">
                <a:solidFill>
                  <a:srgbClr val="663300"/>
                </a:solidFill>
              </a:rPr>
              <a:t>are </a:t>
            </a:r>
            <a:r>
              <a:rPr lang="en-CA" b="1" u="sng" dirty="0">
                <a:solidFill>
                  <a:srgbClr val="FF0000"/>
                </a:solidFill>
              </a:rPr>
              <a:t>14</a:t>
            </a:r>
            <a:r>
              <a:rPr lang="en-CA" b="1" dirty="0">
                <a:solidFill>
                  <a:srgbClr val="663300"/>
                </a:solidFill>
              </a:rPr>
              <a:t> cycles to the </a:t>
            </a:r>
            <a:r>
              <a:rPr lang="en-CA" b="1" dirty="0" smtClean="0">
                <a:solidFill>
                  <a:srgbClr val="663300"/>
                </a:solidFill>
              </a:rPr>
              <a:t/>
            </a:r>
            <a:br>
              <a:rPr lang="en-CA" b="1" dirty="0" smtClean="0">
                <a:solidFill>
                  <a:srgbClr val="663300"/>
                </a:solidFill>
              </a:rPr>
            </a:br>
            <a:r>
              <a:rPr lang="en-CA" b="1" dirty="0" smtClean="0">
                <a:solidFill>
                  <a:srgbClr val="FF0000"/>
                </a:solidFill>
              </a:rPr>
              <a:t>Lunar </a:t>
            </a:r>
            <a:r>
              <a:rPr lang="en-CA" b="1" dirty="0">
                <a:solidFill>
                  <a:srgbClr val="FF0000"/>
                </a:solidFill>
              </a:rPr>
              <a:t>Abib 14</a:t>
            </a:r>
            <a:r>
              <a:rPr lang="en-CA" b="1" baseline="30000" dirty="0">
                <a:solidFill>
                  <a:srgbClr val="FF0000"/>
                </a:solidFill>
              </a:rPr>
              <a:t>th</a:t>
            </a:r>
            <a:r>
              <a:rPr lang="en-CA" b="1" dirty="0">
                <a:solidFill>
                  <a:srgbClr val="FF0000"/>
                </a:solidFill>
              </a:rPr>
              <a:t>, </a:t>
            </a:r>
            <a:r>
              <a:rPr lang="en-CA" b="1" dirty="0">
                <a:solidFill>
                  <a:srgbClr val="663300"/>
                </a:solidFill>
              </a:rPr>
              <a:t>the </a:t>
            </a:r>
            <a:r>
              <a:rPr lang="en-CA" b="1" dirty="0">
                <a:solidFill>
                  <a:srgbClr val="663300"/>
                </a:solidFill>
                <a:effectLst>
                  <a:glow rad="127000">
                    <a:srgbClr val="00FF00"/>
                  </a:glow>
                </a:effectLst>
              </a:rPr>
              <a:t>2</a:t>
            </a:r>
            <a:r>
              <a:rPr lang="en-CA" b="1" baseline="30000" dirty="0">
                <a:solidFill>
                  <a:srgbClr val="663300"/>
                </a:solidFill>
                <a:effectLst>
                  <a:glow rad="127000">
                    <a:srgbClr val="00FF00"/>
                  </a:glow>
                </a:effectLst>
              </a:rPr>
              <a:t>nd</a:t>
            </a:r>
            <a:r>
              <a:rPr lang="en-CA" b="1" dirty="0">
                <a:solidFill>
                  <a:srgbClr val="663300"/>
                </a:solidFill>
              </a:rPr>
              <a:t> cycle!</a:t>
            </a:r>
          </a:p>
        </p:txBody>
      </p:sp>
      <p:sp>
        <p:nvSpPr>
          <p:cNvPr id="11" name="Rectangle 10"/>
          <p:cNvSpPr/>
          <p:nvPr/>
        </p:nvSpPr>
        <p:spPr>
          <a:xfrm>
            <a:off x="6980077" y="2933893"/>
            <a:ext cx="321012" cy="272373"/>
          </a:xfrm>
          <a:prstGeom prst="rect">
            <a:avLst/>
          </a:pr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3" name="Rounded Rectangular Callout 12"/>
          <p:cNvSpPr/>
          <p:nvPr/>
        </p:nvSpPr>
        <p:spPr>
          <a:xfrm>
            <a:off x="2286000" y="2459746"/>
            <a:ext cx="3207435" cy="350087"/>
          </a:xfrm>
          <a:prstGeom prst="wedgeRoundRectCallout">
            <a:avLst>
              <a:gd name="adj1" fmla="val 51817"/>
              <a:gd name="adj2" fmla="val 129991"/>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prstClr val="black"/>
                </a:solidFill>
              </a:rPr>
              <a:t>Sliver </a:t>
            </a:r>
            <a:r>
              <a:rPr lang="en-CA" b="1" dirty="0" smtClean="0">
                <a:solidFill>
                  <a:prstClr val="black"/>
                </a:solidFill>
              </a:rPr>
              <a:t>Moon as per chart!</a:t>
            </a:r>
            <a:endParaRPr lang="en-CA" b="1" dirty="0">
              <a:solidFill>
                <a:prstClr val="black"/>
              </a:solidFill>
            </a:endParaRPr>
          </a:p>
        </p:txBody>
      </p:sp>
      <p:sp>
        <p:nvSpPr>
          <p:cNvPr id="14" name="Rectangle 13"/>
          <p:cNvSpPr/>
          <p:nvPr/>
        </p:nvSpPr>
        <p:spPr>
          <a:xfrm>
            <a:off x="5451245" y="3152151"/>
            <a:ext cx="321012" cy="272373"/>
          </a:xfrm>
          <a:prstGeom prst="rect">
            <a:avLst/>
          </a:prstGeom>
          <a:noFill/>
          <a:ln w="57150">
            <a:solidFill>
              <a:srgbClr val="99FF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7" name="Rounded Rectangle 16"/>
          <p:cNvSpPr/>
          <p:nvPr/>
        </p:nvSpPr>
        <p:spPr>
          <a:xfrm>
            <a:off x="7668045" y="1417801"/>
            <a:ext cx="4090903" cy="4985248"/>
          </a:xfrm>
          <a:prstGeom prst="roundRect">
            <a:avLst>
              <a:gd name="adj" fmla="val 9830"/>
            </a:avLst>
          </a:prstGeom>
          <a:solidFill>
            <a:schemeClr val="tx1">
              <a:lumMod val="85000"/>
            </a:schemeClr>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defTabSz="457200"/>
            <a:r>
              <a:rPr lang="en-CA" sz="2800" dirty="0" smtClean="0">
                <a:solidFill>
                  <a:srgbClr val="7030A0"/>
                </a:solidFill>
                <a:latin typeface="Comic Sans MS" panose="030F0702030302020204" pitchFamily="66" charset="0"/>
              </a:rPr>
              <a:t>Once again </a:t>
            </a:r>
            <a:r>
              <a:rPr lang="en-CA" sz="2800" dirty="0" smtClean="0">
                <a:solidFill>
                  <a:prstClr val="black"/>
                </a:solidFill>
              </a:rPr>
              <a:t>– not even a remote opportunity for a</a:t>
            </a:r>
            <a:br>
              <a:rPr lang="en-CA" sz="2800" dirty="0" smtClean="0">
                <a:solidFill>
                  <a:prstClr val="black"/>
                </a:solidFill>
              </a:rPr>
            </a:br>
            <a:r>
              <a:rPr lang="en-CA" sz="2800" b="1" dirty="0" smtClean="0">
                <a:ln>
                  <a:solidFill>
                    <a:srgbClr val="0000FF"/>
                  </a:solidFill>
                </a:ln>
                <a:solidFill>
                  <a:srgbClr val="FF66FF"/>
                </a:solidFill>
              </a:rPr>
              <a:t>12 </a:t>
            </a:r>
            <a:r>
              <a:rPr lang="en-CA" sz="2800" b="1" dirty="0">
                <a:ln>
                  <a:solidFill>
                    <a:srgbClr val="0000FF"/>
                  </a:solidFill>
                </a:ln>
                <a:solidFill>
                  <a:srgbClr val="FF66FF"/>
                </a:solidFill>
              </a:rPr>
              <a:t>hour Festal offset </a:t>
            </a:r>
            <a:r>
              <a:rPr lang="en-CA" sz="2800" dirty="0" smtClean="0">
                <a:solidFill>
                  <a:prstClr val="black"/>
                </a:solidFill>
              </a:rPr>
              <a:t>as spoken </a:t>
            </a:r>
            <a:r>
              <a:rPr lang="en-CA" sz="2800" dirty="0">
                <a:solidFill>
                  <a:prstClr val="black"/>
                </a:solidFill>
              </a:rPr>
              <a:t>into by </a:t>
            </a:r>
            <a:r>
              <a:rPr lang="en-CA" sz="2800" dirty="0" smtClean="0">
                <a:solidFill>
                  <a:prstClr val="black"/>
                </a:solidFill>
              </a:rPr>
              <a:t/>
            </a:r>
            <a:br>
              <a:rPr lang="en-CA" sz="2800" dirty="0" smtClean="0">
                <a:solidFill>
                  <a:prstClr val="black"/>
                </a:solidFill>
              </a:rPr>
            </a:br>
            <a:r>
              <a:rPr lang="en-CA" sz="2800" dirty="0" smtClean="0">
                <a:solidFill>
                  <a:srgbClr val="00589A"/>
                </a:solidFill>
              </a:rPr>
              <a:t>John </a:t>
            </a:r>
            <a:r>
              <a:rPr lang="en-CA" sz="2800" dirty="0">
                <a:solidFill>
                  <a:srgbClr val="00589A"/>
                </a:solidFill>
              </a:rPr>
              <a:t>19:42</a:t>
            </a:r>
            <a:r>
              <a:rPr lang="en-CA" sz="2800" dirty="0">
                <a:solidFill>
                  <a:prstClr val="black"/>
                </a:solidFill>
              </a:rPr>
              <a:t> &amp; </a:t>
            </a:r>
            <a:r>
              <a:rPr lang="en-CA" sz="2800" dirty="0" smtClean="0">
                <a:solidFill>
                  <a:prstClr val="black"/>
                </a:solidFill>
              </a:rPr>
              <a:t/>
            </a:r>
            <a:br>
              <a:rPr lang="en-CA" sz="2800" dirty="0" smtClean="0">
                <a:solidFill>
                  <a:prstClr val="black"/>
                </a:solidFill>
              </a:rPr>
            </a:br>
            <a:r>
              <a:rPr lang="en-CA" sz="2800" dirty="0" smtClean="0">
                <a:solidFill>
                  <a:srgbClr val="00589A"/>
                </a:solidFill>
              </a:rPr>
              <a:t>Matt </a:t>
            </a:r>
            <a:r>
              <a:rPr lang="en-CA" sz="2800" dirty="0">
                <a:solidFill>
                  <a:srgbClr val="00589A"/>
                </a:solidFill>
              </a:rPr>
              <a:t>26:5 </a:t>
            </a:r>
            <a:r>
              <a:rPr lang="en-CA" sz="2800" dirty="0">
                <a:solidFill>
                  <a:prstClr val="black"/>
                </a:solidFill>
              </a:rPr>
              <a:t>in - CE 32</a:t>
            </a:r>
            <a:r>
              <a:rPr lang="en-CA" sz="2800" dirty="0" smtClean="0">
                <a:solidFill>
                  <a:prstClr val="black"/>
                </a:solidFill>
              </a:rPr>
              <a:t>!</a:t>
            </a:r>
          </a:p>
          <a:p>
            <a:pPr algn="ctr" defTabSz="457200"/>
            <a:r>
              <a:rPr lang="en-CA" sz="2800" dirty="0" smtClean="0">
                <a:solidFill>
                  <a:srgbClr val="0000FF"/>
                </a:solidFill>
              </a:rPr>
              <a:t>CC </a:t>
            </a:r>
            <a:r>
              <a:rPr lang="en-CA" sz="2800" dirty="0">
                <a:solidFill>
                  <a:srgbClr val="0000FF"/>
                </a:solidFill>
              </a:rPr>
              <a:t>Passover was </a:t>
            </a:r>
            <a:r>
              <a:rPr lang="en-CA" sz="2800" dirty="0" smtClean="0">
                <a:solidFill>
                  <a:srgbClr val="0000FF"/>
                </a:solidFill>
              </a:rPr>
              <a:t/>
            </a:r>
            <a:br>
              <a:rPr lang="en-CA" sz="2800" dirty="0" smtClean="0">
                <a:solidFill>
                  <a:srgbClr val="0000FF"/>
                </a:solidFill>
              </a:rPr>
            </a:br>
            <a:r>
              <a:rPr lang="en-CA" sz="2800" dirty="0" smtClean="0">
                <a:solidFill>
                  <a:srgbClr val="0000FF"/>
                </a:solidFill>
              </a:rPr>
              <a:t>9 </a:t>
            </a:r>
            <a:r>
              <a:rPr lang="en-CA" sz="2800" dirty="0">
                <a:solidFill>
                  <a:srgbClr val="0000FF"/>
                </a:solidFill>
              </a:rPr>
              <a:t>cycles earlier</a:t>
            </a:r>
            <a:r>
              <a:rPr lang="en-CA" sz="2800" dirty="0" smtClean="0">
                <a:solidFill>
                  <a:srgbClr val="0000FF"/>
                </a:solidFill>
              </a:rPr>
              <a:t>!</a:t>
            </a:r>
          </a:p>
          <a:p>
            <a:pPr algn="ctr" defTabSz="457200"/>
            <a:r>
              <a:rPr lang="en-CA" sz="2800" dirty="0" smtClean="0">
                <a:solidFill>
                  <a:schemeClr val="bg1"/>
                </a:solidFill>
                <a:latin typeface="Arial Black" panose="020B0A04020102020204" pitchFamily="34" charset="0"/>
              </a:rPr>
              <a:t>Another </a:t>
            </a:r>
            <a:r>
              <a:rPr lang="en-CA" sz="2800" dirty="0" smtClean="0">
                <a:solidFill>
                  <a:srgbClr val="FF0000"/>
                </a:solidFill>
                <a:latin typeface="Arial Black" panose="020B0A04020102020204" pitchFamily="34" charset="0"/>
              </a:rPr>
              <a:t>Lunar</a:t>
            </a:r>
            <a:r>
              <a:rPr lang="en-CA" sz="2800" dirty="0" smtClean="0">
                <a:solidFill>
                  <a:schemeClr val="bg1"/>
                </a:solidFill>
                <a:latin typeface="Arial Black" panose="020B0A04020102020204" pitchFamily="34" charset="0"/>
              </a:rPr>
              <a:t> </a:t>
            </a:r>
            <a:r>
              <a:rPr lang="en-CA" sz="2800" u="sng" dirty="0" smtClean="0">
                <a:solidFill>
                  <a:schemeClr val="bg1"/>
                </a:solidFill>
                <a:latin typeface="Arial Black" panose="020B0A04020102020204" pitchFamily="34" charset="0"/>
              </a:rPr>
              <a:t>FAILURE</a:t>
            </a:r>
            <a:r>
              <a:rPr lang="en-CA" sz="2800" dirty="0" smtClean="0">
                <a:solidFill>
                  <a:schemeClr val="bg1"/>
                </a:solidFill>
                <a:latin typeface="Arial Black" panose="020B0A04020102020204" pitchFamily="34" charset="0"/>
              </a:rPr>
              <a:t>.</a:t>
            </a:r>
            <a:endParaRPr lang="en-CA" sz="2800" dirty="0">
              <a:solidFill>
                <a:schemeClr val="bg1"/>
              </a:solidFill>
              <a:latin typeface="Arial Black" panose="020B0A04020102020204" pitchFamily="34" charset="0"/>
            </a:endParaRPr>
          </a:p>
        </p:txBody>
      </p:sp>
      <p:sp>
        <p:nvSpPr>
          <p:cNvPr id="7" name="Rectangle 6"/>
          <p:cNvSpPr/>
          <p:nvPr/>
        </p:nvSpPr>
        <p:spPr>
          <a:xfrm>
            <a:off x="1164589" y="4369742"/>
            <a:ext cx="287241" cy="283672"/>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3" name="Rectangle 22"/>
          <p:cNvSpPr/>
          <p:nvPr/>
        </p:nvSpPr>
        <p:spPr>
          <a:xfrm>
            <a:off x="2483000" y="4147563"/>
            <a:ext cx="298940" cy="54072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1996080" y="3283974"/>
            <a:ext cx="1447294" cy="411613"/>
          </a:xfrm>
          <a:prstGeom prst="wedgeRoundRectCallout">
            <a:avLst>
              <a:gd name="adj1" fmla="val -8211"/>
              <a:gd name="adj2" fmla="val 146976"/>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srgbClr val="0000FF"/>
                </a:solidFill>
              </a:rPr>
              <a:t>CC Pesach</a:t>
            </a:r>
          </a:p>
        </p:txBody>
      </p:sp>
      <p:sp>
        <p:nvSpPr>
          <p:cNvPr id="2" name="Slide Number Placeholder 1"/>
          <p:cNvSpPr>
            <a:spLocks noGrp="1"/>
          </p:cNvSpPr>
          <p:nvPr>
            <p:ph type="sldNum" sz="quarter" idx="12"/>
          </p:nvPr>
        </p:nvSpPr>
        <p:spPr>
          <a:xfrm>
            <a:off x="11817753" y="6521415"/>
            <a:ext cx="374247" cy="336585"/>
          </a:xfrm>
        </p:spPr>
        <p:txBody>
          <a:bodyPr/>
          <a:lstStyle/>
          <a:p>
            <a:fld id="{6D22F896-40B5-4ADD-8801-0D06FADFA095}" type="slidenum">
              <a:rPr lang="en-US" sz="1100" smtClean="0">
                <a:solidFill>
                  <a:schemeClr val="tx1"/>
                </a:solidFill>
              </a:rPr>
              <a:pPr/>
              <a:t>74</a:t>
            </a:fld>
            <a:endParaRPr lang="en-US" sz="1100" dirty="0">
              <a:solidFill>
                <a:schemeClr val="tx1"/>
              </a:solidFill>
            </a:endParaRPr>
          </a:p>
        </p:txBody>
      </p:sp>
      <p:sp>
        <p:nvSpPr>
          <p:cNvPr id="19" name="Rounded Rectangle 18"/>
          <p:cNvSpPr/>
          <p:nvPr/>
        </p:nvSpPr>
        <p:spPr>
          <a:xfrm>
            <a:off x="243078" y="96227"/>
            <a:ext cx="4554834" cy="558065"/>
          </a:xfrm>
          <a:prstGeom prst="roundRect">
            <a:avLst>
              <a:gd name="adj" fmla="val 45608"/>
            </a:avLst>
          </a:prstGeom>
          <a:solidFill>
            <a:schemeClr val="bg1"/>
          </a:solidFill>
          <a:ln>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smtClean="0">
                <a:solidFill>
                  <a:srgbClr val="FF0000"/>
                </a:solidFill>
                <a:effectLst>
                  <a:glow rad="127000">
                    <a:srgbClr val="00FFFF"/>
                  </a:glow>
                </a:effectLst>
              </a:rPr>
              <a:t>Chart</a:t>
            </a:r>
            <a:r>
              <a:rPr lang="en-CA" sz="2800" b="1" dirty="0" smtClean="0">
                <a:solidFill>
                  <a:srgbClr val="FF0000"/>
                </a:solidFill>
              </a:rPr>
              <a:t> For Lunar View #2</a:t>
            </a:r>
            <a:endParaRPr lang="en-CA" sz="2800" b="1" dirty="0">
              <a:solidFill>
                <a:srgbClr val="FF0000"/>
              </a:solidFill>
            </a:endParaRPr>
          </a:p>
        </p:txBody>
      </p:sp>
      <p:sp>
        <p:nvSpPr>
          <p:cNvPr id="20" name="Rectangle 19"/>
          <p:cNvSpPr/>
          <p:nvPr/>
        </p:nvSpPr>
        <p:spPr>
          <a:xfrm>
            <a:off x="5127620" y="3153103"/>
            <a:ext cx="321012" cy="272373"/>
          </a:xfrm>
          <a:prstGeom prst="rect">
            <a:avLst/>
          </a:prstGeom>
          <a:noFill/>
          <a:ln w="57150">
            <a:solidFill>
              <a:schemeClr val="accent3">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25" name="Straight Connector 24"/>
          <p:cNvCxnSpPr/>
          <p:nvPr/>
        </p:nvCxnSpPr>
        <p:spPr>
          <a:xfrm>
            <a:off x="5629681" y="3669414"/>
            <a:ext cx="991836" cy="26173"/>
          </a:xfrm>
          <a:prstGeom prst="line">
            <a:avLst/>
          </a:prstGeom>
          <a:ln w="57150">
            <a:solidFill>
              <a:schemeClr val="accent3">
                <a:lumMod val="75000"/>
              </a:schemeClr>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5364150" y="3438120"/>
            <a:ext cx="265531" cy="231294"/>
          </a:xfrm>
          <a:prstGeom prst="line">
            <a:avLst/>
          </a:prstGeom>
          <a:ln w="57150">
            <a:solidFill>
              <a:schemeClr val="accent3">
                <a:lumMod val="75000"/>
              </a:schemeClr>
            </a:solidFill>
            <a:prstDash val="sysDot"/>
            <a:headEnd type="none"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2" name="Bent Arrow 21"/>
          <p:cNvSpPr/>
          <p:nvPr/>
        </p:nvSpPr>
        <p:spPr>
          <a:xfrm rot="5400000" flipH="1">
            <a:off x="1722226" y="4062487"/>
            <a:ext cx="449586" cy="1564861"/>
          </a:xfrm>
          <a:prstGeom prst="bentArrow">
            <a:avLst>
              <a:gd name="adj1" fmla="val 16211"/>
              <a:gd name="adj2" fmla="val 25000"/>
              <a:gd name="adj3" fmla="val 33056"/>
              <a:gd name="adj4" fmla="val 43750"/>
            </a:avLst>
          </a:prstGeom>
          <a:gradFill>
            <a:gsLst>
              <a:gs pos="0">
                <a:srgbClr val="FF5050">
                  <a:lumMod val="64000"/>
                  <a:lumOff val="36000"/>
                </a:srgbClr>
              </a:gs>
              <a:gs pos="42000">
                <a:srgbClr val="FF9900">
                  <a:lumMod val="40000"/>
                  <a:lumOff val="60000"/>
                </a:srgbClr>
              </a:gs>
              <a:gs pos="86000">
                <a:schemeClr val="tx1">
                  <a:lumMod val="65000"/>
                </a:schemeClr>
              </a:gs>
            </a:gsLst>
            <a:lin ang="5400000" scaled="1"/>
          </a:gradFill>
          <a:ln w="12700">
            <a:solidFill>
              <a:srgbClr val="002060"/>
            </a:solidFill>
          </a:ln>
          <a:effectLst>
            <a:innerShdw blurRad="114300">
              <a:prstClr val="black"/>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26" name="Group 25"/>
          <p:cNvGrpSpPr/>
          <p:nvPr/>
        </p:nvGrpSpPr>
        <p:grpSpPr>
          <a:xfrm>
            <a:off x="2665378" y="4604902"/>
            <a:ext cx="814643" cy="850430"/>
            <a:chOff x="3786521" y="4856815"/>
            <a:chExt cx="814643" cy="850430"/>
          </a:xfrm>
        </p:grpSpPr>
        <p:sp>
          <p:nvSpPr>
            <p:cNvPr id="27" name="Rounded Rectangle 26"/>
            <p:cNvSpPr/>
            <p:nvPr/>
          </p:nvSpPr>
          <p:spPr>
            <a:xfrm>
              <a:off x="3898628" y="5030117"/>
              <a:ext cx="610457" cy="254414"/>
            </a:xfrm>
            <a:prstGeom prst="roundRect">
              <a:avLst/>
            </a:prstGeom>
            <a:solidFill>
              <a:srgbClr val="F735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8" name="Picture 27" descr="C:\Users\Rae\Desktop\blue face what clea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786521" y="4856815"/>
              <a:ext cx="814643" cy="8504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a:grpSpLocks noChangeAspect="1"/>
          </p:cNvGrpSpPr>
          <p:nvPr/>
        </p:nvGrpSpPr>
        <p:grpSpPr>
          <a:xfrm>
            <a:off x="5106104" y="227857"/>
            <a:ext cx="6393081" cy="917417"/>
            <a:chOff x="234906" y="620807"/>
            <a:chExt cx="7430490" cy="1110716"/>
          </a:xfrm>
          <a:effectLst>
            <a:glow rad="228600">
              <a:schemeClr val="accent5">
                <a:satMod val="175000"/>
                <a:alpha val="40000"/>
              </a:schemeClr>
            </a:glow>
          </a:effectLst>
        </p:grpSpPr>
        <p:pic>
          <p:nvPicPr>
            <p:cNvPr id="31" name="Picture 30"/>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4906" y="620807"/>
              <a:ext cx="7430490" cy="916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34906" y="1506024"/>
              <a:ext cx="7430490" cy="2254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Rectangle 28"/>
          <p:cNvSpPr/>
          <p:nvPr/>
        </p:nvSpPr>
        <p:spPr>
          <a:xfrm>
            <a:off x="7806689" y="696146"/>
            <a:ext cx="1737361" cy="445604"/>
          </a:xfrm>
          <a:prstGeom prst="rect">
            <a:avLst/>
          </a:prstGeom>
          <a:noFill/>
          <a:ln w="57150">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sz="1600" b="1" dirty="0">
              <a:solidFill>
                <a:srgbClr val="FF0000"/>
              </a:solidFill>
            </a:endParaRPr>
          </a:p>
        </p:txBody>
      </p:sp>
      <p:sp>
        <p:nvSpPr>
          <p:cNvPr id="33" name="Rectangle 32"/>
          <p:cNvSpPr/>
          <p:nvPr/>
        </p:nvSpPr>
        <p:spPr>
          <a:xfrm>
            <a:off x="9880600" y="688526"/>
            <a:ext cx="1621790" cy="445604"/>
          </a:xfrm>
          <a:prstGeom prst="rect">
            <a:avLst/>
          </a:prstGeom>
          <a:noFill/>
          <a:ln w="57150">
            <a:solidFill>
              <a:srgbClr val="99FF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sz="1600" b="1" dirty="0">
              <a:solidFill>
                <a:srgbClr val="FF0000"/>
              </a:solidFill>
            </a:endParaRPr>
          </a:p>
        </p:txBody>
      </p:sp>
    </p:spTree>
    <p:extLst>
      <p:ext uri="{BB962C8B-B14F-4D97-AF65-F5344CB8AC3E}">
        <p14:creationId xmlns:p14="http://schemas.microsoft.com/office/powerpoint/2010/main" val="133767628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1250" fill="hold"/>
                                        <p:tgtEl>
                                          <p:spTgt spid="9"/>
                                        </p:tgtEl>
                                        <p:attrNameLst>
                                          <p:attrName>ppt_x</p:attrName>
                                        </p:attrNameLst>
                                      </p:cBhvr>
                                      <p:tavLst>
                                        <p:tav tm="0">
                                          <p:val>
                                            <p:strVal val="0-#ppt_w/2"/>
                                          </p:val>
                                        </p:tav>
                                        <p:tav tm="100000">
                                          <p:val>
                                            <p:strVal val="#ppt_x"/>
                                          </p:val>
                                        </p:tav>
                                      </p:tavLst>
                                    </p:anim>
                                    <p:anim calcmode="lin" valueType="num">
                                      <p:cBhvr additive="base">
                                        <p:cTn id="73" dur="125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2250"/>
                            </p:stCondLst>
                            <p:childTnLst>
                              <p:par>
                                <p:cTn id="75" presetID="18" presetClass="entr" presetSubtype="12"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strips(down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arn(inVertical)">
                                      <p:cBhvr>
                                        <p:cTn id="82" dur="500"/>
                                        <p:tgtEl>
                                          <p:spTgt spid="24"/>
                                        </p:tgtEl>
                                      </p:cBhvr>
                                    </p:animEffect>
                                  </p:childTnLst>
                                </p:cTn>
                              </p:par>
                            </p:childTnLst>
                          </p:cTn>
                        </p:par>
                        <p:par>
                          <p:cTn id="83" fill="hold">
                            <p:stCondLst>
                              <p:cond delay="500"/>
                            </p:stCondLst>
                            <p:childTnLst>
                              <p:par>
                                <p:cTn id="84" presetID="2" presetClass="entr" presetSubtype="2"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1250" fill="hold"/>
                                        <p:tgtEl>
                                          <p:spTgt spid="22"/>
                                        </p:tgtEl>
                                        <p:attrNameLst>
                                          <p:attrName>ppt_x</p:attrName>
                                        </p:attrNameLst>
                                      </p:cBhvr>
                                      <p:tavLst>
                                        <p:tav tm="0">
                                          <p:val>
                                            <p:strVal val="1+#ppt_w/2"/>
                                          </p:val>
                                        </p:tav>
                                        <p:tav tm="100000">
                                          <p:val>
                                            <p:strVal val="#ppt_x"/>
                                          </p:val>
                                        </p:tav>
                                      </p:tavLst>
                                    </p:anim>
                                    <p:anim calcmode="lin" valueType="num">
                                      <p:cBhvr additive="base">
                                        <p:cTn id="87" dur="1250" fill="hold"/>
                                        <p:tgtEl>
                                          <p:spTgt spid="22"/>
                                        </p:tgtEl>
                                        <p:attrNameLst>
                                          <p:attrName>ppt_y</p:attrName>
                                        </p:attrNameLst>
                                      </p:cBhvr>
                                      <p:tavLst>
                                        <p:tav tm="0">
                                          <p:val>
                                            <p:strVal val="#ppt_y"/>
                                          </p:val>
                                        </p:tav>
                                        <p:tav tm="100000">
                                          <p:val>
                                            <p:strVal val="#ppt_y"/>
                                          </p:val>
                                        </p:tav>
                                      </p:tavLst>
                                    </p:anim>
                                  </p:childTnLst>
                                </p:cTn>
                              </p:par>
                              <p:par>
                                <p:cTn id="88" presetID="2" presetClass="entr" presetSubtype="2"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1250" fill="hold"/>
                                        <p:tgtEl>
                                          <p:spTgt spid="26"/>
                                        </p:tgtEl>
                                        <p:attrNameLst>
                                          <p:attrName>ppt_x</p:attrName>
                                        </p:attrNameLst>
                                      </p:cBhvr>
                                      <p:tavLst>
                                        <p:tav tm="0">
                                          <p:val>
                                            <p:strVal val="1+#ppt_w/2"/>
                                          </p:val>
                                        </p:tav>
                                        <p:tav tm="100000">
                                          <p:val>
                                            <p:strVal val="#ppt_x"/>
                                          </p:val>
                                        </p:tav>
                                      </p:tavLst>
                                    </p:anim>
                                    <p:anim calcmode="lin" valueType="num">
                                      <p:cBhvr additive="base">
                                        <p:cTn id="91" dur="125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1750"/>
                            </p:stCondLst>
                            <p:childTnLst>
                              <p:par>
                                <p:cTn id="93" presetID="8" presetClass="entr" presetSubtype="16"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diamond(in)">
                                      <p:cBhvr>
                                        <p:cTn id="95"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13" grpId="0" animBg="1"/>
      <p:bldP spid="14" grpId="0" animBg="1"/>
      <p:bldP spid="17" grpId="0" animBg="1"/>
      <p:bldP spid="7" grpId="0" animBg="1"/>
      <p:bldP spid="24" grpId="0" animBg="1"/>
      <p:bldP spid="20" grpId="0" animBg="1"/>
      <p:bldP spid="22" grpId="0" animBg="1"/>
      <p:bldP spid="29" grpId="0" animBg="1"/>
      <p:bldP spid="33"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13034" y="654292"/>
            <a:ext cx="7185977" cy="5414917"/>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980077" y="2610978"/>
            <a:ext cx="335110" cy="290067"/>
          </a:xfrm>
          <a:prstGeom prst="rect">
            <a:avLst/>
          </a:prstGeom>
          <a:noFill/>
          <a:ln w="508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4" name="Rounded Rectangular Callout 3"/>
          <p:cNvSpPr/>
          <p:nvPr/>
        </p:nvSpPr>
        <p:spPr>
          <a:xfrm>
            <a:off x="243078" y="1709769"/>
            <a:ext cx="5692964" cy="445604"/>
          </a:xfrm>
          <a:prstGeom prst="wedgeRoundRectCallout">
            <a:avLst>
              <a:gd name="adj1" fmla="val 65617"/>
              <a:gd name="adj2" fmla="val 220526"/>
              <a:gd name="adj3" fmla="val 16667"/>
            </a:avLst>
          </a:prstGeom>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smtClean="0">
                <a:solidFill>
                  <a:prstClr val="black"/>
                </a:solidFill>
              </a:rPr>
              <a:t>Conjunction as per naval chart, </a:t>
            </a:r>
            <a:r>
              <a:rPr lang="en-CA" sz="1600" b="1" u="sng" dirty="0" smtClean="0">
                <a:solidFill>
                  <a:srgbClr val="FF0000"/>
                </a:solidFill>
              </a:rPr>
              <a:t>note double asterisks</a:t>
            </a:r>
            <a:r>
              <a:rPr lang="en-CA" sz="1600" b="1" dirty="0" smtClean="0">
                <a:solidFill>
                  <a:srgbClr val="FF0000"/>
                </a:solidFill>
              </a:rPr>
              <a:t>!</a:t>
            </a:r>
            <a:endParaRPr lang="en-CA" sz="1600" b="1" dirty="0">
              <a:solidFill>
                <a:srgbClr val="FF0000"/>
              </a:solidFill>
            </a:endParaRPr>
          </a:p>
        </p:txBody>
      </p:sp>
      <p:sp>
        <p:nvSpPr>
          <p:cNvPr id="5" name="Rounded Rectangular Callout 4"/>
          <p:cNvSpPr/>
          <p:nvPr/>
        </p:nvSpPr>
        <p:spPr>
          <a:xfrm>
            <a:off x="6119310" y="1969530"/>
            <a:ext cx="1096433" cy="329014"/>
          </a:xfrm>
          <a:prstGeom prst="wedgeRoundRectCallout">
            <a:avLst>
              <a:gd name="adj1" fmla="val 31137"/>
              <a:gd name="adj2" fmla="val 136607"/>
              <a:gd name="adj3" fmla="val 16667"/>
            </a:avLst>
          </a:prstGeom>
          <a:solidFill>
            <a:srgbClr val="0000FF"/>
          </a:solidFill>
          <a:ln w="508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1600" b="1" dirty="0">
                <a:solidFill>
                  <a:srgbClr val="00FFFF"/>
                </a:solidFill>
              </a:rPr>
              <a:t>Tequfah</a:t>
            </a:r>
          </a:p>
        </p:txBody>
      </p:sp>
      <p:sp>
        <p:nvSpPr>
          <p:cNvPr id="6" name="Rectangle 5"/>
          <p:cNvSpPr/>
          <p:nvPr/>
        </p:nvSpPr>
        <p:spPr>
          <a:xfrm>
            <a:off x="6666450" y="3464293"/>
            <a:ext cx="455624" cy="276076"/>
          </a:xfrm>
          <a:prstGeom prst="rect">
            <a:avLst/>
          </a:prstGeom>
          <a:noFill/>
          <a:ln w="57150">
            <a:solidFill>
              <a:schemeClr val="accent3">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9" name="Rectangle 8"/>
          <p:cNvSpPr/>
          <p:nvPr/>
        </p:nvSpPr>
        <p:spPr>
          <a:xfrm>
            <a:off x="1139397" y="4893931"/>
            <a:ext cx="321012" cy="272373"/>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 name="Rounded Rectangular Callout 9"/>
          <p:cNvSpPr/>
          <p:nvPr/>
        </p:nvSpPr>
        <p:spPr>
          <a:xfrm>
            <a:off x="969908" y="5678937"/>
            <a:ext cx="3548304" cy="919088"/>
          </a:xfrm>
          <a:prstGeom prst="wedgeRoundRectCallout">
            <a:avLst>
              <a:gd name="adj1" fmla="val -37660"/>
              <a:gd name="adj2" fmla="val -108215"/>
              <a:gd name="adj3" fmla="val 16667"/>
            </a:avLst>
          </a:prstGeom>
          <a:solidFill>
            <a:schemeClr val="tx1">
              <a:lumMod val="85000"/>
            </a:schemeClr>
          </a:solidFill>
          <a:ln w="3810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srgbClr val="663300"/>
                </a:solidFill>
              </a:rPr>
              <a:t>From New </a:t>
            </a:r>
            <a:r>
              <a:rPr lang="en-CA" b="1" dirty="0" err="1">
                <a:solidFill>
                  <a:srgbClr val="663300"/>
                </a:solidFill>
              </a:rPr>
              <a:t>Moonth</a:t>
            </a:r>
            <a:r>
              <a:rPr lang="en-CA" b="1" dirty="0">
                <a:solidFill>
                  <a:srgbClr val="663300"/>
                </a:solidFill>
              </a:rPr>
              <a:t> day, </a:t>
            </a:r>
            <a:r>
              <a:rPr lang="en-CA" b="1" dirty="0" smtClean="0">
                <a:solidFill>
                  <a:srgbClr val="663300"/>
                </a:solidFill>
              </a:rPr>
              <a:t/>
            </a:r>
            <a:br>
              <a:rPr lang="en-CA" b="1" dirty="0" smtClean="0">
                <a:solidFill>
                  <a:srgbClr val="663300"/>
                </a:solidFill>
              </a:rPr>
            </a:br>
            <a:r>
              <a:rPr lang="en-CA" b="1" dirty="0" smtClean="0">
                <a:solidFill>
                  <a:srgbClr val="663300"/>
                </a:solidFill>
              </a:rPr>
              <a:t>there </a:t>
            </a:r>
            <a:r>
              <a:rPr lang="en-CA" b="1" dirty="0">
                <a:solidFill>
                  <a:srgbClr val="663300"/>
                </a:solidFill>
              </a:rPr>
              <a:t>are </a:t>
            </a:r>
            <a:r>
              <a:rPr lang="en-CA" b="1" u="sng" dirty="0">
                <a:solidFill>
                  <a:srgbClr val="FF0000"/>
                </a:solidFill>
              </a:rPr>
              <a:t>14</a:t>
            </a:r>
            <a:r>
              <a:rPr lang="en-CA" b="1" dirty="0">
                <a:solidFill>
                  <a:srgbClr val="663300"/>
                </a:solidFill>
              </a:rPr>
              <a:t> cycles to the </a:t>
            </a:r>
            <a:r>
              <a:rPr lang="en-CA" b="1" dirty="0" smtClean="0">
                <a:solidFill>
                  <a:srgbClr val="663300"/>
                </a:solidFill>
              </a:rPr>
              <a:t/>
            </a:r>
            <a:br>
              <a:rPr lang="en-CA" b="1" dirty="0" smtClean="0">
                <a:solidFill>
                  <a:srgbClr val="663300"/>
                </a:solidFill>
              </a:rPr>
            </a:br>
            <a:r>
              <a:rPr lang="en-CA" b="1" dirty="0" smtClean="0">
                <a:solidFill>
                  <a:srgbClr val="FF0000"/>
                </a:solidFill>
              </a:rPr>
              <a:t>Lunar </a:t>
            </a:r>
            <a:r>
              <a:rPr lang="en-CA" b="1" dirty="0">
                <a:solidFill>
                  <a:srgbClr val="FF0000"/>
                </a:solidFill>
              </a:rPr>
              <a:t>Abib 14</a:t>
            </a:r>
            <a:r>
              <a:rPr lang="en-CA" b="1" baseline="30000" dirty="0">
                <a:solidFill>
                  <a:srgbClr val="FF0000"/>
                </a:solidFill>
              </a:rPr>
              <a:t>th</a:t>
            </a:r>
            <a:r>
              <a:rPr lang="en-CA" b="1" dirty="0">
                <a:solidFill>
                  <a:srgbClr val="FF0000"/>
                </a:solidFill>
              </a:rPr>
              <a:t>, </a:t>
            </a:r>
            <a:r>
              <a:rPr lang="en-CA" b="1" dirty="0">
                <a:solidFill>
                  <a:srgbClr val="663300"/>
                </a:solidFill>
              </a:rPr>
              <a:t>the </a:t>
            </a:r>
            <a:r>
              <a:rPr lang="en-CA" b="1" dirty="0" smtClean="0">
                <a:solidFill>
                  <a:srgbClr val="663300"/>
                </a:solidFill>
                <a:effectLst>
                  <a:glow rad="127000">
                    <a:srgbClr val="00FF00"/>
                  </a:glow>
                </a:effectLst>
              </a:rPr>
              <a:t>3</a:t>
            </a:r>
            <a:r>
              <a:rPr lang="en-CA" b="1" baseline="30000" dirty="0" smtClean="0">
                <a:solidFill>
                  <a:srgbClr val="663300"/>
                </a:solidFill>
                <a:effectLst>
                  <a:glow rad="127000">
                    <a:srgbClr val="00FF00"/>
                  </a:glow>
                </a:effectLst>
              </a:rPr>
              <a:t>rd</a:t>
            </a:r>
            <a:r>
              <a:rPr lang="en-CA" b="1" dirty="0" smtClean="0">
                <a:solidFill>
                  <a:srgbClr val="663300"/>
                </a:solidFill>
              </a:rPr>
              <a:t> </a:t>
            </a:r>
            <a:r>
              <a:rPr lang="en-CA" b="1" dirty="0">
                <a:solidFill>
                  <a:srgbClr val="663300"/>
                </a:solidFill>
              </a:rPr>
              <a:t>cycle!</a:t>
            </a:r>
          </a:p>
        </p:txBody>
      </p:sp>
      <p:sp>
        <p:nvSpPr>
          <p:cNvPr id="11" name="Rectangle 10"/>
          <p:cNvSpPr/>
          <p:nvPr/>
        </p:nvSpPr>
        <p:spPr>
          <a:xfrm>
            <a:off x="6989042" y="2924928"/>
            <a:ext cx="321012" cy="272373"/>
          </a:xfrm>
          <a:prstGeom prst="rect">
            <a:avLst/>
          </a:pr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3" name="Rounded Rectangular Callout 12"/>
          <p:cNvSpPr/>
          <p:nvPr/>
        </p:nvSpPr>
        <p:spPr>
          <a:xfrm>
            <a:off x="213034" y="2315337"/>
            <a:ext cx="2239922" cy="781797"/>
          </a:xfrm>
          <a:prstGeom prst="wedgeRoundRectCallout">
            <a:avLst>
              <a:gd name="adj1" fmla="val -5480"/>
              <a:gd name="adj2" fmla="val 201720"/>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prstClr val="black"/>
                </a:solidFill>
              </a:rPr>
              <a:t>Sliver </a:t>
            </a:r>
            <a:r>
              <a:rPr lang="en-CA" b="1" dirty="0" smtClean="0">
                <a:solidFill>
                  <a:prstClr val="black"/>
                </a:solidFill>
              </a:rPr>
              <a:t>Moon </a:t>
            </a:r>
            <a:br>
              <a:rPr lang="en-CA" b="1" dirty="0" smtClean="0">
                <a:solidFill>
                  <a:prstClr val="black"/>
                </a:solidFill>
              </a:rPr>
            </a:br>
            <a:r>
              <a:rPr lang="en-CA" b="1" dirty="0" smtClean="0">
                <a:solidFill>
                  <a:prstClr val="black"/>
                </a:solidFill>
              </a:rPr>
              <a:t>second evening!!</a:t>
            </a:r>
            <a:endParaRPr lang="en-CA" b="1" dirty="0">
              <a:solidFill>
                <a:prstClr val="black"/>
              </a:solidFill>
            </a:endParaRPr>
          </a:p>
        </p:txBody>
      </p:sp>
      <p:sp>
        <p:nvSpPr>
          <p:cNvPr id="14" name="Rectangle 13"/>
          <p:cNvSpPr/>
          <p:nvPr/>
        </p:nvSpPr>
        <p:spPr>
          <a:xfrm>
            <a:off x="1127905" y="4365242"/>
            <a:ext cx="321012" cy="288172"/>
          </a:xfrm>
          <a:prstGeom prst="rect">
            <a:avLst/>
          </a:pr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7" name="Rounded Rectangle 16"/>
          <p:cNvSpPr/>
          <p:nvPr/>
        </p:nvSpPr>
        <p:spPr>
          <a:xfrm>
            <a:off x="7668045" y="1163428"/>
            <a:ext cx="4258087" cy="5011972"/>
          </a:xfrm>
          <a:prstGeom prst="roundRect">
            <a:avLst/>
          </a:prstGeom>
          <a:solidFill>
            <a:schemeClr val="tx1">
              <a:lumMod val="85000"/>
            </a:schemeClr>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defTabSz="457200"/>
            <a:r>
              <a:rPr lang="en-CA" sz="2800" dirty="0" smtClean="0">
                <a:solidFill>
                  <a:prstClr val="black"/>
                </a:solidFill>
              </a:rPr>
              <a:t>When the </a:t>
            </a:r>
            <a:r>
              <a:rPr lang="en-CA" sz="2800" u="sng" dirty="0" smtClean="0">
                <a:solidFill>
                  <a:prstClr val="black"/>
                </a:solidFill>
              </a:rPr>
              <a:t>2</a:t>
            </a:r>
            <a:r>
              <a:rPr lang="en-CA" sz="2800" u="sng" baseline="30000" dirty="0" smtClean="0">
                <a:solidFill>
                  <a:prstClr val="black"/>
                </a:solidFill>
              </a:rPr>
              <a:t>nd</a:t>
            </a:r>
            <a:r>
              <a:rPr lang="en-CA" sz="2800" u="sng" dirty="0" smtClean="0">
                <a:solidFill>
                  <a:prstClr val="black"/>
                </a:solidFill>
              </a:rPr>
              <a:t> evenin</a:t>
            </a:r>
            <a:r>
              <a:rPr lang="en-CA" sz="2800" dirty="0" smtClean="0">
                <a:solidFill>
                  <a:prstClr val="black"/>
                </a:solidFill>
              </a:rPr>
              <a:t>g sliver option is considered, the Lunar Abib 14 lands upon a </a:t>
            </a:r>
            <a:r>
              <a:rPr lang="en-CA" sz="2800" b="1" dirty="0" smtClean="0">
                <a:solidFill>
                  <a:srgbClr val="FF0000"/>
                </a:solidFill>
              </a:rPr>
              <a:t>3</a:t>
            </a:r>
            <a:r>
              <a:rPr lang="en-CA" sz="2800" b="1" baseline="30000" dirty="0" smtClean="0">
                <a:solidFill>
                  <a:srgbClr val="FF0000"/>
                </a:solidFill>
              </a:rPr>
              <a:t>rd</a:t>
            </a:r>
            <a:r>
              <a:rPr lang="en-CA" sz="2800" dirty="0" smtClean="0">
                <a:solidFill>
                  <a:prstClr val="black"/>
                </a:solidFill>
              </a:rPr>
              <a:t> cycle! That is 10 cycles </a:t>
            </a:r>
            <a:r>
              <a:rPr lang="en-CA" sz="2800" b="1" u="sng" dirty="0" smtClean="0">
                <a:solidFill>
                  <a:prstClr val="black"/>
                </a:solidFill>
              </a:rPr>
              <a:t>followin</a:t>
            </a:r>
            <a:r>
              <a:rPr lang="en-CA" sz="2800" b="1" dirty="0" smtClean="0">
                <a:solidFill>
                  <a:prstClr val="black"/>
                </a:solidFill>
              </a:rPr>
              <a:t>g</a:t>
            </a:r>
            <a:r>
              <a:rPr lang="en-CA" sz="2800" dirty="0" smtClean="0">
                <a:solidFill>
                  <a:prstClr val="black"/>
                </a:solidFill>
              </a:rPr>
              <a:t> the </a:t>
            </a:r>
            <a:br>
              <a:rPr lang="en-CA" sz="2800" dirty="0" smtClean="0">
                <a:solidFill>
                  <a:prstClr val="black"/>
                </a:solidFill>
              </a:rPr>
            </a:br>
            <a:r>
              <a:rPr lang="en-CA" sz="2800" b="1" u="sng" dirty="0" smtClean="0">
                <a:solidFill>
                  <a:srgbClr val="0000FF"/>
                </a:solidFill>
              </a:rPr>
              <a:t>CC PASSOVER</a:t>
            </a:r>
            <a:r>
              <a:rPr lang="en-CA" sz="2800" b="1" dirty="0" smtClean="0">
                <a:solidFill>
                  <a:srgbClr val="0000FF"/>
                </a:solidFill>
              </a:rPr>
              <a:t>!</a:t>
            </a:r>
            <a:r>
              <a:rPr lang="en-CA" sz="2800" b="1" u="sng" dirty="0" smtClean="0">
                <a:solidFill>
                  <a:srgbClr val="0000FF"/>
                </a:solidFill>
              </a:rPr>
              <a:t> </a:t>
            </a:r>
            <a:br>
              <a:rPr lang="en-CA" sz="2800" b="1" u="sng" dirty="0" smtClean="0">
                <a:solidFill>
                  <a:srgbClr val="0000FF"/>
                </a:solidFill>
              </a:rPr>
            </a:br>
            <a:r>
              <a:rPr lang="en-CA" sz="2800" b="1" dirty="0" smtClean="0">
                <a:solidFill>
                  <a:srgbClr val="FF0000"/>
                </a:solidFill>
              </a:rPr>
              <a:t>Sorry!</a:t>
            </a:r>
            <a:r>
              <a:rPr lang="en-CA" sz="2800" dirty="0" smtClean="0">
                <a:solidFill>
                  <a:prstClr val="black"/>
                </a:solidFill>
              </a:rPr>
              <a:t/>
            </a:r>
            <a:br>
              <a:rPr lang="en-CA" sz="2800" dirty="0" smtClean="0">
                <a:solidFill>
                  <a:prstClr val="black"/>
                </a:solidFill>
              </a:rPr>
            </a:br>
            <a:r>
              <a:rPr lang="en-CA" sz="2800" dirty="0" smtClean="0">
                <a:solidFill>
                  <a:prstClr val="black"/>
                </a:solidFill>
                <a:latin typeface="Arial Black" panose="020B0A04020102020204" pitchFamily="34" charset="0"/>
              </a:rPr>
              <a:t>No Scriptural </a:t>
            </a:r>
            <a:r>
              <a:rPr lang="en-CA" sz="2800" u="sng" dirty="0" smtClean="0">
                <a:solidFill>
                  <a:prstClr val="black"/>
                </a:solidFill>
                <a:effectLst>
                  <a:glow rad="127000">
                    <a:srgbClr val="FFCCFF"/>
                  </a:glow>
                </a:effectLst>
                <a:latin typeface="Arial Black" panose="020B0A04020102020204" pitchFamily="34" charset="0"/>
              </a:rPr>
              <a:t>12 hour offset</a:t>
            </a:r>
            <a:r>
              <a:rPr lang="en-CA" sz="2800" dirty="0" smtClean="0">
                <a:solidFill>
                  <a:prstClr val="black"/>
                </a:solidFill>
                <a:latin typeface="Arial Black" panose="020B0A04020102020204" pitchFamily="34" charset="0"/>
              </a:rPr>
              <a:t> here! </a:t>
            </a:r>
            <a:endParaRPr lang="en-CA" sz="2800" dirty="0">
              <a:solidFill>
                <a:schemeClr val="bg1"/>
              </a:solidFill>
              <a:latin typeface="Arial Black" panose="020B0A04020102020204" pitchFamily="34" charset="0"/>
            </a:endParaRPr>
          </a:p>
        </p:txBody>
      </p:sp>
      <p:sp>
        <p:nvSpPr>
          <p:cNvPr id="7" name="Rectangle 6"/>
          <p:cNvSpPr/>
          <p:nvPr/>
        </p:nvSpPr>
        <p:spPr>
          <a:xfrm>
            <a:off x="1506444" y="4360777"/>
            <a:ext cx="287241" cy="283672"/>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3" name="Rectangle 22"/>
          <p:cNvSpPr/>
          <p:nvPr/>
        </p:nvSpPr>
        <p:spPr>
          <a:xfrm>
            <a:off x="2483000" y="4147563"/>
            <a:ext cx="298940" cy="54072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3545821" y="4088007"/>
            <a:ext cx="1447294" cy="411613"/>
          </a:xfrm>
          <a:prstGeom prst="wedgeRoundRectCallout">
            <a:avLst>
              <a:gd name="adj1" fmla="val -95259"/>
              <a:gd name="adj2" fmla="val 21091"/>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srgbClr val="0000FF"/>
                </a:solidFill>
              </a:rPr>
              <a:t>CC Pesach</a:t>
            </a:r>
          </a:p>
        </p:txBody>
      </p:sp>
      <p:sp>
        <p:nvSpPr>
          <p:cNvPr id="2" name="Slide Number Placeholder 1"/>
          <p:cNvSpPr>
            <a:spLocks noGrp="1"/>
          </p:cNvSpPr>
          <p:nvPr>
            <p:ph type="sldNum" sz="quarter" idx="12"/>
          </p:nvPr>
        </p:nvSpPr>
        <p:spPr>
          <a:xfrm>
            <a:off x="11817753" y="6521415"/>
            <a:ext cx="374247" cy="336585"/>
          </a:xfrm>
        </p:spPr>
        <p:txBody>
          <a:bodyPr/>
          <a:lstStyle/>
          <a:p>
            <a:fld id="{6D22F896-40B5-4ADD-8801-0D06FADFA095}" type="slidenum">
              <a:rPr lang="en-US" sz="1100" smtClean="0">
                <a:solidFill>
                  <a:schemeClr val="tx1"/>
                </a:solidFill>
              </a:rPr>
              <a:pPr/>
              <a:t>75</a:t>
            </a:fld>
            <a:endParaRPr lang="en-US" sz="1100" dirty="0">
              <a:solidFill>
                <a:schemeClr val="tx1"/>
              </a:solidFill>
            </a:endParaRPr>
          </a:p>
        </p:txBody>
      </p:sp>
      <p:sp>
        <p:nvSpPr>
          <p:cNvPr id="19" name="Rounded Rectangle 18"/>
          <p:cNvSpPr/>
          <p:nvPr/>
        </p:nvSpPr>
        <p:spPr>
          <a:xfrm>
            <a:off x="1427184" y="99901"/>
            <a:ext cx="9384252" cy="644809"/>
          </a:xfrm>
          <a:prstGeom prst="roundRect">
            <a:avLst>
              <a:gd name="adj" fmla="val 45608"/>
            </a:avLst>
          </a:prstGeom>
          <a:solidFill>
            <a:schemeClr val="bg1"/>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effectLst>
                  <a:glow rad="127000">
                    <a:srgbClr val="00FFFF"/>
                  </a:glow>
                </a:effectLst>
              </a:rPr>
              <a:t>Spotting on the  2</a:t>
            </a:r>
            <a:r>
              <a:rPr lang="en-CA" sz="2800" b="1" baseline="30000" dirty="0" smtClean="0">
                <a:solidFill>
                  <a:srgbClr val="FF0000"/>
                </a:solidFill>
                <a:effectLst>
                  <a:glow rad="127000">
                    <a:srgbClr val="00FFFF"/>
                  </a:glow>
                </a:effectLst>
              </a:rPr>
              <a:t>nd</a:t>
            </a:r>
            <a:r>
              <a:rPr lang="en-CA" sz="2800" b="1" dirty="0" smtClean="0">
                <a:solidFill>
                  <a:srgbClr val="FF0000"/>
                </a:solidFill>
                <a:effectLst>
                  <a:glow rad="127000">
                    <a:srgbClr val="00FFFF"/>
                  </a:glow>
                </a:effectLst>
              </a:rPr>
              <a:t> Evening </a:t>
            </a:r>
            <a:r>
              <a:rPr lang="en-CA" sz="2800" b="1" dirty="0" smtClean="0">
                <a:solidFill>
                  <a:srgbClr val="FF0000"/>
                </a:solidFill>
                <a:effectLst/>
              </a:rPr>
              <a:t>-</a:t>
            </a:r>
            <a:r>
              <a:rPr lang="en-CA" sz="2800" b="1" dirty="0">
                <a:solidFill>
                  <a:srgbClr val="FF0000"/>
                </a:solidFill>
                <a:effectLst>
                  <a:glow rad="127000">
                    <a:srgbClr val="00FFFF"/>
                  </a:glow>
                </a:effectLst>
              </a:rPr>
              <a:t> </a:t>
            </a:r>
            <a:r>
              <a:rPr lang="en-CA" sz="2800" b="1" dirty="0" smtClean="0">
                <a:solidFill>
                  <a:srgbClr val="FF0000"/>
                </a:solidFill>
              </a:rPr>
              <a:t>Lunar Sliver View #3</a:t>
            </a:r>
            <a:endParaRPr lang="en-CA" sz="2800" b="1" dirty="0">
              <a:solidFill>
                <a:srgbClr val="FF0000"/>
              </a:solidFill>
            </a:endParaRPr>
          </a:p>
        </p:txBody>
      </p:sp>
      <p:sp>
        <p:nvSpPr>
          <p:cNvPr id="20" name="Rectangle 19"/>
          <p:cNvSpPr/>
          <p:nvPr/>
        </p:nvSpPr>
        <p:spPr>
          <a:xfrm>
            <a:off x="5136585" y="3153103"/>
            <a:ext cx="321012" cy="272373"/>
          </a:xfrm>
          <a:prstGeom prst="rect">
            <a:avLst/>
          </a:prstGeom>
          <a:noFill/>
          <a:ln w="57150">
            <a:solidFill>
              <a:schemeClr val="accent3">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25" name="Straight Connector 24"/>
          <p:cNvCxnSpPr/>
          <p:nvPr/>
        </p:nvCxnSpPr>
        <p:spPr>
          <a:xfrm>
            <a:off x="5629681" y="3669414"/>
            <a:ext cx="991836" cy="26173"/>
          </a:xfrm>
          <a:prstGeom prst="line">
            <a:avLst/>
          </a:prstGeom>
          <a:ln w="57150">
            <a:solidFill>
              <a:schemeClr val="accent3">
                <a:lumMod val="75000"/>
              </a:schemeClr>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5364150" y="3438120"/>
            <a:ext cx="265531" cy="231294"/>
          </a:xfrm>
          <a:prstGeom prst="line">
            <a:avLst/>
          </a:prstGeom>
          <a:ln w="57150">
            <a:solidFill>
              <a:schemeClr val="accent3">
                <a:lumMod val="75000"/>
              </a:schemeClr>
            </a:solidFill>
            <a:prstDash val="sysDot"/>
            <a:headEnd type="none"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Bent Arrow 11"/>
          <p:cNvSpPr/>
          <p:nvPr/>
        </p:nvSpPr>
        <p:spPr>
          <a:xfrm rot="5400000" flipH="1">
            <a:off x="1861899" y="4207143"/>
            <a:ext cx="454569" cy="1280533"/>
          </a:xfrm>
          <a:prstGeom prst="bentArrow">
            <a:avLst>
              <a:gd name="adj1" fmla="val 16211"/>
              <a:gd name="adj2" fmla="val 25000"/>
              <a:gd name="adj3" fmla="val 33056"/>
              <a:gd name="adj4" fmla="val 43750"/>
            </a:avLst>
          </a:prstGeom>
          <a:gradFill>
            <a:gsLst>
              <a:gs pos="0">
                <a:srgbClr val="FF5050">
                  <a:lumMod val="64000"/>
                  <a:lumOff val="36000"/>
                </a:srgbClr>
              </a:gs>
              <a:gs pos="42000">
                <a:srgbClr val="FF9900">
                  <a:lumMod val="40000"/>
                  <a:lumOff val="60000"/>
                </a:srgbClr>
              </a:gs>
              <a:gs pos="86000">
                <a:schemeClr val="tx1">
                  <a:lumMod val="65000"/>
                </a:schemeClr>
              </a:gs>
            </a:gsLst>
            <a:lin ang="5400000" scaled="1"/>
          </a:gradFill>
          <a:ln w="12700">
            <a:solidFill>
              <a:srgbClr val="002060"/>
            </a:solidFill>
          </a:ln>
          <a:effectLst>
            <a:innerShdw blurRad="114300">
              <a:prstClr val="black"/>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21" name="Group 20"/>
          <p:cNvGrpSpPr/>
          <p:nvPr/>
        </p:nvGrpSpPr>
        <p:grpSpPr>
          <a:xfrm>
            <a:off x="2728878" y="4604902"/>
            <a:ext cx="814643" cy="850430"/>
            <a:chOff x="3802396" y="4856815"/>
            <a:chExt cx="814643" cy="850430"/>
          </a:xfrm>
        </p:grpSpPr>
        <p:sp>
          <p:nvSpPr>
            <p:cNvPr id="15" name="Rounded Rectangle 14"/>
            <p:cNvSpPr/>
            <p:nvPr/>
          </p:nvSpPr>
          <p:spPr>
            <a:xfrm>
              <a:off x="3898628" y="5030117"/>
              <a:ext cx="610457" cy="254414"/>
            </a:xfrm>
            <a:prstGeom prst="roundRect">
              <a:avLst/>
            </a:prstGeom>
            <a:solidFill>
              <a:srgbClr val="F735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7" name="Picture 26" descr="C:\Users\Rae\Desktop\blue face what clea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02396" y="4856815"/>
              <a:ext cx="814643" cy="85043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ounded Rectangular Callout 7"/>
          <p:cNvSpPr/>
          <p:nvPr/>
        </p:nvSpPr>
        <p:spPr>
          <a:xfrm>
            <a:off x="2452949" y="2962342"/>
            <a:ext cx="2375585" cy="798815"/>
          </a:xfrm>
          <a:prstGeom prst="wedgeRoundRectCallout">
            <a:avLst>
              <a:gd name="adj1" fmla="val -76388"/>
              <a:gd name="adj2" fmla="val 123822"/>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Tree>
    <p:extLst>
      <p:ext uri="{BB962C8B-B14F-4D97-AF65-F5344CB8AC3E}">
        <p14:creationId xmlns:p14="http://schemas.microsoft.com/office/powerpoint/2010/main" val="166366339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2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125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1250" fill="hold"/>
                                        <p:tgtEl>
                                          <p:spTgt spid="13"/>
                                        </p:tgtEl>
                                        <p:attrNameLst>
                                          <p:attrName>ppt_x</p:attrName>
                                        </p:attrNameLst>
                                      </p:cBhvr>
                                      <p:tavLst>
                                        <p:tav tm="0">
                                          <p:val>
                                            <p:strVal val="0-#ppt_w/2"/>
                                          </p:val>
                                        </p:tav>
                                        <p:tav tm="100000">
                                          <p:val>
                                            <p:strVal val="#ppt_x"/>
                                          </p:val>
                                        </p:tav>
                                      </p:tavLst>
                                    </p:anim>
                                    <p:anim calcmode="lin" valueType="num">
                                      <p:cBhvr additive="base">
                                        <p:cTn id="45" dur="1250" fill="hold"/>
                                        <p:tgtEl>
                                          <p:spTgt spid="13"/>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1250" fill="hold"/>
                                        <p:tgtEl>
                                          <p:spTgt spid="14"/>
                                        </p:tgtEl>
                                        <p:attrNameLst>
                                          <p:attrName>ppt_x</p:attrName>
                                        </p:attrNameLst>
                                      </p:cBhvr>
                                      <p:tavLst>
                                        <p:tav tm="0">
                                          <p:val>
                                            <p:strVal val="0-#ppt_w/2"/>
                                          </p:val>
                                        </p:tav>
                                        <p:tav tm="100000">
                                          <p:val>
                                            <p:strVal val="#ppt_x"/>
                                          </p:val>
                                        </p:tav>
                                      </p:tavLst>
                                    </p:anim>
                                    <p:anim calcmode="lin" valueType="num">
                                      <p:cBhvr additive="base">
                                        <p:cTn id="49"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2" presetClass="entr" presetSubtype="8"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1250" fill="hold"/>
                                        <p:tgtEl>
                                          <p:spTgt spid="9"/>
                                        </p:tgtEl>
                                        <p:attrNameLst>
                                          <p:attrName>ppt_x</p:attrName>
                                        </p:attrNameLst>
                                      </p:cBhvr>
                                      <p:tavLst>
                                        <p:tav tm="0">
                                          <p:val>
                                            <p:strVal val="0-#ppt_w/2"/>
                                          </p:val>
                                        </p:tav>
                                        <p:tav tm="100000">
                                          <p:val>
                                            <p:strVal val="#ppt_x"/>
                                          </p:val>
                                        </p:tav>
                                      </p:tavLst>
                                    </p:anim>
                                    <p:anim calcmode="lin" valueType="num">
                                      <p:cBhvr additive="base">
                                        <p:cTn id="66" dur="1250" fill="hold"/>
                                        <p:tgtEl>
                                          <p:spTgt spid="9"/>
                                        </p:tgtEl>
                                        <p:attrNameLst>
                                          <p:attrName>ppt_y</p:attrName>
                                        </p:attrNameLst>
                                      </p:cBhvr>
                                      <p:tavLst>
                                        <p:tav tm="0">
                                          <p:val>
                                            <p:strVal val="#ppt_y"/>
                                          </p:val>
                                        </p:tav>
                                        <p:tav tm="100000">
                                          <p:val>
                                            <p:strVal val="#ppt_y"/>
                                          </p:val>
                                        </p:tav>
                                      </p:tavLst>
                                    </p:anim>
                                  </p:childTnLst>
                                </p:cTn>
                              </p:par>
                            </p:childTnLst>
                          </p:cTn>
                        </p:par>
                        <p:par>
                          <p:cTn id="67" fill="hold">
                            <p:stCondLst>
                              <p:cond delay="2250"/>
                            </p:stCondLst>
                            <p:childTnLst>
                              <p:par>
                                <p:cTn id="68" presetID="18" presetClass="entr" presetSubtype="12"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strips(downLeft)">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1250" fill="hold"/>
                                        <p:tgtEl>
                                          <p:spTgt spid="12"/>
                                        </p:tgtEl>
                                        <p:attrNameLst>
                                          <p:attrName>ppt_x</p:attrName>
                                        </p:attrNameLst>
                                      </p:cBhvr>
                                      <p:tavLst>
                                        <p:tav tm="0">
                                          <p:val>
                                            <p:strVal val="1+#ppt_w/2"/>
                                          </p:val>
                                        </p:tav>
                                        <p:tav tm="100000">
                                          <p:val>
                                            <p:strVal val="#ppt_x"/>
                                          </p:val>
                                        </p:tav>
                                      </p:tavLst>
                                    </p:anim>
                                    <p:anim calcmode="lin" valueType="num">
                                      <p:cBhvr additive="base">
                                        <p:cTn id="76" dur="1250" fill="hold"/>
                                        <p:tgtEl>
                                          <p:spTgt spid="12"/>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1250" fill="hold"/>
                                        <p:tgtEl>
                                          <p:spTgt spid="21"/>
                                        </p:tgtEl>
                                        <p:attrNameLst>
                                          <p:attrName>ppt_x</p:attrName>
                                        </p:attrNameLst>
                                      </p:cBhvr>
                                      <p:tavLst>
                                        <p:tav tm="0">
                                          <p:val>
                                            <p:strVal val="1+#ppt_w/2"/>
                                          </p:val>
                                        </p:tav>
                                        <p:tav tm="100000">
                                          <p:val>
                                            <p:strVal val="#ppt_x"/>
                                          </p:val>
                                        </p:tav>
                                      </p:tavLst>
                                    </p:anim>
                                    <p:anim calcmode="lin" valueType="num">
                                      <p:cBhvr additive="base">
                                        <p:cTn id="80" dur="1250" fill="hold"/>
                                        <p:tgtEl>
                                          <p:spTgt spid="21"/>
                                        </p:tgtEl>
                                        <p:attrNameLst>
                                          <p:attrName>ppt_y</p:attrName>
                                        </p:attrNameLst>
                                      </p:cBhvr>
                                      <p:tavLst>
                                        <p:tav tm="0">
                                          <p:val>
                                            <p:strVal val="#ppt_y"/>
                                          </p:val>
                                        </p:tav>
                                        <p:tav tm="100000">
                                          <p:val>
                                            <p:strVal val="#ppt_y"/>
                                          </p:val>
                                        </p:tav>
                                      </p:tavLst>
                                    </p:anim>
                                  </p:childTnLst>
                                </p:cTn>
                              </p:par>
                            </p:childTnLst>
                          </p:cTn>
                        </p:par>
                        <p:par>
                          <p:cTn id="81" fill="hold">
                            <p:stCondLst>
                              <p:cond delay="1250"/>
                            </p:stCondLst>
                            <p:childTnLst>
                              <p:par>
                                <p:cTn id="82" presetID="8" presetClass="entr" presetSubtype="16"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diamond(in)">
                                      <p:cBhvr>
                                        <p:cTn id="84"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P spid="13" grpId="0" animBg="1"/>
      <p:bldP spid="14" grpId="0" animBg="1"/>
      <p:bldP spid="17" grpId="0" animBg="1"/>
      <p:bldP spid="7" grpId="0" animBg="1"/>
      <p:bldP spid="19" grpId="0" animBg="1"/>
      <p:bldP spid="20" grpId="0" animBg="1"/>
      <p:bldP spid="12"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13034" y="663623"/>
            <a:ext cx="7185977" cy="5414917"/>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980077" y="2646838"/>
            <a:ext cx="335110" cy="290067"/>
          </a:xfrm>
          <a:prstGeom prst="rect">
            <a:avLst/>
          </a:prstGeom>
          <a:noFill/>
          <a:ln w="508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Rounded Rectangular Callout 4"/>
          <p:cNvSpPr/>
          <p:nvPr/>
        </p:nvSpPr>
        <p:spPr>
          <a:xfrm>
            <a:off x="6119310" y="1969530"/>
            <a:ext cx="1096433" cy="329014"/>
          </a:xfrm>
          <a:prstGeom prst="wedgeRoundRectCallout">
            <a:avLst>
              <a:gd name="adj1" fmla="val 31137"/>
              <a:gd name="adj2" fmla="val 136607"/>
              <a:gd name="adj3" fmla="val 16667"/>
            </a:avLst>
          </a:prstGeom>
          <a:solidFill>
            <a:srgbClr val="0000FF"/>
          </a:solidFill>
          <a:ln w="508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1600" b="1" dirty="0">
                <a:solidFill>
                  <a:srgbClr val="00FFFF"/>
                </a:solidFill>
              </a:rPr>
              <a:t>Tequfah</a:t>
            </a:r>
          </a:p>
        </p:txBody>
      </p:sp>
      <p:sp>
        <p:nvSpPr>
          <p:cNvPr id="14" name="Rectangle 13"/>
          <p:cNvSpPr/>
          <p:nvPr/>
        </p:nvSpPr>
        <p:spPr>
          <a:xfrm>
            <a:off x="5485121" y="2648733"/>
            <a:ext cx="321012" cy="288172"/>
          </a:xfrm>
          <a:prstGeom prst="rect">
            <a:avLst/>
          </a:pr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ectangle 6"/>
          <p:cNvSpPr/>
          <p:nvPr/>
        </p:nvSpPr>
        <p:spPr>
          <a:xfrm>
            <a:off x="5827451" y="2641382"/>
            <a:ext cx="287586" cy="292050"/>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3" name="Rectangle 22"/>
          <p:cNvSpPr/>
          <p:nvPr/>
        </p:nvSpPr>
        <p:spPr>
          <a:xfrm>
            <a:off x="2483000" y="4147563"/>
            <a:ext cx="298940" cy="54072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3545821" y="4088007"/>
            <a:ext cx="1447294" cy="411613"/>
          </a:xfrm>
          <a:prstGeom prst="wedgeRoundRectCallout">
            <a:avLst>
              <a:gd name="adj1" fmla="val -95259"/>
              <a:gd name="adj2" fmla="val 21091"/>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srgbClr val="0000FF"/>
                </a:solidFill>
              </a:rPr>
              <a:t>CC Pesach</a:t>
            </a:r>
          </a:p>
        </p:txBody>
      </p:sp>
      <p:sp>
        <p:nvSpPr>
          <p:cNvPr id="2" name="Slide Number Placeholder 1"/>
          <p:cNvSpPr>
            <a:spLocks noGrp="1"/>
          </p:cNvSpPr>
          <p:nvPr>
            <p:ph type="sldNum" sz="quarter" idx="12"/>
          </p:nvPr>
        </p:nvSpPr>
        <p:spPr>
          <a:xfrm>
            <a:off x="11817753" y="6521415"/>
            <a:ext cx="374247" cy="336585"/>
          </a:xfrm>
        </p:spPr>
        <p:txBody>
          <a:bodyPr/>
          <a:lstStyle/>
          <a:p>
            <a:fld id="{6D22F896-40B5-4ADD-8801-0D06FADFA095}" type="slidenum">
              <a:rPr lang="en-US" sz="1100" smtClean="0">
                <a:solidFill>
                  <a:prstClr val="white">
                    <a:tint val="75000"/>
                  </a:prstClr>
                </a:solidFill>
              </a:rPr>
              <a:pPr/>
              <a:t>76</a:t>
            </a:fld>
            <a:endParaRPr lang="en-US" sz="1100" dirty="0">
              <a:solidFill>
                <a:prstClr val="white">
                  <a:tint val="75000"/>
                </a:prstClr>
              </a:solidFill>
            </a:endParaRPr>
          </a:p>
        </p:txBody>
      </p:sp>
      <p:sp>
        <p:nvSpPr>
          <p:cNvPr id="20" name="Rectangle 19"/>
          <p:cNvSpPr/>
          <p:nvPr/>
        </p:nvSpPr>
        <p:spPr>
          <a:xfrm>
            <a:off x="5462900" y="3173423"/>
            <a:ext cx="321012" cy="272373"/>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6" name="Rounded Rectangle 25"/>
          <p:cNvSpPr/>
          <p:nvPr/>
        </p:nvSpPr>
        <p:spPr>
          <a:xfrm>
            <a:off x="2675178" y="68205"/>
            <a:ext cx="6735572" cy="644809"/>
          </a:xfrm>
          <a:prstGeom prst="roundRect">
            <a:avLst>
              <a:gd name="adj" fmla="val 45608"/>
            </a:avLst>
          </a:prstGeom>
          <a:solidFill>
            <a:schemeClr val="bg1"/>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smtClean="0">
                <a:solidFill>
                  <a:srgbClr val="99FF33"/>
                </a:solidFill>
              </a:rPr>
              <a:t>Enoch’s</a:t>
            </a:r>
            <a:r>
              <a:rPr lang="en-CA" sz="2800" b="1" dirty="0" smtClean="0">
                <a:solidFill>
                  <a:srgbClr val="FF0000"/>
                </a:solidFill>
              </a:rPr>
              <a:t> </a:t>
            </a:r>
            <a:r>
              <a:rPr lang="en-CA" sz="2800" b="1" u="sng" dirty="0" smtClean="0">
                <a:solidFill>
                  <a:srgbClr val="FF0000"/>
                </a:solidFill>
              </a:rPr>
              <a:t>Jerusalem</a:t>
            </a:r>
            <a:r>
              <a:rPr lang="en-CA" sz="2800" b="1" dirty="0" smtClean="0">
                <a:solidFill>
                  <a:srgbClr val="FF0000"/>
                </a:solidFill>
              </a:rPr>
              <a:t> </a:t>
            </a:r>
            <a:r>
              <a:rPr lang="en-CA" sz="2800" b="1" dirty="0" smtClean="0">
                <a:solidFill>
                  <a:srgbClr val="FF0000"/>
                </a:solidFill>
                <a:effectLst>
                  <a:glow rad="127000">
                    <a:srgbClr val="00FFFF"/>
                  </a:glow>
                </a:effectLst>
                <a:latin typeface="Arial Black" panose="020B0A04020102020204" pitchFamily="34" charset="0"/>
              </a:rPr>
              <a:t>EQUILUX</a:t>
            </a:r>
            <a:r>
              <a:rPr lang="en-CA" sz="2800" b="1" dirty="0" smtClean="0">
                <a:solidFill>
                  <a:srgbClr val="FF0000"/>
                </a:solidFill>
              </a:rPr>
              <a:t> View</a:t>
            </a:r>
            <a:endParaRPr lang="en-CA" sz="2800" b="1" dirty="0">
              <a:solidFill>
                <a:srgbClr val="FF0000"/>
              </a:solidFill>
            </a:endParaRPr>
          </a:p>
        </p:txBody>
      </p:sp>
      <p:sp>
        <p:nvSpPr>
          <p:cNvPr id="28" name="Rounded Rectangular Callout 27"/>
          <p:cNvSpPr/>
          <p:nvPr/>
        </p:nvSpPr>
        <p:spPr>
          <a:xfrm>
            <a:off x="5806133" y="3428999"/>
            <a:ext cx="6294689" cy="3234861"/>
          </a:xfrm>
          <a:prstGeom prst="wedgeRoundRectCallout">
            <a:avLst>
              <a:gd name="adj1" fmla="val -52674"/>
              <a:gd name="adj2" fmla="val -43393"/>
              <a:gd name="adj3" fmla="val 16667"/>
            </a:avLst>
          </a:prstGeom>
          <a:solidFill>
            <a:schemeClr val="accent6">
              <a:lumMod val="60000"/>
              <a:lumOff val="40000"/>
            </a:schemeClr>
          </a:solidFill>
          <a:ln w="76200">
            <a:solidFill>
              <a:srgbClr val="7030A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200" b="1" dirty="0" smtClean="0">
                <a:ln>
                  <a:solidFill>
                    <a:sysClr val="windowText" lastClr="000000"/>
                  </a:solidFill>
                </a:ln>
                <a:solidFill>
                  <a:srgbClr val="FF0000"/>
                </a:solidFill>
              </a:rPr>
              <a:t>Enoch Equilux</a:t>
            </a:r>
            <a:r>
              <a:rPr lang="en-CA" sz="2200" b="1" dirty="0" smtClean="0">
                <a:ln>
                  <a:solidFill>
                    <a:sysClr val="windowText" lastClr="000000"/>
                  </a:solidFill>
                </a:ln>
                <a:solidFill>
                  <a:srgbClr val="FF9900"/>
                </a:solidFill>
              </a:rPr>
              <a:t> Abib 14 is on the </a:t>
            </a:r>
            <a:br>
              <a:rPr lang="en-CA" sz="2200" b="1" dirty="0" smtClean="0">
                <a:ln>
                  <a:solidFill>
                    <a:sysClr val="windowText" lastClr="000000"/>
                  </a:solidFill>
                </a:ln>
                <a:solidFill>
                  <a:srgbClr val="FF9900"/>
                </a:solidFill>
              </a:rPr>
            </a:br>
            <a:r>
              <a:rPr lang="en-CA" sz="2200" b="1" dirty="0" smtClean="0">
                <a:ln>
                  <a:solidFill>
                    <a:sysClr val="windowText" lastClr="000000"/>
                  </a:solidFill>
                </a:ln>
                <a:solidFill>
                  <a:srgbClr val="FF5050"/>
                </a:solidFill>
              </a:rPr>
              <a:t>2</a:t>
            </a:r>
            <a:r>
              <a:rPr lang="en-CA" sz="2200" b="1" baseline="30000" dirty="0" smtClean="0">
                <a:ln>
                  <a:solidFill>
                    <a:sysClr val="windowText" lastClr="000000"/>
                  </a:solidFill>
                </a:ln>
                <a:solidFill>
                  <a:srgbClr val="FF5050"/>
                </a:solidFill>
              </a:rPr>
              <a:t>nd</a:t>
            </a:r>
            <a:r>
              <a:rPr lang="en-CA" sz="2200" b="1" dirty="0" smtClean="0">
                <a:ln>
                  <a:solidFill>
                    <a:sysClr val="windowText" lastClr="000000"/>
                  </a:solidFill>
                </a:ln>
                <a:solidFill>
                  <a:srgbClr val="FF5050"/>
                </a:solidFill>
              </a:rPr>
              <a:t> </a:t>
            </a:r>
            <a:r>
              <a:rPr lang="en-CA" sz="2200" b="1" dirty="0" smtClean="0">
                <a:ln>
                  <a:solidFill>
                    <a:sysClr val="windowText" lastClr="000000"/>
                  </a:solidFill>
                </a:ln>
                <a:solidFill>
                  <a:srgbClr val="FF9900"/>
                </a:solidFill>
              </a:rPr>
              <a:t>Cycle of the Week.</a:t>
            </a:r>
            <a:r>
              <a:rPr lang="en-CA" sz="2200" b="1" dirty="0" smtClean="0">
                <a:solidFill>
                  <a:srgbClr val="FF0000"/>
                </a:solidFill>
                <a:sym typeface="Wingdings" panose="05000000000000000000" pitchFamily="2" charset="2"/>
              </a:rPr>
              <a:t>   </a:t>
            </a:r>
            <a:br>
              <a:rPr lang="en-CA" sz="2200" b="1" dirty="0" smtClean="0">
                <a:solidFill>
                  <a:srgbClr val="FF0000"/>
                </a:solidFill>
                <a:sym typeface="Wingdings" panose="05000000000000000000" pitchFamily="2" charset="2"/>
              </a:rPr>
            </a:br>
            <a:r>
              <a:rPr lang="en-CA" sz="2200" b="1" u="sng" dirty="0" smtClean="0">
                <a:solidFill>
                  <a:prstClr val="black"/>
                </a:solidFill>
              </a:rPr>
              <a:t>Problems are</a:t>
            </a:r>
            <a:r>
              <a:rPr lang="en-CA" sz="2200" b="1" dirty="0" smtClean="0">
                <a:solidFill>
                  <a:prstClr val="black"/>
                </a:solidFill>
              </a:rPr>
              <a:t>: </a:t>
            </a:r>
            <a:r>
              <a:rPr lang="en-CA" sz="2200" b="1" dirty="0">
                <a:solidFill>
                  <a:srgbClr val="FF0000"/>
                </a:solidFill>
              </a:rPr>
              <a:t>I</a:t>
            </a:r>
            <a:r>
              <a:rPr lang="en-CA" sz="2200" b="1" dirty="0" smtClean="0">
                <a:solidFill>
                  <a:srgbClr val="FF0000"/>
                </a:solidFill>
              </a:rPr>
              <a:t>t is </a:t>
            </a:r>
            <a:r>
              <a:rPr lang="en-CA" sz="2200" b="1" u="sng" dirty="0" smtClean="0">
                <a:solidFill>
                  <a:srgbClr val="FF0000"/>
                </a:solidFill>
              </a:rPr>
              <a:t>far too earl</a:t>
            </a:r>
            <a:r>
              <a:rPr lang="en-CA" sz="2200" b="1" dirty="0" smtClean="0">
                <a:solidFill>
                  <a:srgbClr val="FF0000"/>
                </a:solidFill>
              </a:rPr>
              <a:t>y to secure </a:t>
            </a:r>
            <a:r>
              <a:rPr lang="en-CA" sz="2200" b="1" dirty="0" smtClean="0">
                <a:solidFill>
                  <a:srgbClr val="0000FF"/>
                </a:solidFill>
              </a:rPr>
              <a:t>Scripture’s </a:t>
            </a:r>
            <a:r>
              <a:rPr lang="en-CA" sz="2200" b="1" u="sng" dirty="0" smtClean="0">
                <a:solidFill>
                  <a:srgbClr val="0000FF"/>
                </a:solidFill>
              </a:rPr>
              <a:t>12 hour offset</a:t>
            </a:r>
            <a:r>
              <a:rPr lang="en-CA" sz="2200" b="1" dirty="0" smtClean="0">
                <a:solidFill>
                  <a:srgbClr val="0000FF"/>
                </a:solidFill>
              </a:rPr>
              <a:t> </a:t>
            </a:r>
            <a:r>
              <a:rPr lang="en-CA" sz="2200" b="1" dirty="0" smtClean="0">
                <a:solidFill>
                  <a:srgbClr val="FF0000"/>
                </a:solidFill>
              </a:rPr>
              <a:t>with the </a:t>
            </a:r>
            <a:r>
              <a:rPr lang="en-CA" sz="2200" b="1" dirty="0" smtClean="0">
                <a:solidFill>
                  <a:srgbClr val="0000FF"/>
                </a:solidFill>
              </a:rPr>
              <a:t>Covenant Calendar. </a:t>
            </a:r>
            <a:br>
              <a:rPr lang="en-CA" sz="2200" b="1" dirty="0" smtClean="0">
                <a:solidFill>
                  <a:srgbClr val="0000FF"/>
                </a:solidFill>
              </a:rPr>
            </a:br>
            <a:r>
              <a:rPr lang="en-CA" sz="2200" b="1" dirty="0" smtClean="0">
                <a:solidFill>
                  <a:srgbClr val="FF0000"/>
                </a:solidFill>
              </a:rPr>
              <a:t>And it is certainly not possible with </a:t>
            </a:r>
            <a:r>
              <a:rPr lang="en-CA" sz="2200" b="1" dirty="0">
                <a:solidFill>
                  <a:srgbClr val="FF0000"/>
                </a:solidFill>
              </a:rPr>
              <a:t>t</a:t>
            </a:r>
            <a:r>
              <a:rPr lang="en-CA" sz="2200" b="1" dirty="0" smtClean="0">
                <a:solidFill>
                  <a:srgbClr val="FF0000"/>
                </a:solidFill>
              </a:rPr>
              <a:t>he </a:t>
            </a:r>
            <a:r>
              <a:rPr lang="en-CA" sz="2200" b="1" u="sng" dirty="0" smtClean="0">
                <a:solidFill>
                  <a:srgbClr val="FF0000"/>
                </a:solidFill>
              </a:rPr>
              <a:t>Lunar</a:t>
            </a:r>
            <a:r>
              <a:rPr lang="en-CA" sz="2200" b="1" dirty="0" smtClean="0">
                <a:solidFill>
                  <a:srgbClr val="FF0000"/>
                </a:solidFill>
              </a:rPr>
              <a:t> calendar of the Jews either! </a:t>
            </a:r>
          </a:p>
          <a:p>
            <a:pPr algn="ctr" defTabSz="457200"/>
            <a:r>
              <a:rPr lang="en-CA" sz="2200" b="1" u="sng" dirty="0" smtClean="0">
                <a:ln>
                  <a:solidFill>
                    <a:sysClr val="windowText" lastClr="000000"/>
                  </a:solidFill>
                </a:ln>
                <a:solidFill>
                  <a:srgbClr val="FF0000"/>
                </a:solidFill>
                <a:effectLst>
                  <a:glow rad="127000">
                    <a:srgbClr val="FFCCFF"/>
                  </a:glow>
                </a:effectLst>
                <a:latin typeface="Arial Black" panose="020B0A04020102020204" pitchFamily="34" charset="0"/>
              </a:rPr>
              <a:t>Another</a:t>
            </a:r>
            <a:r>
              <a:rPr lang="en-CA" sz="2200" b="1" dirty="0" smtClean="0">
                <a:ln>
                  <a:solidFill>
                    <a:sysClr val="windowText" lastClr="000000"/>
                  </a:solidFill>
                </a:ln>
                <a:solidFill>
                  <a:srgbClr val="FF0000"/>
                </a:solidFill>
                <a:effectLst>
                  <a:glow rad="127000">
                    <a:srgbClr val="FFCCFF"/>
                  </a:glow>
                </a:effectLst>
                <a:latin typeface="Arial Black" panose="020B0A04020102020204" pitchFamily="34" charset="0"/>
              </a:rPr>
              <a:t> - </a:t>
            </a:r>
            <a:r>
              <a:rPr lang="en-CA" sz="2200" b="1" dirty="0" smtClean="0">
                <a:ln w="19050">
                  <a:solidFill>
                    <a:sysClr val="windowText" lastClr="000000"/>
                  </a:solidFill>
                </a:ln>
                <a:solidFill>
                  <a:srgbClr val="FF0000"/>
                </a:solidFill>
                <a:effectLst>
                  <a:glow rad="127000">
                    <a:srgbClr val="FF9900"/>
                  </a:glow>
                </a:effectLst>
                <a:latin typeface="Arial Black" panose="020B0A04020102020204" pitchFamily="34" charset="0"/>
              </a:rPr>
              <a:t>Double</a:t>
            </a:r>
            <a:r>
              <a:rPr lang="en-CA" sz="2200" b="1" dirty="0" smtClean="0">
                <a:solidFill>
                  <a:prstClr val="black"/>
                </a:solidFill>
                <a:latin typeface="Arial Black" panose="020B0A04020102020204" pitchFamily="34" charset="0"/>
              </a:rPr>
              <a:t> - </a:t>
            </a:r>
            <a:r>
              <a:rPr lang="en-CA" sz="2200" b="1" u="sng" dirty="0" smtClean="0">
                <a:solidFill>
                  <a:prstClr val="black"/>
                </a:solidFill>
                <a:latin typeface="Arial Black" panose="020B0A04020102020204" pitchFamily="34" charset="0"/>
              </a:rPr>
              <a:t>EQUI</a:t>
            </a:r>
            <a:r>
              <a:rPr lang="en-CA" sz="2200" b="1" u="sng" dirty="0" smtClean="0">
                <a:solidFill>
                  <a:srgbClr val="FF0000"/>
                </a:solidFill>
                <a:latin typeface="Arial Black" panose="020B0A04020102020204" pitchFamily="34" charset="0"/>
              </a:rPr>
              <a:t>LUX</a:t>
            </a:r>
            <a:r>
              <a:rPr lang="en-CA" sz="2200" b="1" u="sng" dirty="0" smtClean="0">
                <a:solidFill>
                  <a:prstClr val="black"/>
                </a:solidFill>
                <a:latin typeface="Arial Black" panose="020B0A04020102020204" pitchFamily="34" charset="0"/>
              </a:rPr>
              <a:t> FAILURE</a:t>
            </a:r>
            <a:r>
              <a:rPr lang="en-CA" sz="2200" b="1" dirty="0" smtClean="0">
                <a:solidFill>
                  <a:prstClr val="black"/>
                </a:solidFill>
                <a:latin typeface="Arial Black" panose="020B0A04020102020204" pitchFamily="34" charset="0"/>
              </a:rPr>
              <a:t>!</a:t>
            </a:r>
            <a:endParaRPr lang="en-CA" sz="2200" b="1" dirty="0">
              <a:solidFill>
                <a:prstClr val="black"/>
              </a:solidFill>
              <a:latin typeface="Arial Black" panose="020B0A04020102020204" pitchFamily="34" charset="0"/>
            </a:endParaRPr>
          </a:p>
        </p:txBody>
      </p:sp>
      <p:sp>
        <p:nvSpPr>
          <p:cNvPr id="29" name="Rounded Rectangular Callout 28"/>
          <p:cNvSpPr/>
          <p:nvPr/>
        </p:nvSpPr>
        <p:spPr>
          <a:xfrm>
            <a:off x="3349363" y="2542584"/>
            <a:ext cx="1416733" cy="438819"/>
          </a:xfrm>
          <a:prstGeom prst="wedgeRoundRectCallout">
            <a:avLst>
              <a:gd name="adj1" fmla="val 92268"/>
              <a:gd name="adj2" fmla="val 21057"/>
              <a:gd name="adj3" fmla="val 16667"/>
            </a:avLst>
          </a:prstGeom>
          <a:solidFill>
            <a:schemeClr val="bg1"/>
          </a:solidFill>
          <a:ln w="3810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solidFill>
                  <a:srgbClr val="FFFF00"/>
                </a:solidFill>
              </a:rPr>
              <a:t>E</a:t>
            </a:r>
            <a:r>
              <a:rPr lang="en-CA" sz="2400" b="1" dirty="0" smtClean="0">
                <a:solidFill>
                  <a:srgbClr val="FFFF00"/>
                </a:solidFill>
              </a:rPr>
              <a:t>qui</a:t>
            </a:r>
            <a:r>
              <a:rPr lang="en-CA" sz="2400" b="1" u="sng" dirty="0" smtClean="0">
                <a:solidFill>
                  <a:srgbClr val="FF0000"/>
                </a:solidFill>
              </a:rPr>
              <a:t>lux</a:t>
            </a:r>
            <a:endParaRPr lang="en-CA" sz="2400" b="1" u="sng" dirty="0">
              <a:solidFill>
                <a:srgbClr val="FF0000"/>
              </a:solidFill>
            </a:endParaRPr>
          </a:p>
        </p:txBody>
      </p:sp>
      <p:sp>
        <p:nvSpPr>
          <p:cNvPr id="30" name="Rounded Rectangular Callout 29"/>
          <p:cNvSpPr/>
          <p:nvPr/>
        </p:nvSpPr>
        <p:spPr>
          <a:xfrm>
            <a:off x="3927788" y="1136599"/>
            <a:ext cx="1878345" cy="1244176"/>
          </a:xfrm>
          <a:prstGeom prst="wedgeRoundRectCallout">
            <a:avLst>
              <a:gd name="adj1" fmla="val 56313"/>
              <a:gd name="adj2" fmla="val 67770"/>
              <a:gd name="adj3" fmla="val 16667"/>
            </a:avLst>
          </a:prstGeom>
          <a:solidFill>
            <a:schemeClr val="bg1"/>
          </a:solidFill>
          <a:ln w="38100">
            <a:solidFill>
              <a:srgbClr val="FF99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srgbClr val="FFFF00"/>
                </a:solidFill>
              </a:rPr>
              <a:t>New </a:t>
            </a:r>
            <a:r>
              <a:rPr lang="en-CA" sz="2400" b="1" dirty="0" smtClean="0">
                <a:ln>
                  <a:solidFill>
                    <a:sysClr val="windowText" lastClr="000000"/>
                  </a:solidFill>
                </a:ln>
                <a:solidFill>
                  <a:srgbClr val="FFFF00"/>
                </a:solidFill>
              </a:rPr>
              <a:t/>
            </a:r>
            <a:br>
              <a:rPr lang="en-CA" sz="2400" b="1" dirty="0" smtClean="0">
                <a:ln>
                  <a:solidFill>
                    <a:sysClr val="windowText" lastClr="000000"/>
                  </a:solidFill>
                </a:ln>
                <a:solidFill>
                  <a:srgbClr val="FFFF00"/>
                </a:solidFill>
              </a:rPr>
            </a:br>
            <a:r>
              <a:rPr lang="en-CA" sz="2400" b="1" u="sng" dirty="0" smtClean="0">
                <a:ln>
                  <a:solidFill>
                    <a:sysClr val="windowText" lastClr="000000"/>
                  </a:solidFill>
                </a:ln>
                <a:solidFill>
                  <a:srgbClr val="FF0000"/>
                </a:solidFill>
              </a:rPr>
              <a:t>Lux</a:t>
            </a:r>
            <a:r>
              <a:rPr lang="en-CA" sz="2400" b="1" dirty="0" smtClean="0">
                <a:ln>
                  <a:solidFill>
                    <a:sysClr val="windowText" lastClr="000000"/>
                  </a:solidFill>
                </a:ln>
                <a:solidFill>
                  <a:srgbClr val="FFFF00"/>
                </a:solidFill>
              </a:rPr>
              <a:t>-Month day!</a:t>
            </a:r>
            <a:endParaRPr lang="en-CA" sz="2400" b="1" dirty="0">
              <a:ln>
                <a:solidFill>
                  <a:sysClr val="windowText" lastClr="000000"/>
                </a:solidFill>
              </a:ln>
              <a:solidFill>
                <a:srgbClr val="FFFF00"/>
              </a:solidFill>
            </a:endParaRPr>
          </a:p>
        </p:txBody>
      </p:sp>
    </p:spTree>
    <p:extLst>
      <p:ext uri="{BB962C8B-B14F-4D97-AF65-F5344CB8AC3E}">
        <p14:creationId xmlns:p14="http://schemas.microsoft.com/office/powerpoint/2010/main" val="84033628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25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360"/>
                                          </p:val>
                                        </p:tav>
                                        <p:tav tm="100000">
                                          <p:val>
                                            <p:fltVal val="0"/>
                                          </p:val>
                                        </p:tav>
                                      </p:tavLst>
                                    </p:anim>
                                    <p:animEffect transition="in" filter="fade">
                                      <p:cBhvr>
                                        <p:cTn id="10" dur="1000"/>
                                        <p:tgtEl>
                                          <p:spTgt spid="26"/>
                                        </p:tgtEl>
                                      </p:cBhvr>
                                    </p:animEffect>
                                  </p:childTnLst>
                                </p:cTn>
                              </p:par>
                            </p:childTnLst>
                          </p:cTn>
                        </p:par>
                        <p:par>
                          <p:cTn id="11" fill="hold">
                            <p:stCondLst>
                              <p:cond delay="1250"/>
                            </p:stCondLst>
                            <p:childTnLst>
                              <p:par>
                                <p:cTn id="12" presetID="2" presetClass="entr" presetSubtype="8"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0-#ppt_w/2"/>
                                          </p:val>
                                        </p:tav>
                                        <p:tav tm="100000">
                                          <p:val>
                                            <p:strVal val="#ppt_x"/>
                                          </p:val>
                                        </p:tav>
                                      </p:tavLst>
                                    </p:anim>
                                    <p:anim calcmode="lin" valueType="num">
                                      <p:cBhvr additive="base">
                                        <p:cTn id="19"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50" presetClass="entr" presetSubtype="0" decel="10000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1000" fill="hold"/>
                                        <p:tgtEl>
                                          <p:spTgt spid="28"/>
                                        </p:tgtEl>
                                        <p:attrNameLst>
                                          <p:attrName>ppt_w</p:attrName>
                                        </p:attrNameLst>
                                      </p:cBhvr>
                                      <p:tavLst>
                                        <p:tav tm="0">
                                          <p:val>
                                            <p:strVal val="#ppt_w+.3"/>
                                          </p:val>
                                        </p:tav>
                                        <p:tav tm="100000">
                                          <p:val>
                                            <p:strVal val="#ppt_w"/>
                                          </p:val>
                                        </p:tav>
                                      </p:tavLst>
                                    </p:anim>
                                    <p:anim calcmode="lin" valueType="num">
                                      <p:cBhvr>
                                        <p:cTn id="43" dur="1000" fill="hold"/>
                                        <p:tgtEl>
                                          <p:spTgt spid="28"/>
                                        </p:tgtEl>
                                        <p:attrNameLst>
                                          <p:attrName>ppt_h</p:attrName>
                                        </p:attrNameLst>
                                      </p:cBhvr>
                                      <p:tavLst>
                                        <p:tav tm="0">
                                          <p:val>
                                            <p:strVal val="#ppt_h"/>
                                          </p:val>
                                        </p:tav>
                                        <p:tav tm="100000">
                                          <p:val>
                                            <p:strVal val="#ppt_h"/>
                                          </p:val>
                                        </p:tav>
                                      </p:tavLst>
                                    </p:anim>
                                    <p:animEffect transition="in" filter="fade">
                                      <p:cBhvr>
                                        <p:cTn id="4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20" grpId="0" animBg="1"/>
      <p:bldP spid="26" grpId="0" animBg="1"/>
      <p:bldP spid="28" grpId="0" animBg="1"/>
      <p:bldP spid="29" grpId="0" animBg="1"/>
      <p:bldP spid="3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21477" y="6568307"/>
            <a:ext cx="483662" cy="289693"/>
          </a:xfrm>
        </p:spPr>
        <p:txBody>
          <a:bodyPr/>
          <a:lstStyle/>
          <a:p>
            <a:fld id="{6D22F896-40B5-4ADD-8801-0D06FADFA095}" type="slidenum">
              <a:rPr lang="en-US" sz="1100" smtClean="0">
                <a:solidFill>
                  <a:schemeClr val="tx1"/>
                </a:solidFill>
              </a:rPr>
              <a:pPr/>
              <a:t>77</a:t>
            </a:fld>
            <a:endParaRPr lang="en-US" sz="1100" dirty="0">
              <a:solidFill>
                <a:schemeClr val="tx1"/>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453361" y="574656"/>
            <a:ext cx="7105294" cy="51443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53640926-AAD7-44D8-BBD7-CCE9431645EC}">
              <a14:shadowObscured xmlns:a14="http://schemas.microsoft.com/office/drawing/2010/main"/>
            </a:ext>
          </a:extLst>
        </p:spPr>
      </p:pic>
      <p:sp>
        <p:nvSpPr>
          <p:cNvPr id="4" name="Oval 3"/>
          <p:cNvSpPr/>
          <p:nvPr/>
        </p:nvSpPr>
        <p:spPr>
          <a:xfrm>
            <a:off x="541430" y="1170955"/>
            <a:ext cx="5840963" cy="2304661"/>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dirty="0">
                <a:solidFill>
                  <a:srgbClr val="EF7A24">
                    <a:lumMod val="75000"/>
                  </a:srgbClr>
                </a:solidFill>
              </a:rPr>
              <a:t>Next up, </a:t>
            </a:r>
            <a:r>
              <a:rPr lang="en-CA" sz="3200" b="1" u="sng" dirty="0">
                <a:solidFill>
                  <a:srgbClr val="CC00FF"/>
                </a:solidFill>
              </a:rPr>
              <a:t>CE 33</a:t>
            </a:r>
            <a:r>
              <a:rPr lang="en-CA" sz="3200" b="1" dirty="0">
                <a:solidFill>
                  <a:srgbClr val="CC00FF"/>
                </a:solidFill>
              </a:rPr>
              <a:t>!</a:t>
            </a:r>
            <a:r>
              <a:rPr lang="en-CA" sz="3200" b="1" u="sng" dirty="0">
                <a:solidFill>
                  <a:srgbClr val="CC00FF"/>
                </a:solidFill>
              </a:rPr>
              <a:t> </a:t>
            </a:r>
            <a:r>
              <a:rPr lang="en-CA" sz="3200" b="1" dirty="0">
                <a:solidFill>
                  <a:srgbClr val="EF7A24">
                    <a:lumMod val="75000"/>
                  </a:srgbClr>
                </a:solidFill>
              </a:rPr>
              <a:t>same exercise! </a:t>
            </a:r>
            <a:r>
              <a:rPr lang="en-CA" sz="3200" b="1" dirty="0">
                <a:solidFill>
                  <a:srgbClr val="EF7A24">
                    <a:lumMod val="75000"/>
                  </a:srgbClr>
                </a:solidFill>
                <a:sym typeface="Wingdings" panose="05000000000000000000" pitchFamily="2" charset="2"/>
              </a:rPr>
              <a:t></a:t>
            </a:r>
            <a:endParaRPr lang="en-CA" sz="3200" b="1" dirty="0">
              <a:solidFill>
                <a:srgbClr val="EF7A24">
                  <a:lumMod val="75000"/>
                </a:srgbClr>
              </a:solidFill>
            </a:endParaRPr>
          </a:p>
        </p:txBody>
      </p:sp>
      <p:grpSp>
        <p:nvGrpSpPr>
          <p:cNvPr id="7" name="Group 6"/>
          <p:cNvGrpSpPr/>
          <p:nvPr/>
        </p:nvGrpSpPr>
        <p:grpSpPr>
          <a:xfrm>
            <a:off x="747485" y="3045644"/>
            <a:ext cx="3171371" cy="3130971"/>
            <a:chOff x="747485" y="2949392"/>
            <a:chExt cx="3171371" cy="3130971"/>
          </a:xfrm>
        </p:grpSpPr>
        <p:sp>
          <p:nvSpPr>
            <p:cNvPr id="3" name="Oval 2"/>
            <p:cNvSpPr/>
            <p:nvPr/>
          </p:nvSpPr>
          <p:spPr>
            <a:xfrm>
              <a:off x="2222836" y="5393770"/>
              <a:ext cx="865478" cy="512628"/>
            </a:xfrm>
            <a:custGeom>
              <a:avLst/>
              <a:gdLst>
                <a:gd name="connsiteX0" fmla="*/ 0 w 904875"/>
                <a:gd name="connsiteY0" fmla="*/ 252260 h 504520"/>
                <a:gd name="connsiteX1" fmla="*/ 452438 w 904875"/>
                <a:gd name="connsiteY1" fmla="*/ 0 h 504520"/>
                <a:gd name="connsiteX2" fmla="*/ 904876 w 904875"/>
                <a:gd name="connsiteY2" fmla="*/ 252260 h 504520"/>
                <a:gd name="connsiteX3" fmla="*/ 452438 w 904875"/>
                <a:gd name="connsiteY3" fmla="*/ 504520 h 504520"/>
                <a:gd name="connsiteX4" fmla="*/ 0 w 904875"/>
                <a:gd name="connsiteY4" fmla="*/ 252260 h 504520"/>
                <a:gd name="connsiteX0" fmla="*/ 19818 w 924694"/>
                <a:gd name="connsiteY0" fmla="*/ 252260 h 524557"/>
                <a:gd name="connsiteX1" fmla="*/ 472256 w 924694"/>
                <a:gd name="connsiteY1" fmla="*/ 0 h 524557"/>
                <a:gd name="connsiteX2" fmla="*/ 924694 w 924694"/>
                <a:gd name="connsiteY2" fmla="*/ 252260 h 524557"/>
                <a:gd name="connsiteX3" fmla="*/ 472256 w 924694"/>
                <a:gd name="connsiteY3" fmla="*/ 504520 h 524557"/>
                <a:gd name="connsiteX4" fmla="*/ 119831 w 924694"/>
                <a:gd name="connsiteY4" fmla="*/ 480060 h 524557"/>
                <a:gd name="connsiteX5" fmla="*/ 19818 w 924694"/>
                <a:gd name="connsiteY5" fmla="*/ 252260 h 524557"/>
                <a:gd name="connsiteX0" fmla="*/ 15781 w 920657"/>
                <a:gd name="connsiteY0" fmla="*/ 252260 h 524557"/>
                <a:gd name="connsiteX1" fmla="*/ 468219 w 920657"/>
                <a:gd name="connsiteY1" fmla="*/ 0 h 524557"/>
                <a:gd name="connsiteX2" fmla="*/ 920657 w 920657"/>
                <a:gd name="connsiteY2" fmla="*/ 252260 h 524557"/>
                <a:gd name="connsiteX3" fmla="*/ 468219 w 920657"/>
                <a:gd name="connsiteY3" fmla="*/ 504520 h 524557"/>
                <a:gd name="connsiteX4" fmla="*/ 115794 w 920657"/>
                <a:gd name="connsiteY4" fmla="*/ 480060 h 524557"/>
                <a:gd name="connsiteX5" fmla="*/ 15781 w 920657"/>
                <a:gd name="connsiteY5" fmla="*/ 252260 h 524557"/>
                <a:gd name="connsiteX0" fmla="*/ 73 w 904949"/>
                <a:gd name="connsiteY0" fmla="*/ 257840 h 530137"/>
                <a:gd name="connsiteX1" fmla="*/ 115325 w 904949"/>
                <a:gd name="connsiteY1" fmla="*/ 97020 h 530137"/>
                <a:gd name="connsiteX2" fmla="*/ 452511 w 904949"/>
                <a:gd name="connsiteY2" fmla="*/ 5580 h 530137"/>
                <a:gd name="connsiteX3" fmla="*/ 904949 w 904949"/>
                <a:gd name="connsiteY3" fmla="*/ 257840 h 530137"/>
                <a:gd name="connsiteX4" fmla="*/ 452511 w 904949"/>
                <a:gd name="connsiteY4" fmla="*/ 510100 h 530137"/>
                <a:gd name="connsiteX5" fmla="*/ 100086 w 904949"/>
                <a:gd name="connsiteY5" fmla="*/ 485640 h 530137"/>
                <a:gd name="connsiteX6" fmla="*/ 73 w 904949"/>
                <a:gd name="connsiteY6" fmla="*/ 257840 h 530137"/>
                <a:gd name="connsiteX0" fmla="*/ 73 w 908070"/>
                <a:gd name="connsiteY0" fmla="*/ 269718 h 542015"/>
                <a:gd name="connsiteX1" fmla="*/ 115325 w 908070"/>
                <a:gd name="connsiteY1" fmla="*/ 108898 h 542015"/>
                <a:gd name="connsiteX2" fmla="*/ 452511 w 908070"/>
                <a:gd name="connsiteY2" fmla="*/ 17458 h 542015"/>
                <a:gd name="connsiteX3" fmla="*/ 679205 w 908070"/>
                <a:gd name="connsiteY3" fmla="*/ 25078 h 542015"/>
                <a:gd name="connsiteX4" fmla="*/ 904949 w 908070"/>
                <a:gd name="connsiteY4" fmla="*/ 269718 h 542015"/>
                <a:gd name="connsiteX5" fmla="*/ 452511 w 908070"/>
                <a:gd name="connsiteY5" fmla="*/ 521978 h 542015"/>
                <a:gd name="connsiteX6" fmla="*/ 100086 w 908070"/>
                <a:gd name="connsiteY6" fmla="*/ 497518 h 542015"/>
                <a:gd name="connsiteX7" fmla="*/ 73 w 908070"/>
                <a:gd name="connsiteY7" fmla="*/ 269718 h 542015"/>
                <a:gd name="connsiteX0" fmla="*/ 73 w 905946"/>
                <a:gd name="connsiteY0" fmla="*/ 269718 h 532610"/>
                <a:gd name="connsiteX1" fmla="*/ 115325 w 905946"/>
                <a:gd name="connsiteY1" fmla="*/ 108898 h 532610"/>
                <a:gd name="connsiteX2" fmla="*/ 452511 w 905946"/>
                <a:gd name="connsiteY2" fmla="*/ 17458 h 532610"/>
                <a:gd name="connsiteX3" fmla="*/ 679205 w 905946"/>
                <a:gd name="connsiteY3" fmla="*/ 25078 h 532610"/>
                <a:gd name="connsiteX4" fmla="*/ 904949 w 905946"/>
                <a:gd name="connsiteY4" fmla="*/ 269718 h 532610"/>
                <a:gd name="connsiteX5" fmla="*/ 770644 w 905946"/>
                <a:gd name="connsiteY5" fmla="*/ 398458 h 532610"/>
                <a:gd name="connsiteX6" fmla="*/ 452511 w 905946"/>
                <a:gd name="connsiteY6" fmla="*/ 521978 h 532610"/>
                <a:gd name="connsiteX7" fmla="*/ 100086 w 905946"/>
                <a:gd name="connsiteY7" fmla="*/ 497518 h 532610"/>
                <a:gd name="connsiteX8" fmla="*/ 73 w 905946"/>
                <a:gd name="connsiteY8" fmla="*/ 269718 h 532610"/>
                <a:gd name="connsiteX0" fmla="*/ 73 w 905748"/>
                <a:gd name="connsiteY0" fmla="*/ 269718 h 526041"/>
                <a:gd name="connsiteX1" fmla="*/ 115325 w 905748"/>
                <a:gd name="connsiteY1" fmla="*/ 108898 h 526041"/>
                <a:gd name="connsiteX2" fmla="*/ 452511 w 905748"/>
                <a:gd name="connsiteY2" fmla="*/ 17458 h 526041"/>
                <a:gd name="connsiteX3" fmla="*/ 679205 w 905748"/>
                <a:gd name="connsiteY3" fmla="*/ 25078 h 526041"/>
                <a:gd name="connsiteX4" fmla="*/ 904949 w 905748"/>
                <a:gd name="connsiteY4" fmla="*/ 269718 h 526041"/>
                <a:gd name="connsiteX5" fmla="*/ 770644 w 905748"/>
                <a:gd name="connsiteY5" fmla="*/ 398458 h 526041"/>
                <a:gd name="connsiteX6" fmla="*/ 587764 w 905748"/>
                <a:gd name="connsiteY6" fmla="*/ 512758 h 526041"/>
                <a:gd name="connsiteX7" fmla="*/ 452511 w 905748"/>
                <a:gd name="connsiteY7" fmla="*/ 521978 h 526041"/>
                <a:gd name="connsiteX8" fmla="*/ 100086 w 905748"/>
                <a:gd name="connsiteY8" fmla="*/ 497518 h 526041"/>
                <a:gd name="connsiteX9" fmla="*/ 73 w 905748"/>
                <a:gd name="connsiteY9" fmla="*/ 269718 h 526041"/>
                <a:gd name="connsiteX0" fmla="*/ 1141 w 906816"/>
                <a:gd name="connsiteY0" fmla="*/ 269718 h 526041"/>
                <a:gd name="connsiteX1" fmla="*/ 116393 w 906816"/>
                <a:gd name="connsiteY1" fmla="*/ 108898 h 526041"/>
                <a:gd name="connsiteX2" fmla="*/ 453579 w 906816"/>
                <a:gd name="connsiteY2" fmla="*/ 17458 h 526041"/>
                <a:gd name="connsiteX3" fmla="*/ 680273 w 906816"/>
                <a:gd name="connsiteY3" fmla="*/ 25078 h 526041"/>
                <a:gd name="connsiteX4" fmla="*/ 906017 w 906816"/>
                <a:gd name="connsiteY4" fmla="*/ 269718 h 526041"/>
                <a:gd name="connsiteX5" fmla="*/ 771712 w 906816"/>
                <a:gd name="connsiteY5" fmla="*/ 398458 h 526041"/>
                <a:gd name="connsiteX6" fmla="*/ 588832 w 906816"/>
                <a:gd name="connsiteY6" fmla="*/ 512758 h 526041"/>
                <a:gd name="connsiteX7" fmla="*/ 453579 w 906816"/>
                <a:gd name="connsiteY7" fmla="*/ 521978 h 526041"/>
                <a:gd name="connsiteX8" fmla="*/ 101154 w 906816"/>
                <a:gd name="connsiteY8" fmla="*/ 497518 h 526041"/>
                <a:gd name="connsiteX9" fmla="*/ 59877 w 906816"/>
                <a:gd name="connsiteY9" fmla="*/ 455609 h 526041"/>
                <a:gd name="connsiteX10" fmla="*/ 1141 w 906816"/>
                <a:gd name="connsiteY10" fmla="*/ 269718 h 526041"/>
                <a:gd name="connsiteX0" fmla="*/ 1141 w 906816"/>
                <a:gd name="connsiteY0" fmla="*/ 269718 h 527746"/>
                <a:gd name="connsiteX1" fmla="*/ 116393 w 906816"/>
                <a:gd name="connsiteY1" fmla="*/ 108898 h 527746"/>
                <a:gd name="connsiteX2" fmla="*/ 453579 w 906816"/>
                <a:gd name="connsiteY2" fmla="*/ 17458 h 527746"/>
                <a:gd name="connsiteX3" fmla="*/ 680273 w 906816"/>
                <a:gd name="connsiteY3" fmla="*/ 25078 h 527746"/>
                <a:gd name="connsiteX4" fmla="*/ 906017 w 906816"/>
                <a:gd name="connsiteY4" fmla="*/ 269718 h 527746"/>
                <a:gd name="connsiteX5" fmla="*/ 771712 w 906816"/>
                <a:gd name="connsiteY5" fmla="*/ 398458 h 527746"/>
                <a:gd name="connsiteX6" fmla="*/ 588832 w 906816"/>
                <a:gd name="connsiteY6" fmla="*/ 512758 h 527746"/>
                <a:gd name="connsiteX7" fmla="*/ 453579 w 906816"/>
                <a:gd name="connsiteY7" fmla="*/ 521978 h 527746"/>
                <a:gd name="connsiteX8" fmla="*/ 237677 w 906816"/>
                <a:gd name="connsiteY8" fmla="*/ 471484 h 527746"/>
                <a:gd name="connsiteX9" fmla="*/ 101154 w 906816"/>
                <a:gd name="connsiteY9" fmla="*/ 497518 h 527746"/>
                <a:gd name="connsiteX10" fmla="*/ 59877 w 906816"/>
                <a:gd name="connsiteY10" fmla="*/ 455609 h 527746"/>
                <a:gd name="connsiteX11" fmla="*/ 1141 w 906816"/>
                <a:gd name="connsiteY11" fmla="*/ 269718 h 527746"/>
                <a:gd name="connsiteX0" fmla="*/ 1141 w 906816"/>
                <a:gd name="connsiteY0" fmla="*/ 269718 h 529719"/>
                <a:gd name="connsiteX1" fmla="*/ 116393 w 906816"/>
                <a:gd name="connsiteY1" fmla="*/ 108898 h 529719"/>
                <a:gd name="connsiteX2" fmla="*/ 453579 w 906816"/>
                <a:gd name="connsiteY2" fmla="*/ 17458 h 529719"/>
                <a:gd name="connsiteX3" fmla="*/ 680273 w 906816"/>
                <a:gd name="connsiteY3" fmla="*/ 25078 h 529719"/>
                <a:gd name="connsiteX4" fmla="*/ 906017 w 906816"/>
                <a:gd name="connsiteY4" fmla="*/ 269718 h 529719"/>
                <a:gd name="connsiteX5" fmla="*/ 771712 w 906816"/>
                <a:gd name="connsiteY5" fmla="*/ 398458 h 529719"/>
                <a:gd name="connsiteX6" fmla="*/ 588832 w 906816"/>
                <a:gd name="connsiteY6" fmla="*/ 512758 h 529719"/>
                <a:gd name="connsiteX7" fmla="*/ 453579 w 906816"/>
                <a:gd name="connsiteY7" fmla="*/ 521978 h 529719"/>
                <a:gd name="connsiteX8" fmla="*/ 237677 w 906816"/>
                <a:gd name="connsiteY8" fmla="*/ 442909 h 529719"/>
                <a:gd name="connsiteX9" fmla="*/ 101154 w 906816"/>
                <a:gd name="connsiteY9" fmla="*/ 497518 h 529719"/>
                <a:gd name="connsiteX10" fmla="*/ 59877 w 906816"/>
                <a:gd name="connsiteY10" fmla="*/ 455609 h 529719"/>
                <a:gd name="connsiteX11" fmla="*/ 1141 w 906816"/>
                <a:gd name="connsiteY11" fmla="*/ 269718 h 529719"/>
                <a:gd name="connsiteX0" fmla="*/ 1141 w 906816"/>
                <a:gd name="connsiteY0" fmla="*/ 269718 h 531522"/>
                <a:gd name="connsiteX1" fmla="*/ 116393 w 906816"/>
                <a:gd name="connsiteY1" fmla="*/ 108898 h 531522"/>
                <a:gd name="connsiteX2" fmla="*/ 453579 w 906816"/>
                <a:gd name="connsiteY2" fmla="*/ 17458 h 531522"/>
                <a:gd name="connsiteX3" fmla="*/ 680273 w 906816"/>
                <a:gd name="connsiteY3" fmla="*/ 25078 h 531522"/>
                <a:gd name="connsiteX4" fmla="*/ 906017 w 906816"/>
                <a:gd name="connsiteY4" fmla="*/ 269718 h 531522"/>
                <a:gd name="connsiteX5" fmla="*/ 771712 w 906816"/>
                <a:gd name="connsiteY5" fmla="*/ 398458 h 531522"/>
                <a:gd name="connsiteX6" fmla="*/ 588832 w 906816"/>
                <a:gd name="connsiteY6" fmla="*/ 512758 h 531522"/>
                <a:gd name="connsiteX7" fmla="*/ 453579 w 906816"/>
                <a:gd name="connsiteY7" fmla="*/ 521978 h 531522"/>
                <a:gd name="connsiteX8" fmla="*/ 231327 w 906816"/>
                <a:gd name="connsiteY8" fmla="*/ 417509 h 531522"/>
                <a:gd name="connsiteX9" fmla="*/ 101154 w 906816"/>
                <a:gd name="connsiteY9" fmla="*/ 497518 h 531522"/>
                <a:gd name="connsiteX10" fmla="*/ 59877 w 906816"/>
                <a:gd name="connsiteY10" fmla="*/ 455609 h 531522"/>
                <a:gd name="connsiteX11" fmla="*/ 1141 w 906816"/>
                <a:gd name="connsiteY11" fmla="*/ 269718 h 531522"/>
                <a:gd name="connsiteX0" fmla="*/ 1141 w 906816"/>
                <a:gd name="connsiteY0" fmla="*/ 269718 h 531522"/>
                <a:gd name="connsiteX1" fmla="*/ 116393 w 906816"/>
                <a:gd name="connsiteY1" fmla="*/ 108898 h 531522"/>
                <a:gd name="connsiteX2" fmla="*/ 453579 w 906816"/>
                <a:gd name="connsiteY2" fmla="*/ 17458 h 531522"/>
                <a:gd name="connsiteX3" fmla="*/ 680273 w 906816"/>
                <a:gd name="connsiteY3" fmla="*/ 25078 h 531522"/>
                <a:gd name="connsiteX4" fmla="*/ 906017 w 906816"/>
                <a:gd name="connsiteY4" fmla="*/ 269718 h 531522"/>
                <a:gd name="connsiteX5" fmla="*/ 771712 w 906816"/>
                <a:gd name="connsiteY5" fmla="*/ 398458 h 531522"/>
                <a:gd name="connsiteX6" fmla="*/ 588832 w 906816"/>
                <a:gd name="connsiteY6" fmla="*/ 512758 h 531522"/>
                <a:gd name="connsiteX7" fmla="*/ 453579 w 906816"/>
                <a:gd name="connsiteY7" fmla="*/ 521978 h 531522"/>
                <a:gd name="connsiteX8" fmla="*/ 231327 w 906816"/>
                <a:gd name="connsiteY8" fmla="*/ 417509 h 531522"/>
                <a:gd name="connsiteX9" fmla="*/ 177352 w 906816"/>
                <a:gd name="connsiteY9" fmla="*/ 465132 h 531522"/>
                <a:gd name="connsiteX10" fmla="*/ 101154 w 906816"/>
                <a:gd name="connsiteY10" fmla="*/ 497518 h 531522"/>
                <a:gd name="connsiteX11" fmla="*/ 59877 w 906816"/>
                <a:gd name="connsiteY11" fmla="*/ 455609 h 531522"/>
                <a:gd name="connsiteX12" fmla="*/ 1141 w 906816"/>
                <a:gd name="connsiteY12" fmla="*/ 269718 h 531522"/>
                <a:gd name="connsiteX0" fmla="*/ 1141 w 906816"/>
                <a:gd name="connsiteY0" fmla="*/ 269718 h 531522"/>
                <a:gd name="connsiteX1" fmla="*/ 116393 w 906816"/>
                <a:gd name="connsiteY1" fmla="*/ 108898 h 531522"/>
                <a:gd name="connsiteX2" fmla="*/ 453579 w 906816"/>
                <a:gd name="connsiteY2" fmla="*/ 17458 h 531522"/>
                <a:gd name="connsiteX3" fmla="*/ 680273 w 906816"/>
                <a:gd name="connsiteY3" fmla="*/ 25078 h 531522"/>
                <a:gd name="connsiteX4" fmla="*/ 906017 w 906816"/>
                <a:gd name="connsiteY4" fmla="*/ 269718 h 531522"/>
                <a:gd name="connsiteX5" fmla="*/ 771712 w 906816"/>
                <a:gd name="connsiteY5" fmla="*/ 398458 h 531522"/>
                <a:gd name="connsiteX6" fmla="*/ 588832 w 906816"/>
                <a:gd name="connsiteY6" fmla="*/ 512758 h 531522"/>
                <a:gd name="connsiteX7" fmla="*/ 453579 w 906816"/>
                <a:gd name="connsiteY7" fmla="*/ 521978 h 531522"/>
                <a:gd name="connsiteX8" fmla="*/ 231327 w 906816"/>
                <a:gd name="connsiteY8" fmla="*/ 417509 h 531522"/>
                <a:gd name="connsiteX9" fmla="*/ 177352 w 906816"/>
                <a:gd name="connsiteY9" fmla="*/ 465132 h 531522"/>
                <a:gd name="connsiteX10" fmla="*/ 101154 w 906816"/>
                <a:gd name="connsiteY10" fmla="*/ 497518 h 531522"/>
                <a:gd name="connsiteX11" fmla="*/ 59877 w 906816"/>
                <a:gd name="connsiteY11" fmla="*/ 455609 h 531522"/>
                <a:gd name="connsiteX12" fmla="*/ 1141 w 906816"/>
                <a:gd name="connsiteY12" fmla="*/ 269718 h 531522"/>
                <a:gd name="connsiteX0" fmla="*/ 1141 w 906816"/>
                <a:gd name="connsiteY0" fmla="*/ 269718 h 531522"/>
                <a:gd name="connsiteX1" fmla="*/ 116393 w 906816"/>
                <a:gd name="connsiteY1" fmla="*/ 108898 h 531522"/>
                <a:gd name="connsiteX2" fmla="*/ 453579 w 906816"/>
                <a:gd name="connsiteY2" fmla="*/ 17458 h 531522"/>
                <a:gd name="connsiteX3" fmla="*/ 680273 w 906816"/>
                <a:gd name="connsiteY3" fmla="*/ 25078 h 531522"/>
                <a:gd name="connsiteX4" fmla="*/ 906017 w 906816"/>
                <a:gd name="connsiteY4" fmla="*/ 269718 h 531522"/>
                <a:gd name="connsiteX5" fmla="*/ 771712 w 906816"/>
                <a:gd name="connsiteY5" fmla="*/ 398458 h 531522"/>
                <a:gd name="connsiteX6" fmla="*/ 588832 w 906816"/>
                <a:gd name="connsiteY6" fmla="*/ 512758 h 531522"/>
                <a:gd name="connsiteX7" fmla="*/ 453579 w 906816"/>
                <a:gd name="connsiteY7" fmla="*/ 521978 h 531522"/>
                <a:gd name="connsiteX8" fmla="*/ 231327 w 906816"/>
                <a:gd name="connsiteY8" fmla="*/ 417509 h 531522"/>
                <a:gd name="connsiteX9" fmla="*/ 177352 w 906816"/>
                <a:gd name="connsiteY9" fmla="*/ 465132 h 531522"/>
                <a:gd name="connsiteX10" fmla="*/ 136077 w 906816"/>
                <a:gd name="connsiteY10" fmla="*/ 506407 h 531522"/>
                <a:gd name="connsiteX11" fmla="*/ 101154 w 906816"/>
                <a:gd name="connsiteY11" fmla="*/ 497518 h 531522"/>
                <a:gd name="connsiteX12" fmla="*/ 59877 w 906816"/>
                <a:gd name="connsiteY12" fmla="*/ 455609 h 531522"/>
                <a:gd name="connsiteX13" fmla="*/ 1141 w 906816"/>
                <a:gd name="connsiteY13" fmla="*/ 269718 h 531522"/>
                <a:gd name="connsiteX0" fmla="*/ 1141 w 906816"/>
                <a:gd name="connsiteY0" fmla="*/ 269718 h 529496"/>
                <a:gd name="connsiteX1" fmla="*/ 116393 w 906816"/>
                <a:gd name="connsiteY1" fmla="*/ 108898 h 529496"/>
                <a:gd name="connsiteX2" fmla="*/ 453579 w 906816"/>
                <a:gd name="connsiteY2" fmla="*/ 17458 h 529496"/>
                <a:gd name="connsiteX3" fmla="*/ 680273 w 906816"/>
                <a:gd name="connsiteY3" fmla="*/ 25078 h 529496"/>
                <a:gd name="connsiteX4" fmla="*/ 906017 w 906816"/>
                <a:gd name="connsiteY4" fmla="*/ 269718 h 529496"/>
                <a:gd name="connsiteX5" fmla="*/ 771712 w 906816"/>
                <a:gd name="connsiteY5" fmla="*/ 398458 h 529496"/>
                <a:gd name="connsiteX6" fmla="*/ 588832 w 906816"/>
                <a:gd name="connsiteY6" fmla="*/ 512758 h 529496"/>
                <a:gd name="connsiteX7" fmla="*/ 453579 w 906816"/>
                <a:gd name="connsiteY7" fmla="*/ 521978 h 529496"/>
                <a:gd name="connsiteX8" fmla="*/ 263077 w 906816"/>
                <a:gd name="connsiteY8" fmla="*/ 446082 h 529496"/>
                <a:gd name="connsiteX9" fmla="*/ 231327 w 906816"/>
                <a:gd name="connsiteY9" fmla="*/ 417509 h 529496"/>
                <a:gd name="connsiteX10" fmla="*/ 177352 w 906816"/>
                <a:gd name="connsiteY10" fmla="*/ 465132 h 529496"/>
                <a:gd name="connsiteX11" fmla="*/ 136077 w 906816"/>
                <a:gd name="connsiteY11" fmla="*/ 506407 h 529496"/>
                <a:gd name="connsiteX12" fmla="*/ 101154 w 906816"/>
                <a:gd name="connsiteY12" fmla="*/ 497518 h 529496"/>
                <a:gd name="connsiteX13" fmla="*/ 59877 w 906816"/>
                <a:gd name="connsiteY13" fmla="*/ 455609 h 529496"/>
                <a:gd name="connsiteX14" fmla="*/ 1141 w 906816"/>
                <a:gd name="connsiteY14" fmla="*/ 269718 h 529496"/>
                <a:gd name="connsiteX0" fmla="*/ 1141 w 906816"/>
                <a:gd name="connsiteY0" fmla="*/ 269718 h 529496"/>
                <a:gd name="connsiteX1" fmla="*/ 116393 w 906816"/>
                <a:gd name="connsiteY1" fmla="*/ 108898 h 529496"/>
                <a:gd name="connsiteX2" fmla="*/ 453579 w 906816"/>
                <a:gd name="connsiteY2" fmla="*/ 17458 h 529496"/>
                <a:gd name="connsiteX3" fmla="*/ 680273 w 906816"/>
                <a:gd name="connsiteY3" fmla="*/ 25078 h 529496"/>
                <a:gd name="connsiteX4" fmla="*/ 906017 w 906816"/>
                <a:gd name="connsiteY4" fmla="*/ 269718 h 529496"/>
                <a:gd name="connsiteX5" fmla="*/ 771712 w 906816"/>
                <a:gd name="connsiteY5" fmla="*/ 398458 h 529496"/>
                <a:gd name="connsiteX6" fmla="*/ 588832 w 906816"/>
                <a:gd name="connsiteY6" fmla="*/ 512758 h 529496"/>
                <a:gd name="connsiteX7" fmla="*/ 453579 w 906816"/>
                <a:gd name="connsiteY7" fmla="*/ 521978 h 529496"/>
                <a:gd name="connsiteX8" fmla="*/ 367852 w 906816"/>
                <a:gd name="connsiteY8" fmla="*/ 446082 h 529496"/>
                <a:gd name="connsiteX9" fmla="*/ 263077 w 906816"/>
                <a:gd name="connsiteY9" fmla="*/ 446082 h 529496"/>
                <a:gd name="connsiteX10" fmla="*/ 231327 w 906816"/>
                <a:gd name="connsiteY10" fmla="*/ 417509 h 529496"/>
                <a:gd name="connsiteX11" fmla="*/ 177352 w 906816"/>
                <a:gd name="connsiteY11" fmla="*/ 465132 h 529496"/>
                <a:gd name="connsiteX12" fmla="*/ 136077 w 906816"/>
                <a:gd name="connsiteY12" fmla="*/ 506407 h 529496"/>
                <a:gd name="connsiteX13" fmla="*/ 101154 w 906816"/>
                <a:gd name="connsiteY13" fmla="*/ 497518 h 529496"/>
                <a:gd name="connsiteX14" fmla="*/ 59877 w 906816"/>
                <a:gd name="connsiteY14" fmla="*/ 455609 h 529496"/>
                <a:gd name="connsiteX15" fmla="*/ 1141 w 906816"/>
                <a:gd name="connsiteY15" fmla="*/ 269718 h 529496"/>
                <a:gd name="connsiteX0" fmla="*/ 1141 w 906816"/>
                <a:gd name="connsiteY0" fmla="*/ 269718 h 522061"/>
                <a:gd name="connsiteX1" fmla="*/ 116393 w 906816"/>
                <a:gd name="connsiteY1" fmla="*/ 108898 h 522061"/>
                <a:gd name="connsiteX2" fmla="*/ 453579 w 906816"/>
                <a:gd name="connsiteY2" fmla="*/ 17458 h 522061"/>
                <a:gd name="connsiteX3" fmla="*/ 680273 w 906816"/>
                <a:gd name="connsiteY3" fmla="*/ 25078 h 522061"/>
                <a:gd name="connsiteX4" fmla="*/ 906017 w 906816"/>
                <a:gd name="connsiteY4" fmla="*/ 269718 h 522061"/>
                <a:gd name="connsiteX5" fmla="*/ 771712 w 906816"/>
                <a:gd name="connsiteY5" fmla="*/ 398458 h 522061"/>
                <a:gd name="connsiteX6" fmla="*/ 588832 w 906816"/>
                <a:gd name="connsiteY6" fmla="*/ 512758 h 522061"/>
                <a:gd name="connsiteX7" fmla="*/ 469452 w 906816"/>
                <a:gd name="connsiteY7" fmla="*/ 461957 h 522061"/>
                <a:gd name="connsiteX8" fmla="*/ 453579 w 906816"/>
                <a:gd name="connsiteY8" fmla="*/ 521978 h 522061"/>
                <a:gd name="connsiteX9" fmla="*/ 367852 w 906816"/>
                <a:gd name="connsiteY9" fmla="*/ 446082 h 522061"/>
                <a:gd name="connsiteX10" fmla="*/ 263077 w 906816"/>
                <a:gd name="connsiteY10" fmla="*/ 446082 h 522061"/>
                <a:gd name="connsiteX11" fmla="*/ 231327 w 906816"/>
                <a:gd name="connsiteY11" fmla="*/ 417509 h 522061"/>
                <a:gd name="connsiteX12" fmla="*/ 177352 w 906816"/>
                <a:gd name="connsiteY12" fmla="*/ 465132 h 522061"/>
                <a:gd name="connsiteX13" fmla="*/ 136077 w 906816"/>
                <a:gd name="connsiteY13" fmla="*/ 506407 h 522061"/>
                <a:gd name="connsiteX14" fmla="*/ 101154 w 906816"/>
                <a:gd name="connsiteY14" fmla="*/ 497518 h 522061"/>
                <a:gd name="connsiteX15" fmla="*/ 59877 w 906816"/>
                <a:gd name="connsiteY15" fmla="*/ 455609 h 522061"/>
                <a:gd name="connsiteX16" fmla="*/ 1141 w 906816"/>
                <a:gd name="connsiteY16" fmla="*/ 269718 h 522061"/>
                <a:gd name="connsiteX0" fmla="*/ 1141 w 906816"/>
                <a:gd name="connsiteY0" fmla="*/ 269718 h 522137"/>
                <a:gd name="connsiteX1" fmla="*/ 116393 w 906816"/>
                <a:gd name="connsiteY1" fmla="*/ 108898 h 522137"/>
                <a:gd name="connsiteX2" fmla="*/ 453579 w 906816"/>
                <a:gd name="connsiteY2" fmla="*/ 17458 h 522137"/>
                <a:gd name="connsiteX3" fmla="*/ 680273 w 906816"/>
                <a:gd name="connsiteY3" fmla="*/ 25078 h 522137"/>
                <a:gd name="connsiteX4" fmla="*/ 906017 w 906816"/>
                <a:gd name="connsiteY4" fmla="*/ 269718 h 522137"/>
                <a:gd name="connsiteX5" fmla="*/ 771712 w 906816"/>
                <a:gd name="connsiteY5" fmla="*/ 398458 h 522137"/>
                <a:gd name="connsiteX6" fmla="*/ 588832 w 906816"/>
                <a:gd name="connsiteY6" fmla="*/ 512758 h 522137"/>
                <a:gd name="connsiteX7" fmla="*/ 469452 w 906816"/>
                <a:gd name="connsiteY7" fmla="*/ 461957 h 522137"/>
                <a:gd name="connsiteX8" fmla="*/ 453579 w 906816"/>
                <a:gd name="connsiteY8" fmla="*/ 521978 h 522137"/>
                <a:gd name="connsiteX9" fmla="*/ 418652 w 906816"/>
                <a:gd name="connsiteY9" fmla="*/ 439733 h 522137"/>
                <a:gd name="connsiteX10" fmla="*/ 367852 w 906816"/>
                <a:gd name="connsiteY10" fmla="*/ 446082 h 522137"/>
                <a:gd name="connsiteX11" fmla="*/ 263077 w 906816"/>
                <a:gd name="connsiteY11" fmla="*/ 446082 h 522137"/>
                <a:gd name="connsiteX12" fmla="*/ 231327 w 906816"/>
                <a:gd name="connsiteY12" fmla="*/ 417509 h 522137"/>
                <a:gd name="connsiteX13" fmla="*/ 177352 w 906816"/>
                <a:gd name="connsiteY13" fmla="*/ 465132 h 522137"/>
                <a:gd name="connsiteX14" fmla="*/ 136077 w 906816"/>
                <a:gd name="connsiteY14" fmla="*/ 506407 h 522137"/>
                <a:gd name="connsiteX15" fmla="*/ 101154 w 906816"/>
                <a:gd name="connsiteY15" fmla="*/ 497518 h 522137"/>
                <a:gd name="connsiteX16" fmla="*/ 59877 w 906816"/>
                <a:gd name="connsiteY16" fmla="*/ 455609 h 522137"/>
                <a:gd name="connsiteX17" fmla="*/ 1141 w 906816"/>
                <a:gd name="connsiteY17" fmla="*/ 269718 h 522137"/>
                <a:gd name="connsiteX0" fmla="*/ 1141 w 906816"/>
                <a:gd name="connsiteY0" fmla="*/ 269718 h 516437"/>
                <a:gd name="connsiteX1" fmla="*/ 116393 w 906816"/>
                <a:gd name="connsiteY1" fmla="*/ 108898 h 516437"/>
                <a:gd name="connsiteX2" fmla="*/ 453579 w 906816"/>
                <a:gd name="connsiteY2" fmla="*/ 17458 h 516437"/>
                <a:gd name="connsiteX3" fmla="*/ 680273 w 906816"/>
                <a:gd name="connsiteY3" fmla="*/ 25078 h 516437"/>
                <a:gd name="connsiteX4" fmla="*/ 906017 w 906816"/>
                <a:gd name="connsiteY4" fmla="*/ 269718 h 516437"/>
                <a:gd name="connsiteX5" fmla="*/ 771712 w 906816"/>
                <a:gd name="connsiteY5" fmla="*/ 398458 h 516437"/>
                <a:gd name="connsiteX6" fmla="*/ 588832 w 906816"/>
                <a:gd name="connsiteY6" fmla="*/ 512758 h 516437"/>
                <a:gd name="connsiteX7" fmla="*/ 469452 w 906816"/>
                <a:gd name="connsiteY7" fmla="*/ 461957 h 516437"/>
                <a:gd name="connsiteX8" fmla="*/ 447229 w 906816"/>
                <a:gd name="connsiteY8" fmla="*/ 429903 h 516437"/>
                <a:gd name="connsiteX9" fmla="*/ 418652 w 906816"/>
                <a:gd name="connsiteY9" fmla="*/ 439733 h 516437"/>
                <a:gd name="connsiteX10" fmla="*/ 367852 w 906816"/>
                <a:gd name="connsiteY10" fmla="*/ 446082 h 516437"/>
                <a:gd name="connsiteX11" fmla="*/ 263077 w 906816"/>
                <a:gd name="connsiteY11" fmla="*/ 446082 h 516437"/>
                <a:gd name="connsiteX12" fmla="*/ 231327 w 906816"/>
                <a:gd name="connsiteY12" fmla="*/ 417509 h 516437"/>
                <a:gd name="connsiteX13" fmla="*/ 177352 w 906816"/>
                <a:gd name="connsiteY13" fmla="*/ 465132 h 516437"/>
                <a:gd name="connsiteX14" fmla="*/ 136077 w 906816"/>
                <a:gd name="connsiteY14" fmla="*/ 506407 h 516437"/>
                <a:gd name="connsiteX15" fmla="*/ 101154 w 906816"/>
                <a:gd name="connsiteY15" fmla="*/ 497518 h 516437"/>
                <a:gd name="connsiteX16" fmla="*/ 59877 w 906816"/>
                <a:gd name="connsiteY16" fmla="*/ 455609 h 516437"/>
                <a:gd name="connsiteX17" fmla="*/ 1141 w 906816"/>
                <a:gd name="connsiteY17" fmla="*/ 269718 h 516437"/>
                <a:gd name="connsiteX0" fmla="*/ 1141 w 906816"/>
                <a:gd name="connsiteY0" fmla="*/ 269718 h 516437"/>
                <a:gd name="connsiteX1" fmla="*/ 116393 w 906816"/>
                <a:gd name="connsiteY1" fmla="*/ 108898 h 516437"/>
                <a:gd name="connsiteX2" fmla="*/ 453579 w 906816"/>
                <a:gd name="connsiteY2" fmla="*/ 17458 h 516437"/>
                <a:gd name="connsiteX3" fmla="*/ 680273 w 906816"/>
                <a:gd name="connsiteY3" fmla="*/ 25078 h 516437"/>
                <a:gd name="connsiteX4" fmla="*/ 906017 w 906816"/>
                <a:gd name="connsiteY4" fmla="*/ 269718 h 516437"/>
                <a:gd name="connsiteX5" fmla="*/ 771712 w 906816"/>
                <a:gd name="connsiteY5" fmla="*/ 398458 h 516437"/>
                <a:gd name="connsiteX6" fmla="*/ 588832 w 906816"/>
                <a:gd name="connsiteY6" fmla="*/ 512758 h 516437"/>
                <a:gd name="connsiteX7" fmla="*/ 469452 w 906816"/>
                <a:gd name="connsiteY7" fmla="*/ 461957 h 516437"/>
                <a:gd name="connsiteX8" fmla="*/ 447229 w 906816"/>
                <a:gd name="connsiteY8" fmla="*/ 429903 h 516437"/>
                <a:gd name="connsiteX9" fmla="*/ 418652 w 906816"/>
                <a:gd name="connsiteY9" fmla="*/ 439733 h 516437"/>
                <a:gd name="connsiteX10" fmla="*/ 383727 w 906816"/>
                <a:gd name="connsiteY10" fmla="*/ 455608 h 516437"/>
                <a:gd name="connsiteX11" fmla="*/ 367852 w 906816"/>
                <a:gd name="connsiteY11" fmla="*/ 446082 h 516437"/>
                <a:gd name="connsiteX12" fmla="*/ 263077 w 906816"/>
                <a:gd name="connsiteY12" fmla="*/ 446082 h 516437"/>
                <a:gd name="connsiteX13" fmla="*/ 231327 w 906816"/>
                <a:gd name="connsiteY13" fmla="*/ 417509 h 516437"/>
                <a:gd name="connsiteX14" fmla="*/ 177352 w 906816"/>
                <a:gd name="connsiteY14" fmla="*/ 465132 h 516437"/>
                <a:gd name="connsiteX15" fmla="*/ 136077 w 906816"/>
                <a:gd name="connsiteY15" fmla="*/ 506407 h 516437"/>
                <a:gd name="connsiteX16" fmla="*/ 101154 w 906816"/>
                <a:gd name="connsiteY16" fmla="*/ 497518 h 516437"/>
                <a:gd name="connsiteX17" fmla="*/ 59877 w 906816"/>
                <a:gd name="connsiteY17" fmla="*/ 455609 h 516437"/>
                <a:gd name="connsiteX18" fmla="*/ 1141 w 906816"/>
                <a:gd name="connsiteY18" fmla="*/ 269718 h 516437"/>
                <a:gd name="connsiteX0" fmla="*/ 1141 w 906816"/>
                <a:gd name="connsiteY0" fmla="*/ 269718 h 517947"/>
                <a:gd name="connsiteX1" fmla="*/ 116393 w 906816"/>
                <a:gd name="connsiteY1" fmla="*/ 108898 h 517947"/>
                <a:gd name="connsiteX2" fmla="*/ 453579 w 906816"/>
                <a:gd name="connsiteY2" fmla="*/ 17458 h 517947"/>
                <a:gd name="connsiteX3" fmla="*/ 680273 w 906816"/>
                <a:gd name="connsiteY3" fmla="*/ 25078 h 517947"/>
                <a:gd name="connsiteX4" fmla="*/ 906017 w 906816"/>
                <a:gd name="connsiteY4" fmla="*/ 269718 h 517947"/>
                <a:gd name="connsiteX5" fmla="*/ 771712 w 906816"/>
                <a:gd name="connsiteY5" fmla="*/ 398458 h 517947"/>
                <a:gd name="connsiteX6" fmla="*/ 588832 w 906816"/>
                <a:gd name="connsiteY6" fmla="*/ 512758 h 517947"/>
                <a:gd name="connsiteX7" fmla="*/ 507552 w 906816"/>
                <a:gd name="connsiteY7" fmla="*/ 496883 h 517947"/>
                <a:gd name="connsiteX8" fmla="*/ 469452 w 906816"/>
                <a:gd name="connsiteY8" fmla="*/ 461957 h 517947"/>
                <a:gd name="connsiteX9" fmla="*/ 447229 w 906816"/>
                <a:gd name="connsiteY9" fmla="*/ 429903 h 517947"/>
                <a:gd name="connsiteX10" fmla="*/ 418652 w 906816"/>
                <a:gd name="connsiteY10" fmla="*/ 439733 h 517947"/>
                <a:gd name="connsiteX11" fmla="*/ 383727 w 906816"/>
                <a:gd name="connsiteY11" fmla="*/ 455608 h 517947"/>
                <a:gd name="connsiteX12" fmla="*/ 367852 w 906816"/>
                <a:gd name="connsiteY12" fmla="*/ 446082 h 517947"/>
                <a:gd name="connsiteX13" fmla="*/ 263077 w 906816"/>
                <a:gd name="connsiteY13" fmla="*/ 446082 h 517947"/>
                <a:gd name="connsiteX14" fmla="*/ 231327 w 906816"/>
                <a:gd name="connsiteY14" fmla="*/ 417509 h 517947"/>
                <a:gd name="connsiteX15" fmla="*/ 177352 w 906816"/>
                <a:gd name="connsiteY15" fmla="*/ 465132 h 517947"/>
                <a:gd name="connsiteX16" fmla="*/ 136077 w 906816"/>
                <a:gd name="connsiteY16" fmla="*/ 506407 h 517947"/>
                <a:gd name="connsiteX17" fmla="*/ 101154 w 906816"/>
                <a:gd name="connsiteY17" fmla="*/ 497518 h 517947"/>
                <a:gd name="connsiteX18" fmla="*/ 59877 w 906816"/>
                <a:gd name="connsiteY18" fmla="*/ 455609 h 517947"/>
                <a:gd name="connsiteX19" fmla="*/ 1141 w 906816"/>
                <a:gd name="connsiteY19" fmla="*/ 269718 h 517947"/>
                <a:gd name="connsiteX0" fmla="*/ 1141 w 906647"/>
                <a:gd name="connsiteY0" fmla="*/ 269718 h 516855"/>
                <a:gd name="connsiteX1" fmla="*/ 116393 w 906647"/>
                <a:gd name="connsiteY1" fmla="*/ 108898 h 516855"/>
                <a:gd name="connsiteX2" fmla="*/ 453579 w 906647"/>
                <a:gd name="connsiteY2" fmla="*/ 17458 h 516855"/>
                <a:gd name="connsiteX3" fmla="*/ 680273 w 906647"/>
                <a:gd name="connsiteY3" fmla="*/ 25078 h 516855"/>
                <a:gd name="connsiteX4" fmla="*/ 906017 w 906647"/>
                <a:gd name="connsiteY4" fmla="*/ 269718 h 516855"/>
                <a:gd name="connsiteX5" fmla="*/ 771712 w 906647"/>
                <a:gd name="connsiteY5" fmla="*/ 398458 h 516855"/>
                <a:gd name="connsiteX6" fmla="*/ 736152 w 906647"/>
                <a:gd name="connsiteY6" fmla="*/ 430208 h 516855"/>
                <a:gd name="connsiteX7" fmla="*/ 588832 w 906647"/>
                <a:gd name="connsiteY7" fmla="*/ 512758 h 516855"/>
                <a:gd name="connsiteX8" fmla="*/ 507552 w 906647"/>
                <a:gd name="connsiteY8" fmla="*/ 496883 h 516855"/>
                <a:gd name="connsiteX9" fmla="*/ 469452 w 906647"/>
                <a:gd name="connsiteY9" fmla="*/ 461957 h 516855"/>
                <a:gd name="connsiteX10" fmla="*/ 447229 w 906647"/>
                <a:gd name="connsiteY10" fmla="*/ 429903 h 516855"/>
                <a:gd name="connsiteX11" fmla="*/ 418652 w 906647"/>
                <a:gd name="connsiteY11" fmla="*/ 439733 h 516855"/>
                <a:gd name="connsiteX12" fmla="*/ 383727 w 906647"/>
                <a:gd name="connsiteY12" fmla="*/ 455608 h 516855"/>
                <a:gd name="connsiteX13" fmla="*/ 367852 w 906647"/>
                <a:gd name="connsiteY13" fmla="*/ 446082 h 516855"/>
                <a:gd name="connsiteX14" fmla="*/ 263077 w 906647"/>
                <a:gd name="connsiteY14" fmla="*/ 446082 h 516855"/>
                <a:gd name="connsiteX15" fmla="*/ 231327 w 906647"/>
                <a:gd name="connsiteY15" fmla="*/ 417509 h 516855"/>
                <a:gd name="connsiteX16" fmla="*/ 177352 w 906647"/>
                <a:gd name="connsiteY16" fmla="*/ 465132 h 516855"/>
                <a:gd name="connsiteX17" fmla="*/ 136077 w 906647"/>
                <a:gd name="connsiteY17" fmla="*/ 506407 h 516855"/>
                <a:gd name="connsiteX18" fmla="*/ 101154 w 906647"/>
                <a:gd name="connsiteY18" fmla="*/ 497518 h 516855"/>
                <a:gd name="connsiteX19" fmla="*/ 59877 w 906647"/>
                <a:gd name="connsiteY19" fmla="*/ 455609 h 516855"/>
                <a:gd name="connsiteX20" fmla="*/ 1141 w 906647"/>
                <a:gd name="connsiteY20" fmla="*/ 269718 h 516855"/>
                <a:gd name="connsiteX0" fmla="*/ 1141 w 906647"/>
                <a:gd name="connsiteY0" fmla="*/ 269718 h 513656"/>
                <a:gd name="connsiteX1" fmla="*/ 116393 w 906647"/>
                <a:gd name="connsiteY1" fmla="*/ 108898 h 513656"/>
                <a:gd name="connsiteX2" fmla="*/ 453579 w 906647"/>
                <a:gd name="connsiteY2" fmla="*/ 17458 h 513656"/>
                <a:gd name="connsiteX3" fmla="*/ 680273 w 906647"/>
                <a:gd name="connsiteY3" fmla="*/ 25078 h 513656"/>
                <a:gd name="connsiteX4" fmla="*/ 906017 w 906647"/>
                <a:gd name="connsiteY4" fmla="*/ 269718 h 513656"/>
                <a:gd name="connsiteX5" fmla="*/ 771712 w 906647"/>
                <a:gd name="connsiteY5" fmla="*/ 398458 h 513656"/>
                <a:gd name="connsiteX6" fmla="*/ 736152 w 906647"/>
                <a:gd name="connsiteY6" fmla="*/ 430208 h 513656"/>
                <a:gd name="connsiteX7" fmla="*/ 640903 w 906647"/>
                <a:gd name="connsiteY7" fmla="*/ 417508 h 513656"/>
                <a:gd name="connsiteX8" fmla="*/ 588832 w 906647"/>
                <a:gd name="connsiteY8" fmla="*/ 512758 h 513656"/>
                <a:gd name="connsiteX9" fmla="*/ 507552 w 906647"/>
                <a:gd name="connsiteY9" fmla="*/ 496883 h 513656"/>
                <a:gd name="connsiteX10" fmla="*/ 469452 w 906647"/>
                <a:gd name="connsiteY10" fmla="*/ 461957 h 513656"/>
                <a:gd name="connsiteX11" fmla="*/ 447229 w 906647"/>
                <a:gd name="connsiteY11" fmla="*/ 429903 h 513656"/>
                <a:gd name="connsiteX12" fmla="*/ 418652 w 906647"/>
                <a:gd name="connsiteY12" fmla="*/ 439733 h 513656"/>
                <a:gd name="connsiteX13" fmla="*/ 383727 w 906647"/>
                <a:gd name="connsiteY13" fmla="*/ 455608 h 513656"/>
                <a:gd name="connsiteX14" fmla="*/ 367852 w 906647"/>
                <a:gd name="connsiteY14" fmla="*/ 446082 h 513656"/>
                <a:gd name="connsiteX15" fmla="*/ 263077 w 906647"/>
                <a:gd name="connsiteY15" fmla="*/ 446082 h 513656"/>
                <a:gd name="connsiteX16" fmla="*/ 231327 w 906647"/>
                <a:gd name="connsiteY16" fmla="*/ 417509 h 513656"/>
                <a:gd name="connsiteX17" fmla="*/ 177352 w 906647"/>
                <a:gd name="connsiteY17" fmla="*/ 465132 h 513656"/>
                <a:gd name="connsiteX18" fmla="*/ 136077 w 906647"/>
                <a:gd name="connsiteY18" fmla="*/ 506407 h 513656"/>
                <a:gd name="connsiteX19" fmla="*/ 101154 w 906647"/>
                <a:gd name="connsiteY19" fmla="*/ 497518 h 513656"/>
                <a:gd name="connsiteX20" fmla="*/ 59877 w 906647"/>
                <a:gd name="connsiteY20" fmla="*/ 455609 h 513656"/>
                <a:gd name="connsiteX21" fmla="*/ 1141 w 906647"/>
                <a:gd name="connsiteY21" fmla="*/ 269718 h 513656"/>
                <a:gd name="connsiteX0" fmla="*/ 1141 w 906647"/>
                <a:gd name="connsiteY0" fmla="*/ 269718 h 513656"/>
                <a:gd name="connsiteX1" fmla="*/ 116393 w 906647"/>
                <a:gd name="connsiteY1" fmla="*/ 108898 h 513656"/>
                <a:gd name="connsiteX2" fmla="*/ 453579 w 906647"/>
                <a:gd name="connsiteY2" fmla="*/ 17458 h 513656"/>
                <a:gd name="connsiteX3" fmla="*/ 680273 w 906647"/>
                <a:gd name="connsiteY3" fmla="*/ 25078 h 513656"/>
                <a:gd name="connsiteX4" fmla="*/ 906017 w 906647"/>
                <a:gd name="connsiteY4" fmla="*/ 269718 h 513656"/>
                <a:gd name="connsiteX5" fmla="*/ 771712 w 906647"/>
                <a:gd name="connsiteY5" fmla="*/ 398458 h 513656"/>
                <a:gd name="connsiteX6" fmla="*/ 736152 w 906647"/>
                <a:gd name="connsiteY6" fmla="*/ 430208 h 513656"/>
                <a:gd name="connsiteX7" fmla="*/ 640903 w 906647"/>
                <a:gd name="connsiteY7" fmla="*/ 417508 h 513656"/>
                <a:gd name="connsiteX8" fmla="*/ 588832 w 906647"/>
                <a:gd name="connsiteY8" fmla="*/ 512758 h 513656"/>
                <a:gd name="connsiteX9" fmla="*/ 507552 w 906647"/>
                <a:gd name="connsiteY9" fmla="*/ 496883 h 513656"/>
                <a:gd name="connsiteX10" fmla="*/ 469452 w 906647"/>
                <a:gd name="connsiteY10" fmla="*/ 461957 h 513656"/>
                <a:gd name="connsiteX11" fmla="*/ 447229 w 906647"/>
                <a:gd name="connsiteY11" fmla="*/ 429903 h 513656"/>
                <a:gd name="connsiteX12" fmla="*/ 418652 w 906647"/>
                <a:gd name="connsiteY12" fmla="*/ 439733 h 513656"/>
                <a:gd name="connsiteX13" fmla="*/ 383727 w 906647"/>
                <a:gd name="connsiteY13" fmla="*/ 455608 h 513656"/>
                <a:gd name="connsiteX14" fmla="*/ 367852 w 906647"/>
                <a:gd name="connsiteY14" fmla="*/ 446082 h 513656"/>
                <a:gd name="connsiteX15" fmla="*/ 263077 w 906647"/>
                <a:gd name="connsiteY15" fmla="*/ 446082 h 513656"/>
                <a:gd name="connsiteX16" fmla="*/ 231327 w 906647"/>
                <a:gd name="connsiteY16" fmla="*/ 417509 h 513656"/>
                <a:gd name="connsiteX17" fmla="*/ 177352 w 906647"/>
                <a:gd name="connsiteY17" fmla="*/ 465132 h 513656"/>
                <a:gd name="connsiteX18" fmla="*/ 136077 w 906647"/>
                <a:gd name="connsiteY18" fmla="*/ 506407 h 513656"/>
                <a:gd name="connsiteX19" fmla="*/ 101154 w 906647"/>
                <a:gd name="connsiteY19" fmla="*/ 497518 h 513656"/>
                <a:gd name="connsiteX20" fmla="*/ 59877 w 906647"/>
                <a:gd name="connsiteY20" fmla="*/ 455609 h 513656"/>
                <a:gd name="connsiteX21" fmla="*/ 1141 w 906647"/>
                <a:gd name="connsiteY21" fmla="*/ 269718 h 513656"/>
                <a:gd name="connsiteX0" fmla="*/ 1141 w 906647"/>
                <a:gd name="connsiteY0" fmla="*/ 269718 h 513656"/>
                <a:gd name="connsiteX1" fmla="*/ 116393 w 906647"/>
                <a:gd name="connsiteY1" fmla="*/ 108898 h 513656"/>
                <a:gd name="connsiteX2" fmla="*/ 453579 w 906647"/>
                <a:gd name="connsiteY2" fmla="*/ 17458 h 513656"/>
                <a:gd name="connsiteX3" fmla="*/ 680273 w 906647"/>
                <a:gd name="connsiteY3" fmla="*/ 25078 h 513656"/>
                <a:gd name="connsiteX4" fmla="*/ 906017 w 906647"/>
                <a:gd name="connsiteY4" fmla="*/ 269718 h 513656"/>
                <a:gd name="connsiteX5" fmla="*/ 771712 w 906647"/>
                <a:gd name="connsiteY5" fmla="*/ 398458 h 513656"/>
                <a:gd name="connsiteX6" fmla="*/ 736152 w 906647"/>
                <a:gd name="connsiteY6" fmla="*/ 430208 h 513656"/>
                <a:gd name="connsiteX7" fmla="*/ 650428 w 906647"/>
                <a:gd name="connsiteY7" fmla="*/ 430208 h 513656"/>
                <a:gd name="connsiteX8" fmla="*/ 588832 w 906647"/>
                <a:gd name="connsiteY8" fmla="*/ 512758 h 513656"/>
                <a:gd name="connsiteX9" fmla="*/ 507552 w 906647"/>
                <a:gd name="connsiteY9" fmla="*/ 496883 h 513656"/>
                <a:gd name="connsiteX10" fmla="*/ 469452 w 906647"/>
                <a:gd name="connsiteY10" fmla="*/ 461957 h 513656"/>
                <a:gd name="connsiteX11" fmla="*/ 447229 w 906647"/>
                <a:gd name="connsiteY11" fmla="*/ 429903 h 513656"/>
                <a:gd name="connsiteX12" fmla="*/ 418652 w 906647"/>
                <a:gd name="connsiteY12" fmla="*/ 439733 h 513656"/>
                <a:gd name="connsiteX13" fmla="*/ 383727 w 906647"/>
                <a:gd name="connsiteY13" fmla="*/ 455608 h 513656"/>
                <a:gd name="connsiteX14" fmla="*/ 367852 w 906647"/>
                <a:gd name="connsiteY14" fmla="*/ 446082 h 513656"/>
                <a:gd name="connsiteX15" fmla="*/ 263077 w 906647"/>
                <a:gd name="connsiteY15" fmla="*/ 446082 h 513656"/>
                <a:gd name="connsiteX16" fmla="*/ 231327 w 906647"/>
                <a:gd name="connsiteY16" fmla="*/ 417509 h 513656"/>
                <a:gd name="connsiteX17" fmla="*/ 177352 w 906647"/>
                <a:gd name="connsiteY17" fmla="*/ 465132 h 513656"/>
                <a:gd name="connsiteX18" fmla="*/ 136077 w 906647"/>
                <a:gd name="connsiteY18" fmla="*/ 506407 h 513656"/>
                <a:gd name="connsiteX19" fmla="*/ 101154 w 906647"/>
                <a:gd name="connsiteY19" fmla="*/ 497518 h 513656"/>
                <a:gd name="connsiteX20" fmla="*/ 59877 w 906647"/>
                <a:gd name="connsiteY20" fmla="*/ 455609 h 513656"/>
                <a:gd name="connsiteX21" fmla="*/ 1141 w 906647"/>
                <a:gd name="connsiteY21" fmla="*/ 269718 h 513656"/>
                <a:gd name="connsiteX0" fmla="*/ 1141 w 837611"/>
                <a:gd name="connsiteY0" fmla="*/ 269718 h 513656"/>
                <a:gd name="connsiteX1" fmla="*/ 116393 w 837611"/>
                <a:gd name="connsiteY1" fmla="*/ 108898 h 513656"/>
                <a:gd name="connsiteX2" fmla="*/ 453579 w 837611"/>
                <a:gd name="connsiteY2" fmla="*/ 17458 h 513656"/>
                <a:gd name="connsiteX3" fmla="*/ 680273 w 837611"/>
                <a:gd name="connsiteY3" fmla="*/ 25078 h 513656"/>
                <a:gd name="connsiteX4" fmla="*/ 836167 w 837611"/>
                <a:gd name="connsiteY4" fmla="*/ 276068 h 513656"/>
                <a:gd name="connsiteX5" fmla="*/ 771712 w 837611"/>
                <a:gd name="connsiteY5" fmla="*/ 398458 h 513656"/>
                <a:gd name="connsiteX6" fmla="*/ 736152 w 837611"/>
                <a:gd name="connsiteY6" fmla="*/ 430208 h 513656"/>
                <a:gd name="connsiteX7" fmla="*/ 650428 w 837611"/>
                <a:gd name="connsiteY7" fmla="*/ 430208 h 513656"/>
                <a:gd name="connsiteX8" fmla="*/ 588832 w 837611"/>
                <a:gd name="connsiteY8" fmla="*/ 512758 h 513656"/>
                <a:gd name="connsiteX9" fmla="*/ 507552 w 837611"/>
                <a:gd name="connsiteY9" fmla="*/ 496883 h 513656"/>
                <a:gd name="connsiteX10" fmla="*/ 469452 w 837611"/>
                <a:gd name="connsiteY10" fmla="*/ 461957 h 513656"/>
                <a:gd name="connsiteX11" fmla="*/ 447229 w 837611"/>
                <a:gd name="connsiteY11" fmla="*/ 429903 h 513656"/>
                <a:gd name="connsiteX12" fmla="*/ 418652 w 837611"/>
                <a:gd name="connsiteY12" fmla="*/ 439733 h 513656"/>
                <a:gd name="connsiteX13" fmla="*/ 383727 w 837611"/>
                <a:gd name="connsiteY13" fmla="*/ 455608 h 513656"/>
                <a:gd name="connsiteX14" fmla="*/ 367852 w 837611"/>
                <a:gd name="connsiteY14" fmla="*/ 446082 h 513656"/>
                <a:gd name="connsiteX15" fmla="*/ 263077 w 837611"/>
                <a:gd name="connsiteY15" fmla="*/ 446082 h 513656"/>
                <a:gd name="connsiteX16" fmla="*/ 231327 w 837611"/>
                <a:gd name="connsiteY16" fmla="*/ 417509 h 513656"/>
                <a:gd name="connsiteX17" fmla="*/ 177352 w 837611"/>
                <a:gd name="connsiteY17" fmla="*/ 465132 h 513656"/>
                <a:gd name="connsiteX18" fmla="*/ 136077 w 837611"/>
                <a:gd name="connsiteY18" fmla="*/ 506407 h 513656"/>
                <a:gd name="connsiteX19" fmla="*/ 101154 w 837611"/>
                <a:gd name="connsiteY19" fmla="*/ 497518 h 513656"/>
                <a:gd name="connsiteX20" fmla="*/ 59877 w 837611"/>
                <a:gd name="connsiteY20" fmla="*/ 455609 h 513656"/>
                <a:gd name="connsiteX21" fmla="*/ 1141 w 837611"/>
                <a:gd name="connsiteY21" fmla="*/ 269718 h 513656"/>
                <a:gd name="connsiteX0" fmla="*/ 1141 w 853160"/>
                <a:gd name="connsiteY0" fmla="*/ 269718 h 513656"/>
                <a:gd name="connsiteX1" fmla="*/ 116393 w 853160"/>
                <a:gd name="connsiteY1" fmla="*/ 108898 h 513656"/>
                <a:gd name="connsiteX2" fmla="*/ 453579 w 853160"/>
                <a:gd name="connsiteY2" fmla="*/ 17458 h 513656"/>
                <a:gd name="connsiteX3" fmla="*/ 680273 w 853160"/>
                <a:gd name="connsiteY3" fmla="*/ 25078 h 513656"/>
                <a:gd name="connsiteX4" fmla="*/ 852042 w 853160"/>
                <a:gd name="connsiteY4" fmla="*/ 269718 h 513656"/>
                <a:gd name="connsiteX5" fmla="*/ 771712 w 853160"/>
                <a:gd name="connsiteY5" fmla="*/ 398458 h 513656"/>
                <a:gd name="connsiteX6" fmla="*/ 736152 w 853160"/>
                <a:gd name="connsiteY6" fmla="*/ 430208 h 513656"/>
                <a:gd name="connsiteX7" fmla="*/ 650428 w 853160"/>
                <a:gd name="connsiteY7" fmla="*/ 430208 h 513656"/>
                <a:gd name="connsiteX8" fmla="*/ 588832 w 853160"/>
                <a:gd name="connsiteY8" fmla="*/ 512758 h 513656"/>
                <a:gd name="connsiteX9" fmla="*/ 507552 w 853160"/>
                <a:gd name="connsiteY9" fmla="*/ 496883 h 513656"/>
                <a:gd name="connsiteX10" fmla="*/ 469452 w 853160"/>
                <a:gd name="connsiteY10" fmla="*/ 461957 h 513656"/>
                <a:gd name="connsiteX11" fmla="*/ 447229 w 853160"/>
                <a:gd name="connsiteY11" fmla="*/ 429903 h 513656"/>
                <a:gd name="connsiteX12" fmla="*/ 418652 w 853160"/>
                <a:gd name="connsiteY12" fmla="*/ 439733 h 513656"/>
                <a:gd name="connsiteX13" fmla="*/ 383727 w 853160"/>
                <a:gd name="connsiteY13" fmla="*/ 455608 h 513656"/>
                <a:gd name="connsiteX14" fmla="*/ 367852 w 853160"/>
                <a:gd name="connsiteY14" fmla="*/ 446082 h 513656"/>
                <a:gd name="connsiteX15" fmla="*/ 263077 w 853160"/>
                <a:gd name="connsiteY15" fmla="*/ 446082 h 513656"/>
                <a:gd name="connsiteX16" fmla="*/ 231327 w 853160"/>
                <a:gd name="connsiteY16" fmla="*/ 417509 h 513656"/>
                <a:gd name="connsiteX17" fmla="*/ 177352 w 853160"/>
                <a:gd name="connsiteY17" fmla="*/ 465132 h 513656"/>
                <a:gd name="connsiteX18" fmla="*/ 136077 w 853160"/>
                <a:gd name="connsiteY18" fmla="*/ 506407 h 513656"/>
                <a:gd name="connsiteX19" fmla="*/ 101154 w 853160"/>
                <a:gd name="connsiteY19" fmla="*/ 497518 h 513656"/>
                <a:gd name="connsiteX20" fmla="*/ 59877 w 853160"/>
                <a:gd name="connsiteY20" fmla="*/ 455609 h 513656"/>
                <a:gd name="connsiteX21" fmla="*/ 1141 w 853160"/>
                <a:gd name="connsiteY21" fmla="*/ 269718 h 513656"/>
                <a:gd name="connsiteX0" fmla="*/ 1141 w 865366"/>
                <a:gd name="connsiteY0" fmla="*/ 269718 h 513656"/>
                <a:gd name="connsiteX1" fmla="*/ 116393 w 865366"/>
                <a:gd name="connsiteY1" fmla="*/ 108898 h 513656"/>
                <a:gd name="connsiteX2" fmla="*/ 453579 w 865366"/>
                <a:gd name="connsiteY2" fmla="*/ 17458 h 513656"/>
                <a:gd name="connsiteX3" fmla="*/ 680273 w 865366"/>
                <a:gd name="connsiteY3" fmla="*/ 25078 h 513656"/>
                <a:gd name="connsiteX4" fmla="*/ 852042 w 865366"/>
                <a:gd name="connsiteY4" fmla="*/ 269718 h 513656"/>
                <a:gd name="connsiteX5" fmla="*/ 847277 w 865366"/>
                <a:gd name="connsiteY5" fmla="*/ 334958 h 513656"/>
                <a:gd name="connsiteX6" fmla="*/ 771712 w 865366"/>
                <a:gd name="connsiteY6" fmla="*/ 398458 h 513656"/>
                <a:gd name="connsiteX7" fmla="*/ 736152 w 865366"/>
                <a:gd name="connsiteY7" fmla="*/ 430208 h 513656"/>
                <a:gd name="connsiteX8" fmla="*/ 650428 w 865366"/>
                <a:gd name="connsiteY8" fmla="*/ 430208 h 513656"/>
                <a:gd name="connsiteX9" fmla="*/ 588832 w 865366"/>
                <a:gd name="connsiteY9" fmla="*/ 512758 h 513656"/>
                <a:gd name="connsiteX10" fmla="*/ 507552 w 865366"/>
                <a:gd name="connsiteY10" fmla="*/ 496883 h 513656"/>
                <a:gd name="connsiteX11" fmla="*/ 469452 w 865366"/>
                <a:gd name="connsiteY11" fmla="*/ 461957 h 513656"/>
                <a:gd name="connsiteX12" fmla="*/ 447229 w 865366"/>
                <a:gd name="connsiteY12" fmla="*/ 429903 h 513656"/>
                <a:gd name="connsiteX13" fmla="*/ 418652 w 865366"/>
                <a:gd name="connsiteY13" fmla="*/ 439733 h 513656"/>
                <a:gd name="connsiteX14" fmla="*/ 383727 w 865366"/>
                <a:gd name="connsiteY14" fmla="*/ 455608 h 513656"/>
                <a:gd name="connsiteX15" fmla="*/ 367852 w 865366"/>
                <a:gd name="connsiteY15" fmla="*/ 446082 h 513656"/>
                <a:gd name="connsiteX16" fmla="*/ 263077 w 865366"/>
                <a:gd name="connsiteY16" fmla="*/ 446082 h 513656"/>
                <a:gd name="connsiteX17" fmla="*/ 231327 w 865366"/>
                <a:gd name="connsiteY17" fmla="*/ 417509 h 513656"/>
                <a:gd name="connsiteX18" fmla="*/ 177352 w 865366"/>
                <a:gd name="connsiteY18" fmla="*/ 465132 h 513656"/>
                <a:gd name="connsiteX19" fmla="*/ 136077 w 865366"/>
                <a:gd name="connsiteY19" fmla="*/ 506407 h 513656"/>
                <a:gd name="connsiteX20" fmla="*/ 101154 w 865366"/>
                <a:gd name="connsiteY20" fmla="*/ 497518 h 513656"/>
                <a:gd name="connsiteX21" fmla="*/ 59877 w 865366"/>
                <a:gd name="connsiteY21" fmla="*/ 455609 h 513656"/>
                <a:gd name="connsiteX22" fmla="*/ 1141 w 865366"/>
                <a:gd name="connsiteY22" fmla="*/ 269718 h 513656"/>
                <a:gd name="connsiteX0" fmla="*/ 1253 w 865478"/>
                <a:gd name="connsiteY0" fmla="*/ 268690 h 512628"/>
                <a:gd name="connsiteX1" fmla="*/ 119680 w 865478"/>
                <a:gd name="connsiteY1" fmla="*/ 88820 h 512628"/>
                <a:gd name="connsiteX2" fmla="*/ 453691 w 865478"/>
                <a:gd name="connsiteY2" fmla="*/ 16430 h 512628"/>
                <a:gd name="connsiteX3" fmla="*/ 680385 w 865478"/>
                <a:gd name="connsiteY3" fmla="*/ 24050 h 512628"/>
                <a:gd name="connsiteX4" fmla="*/ 852154 w 865478"/>
                <a:gd name="connsiteY4" fmla="*/ 268690 h 512628"/>
                <a:gd name="connsiteX5" fmla="*/ 847389 w 865478"/>
                <a:gd name="connsiteY5" fmla="*/ 333930 h 512628"/>
                <a:gd name="connsiteX6" fmla="*/ 771824 w 865478"/>
                <a:gd name="connsiteY6" fmla="*/ 397430 h 512628"/>
                <a:gd name="connsiteX7" fmla="*/ 736264 w 865478"/>
                <a:gd name="connsiteY7" fmla="*/ 429180 h 512628"/>
                <a:gd name="connsiteX8" fmla="*/ 650540 w 865478"/>
                <a:gd name="connsiteY8" fmla="*/ 429180 h 512628"/>
                <a:gd name="connsiteX9" fmla="*/ 588944 w 865478"/>
                <a:gd name="connsiteY9" fmla="*/ 511730 h 512628"/>
                <a:gd name="connsiteX10" fmla="*/ 507664 w 865478"/>
                <a:gd name="connsiteY10" fmla="*/ 495855 h 512628"/>
                <a:gd name="connsiteX11" fmla="*/ 469564 w 865478"/>
                <a:gd name="connsiteY11" fmla="*/ 460929 h 512628"/>
                <a:gd name="connsiteX12" fmla="*/ 447341 w 865478"/>
                <a:gd name="connsiteY12" fmla="*/ 428875 h 512628"/>
                <a:gd name="connsiteX13" fmla="*/ 418764 w 865478"/>
                <a:gd name="connsiteY13" fmla="*/ 438705 h 512628"/>
                <a:gd name="connsiteX14" fmla="*/ 383839 w 865478"/>
                <a:gd name="connsiteY14" fmla="*/ 454580 h 512628"/>
                <a:gd name="connsiteX15" fmla="*/ 367964 w 865478"/>
                <a:gd name="connsiteY15" fmla="*/ 445054 h 512628"/>
                <a:gd name="connsiteX16" fmla="*/ 263189 w 865478"/>
                <a:gd name="connsiteY16" fmla="*/ 445054 h 512628"/>
                <a:gd name="connsiteX17" fmla="*/ 231439 w 865478"/>
                <a:gd name="connsiteY17" fmla="*/ 416481 h 512628"/>
                <a:gd name="connsiteX18" fmla="*/ 177464 w 865478"/>
                <a:gd name="connsiteY18" fmla="*/ 464104 h 512628"/>
                <a:gd name="connsiteX19" fmla="*/ 136189 w 865478"/>
                <a:gd name="connsiteY19" fmla="*/ 505379 h 512628"/>
                <a:gd name="connsiteX20" fmla="*/ 101266 w 865478"/>
                <a:gd name="connsiteY20" fmla="*/ 496490 h 512628"/>
                <a:gd name="connsiteX21" fmla="*/ 59989 w 865478"/>
                <a:gd name="connsiteY21" fmla="*/ 454581 h 512628"/>
                <a:gd name="connsiteX22" fmla="*/ 1253 w 865478"/>
                <a:gd name="connsiteY22" fmla="*/ 268690 h 512628"/>
                <a:gd name="connsiteX0" fmla="*/ 1253 w 865478"/>
                <a:gd name="connsiteY0" fmla="*/ 268690 h 512628"/>
                <a:gd name="connsiteX1" fmla="*/ 119680 w 865478"/>
                <a:gd name="connsiteY1" fmla="*/ 88820 h 512628"/>
                <a:gd name="connsiteX2" fmla="*/ 453691 w 865478"/>
                <a:gd name="connsiteY2" fmla="*/ 16430 h 512628"/>
                <a:gd name="connsiteX3" fmla="*/ 680385 w 865478"/>
                <a:gd name="connsiteY3" fmla="*/ 24050 h 512628"/>
                <a:gd name="connsiteX4" fmla="*/ 852154 w 865478"/>
                <a:gd name="connsiteY4" fmla="*/ 268690 h 512628"/>
                <a:gd name="connsiteX5" fmla="*/ 847389 w 865478"/>
                <a:gd name="connsiteY5" fmla="*/ 333930 h 512628"/>
                <a:gd name="connsiteX6" fmla="*/ 771824 w 865478"/>
                <a:gd name="connsiteY6" fmla="*/ 397430 h 512628"/>
                <a:gd name="connsiteX7" fmla="*/ 736264 w 865478"/>
                <a:gd name="connsiteY7" fmla="*/ 429180 h 512628"/>
                <a:gd name="connsiteX8" fmla="*/ 650540 w 865478"/>
                <a:gd name="connsiteY8" fmla="*/ 429180 h 512628"/>
                <a:gd name="connsiteX9" fmla="*/ 588944 w 865478"/>
                <a:gd name="connsiteY9" fmla="*/ 511730 h 512628"/>
                <a:gd name="connsiteX10" fmla="*/ 507664 w 865478"/>
                <a:gd name="connsiteY10" fmla="*/ 495855 h 512628"/>
                <a:gd name="connsiteX11" fmla="*/ 469564 w 865478"/>
                <a:gd name="connsiteY11" fmla="*/ 460929 h 512628"/>
                <a:gd name="connsiteX12" fmla="*/ 447341 w 865478"/>
                <a:gd name="connsiteY12" fmla="*/ 428875 h 512628"/>
                <a:gd name="connsiteX13" fmla="*/ 418764 w 865478"/>
                <a:gd name="connsiteY13" fmla="*/ 438705 h 512628"/>
                <a:gd name="connsiteX14" fmla="*/ 383839 w 865478"/>
                <a:gd name="connsiteY14" fmla="*/ 454580 h 512628"/>
                <a:gd name="connsiteX15" fmla="*/ 367964 w 865478"/>
                <a:gd name="connsiteY15" fmla="*/ 445054 h 512628"/>
                <a:gd name="connsiteX16" fmla="*/ 263189 w 865478"/>
                <a:gd name="connsiteY16" fmla="*/ 445054 h 512628"/>
                <a:gd name="connsiteX17" fmla="*/ 231439 w 865478"/>
                <a:gd name="connsiteY17" fmla="*/ 416481 h 512628"/>
                <a:gd name="connsiteX18" fmla="*/ 177464 w 865478"/>
                <a:gd name="connsiteY18" fmla="*/ 464104 h 512628"/>
                <a:gd name="connsiteX19" fmla="*/ 167939 w 865478"/>
                <a:gd name="connsiteY19" fmla="*/ 489505 h 512628"/>
                <a:gd name="connsiteX20" fmla="*/ 136189 w 865478"/>
                <a:gd name="connsiteY20" fmla="*/ 505379 h 512628"/>
                <a:gd name="connsiteX21" fmla="*/ 101266 w 865478"/>
                <a:gd name="connsiteY21" fmla="*/ 496490 h 512628"/>
                <a:gd name="connsiteX22" fmla="*/ 59989 w 865478"/>
                <a:gd name="connsiteY22" fmla="*/ 454581 h 512628"/>
                <a:gd name="connsiteX23" fmla="*/ 1253 w 865478"/>
                <a:gd name="connsiteY23" fmla="*/ 268690 h 51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5478" h="512628">
                  <a:moveTo>
                    <a:pt x="1253" y="268690"/>
                  </a:moveTo>
                  <a:cubicBezTo>
                    <a:pt x="11202" y="207730"/>
                    <a:pt x="44274" y="130863"/>
                    <a:pt x="119680" y="88820"/>
                  </a:cubicBezTo>
                  <a:cubicBezTo>
                    <a:pt x="195086" y="46777"/>
                    <a:pt x="360240" y="27225"/>
                    <a:pt x="453691" y="16430"/>
                  </a:cubicBezTo>
                  <a:cubicBezTo>
                    <a:pt x="547142" y="5635"/>
                    <a:pt x="604979" y="-17993"/>
                    <a:pt x="680385" y="24050"/>
                  </a:cubicBezTo>
                  <a:cubicBezTo>
                    <a:pt x="755791" y="66093"/>
                    <a:pt x="826437" y="217573"/>
                    <a:pt x="852154" y="268690"/>
                  </a:cubicBezTo>
                  <a:cubicBezTo>
                    <a:pt x="877871" y="319807"/>
                    <a:pt x="860777" y="312473"/>
                    <a:pt x="847389" y="333930"/>
                  </a:cubicBezTo>
                  <a:cubicBezTo>
                    <a:pt x="834001" y="355387"/>
                    <a:pt x="788228" y="381026"/>
                    <a:pt x="771824" y="397430"/>
                  </a:cubicBezTo>
                  <a:cubicBezTo>
                    <a:pt x="755420" y="413834"/>
                    <a:pt x="753832" y="417009"/>
                    <a:pt x="736264" y="429180"/>
                  </a:cubicBezTo>
                  <a:cubicBezTo>
                    <a:pt x="718696" y="441351"/>
                    <a:pt x="675093" y="415422"/>
                    <a:pt x="650540" y="429180"/>
                  </a:cubicBezTo>
                  <a:cubicBezTo>
                    <a:pt x="645037" y="461988"/>
                    <a:pt x="615403" y="507497"/>
                    <a:pt x="588944" y="511730"/>
                  </a:cubicBezTo>
                  <a:cubicBezTo>
                    <a:pt x="562485" y="515963"/>
                    <a:pt x="527561" y="504322"/>
                    <a:pt x="507664" y="495855"/>
                  </a:cubicBezTo>
                  <a:cubicBezTo>
                    <a:pt x="487767" y="487388"/>
                    <a:pt x="482264" y="471034"/>
                    <a:pt x="469564" y="460929"/>
                  </a:cubicBezTo>
                  <a:cubicBezTo>
                    <a:pt x="456864" y="450824"/>
                    <a:pt x="455808" y="432579"/>
                    <a:pt x="447341" y="428875"/>
                  </a:cubicBezTo>
                  <a:cubicBezTo>
                    <a:pt x="438874" y="425171"/>
                    <a:pt x="429348" y="436538"/>
                    <a:pt x="418764" y="438705"/>
                  </a:cubicBezTo>
                  <a:cubicBezTo>
                    <a:pt x="408180" y="440872"/>
                    <a:pt x="392306" y="453522"/>
                    <a:pt x="383839" y="454580"/>
                  </a:cubicBezTo>
                  <a:cubicBezTo>
                    <a:pt x="375372" y="455638"/>
                    <a:pt x="388072" y="444525"/>
                    <a:pt x="367964" y="445054"/>
                  </a:cubicBezTo>
                  <a:cubicBezTo>
                    <a:pt x="347856" y="445583"/>
                    <a:pt x="285414" y="457754"/>
                    <a:pt x="263189" y="445054"/>
                  </a:cubicBezTo>
                  <a:cubicBezTo>
                    <a:pt x="240964" y="432354"/>
                    <a:pt x="246785" y="410660"/>
                    <a:pt x="231439" y="416481"/>
                  </a:cubicBezTo>
                  <a:cubicBezTo>
                    <a:pt x="216093" y="422302"/>
                    <a:pt x="189106" y="453521"/>
                    <a:pt x="177464" y="464104"/>
                  </a:cubicBezTo>
                  <a:cubicBezTo>
                    <a:pt x="165822" y="474687"/>
                    <a:pt x="174818" y="482626"/>
                    <a:pt x="167939" y="489505"/>
                  </a:cubicBezTo>
                  <a:cubicBezTo>
                    <a:pt x="161060" y="496384"/>
                    <a:pt x="146243" y="502627"/>
                    <a:pt x="136189" y="505379"/>
                  </a:cubicBezTo>
                  <a:cubicBezTo>
                    <a:pt x="126135" y="508131"/>
                    <a:pt x="113966" y="502840"/>
                    <a:pt x="101266" y="496490"/>
                  </a:cubicBezTo>
                  <a:cubicBezTo>
                    <a:pt x="88566" y="490140"/>
                    <a:pt x="76658" y="492548"/>
                    <a:pt x="59989" y="454581"/>
                  </a:cubicBezTo>
                  <a:cubicBezTo>
                    <a:pt x="43320" y="416614"/>
                    <a:pt x="-8696" y="329650"/>
                    <a:pt x="1253" y="26869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descr="C:\Users\Rae\Desktop\bored 1 yellow fac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7485" y="2949392"/>
              <a:ext cx="3171371" cy="313097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312994" y="5952820"/>
            <a:ext cx="11516149" cy="644681"/>
          </a:xfrm>
          <a:prstGeom prst="roundRect">
            <a:avLst>
              <a:gd name="adj" fmla="val 50000"/>
            </a:avLst>
          </a:prstGeom>
          <a:solidFill>
            <a:schemeClr val="tx1">
              <a:lumMod val="65000"/>
            </a:schemeClr>
          </a:solidFill>
          <a:ln>
            <a:solidFill>
              <a:srgbClr val="FF5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smtClean="0">
                <a:solidFill>
                  <a:srgbClr val="9933FF"/>
                </a:solidFill>
              </a:rPr>
              <a:t>Please don’t get weary yet.  We’re almost done!  </a:t>
            </a:r>
            <a:endParaRPr lang="en-CA" sz="3600" b="1" u="sng" dirty="0">
              <a:solidFill>
                <a:schemeClr val="bg1"/>
              </a:solidFill>
            </a:endParaRPr>
          </a:p>
        </p:txBody>
      </p:sp>
    </p:spTree>
    <p:extLst>
      <p:ext uri="{BB962C8B-B14F-4D97-AF65-F5344CB8AC3E}">
        <p14:creationId xmlns:p14="http://schemas.microsoft.com/office/powerpoint/2010/main" val="408932126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4374" y="1328660"/>
            <a:ext cx="3709359" cy="629538"/>
          </a:xfrm>
          <a:solidFill>
            <a:schemeClr val="accent1">
              <a:lumMod val="20000"/>
              <a:lumOff val="80000"/>
            </a:schemeClr>
          </a:solidFill>
          <a:scene3d>
            <a:camera prst="orthographicFront"/>
            <a:lightRig rig="threePt" dir="t"/>
          </a:scene3d>
          <a:sp3d>
            <a:bevelT w="152400" h="50800" prst="softRound"/>
          </a:sp3d>
        </p:spPr>
        <p:txBody>
          <a:bodyPr anchor="ctr">
            <a:noAutofit/>
            <a:sp3d extrusionH="57150">
              <a:bevelT w="38100" h="38100"/>
            </a:sp3d>
          </a:bodyPr>
          <a:lstStyle/>
          <a:p>
            <a:pPr marL="0" indent="0" algn="ctr">
              <a:buNone/>
            </a:pPr>
            <a:r>
              <a:rPr lang="en-CA" sz="2800" dirty="0" smtClean="0">
                <a:solidFill>
                  <a:srgbClr val="663300"/>
                </a:solidFill>
              </a:rPr>
              <a:t>What about </a:t>
            </a:r>
            <a:r>
              <a:rPr lang="en-CA" sz="2800" b="1" dirty="0" smtClean="0">
                <a:solidFill>
                  <a:srgbClr val="663300"/>
                </a:solidFill>
              </a:rPr>
              <a:t>CE 33?</a:t>
            </a:r>
            <a:endParaRPr lang="en-CA" sz="2800" b="1" dirty="0">
              <a:solidFill>
                <a:srgbClr val="663300"/>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44616" y="845751"/>
            <a:ext cx="7105294" cy="5144337"/>
          </a:xfrm>
          <a:prstGeom prst="rect">
            <a:avLst/>
          </a:prstGeom>
          <a:ln>
            <a:noFill/>
          </a:ln>
          <a:extLst>
            <a:ext uri="{53640926-AAD7-44D8-BBD7-CCE9431645EC}">
              <a14:shadowObscured xmlns:a14="http://schemas.microsoft.com/office/drawing/2010/main"/>
            </a:ext>
          </a:extLst>
        </p:spPr>
      </p:pic>
      <p:grpSp>
        <p:nvGrpSpPr>
          <p:cNvPr id="9" name="Group 8"/>
          <p:cNvGrpSpPr/>
          <p:nvPr/>
        </p:nvGrpSpPr>
        <p:grpSpPr>
          <a:xfrm>
            <a:off x="8249546" y="430120"/>
            <a:ext cx="2479013" cy="476630"/>
            <a:chOff x="8157357" y="3344880"/>
            <a:chExt cx="2479013" cy="476630"/>
          </a:xfrm>
        </p:grpSpPr>
        <p:pic>
          <p:nvPicPr>
            <p:cNvPr id="7"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157358" y="3588597"/>
              <a:ext cx="2479012" cy="23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57357" y="3344880"/>
              <a:ext cx="2473615" cy="24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5125689" y="2908603"/>
            <a:ext cx="326571" cy="287382"/>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1" name="Straight Connector 10"/>
          <p:cNvCxnSpPr/>
          <p:nvPr/>
        </p:nvCxnSpPr>
        <p:spPr>
          <a:xfrm>
            <a:off x="5513982" y="3195985"/>
            <a:ext cx="1689076" cy="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20000" flipV="1">
            <a:off x="5186071" y="3426545"/>
            <a:ext cx="801979" cy="27556"/>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49152" y="4173517"/>
            <a:ext cx="315608" cy="74210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4" name="Rectangle 13"/>
          <p:cNvSpPr/>
          <p:nvPr/>
        </p:nvSpPr>
        <p:spPr>
          <a:xfrm>
            <a:off x="756134" y="4181429"/>
            <a:ext cx="1518677" cy="224205"/>
          </a:xfrm>
          <a:prstGeom prst="rect">
            <a:avLst/>
          </a:prstGeom>
          <a:solidFill>
            <a:schemeClr val="accent1">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100" b="1" dirty="0">
                <a:solidFill>
                  <a:prstClr val="black"/>
                </a:solidFill>
              </a:rPr>
              <a:t>14</a:t>
            </a:r>
            <a:r>
              <a:rPr lang="en-CA" sz="1100" b="1" baseline="30000" dirty="0">
                <a:solidFill>
                  <a:prstClr val="black"/>
                </a:solidFill>
              </a:rPr>
              <a:t>th</a:t>
            </a:r>
            <a:r>
              <a:rPr lang="en-CA" sz="1100" b="1" dirty="0">
                <a:solidFill>
                  <a:prstClr val="black"/>
                </a:solidFill>
              </a:rPr>
              <a:t> on a </a:t>
            </a:r>
            <a:r>
              <a:rPr lang="en-CA" sz="1100" b="1" dirty="0">
                <a:solidFill>
                  <a:prstClr val="black"/>
                </a:solidFill>
                <a:effectLst>
                  <a:glow rad="127000">
                    <a:srgbClr val="00FF00"/>
                  </a:glow>
                </a:effectLst>
              </a:rPr>
              <a:t>1</a:t>
            </a:r>
            <a:r>
              <a:rPr lang="en-CA" sz="1100" b="1" baseline="30000" dirty="0">
                <a:solidFill>
                  <a:prstClr val="black"/>
                </a:solidFill>
                <a:effectLst>
                  <a:glow rad="127000">
                    <a:srgbClr val="00FF00"/>
                  </a:glow>
                </a:effectLst>
              </a:rPr>
              <a:t>st</a:t>
            </a:r>
            <a:r>
              <a:rPr lang="en-CA" sz="1100" b="1" dirty="0">
                <a:solidFill>
                  <a:prstClr val="black"/>
                </a:solidFill>
                <a:effectLst>
                  <a:glow rad="127000">
                    <a:srgbClr val="00FF00"/>
                  </a:glow>
                </a:effectLst>
              </a:rPr>
              <a:t> </a:t>
            </a:r>
            <a:r>
              <a:rPr lang="en-CA" sz="1100" b="1" dirty="0">
                <a:solidFill>
                  <a:prstClr val="black"/>
                </a:solidFill>
              </a:rPr>
              <a:t>Cycle?</a:t>
            </a:r>
          </a:p>
        </p:txBody>
      </p:sp>
      <p:cxnSp>
        <p:nvCxnSpPr>
          <p:cNvPr id="15" name="Straight Connector 14"/>
          <p:cNvCxnSpPr/>
          <p:nvPr/>
        </p:nvCxnSpPr>
        <p:spPr>
          <a:xfrm>
            <a:off x="1541350" y="4653445"/>
            <a:ext cx="1124217" cy="1"/>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9152" y="4915620"/>
            <a:ext cx="315608" cy="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a:off x="239218" y="2042436"/>
            <a:ext cx="3001994" cy="1423358"/>
          </a:xfrm>
          <a:prstGeom prst="wedgeRoundRectCallout">
            <a:avLst>
              <a:gd name="adj1" fmla="val -36451"/>
              <a:gd name="adj2" fmla="val 93508"/>
              <a:gd name="adj3" fmla="val 16667"/>
            </a:avLst>
          </a:prstGeom>
          <a:solidFill>
            <a:srgbClr val="FFFF00"/>
          </a:solidFill>
          <a:ln w="76200">
            <a:solidFill>
              <a:srgbClr val="CC00FF"/>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Passover </a:t>
            </a:r>
          </a:p>
        </p:txBody>
      </p:sp>
      <p:sp>
        <p:nvSpPr>
          <p:cNvPr id="2" name="Slide Number Placeholder 1"/>
          <p:cNvSpPr>
            <a:spLocks noGrp="1"/>
          </p:cNvSpPr>
          <p:nvPr>
            <p:ph type="sldNum" sz="quarter" idx="12"/>
          </p:nvPr>
        </p:nvSpPr>
        <p:spPr>
          <a:xfrm>
            <a:off x="11744376" y="6508138"/>
            <a:ext cx="447624" cy="297508"/>
          </a:xfrm>
        </p:spPr>
        <p:txBody>
          <a:bodyPr/>
          <a:lstStyle/>
          <a:p>
            <a:fld id="{6D22F896-40B5-4ADD-8801-0D06FADFA095}" type="slidenum">
              <a:rPr lang="en-US" sz="1100" smtClean="0">
                <a:solidFill>
                  <a:prstClr val="white">
                    <a:tint val="75000"/>
                  </a:prstClr>
                </a:solidFill>
              </a:rPr>
              <a:pPr/>
              <a:t>78</a:t>
            </a:fld>
            <a:endParaRPr lang="en-US" sz="1100" dirty="0">
              <a:solidFill>
                <a:prstClr val="white">
                  <a:tint val="75000"/>
                </a:prstClr>
              </a:solidFill>
            </a:endParaRPr>
          </a:p>
        </p:txBody>
      </p:sp>
      <p:sp>
        <p:nvSpPr>
          <p:cNvPr id="17" name="Rounded Rectangular Callout 16"/>
          <p:cNvSpPr/>
          <p:nvPr/>
        </p:nvSpPr>
        <p:spPr>
          <a:xfrm>
            <a:off x="3881135" y="1835012"/>
            <a:ext cx="1725738" cy="612648"/>
          </a:xfrm>
          <a:prstGeom prst="wedgeRoundRectCallout">
            <a:avLst>
              <a:gd name="adj1" fmla="val 26585"/>
              <a:gd name="adj2" fmla="val 115480"/>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smtClean="0">
                <a:solidFill>
                  <a:srgbClr val="00FFFF"/>
                </a:solidFill>
                <a:effectLst>
                  <a:glow rad="127000">
                    <a:srgbClr val="FFFF00"/>
                  </a:glow>
                </a:effectLst>
                <a:latin typeface="Comic Sans MS" panose="030F0702030302020204" pitchFamily="66" charset="0"/>
              </a:rPr>
              <a:t>Tequfah</a:t>
            </a:r>
            <a:endParaRPr lang="en-CA" sz="2800" dirty="0">
              <a:solidFill>
                <a:srgbClr val="00FFFF"/>
              </a:solidFill>
              <a:effectLst>
                <a:glow rad="127000">
                  <a:srgbClr val="FFFF00"/>
                </a:glow>
              </a:effectLst>
              <a:latin typeface="Comic Sans MS" panose="030F0702030302020204" pitchFamily="66" charset="0"/>
            </a:endParaRPr>
          </a:p>
        </p:txBody>
      </p:sp>
      <p:sp>
        <p:nvSpPr>
          <p:cNvPr id="21" name="Rectangle 20"/>
          <p:cNvSpPr/>
          <p:nvPr/>
        </p:nvSpPr>
        <p:spPr>
          <a:xfrm>
            <a:off x="8930433" y="2696709"/>
            <a:ext cx="2556717" cy="389179"/>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6</a:t>
            </a:r>
            <a:r>
              <a:rPr lang="en-CA" b="1" dirty="0" smtClean="0">
                <a:solidFill>
                  <a:schemeClr val="bg1"/>
                </a:solidFill>
              </a:rPr>
              <a:t>:01</a:t>
            </a:r>
            <a:r>
              <a:rPr lang="en-CA" b="1" dirty="0" smtClean="0">
                <a:solidFill>
                  <a:schemeClr val="accent3">
                    <a:lumMod val="75000"/>
                  </a:schemeClr>
                </a:solidFill>
              </a:rPr>
              <a:t> PM </a:t>
            </a:r>
            <a:r>
              <a:rPr lang="en-CA" b="1" dirty="0" err="1" smtClean="0">
                <a:solidFill>
                  <a:schemeClr val="accent3">
                    <a:lumMod val="75000"/>
                  </a:schemeClr>
                </a:solidFill>
              </a:rPr>
              <a:t>Yisra’el</a:t>
            </a:r>
            <a:r>
              <a:rPr lang="en-CA" b="1" dirty="0" smtClean="0">
                <a:solidFill>
                  <a:schemeClr val="accent3">
                    <a:lumMod val="75000"/>
                  </a:schemeClr>
                </a:solidFill>
              </a:rPr>
              <a:t> Time</a:t>
            </a:r>
            <a:endParaRPr lang="en-CA" b="1" dirty="0">
              <a:solidFill>
                <a:schemeClr val="accent3">
                  <a:lumMod val="75000"/>
                </a:schemeClr>
              </a:solidFill>
            </a:endParaRPr>
          </a:p>
        </p:txBody>
      </p:sp>
      <p:cxnSp>
        <p:nvCxnSpPr>
          <p:cNvPr id="6" name="Straight Arrow Connector 5"/>
          <p:cNvCxnSpPr/>
          <p:nvPr/>
        </p:nvCxnSpPr>
        <p:spPr>
          <a:xfrm flipH="1" flipV="1">
            <a:off x="5637463" y="2268536"/>
            <a:ext cx="1996911" cy="188562"/>
          </a:xfrm>
          <a:prstGeom prst="straightConnector1">
            <a:avLst/>
          </a:prstGeom>
          <a:ln w="57150">
            <a:solidFill>
              <a:srgbClr val="00FFFF"/>
            </a:solidFill>
            <a:headEnd type="arrow"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249546" y="80174"/>
            <a:ext cx="2473615" cy="317050"/>
          </a:xfrm>
          <a:prstGeom prst="rect">
            <a:avLst/>
          </a:prstGeom>
          <a:solidFill>
            <a:schemeClr val="accent2">
              <a:lumMod val="75000"/>
            </a:schemeClr>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3">
                    <a:lumMod val="75000"/>
                  </a:schemeClr>
                </a:solidFill>
              </a:rPr>
              <a:t>US Naval Chart</a:t>
            </a:r>
            <a:endParaRPr lang="en-CA" b="1" dirty="0">
              <a:solidFill>
                <a:schemeClr val="accent3">
                  <a:lumMod val="75000"/>
                </a:schemeClr>
              </a:solidFill>
            </a:endParaRPr>
          </a:p>
        </p:txBody>
      </p:sp>
      <p:grpSp>
        <p:nvGrpSpPr>
          <p:cNvPr id="4" name="Group 3"/>
          <p:cNvGrpSpPr/>
          <p:nvPr/>
        </p:nvGrpSpPr>
        <p:grpSpPr>
          <a:xfrm>
            <a:off x="7687059" y="2214017"/>
            <a:ext cx="3162638" cy="439516"/>
            <a:chOff x="7945847" y="2990389"/>
            <a:chExt cx="3162638" cy="439516"/>
          </a:xfrm>
        </p:grpSpPr>
        <p:sp>
          <p:nvSpPr>
            <p:cNvPr id="25" name="Rectangle 24"/>
            <p:cNvSpPr/>
            <p:nvPr/>
          </p:nvSpPr>
          <p:spPr>
            <a:xfrm>
              <a:off x="7945847" y="2990389"/>
              <a:ext cx="3162638"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23" name="Picture 2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01333" y="3068848"/>
              <a:ext cx="2506230" cy="304898"/>
            </a:xfrm>
            <a:prstGeom prst="rect">
              <a:avLst/>
            </a:prstGeom>
          </p:spPr>
        </p:pic>
      </p:grpSp>
      <p:cxnSp>
        <p:nvCxnSpPr>
          <p:cNvPr id="26" name="Straight Arrow Connector 25"/>
          <p:cNvCxnSpPr/>
          <p:nvPr/>
        </p:nvCxnSpPr>
        <p:spPr>
          <a:xfrm flipH="1">
            <a:off x="10593240" y="388186"/>
            <a:ext cx="698737" cy="344878"/>
          </a:xfrm>
          <a:prstGeom prst="straightConnector1">
            <a:avLst/>
          </a:prstGeom>
          <a:ln w="57150">
            <a:solidFill>
              <a:srgbClr val="FF505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412287" y="4092316"/>
            <a:ext cx="394730" cy="425327"/>
          </a:xfrm>
          <a:prstGeom prst="ellipse">
            <a:avLst/>
          </a:prstGeom>
          <a:noFill/>
          <a:ln w="57150">
            <a:solidFill>
              <a:srgbClr val="FF5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ounded Rectangle 28"/>
          <p:cNvSpPr/>
          <p:nvPr/>
        </p:nvSpPr>
        <p:spPr>
          <a:xfrm>
            <a:off x="300285" y="124116"/>
            <a:ext cx="6993955" cy="644681"/>
          </a:xfrm>
          <a:prstGeom prst="roundRect">
            <a:avLst>
              <a:gd name="adj" fmla="val 50000"/>
            </a:avLst>
          </a:prstGeom>
          <a:solidFill>
            <a:schemeClr val="tx1">
              <a:lumMod val="65000"/>
            </a:schemeClr>
          </a:solidFill>
          <a:ln>
            <a:solidFill>
              <a:srgbClr val="FF5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9933FF"/>
                </a:solidFill>
              </a:rPr>
              <a:t>Tequfah Sign, as the NEW YEAR day? </a:t>
            </a:r>
            <a:r>
              <a:rPr lang="en-CA" sz="2400" b="1" u="sng" dirty="0" smtClean="0">
                <a:solidFill>
                  <a:schemeClr val="bg1"/>
                </a:solidFill>
              </a:rPr>
              <a:t>???</a:t>
            </a:r>
            <a:endParaRPr lang="en-CA" sz="2400" b="1" u="sng" dirty="0">
              <a:solidFill>
                <a:schemeClr val="bg1"/>
              </a:solidFill>
            </a:endParaRPr>
          </a:p>
        </p:txBody>
      </p:sp>
      <p:sp>
        <p:nvSpPr>
          <p:cNvPr id="18" name="Rounded Rectangular Callout 17"/>
          <p:cNvSpPr/>
          <p:nvPr/>
        </p:nvSpPr>
        <p:spPr>
          <a:xfrm>
            <a:off x="3397146" y="3956602"/>
            <a:ext cx="7975866" cy="2311965"/>
          </a:xfrm>
          <a:prstGeom prst="wedgeRoundRectCallout">
            <a:avLst>
              <a:gd name="adj1" fmla="val -57703"/>
              <a:gd name="adj2" fmla="val -29408"/>
              <a:gd name="adj3" fmla="val 16667"/>
            </a:avLst>
          </a:prstGeom>
          <a:blipFill>
            <a:blip r:embed="rId7" cstate="email">
              <a:extLst>
                <a:ext uri="{28A0092B-C50C-407E-A947-70E740481C1C}">
                  <a14:useLocalDpi xmlns:a14="http://schemas.microsoft.com/office/drawing/2010/main"/>
                </a:ext>
              </a:extLst>
            </a:blip>
            <a:stretch>
              <a:fillRect/>
            </a:stretch>
          </a:blipFill>
          <a:ln w="76200">
            <a:solidFill>
              <a:srgbClr val="FF990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800" b="1" dirty="0" smtClean="0">
                <a:solidFill>
                  <a:srgbClr val="FF0000"/>
                </a:solidFill>
              </a:rPr>
              <a:t>Note: </a:t>
            </a:r>
            <a:r>
              <a:rPr lang="en-CA" sz="2800" dirty="0" smtClean="0">
                <a:solidFill>
                  <a:schemeClr val="bg1"/>
                </a:solidFill>
              </a:rPr>
              <a:t> </a:t>
            </a:r>
            <a:r>
              <a:rPr lang="en-CA" sz="2800" b="1" u="sng" dirty="0" smtClean="0">
                <a:solidFill>
                  <a:schemeClr val="bg1"/>
                </a:solidFill>
                <a:effectLst>
                  <a:glow rad="114300">
                    <a:srgbClr val="FF0000"/>
                  </a:glow>
                </a:effectLst>
                <a:latin typeface="Arial Black" panose="020B0A04020102020204" pitchFamily="34" charset="0"/>
              </a:rPr>
              <a:t>If</a:t>
            </a:r>
            <a:r>
              <a:rPr lang="en-CA" sz="2800" dirty="0" smtClean="0">
                <a:solidFill>
                  <a:schemeClr val="bg1"/>
                </a:solidFill>
                <a:effectLst>
                  <a:glow rad="88900">
                    <a:schemeClr val="bg2">
                      <a:lumMod val="60000"/>
                      <a:lumOff val="40000"/>
                    </a:schemeClr>
                  </a:glow>
                </a:effectLst>
              </a:rPr>
              <a:t> the Mar 22 Tequfah was the </a:t>
            </a:r>
            <a:br>
              <a:rPr lang="en-CA" sz="2800" dirty="0" smtClean="0">
                <a:solidFill>
                  <a:schemeClr val="bg1"/>
                </a:solidFill>
                <a:effectLst>
                  <a:glow rad="88900">
                    <a:schemeClr val="bg2">
                      <a:lumMod val="60000"/>
                      <a:lumOff val="40000"/>
                    </a:schemeClr>
                  </a:glow>
                </a:effectLst>
              </a:rPr>
            </a:br>
            <a:r>
              <a:rPr lang="en-CA" sz="2800" u="sng" dirty="0" smtClean="0">
                <a:solidFill>
                  <a:schemeClr val="bg1"/>
                </a:solidFill>
                <a:effectLst>
                  <a:glow rad="88900">
                    <a:schemeClr val="bg2">
                      <a:lumMod val="60000"/>
                      <a:lumOff val="40000"/>
                    </a:schemeClr>
                  </a:glow>
                </a:effectLst>
              </a:rPr>
              <a:t>NEW YEAR da</a:t>
            </a:r>
            <a:r>
              <a:rPr lang="en-CA" sz="2800" dirty="0" smtClean="0">
                <a:solidFill>
                  <a:schemeClr val="bg1"/>
                </a:solidFill>
                <a:effectLst>
                  <a:glow rad="88900">
                    <a:schemeClr val="bg2">
                      <a:lumMod val="60000"/>
                      <a:lumOff val="40000"/>
                    </a:schemeClr>
                  </a:glow>
                </a:effectLst>
              </a:rPr>
              <a:t>y,</a:t>
            </a:r>
            <a:r>
              <a:rPr lang="en-CA" sz="2800" dirty="0" smtClean="0">
                <a:solidFill>
                  <a:schemeClr val="bg1"/>
                </a:solidFill>
              </a:rPr>
              <a:t> the CC Abib 14 would have been on “April </a:t>
            </a:r>
            <a:r>
              <a:rPr lang="en-CA" sz="2800" u="sng" dirty="0" smtClean="0">
                <a:solidFill>
                  <a:schemeClr val="bg1"/>
                </a:solidFill>
              </a:rPr>
              <a:t>4</a:t>
            </a:r>
            <a:r>
              <a:rPr lang="en-CA" sz="2800" u="sng" baseline="30000" dirty="0" smtClean="0">
                <a:solidFill>
                  <a:schemeClr val="bg1"/>
                </a:solidFill>
              </a:rPr>
              <a:t>th</a:t>
            </a:r>
            <a:r>
              <a:rPr lang="en-CA" sz="2800" dirty="0" smtClean="0">
                <a:solidFill>
                  <a:schemeClr val="bg1"/>
                </a:solidFill>
              </a:rPr>
              <a:t> - a </a:t>
            </a:r>
            <a:r>
              <a:rPr lang="en-CA" sz="2800" b="1" u="sng" dirty="0" smtClean="0">
                <a:solidFill>
                  <a:schemeClr val="bg1"/>
                </a:solidFill>
                <a:effectLst>
                  <a:glow rad="127000">
                    <a:srgbClr val="FFCCFF"/>
                  </a:glow>
                </a:effectLst>
              </a:rPr>
              <a:t>7</a:t>
            </a:r>
            <a:r>
              <a:rPr lang="en-CA" sz="2800" b="1" u="sng" baseline="30000" dirty="0" smtClean="0">
                <a:solidFill>
                  <a:schemeClr val="bg1"/>
                </a:solidFill>
                <a:effectLst>
                  <a:glow rad="127000">
                    <a:srgbClr val="FFCCFF"/>
                  </a:glow>
                </a:effectLst>
              </a:rPr>
              <a:t>th</a:t>
            </a:r>
            <a:r>
              <a:rPr lang="en-CA" sz="2800" b="1" dirty="0" smtClean="0">
                <a:solidFill>
                  <a:schemeClr val="bg1"/>
                </a:solidFill>
                <a:effectLst>
                  <a:glow rad="127000">
                    <a:srgbClr val="FFCCFF"/>
                  </a:glow>
                </a:effectLst>
              </a:rPr>
              <a:t>  </a:t>
            </a:r>
            <a:r>
              <a:rPr lang="en-CA" sz="2800" u="sng" dirty="0" smtClean="0">
                <a:solidFill>
                  <a:schemeClr val="bg1"/>
                </a:solidFill>
              </a:rPr>
              <a:t>da</a:t>
            </a:r>
            <a:r>
              <a:rPr lang="en-CA" sz="2800" dirty="0" smtClean="0">
                <a:solidFill>
                  <a:schemeClr val="bg1"/>
                </a:solidFill>
              </a:rPr>
              <a:t>y </a:t>
            </a:r>
            <a:r>
              <a:rPr lang="en-CA" sz="2800" u="sng" dirty="0" smtClean="0">
                <a:solidFill>
                  <a:srgbClr val="0000FF"/>
                </a:solidFill>
              </a:rPr>
              <a:t>Shabbat</a:t>
            </a:r>
            <a:r>
              <a:rPr lang="en-CA" sz="2800" dirty="0" smtClean="0">
                <a:solidFill>
                  <a:srgbClr val="0000FF"/>
                </a:solidFill>
              </a:rPr>
              <a:t>!”  </a:t>
            </a:r>
            <a:br>
              <a:rPr lang="en-CA" sz="2800" dirty="0" smtClean="0">
                <a:solidFill>
                  <a:srgbClr val="0000FF"/>
                </a:solidFill>
              </a:rPr>
            </a:br>
            <a:r>
              <a:rPr lang="en-CA" sz="2800" b="1" dirty="0" smtClean="0">
                <a:solidFill>
                  <a:srgbClr val="FF0000"/>
                </a:solidFill>
              </a:rPr>
              <a:t>CE 33 - no chance of finding a </a:t>
            </a:r>
            <a:br>
              <a:rPr lang="en-CA" sz="2800" b="1" dirty="0" smtClean="0">
                <a:solidFill>
                  <a:srgbClr val="FF0000"/>
                </a:solidFill>
              </a:rPr>
            </a:br>
            <a:r>
              <a:rPr lang="en-CA" sz="2800" b="1" u="sng" dirty="0" smtClean="0">
                <a:solidFill>
                  <a:srgbClr val="002060"/>
                </a:solidFill>
              </a:rPr>
              <a:t>midst of the week crucifixion</a:t>
            </a:r>
            <a:r>
              <a:rPr lang="en-CA" sz="2800" b="1" dirty="0" smtClean="0">
                <a:solidFill>
                  <a:srgbClr val="002060"/>
                </a:solidFill>
              </a:rPr>
              <a:t>!</a:t>
            </a:r>
            <a:r>
              <a:rPr lang="en-CA" sz="2800" b="1" dirty="0" smtClean="0">
                <a:solidFill>
                  <a:srgbClr val="FF0000"/>
                </a:solidFill>
              </a:rPr>
              <a:t> </a:t>
            </a:r>
            <a:endParaRPr lang="en-CA" sz="2800" b="1" dirty="0">
              <a:solidFill>
                <a:srgbClr val="FF0000"/>
              </a:solidFill>
            </a:endParaRPr>
          </a:p>
        </p:txBody>
      </p:sp>
    </p:spTree>
    <p:extLst>
      <p:ext uri="{BB962C8B-B14F-4D97-AF65-F5344CB8AC3E}">
        <p14:creationId xmlns:p14="http://schemas.microsoft.com/office/powerpoint/2010/main" val="96531368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250"/>
                                        <p:tgtEl>
                                          <p:spTgt spid="17"/>
                                        </p:tgtEl>
                                      </p:cBhvr>
                                    </p:animEffect>
                                  </p:childTnLst>
                                </p:cTn>
                              </p:par>
                            </p:childTnLst>
                          </p:cTn>
                        </p:par>
                        <p:par>
                          <p:cTn id="12" fill="hold">
                            <p:stCondLst>
                              <p:cond delay="1750"/>
                            </p:stCondLst>
                            <p:childTnLst>
                              <p:par>
                                <p:cTn id="13" presetID="13" presetClass="entr" presetSubtype="32"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plus(out)">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1000"/>
                                        <p:tgtEl>
                                          <p:spTgt spid="18"/>
                                        </p:tgtEl>
                                      </p:cBhvr>
                                    </p:animEffect>
                                  </p:childTnLst>
                                </p:cTn>
                              </p:par>
                            </p:childTnLst>
                          </p:cTn>
                        </p:par>
                        <p:par>
                          <p:cTn id="21" fill="hold">
                            <p:stCondLst>
                              <p:cond delay="1000"/>
                            </p:stCondLst>
                            <p:childTnLst>
                              <p:par>
                                <p:cTn id="22" presetID="21" presetClass="entr" presetSubtype="1" repeatCount="5000" fill="hold" grpId="0" nodeType="afterEffect">
                                  <p:stCondLst>
                                    <p:cond delay="1250"/>
                                  </p:stCondLst>
                                  <p:childTnLst>
                                    <p:set>
                                      <p:cBhvr>
                                        <p:cTn id="23" dur="1" fill="hold">
                                          <p:stCondLst>
                                            <p:cond delay="0"/>
                                          </p:stCondLst>
                                        </p:cTn>
                                        <p:tgtEl>
                                          <p:spTgt spid="28"/>
                                        </p:tgtEl>
                                        <p:attrNameLst>
                                          <p:attrName>style.visibility</p:attrName>
                                        </p:attrNameLst>
                                      </p:cBhvr>
                                      <p:to>
                                        <p:strVal val="visible"/>
                                      </p:to>
                                    </p:set>
                                    <p:animEffect transition="in" filter="wheel(1)">
                                      <p:cBhvr>
                                        <p:cTn id="24"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8" grpId="0" animBg="1"/>
      <p:bldP spid="29" grpId="0" animBg="1"/>
      <p:bldP spid="18"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44616" y="845751"/>
            <a:ext cx="7105294" cy="5144337"/>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102105" y="2902470"/>
            <a:ext cx="335110" cy="290067"/>
          </a:xfrm>
          <a:prstGeom prst="rect">
            <a:avLst/>
          </a:prstGeom>
          <a:noFill/>
          <a:ln w="57150">
            <a:solidFill>
              <a:srgbClr val="00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4" name="Rounded Rectangular Callout 3"/>
          <p:cNvSpPr/>
          <p:nvPr/>
        </p:nvSpPr>
        <p:spPr>
          <a:xfrm>
            <a:off x="4812825" y="1600330"/>
            <a:ext cx="1460500" cy="445604"/>
          </a:xfrm>
          <a:prstGeom prst="wedgeRoundRectCallout">
            <a:avLst>
              <a:gd name="adj1" fmla="val 53679"/>
              <a:gd name="adj2" fmla="val 171911"/>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Conjunction</a:t>
            </a:r>
          </a:p>
        </p:txBody>
      </p:sp>
      <p:sp>
        <p:nvSpPr>
          <p:cNvPr id="5" name="Rounded Rectangular Callout 4"/>
          <p:cNvSpPr/>
          <p:nvPr/>
        </p:nvSpPr>
        <p:spPr>
          <a:xfrm>
            <a:off x="4241338" y="2225162"/>
            <a:ext cx="1096433" cy="329014"/>
          </a:xfrm>
          <a:prstGeom prst="wedgeRoundRectCallout">
            <a:avLst>
              <a:gd name="adj1" fmla="val 31137"/>
              <a:gd name="adj2" fmla="val 136607"/>
              <a:gd name="adj3" fmla="val 16667"/>
            </a:avLst>
          </a:prstGeom>
          <a:solidFill>
            <a:srgbClr val="0000FF"/>
          </a:solidFill>
          <a:ln w="47625">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1600" b="1" dirty="0">
                <a:solidFill>
                  <a:srgbClr val="00FFFF"/>
                </a:solidFill>
              </a:rPr>
              <a:t>Tequfah</a:t>
            </a:r>
          </a:p>
        </p:txBody>
      </p:sp>
      <p:sp>
        <p:nvSpPr>
          <p:cNvPr id="6" name="Rectangle 5"/>
          <p:cNvSpPr/>
          <p:nvPr/>
        </p:nvSpPr>
        <p:spPr>
          <a:xfrm>
            <a:off x="6167306" y="3508683"/>
            <a:ext cx="416258" cy="245658"/>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8" name="Rounded Rectangular Callout 7"/>
          <p:cNvSpPr/>
          <p:nvPr/>
        </p:nvSpPr>
        <p:spPr>
          <a:xfrm>
            <a:off x="2675045" y="1908739"/>
            <a:ext cx="1448642" cy="1244176"/>
          </a:xfrm>
          <a:prstGeom prst="wedgeRoundRectCallout">
            <a:avLst>
              <a:gd name="adj1" fmla="val 107494"/>
              <a:gd name="adj2" fmla="val 34868"/>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9" name="Rectangle 8"/>
          <p:cNvSpPr/>
          <p:nvPr/>
        </p:nvSpPr>
        <p:spPr>
          <a:xfrm>
            <a:off x="2442998" y="4417926"/>
            <a:ext cx="321012" cy="272373"/>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 name="Rounded Rectangular Callout 9"/>
          <p:cNvSpPr/>
          <p:nvPr/>
        </p:nvSpPr>
        <p:spPr>
          <a:xfrm>
            <a:off x="249028" y="5542779"/>
            <a:ext cx="3911983" cy="1063041"/>
          </a:xfrm>
          <a:prstGeom prst="wedgeRoundRectCallout">
            <a:avLst>
              <a:gd name="adj1" fmla="val 13002"/>
              <a:gd name="adj2" fmla="val -127283"/>
              <a:gd name="adj3" fmla="val 16667"/>
            </a:avLst>
          </a:prstGeom>
          <a:solidFill>
            <a:schemeClr val="tx1">
              <a:lumMod val="85000"/>
            </a:schemeClr>
          </a:solidFill>
          <a:ln w="3810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b="1" dirty="0">
                <a:solidFill>
                  <a:srgbClr val="663300"/>
                </a:solidFill>
              </a:rPr>
              <a:t>From New </a:t>
            </a:r>
            <a:r>
              <a:rPr lang="en-CA" b="1" dirty="0" err="1">
                <a:solidFill>
                  <a:srgbClr val="663300"/>
                </a:solidFill>
              </a:rPr>
              <a:t>Moonth</a:t>
            </a:r>
            <a:r>
              <a:rPr lang="en-CA" b="1" dirty="0">
                <a:solidFill>
                  <a:srgbClr val="663300"/>
                </a:solidFill>
              </a:rPr>
              <a:t> day, </a:t>
            </a:r>
            <a:r>
              <a:rPr lang="en-CA" b="1" dirty="0" smtClean="0">
                <a:solidFill>
                  <a:srgbClr val="663300"/>
                </a:solidFill>
              </a:rPr>
              <a:t/>
            </a:r>
            <a:br>
              <a:rPr lang="en-CA" b="1" dirty="0" smtClean="0">
                <a:solidFill>
                  <a:srgbClr val="663300"/>
                </a:solidFill>
              </a:rPr>
            </a:br>
            <a:r>
              <a:rPr lang="en-CA" b="1" dirty="0" smtClean="0">
                <a:solidFill>
                  <a:srgbClr val="663300"/>
                </a:solidFill>
              </a:rPr>
              <a:t>there </a:t>
            </a:r>
            <a:r>
              <a:rPr lang="en-CA" b="1" dirty="0">
                <a:solidFill>
                  <a:srgbClr val="663300"/>
                </a:solidFill>
              </a:rPr>
              <a:t>are </a:t>
            </a:r>
            <a:r>
              <a:rPr lang="en-CA" b="1" u="sng" dirty="0">
                <a:solidFill>
                  <a:srgbClr val="FF0000"/>
                </a:solidFill>
              </a:rPr>
              <a:t>14</a:t>
            </a:r>
            <a:r>
              <a:rPr lang="en-CA" b="1" dirty="0">
                <a:solidFill>
                  <a:srgbClr val="663300"/>
                </a:solidFill>
              </a:rPr>
              <a:t> cycles to the </a:t>
            </a:r>
            <a:r>
              <a:rPr lang="en-CA" b="1" dirty="0" smtClean="0">
                <a:solidFill>
                  <a:srgbClr val="663300"/>
                </a:solidFill>
              </a:rPr>
              <a:t/>
            </a:r>
            <a:br>
              <a:rPr lang="en-CA" b="1" dirty="0" smtClean="0">
                <a:solidFill>
                  <a:srgbClr val="663300"/>
                </a:solidFill>
              </a:rPr>
            </a:br>
            <a:r>
              <a:rPr lang="en-CA" b="1" dirty="0" smtClean="0">
                <a:solidFill>
                  <a:srgbClr val="FF0000"/>
                </a:solidFill>
              </a:rPr>
              <a:t>Lunar </a:t>
            </a:r>
            <a:r>
              <a:rPr lang="en-CA" b="1" dirty="0">
                <a:solidFill>
                  <a:srgbClr val="FF0000"/>
                </a:solidFill>
              </a:rPr>
              <a:t>Abib 14</a:t>
            </a:r>
            <a:r>
              <a:rPr lang="en-CA" b="1" baseline="30000" dirty="0">
                <a:solidFill>
                  <a:srgbClr val="FF0000"/>
                </a:solidFill>
              </a:rPr>
              <a:t>th</a:t>
            </a:r>
            <a:r>
              <a:rPr lang="en-CA" b="1" dirty="0">
                <a:solidFill>
                  <a:srgbClr val="FF0000"/>
                </a:solidFill>
              </a:rPr>
              <a:t>, </a:t>
            </a:r>
            <a:r>
              <a:rPr lang="en-CA" b="1" dirty="0">
                <a:solidFill>
                  <a:srgbClr val="663300"/>
                </a:solidFill>
              </a:rPr>
              <a:t>the </a:t>
            </a:r>
            <a:r>
              <a:rPr lang="en-CA" b="1" dirty="0">
                <a:solidFill>
                  <a:srgbClr val="663300"/>
                </a:solidFill>
                <a:effectLst>
                  <a:glow rad="127000">
                    <a:srgbClr val="00FF00"/>
                  </a:glow>
                </a:effectLst>
              </a:rPr>
              <a:t>7</a:t>
            </a:r>
            <a:r>
              <a:rPr lang="en-CA" b="1" baseline="30000" dirty="0">
                <a:solidFill>
                  <a:srgbClr val="663300"/>
                </a:solidFill>
                <a:effectLst>
                  <a:glow rad="127000">
                    <a:srgbClr val="00FF00"/>
                  </a:glow>
                </a:effectLst>
              </a:rPr>
              <a:t>th</a:t>
            </a:r>
            <a:r>
              <a:rPr lang="en-CA" b="1" dirty="0">
                <a:solidFill>
                  <a:srgbClr val="663300"/>
                </a:solidFill>
                <a:effectLst>
                  <a:glow rad="127000">
                    <a:srgbClr val="00FF00"/>
                  </a:glow>
                </a:effectLst>
              </a:rPr>
              <a:t> </a:t>
            </a:r>
            <a:r>
              <a:rPr lang="en-CA" b="1" dirty="0">
                <a:solidFill>
                  <a:srgbClr val="663300"/>
                </a:solidFill>
              </a:rPr>
              <a:t>cycle!</a:t>
            </a:r>
          </a:p>
        </p:txBody>
      </p:sp>
      <p:sp>
        <p:nvSpPr>
          <p:cNvPr id="11" name="Rectangle 10"/>
          <p:cNvSpPr/>
          <p:nvPr/>
        </p:nvSpPr>
        <p:spPr>
          <a:xfrm>
            <a:off x="6406148" y="2680207"/>
            <a:ext cx="321012" cy="27237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3" name="Rounded Rectangular Callout 12"/>
          <p:cNvSpPr/>
          <p:nvPr/>
        </p:nvSpPr>
        <p:spPr>
          <a:xfrm>
            <a:off x="6411953" y="1445523"/>
            <a:ext cx="1498186" cy="350087"/>
          </a:xfrm>
          <a:prstGeom prst="wedgeRoundRectCallout">
            <a:avLst>
              <a:gd name="adj1" fmla="val 561"/>
              <a:gd name="adj2" fmla="val 287606"/>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prstClr val="black"/>
                </a:solidFill>
              </a:rPr>
              <a:t>Sliver Moon</a:t>
            </a:r>
          </a:p>
        </p:txBody>
      </p:sp>
      <p:sp>
        <p:nvSpPr>
          <p:cNvPr id="14" name="Rectangle 13"/>
          <p:cNvSpPr/>
          <p:nvPr/>
        </p:nvSpPr>
        <p:spPr>
          <a:xfrm>
            <a:off x="6962463" y="2680205"/>
            <a:ext cx="321012" cy="27237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6" name="Straight Connector 15"/>
          <p:cNvCxnSpPr/>
          <p:nvPr/>
        </p:nvCxnSpPr>
        <p:spPr>
          <a:xfrm flipV="1">
            <a:off x="6312023" y="2952578"/>
            <a:ext cx="88589" cy="556105"/>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938582" y="414068"/>
            <a:ext cx="4052604" cy="6138608"/>
          </a:xfrm>
          <a:prstGeom prst="roundRect">
            <a:avLst/>
          </a:prstGeom>
          <a:solidFill>
            <a:schemeClr val="tx1">
              <a:lumMod val="85000"/>
            </a:schemeClr>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defTabSz="457200"/>
            <a:r>
              <a:rPr lang="en-CA" sz="2800" dirty="0" smtClean="0">
                <a:solidFill>
                  <a:prstClr val="black"/>
                </a:solidFill>
              </a:rPr>
              <a:t>CE 33 – the lunar dating will not support a 4</a:t>
            </a:r>
            <a:r>
              <a:rPr lang="en-CA" sz="2800" baseline="30000" dirty="0" smtClean="0">
                <a:solidFill>
                  <a:prstClr val="black"/>
                </a:solidFill>
              </a:rPr>
              <a:t>th</a:t>
            </a:r>
            <a:r>
              <a:rPr lang="en-CA" sz="2800" dirty="0" smtClean="0">
                <a:solidFill>
                  <a:prstClr val="black"/>
                </a:solidFill>
              </a:rPr>
              <a:t> cycle Festival connection.</a:t>
            </a:r>
            <a:r>
              <a:rPr lang="en-CA" sz="2800" b="1" dirty="0" smtClean="0">
                <a:solidFill>
                  <a:prstClr val="black"/>
                </a:solidFill>
              </a:rPr>
              <a:t/>
            </a:r>
            <a:br>
              <a:rPr lang="en-CA" sz="2800" b="1" dirty="0" smtClean="0">
                <a:solidFill>
                  <a:prstClr val="black"/>
                </a:solidFill>
              </a:rPr>
            </a:br>
            <a:r>
              <a:rPr lang="en-CA" sz="2800" dirty="0" smtClean="0">
                <a:solidFill>
                  <a:srgbClr val="FF0000"/>
                </a:solidFill>
              </a:rPr>
              <a:t>Daniel </a:t>
            </a:r>
            <a:r>
              <a:rPr lang="en-CA" sz="2800" dirty="0">
                <a:solidFill>
                  <a:srgbClr val="FF0000"/>
                </a:solidFill>
              </a:rPr>
              <a:t>9:27 </a:t>
            </a:r>
            <a:r>
              <a:rPr lang="en-CA" sz="2800" dirty="0" smtClean="0">
                <a:solidFill>
                  <a:srgbClr val="FF0000"/>
                </a:solidFill>
              </a:rPr>
              <a:t> -</a:t>
            </a:r>
            <a:br>
              <a:rPr lang="en-CA" sz="2800" dirty="0" smtClean="0">
                <a:solidFill>
                  <a:srgbClr val="FF0000"/>
                </a:solidFill>
              </a:rPr>
            </a:br>
            <a:r>
              <a:rPr lang="en-CA" sz="2800" dirty="0" smtClean="0">
                <a:solidFill>
                  <a:srgbClr val="0000FF"/>
                </a:solidFill>
              </a:rPr>
              <a:t>“Midst of the Week” </a:t>
            </a:r>
            <a:r>
              <a:rPr lang="en-CA" sz="2800" dirty="0" smtClean="0">
                <a:solidFill>
                  <a:srgbClr val="FF0000"/>
                </a:solidFill>
              </a:rPr>
              <a:t>prophecy could </a:t>
            </a:r>
            <a:r>
              <a:rPr lang="en-CA" sz="2800" dirty="0">
                <a:solidFill>
                  <a:srgbClr val="FF0000"/>
                </a:solidFill>
              </a:rPr>
              <a:t>not be fulfilled here</a:t>
            </a:r>
            <a:r>
              <a:rPr lang="en-CA" sz="2800" dirty="0" smtClean="0">
                <a:solidFill>
                  <a:srgbClr val="FF0000"/>
                </a:solidFill>
              </a:rPr>
              <a:t>! </a:t>
            </a:r>
            <a:r>
              <a:rPr lang="en-CA" sz="2800" dirty="0" smtClean="0">
                <a:solidFill>
                  <a:schemeClr val="bg1"/>
                </a:solidFill>
              </a:rPr>
              <a:t>Also, neither </a:t>
            </a:r>
            <a:r>
              <a:rPr lang="en-CA" sz="2800" dirty="0" smtClean="0">
                <a:solidFill>
                  <a:srgbClr val="FF0000"/>
                </a:solidFill>
              </a:rPr>
              <a:t>Matthew 27:5 </a:t>
            </a:r>
            <a:r>
              <a:rPr lang="en-CA" sz="2800" dirty="0" smtClean="0">
                <a:solidFill>
                  <a:schemeClr val="bg1"/>
                </a:solidFill>
              </a:rPr>
              <a:t>nor</a:t>
            </a:r>
            <a:r>
              <a:rPr lang="en-CA" sz="2800" dirty="0" smtClean="0">
                <a:solidFill>
                  <a:srgbClr val="FF0000"/>
                </a:solidFill>
              </a:rPr>
              <a:t> John 19:42 </a:t>
            </a:r>
            <a:r>
              <a:rPr lang="en-CA" sz="2800" dirty="0" smtClean="0">
                <a:solidFill>
                  <a:schemeClr val="bg1"/>
                </a:solidFill>
              </a:rPr>
              <a:t>find alignment here!</a:t>
            </a:r>
            <a:endParaRPr lang="en-CA" sz="2800" dirty="0">
              <a:solidFill>
                <a:schemeClr val="bg1"/>
              </a:solidFill>
            </a:endParaRPr>
          </a:p>
        </p:txBody>
      </p:sp>
      <p:sp>
        <p:nvSpPr>
          <p:cNvPr id="7" name="Rectangle 6"/>
          <p:cNvSpPr/>
          <p:nvPr/>
        </p:nvSpPr>
        <p:spPr>
          <a:xfrm>
            <a:off x="5019964" y="2835169"/>
            <a:ext cx="494762" cy="424509"/>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3" name="Rectangle 22"/>
          <p:cNvSpPr/>
          <p:nvPr/>
        </p:nvSpPr>
        <p:spPr>
          <a:xfrm>
            <a:off x="420786" y="4142792"/>
            <a:ext cx="332334" cy="78425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368547" y="3053871"/>
            <a:ext cx="1447294" cy="411613"/>
          </a:xfrm>
          <a:prstGeom prst="wedgeRoundRectCallout">
            <a:avLst>
              <a:gd name="adj1" fmla="val -30794"/>
              <a:gd name="adj2" fmla="val 192488"/>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srgbClr val="0000FF"/>
                </a:solidFill>
              </a:rPr>
              <a:t>CC Pesach</a:t>
            </a:r>
          </a:p>
        </p:txBody>
      </p:sp>
      <p:sp>
        <p:nvSpPr>
          <p:cNvPr id="2" name="Slide Number Placeholder 1"/>
          <p:cNvSpPr>
            <a:spLocks noGrp="1"/>
          </p:cNvSpPr>
          <p:nvPr>
            <p:ph type="sldNum" sz="quarter" idx="12"/>
          </p:nvPr>
        </p:nvSpPr>
        <p:spPr>
          <a:xfrm>
            <a:off x="11817753" y="6552676"/>
            <a:ext cx="374247" cy="305324"/>
          </a:xfrm>
        </p:spPr>
        <p:txBody>
          <a:bodyPr/>
          <a:lstStyle/>
          <a:p>
            <a:fld id="{6D22F896-40B5-4ADD-8801-0D06FADFA095}" type="slidenum">
              <a:rPr lang="en-US" sz="1100" smtClean="0">
                <a:solidFill>
                  <a:prstClr val="white">
                    <a:tint val="75000"/>
                  </a:prstClr>
                </a:solidFill>
              </a:rPr>
              <a:pPr/>
              <a:t>79</a:t>
            </a:fld>
            <a:endParaRPr lang="en-US" sz="1100" dirty="0">
              <a:solidFill>
                <a:prstClr val="white">
                  <a:tint val="75000"/>
                </a:prstClr>
              </a:solidFill>
            </a:endParaRPr>
          </a:p>
        </p:txBody>
      </p:sp>
      <p:sp>
        <p:nvSpPr>
          <p:cNvPr id="19" name="Rounded Rectangle 18"/>
          <p:cNvSpPr/>
          <p:nvPr/>
        </p:nvSpPr>
        <p:spPr>
          <a:xfrm>
            <a:off x="4172921" y="116730"/>
            <a:ext cx="3135085" cy="644809"/>
          </a:xfrm>
          <a:prstGeom prst="roundRect">
            <a:avLst>
              <a:gd name="adj" fmla="val 45608"/>
            </a:avLst>
          </a:prstGeom>
          <a:solidFill>
            <a:schemeClr val="bg1"/>
          </a:solidFill>
          <a:ln>
            <a:solidFill>
              <a:srgbClr val="5D742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A Lunar View</a:t>
            </a:r>
            <a:endParaRPr lang="en-CA" sz="2800" b="1" dirty="0">
              <a:solidFill>
                <a:srgbClr val="FF0000"/>
              </a:solidFill>
            </a:endParaRPr>
          </a:p>
        </p:txBody>
      </p:sp>
      <p:sp>
        <p:nvSpPr>
          <p:cNvPr id="20" name="Bent Arrow 19"/>
          <p:cNvSpPr/>
          <p:nvPr/>
        </p:nvSpPr>
        <p:spPr>
          <a:xfrm rot="5400000" flipH="1">
            <a:off x="1519401" y="3738050"/>
            <a:ext cx="288791" cy="2022496"/>
          </a:xfrm>
          <a:prstGeom prst="bentArrow">
            <a:avLst>
              <a:gd name="adj1" fmla="val 16211"/>
              <a:gd name="adj2" fmla="val 25000"/>
              <a:gd name="adj3" fmla="val 33056"/>
              <a:gd name="adj4" fmla="val 43750"/>
            </a:avLst>
          </a:prstGeom>
          <a:gradFill>
            <a:gsLst>
              <a:gs pos="0">
                <a:srgbClr val="FF5050">
                  <a:lumMod val="64000"/>
                  <a:lumOff val="36000"/>
                </a:srgbClr>
              </a:gs>
              <a:gs pos="42000">
                <a:srgbClr val="FF9900">
                  <a:lumMod val="40000"/>
                  <a:lumOff val="60000"/>
                </a:srgbClr>
              </a:gs>
              <a:gs pos="86000">
                <a:schemeClr val="tx1">
                  <a:lumMod val="65000"/>
                </a:schemeClr>
              </a:gs>
            </a:gsLst>
            <a:lin ang="5400000" scaled="1"/>
          </a:gradFill>
          <a:ln w="12700">
            <a:solidFill>
              <a:srgbClr val="002060"/>
            </a:solidFill>
          </a:ln>
          <a:effectLst>
            <a:innerShdw blurRad="114300">
              <a:prstClr val="black"/>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21" name="Group 20"/>
          <p:cNvGrpSpPr/>
          <p:nvPr/>
        </p:nvGrpSpPr>
        <p:grpSpPr>
          <a:xfrm>
            <a:off x="2875911" y="4377492"/>
            <a:ext cx="633787" cy="574205"/>
            <a:chOff x="3801877" y="4865470"/>
            <a:chExt cx="814643" cy="850430"/>
          </a:xfrm>
        </p:grpSpPr>
        <p:sp>
          <p:nvSpPr>
            <p:cNvPr id="22" name="Rounded Rectangle 21"/>
            <p:cNvSpPr/>
            <p:nvPr/>
          </p:nvSpPr>
          <p:spPr>
            <a:xfrm>
              <a:off x="3898628" y="5030117"/>
              <a:ext cx="610457" cy="254414"/>
            </a:xfrm>
            <a:prstGeom prst="roundRect">
              <a:avLst/>
            </a:prstGeom>
            <a:solidFill>
              <a:srgbClr val="F73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6" name="Picture 25" descr="C:\Users\Rae\Desktop\blue face what clea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01877" y="4865470"/>
              <a:ext cx="814643" cy="8504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687911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par>
                                <p:cTn id="11" presetID="47" presetClass="entr" presetSubtype="0"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250"/>
                                        <p:tgtEl>
                                          <p:spTgt spid="4"/>
                                        </p:tgtEl>
                                      </p:cBhvr>
                                    </p:animEffect>
                                    <p:anim calcmode="lin" valueType="num">
                                      <p:cBhvr>
                                        <p:cTn id="14" dur="1250" fill="hold"/>
                                        <p:tgtEl>
                                          <p:spTgt spid="4"/>
                                        </p:tgtEl>
                                        <p:attrNameLst>
                                          <p:attrName>ppt_x</p:attrName>
                                        </p:attrNameLst>
                                      </p:cBhvr>
                                      <p:tavLst>
                                        <p:tav tm="0">
                                          <p:val>
                                            <p:strVal val="#ppt_x"/>
                                          </p:val>
                                        </p:tav>
                                        <p:tav tm="100000">
                                          <p:val>
                                            <p:strVal val="#ppt_x"/>
                                          </p:val>
                                        </p:tav>
                                      </p:tavLst>
                                    </p:anim>
                                    <p:anim calcmode="lin" valueType="num">
                                      <p:cBhvr>
                                        <p:cTn id="15" dur="1250" fill="hold"/>
                                        <p:tgtEl>
                                          <p:spTgt spid="4"/>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1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250" fill="hold"/>
                                        <p:tgtEl>
                                          <p:spTgt spid="13"/>
                                        </p:tgtEl>
                                        <p:attrNameLst>
                                          <p:attrName>ppt_x</p:attrName>
                                        </p:attrNameLst>
                                      </p:cBhvr>
                                      <p:tavLst>
                                        <p:tav tm="0">
                                          <p:val>
                                            <p:strVal val="0-#ppt_w/2"/>
                                          </p:val>
                                        </p:tav>
                                        <p:tav tm="100000">
                                          <p:val>
                                            <p:strVal val="#ppt_x"/>
                                          </p:val>
                                        </p:tav>
                                      </p:tavLst>
                                    </p:anim>
                                    <p:anim calcmode="lin" valueType="num">
                                      <p:cBhvr additive="base">
                                        <p:cTn id="34" dur="125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250" fill="hold"/>
                                        <p:tgtEl>
                                          <p:spTgt spid="14"/>
                                        </p:tgtEl>
                                        <p:attrNameLst>
                                          <p:attrName>ppt_x</p:attrName>
                                        </p:attrNameLst>
                                      </p:cBhvr>
                                      <p:tavLst>
                                        <p:tav tm="0">
                                          <p:val>
                                            <p:strVal val="0-#ppt_w/2"/>
                                          </p:val>
                                        </p:tav>
                                        <p:tav tm="100000">
                                          <p:val>
                                            <p:strVal val="#ppt_x"/>
                                          </p:val>
                                        </p:tav>
                                      </p:tavLst>
                                    </p:anim>
                                    <p:anim calcmode="lin" valueType="num">
                                      <p:cBhvr additive="base">
                                        <p:cTn id="38"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2" presetClass="entr" presetSubtype="8"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1250" fill="hold"/>
                                        <p:tgtEl>
                                          <p:spTgt spid="9"/>
                                        </p:tgtEl>
                                        <p:attrNameLst>
                                          <p:attrName>ppt_x</p:attrName>
                                        </p:attrNameLst>
                                      </p:cBhvr>
                                      <p:tavLst>
                                        <p:tav tm="0">
                                          <p:val>
                                            <p:strVal val="0-#ppt_w/2"/>
                                          </p:val>
                                        </p:tav>
                                        <p:tav tm="100000">
                                          <p:val>
                                            <p:strVal val="#ppt_x"/>
                                          </p:val>
                                        </p:tav>
                                      </p:tavLst>
                                    </p:anim>
                                    <p:anim calcmode="lin" valueType="num">
                                      <p:cBhvr additive="base">
                                        <p:cTn id="55" dur="1250" fill="hold"/>
                                        <p:tgtEl>
                                          <p:spTgt spid="9"/>
                                        </p:tgtEl>
                                        <p:attrNameLst>
                                          <p:attrName>ppt_y</p:attrName>
                                        </p:attrNameLst>
                                      </p:cBhvr>
                                      <p:tavLst>
                                        <p:tav tm="0">
                                          <p:val>
                                            <p:strVal val="#ppt_y"/>
                                          </p:val>
                                        </p:tav>
                                        <p:tav tm="100000">
                                          <p:val>
                                            <p:strVal val="#ppt_y"/>
                                          </p:val>
                                        </p:tav>
                                      </p:tavLst>
                                    </p:anim>
                                  </p:childTnLst>
                                </p:cTn>
                              </p:par>
                            </p:childTnLst>
                          </p:cTn>
                        </p:par>
                        <p:par>
                          <p:cTn id="56" fill="hold">
                            <p:stCondLst>
                              <p:cond delay="2250"/>
                            </p:stCondLst>
                            <p:childTnLst>
                              <p:par>
                                <p:cTn id="57" presetID="18" presetClass="entr" presetSubtype="12"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downLeft)">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1250" fill="hold"/>
                                        <p:tgtEl>
                                          <p:spTgt spid="20"/>
                                        </p:tgtEl>
                                        <p:attrNameLst>
                                          <p:attrName>ppt_x</p:attrName>
                                        </p:attrNameLst>
                                      </p:cBhvr>
                                      <p:tavLst>
                                        <p:tav tm="0">
                                          <p:val>
                                            <p:strVal val="1+#ppt_w/2"/>
                                          </p:val>
                                        </p:tav>
                                        <p:tav tm="100000">
                                          <p:val>
                                            <p:strVal val="#ppt_x"/>
                                          </p:val>
                                        </p:tav>
                                      </p:tavLst>
                                    </p:anim>
                                    <p:anim calcmode="lin" valueType="num">
                                      <p:cBhvr additive="base">
                                        <p:cTn id="65" dur="1250" fill="hold"/>
                                        <p:tgtEl>
                                          <p:spTgt spid="20"/>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1250" fill="hold"/>
                                        <p:tgtEl>
                                          <p:spTgt spid="21"/>
                                        </p:tgtEl>
                                        <p:attrNameLst>
                                          <p:attrName>ppt_x</p:attrName>
                                        </p:attrNameLst>
                                      </p:cBhvr>
                                      <p:tavLst>
                                        <p:tav tm="0">
                                          <p:val>
                                            <p:strVal val="1+#ppt_w/2"/>
                                          </p:val>
                                        </p:tav>
                                        <p:tav tm="100000">
                                          <p:val>
                                            <p:strVal val="#ppt_x"/>
                                          </p:val>
                                        </p:tav>
                                      </p:tavLst>
                                    </p:anim>
                                    <p:anim calcmode="lin" valueType="num">
                                      <p:cBhvr additive="base">
                                        <p:cTn id="69" dur="1250" fill="hold"/>
                                        <p:tgtEl>
                                          <p:spTgt spid="21"/>
                                        </p:tgtEl>
                                        <p:attrNameLst>
                                          <p:attrName>ppt_y</p:attrName>
                                        </p:attrNameLst>
                                      </p:cBhvr>
                                      <p:tavLst>
                                        <p:tav tm="0">
                                          <p:val>
                                            <p:strVal val="#ppt_y"/>
                                          </p:val>
                                        </p:tav>
                                        <p:tav tm="100000">
                                          <p:val>
                                            <p:strVal val="#ppt_y"/>
                                          </p:val>
                                        </p:tav>
                                      </p:tavLst>
                                    </p:anim>
                                  </p:childTnLst>
                                </p:cTn>
                              </p:par>
                            </p:childTnLst>
                          </p:cTn>
                        </p:par>
                        <p:par>
                          <p:cTn id="70" fill="hold">
                            <p:stCondLst>
                              <p:cond delay="1250"/>
                            </p:stCondLst>
                            <p:childTnLst>
                              <p:par>
                                <p:cTn id="71" presetID="8" presetClass="entr" presetSubtype="16" fill="hold" grpId="0" nodeType="afterEffect">
                                  <p:stCondLst>
                                    <p:cond delay="750"/>
                                  </p:stCondLst>
                                  <p:childTnLst>
                                    <p:set>
                                      <p:cBhvr>
                                        <p:cTn id="72" dur="1" fill="hold">
                                          <p:stCondLst>
                                            <p:cond delay="0"/>
                                          </p:stCondLst>
                                        </p:cTn>
                                        <p:tgtEl>
                                          <p:spTgt spid="17"/>
                                        </p:tgtEl>
                                        <p:attrNameLst>
                                          <p:attrName>style.visibility</p:attrName>
                                        </p:attrNameLst>
                                      </p:cBhvr>
                                      <p:to>
                                        <p:strVal val="visible"/>
                                      </p:to>
                                    </p:set>
                                    <p:animEffect transition="in" filter="diamond(in)">
                                      <p:cBhvr>
                                        <p:cTn id="73"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13" grpId="0" animBg="1"/>
      <p:bldP spid="14" grpId="0" animBg="1"/>
      <p:bldP spid="17" grpId="0" animBg="1"/>
      <p:bldP spid="7"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6000">
              <a:schemeClr val="bg1">
                <a:lumMod val="50000"/>
              </a:schemeClr>
            </a:gs>
            <a:gs pos="73000">
              <a:schemeClr val="accent1">
                <a:lumMod val="45000"/>
                <a:lumOff val="55000"/>
              </a:schemeClr>
            </a:gs>
            <a:gs pos="100000">
              <a:srgbClr val="FF5050">
                <a:alpha val="16000"/>
              </a:srgbClr>
            </a:gs>
            <a:gs pos="87000">
              <a:srgbClr val="FFFF00">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Title 1"/>
          <p:cNvSpPr txBox="1">
            <a:spLocks/>
          </p:cNvSpPr>
          <p:nvPr/>
        </p:nvSpPr>
        <p:spPr>
          <a:xfrm>
            <a:off x="469702" y="270357"/>
            <a:ext cx="11275452" cy="5086905"/>
          </a:xfrm>
          <a:prstGeom prst="rect">
            <a:avLst/>
          </a:prstGeom>
          <a:solidFill>
            <a:srgbClr val="FFCCFF"/>
          </a:solidFill>
          <a:ln>
            <a:solidFill>
              <a:srgbClr val="0000FF"/>
            </a:solidFill>
          </a:ln>
          <a:scene3d>
            <a:camera prst="orthographicFront"/>
            <a:lightRig rig="threePt" dir="t"/>
          </a:scene3d>
          <a:sp3d>
            <a:bevelT w="139700" prst="cross"/>
          </a:sp3d>
        </p:spPr>
        <p:txBody>
          <a:bodyPr>
            <a:noAutofit/>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solidFill>
                  <a:srgbClr val="008080"/>
                </a:solidFill>
                <a:latin typeface="TITUS Cyberbit Basic" panose="02020603050405020304" pitchFamily="18" charset="0"/>
              </a:rPr>
              <a:t>John </a:t>
            </a:r>
            <a:r>
              <a:rPr lang="en-US" sz="3600" dirty="0">
                <a:solidFill>
                  <a:srgbClr val="008080"/>
                </a:solidFill>
                <a:latin typeface="TITUS Cyberbit Basic" panose="02020603050405020304" pitchFamily="18" charset="0"/>
              </a:rPr>
              <a:t>19:40</a:t>
            </a:r>
            <a:r>
              <a:rPr lang="en-US" sz="3600" dirty="0">
                <a:solidFill>
                  <a:prstClr val="black"/>
                </a:solidFill>
                <a:latin typeface="TITUS Cyberbit Basic" panose="02020603050405020304" pitchFamily="18" charset="0"/>
              </a:rPr>
              <a:t>  Then they took the body of </a:t>
            </a:r>
            <a:r>
              <a:rPr lang="he-IL" sz="3600" dirty="0">
                <a:solidFill>
                  <a:srgbClr val="0000FF"/>
                </a:solidFill>
                <a:latin typeface="Arial" panose="020B0604020202020204" pitchFamily="34" charset="0"/>
              </a:rPr>
              <a:t>יהושע</a:t>
            </a:r>
            <a:r>
              <a:rPr lang="en-US" sz="3600" dirty="0">
                <a:solidFill>
                  <a:prstClr val="black"/>
                </a:solidFill>
                <a:latin typeface="TITUS Cyberbit Basic" panose="02020603050405020304" pitchFamily="18" charset="0"/>
              </a:rPr>
              <a:t>, and </a:t>
            </a:r>
            <a:r>
              <a:rPr lang="en-US" sz="3600" dirty="0" smtClean="0">
                <a:solidFill>
                  <a:prstClr val="black"/>
                </a:solidFill>
                <a:latin typeface="TITUS Cyberbit Basic" panose="02020603050405020304" pitchFamily="18" charset="0"/>
              </a:rPr>
              <a:t>bound 	it 	in </a:t>
            </a:r>
            <a:r>
              <a:rPr lang="en-US" sz="3600" dirty="0">
                <a:solidFill>
                  <a:prstClr val="black"/>
                </a:solidFill>
                <a:latin typeface="TITUS Cyberbit Basic" panose="02020603050405020304" pitchFamily="18" charset="0"/>
              </a:rPr>
              <a:t>linen wrappings with the spices, as was the </a:t>
            </a:r>
            <a:r>
              <a:rPr lang="en-US" sz="3600" dirty="0" smtClean="0">
                <a:solidFill>
                  <a:prstClr val="black"/>
                </a:solidFill>
                <a:latin typeface="TITUS Cyberbit Basic" panose="02020603050405020304" pitchFamily="18" charset="0"/>
              </a:rPr>
              <a:t>habit of the 	Yehud</a:t>
            </a:r>
            <a:r>
              <a:rPr lang="en-US" sz="3600" dirty="0">
                <a:solidFill>
                  <a:prstClr val="black"/>
                </a:solidFill>
                <a:latin typeface="TITUS Cyberbit Basic" panose="02020603050405020304" pitchFamily="18" charset="0"/>
              </a:rPr>
              <a:t>̱im for burial. </a:t>
            </a:r>
          </a:p>
          <a:p>
            <a:r>
              <a:rPr lang="en-US" sz="3600" dirty="0">
                <a:solidFill>
                  <a:srgbClr val="008080"/>
                </a:solidFill>
                <a:latin typeface="TITUS Cyberbit Basic" panose="02020603050405020304" pitchFamily="18" charset="0"/>
              </a:rPr>
              <a:t>-</a:t>
            </a:r>
            <a:r>
              <a:rPr lang="en-US" sz="3600" dirty="0" smtClean="0">
                <a:solidFill>
                  <a:srgbClr val="008080"/>
                </a:solidFill>
                <a:latin typeface="TITUS Cyberbit Basic" panose="02020603050405020304" pitchFamily="18" charset="0"/>
              </a:rPr>
              <a:t> </a:t>
            </a:r>
            <a:r>
              <a:rPr lang="en-US" sz="3600" dirty="0">
                <a:solidFill>
                  <a:srgbClr val="008080"/>
                </a:solidFill>
                <a:latin typeface="TITUS Cyberbit Basic" panose="02020603050405020304" pitchFamily="18" charset="0"/>
              </a:rPr>
              <a:t>19:41</a:t>
            </a:r>
            <a:r>
              <a:rPr lang="en-US" sz="3600" dirty="0">
                <a:solidFill>
                  <a:prstClr val="black"/>
                </a:solidFill>
                <a:latin typeface="TITUS Cyberbit Basic" panose="02020603050405020304" pitchFamily="18" charset="0"/>
              </a:rPr>
              <a:t>  And at the place where He was </a:t>
            </a:r>
            <a:r>
              <a:rPr lang="en-US" sz="3600" dirty="0" smtClean="0">
                <a:solidFill>
                  <a:prstClr val="black"/>
                </a:solidFill>
                <a:latin typeface="TITUS Cyberbit Basic" panose="02020603050405020304" pitchFamily="18" charset="0"/>
              </a:rPr>
              <a:t>impaled there was </a:t>
            </a:r>
            <a:r>
              <a:rPr lang="en-US" sz="3600" dirty="0">
                <a:solidFill>
                  <a:prstClr val="black"/>
                </a:solidFill>
                <a:latin typeface="TITUS Cyberbit Basic" panose="02020603050405020304" pitchFamily="18" charset="0"/>
              </a:rPr>
              <a:t>a </a:t>
            </a:r>
            <a:r>
              <a:rPr lang="en-US" sz="3600" dirty="0" smtClean="0">
                <a:solidFill>
                  <a:prstClr val="black"/>
                </a:solidFill>
                <a:latin typeface="TITUS Cyberbit Basic" panose="02020603050405020304" pitchFamily="18" charset="0"/>
              </a:rPr>
              <a:t>	garden</a:t>
            </a:r>
            <a:r>
              <a:rPr lang="en-US" sz="3600" dirty="0">
                <a:solidFill>
                  <a:prstClr val="black"/>
                </a:solidFill>
                <a:latin typeface="TITUS Cyberbit Basic" panose="02020603050405020304" pitchFamily="18" charset="0"/>
              </a:rPr>
              <a:t>, and in the garden a fresh tomb in </a:t>
            </a:r>
            <a:r>
              <a:rPr lang="en-US" sz="3600" dirty="0" smtClean="0">
                <a:solidFill>
                  <a:prstClr val="black"/>
                </a:solidFill>
                <a:latin typeface="TITUS Cyberbit Basic" panose="02020603050405020304" pitchFamily="18" charset="0"/>
              </a:rPr>
              <a:t>which </a:t>
            </a:r>
            <a:r>
              <a:rPr lang="en-US" sz="3600" dirty="0">
                <a:solidFill>
                  <a:prstClr val="black"/>
                </a:solidFill>
                <a:latin typeface="TITUS Cyberbit Basic" panose="02020603050405020304" pitchFamily="18" charset="0"/>
              </a:rPr>
              <a:t>no one </a:t>
            </a:r>
            <a:r>
              <a:rPr lang="en-US" sz="3600" dirty="0" smtClean="0">
                <a:solidFill>
                  <a:prstClr val="black"/>
                </a:solidFill>
                <a:latin typeface="TITUS Cyberbit Basic" panose="02020603050405020304" pitchFamily="18" charset="0"/>
              </a:rPr>
              <a:t>	had </a:t>
            </a:r>
            <a:r>
              <a:rPr lang="en-US" sz="3600" dirty="0">
                <a:solidFill>
                  <a:prstClr val="black"/>
                </a:solidFill>
                <a:latin typeface="TITUS Cyberbit Basic" panose="02020603050405020304" pitchFamily="18" charset="0"/>
              </a:rPr>
              <a:t>yet been laid. </a:t>
            </a:r>
          </a:p>
          <a:p>
            <a:r>
              <a:rPr lang="en-US" sz="3600" dirty="0" smtClean="0">
                <a:solidFill>
                  <a:srgbClr val="008080"/>
                </a:solidFill>
                <a:latin typeface="TITUS Cyberbit Basic" panose="02020603050405020304" pitchFamily="18" charset="0"/>
              </a:rPr>
              <a:t>- 19:42</a:t>
            </a:r>
            <a:r>
              <a:rPr lang="en-US" sz="3600" dirty="0" smtClean="0">
                <a:solidFill>
                  <a:prstClr val="black"/>
                </a:solidFill>
                <a:latin typeface="TITUS Cyberbit Basic" panose="02020603050405020304" pitchFamily="18" charset="0"/>
              </a:rPr>
              <a:t>  There, then, </a:t>
            </a:r>
            <a:r>
              <a:rPr lang="en-US" sz="3600" dirty="0" smtClean="0">
                <a:solidFill>
                  <a:prstClr val="black"/>
                </a:solidFill>
                <a:latin typeface="Cooper Black" panose="0208090404030B020404" pitchFamily="18" charset="0"/>
              </a:rPr>
              <a:t>because of </a:t>
            </a:r>
            <a:br>
              <a:rPr lang="en-US" sz="3600" dirty="0" smtClean="0">
                <a:solidFill>
                  <a:prstClr val="black"/>
                </a:solidFill>
                <a:latin typeface="Cooper Black" panose="0208090404030B020404" pitchFamily="18" charset="0"/>
              </a:rPr>
            </a:br>
            <a:r>
              <a:rPr lang="en-US" sz="3600" dirty="0" smtClean="0">
                <a:solidFill>
                  <a:prstClr val="black"/>
                </a:solidFill>
                <a:latin typeface="Cooper Black" panose="0208090404030B020404" pitchFamily="18" charset="0"/>
              </a:rPr>
              <a:t>				the </a:t>
            </a:r>
            <a:r>
              <a:rPr lang="en-US" sz="3600" dirty="0" smtClean="0">
                <a:ln>
                  <a:solidFill>
                    <a:srgbClr val="0000FF"/>
                  </a:solidFill>
                </a:ln>
                <a:solidFill>
                  <a:srgbClr val="00FFFF"/>
                </a:solidFill>
                <a:effectLst>
                  <a:glow rad="127000">
                    <a:srgbClr val="FFFF00"/>
                  </a:glow>
                </a:effectLst>
                <a:latin typeface="Cooper Black" panose="0208090404030B020404" pitchFamily="18" charset="0"/>
              </a:rPr>
              <a:t>Preparation</a:t>
            </a:r>
            <a:r>
              <a:rPr lang="en-US" sz="3600" dirty="0" smtClean="0">
                <a:solidFill>
                  <a:prstClr val="black"/>
                </a:solidFill>
                <a:latin typeface="Cooper Black" panose="0208090404030B020404" pitchFamily="18" charset="0"/>
              </a:rPr>
              <a:t> </a:t>
            </a:r>
            <a:r>
              <a:rPr lang="en-US" sz="3600" i="1" dirty="0" smtClean="0">
                <a:solidFill>
                  <a:schemeClr val="bg1">
                    <a:lumMod val="85000"/>
                  </a:schemeClr>
                </a:solidFill>
              </a:rPr>
              <a:t>Day</a:t>
            </a:r>
            <a:r>
              <a:rPr lang="en-US" sz="3600" dirty="0" smtClean="0">
                <a:solidFill>
                  <a:prstClr val="black"/>
                </a:solidFill>
                <a:latin typeface="Cooper Black" panose="0208090404030B020404" pitchFamily="18" charset="0"/>
              </a:rPr>
              <a:t> of the </a:t>
            </a:r>
            <a:r>
              <a:rPr lang="en-US" sz="3600" dirty="0" smtClean="0">
                <a:solidFill>
                  <a:prstClr val="black"/>
                </a:solidFill>
                <a:effectLst>
                  <a:glow rad="127000">
                    <a:srgbClr val="F735EE"/>
                  </a:glow>
                </a:effectLst>
                <a:latin typeface="Cooper Black" panose="0208090404030B020404" pitchFamily="18" charset="0"/>
              </a:rPr>
              <a:t>Yehuḏim,</a:t>
            </a:r>
            <a:r>
              <a:rPr lang="en-US" sz="3600" dirty="0" smtClean="0">
                <a:solidFill>
                  <a:prstClr val="black"/>
                </a:solidFill>
                <a:effectLst>
                  <a:glow rad="127000">
                    <a:srgbClr val="F735EE"/>
                  </a:glow>
                </a:effectLst>
                <a:latin typeface="TITUS Cyberbit Basic" panose="02020603050405020304" pitchFamily="18" charset="0"/>
              </a:rPr>
              <a:t> </a:t>
            </a:r>
            <a:r>
              <a:rPr lang="en-US" sz="3600" dirty="0" smtClean="0">
                <a:solidFill>
                  <a:prstClr val="black"/>
                </a:solidFill>
                <a:latin typeface="TITUS Cyberbit Basic" panose="02020603050405020304" pitchFamily="18" charset="0"/>
              </a:rPr>
              <a:t>	</a:t>
            </a:r>
            <a:br>
              <a:rPr lang="en-US" sz="3600" dirty="0" smtClean="0">
                <a:solidFill>
                  <a:prstClr val="black"/>
                </a:solidFill>
                <a:latin typeface="TITUS Cyberbit Basic" panose="02020603050405020304" pitchFamily="18" charset="0"/>
              </a:rPr>
            </a:br>
            <a:r>
              <a:rPr lang="en-US" sz="3600" dirty="0" smtClean="0">
                <a:solidFill>
                  <a:prstClr val="black"/>
                </a:solidFill>
                <a:latin typeface="TITUS Cyberbit Basic" panose="02020603050405020304" pitchFamily="18" charset="0"/>
              </a:rPr>
              <a:t>					they laid </a:t>
            </a:r>
            <a:r>
              <a:rPr lang="he-IL" sz="3600" dirty="0" smtClean="0">
                <a:solidFill>
                  <a:srgbClr val="0000FF"/>
                </a:solidFill>
                <a:latin typeface="Arial" panose="020B0604020202020204" pitchFamily="34" charset="0"/>
              </a:rPr>
              <a:t>יהושע</a:t>
            </a:r>
            <a:r>
              <a:rPr lang="en-US" sz="3600" dirty="0" smtClean="0">
                <a:solidFill>
                  <a:prstClr val="black"/>
                </a:solidFill>
                <a:latin typeface="TITUS Cyberbit Basic" panose="02020603050405020304" pitchFamily="18" charset="0"/>
              </a:rPr>
              <a:t>, because the tomb was near.</a:t>
            </a:r>
            <a:endParaRPr lang="en-CA" sz="3200" dirty="0">
              <a:ln>
                <a:solidFill>
                  <a:srgbClr val="0000FF"/>
                </a:solidFill>
              </a:ln>
              <a:solidFill>
                <a:srgbClr val="FF0000"/>
              </a:solidFill>
              <a:effectLst>
                <a:glow rad="127000">
                  <a:srgbClr val="99FF33"/>
                </a:glow>
              </a:effectLst>
              <a:latin typeface="Cooper Black" pitchFamily="18" charset="0"/>
            </a:endParaRPr>
          </a:p>
        </p:txBody>
      </p:sp>
      <p:cxnSp>
        <p:nvCxnSpPr>
          <p:cNvPr id="8" name="Straight Connector 7"/>
          <p:cNvCxnSpPr/>
          <p:nvPr/>
        </p:nvCxnSpPr>
        <p:spPr>
          <a:xfrm>
            <a:off x="2441356" y="4690178"/>
            <a:ext cx="8226644" cy="26633"/>
          </a:xfrm>
          <a:prstGeom prst="line">
            <a:avLst/>
          </a:prstGeom>
          <a:ln w="57150">
            <a:solidFill>
              <a:srgbClr val="00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383071" y="5555411"/>
            <a:ext cx="9352834" cy="1178966"/>
          </a:xfrm>
          <a:prstGeom prst="roundRect">
            <a:avLst>
              <a:gd name="adj" fmla="val 50000"/>
            </a:avLst>
          </a:prstGeom>
          <a:solidFill>
            <a:schemeClr val="bg1">
              <a:lumMod val="75000"/>
            </a:schemeClr>
          </a:solidFill>
          <a:ln>
            <a:solidFill>
              <a:srgbClr val="F735EE"/>
            </a:solidFill>
          </a:ln>
          <a:effectLst>
            <a:glow rad="127000">
              <a:srgbClr val="00FFFF"/>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lvl="0" algn="ctr"/>
            <a:r>
              <a:rPr lang="en-CA" sz="2400" b="1" dirty="0" smtClean="0">
                <a:solidFill>
                  <a:schemeClr val="tx1"/>
                </a:solidFill>
              </a:rPr>
              <a:t>Had not John </a:t>
            </a:r>
            <a:r>
              <a:rPr lang="en-CA" sz="2400" b="1" u="sng" dirty="0" smtClean="0">
                <a:solidFill>
                  <a:srgbClr val="FF0000"/>
                </a:solidFill>
              </a:rPr>
              <a:t>alread</a:t>
            </a:r>
            <a:r>
              <a:rPr lang="en-CA" sz="2400" b="1" dirty="0" smtClean="0">
                <a:solidFill>
                  <a:srgbClr val="FF0000"/>
                </a:solidFill>
              </a:rPr>
              <a:t>y</a:t>
            </a:r>
            <a:r>
              <a:rPr lang="en-CA" sz="2400" b="1" dirty="0" smtClean="0">
                <a:solidFill>
                  <a:schemeClr val="tx1"/>
                </a:solidFill>
              </a:rPr>
              <a:t> announced in </a:t>
            </a:r>
            <a:r>
              <a:rPr lang="en-CA" sz="2400" b="1" dirty="0" smtClean="0">
                <a:solidFill>
                  <a:srgbClr val="70AD47">
                    <a:lumMod val="75000"/>
                  </a:srgbClr>
                </a:solidFill>
              </a:rPr>
              <a:t>John 19:14 </a:t>
            </a:r>
            <a:r>
              <a:rPr lang="en-CA" sz="2400" b="1" dirty="0" smtClean="0">
                <a:solidFill>
                  <a:schemeClr val="tx1"/>
                </a:solidFill>
              </a:rPr>
              <a:t>that</a:t>
            </a:r>
            <a:r>
              <a:rPr lang="en-CA" sz="2400" b="1" dirty="0" smtClean="0">
                <a:solidFill>
                  <a:srgbClr val="70AD47">
                    <a:lumMod val="75000"/>
                  </a:srgbClr>
                </a:solidFill>
              </a:rPr>
              <a:t> </a:t>
            </a:r>
            <a:br>
              <a:rPr lang="en-CA" sz="2400" b="1" dirty="0" smtClean="0">
                <a:solidFill>
                  <a:srgbClr val="70AD47">
                    <a:lumMod val="75000"/>
                  </a:srgbClr>
                </a:solidFill>
              </a:rPr>
            </a:br>
            <a:r>
              <a:rPr lang="en-CA" sz="2400" b="1" dirty="0" smtClean="0">
                <a:solidFill>
                  <a:schemeClr val="tx1"/>
                </a:solidFill>
              </a:rPr>
              <a:t>the</a:t>
            </a:r>
            <a:r>
              <a:rPr lang="en-CA" sz="2400" b="1" dirty="0" smtClean="0">
                <a:solidFill>
                  <a:srgbClr val="0000FF"/>
                </a:solidFill>
              </a:rPr>
              <a:t> Preparation </a:t>
            </a:r>
            <a:r>
              <a:rPr lang="en-CA" sz="2400" b="1" dirty="0" smtClean="0">
                <a:solidFill>
                  <a:schemeClr val="tx1"/>
                </a:solidFill>
              </a:rPr>
              <a:t>started at Dawn, the </a:t>
            </a:r>
            <a:r>
              <a:rPr lang="en-CA" sz="2400" b="1" u="sng" dirty="0" smtClean="0">
                <a:ln>
                  <a:solidFill>
                    <a:srgbClr val="0000FF"/>
                  </a:solidFill>
                </a:ln>
                <a:solidFill>
                  <a:srgbClr val="F735EE"/>
                </a:solidFill>
              </a:rPr>
              <a:t>sixth hour</a:t>
            </a:r>
            <a:r>
              <a:rPr lang="en-CA" sz="2400" b="1" dirty="0" smtClean="0">
                <a:ln>
                  <a:solidFill>
                    <a:srgbClr val="0000FF"/>
                  </a:solidFill>
                </a:ln>
                <a:solidFill>
                  <a:srgbClr val="F735EE"/>
                </a:solidFill>
              </a:rPr>
              <a:t> </a:t>
            </a:r>
            <a:r>
              <a:rPr lang="en-CA" sz="2400" b="1" dirty="0" smtClean="0">
                <a:solidFill>
                  <a:schemeClr val="tx1"/>
                </a:solidFill>
              </a:rPr>
              <a:t>?? </a:t>
            </a:r>
            <a:br>
              <a:rPr lang="en-CA" sz="2400" b="1" dirty="0" smtClean="0">
                <a:solidFill>
                  <a:schemeClr val="tx1"/>
                </a:solidFill>
              </a:rPr>
            </a:br>
            <a:r>
              <a:rPr lang="en-CA" sz="2400" b="1" i="1" dirty="0" smtClean="0">
                <a:solidFill>
                  <a:schemeClr val="tx1"/>
                </a:solidFill>
              </a:rPr>
              <a:t>(That is </a:t>
            </a:r>
            <a:r>
              <a:rPr lang="en-CA" sz="2400" b="1" dirty="0" smtClean="0">
                <a:solidFill>
                  <a:schemeClr val="tx1"/>
                </a:solidFill>
              </a:rPr>
              <a:t>– the 6</a:t>
            </a:r>
            <a:r>
              <a:rPr lang="en-CA" sz="2400" b="1" baseline="30000" dirty="0" smtClean="0">
                <a:solidFill>
                  <a:schemeClr val="tx1"/>
                </a:solidFill>
              </a:rPr>
              <a:t>th</a:t>
            </a:r>
            <a:r>
              <a:rPr lang="en-CA" sz="2400" b="1" dirty="0" smtClean="0">
                <a:solidFill>
                  <a:schemeClr val="tx1"/>
                </a:solidFill>
              </a:rPr>
              <a:t> hour from midnight – as in – </a:t>
            </a:r>
            <a:r>
              <a:rPr lang="en-CA" sz="2400" b="1" i="1" dirty="0" smtClean="0">
                <a:solidFill>
                  <a:srgbClr val="FF0000"/>
                </a:solidFill>
              </a:rPr>
              <a:t>Roman Reckoning?!)</a:t>
            </a:r>
            <a:endParaRPr lang="en-CA" sz="2400" b="1" i="1" dirty="0">
              <a:solidFill>
                <a:schemeClr val="accent6">
                  <a:lumMod val="75000"/>
                </a:schemeClr>
              </a:solidFill>
            </a:endParaRPr>
          </a:p>
        </p:txBody>
      </p:sp>
      <p:sp>
        <p:nvSpPr>
          <p:cNvPr id="2" name="Rounded Rectangular Callout 1"/>
          <p:cNvSpPr/>
          <p:nvPr/>
        </p:nvSpPr>
        <p:spPr>
          <a:xfrm>
            <a:off x="5952931" y="3062383"/>
            <a:ext cx="5691673" cy="559837"/>
          </a:xfrm>
          <a:prstGeom prst="wedgeRoundRectCallout">
            <a:avLst>
              <a:gd name="adj1" fmla="val -5157"/>
              <a:gd name="adj2" fmla="val 137817"/>
              <a:gd name="adj3" fmla="val 16667"/>
            </a:avLst>
          </a:prstGeom>
          <a:solidFill>
            <a:schemeClr val="bg1">
              <a:lumMod val="75000"/>
            </a:schemeClr>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smtClean="0">
                <a:solidFill>
                  <a:schemeClr val="tx1"/>
                </a:solidFill>
              </a:rPr>
              <a:t>Wh</a:t>
            </a:r>
            <a:r>
              <a:rPr lang="en-CA" sz="2800" b="1" dirty="0" smtClean="0">
                <a:solidFill>
                  <a:schemeClr val="tx1"/>
                </a:solidFill>
              </a:rPr>
              <a:t>y</a:t>
            </a:r>
            <a:r>
              <a:rPr lang="en-CA" sz="2800" dirty="0" smtClean="0">
                <a:solidFill>
                  <a:srgbClr val="FF0000"/>
                </a:solidFill>
              </a:rPr>
              <a:t> this </a:t>
            </a:r>
            <a:r>
              <a:rPr lang="en-CA" sz="2800" b="1" dirty="0" smtClean="0">
                <a:ln>
                  <a:solidFill>
                    <a:sysClr val="windowText" lastClr="000000"/>
                  </a:solidFill>
                </a:ln>
                <a:solidFill>
                  <a:srgbClr val="FF0000"/>
                </a:solidFill>
                <a:effectLst>
                  <a:glow rad="127000">
                    <a:srgbClr val="99FF33"/>
                  </a:glow>
                </a:effectLst>
              </a:rPr>
              <a:t>p</a:t>
            </a:r>
            <a:r>
              <a:rPr lang="en-CA" sz="2800" b="1" u="sng" dirty="0" smtClean="0">
                <a:ln>
                  <a:solidFill>
                    <a:sysClr val="windowText" lastClr="000000"/>
                  </a:solidFill>
                </a:ln>
                <a:solidFill>
                  <a:srgbClr val="FF0000"/>
                </a:solidFill>
                <a:effectLst>
                  <a:glow rad="127000">
                    <a:srgbClr val="99FF33"/>
                  </a:glow>
                </a:effectLst>
              </a:rPr>
              <a:t>articular</a:t>
            </a:r>
            <a:r>
              <a:rPr lang="en-CA" sz="2800" dirty="0" smtClean="0">
                <a:solidFill>
                  <a:srgbClr val="FF0000"/>
                </a:solidFill>
              </a:rPr>
              <a:t> announcement?</a:t>
            </a:r>
            <a:endParaRPr lang="en-CA" sz="2800" dirty="0">
              <a:solidFill>
                <a:srgbClr val="FF0000"/>
              </a:solidFill>
            </a:endParaRPr>
          </a:p>
        </p:txBody>
      </p:sp>
      <p:sp>
        <p:nvSpPr>
          <p:cNvPr id="6" name="Slide Number Placeholder 1"/>
          <p:cNvSpPr>
            <a:spLocks noGrp="1"/>
          </p:cNvSpPr>
          <p:nvPr>
            <p:ph type="sldNum" sz="quarter" idx="12"/>
          </p:nvPr>
        </p:nvSpPr>
        <p:spPr>
          <a:xfrm>
            <a:off x="9358603" y="6492875"/>
            <a:ext cx="2743200" cy="365125"/>
          </a:xfrm>
        </p:spPr>
        <p:txBody>
          <a:bodyPr/>
          <a:lstStyle/>
          <a:p>
            <a:fld id="{6D22F896-40B5-4ADD-8801-0D06FADFA095}" type="slidenum">
              <a:rPr lang="en-US" smtClean="0">
                <a:solidFill>
                  <a:schemeClr val="tx1"/>
                </a:solidFill>
              </a:rPr>
              <a:pPr/>
              <a:t>8</a:t>
            </a:fld>
            <a:endParaRPr lang="en-US" dirty="0">
              <a:solidFill>
                <a:schemeClr val="tx1"/>
              </a:solidFill>
            </a:endParaRPr>
          </a:p>
        </p:txBody>
      </p:sp>
    </p:spTree>
    <p:extLst>
      <p:ext uri="{BB962C8B-B14F-4D97-AF65-F5344CB8AC3E}">
        <p14:creationId xmlns:p14="http://schemas.microsoft.com/office/powerpoint/2010/main" val="387755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44616" y="845751"/>
            <a:ext cx="7105294" cy="5144337"/>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102105" y="2902470"/>
            <a:ext cx="335110" cy="290067"/>
          </a:xfrm>
          <a:prstGeom prst="rect">
            <a:avLst/>
          </a:prstGeom>
          <a:noFill/>
          <a:ln w="508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Rounded Rectangular Callout 4"/>
          <p:cNvSpPr/>
          <p:nvPr/>
        </p:nvSpPr>
        <p:spPr>
          <a:xfrm>
            <a:off x="4241338" y="2225162"/>
            <a:ext cx="1096433" cy="329014"/>
          </a:xfrm>
          <a:prstGeom prst="wedgeRoundRectCallout">
            <a:avLst>
              <a:gd name="adj1" fmla="val 31137"/>
              <a:gd name="adj2" fmla="val 136607"/>
              <a:gd name="adj3" fmla="val 16667"/>
            </a:avLst>
          </a:prstGeom>
          <a:solidFill>
            <a:srgbClr val="0000FF"/>
          </a:solidFill>
          <a:ln w="508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1600" b="1" dirty="0">
                <a:solidFill>
                  <a:srgbClr val="00FFFF"/>
                </a:solidFill>
              </a:rPr>
              <a:t>Tequfah</a:t>
            </a:r>
          </a:p>
        </p:txBody>
      </p:sp>
      <p:sp>
        <p:nvSpPr>
          <p:cNvPr id="9" name="Rectangle 8"/>
          <p:cNvSpPr/>
          <p:nvPr/>
        </p:nvSpPr>
        <p:spPr>
          <a:xfrm>
            <a:off x="2425068" y="4408961"/>
            <a:ext cx="321012" cy="272373"/>
          </a:xfrm>
          <a:prstGeom prst="rect">
            <a:avLst/>
          </a:prstGeom>
          <a:noFill/>
          <a:ln w="508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1" name="Rectangle 10"/>
          <p:cNvSpPr/>
          <p:nvPr/>
        </p:nvSpPr>
        <p:spPr>
          <a:xfrm>
            <a:off x="5747962" y="2680207"/>
            <a:ext cx="321012" cy="272373"/>
          </a:xfrm>
          <a:prstGeom prst="rect">
            <a:avLst/>
          </a:pr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4" name="Rectangle 13"/>
          <p:cNvSpPr/>
          <p:nvPr/>
        </p:nvSpPr>
        <p:spPr>
          <a:xfrm>
            <a:off x="6105438" y="2671240"/>
            <a:ext cx="321012" cy="272373"/>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ectangle 6"/>
          <p:cNvSpPr/>
          <p:nvPr/>
        </p:nvSpPr>
        <p:spPr>
          <a:xfrm>
            <a:off x="5744287" y="3192537"/>
            <a:ext cx="315201" cy="236463"/>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3" name="Rectangle 22"/>
          <p:cNvSpPr/>
          <p:nvPr/>
        </p:nvSpPr>
        <p:spPr>
          <a:xfrm>
            <a:off x="420786" y="4142792"/>
            <a:ext cx="332334" cy="78425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368547" y="3053871"/>
            <a:ext cx="1447294" cy="411613"/>
          </a:xfrm>
          <a:prstGeom prst="wedgeRoundRectCallout">
            <a:avLst>
              <a:gd name="adj1" fmla="val -30794"/>
              <a:gd name="adj2" fmla="val 192488"/>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srgbClr val="0000FF"/>
                </a:solidFill>
              </a:rPr>
              <a:t>CC Pesach</a:t>
            </a:r>
          </a:p>
        </p:txBody>
      </p:sp>
      <p:sp>
        <p:nvSpPr>
          <p:cNvPr id="2" name="Slide Number Placeholder 1"/>
          <p:cNvSpPr>
            <a:spLocks noGrp="1"/>
          </p:cNvSpPr>
          <p:nvPr>
            <p:ph type="sldNum" sz="quarter" idx="12"/>
          </p:nvPr>
        </p:nvSpPr>
        <p:spPr>
          <a:xfrm>
            <a:off x="11817753" y="6552676"/>
            <a:ext cx="374247" cy="305324"/>
          </a:xfrm>
        </p:spPr>
        <p:txBody>
          <a:bodyPr/>
          <a:lstStyle/>
          <a:p>
            <a:fld id="{6D22F896-40B5-4ADD-8801-0D06FADFA095}" type="slidenum">
              <a:rPr lang="en-US" sz="1100" smtClean="0">
                <a:solidFill>
                  <a:prstClr val="white">
                    <a:tint val="75000"/>
                  </a:prstClr>
                </a:solidFill>
              </a:rPr>
              <a:pPr/>
              <a:t>80</a:t>
            </a:fld>
            <a:endParaRPr lang="en-US" sz="1100" dirty="0">
              <a:solidFill>
                <a:prstClr val="white">
                  <a:tint val="75000"/>
                </a:prstClr>
              </a:solidFill>
            </a:endParaRPr>
          </a:p>
        </p:txBody>
      </p:sp>
      <p:grpSp>
        <p:nvGrpSpPr>
          <p:cNvPr id="21" name="Group 20"/>
          <p:cNvGrpSpPr/>
          <p:nvPr/>
        </p:nvGrpSpPr>
        <p:grpSpPr>
          <a:xfrm>
            <a:off x="2793588" y="4869661"/>
            <a:ext cx="633787" cy="574205"/>
            <a:chOff x="3801877" y="4865470"/>
            <a:chExt cx="814643" cy="850430"/>
          </a:xfrm>
        </p:grpSpPr>
        <p:sp>
          <p:nvSpPr>
            <p:cNvPr id="22" name="Rounded Rectangle 21"/>
            <p:cNvSpPr/>
            <p:nvPr/>
          </p:nvSpPr>
          <p:spPr>
            <a:xfrm>
              <a:off x="3898628" y="5030117"/>
              <a:ext cx="610457" cy="254414"/>
            </a:xfrm>
            <a:prstGeom prst="roundRect">
              <a:avLst/>
            </a:prstGeom>
            <a:solidFill>
              <a:srgbClr val="F73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6" name="Picture 25" descr="C:\Users\Rae\Desktop\blue face what clear.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01877" y="4865470"/>
              <a:ext cx="814643" cy="85043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ounded Rectangle 26"/>
          <p:cNvSpPr/>
          <p:nvPr/>
        </p:nvSpPr>
        <p:spPr>
          <a:xfrm>
            <a:off x="2850779" y="82525"/>
            <a:ext cx="6430772" cy="644809"/>
          </a:xfrm>
          <a:prstGeom prst="roundRect">
            <a:avLst>
              <a:gd name="adj" fmla="val 45608"/>
            </a:avLst>
          </a:prstGeom>
          <a:solidFill>
            <a:schemeClr val="bg1"/>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smtClean="0">
                <a:solidFill>
                  <a:srgbClr val="99FF33"/>
                </a:solidFill>
              </a:rPr>
              <a:t>Enoch’s</a:t>
            </a:r>
            <a:r>
              <a:rPr lang="en-CA" sz="2800" b="1" dirty="0" smtClean="0">
                <a:solidFill>
                  <a:srgbClr val="FF0000"/>
                </a:solidFill>
              </a:rPr>
              <a:t> </a:t>
            </a:r>
            <a:r>
              <a:rPr lang="en-CA" sz="2800" b="1" u="sng" dirty="0" smtClean="0">
                <a:solidFill>
                  <a:srgbClr val="FF0000"/>
                </a:solidFill>
              </a:rPr>
              <a:t>Jerusalem</a:t>
            </a:r>
            <a:r>
              <a:rPr lang="en-CA" sz="2800" b="1" dirty="0" smtClean="0">
                <a:solidFill>
                  <a:srgbClr val="FF0000"/>
                </a:solidFill>
              </a:rPr>
              <a:t> </a:t>
            </a:r>
            <a:r>
              <a:rPr lang="en-CA" sz="2800" b="1" dirty="0" smtClean="0">
                <a:solidFill>
                  <a:srgbClr val="FF0000"/>
                </a:solidFill>
                <a:effectLst>
                  <a:glow rad="127000">
                    <a:srgbClr val="00FFFF"/>
                  </a:glow>
                </a:effectLst>
                <a:latin typeface="Arial Black" panose="020B0A04020102020204" pitchFamily="34" charset="0"/>
              </a:rPr>
              <a:t>EQUILUX</a:t>
            </a:r>
            <a:r>
              <a:rPr lang="en-CA" sz="2800" b="1" dirty="0" smtClean="0">
                <a:solidFill>
                  <a:srgbClr val="FF0000"/>
                </a:solidFill>
              </a:rPr>
              <a:t> View</a:t>
            </a:r>
            <a:endParaRPr lang="en-CA" sz="2800" b="1" dirty="0">
              <a:solidFill>
                <a:srgbClr val="FF0000"/>
              </a:solidFill>
            </a:endParaRPr>
          </a:p>
        </p:txBody>
      </p:sp>
      <p:sp>
        <p:nvSpPr>
          <p:cNvPr id="28" name="Rounded Rectangular Callout 27"/>
          <p:cNvSpPr/>
          <p:nvPr/>
        </p:nvSpPr>
        <p:spPr>
          <a:xfrm>
            <a:off x="7006201" y="2255615"/>
            <a:ext cx="5087280" cy="4497610"/>
          </a:xfrm>
          <a:prstGeom prst="wedgeRoundRectCallout">
            <a:avLst>
              <a:gd name="adj1" fmla="val -65831"/>
              <a:gd name="adj2" fmla="val -24983"/>
              <a:gd name="adj3" fmla="val 16667"/>
            </a:avLst>
          </a:prstGeom>
          <a:solidFill>
            <a:schemeClr val="accent6">
              <a:lumMod val="60000"/>
              <a:lumOff val="40000"/>
            </a:schemeClr>
          </a:solidFill>
          <a:ln w="76200">
            <a:solidFill>
              <a:srgbClr val="7030A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200" b="1" dirty="0" smtClean="0">
                <a:ln>
                  <a:solidFill>
                    <a:sysClr val="windowText" lastClr="000000"/>
                  </a:solidFill>
                </a:ln>
                <a:solidFill>
                  <a:srgbClr val="FF0000"/>
                </a:solidFill>
              </a:rPr>
              <a:t>Equilux</a:t>
            </a:r>
            <a:r>
              <a:rPr lang="en-CA" sz="2200" b="1" dirty="0" smtClean="0">
                <a:ln>
                  <a:solidFill>
                    <a:sysClr val="windowText" lastClr="000000"/>
                  </a:solidFill>
                </a:ln>
                <a:solidFill>
                  <a:srgbClr val="FF9900"/>
                </a:solidFill>
              </a:rPr>
              <a:t> Abib 14 is on the </a:t>
            </a:r>
            <a:br>
              <a:rPr lang="en-CA" sz="2200" b="1" dirty="0" smtClean="0">
                <a:ln>
                  <a:solidFill>
                    <a:sysClr val="windowText" lastClr="000000"/>
                  </a:solidFill>
                </a:ln>
                <a:solidFill>
                  <a:srgbClr val="FF9900"/>
                </a:solidFill>
              </a:rPr>
            </a:br>
            <a:r>
              <a:rPr lang="en-CA" sz="2200" b="1" dirty="0" smtClean="0">
                <a:ln>
                  <a:solidFill>
                    <a:sysClr val="windowText" lastClr="000000"/>
                  </a:solidFill>
                </a:ln>
                <a:solidFill>
                  <a:srgbClr val="FF5050"/>
                </a:solidFill>
              </a:rPr>
              <a:t>3</a:t>
            </a:r>
            <a:r>
              <a:rPr lang="en-CA" sz="2200" b="1" baseline="30000" dirty="0" smtClean="0">
                <a:ln>
                  <a:solidFill>
                    <a:sysClr val="windowText" lastClr="000000"/>
                  </a:solidFill>
                </a:ln>
                <a:solidFill>
                  <a:srgbClr val="FF5050"/>
                </a:solidFill>
              </a:rPr>
              <a:t>rd</a:t>
            </a:r>
            <a:r>
              <a:rPr lang="en-CA" sz="2200" b="1" dirty="0" smtClean="0">
                <a:ln>
                  <a:solidFill>
                    <a:sysClr val="windowText" lastClr="000000"/>
                  </a:solidFill>
                </a:ln>
                <a:solidFill>
                  <a:srgbClr val="FF5050"/>
                </a:solidFill>
              </a:rPr>
              <a:t> </a:t>
            </a:r>
            <a:r>
              <a:rPr lang="en-CA" sz="2200" b="1" dirty="0" smtClean="0">
                <a:ln>
                  <a:solidFill>
                    <a:sysClr val="windowText" lastClr="000000"/>
                  </a:solidFill>
                </a:ln>
                <a:solidFill>
                  <a:srgbClr val="FF9900"/>
                </a:solidFill>
              </a:rPr>
              <a:t>Cycle of the Week.</a:t>
            </a:r>
            <a:r>
              <a:rPr lang="en-CA" sz="2200" b="1" dirty="0" smtClean="0">
                <a:solidFill>
                  <a:srgbClr val="FF0000"/>
                </a:solidFill>
                <a:sym typeface="Wingdings" panose="05000000000000000000" pitchFamily="2" charset="2"/>
              </a:rPr>
              <a:t>   </a:t>
            </a:r>
            <a:br>
              <a:rPr lang="en-CA" sz="2200" b="1" dirty="0" smtClean="0">
                <a:solidFill>
                  <a:srgbClr val="FF0000"/>
                </a:solidFill>
                <a:sym typeface="Wingdings" panose="05000000000000000000" pitchFamily="2" charset="2"/>
              </a:rPr>
            </a:br>
            <a:r>
              <a:rPr lang="en-CA" sz="2200" b="1" u="sng" dirty="0" smtClean="0">
                <a:solidFill>
                  <a:prstClr val="black"/>
                </a:solidFill>
              </a:rPr>
              <a:t>Problems are</a:t>
            </a:r>
            <a:r>
              <a:rPr lang="en-CA" sz="2200" b="1" dirty="0" smtClean="0">
                <a:solidFill>
                  <a:prstClr val="black"/>
                </a:solidFill>
              </a:rPr>
              <a:t>: </a:t>
            </a:r>
            <a:r>
              <a:rPr lang="en-CA" sz="2200" b="1" dirty="0" smtClean="0">
                <a:solidFill>
                  <a:srgbClr val="FF0000"/>
                </a:solidFill>
              </a:rPr>
              <a:t>It is </a:t>
            </a:r>
            <a:r>
              <a:rPr lang="en-CA" sz="2200" b="1" u="sng" dirty="0" smtClean="0">
                <a:solidFill>
                  <a:srgbClr val="FF0000"/>
                </a:solidFill>
              </a:rPr>
              <a:t>far too earl</a:t>
            </a:r>
            <a:r>
              <a:rPr lang="en-CA" sz="2200" b="1" dirty="0" smtClean="0">
                <a:solidFill>
                  <a:srgbClr val="FF0000"/>
                </a:solidFill>
              </a:rPr>
              <a:t>y to secure </a:t>
            </a:r>
            <a:r>
              <a:rPr lang="en-CA" sz="2200" b="1" dirty="0" smtClean="0">
                <a:solidFill>
                  <a:srgbClr val="0000FF"/>
                </a:solidFill>
              </a:rPr>
              <a:t>Scripture’s </a:t>
            </a:r>
            <a:r>
              <a:rPr lang="en-CA" sz="2200" b="1" u="sng" dirty="0" smtClean="0">
                <a:solidFill>
                  <a:srgbClr val="0000FF"/>
                </a:solidFill>
              </a:rPr>
              <a:t>12 hour offset</a:t>
            </a:r>
            <a:r>
              <a:rPr lang="en-CA" sz="2200" b="1" dirty="0" smtClean="0">
                <a:solidFill>
                  <a:srgbClr val="0000FF"/>
                </a:solidFill>
              </a:rPr>
              <a:t> </a:t>
            </a:r>
            <a:r>
              <a:rPr lang="en-CA" sz="2200" b="1" dirty="0" smtClean="0">
                <a:solidFill>
                  <a:srgbClr val="FF0000"/>
                </a:solidFill>
              </a:rPr>
              <a:t>with the </a:t>
            </a:r>
            <a:r>
              <a:rPr lang="en-CA" sz="2200" b="1" u="sng" dirty="0" smtClean="0">
                <a:solidFill>
                  <a:srgbClr val="0000FF"/>
                </a:solidFill>
              </a:rPr>
              <a:t>Covenant Calendar</a:t>
            </a:r>
            <a:r>
              <a:rPr lang="en-CA" sz="2200" b="1" dirty="0" smtClean="0">
                <a:solidFill>
                  <a:srgbClr val="0000FF"/>
                </a:solidFill>
              </a:rPr>
              <a:t>.</a:t>
            </a:r>
            <a:br>
              <a:rPr lang="en-CA" sz="2200" b="1" dirty="0" smtClean="0">
                <a:solidFill>
                  <a:srgbClr val="0000FF"/>
                </a:solidFill>
              </a:rPr>
            </a:br>
            <a:r>
              <a:rPr lang="en-CA" sz="2200" b="1" dirty="0" smtClean="0">
                <a:solidFill>
                  <a:srgbClr val="0000FF"/>
                </a:solidFill>
              </a:rPr>
              <a:t/>
            </a:r>
            <a:br>
              <a:rPr lang="en-CA" sz="2200" b="1" dirty="0" smtClean="0">
                <a:solidFill>
                  <a:srgbClr val="0000FF"/>
                </a:solidFill>
              </a:rPr>
            </a:br>
            <a:r>
              <a:rPr lang="en-CA" sz="2200" b="1" dirty="0" smtClean="0">
                <a:solidFill>
                  <a:srgbClr val="FF0000"/>
                </a:solidFill>
              </a:rPr>
              <a:t>Neither is the Equi</a:t>
            </a:r>
            <a:r>
              <a:rPr lang="en-CA" sz="2200" b="1" u="sng" dirty="0" smtClean="0">
                <a:solidFill>
                  <a:schemeClr val="bg1"/>
                </a:solidFill>
              </a:rPr>
              <a:t>lux</a:t>
            </a:r>
            <a:r>
              <a:rPr lang="en-CA" sz="2200" b="1" dirty="0" smtClean="0">
                <a:solidFill>
                  <a:srgbClr val="FF0000"/>
                </a:solidFill>
              </a:rPr>
              <a:t> option capable of producing the </a:t>
            </a:r>
            <a:r>
              <a:rPr lang="en-CA" sz="2200" b="1" dirty="0" smtClean="0">
                <a:solidFill>
                  <a:srgbClr val="0000FF"/>
                </a:solidFill>
              </a:rPr>
              <a:t>Scriptures 12 hour offset </a:t>
            </a:r>
            <a:br>
              <a:rPr lang="en-CA" sz="2200" b="1" dirty="0" smtClean="0">
                <a:solidFill>
                  <a:srgbClr val="0000FF"/>
                </a:solidFill>
              </a:rPr>
            </a:br>
            <a:r>
              <a:rPr lang="en-CA" sz="2200" b="1" dirty="0" smtClean="0">
                <a:solidFill>
                  <a:srgbClr val="FF0000"/>
                </a:solidFill>
              </a:rPr>
              <a:t>with the </a:t>
            </a:r>
            <a:r>
              <a:rPr lang="en-CA" sz="2200" b="1" dirty="0" smtClean="0">
                <a:solidFill>
                  <a:schemeClr val="bg1"/>
                </a:solidFill>
              </a:rPr>
              <a:t>Jews </a:t>
            </a:r>
            <a:r>
              <a:rPr lang="en-CA" sz="2200" b="1" u="sng" dirty="0" smtClean="0">
                <a:solidFill>
                  <a:schemeClr val="bg1"/>
                </a:solidFill>
              </a:rPr>
              <a:t>Lunar</a:t>
            </a:r>
            <a:r>
              <a:rPr lang="en-CA" sz="2200" b="1" dirty="0">
                <a:solidFill>
                  <a:schemeClr val="bg1"/>
                </a:solidFill>
              </a:rPr>
              <a:t> </a:t>
            </a:r>
            <a:r>
              <a:rPr lang="en-CA" sz="2200" b="1" dirty="0" smtClean="0">
                <a:solidFill>
                  <a:schemeClr val="bg1"/>
                </a:solidFill>
              </a:rPr>
              <a:t>Passover!</a:t>
            </a:r>
            <a:br>
              <a:rPr lang="en-CA" sz="2200" b="1" dirty="0" smtClean="0">
                <a:solidFill>
                  <a:schemeClr val="bg1"/>
                </a:solidFill>
              </a:rPr>
            </a:br>
            <a:r>
              <a:rPr lang="en-CA" sz="1400" b="1" dirty="0" smtClean="0">
                <a:solidFill>
                  <a:srgbClr val="FF0000"/>
                </a:solidFill>
              </a:rPr>
              <a:t> </a:t>
            </a:r>
          </a:p>
          <a:p>
            <a:pPr algn="ctr" defTabSz="457200"/>
            <a:r>
              <a:rPr lang="en-CA" sz="2200" b="1" u="sng" dirty="0" smtClean="0">
                <a:ln>
                  <a:solidFill>
                    <a:sysClr val="windowText" lastClr="000000"/>
                  </a:solidFill>
                </a:ln>
                <a:solidFill>
                  <a:srgbClr val="FF0000"/>
                </a:solidFill>
                <a:effectLst>
                  <a:glow rad="127000">
                    <a:srgbClr val="FFCCFF"/>
                  </a:glow>
                </a:effectLst>
                <a:latin typeface="Arial Black" panose="020B0A04020102020204" pitchFamily="34" charset="0"/>
              </a:rPr>
              <a:t>Another</a:t>
            </a:r>
            <a:r>
              <a:rPr lang="en-CA" sz="2200" b="1" dirty="0" smtClean="0">
                <a:ln>
                  <a:solidFill>
                    <a:sysClr val="windowText" lastClr="000000"/>
                  </a:solidFill>
                </a:ln>
                <a:solidFill>
                  <a:srgbClr val="FF0000"/>
                </a:solidFill>
                <a:effectLst>
                  <a:glow rad="127000">
                    <a:srgbClr val="FFCCFF"/>
                  </a:glow>
                </a:effectLst>
                <a:latin typeface="Arial Black" panose="020B0A04020102020204" pitchFamily="34" charset="0"/>
              </a:rPr>
              <a:t> - </a:t>
            </a:r>
            <a:r>
              <a:rPr lang="en-CA" sz="2200" b="1" dirty="0" smtClean="0">
                <a:ln w="19050">
                  <a:solidFill>
                    <a:sysClr val="windowText" lastClr="000000"/>
                  </a:solidFill>
                </a:ln>
                <a:solidFill>
                  <a:srgbClr val="FF0000"/>
                </a:solidFill>
                <a:effectLst>
                  <a:glow rad="127000">
                    <a:srgbClr val="FF9900"/>
                  </a:glow>
                </a:effectLst>
                <a:latin typeface="Arial Black" panose="020B0A04020102020204" pitchFamily="34" charset="0"/>
              </a:rPr>
              <a:t>Double</a:t>
            </a:r>
            <a:r>
              <a:rPr lang="en-CA" sz="2200" b="1" dirty="0" smtClean="0">
                <a:solidFill>
                  <a:prstClr val="black"/>
                </a:solidFill>
                <a:latin typeface="Arial Black" panose="020B0A04020102020204" pitchFamily="34" charset="0"/>
              </a:rPr>
              <a:t> – </a:t>
            </a:r>
            <a:br>
              <a:rPr lang="en-CA" sz="2200" b="1" dirty="0" smtClean="0">
                <a:solidFill>
                  <a:prstClr val="black"/>
                </a:solidFill>
                <a:latin typeface="Arial Black" panose="020B0A04020102020204" pitchFamily="34" charset="0"/>
              </a:rPr>
            </a:br>
            <a:r>
              <a:rPr lang="en-CA" sz="2200" b="1" u="sng" dirty="0" smtClean="0">
                <a:solidFill>
                  <a:prstClr val="black"/>
                </a:solidFill>
                <a:latin typeface="Arial Black" panose="020B0A04020102020204" pitchFamily="34" charset="0"/>
              </a:rPr>
              <a:t>EQUI</a:t>
            </a:r>
            <a:r>
              <a:rPr lang="en-CA" sz="2200" b="1" u="sng" dirty="0" smtClean="0">
                <a:solidFill>
                  <a:srgbClr val="FF0000"/>
                </a:solidFill>
                <a:latin typeface="Arial Black" panose="020B0A04020102020204" pitchFamily="34" charset="0"/>
              </a:rPr>
              <a:t>LUX</a:t>
            </a:r>
            <a:r>
              <a:rPr lang="en-CA" sz="2200" b="1" u="sng" dirty="0" smtClean="0">
                <a:solidFill>
                  <a:prstClr val="black"/>
                </a:solidFill>
                <a:latin typeface="Arial Black" panose="020B0A04020102020204" pitchFamily="34" charset="0"/>
              </a:rPr>
              <a:t> FAILURE</a:t>
            </a:r>
            <a:r>
              <a:rPr lang="en-CA" sz="2200" b="1" dirty="0" smtClean="0">
                <a:solidFill>
                  <a:prstClr val="black"/>
                </a:solidFill>
                <a:latin typeface="Arial Black" panose="020B0A04020102020204" pitchFamily="34" charset="0"/>
              </a:rPr>
              <a:t>!</a:t>
            </a:r>
            <a:endParaRPr lang="en-CA" sz="2200" b="1" dirty="0">
              <a:solidFill>
                <a:prstClr val="black"/>
              </a:solidFill>
              <a:latin typeface="Arial Black" panose="020B0A04020102020204" pitchFamily="34" charset="0"/>
            </a:endParaRPr>
          </a:p>
        </p:txBody>
      </p:sp>
      <p:sp>
        <p:nvSpPr>
          <p:cNvPr id="29" name="Rounded Rectangular Callout 28"/>
          <p:cNvSpPr/>
          <p:nvPr/>
        </p:nvSpPr>
        <p:spPr>
          <a:xfrm>
            <a:off x="4509841" y="1571041"/>
            <a:ext cx="1416733" cy="438819"/>
          </a:xfrm>
          <a:prstGeom prst="wedgeRoundRectCallout">
            <a:avLst>
              <a:gd name="adj1" fmla="val 43502"/>
              <a:gd name="adj2" fmla="val 178498"/>
              <a:gd name="adj3" fmla="val 16667"/>
            </a:avLst>
          </a:prstGeom>
          <a:solidFill>
            <a:schemeClr val="bg1"/>
          </a:solidFill>
          <a:ln w="3810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solidFill>
                  <a:srgbClr val="FFFF00"/>
                </a:solidFill>
              </a:rPr>
              <a:t>E</a:t>
            </a:r>
            <a:r>
              <a:rPr lang="en-CA" sz="2400" b="1" dirty="0" smtClean="0">
                <a:solidFill>
                  <a:srgbClr val="FFFF00"/>
                </a:solidFill>
              </a:rPr>
              <a:t>qui</a:t>
            </a:r>
            <a:r>
              <a:rPr lang="en-CA" sz="2400" b="1" u="sng" dirty="0" smtClean="0">
                <a:solidFill>
                  <a:srgbClr val="FF0000"/>
                </a:solidFill>
              </a:rPr>
              <a:t>lux</a:t>
            </a:r>
            <a:endParaRPr lang="en-CA" sz="2400" b="1" u="sng" dirty="0">
              <a:solidFill>
                <a:srgbClr val="FF0000"/>
              </a:solidFill>
            </a:endParaRPr>
          </a:p>
        </p:txBody>
      </p:sp>
      <p:sp>
        <p:nvSpPr>
          <p:cNvPr id="30" name="Rounded Rectangular Callout 29"/>
          <p:cNvSpPr/>
          <p:nvPr/>
        </p:nvSpPr>
        <p:spPr>
          <a:xfrm>
            <a:off x="6239049" y="893199"/>
            <a:ext cx="1878345" cy="1244176"/>
          </a:xfrm>
          <a:prstGeom prst="wedgeRoundRectCallout">
            <a:avLst>
              <a:gd name="adj1" fmla="val -43213"/>
              <a:gd name="adj2" fmla="val 88185"/>
              <a:gd name="adj3" fmla="val 16667"/>
            </a:avLst>
          </a:prstGeom>
          <a:solidFill>
            <a:schemeClr val="bg1"/>
          </a:solidFill>
          <a:ln w="38100">
            <a:solidFill>
              <a:srgbClr val="FF99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srgbClr val="FFFF00"/>
                </a:solidFill>
              </a:rPr>
              <a:t>New </a:t>
            </a:r>
            <a:r>
              <a:rPr lang="en-CA" sz="2400" b="1" dirty="0" smtClean="0">
                <a:ln>
                  <a:solidFill>
                    <a:sysClr val="windowText" lastClr="000000"/>
                  </a:solidFill>
                </a:ln>
                <a:solidFill>
                  <a:srgbClr val="FFFF00"/>
                </a:solidFill>
              </a:rPr>
              <a:t/>
            </a:r>
            <a:br>
              <a:rPr lang="en-CA" sz="2400" b="1" dirty="0" smtClean="0">
                <a:ln>
                  <a:solidFill>
                    <a:sysClr val="windowText" lastClr="000000"/>
                  </a:solidFill>
                </a:ln>
                <a:solidFill>
                  <a:srgbClr val="FFFF00"/>
                </a:solidFill>
              </a:rPr>
            </a:br>
            <a:r>
              <a:rPr lang="en-CA" sz="2400" b="1" u="sng" dirty="0" smtClean="0">
                <a:ln>
                  <a:solidFill>
                    <a:sysClr val="windowText" lastClr="000000"/>
                  </a:solidFill>
                </a:ln>
                <a:solidFill>
                  <a:srgbClr val="FF0000"/>
                </a:solidFill>
              </a:rPr>
              <a:t>Lux</a:t>
            </a:r>
            <a:r>
              <a:rPr lang="en-CA" sz="2400" b="1" dirty="0" smtClean="0">
                <a:ln>
                  <a:solidFill>
                    <a:sysClr val="windowText" lastClr="000000"/>
                  </a:solidFill>
                </a:ln>
                <a:solidFill>
                  <a:srgbClr val="FFFF00"/>
                </a:solidFill>
              </a:rPr>
              <a:t>-Month day!</a:t>
            </a:r>
            <a:endParaRPr lang="en-CA" sz="2400" b="1" dirty="0">
              <a:ln>
                <a:solidFill>
                  <a:sysClr val="windowText" lastClr="000000"/>
                </a:solidFill>
              </a:ln>
              <a:solidFill>
                <a:srgbClr val="FFFF00"/>
              </a:solidFill>
            </a:endParaRPr>
          </a:p>
        </p:txBody>
      </p:sp>
      <p:cxnSp>
        <p:nvCxnSpPr>
          <p:cNvPr id="6" name="Straight Arrow Connector 5"/>
          <p:cNvCxnSpPr/>
          <p:nvPr/>
        </p:nvCxnSpPr>
        <p:spPr>
          <a:xfrm flipH="1" flipV="1">
            <a:off x="2868861" y="4611677"/>
            <a:ext cx="4636839" cy="7948"/>
          </a:xfrm>
          <a:prstGeom prst="straightConnector1">
            <a:avLst/>
          </a:prstGeom>
          <a:ln w="1079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65044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25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360"/>
                                          </p:val>
                                        </p:tav>
                                        <p:tav tm="100000">
                                          <p:val>
                                            <p:fltVal val="0"/>
                                          </p:val>
                                        </p:tav>
                                      </p:tavLst>
                                    </p:anim>
                                    <p:animEffect transition="in" filter="fade">
                                      <p:cBhvr>
                                        <p:cTn id="10" dur="1000"/>
                                        <p:tgtEl>
                                          <p:spTgt spid="27"/>
                                        </p:tgtEl>
                                      </p:cBhvr>
                                    </p:animEffect>
                                  </p:childTnLst>
                                </p:cTn>
                              </p:par>
                            </p:childTnLst>
                          </p:cTn>
                        </p:par>
                        <p:par>
                          <p:cTn id="11" fill="hold">
                            <p:stCondLst>
                              <p:cond delay="1250"/>
                            </p:stCondLst>
                            <p:childTnLst>
                              <p:par>
                                <p:cTn id="12" presetID="2" presetClass="entr" presetSubtype="8"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0-#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0-#ppt_w/2"/>
                                          </p:val>
                                        </p:tav>
                                        <p:tav tm="100000">
                                          <p:val>
                                            <p:strVal val="#ppt_x"/>
                                          </p:val>
                                        </p:tav>
                                      </p:tavLst>
                                    </p:anim>
                                    <p:anim calcmode="lin" valueType="num">
                                      <p:cBhvr additive="base">
                                        <p:cTn id="26" dur="1000" fill="hold"/>
                                        <p:tgtEl>
                                          <p:spTgt spid="14"/>
                                        </p:tgtEl>
                                        <p:attrNameLst>
                                          <p:attrName>ppt_y</p:attrName>
                                        </p:attrNameLst>
                                      </p:cBhvr>
                                      <p:tavLst>
                                        <p:tav tm="0">
                                          <p:val>
                                            <p:strVal val="#ppt_y"/>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50" presetClass="entr" presetSubtype="0" decel="10000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1000" fill="hold"/>
                                        <p:tgtEl>
                                          <p:spTgt spid="28"/>
                                        </p:tgtEl>
                                        <p:attrNameLst>
                                          <p:attrName>ppt_w</p:attrName>
                                        </p:attrNameLst>
                                      </p:cBhvr>
                                      <p:tavLst>
                                        <p:tav tm="0">
                                          <p:val>
                                            <p:strVal val="#ppt_w+.3"/>
                                          </p:val>
                                        </p:tav>
                                        <p:tav tm="100000">
                                          <p:val>
                                            <p:strVal val="#ppt_w"/>
                                          </p:val>
                                        </p:tav>
                                      </p:tavLst>
                                    </p:anim>
                                    <p:anim calcmode="lin" valueType="num">
                                      <p:cBhvr>
                                        <p:cTn id="43" dur="1000" fill="hold"/>
                                        <p:tgtEl>
                                          <p:spTgt spid="28"/>
                                        </p:tgtEl>
                                        <p:attrNameLst>
                                          <p:attrName>ppt_h</p:attrName>
                                        </p:attrNameLst>
                                      </p:cBhvr>
                                      <p:tavLst>
                                        <p:tav tm="0">
                                          <p:val>
                                            <p:strVal val="#ppt_h"/>
                                          </p:val>
                                        </p:tav>
                                        <p:tav tm="100000">
                                          <p:val>
                                            <p:strVal val="#ppt_h"/>
                                          </p:val>
                                        </p:tav>
                                      </p:tavLst>
                                    </p:anim>
                                    <p:animEffect transition="in" filter="fade">
                                      <p:cBhvr>
                                        <p:cTn id="44" dur="1000"/>
                                        <p:tgtEl>
                                          <p:spTgt spid="28"/>
                                        </p:tgtEl>
                                      </p:cBhvr>
                                    </p:animEffect>
                                  </p:childTnLst>
                                </p:cTn>
                              </p:par>
                            </p:childTnLst>
                          </p:cTn>
                        </p:par>
                        <p:par>
                          <p:cTn id="45" fill="hold">
                            <p:stCondLst>
                              <p:cond delay="2000"/>
                            </p:stCondLst>
                            <p:childTnLst>
                              <p:par>
                                <p:cTn id="46" presetID="22" presetClass="entr" presetSubtype="4" fill="hold" nodeType="afterEffect">
                                  <p:stCondLst>
                                    <p:cond delay="525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1750"/>
                                        <p:tgtEl>
                                          <p:spTgt spid="6"/>
                                        </p:tgtEl>
                                      </p:cBhvr>
                                    </p:animEffect>
                                  </p:childTnLst>
                                </p:cTn>
                              </p:par>
                            </p:childTnLst>
                          </p:cTn>
                        </p:par>
                        <p:par>
                          <p:cTn id="49" fill="hold">
                            <p:stCondLst>
                              <p:cond delay="9000"/>
                            </p:stCondLst>
                            <p:childTnLst>
                              <p:par>
                                <p:cTn id="50" presetID="6" presetClass="entr" presetSubtype="16"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7" grpId="0" animBg="1"/>
      <p:bldP spid="27" grpId="0" animBg="1"/>
      <p:bldP spid="28" grpId="0" animBg="1"/>
      <p:bldP spid="29" grpId="0" animBg="1"/>
      <p:bldP spid="30"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21477" y="6568307"/>
            <a:ext cx="483662" cy="289693"/>
          </a:xfrm>
        </p:spPr>
        <p:txBody>
          <a:bodyPr/>
          <a:lstStyle/>
          <a:p>
            <a:fld id="{6D22F896-40B5-4ADD-8801-0D06FADFA095}" type="slidenum">
              <a:rPr lang="en-US" sz="1100" smtClean="0">
                <a:solidFill>
                  <a:schemeClr val="tx1"/>
                </a:solidFill>
              </a:rPr>
              <a:pPr/>
              <a:t>81</a:t>
            </a:fld>
            <a:endParaRPr lang="en-US" sz="1100" dirty="0">
              <a:solidFill>
                <a:schemeClr val="tx1"/>
              </a:solidFill>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2880" y="1143585"/>
            <a:ext cx="8895611" cy="4577306"/>
          </a:xfrm>
          <a:prstGeom prst="rect">
            <a:avLst/>
          </a:prstGeom>
          <a:ln>
            <a:solidFill>
              <a:srgbClr val="0000FF"/>
            </a:solidFill>
          </a:ln>
        </p:spPr>
      </p:pic>
      <p:sp>
        <p:nvSpPr>
          <p:cNvPr id="8" name="Oval 7"/>
          <p:cNvSpPr/>
          <p:nvPr/>
        </p:nvSpPr>
        <p:spPr>
          <a:xfrm>
            <a:off x="230106" y="1390594"/>
            <a:ext cx="5840963" cy="2304661"/>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dirty="0">
                <a:solidFill>
                  <a:srgbClr val="EF7A24">
                    <a:lumMod val="75000"/>
                  </a:srgbClr>
                </a:solidFill>
              </a:rPr>
              <a:t>Next up, </a:t>
            </a:r>
            <a:r>
              <a:rPr lang="en-CA" sz="3200" b="1" u="sng" dirty="0">
                <a:solidFill>
                  <a:srgbClr val="CC00FF"/>
                </a:solidFill>
              </a:rPr>
              <a:t>CE </a:t>
            </a:r>
            <a:r>
              <a:rPr lang="en-CA" sz="3200" b="1" u="sng" dirty="0" smtClean="0">
                <a:solidFill>
                  <a:srgbClr val="CC00FF"/>
                </a:solidFill>
              </a:rPr>
              <a:t>34</a:t>
            </a:r>
            <a:r>
              <a:rPr lang="en-CA" sz="3200" b="1" dirty="0" smtClean="0">
                <a:solidFill>
                  <a:srgbClr val="CC00FF"/>
                </a:solidFill>
              </a:rPr>
              <a:t>!</a:t>
            </a:r>
            <a:r>
              <a:rPr lang="en-CA" sz="3200" b="1" u="sng" dirty="0" smtClean="0">
                <a:solidFill>
                  <a:srgbClr val="CC00FF"/>
                </a:solidFill>
              </a:rPr>
              <a:t> </a:t>
            </a:r>
            <a:r>
              <a:rPr lang="en-CA" sz="3200" b="1" dirty="0">
                <a:solidFill>
                  <a:srgbClr val="EF7A24">
                    <a:lumMod val="75000"/>
                  </a:srgbClr>
                </a:solidFill>
              </a:rPr>
              <a:t>same exercise! </a:t>
            </a:r>
            <a:r>
              <a:rPr lang="en-CA" sz="3200" b="1" dirty="0">
                <a:solidFill>
                  <a:srgbClr val="EF7A24">
                    <a:lumMod val="75000"/>
                  </a:srgbClr>
                </a:solidFill>
                <a:sym typeface="Wingdings" panose="05000000000000000000" pitchFamily="2" charset="2"/>
              </a:rPr>
              <a:t></a:t>
            </a:r>
            <a:endParaRPr lang="en-CA" sz="3200" b="1" dirty="0">
              <a:solidFill>
                <a:srgbClr val="EF7A24">
                  <a:lumMod val="75000"/>
                </a:srgbClr>
              </a:solidFill>
            </a:endParaRP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93614" y="496031"/>
            <a:ext cx="4926564" cy="485192"/>
          </a:xfrm>
          <a:prstGeom prst="rect">
            <a:avLst/>
          </a:prstGeom>
          <a:ln>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Rounded Rectangle 9"/>
          <p:cNvSpPr/>
          <p:nvPr/>
        </p:nvSpPr>
        <p:spPr>
          <a:xfrm>
            <a:off x="715225" y="4976066"/>
            <a:ext cx="10711688" cy="1621436"/>
          </a:xfrm>
          <a:prstGeom prst="roundRect">
            <a:avLst>
              <a:gd name="adj" fmla="val 50000"/>
            </a:avLst>
          </a:prstGeom>
          <a:solidFill>
            <a:schemeClr val="tx1">
              <a:lumMod val="65000"/>
            </a:schemeClr>
          </a:solidFill>
          <a:ln>
            <a:solidFill>
              <a:srgbClr val="FF5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smtClean="0">
                <a:solidFill>
                  <a:srgbClr val="9933FF"/>
                </a:solidFill>
              </a:rPr>
              <a:t>In </a:t>
            </a:r>
            <a:r>
              <a:rPr lang="en-CA" sz="3600" b="1" dirty="0" smtClean="0">
                <a:solidFill>
                  <a:schemeClr val="bg1"/>
                </a:solidFill>
              </a:rPr>
              <a:t>Part #1,</a:t>
            </a:r>
            <a:r>
              <a:rPr lang="en-CA" sz="3600" b="1" dirty="0" smtClean="0">
                <a:solidFill>
                  <a:srgbClr val="9933FF"/>
                </a:solidFill>
              </a:rPr>
              <a:t> this is the last year we are going to examine.  </a:t>
            </a:r>
            <a:r>
              <a:rPr lang="en-CA" sz="3600" b="1" dirty="0" smtClean="0">
                <a:solidFill>
                  <a:srgbClr val="00FFFF"/>
                </a:solidFill>
              </a:rPr>
              <a:t>In part #2 we investigate CE </a:t>
            </a:r>
            <a:r>
              <a:rPr lang="en-CA" sz="3600" b="1" u="sng" dirty="0" smtClean="0">
                <a:solidFill>
                  <a:srgbClr val="00FFFF"/>
                </a:solidFill>
              </a:rPr>
              <a:t>30</a:t>
            </a:r>
            <a:r>
              <a:rPr lang="en-CA" sz="3600" b="1" dirty="0" smtClean="0">
                <a:solidFill>
                  <a:srgbClr val="00FFFF"/>
                </a:solidFill>
              </a:rPr>
              <a:t>!</a:t>
            </a:r>
            <a:endParaRPr lang="en-CA" sz="3600" b="1" u="sng" dirty="0">
              <a:solidFill>
                <a:srgbClr val="00FFFF"/>
              </a:solidFill>
            </a:endParaRPr>
          </a:p>
        </p:txBody>
      </p:sp>
      <p:pic>
        <p:nvPicPr>
          <p:cNvPr id="11" name="Picture 11" descr="C:\Users\Rae\Desktop\yellow face clap clear.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837689" y="302907"/>
            <a:ext cx="6496050" cy="448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47223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500"/>
                                        <p:tgtEl>
                                          <p:spTgt spid="10"/>
                                        </p:tgtEl>
                                      </p:cBhvr>
                                    </p:animEffect>
                                  </p:childTnLst>
                                </p:cTn>
                              </p:par>
                            </p:childTnLst>
                          </p:cTn>
                        </p:par>
                        <p:par>
                          <p:cTn id="12" fill="hold">
                            <p:stCondLst>
                              <p:cond delay="2000"/>
                            </p:stCondLst>
                            <p:childTnLst>
                              <p:par>
                                <p:cTn id="13" presetID="21" presetClass="entr" presetSubtype="1" repeatCount="200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500"/>
                                        <p:tgtEl>
                                          <p:spTgt spid="11"/>
                                        </p:tgtEl>
                                      </p:cBhvr>
                                    </p:animEffect>
                                  </p:childTnLst>
                                </p:cTn>
                              </p:par>
                            </p:childTnLst>
                          </p:cTn>
                        </p:par>
                        <p:par>
                          <p:cTn id="16" fill="hold">
                            <p:stCondLst>
                              <p:cond delay="3000"/>
                            </p:stCondLst>
                            <p:childTnLst>
                              <p:par>
                                <p:cTn id="17" presetID="35" presetClass="emph" presetSubtype="0" repeatCount="2000" fill="hold" nodeType="afterEffect">
                                  <p:stCondLst>
                                    <p:cond delay="0"/>
                                  </p:stCondLst>
                                  <p:childTnLst>
                                    <p:anim calcmode="discrete" valueType="str">
                                      <p:cBhvr>
                                        <p:cTn id="18" dur="5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5367" y="698169"/>
            <a:ext cx="11246178" cy="5786808"/>
          </a:xfrm>
          <a:prstGeom prst="rect">
            <a:avLst/>
          </a:prstGeom>
        </p:spPr>
      </p:pic>
      <p:sp>
        <p:nvSpPr>
          <p:cNvPr id="4" name="Slide Number Placeholder 3"/>
          <p:cNvSpPr>
            <a:spLocks noGrp="1"/>
          </p:cNvSpPr>
          <p:nvPr>
            <p:ph type="sldNum" sz="quarter" idx="12"/>
          </p:nvPr>
        </p:nvSpPr>
        <p:spPr>
          <a:xfrm>
            <a:off x="11728580" y="6485049"/>
            <a:ext cx="385890" cy="372951"/>
          </a:xfrm>
        </p:spPr>
        <p:txBody>
          <a:bodyPr/>
          <a:lstStyle/>
          <a:p>
            <a:fld id="{6D22F896-40B5-4ADD-8801-0D06FADFA095}" type="slidenum">
              <a:rPr lang="en-US" sz="1200" smtClean="0">
                <a:solidFill>
                  <a:prstClr val="white">
                    <a:tint val="75000"/>
                  </a:prstClr>
                </a:solidFill>
              </a:rPr>
              <a:pPr/>
              <a:t>82</a:t>
            </a:fld>
            <a:endParaRPr lang="en-US" sz="1200" dirty="0">
              <a:solidFill>
                <a:prstClr val="white">
                  <a:tint val="75000"/>
                </a:prstClr>
              </a:solidFill>
            </a:endParaRPr>
          </a:p>
        </p:txBody>
      </p:sp>
      <p:cxnSp>
        <p:nvCxnSpPr>
          <p:cNvPr id="8" name="Straight Connector 7"/>
          <p:cNvCxnSpPr/>
          <p:nvPr/>
        </p:nvCxnSpPr>
        <p:spPr>
          <a:xfrm flipV="1">
            <a:off x="8086161" y="3195082"/>
            <a:ext cx="1877971" cy="151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903913" y="5369403"/>
            <a:ext cx="1102479" cy="8073"/>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506692" y="2481928"/>
            <a:ext cx="573072" cy="427867"/>
          </a:xfrm>
          <a:prstGeom prst="rect">
            <a:avLst/>
          </a:prstGeom>
          <a:noFill/>
          <a:ln w="60325">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ln>
                <a:solidFill>
                  <a:srgbClr val="0000FF"/>
                </a:solidFill>
              </a:ln>
              <a:solidFill>
                <a:prstClr val="white"/>
              </a:solidFill>
            </a:endParaRPr>
          </a:p>
        </p:txBody>
      </p:sp>
      <p:cxnSp>
        <p:nvCxnSpPr>
          <p:cNvPr id="11" name="Straight Connector 10"/>
          <p:cNvCxnSpPr/>
          <p:nvPr/>
        </p:nvCxnSpPr>
        <p:spPr>
          <a:xfrm>
            <a:off x="9152626" y="2877619"/>
            <a:ext cx="2414057" cy="676"/>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ounded Rectangular Callout 12"/>
          <p:cNvSpPr/>
          <p:nvPr/>
        </p:nvSpPr>
        <p:spPr>
          <a:xfrm>
            <a:off x="7919502" y="1067218"/>
            <a:ext cx="1765645" cy="503998"/>
          </a:xfrm>
          <a:prstGeom prst="wedgeRoundRectCallout">
            <a:avLst>
              <a:gd name="adj1" fmla="val -620"/>
              <a:gd name="adj2" fmla="val 218170"/>
              <a:gd name="adj3" fmla="val 16667"/>
            </a:avLst>
          </a:prstGeom>
          <a:solidFill>
            <a:srgbClr val="0000FF"/>
          </a:solidFill>
          <a:ln w="508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2800" dirty="0" smtClean="0">
                <a:solidFill>
                  <a:srgbClr val="00FFFF"/>
                </a:solidFill>
                <a:effectLst>
                  <a:glow rad="127000">
                    <a:srgbClr val="FFFF00"/>
                  </a:glow>
                </a:effectLst>
                <a:latin typeface="Comic Sans MS" panose="030F0702030302020204" pitchFamily="66" charset="0"/>
              </a:rPr>
              <a:t>Tequfah</a:t>
            </a:r>
            <a:endParaRPr lang="en-CA" sz="2800" dirty="0">
              <a:solidFill>
                <a:srgbClr val="00FFFF"/>
              </a:solidFill>
              <a:effectLst>
                <a:glow rad="127000">
                  <a:srgbClr val="FFFF00"/>
                </a:glow>
              </a:effectLst>
              <a:latin typeface="Comic Sans MS" panose="030F0702030302020204" pitchFamily="66" charset="0"/>
            </a:endParaRPr>
          </a:p>
        </p:txBody>
      </p:sp>
      <p:pic>
        <p:nvPicPr>
          <p:cNvPr id="19" name="Picture 1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94377" y="232983"/>
            <a:ext cx="4926564" cy="485192"/>
          </a:xfrm>
          <a:prstGeom prst="rect">
            <a:avLst/>
          </a:prstGeom>
        </p:spPr>
      </p:pic>
      <p:cxnSp>
        <p:nvCxnSpPr>
          <p:cNvPr id="23" name="Straight Connector 22"/>
          <p:cNvCxnSpPr/>
          <p:nvPr/>
        </p:nvCxnSpPr>
        <p:spPr>
          <a:xfrm>
            <a:off x="690530" y="5721937"/>
            <a:ext cx="907787" cy="6003"/>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0" name="Rounded Rectangular Callout 29"/>
          <p:cNvSpPr/>
          <p:nvPr/>
        </p:nvSpPr>
        <p:spPr>
          <a:xfrm>
            <a:off x="4552139" y="4247596"/>
            <a:ext cx="7068043" cy="2064488"/>
          </a:xfrm>
          <a:prstGeom prst="wedgeRoundRectCallout">
            <a:avLst>
              <a:gd name="adj1" fmla="val -99910"/>
              <a:gd name="adj2" fmla="val -10080"/>
              <a:gd name="adj3" fmla="val 16667"/>
            </a:avLst>
          </a:prstGeom>
          <a:blipFill>
            <a:blip r:embed="rId5" cstate="email">
              <a:extLst>
                <a:ext uri="{28A0092B-C50C-407E-A947-70E740481C1C}">
                  <a14:useLocalDpi xmlns:a14="http://schemas.microsoft.com/office/drawing/2010/main"/>
                </a:ext>
              </a:extLst>
            </a:blip>
            <a:stretch>
              <a:fillRect/>
            </a:stretch>
          </a:blipFill>
          <a:ln w="76200">
            <a:solidFill>
              <a:srgbClr val="FF990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800" b="1" u="sng" dirty="0" smtClean="0">
                <a:ln>
                  <a:solidFill>
                    <a:srgbClr val="002060"/>
                  </a:solidFill>
                </a:ln>
                <a:solidFill>
                  <a:srgbClr val="FF0000"/>
                </a:solidFill>
                <a:latin typeface="Arial Black" panose="020B0A04020102020204" pitchFamily="34" charset="0"/>
              </a:rPr>
              <a:t>IF</a:t>
            </a:r>
            <a:r>
              <a:rPr lang="en-CA" sz="2800" b="1" dirty="0" smtClean="0">
                <a:solidFill>
                  <a:srgbClr val="FF0000"/>
                </a:solidFill>
                <a:latin typeface="Arial Black" panose="020B0A04020102020204" pitchFamily="34" charset="0"/>
              </a:rPr>
              <a:t> </a:t>
            </a:r>
            <a:r>
              <a:rPr lang="en-CA" sz="2800" dirty="0" smtClean="0">
                <a:solidFill>
                  <a:schemeClr val="bg1"/>
                </a:solidFill>
                <a:effectLst>
                  <a:glow rad="88900">
                    <a:schemeClr val="bg2">
                      <a:lumMod val="60000"/>
                      <a:lumOff val="40000"/>
                    </a:schemeClr>
                  </a:glow>
                </a:effectLst>
              </a:rPr>
              <a:t>the Mar 22 Tequfah was the </a:t>
            </a:r>
            <a:r>
              <a:rPr lang="en-CA" sz="2800" u="sng" dirty="0" smtClean="0">
                <a:solidFill>
                  <a:schemeClr val="bg1"/>
                </a:solidFill>
                <a:effectLst>
                  <a:glow rad="88900">
                    <a:schemeClr val="bg2">
                      <a:lumMod val="60000"/>
                      <a:lumOff val="40000"/>
                    </a:schemeClr>
                  </a:glow>
                </a:effectLst>
              </a:rPr>
              <a:t>NEW YEAR da</a:t>
            </a:r>
            <a:r>
              <a:rPr lang="en-CA" sz="2800" dirty="0" smtClean="0">
                <a:solidFill>
                  <a:schemeClr val="bg1"/>
                </a:solidFill>
                <a:effectLst>
                  <a:glow rad="88900">
                    <a:schemeClr val="bg2">
                      <a:lumMod val="60000"/>
                      <a:lumOff val="40000"/>
                    </a:schemeClr>
                  </a:glow>
                </a:effectLst>
              </a:rPr>
              <a:t>y,</a:t>
            </a:r>
            <a:r>
              <a:rPr lang="en-CA" sz="2800" dirty="0" smtClean="0">
                <a:solidFill>
                  <a:schemeClr val="bg1"/>
                </a:solidFill>
              </a:rPr>
              <a:t> then CC Abib 14 would have been on “April </a:t>
            </a:r>
            <a:r>
              <a:rPr lang="en-CA" sz="2800" u="sng" dirty="0" smtClean="0">
                <a:solidFill>
                  <a:schemeClr val="bg1"/>
                </a:solidFill>
              </a:rPr>
              <a:t>4</a:t>
            </a:r>
            <a:r>
              <a:rPr lang="en-CA" sz="2800" u="sng" baseline="30000" dirty="0" smtClean="0">
                <a:solidFill>
                  <a:schemeClr val="bg1"/>
                </a:solidFill>
              </a:rPr>
              <a:t>th</a:t>
            </a:r>
            <a:r>
              <a:rPr lang="en-CA" sz="2800" dirty="0" smtClean="0">
                <a:solidFill>
                  <a:schemeClr val="bg1"/>
                </a:solidFill>
              </a:rPr>
              <a:t> - a </a:t>
            </a:r>
            <a:r>
              <a:rPr lang="en-CA" sz="2800" b="1" u="sng" dirty="0" smtClean="0">
                <a:solidFill>
                  <a:schemeClr val="bg1"/>
                </a:solidFill>
                <a:effectLst>
                  <a:glow rad="127000">
                    <a:srgbClr val="FFCCFF"/>
                  </a:glow>
                </a:effectLst>
              </a:rPr>
              <a:t>1</a:t>
            </a:r>
            <a:r>
              <a:rPr lang="en-CA" sz="2800" b="1" u="sng" baseline="30000" dirty="0" smtClean="0">
                <a:solidFill>
                  <a:schemeClr val="bg1"/>
                </a:solidFill>
                <a:effectLst>
                  <a:glow rad="127000">
                    <a:srgbClr val="FFCCFF"/>
                  </a:glow>
                </a:effectLst>
              </a:rPr>
              <a:t>st</a:t>
            </a:r>
            <a:r>
              <a:rPr lang="en-CA" sz="2800" b="1" dirty="0" smtClean="0">
                <a:solidFill>
                  <a:schemeClr val="bg1"/>
                </a:solidFill>
                <a:effectLst>
                  <a:glow rad="127000">
                    <a:srgbClr val="FFCCFF"/>
                  </a:glow>
                </a:effectLst>
              </a:rPr>
              <a:t> </a:t>
            </a:r>
            <a:r>
              <a:rPr lang="en-CA" sz="2800" u="sng" dirty="0" smtClean="0">
                <a:solidFill>
                  <a:schemeClr val="bg1"/>
                </a:solidFill>
              </a:rPr>
              <a:t>c</a:t>
            </a:r>
            <a:r>
              <a:rPr lang="en-CA" sz="2800" dirty="0" smtClean="0">
                <a:solidFill>
                  <a:schemeClr val="bg1"/>
                </a:solidFill>
              </a:rPr>
              <a:t>y</a:t>
            </a:r>
            <a:r>
              <a:rPr lang="en-CA" sz="2800" u="sng" dirty="0" smtClean="0">
                <a:solidFill>
                  <a:schemeClr val="bg1"/>
                </a:solidFill>
              </a:rPr>
              <a:t>cle</a:t>
            </a:r>
            <a:r>
              <a:rPr lang="en-CA" sz="2800" dirty="0" smtClean="0">
                <a:solidFill>
                  <a:schemeClr val="bg1"/>
                </a:solidFill>
              </a:rPr>
              <a:t>!”</a:t>
            </a:r>
            <a:br>
              <a:rPr lang="en-CA" sz="2800" dirty="0" smtClean="0">
                <a:solidFill>
                  <a:schemeClr val="bg1"/>
                </a:solidFill>
              </a:rPr>
            </a:br>
            <a:r>
              <a:rPr lang="en-CA" sz="2800" u="sng" dirty="0" smtClean="0">
                <a:solidFill>
                  <a:schemeClr val="bg1"/>
                </a:solidFill>
              </a:rPr>
              <a:t>No im</a:t>
            </a:r>
            <a:r>
              <a:rPr lang="en-CA" sz="2800" dirty="0" smtClean="0">
                <a:solidFill>
                  <a:schemeClr val="bg1"/>
                </a:solidFill>
              </a:rPr>
              <a:t>p</a:t>
            </a:r>
            <a:r>
              <a:rPr lang="en-CA" sz="2800" u="sng" dirty="0" smtClean="0">
                <a:solidFill>
                  <a:schemeClr val="bg1"/>
                </a:solidFill>
              </a:rPr>
              <a:t>rovement here</a:t>
            </a:r>
            <a:r>
              <a:rPr lang="en-CA" sz="2800" dirty="0" smtClean="0">
                <a:solidFill>
                  <a:schemeClr val="bg1"/>
                </a:solidFill>
              </a:rPr>
              <a:t>!</a:t>
            </a:r>
            <a:endParaRPr lang="en-CA" sz="2800" b="1" dirty="0">
              <a:solidFill>
                <a:srgbClr val="FF0000"/>
              </a:solidFill>
            </a:endParaRPr>
          </a:p>
        </p:txBody>
      </p:sp>
      <p:sp>
        <p:nvSpPr>
          <p:cNvPr id="31" name="Rounded Rectangular Callout 30"/>
          <p:cNvSpPr/>
          <p:nvPr/>
        </p:nvSpPr>
        <p:spPr>
          <a:xfrm>
            <a:off x="3594377" y="1858712"/>
            <a:ext cx="4306928" cy="2037814"/>
          </a:xfrm>
          <a:prstGeom prst="wedgeRoundRectCallout">
            <a:avLst>
              <a:gd name="adj1" fmla="val -89845"/>
              <a:gd name="adj2" fmla="val 70733"/>
              <a:gd name="adj3" fmla="val 16667"/>
            </a:avLst>
          </a:prstGeom>
          <a:solidFill>
            <a:schemeClr val="accent6">
              <a:lumMod val="60000"/>
              <a:lumOff val="40000"/>
            </a:schemeClr>
          </a:solidFill>
          <a:ln w="76200">
            <a:solidFill>
              <a:srgbClr val="7030A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800" b="1" dirty="0" smtClean="0">
                <a:ln>
                  <a:solidFill>
                    <a:sysClr val="windowText" lastClr="000000"/>
                  </a:solidFill>
                </a:ln>
                <a:solidFill>
                  <a:srgbClr val="FF9900"/>
                </a:solidFill>
              </a:rPr>
              <a:t>CC Abib 14 is on a 2</a:t>
            </a:r>
            <a:r>
              <a:rPr lang="en-CA" sz="2800" b="1" baseline="30000" dirty="0" smtClean="0">
                <a:ln>
                  <a:solidFill>
                    <a:sysClr val="windowText" lastClr="000000"/>
                  </a:solidFill>
                </a:ln>
                <a:solidFill>
                  <a:srgbClr val="FF9900"/>
                </a:solidFill>
              </a:rPr>
              <a:t>nd</a:t>
            </a:r>
            <a:r>
              <a:rPr lang="en-CA" sz="2800" b="1" dirty="0" smtClean="0">
                <a:ln>
                  <a:solidFill>
                    <a:sysClr val="windowText" lastClr="000000"/>
                  </a:solidFill>
                </a:ln>
                <a:solidFill>
                  <a:srgbClr val="FF9900"/>
                </a:solidFill>
              </a:rPr>
              <a:t>   Cycle of the Week.</a:t>
            </a:r>
            <a:r>
              <a:rPr lang="en-CA" sz="2800" b="1" dirty="0" smtClean="0">
                <a:solidFill>
                  <a:srgbClr val="FF0000"/>
                </a:solidFill>
              </a:rPr>
              <a:t> </a:t>
            </a:r>
          </a:p>
          <a:p>
            <a:pPr algn="ctr" defTabSz="457200"/>
            <a:r>
              <a:rPr lang="en-CA" sz="2800" b="1" u="sng" dirty="0" smtClean="0">
                <a:solidFill>
                  <a:srgbClr val="FF0000"/>
                </a:solidFill>
              </a:rPr>
              <a:t>No Midst</a:t>
            </a:r>
            <a:r>
              <a:rPr lang="en-CA" sz="2800" b="1" dirty="0" smtClean="0">
                <a:solidFill>
                  <a:srgbClr val="FF0000"/>
                </a:solidFill>
              </a:rPr>
              <a:t> of the week for Crucifixion here!</a:t>
            </a:r>
            <a:endParaRPr lang="en-CA" sz="2800" b="1" dirty="0">
              <a:solidFill>
                <a:srgbClr val="FF0000"/>
              </a:solidFill>
            </a:endParaRPr>
          </a:p>
        </p:txBody>
      </p:sp>
      <p:sp>
        <p:nvSpPr>
          <p:cNvPr id="7" name="Rectangle 6"/>
          <p:cNvSpPr/>
          <p:nvPr/>
        </p:nvSpPr>
        <p:spPr>
          <a:xfrm>
            <a:off x="997346" y="4472594"/>
            <a:ext cx="600971" cy="1353431"/>
          </a:xfrm>
          <a:prstGeom prst="rect">
            <a:avLst/>
          </a:prstGeom>
          <a:noFill/>
          <a:ln w="57150">
            <a:solidFill>
              <a:srgbClr val="CC00FF"/>
            </a:solidFill>
          </a:ln>
          <a:effectLst>
            <a:glow rad="63500">
              <a:srgbClr val="00FFCC"/>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2" name="Rounded Rectangular Callout 11"/>
          <p:cNvSpPr/>
          <p:nvPr/>
        </p:nvSpPr>
        <p:spPr>
          <a:xfrm>
            <a:off x="313398" y="1075016"/>
            <a:ext cx="3001994" cy="1423358"/>
          </a:xfrm>
          <a:prstGeom prst="wedgeRoundRectCallout">
            <a:avLst>
              <a:gd name="adj1" fmla="val -16938"/>
              <a:gd name="adj2" fmla="val 177329"/>
              <a:gd name="adj3" fmla="val 16667"/>
            </a:avLst>
          </a:prstGeom>
          <a:solidFill>
            <a:srgbClr val="FFFF00"/>
          </a:solidFill>
          <a:ln w="76200">
            <a:solidFill>
              <a:srgbClr val="CC00FF"/>
            </a:solidFill>
          </a:ln>
          <a:effectLst>
            <a:glow rad="127000">
              <a:srgbClr val="00FFCC"/>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a:t>
            </a:r>
            <a:r>
              <a:rPr lang="en-CA" sz="3600" dirty="0" smtClean="0">
                <a:solidFill>
                  <a:srgbClr val="0000FF"/>
                </a:solidFill>
              </a:rPr>
              <a:t>14 </a:t>
            </a:r>
            <a:r>
              <a:rPr lang="en-CA" sz="3600" dirty="0">
                <a:solidFill>
                  <a:srgbClr val="0000FF"/>
                </a:solidFill>
              </a:rPr>
              <a:t>Passover </a:t>
            </a:r>
          </a:p>
        </p:txBody>
      </p:sp>
      <p:sp>
        <p:nvSpPr>
          <p:cNvPr id="16" name="Rectangle 15"/>
          <p:cNvSpPr/>
          <p:nvPr/>
        </p:nvSpPr>
        <p:spPr>
          <a:xfrm>
            <a:off x="8851308" y="2123900"/>
            <a:ext cx="2637835" cy="317050"/>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ysClr val="windowText" lastClr="000000"/>
                </a:solidFill>
                <a:effectLst/>
              </a:rPr>
              <a:t>11:50</a:t>
            </a:r>
            <a:r>
              <a:rPr lang="en-CA" b="1" dirty="0" smtClean="0">
                <a:solidFill>
                  <a:schemeClr val="accent3">
                    <a:lumMod val="75000"/>
                  </a:schemeClr>
                </a:solidFill>
              </a:rPr>
              <a:t> PM </a:t>
            </a:r>
            <a:r>
              <a:rPr lang="en-CA" b="1" dirty="0" err="1" smtClean="0">
                <a:solidFill>
                  <a:schemeClr val="accent3">
                    <a:lumMod val="75000"/>
                  </a:schemeClr>
                </a:solidFill>
              </a:rPr>
              <a:t>Yisra’el</a:t>
            </a:r>
            <a:r>
              <a:rPr lang="en-CA" b="1" dirty="0" smtClean="0">
                <a:solidFill>
                  <a:schemeClr val="accent3">
                    <a:lumMod val="75000"/>
                  </a:schemeClr>
                </a:solidFill>
              </a:rPr>
              <a:t> Time</a:t>
            </a:r>
            <a:endParaRPr lang="en-CA" b="1" dirty="0">
              <a:solidFill>
                <a:schemeClr val="accent3">
                  <a:lumMod val="75000"/>
                </a:schemeClr>
              </a:solidFill>
            </a:endParaRPr>
          </a:p>
        </p:txBody>
      </p:sp>
      <p:grpSp>
        <p:nvGrpSpPr>
          <p:cNvPr id="2" name="Group 1"/>
          <p:cNvGrpSpPr/>
          <p:nvPr/>
        </p:nvGrpSpPr>
        <p:grpSpPr>
          <a:xfrm>
            <a:off x="8588907" y="145470"/>
            <a:ext cx="3162638" cy="439516"/>
            <a:chOff x="8588907" y="145470"/>
            <a:chExt cx="3162638" cy="439516"/>
          </a:xfrm>
        </p:grpSpPr>
        <p:sp>
          <p:nvSpPr>
            <p:cNvPr id="21" name="Rectangle 20"/>
            <p:cNvSpPr/>
            <p:nvPr/>
          </p:nvSpPr>
          <p:spPr>
            <a:xfrm>
              <a:off x="8588907" y="145470"/>
              <a:ext cx="3162638" cy="43951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b="1" dirty="0" smtClean="0">
                  <a:solidFill>
                    <a:schemeClr val="bg1"/>
                  </a:solidFill>
                </a:rPr>
                <a:t>UT</a:t>
              </a:r>
              <a:endParaRPr lang="en-CA" b="1" dirty="0">
                <a:solidFill>
                  <a:schemeClr val="bg1"/>
                </a:solidFill>
              </a:endParaRPr>
            </a:p>
          </p:txBody>
        </p:sp>
        <p:pic>
          <p:nvPicPr>
            <p:cNvPr id="20" name="Picture 1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43013" y="227724"/>
              <a:ext cx="2494455" cy="290786"/>
            </a:xfrm>
            <a:prstGeom prst="rect">
              <a:avLst/>
            </a:prstGeom>
          </p:spPr>
        </p:pic>
      </p:grpSp>
      <p:cxnSp>
        <p:nvCxnSpPr>
          <p:cNvPr id="3" name="Straight Arrow Connector 2"/>
          <p:cNvCxnSpPr/>
          <p:nvPr/>
        </p:nvCxnSpPr>
        <p:spPr>
          <a:xfrm flipH="1">
            <a:off x="9343385" y="507022"/>
            <a:ext cx="341762" cy="576534"/>
          </a:xfrm>
          <a:prstGeom prst="straightConnector1">
            <a:avLst/>
          </a:prstGeom>
          <a:ln w="57150">
            <a:solidFill>
              <a:srgbClr val="00FFFF"/>
            </a:solidFill>
            <a:headEnd type="arrow"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93164" y="4567772"/>
            <a:ext cx="504181" cy="624743"/>
          </a:xfrm>
          <a:prstGeom prst="ellipse">
            <a:avLst/>
          </a:prstGeom>
          <a:noFill/>
          <a:ln w="57150">
            <a:solidFill>
              <a:srgbClr val="FF5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3387952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250"/>
                                        <p:tgtEl>
                                          <p:spTgt spid="13"/>
                                        </p:tgtEl>
                                      </p:cBhvr>
                                    </p:animEffect>
                                  </p:childTnLst>
                                </p:cTn>
                              </p:par>
                            </p:childTnLst>
                          </p:cTn>
                        </p:par>
                        <p:par>
                          <p:cTn id="8" fill="hold">
                            <p:stCondLst>
                              <p:cond delay="125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750"/>
                            </p:stCondLst>
                            <p:childTnLst>
                              <p:par>
                                <p:cTn id="13" presetID="9"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dissolve">
                                      <p:cBhvr>
                                        <p:cTn id="20" dur="500"/>
                                        <p:tgtEl>
                                          <p:spTgt spid="30"/>
                                        </p:tgtEl>
                                      </p:cBhvr>
                                    </p:animEffect>
                                  </p:childTnLst>
                                </p:cTn>
                              </p:par>
                            </p:childTnLst>
                          </p:cTn>
                        </p:par>
                        <p:par>
                          <p:cTn id="21" fill="hold">
                            <p:stCondLst>
                              <p:cond delay="500"/>
                            </p:stCondLst>
                            <p:childTnLst>
                              <p:par>
                                <p:cTn id="22" presetID="21" presetClass="entr" presetSubtype="1" repeatCount="5000" fill="hold" grpId="0" nodeType="afterEffect">
                                  <p:stCondLst>
                                    <p:cond delay="1250"/>
                                  </p:stCondLst>
                                  <p:childTnLst>
                                    <p:set>
                                      <p:cBhvr>
                                        <p:cTn id="23" dur="1" fill="hold">
                                          <p:stCondLst>
                                            <p:cond delay="0"/>
                                          </p:stCondLst>
                                        </p:cTn>
                                        <p:tgtEl>
                                          <p:spTgt spid="22"/>
                                        </p:tgtEl>
                                        <p:attrNameLst>
                                          <p:attrName>style.visibility</p:attrName>
                                        </p:attrNameLst>
                                      </p:cBhvr>
                                      <p:to>
                                        <p:strVal val="visible"/>
                                      </p:to>
                                    </p:set>
                                    <p:animEffect transition="in" filter="wheel(1)">
                                      <p:cBhvr>
                                        <p:cTn id="2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animBg="1"/>
      <p:bldP spid="31" grpId="0" animBg="1"/>
      <p:bldP spid="12" grpId="0" animBg="1"/>
      <p:bldP spid="22"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5367" y="793142"/>
            <a:ext cx="11246178" cy="5786808"/>
          </a:xfrm>
          <a:prstGeom prst="rect">
            <a:avLst/>
          </a:prstGeom>
        </p:spPr>
      </p:pic>
      <p:sp>
        <p:nvSpPr>
          <p:cNvPr id="4" name="Slide Number Placeholder 3"/>
          <p:cNvSpPr>
            <a:spLocks noGrp="1"/>
          </p:cNvSpPr>
          <p:nvPr>
            <p:ph type="sldNum" sz="quarter" idx="12"/>
          </p:nvPr>
        </p:nvSpPr>
        <p:spPr>
          <a:xfrm>
            <a:off x="11728580" y="6485049"/>
            <a:ext cx="385890" cy="372951"/>
          </a:xfrm>
        </p:spPr>
        <p:txBody>
          <a:bodyPr/>
          <a:lstStyle/>
          <a:p>
            <a:fld id="{6D22F896-40B5-4ADD-8801-0D06FADFA095}" type="slidenum">
              <a:rPr lang="en-US" sz="1200" smtClean="0">
                <a:solidFill>
                  <a:prstClr val="white">
                    <a:tint val="75000"/>
                  </a:prstClr>
                </a:solidFill>
              </a:rPr>
              <a:pPr/>
              <a:t>83</a:t>
            </a:fld>
            <a:endParaRPr lang="en-US" sz="1200" dirty="0">
              <a:solidFill>
                <a:prstClr val="white">
                  <a:tint val="75000"/>
                </a:prstClr>
              </a:solidFill>
            </a:endParaRPr>
          </a:p>
        </p:txBody>
      </p:sp>
      <p:sp>
        <p:nvSpPr>
          <p:cNvPr id="7" name="Rectangle 6"/>
          <p:cNvSpPr/>
          <p:nvPr/>
        </p:nvSpPr>
        <p:spPr>
          <a:xfrm>
            <a:off x="985137" y="4549977"/>
            <a:ext cx="600971" cy="1353431"/>
          </a:xfrm>
          <a:prstGeom prst="rect">
            <a:avLst/>
          </a:prstGeom>
          <a:noFill/>
          <a:ln w="57150">
            <a:solidFill>
              <a:srgbClr val="CC00FF"/>
            </a:solidFill>
          </a:ln>
          <a:effectLst>
            <a:glow rad="63500">
              <a:srgbClr val="00FFCC"/>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8" name="Straight Connector 7"/>
          <p:cNvCxnSpPr/>
          <p:nvPr/>
        </p:nvCxnSpPr>
        <p:spPr>
          <a:xfrm flipV="1">
            <a:off x="8086161" y="3290055"/>
            <a:ext cx="1877971" cy="151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903913" y="5464376"/>
            <a:ext cx="1102479" cy="8073"/>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488974" y="2573301"/>
            <a:ext cx="573072" cy="427867"/>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ln>
                <a:solidFill>
                  <a:srgbClr val="0000FF"/>
                </a:solidFill>
              </a:ln>
              <a:solidFill>
                <a:prstClr val="white"/>
              </a:solidFill>
            </a:endParaRPr>
          </a:p>
        </p:txBody>
      </p:sp>
      <p:cxnSp>
        <p:nvCxnSpPr>
          <p:cNvPr id="11" name="Straight Connector 10"/>
          <p:cNvCxnSpPr/>
          <p:nvPr/>
        </p:nvCxnSpPr>
        <p:spPr>
          <a:xfrm>
            <a:off x="9177867" y="2940202"/>
            <a:ext cx="2388822" cy="16645"/>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852911" y="1162191"/>
            <a:ext cx="3001994" cy="1423358"/>
          </a:xfrm>
          <a:prstGeom prst="wedgeRoundRectCallout">
            <a:avLst>
              <a:gd name="adj1" fmla="val -34035"/>
              <a:gd name="adj2" fmla="val 181571"/>
              <a:gd name="adj3" fmla="val 16667"/>
            </a:avLst>
          </a:prstGeom>
          <a:solidFill>
            <a:srgbClr val="FFFF00"/>
          </a:solidFill>
          <a:ln w="76200">
            <a:solidFill>
              <a:srgbClr val="CC00FF"/>
            </a:solidFill>
          </a:ln>
          <a:effectLst>
            <a:glow rad="127000">
              <a:srgbClr val="00FFCC"/>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a:t>
            </a:r>
            <a:r>
              <a:rPr lang="en-CA" sz="3600" dirty="0" smtClean="0">
                <a:solidFill>
                  <a:srgbClr val="0000FF"/>
                </a:solidFill>
              </a:rPr>
              <a:t>14 </a:t>
            </a:r>
            <a:r>
              <a:rPr lang="en-CA" sz="3600" dirty="0">
                <a:solidFill>
                  <a:srgbClr val="0000FF"/>
                </a:solidFill>
              </a:rPr>
              <a:t>Passover </a:t>
            </a:r>
          </a:p>
        </p:txBody>
      </p:sp>
      <p:sp>
        <p:nvSpPr>
          <p:cNvPr id="13" name="Rounded Rectangular Callout 12"/>
          <p:cNvSpPr/>
          <p:nvPr/>
        </p:nvSpPr>
        <p:spPr>
          <a:xfrm>
            <a:off x="6102872" y="1972285"/>
            <a:ext cx="1765645" cy="503998"/>
          </a:xfrm>
          <a:prstGeom prst="wedgeRoundRectCallout">
            <a:avLst>
              <a:gd name="adj1" fmla="val 82385"/>
              <a:gd name="adj2" fmla="val 72138"/>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smtClean="0">
                <a:solidFill>
                  <a:srgbClr val="00FFFF"/>
                </a:solidFill>
                <a:effectLst>
                  <a:glow rad="127000">
                    <a:srgbClr val="FFFF00"/>
                  </a:glow>
                </a:effectLst>
                <a:latin typeface="Comic Sans MS" panose="030F0702030302020204" pitchFamily="66" charset="0"/>
              </a:rPr>
              <a:t>Tequfah</a:t>
            </a:r>
            <a:endParaRPr lang="en-CA" sz="2800" dirty="0">
              <a:solidFill>
                <a:srgbClr val="00FFFF"/>
              </a:solidFill>
              <a:effectLst>
                <a:glow rad="127000">
                  <a:srgbClr val="FFFF00"/>
                </a:glow>
              </a:effectLst>
              <a:latin typeface="Comic Sans MS" panose="030F0702030302020204" pitchFamily="66" charset="0"/>
            </a:endParaRPr>
          </a:p>
        </p:txBody>
      </p:sp>
      <p:pic>
        <p:nvPicPr>
          <p:cNvPr id="19" name="Picture 1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95777" y="141346"/>
            <a:ext cx="4926564" cy="485192"/>
          </a:xfrm>
          <a:prstGeom prst="rect">
            <a:avLst/>
          </a:prstGeom>
        </p:spPr>
      </p:pic>
      <p:cxnSp>
        <p:nvCxnSpPr>
          <p:cNvPr id="23" name="Straight Connector 22"/>
          <p:cNvCxnSpPr/>
          <p:nvPr/>
        </p:nvCxnSpPr>
        <p:spPr>
          <a:xfrm>
            <a:off x="725011" y="5828876"/>
            <a:ext cx="802746" cy="2581"/>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1" name="Rounded Rectangular Callout 30"/>
          <p:cNvSpPr/>
          <p:nvPr/>
        </p:nvSpPr>
        <p:spPr>
          <a:xfrm>
            <a:off x="5690289" y="4168431"/>
            <a:ext cx="6170442" cy="2385626"/>
          </a:xfrm>
          <a:prstGeom prst="wedgeRoundRectCallout">
            <a:avLst>
              <a:gd name="adj1" fmla="val 26913"/>
              <a:gd name="adj2" fmla="val -98330"/>
              <a:gd name="adj3" fmla="val 16667"/>
            </a:avLst>
          </a:prstGeom>
          <a:solidFill>
            <a:schemeClr val="accent6">
              <a:lumMod val="60000"/>
              <a:lumOff val="40000"/>
            </a:schemeClr>
          </a:solidFill>
          <a:ln w="76200">
            <a:solidFill>
              <a:srgbClr val="7030A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800" b="1" dirty="0" smtClean="0">
                <a:ln>
                  <a:solidFill>
                    <a:sysClr val="windowText" lastClr="000000"/>
                  </a:solidFill>
                </a:ln>
                <a:solidFill>
                  <a:srgbClr val="FF0000"/>
                </a:solidFill>
              </a:rPr>
              <a:t>Lunar</a:t>
            </a:r>
            <a:r>
              <a:rPr lang="en-CA" sz="2800" b="1" dirty="0" smtClean="0">
                <a:ln>
                  <a:solidFill>
                    <a:sysClr val="windowText" lastClr="000000"/>
                  </a:solidFill>
                </a:ln>
                <a:solidFill>
                  <a:srgbClr val="FF9900"/>
                </a:solidFill>
              </a:rPr>
              <a:t> Abib 14 is on a </a:t>
            </a:r>
            <a:br>
              <a:rPr lang="en-CA" sz="2800" b="1" dirty="0" smtClean="0">
                <a:ln>
                  <a:solidFill>
                    <a:sysClr val="windowText" lastClr="000000"/>
                  </a:solidFill>
                </a:ln>
                <a:solidFill>
                  <a:srgbClr val="FF9900"/>
                </a:solidFill>
              </a:rPr>
            </a:br>
            <a:r>
              <a:rPr lang="en-CA" sz="2800" b="1" dirty="0" smtClean="0">
                <a:ln>
                  <a:solidFill>
                    <a:sysClr val="windowText" lastClr="000000"/>
                  </a:solidFill>
                </a:ln>
                <a:solidFill>
                  <a:srgbClr val="FF9900"/>
                </a:solidFill>
              </a:rPr>
              <a:t>5</a:t>
            </a:r>
            <a:r>
              <a:rPr lang="en-CA" sz="2800" b="1" baseline="30000" dirty="0" smtClean="0">
                <a:ln>
                  <a:solidFill>
                    <a:sysClr val="windowText" lastClr="000000"/>
                  </a:solidFill>
                </a:ln>
                <a:solidFill>
                  <a:srgbClr val="FF9900"/>
                </a:solidFill>
              </a:rPr>
              <a:t>th</a:t>
            </a:r>
            <a:r>
              <a:rPr lang="en-CA" sz="2800" b="1" dirty="0" smtClean="0">
                <a:ln>
                  <a:solidFill>
                    <a:sysClr val="windowText" lastClr="000000"/>
                  </a:solidFill>
                </a:ln>
                <a:solidFill>
                  <a:srgbClr val="FF9900"/>
                </a:solidFill>
              </a:rPr>
              <a:t> Cycle of the Week.</a:t>
            </a:r>
            <a:r>
              <a:rPr lang="en-CA" sz="2800" b="1" dirty="0" smtClean="0">
                <a:solidFill>
                  <a:srgbClr val="FF0000"/>
                </a:solidFill>
              </a:rPr>
              <a:t>  </a:t>
            </a:r>
            <a:r>
              <a:rPr lang="en-CA" sz="2800" b="1" dirty="0" smtClean="0">
                <a:solidFill>
                  <a:srgbClr val="9933FF"/>
                </a:solidFill>
                <a:sym typeface="Wingdings" panose="05000000000000000000" pitchFamily="2" charset="2"/>
              </a:rPr>
              <a:t>It would start on the </a:t>
            </a:r>
            <a:r>
              <a:rPr lang="en-CA" sz="2800" b="1" u="sng" dirty="0" smtClean="0">
                <a:solidFill>
                  <a:srgbClr val="9933FF"/>
                </a:solidFill>
                <a:sym typeface="Wingdings" panose="05000000000000000000" pitchFamily="2" charset="2"/>
              </a:rPr>
              <a:t>4</a:t>
            </a:r>
            <a:r>
              <a:rPr lang="en-CA" sz="2800" b="1" u="sng" baseline="30000" dirty="0" smtClean="0">
                <a:solidFill>
                  <a:srgbClr val="9933FF"/>
                </a:solidFill>
                <a:sym typeface="Wingdings" panose="05000000000000000000" pitchFamily="2" charset="2"/>
              </a:rPr>
              <a:t>th</a:t>
            </a:r>
            <a:r>
              <a:rPr lang="en-CA" sz="2800" b="1" dirty="0" smtClean="0">
                <a:solidFill>
                  <a:srgbClr val="9933FF"/>
                </a:solidFill>
                <a:sym typeface="Wingdings" panose="05000000000000000000" pitchFamily="2" charset="2"/>
              </a:rPr>
              <a:t> cycle at sunset!</a:t>
            </a:r>
            <a:endParaRPr lang="en-CA" sz="2800" b="1" dirty="0" smtClean="0">
              <a:solidFill>
                <a:srgbClr val="9933FF"/>
              </a:solidFill>
            </a:endParaRPr>
          </a:p>
          <a:p>
            <a:pPr algn="ctr" defTabSz="457200"/>
            <a:r>
              <a:rPr lang="en-CA" sz="2800" b="1" u="sng" dirty="0" smtClean="0">
                <a:solidFill>
                  <a:srgbClr val="FF0000"/>
                </a:solidFill>
              </a:rPr>
              <a:t>Problem is</a:t>
            </a:r>
            <a:r>
              <a:rPr lang="en-CA" sz="2800" b="1" dirty="0">
                <a:solidFill>
                  <a:srgbClr val="FF0000"/>
                </a:solidFill>
              </a:rPr>
              <a:t> </a:t>
            </a:r>
            <a:r>
              <a:rPr lang="en-CA" sz="2800" b="1" dirty="0" smtClean="0">
                <a:solidFill>
                  <a:srgbClr val="FF0000"/>
                </a:solidFill>
              </a:rPr>
              <a:t>- way too early to be close to the </a:t>
            </a:r>
            <a:r>
              <a:rPr lang="en-CA" sz="2800" b="1" dirty="0" smtClean="0">
                <a:ln>
                  <a:solidFill>
                    <a:sysClr val="windowText" lastClr="000000"/>
                  </a:solidFill>
                </a:ln>
                <a:solidFill>
                  <a:srgbClr val="FF0000"/>
                </a:solidFill>
                <a:effectLst>
                  <a:glow rad="127000">
                    <a:srgbClr val="FFCCFF"/>
                  </a:glow>
                </a:effectLst>
              </a:rPr>
              <a:t>12 hour offset!</a:t>
            </a:r>
            <a:endParaRPr lang="en-CA" sz="2800" b="1" dirty="0">
              <a:ln>
                <a:solidFill>
                  <a:sysClr val="windowText" lastClr="000000"/>
                </a:solidFill>
              </a:ln>
              <a:solidFill>
                <a:srgbClr val="FF0000"/>
              </a:solidFill>
              <a:effectLst>
                <a:glow rad="127000">
                  <a:srgbClr val="FFCCFF"/>
                </a:glow>
              </a:effectLst>
            </a:endParaRPr>
          </a:p>
        </p:txBody>
      </p:sp>
      <p:sp>
        <p:nvSpPr>
          <p:cNvPr id="15" name="Rounded Rectangle 14"/>
          <p:cNvSpPr/>
          <p:nvPr/>
        </p:nvSpPr>
        <p:spPr>
          <a:xfrm>
            <a:off x="985137" y="103348"/>
            <a:ext cx="3643201" cy="644809"/>
          </a:xfrm>
          <a:prstGeom prst="roundRect">
            <a:avLst>
              <a:gd name="adj" fmla="val 45608"/>
            </a:avLst>
          </a:prstGeom>
          <a:solidFill>
            <a:schemeClr val="bg1"/>
          </a:solidFill>
          <a:ln>
            <a:solidFill>
              <a:srgbClr val="66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The </a:t>
            </a:r>
            <a:r>
              <a:rPr lang="en-CA" sz="2800" b="1" dirty="0" smtClean="0">
                <a:solidFill>
                  <a:srgbClr val="FFFF00"/>
                </a:solidFill>
              </a:rPr>
              <a:t>1</a:t>
            </a:r>
            <a:r>
              <a:rPr lang="en-CA" sz="2800" b="1" baseline="30000" dirty="0" smtClean="0">
                <a:solidFill>
                  <a:srgbClr val="FFFF00"/>
                </a:solidFill>
              </a:rPr>
              <a:t>st</a:t>
            </a:r>
            <a:r>
              <a:rPr lang="en-CA" sz="2800" b="1" dirty="0" smtClean="0">
                <a:solidFill>
                  <a:srgbClr val="FF0000"/>
                </a:solidFill>
              </a:rPr>
              <a:t> </a:t>
            </a:r>
            <a:r>
              <a:rPr lang="en-CA" sz="2800" b="1" u="sng" dirty="0" smtClean="0">
                <a:solidFill>
                  <a:srgbClr val="FF0000"/>
                </a:solidFill>
              </a:rPr>
              <a:t>Lunar</a:t>
            </a:r>
            <a:r>
              <a:rPr lang="en-CA" sz="2800" b="1" dirty="0" smtClean="0">
                <a:solidFill>
                  <a:srgbClr val="FF0000"/>
                </a:solidFill>
              </a:rPr>
              <a:t> View</a:t>
            </a:r>
            <a:endParaRPr lang="en-CA" sz="2800" b="1" dirty="0">
              <a:solidFill>
                <a:srgbClr val="FF0000"/>
              </a:solidFill>
            </a:endParaRPr>
          </a:p>
        </p:txBody>
      </p:sp>
      <p:sp>
        <p:nvSpPr>
          <p:cNvPr id="16" name="Rounded Rectangular Callout 15"/>
          <p:cNvSpPr/>
          <p:nvPr/>
        </p:nvSpPr>
        <p:spPr>
          <a:xfrm>
            <a:off x="6642538" y="961960"/>
            <a:ext cx="1662183" cy="438252"/>
          </a:xfrm>
          <a:prstGeom prst="wedgeRoundRectCallout">
            <a:avLst>
              <a:gd name="adj1" fmla="val 101368"/>
              <a:gd name="adj2" fmla="val 152484"/>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prstClr val="black"/>
                </a:solidFill>
              </a:rPr>
              <a:t>Conjunction</a:t>
            </a:r>
          </a:p>
        </p:txBody>
      </p:sp>
      <p:sp>
        <p:nvSpPr>
          <p:cNvPr id="17" name="Rectangle 16"/>
          <p:cNvSpPr/>
          <p:nvPr/>
        </p:nvSpPr>
        <p:spPr>
          <a:xfrm>
            <a:off x="8611923" y="3788602"/>
            <a:ext cx="565944" cy="331841"/>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0" name="Rectangle 19"/>
          <p:cNvSpPr/>
          <p:nvPr/>
        </p:nvSpPr>
        <p:spPr>
          <a:xfrm>
            <a:off x="9093956" y="1909536"/>
            <a:ext cx="436448" cy="36792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Rounded Rectangular Callout 20"/>
          <p:cNvSpPr/>
          <p:nvPr/>
        </p:nvSpPr>
        <p:spPr>
          <a:xfrm>
            <a:off x="8473530" y="942781"/>
            <a:ext cx="1677299" cy="438819"/>
          </a:xfrm>
          <a:prstGeom prst="wedgeRoundRectCallout">
            <a:avLst>
              <a:gd name="adj1" fmla="val 59400"/>
              <a:gd name="adj2" fmla="val 152383"/>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prstClr val="black"/>
                </a:solidFill>
              </a:rPr>
              <a:t>Sliver Moon</a:t>
            </a:r>
          </a:p>
        </p:txBody>
      </p:sp>
      <p:sp>
        <p:nvSpPr>
          <p:cNvPr id="22" name="Rectangle 21"/>
          <p:cNvSpPr/>
          <p:nvPr/>
        </p:nvSpPr>
        <p:spPr>
          <a:xfrm>
            <a:off x="10185298" y="1909534"/>
            <a:ext cx="436448" cy="36792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24" name="Straight Connector 23"/>
          <p:cNvCxnSpPr/>
          <p:nvPr/>
        </p:nvCxnSpPr>
        <p:spPr>
          <a:xfrm flipH="1">
            <a:off x="8942518" y="2277462"/>
            <a:ext cx="266879" cy="1484109"/>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10259958" y="329223"/>
            <a:ext cx="1448642" cy="1244176"/>
          </a:xfrm>
          <a:prstGeom prst="wedgeRoundRectCallout">
            <a:avLst>
              <a:gd name="adj1" fmla="val 29"/>
              <a:gd name="adj2" fmla="val 75864"/>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26" name="Rectangle 25"/>
          <p:cNvSpPr/>
          <p:nvPr/>
        </p:nvSpPr>
        <p:spPr>
          <a:xfrm>
            <a:off x="10669466" y="1898037"/>
            <a:ext cx="477314" cy="379425"/>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8" name="Rectangle 27"/>
          <p:cNvSpPr/>
          <p:nvPr/>
        </p:nvSpPr>
        <p:spPr>
          <a:xfrm>
            <a:off x="10193684" y="2624403"/>
            <a:ext cx="428062" cy="323016"/>
          </a:xfrm>
          <a:prstGeom prst="rect">
            <a:avLst/>
          </a:prstGeom>
          <a:noFill/>
          <a:ln w="5715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Tree>
    <p:extLst>
      <p:ext uri="{BB962C8B-B14F-4D97-AF65-F5344CB8AC3E}">
        <p14:creationId xmlns:p14="http://schemas.microsoft.com/office/powerpoint/2010/main" val="46248638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 calcmode="lin" valueType="num">
                                      <p:cBhvr>
                                        <p:cTn id="9" dur="750" fill="hold"/>
                                        <p:tgtEl>
                                          <p:spTgt spid="15"/>
                                        </p:tgtEl>
                                        <p:attrNameLst>
                                          <p:attrName>style.rotation</p:attrName>
                                        </p:attrNameLst>
                                      </p:cBhvr>
                                      <p:tavLst>
                                        <p:tav tm="0">
                                          <p:val>
                                            <p:fltVal val="360"/>
                                          </p:val>
                                        </p:tav>
                                        <p:tav tm="100000">
                                          <p:val>
                                            <p:fltVal val="0"/>
                                          </p:val>
                                        </p:tav>
                                      </p:tavLst>
                                    </p:anim>
                                    <p:animEffect transition="in" filter="fade">
                                      <p:cBhvr>
                                        <p:cTn id="10" dur="750"/>
                                        <p:tgtEl>
                                          <p:spTgt spid="15"/>
                                        </p:tgtEl>
                                      </p:cBhvr>
                                    </p:animEffect>
                                  </p:childTnLst>
                                </p:cTn>
                              </p:par>
                              <p:par>
                                <p:cTn id="11" presetID="47" presetClass="entr" presetSubtype="0" fill="hold" grpId="0" nodeType="with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250"/>
                                        <p:tgtEl>
                                          <p:spTgt spid="16"/>
                                        </p:tgtEl>
                                      </p:cBhvr>
                                    </p:animEffect>
                                    <p:anim calcmode="lin" valueType="num">
                                      <p:cBhvr>
                                        <p:cTn id="14" dur="1250" fill="hold"/>
                                        <p:tgtEl>
                                          <p:spTgt spid="16"/>
                                        </p:tgtEl>
                                        <p:attrNameLst>
                                          <p:attrName>ppt_x</p:attrName>
                                        </p:attrNameLst>
                                      </p:cBhvr>
                                      <p:tavLst>
                                        <p:tav tm="0">
                                          <p:val>
                                            <p:strVal val="#ppt_x"/>
                                          </p:val>
                                        </p:tav>
                                        <p:tav tm="100000">
                                          <p:val>
                                            <p:strVal val="#ppt_x"/>
                                          </p:val>
                                        </p:tav>
                                      </p:tavLst>
                                    </p:anim>
                                    <p:anim calcmode="lin" valueType="num">
                                      <p:cBhvr>
                                        <p:cTn id="15" dur="1250" fill="hold"/>
                                        <p:tgtEl>
                                          <p:spTgt spid="16"/>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1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250" fill="hold"/>
                                        <p:tgtEl>
                                          <p:spTgt spid="21"/>
                                        </p:tgtEl>
                                        <p:attrNameLst>
                                          <p:attrName>ppt_x</p:attrName>
                                        </p:attrNameLst>
                                      </p:cBhvr>
                                      <p:tavLst>
                                        <p:tav tm="0">
                                          <p:val>
                                            <p:strVal val="0-#ppt_w/2"/>
                                          </p:val>
                                        </p:tav>
                                        <p:tav tm="100000">
                                          <p:val>
                                            <p:strVal val="#ppt_x"/>
                                          </p:val>
                                        </p:tav>
                                      </p:tavLst>
                                    </p:anim>
                                    <p:anim calcmode="lin" valueType="num">
                                      <p:cBhvr additive="base">
                                        <p:cTn id="34" dur="1250" fill="hold"/>
                                        <p:tgtEl>
                                          <p:spTgt spid="2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1250" fill="hold"/>
                                        <p:tgtEl>
                                          <p:spTgt spid="22"/>
                                        </p:tgtEl>
                                        <p:attrNameLst>
                                          <p:attrName>ppt_x</p:attrName>
                                        </p:attrNameLst>
                                      </p:cBhvr>
                                      <p:tavLst>
                                        <p:tav tm="0">
                                          <p:val>
                                            <p:strVal val="0-#ppt_w/2"/>
                                          </p:val>
                                        </p:tav>
                                        <p:tav tm="100000">
                                          <p:val>
                                            <p:strVal val="#ppt_x"/>
                                          </p:val>
                                        </p:tav>
                                      </p:tavLst>
                                    </p:anim>
                                    <p:anim calcmode="lin" valueType="num">
                                      <p:cBhvr additive="base">
                                        <p:cTn id="38" dur="125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1250" fill="hold"/>
                                        <p:tgtEl>
                                          <p:spTgt spid="28"/>
                                        </p:tgtEl>
                                        <p:attrNameLst>
                                          <p:attrName>ppt_x</p:attrName>
                                        </p:attrNameLst>
                                      </p:cBhvr>
                                      <p:tavLst>
                                        <p:tav tm="0">
                                          <p:val>
                                            <p:strVal val="0-#ppt_w/2"/>
                                          </p:val>
                                        </p:tav>
                                        <p:tav tm="100000">
                                          <p:val>
                                            <p:strVal val="#ppt_x"/>
                                          </p:val>
                                        </p:tav>
                                      </p:tavLst>
                                    </p:anim>
                                    <p:anim calcmode="lin" valueType="num">
                                      <p:cBhvr additive="base">
                                        <p:cTn id="55" dur="1250" fill="hold"/>
                                        <p:tgtEl>
                                          <p:spTgt spid="28"/>
                                        </p:tgtEl>
                                        <p:attrNameLst>
                                          <p:attrName>ppt_y</p:attrName>
                                        </p:attrNameLst>
                                      </p:cBhvr>
                                      <p:tavLst>
                                        <p:tav tm="0">
                                          <p:val>
                                            <p:strVal val="#ppt_y"/>
                                          </p:val>
                                        </p:tav>
                                        <p:tav tm="100000">
                                          <p:val>
                                            <p:strVal val="#ppt_y"/>
                                          </p:val>
                                        </p:tav>
                                      </p:tavLst>
                                    </p:anim>
                                  </p:childTnLst>
                                </p:cTn>
                              </p:par>
                            </p:childTnLst>
                          </p:cTn>
                        </p:par>
                        <p:par>
                          <p:cTn id="56" fill="hold">
                            <p:stCondLst>
                              <p:cond delay="2250"/>
                            </p:stCondLst>
                            <p:childTnLst>
                              <p:par>
                                <p:cTn id="57" presetID="9"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dissolve">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5" grpId="0" animBg="1"/>
      <p:bldP spid="16" grpId="0" animBg="1"/>
      <p:bldP spid="17" grpId="0" animBg="1"/>
      <p:bldP spid="20" grpId="0" animBg="1"/>
      <p:bldP spid="21" grpId="0" animBg="1"/>
      <p:bldP spid="22" grpId="0" animBg="1"/>
      <p:bldP spid="25" grpId="0" animBg="1"/>
      <p:bldP spid="26" grpId="0" animBg="1"/>
      <p:bldP spid="28"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descr="C:\Users\Rae\Desktop\34 AD Apr Israe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5245" y="1094575"/>
            <a:ext cx="4263812" cy="39985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44619" y="1136368"/>
            <a:ext cx="4263812" cy="39545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728580" y="6485049"/>
            <a:ext cx="385890" cy="372951"/>
          </a:xfrm>
        </p:spPr>
        <p:txBody>
          <a:bodyPr/>
          <a:lstStyle/>
          <a:p>
            <a:fld id="{6D22F896-40B5-4ADD-8801-0D06FADFA095}" type="slidenum">
              <a:rPr lang="en-US" sz="1200" smtClean="0">
                <a:solidFill>
                  <a:prstClr val="white">
                    <a:tint val="75000"/>
                  </a:prstClr>
                </a:solidFill>
              </a:rPr>
              <a:pPr/>
              <a:t>84</a:t>
            </a:fld>
            <a:endParaRPr lang="en-US" sz="1200" dirty="0">
              <a:solidFill>
                <a:prstClr val="white">
                  <a:tint val="75000"/>
                </a:prstClr>
              </a:solidFill>
            </a:endParaRPr>
          </a:p>
        </p:txBody>
      </p:sp>
      <p:sp>
        <p:nvSpPr>
          <p:cNvPr id="7" name="Rectangle 6"/>
          <p:cNvSpPr/>
          <p:nvPr/>
        </p:nvSpPr>
        <p:spPr>
          <a:xfrm>
            <a:off x="7291635" y="1487227"/>
            <a:ext cx="600971" cy="1353431"/>
          </a:xfrm>
          <a:prstGeom prst="rect">
            <a:avLst/>
          </a:prstGeom>
          <a:noFill/>
          <a:ln w="57150">
            <a:solidFill>
              <a:srgbClr val="CC00FF"/>
            </a:solidFill>
          </a:ln>
          <a:effectLst>
            <a:glow rad="63500">
              <a:srgbClr val="00FFCC"/>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8" name="Straight Connector 7"/>
          <p:cNvCxnSpPr/>
          <p:nvPr/>
        </p:nvCxnSpPr>
        <p:spPr>
          <a:xfrm>
            <a:off x="1052560" y="4050625"/>
            <a:ext cx="2076122" cy="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426311" y="2405662"/>
            <a:ext cx="1244445" cy="4038"/>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39516" y="3642112"/>
            <a:ext cx="2661826" cy="24596"/>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4811774" y="972986"/>
            <a:ext cx="2143535" cy="834763"/>
          </a:xfrm>
          <a:prstGeom prst="wedgeRoundRectCallout">
            <a:avLst>
              <a:gd name="adj1" fmla="val 57740"/>
              <a:gd name="adj2" fmla="val 135929"/>
              <a:gd name="adj3" fmla="val 16667"/>
            </a:avLst>
          </a:prstGeom>
          <a:solidFill>
            <a:srgbClr val="FFFF00"/>
          </a:solidFill>
          <a:ln w="76200">
            <a:solidFill>
              <a:srgbClr val="CC00FF"/>
            </a:solidFill>
          </a:ln>
          <a:effectLst>
            <a:glow rad="127000">
              <a:srgbClr val="00FFCC"/>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u="sng" dirty="0">
                <a:solidFill>
                  <a:srgbClr val="0000FF"/>
                </a:solidFill>
              </a:rPr>
              <a:t>CC</a:t>
            </a:r>
            <a:r>
              <a:rPr lang="en-CA" sz="2400" dirty="0">
                <a:solidFill>
                  <a:srgbClr val="0000FF"/>
                </a:solidFill>
              </a:rPr>
              <a:t> Abib </a:t>
            </a:r>
            <a:r>
              <a:rPr lang="en-CA" sz="2400" dirty="0" smtClean="0">
                <a:solidFill>
                  <a:srgbClr val="0000FF"/>
                </a:solidFill>
              </a:rPr>
              <a:t>14 </a:t>
            </a:r>
            <a:r>
              <a:rPr lang="en-CA" sz="2400" dirty="0">
                <a:solidFill>
                  <a:srgbClr val="0000FF"/>
                </a:solidFill>
              </a:rPr>
              <a:t>Passover </a:t>
            </a:r>
          </a:p>
        </p:txBody>
      </p:sp>
      <p:pic>
        <p:nvPicPr>
          <p:cNvPr id="19" name="Picture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72997" y="231274"/>
            <a:ext cx="4926564" cy="485192"/>
          </a:xfrm>
          <a:prstGeom prst="rect">
            <a:avLst/>
          </a:prstGeom>
        </p:spPr>
      </p:pic>
      <p:cxnSp>
        <p:nvCxnSpPr>
          <p:cNvPr id="23" name="Straight Connector 22"/>
          <p:cNvCxnSpPr/>
          <p:nvPr/>
        </p:nvCxnSpPr>
        <p:spPr>
          <a:xfrm>
            <a:off x="6955309" y="2778826"/>
            <a:ext cx="802746" cy="2581"/>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58875" y="101790"/>
            <a:ext cx="6117476" cy="644809"/>
          </a:xfrm>
          <a:prstGeom prst="roundRect">
            <a:avLst>
              <a:gd name="adj" fmla="val 45608"/>
            </a:avLst>
          </a:prstGeom>
          <a:solidFill>
            <a:schemeClr val="bg1"/>
          </a:solidFill>
          <a:ln>
            <a:solidFill>
              <a:srgbClr val="5D742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The </a:t>
            </a:r>
            <a:r>
              <a:rPr lang="en-CA" sz="2800" b="1" dirty="0" smtClean="0">
                <a:solidFill>
                  <a:srgbClr val="FFFF00"/>
                </a:solidFill>
              </a:rPr>
              <a:t>2</a:t>
            </a:r>
            <a:r>
              <a:rPr lang="en-CA" sz="2800" b="1" baseline="30000" dirty="0" smtClean="0">
                <a:solidFill>
                  <a:srgbClr val="FFFF00"/>
                </a:solidFill>
              </a:rPr>
              <a:t>nd</a:t>
            </a:r>
            <a:r>
              <a:rPr lang="en-CA" sz="2800" b="1" dirty="0" smtClean="0">
                <a:solidFill>
                  <a:srgbClr val="FF0000"/>
                </a:solidFill>
              </a:rPr>
              <a:t> </a:t>
            </a:r>
            <a:r>
              <a:rPr lang="en-CA" sz="2800" b="1" u="sng" dirty="0" smtClean="0">
                <a:solidFill>
                  <a:srgbClr val="FF0000"/>
                </a:solidFill>
              </a:rPr>
              <a:t>Lunar</a:t>
            </a:r>
            <a:r>
              <a:rPr lang="en-CA" sz="2800" b="1" dirty="0" smtClean="0">
                <a:solidFill>
                  <a:srgbClr val="FF0000"/>
                </a:solidFill>
              </a:rPr>
              <a:t> View </a:t>
            </a:r>
            <a:r>
              <a:rPr lang="en-CA" sz="2800" b="1" u="sng" dirty="0" smtClean="0">
                <a:solidFill>
                  <a:schemeClr val="bg2">
                    <a:lumMod val="60000"/>
                    <a:lumOff val="40000"/>
                  </a:schemeClr>
                </a:solidFill>
              </a:rPr>
              <a:t>AFTER</a:t>
            </a:r>
            <a:r>
              <a:rPr lang="en-CA" sz="2800" b="1" dirty="0" smtClean="0">
                <a:solidFill>
                  <a:srgbClr val="FF0000"/>
                </a:solidFill>
              </a:rPr>
              <a:t> Equinox</a:t>
            </a:r>
            <a:endParaRPr lang="en-CA" sz="2800" b="1" dirty="0">
              <a:solidFill>
                <a:srgbClr val="FF0000"/>
              </a:solidFill>
            </a:endParaRPr>
          </a:p>
        </p:txBody>
      </p:sp>
      <p:sp>
        <p:nvSpPr>
          <p:cNvPr id="16" name="Rounded Rectangular Callout 15"/>
          <p:cNvSpPr/>
          <p:nvPr/>
        </p:nvSpPr>
        <p:spPr>
          <a:xfrm>
            <a:off x="8041934" y="1613765"/>
            <a:ext cx="1662183" cy="438252"/>
          </a:xfrm>
          <a:prstGeom prst="wedgeRoundRectCallout">
            <a:avLst>
              <a:gd name="adj1" fmla="val -14004"/>
              <a:gd name="adj2" fmla="val 120607"/>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prstClr val="black"/>
                </a:solidFill>
              </a:rPr>
              <a:t>Conjunction</a:t>
            </a:r>
          </a:p>
        </p:txBody>
      </p:sp>
      <p:sp>
        <p:nvSpPr>
          <p:cNvPr id="17" name="Rectangle 16"/>
          <p:cNvSpPr/>
          <p:nvPr/>
        </p:nvSpPr>
        <p:spPr>
          <a:xfrm>
            <a:off x="7110087" y="4619257"/>
            <a:ext cx="565944" cy="393056"/>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0" name="Rectangle 19"/>
          <p:cNvSpPr/>
          <p:nvPr/>
        </p:nvSpPr>
        <p:spPr>
          <a:xfrm>
            <a:off x="8578927" y="2430095"/>
            <a:ext cx="436448" cy="36792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Rounded Rectangular Callout 20"/>
          <p:cNvSpPr/>
          <p:nvPr/>
        </p:nvSpPr>
        <p:spPr>
          <a:xfrm>
            <a:off x="9704117" y="1597766"/>
            <a:ext cx="1677299" cy="438819"/>
          </a:xfrm>
          <a:prstGeom prst="wedgeRoundRectCallout">
            <a:avLst>
              <a:gd name="adj1" fmla="val -27675"/>
              <a:gd name="adj2" fmla="val 129230"/>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prstClr val="black"/>
                </a:solidFill>
              </a:rPr>
              <a:t>Sliver Moon</a:t>
            </a:r>
          </a:p>
        </p:txBody>
      </p:sp>
      <p:sp>
        <p:nvSpPr>
          <p:cNvPr id="22" name="Rectangle 21"/>
          <p:cNvSpPr/>
          <p:nvPr/>
        </p:nvSpPr>
        <p:spPr>
          <a:xfrm>
            <a:off x="9804909" y="2436994"/>
            <a:ext cx="436448" cy="36792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24" name="Straight Connector 23"/>
          <p:cNvCxnSpPr/>
          <p:nvPr/>
        </p:nvCxnSpPr>
        <p:spPr>
          <a:xfrm flipH="1">
            <a:off x="7676031" y="2856657"/>
            <a:ext cx="902896" cy="1762600"/>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10381299" y="3163502"/>
            <a:ext cx="1448642" cy="1244176"/>
          </a:xfrm>
          <a:prstGeom prst="wedgeRoundRectCallout">
            <a:avLst>
              <a:gd name="adj1" fmla="val -21888"/>
              <a:gd name="adj2" fmla="val -76228"/>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26" name="Rectangle 25"/>
          <p:cNvSpPr/>
          <p:nvPr/>
        </p:nvSpPr>
        <p:spPr>
          <a:xfrm>
            <a:off x="10381299" y="2430095"/>
            <a:ext cx="477314" cy="379425"/>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8" name="Rectangle 27"/>
          <p:cNvSpPr/>
          <p:nvPr/>
        </p:nvSpPr>
        <p:spPr>
          <a:xfrm>
            <a:off x="9754109" y="3214302"/>
            <a:ext cx="503454" cy="414284"/>
          </a:xfrm>
          <a:prstGeom prst="rect">
            <a:avLst/>
          </a:prstGeom>
          <a:noFill/>
          <a:ln w="5715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 name="Rounded Rectangle 2"/>
          <p:cNvSpPr/>
          <p:nvPr/>
        </p:nvSpPr>
        <p:spPr>
          <a:xfrm>
            <a:off x="88900" y="5244090"/>
            <a:ext cx="2976282" cy="1194523"/>
          </a:xfrm>
          <a:prstGeom prst="roundRect">
            <a:avLst>
              <a:gd name="adj" fmla="val 33385"/>
            </a:avLst>
          </a:prstGeom>
          <a:solidFill>
            <a:schemeClr val="accent3">
              <a:lumMod val="75000"/>
            </a:schemeClr>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bg1"/>
                </a:solidFill>
              </a:rPr>
              <a:t>Shall we look at the Equi</a:t>
            </a:r>
            <a:r>
              <a:rPr lang="en-CA" sz="2800" b="1" u="sng" dirty="0" smtClean="0">
                <a:solidFill>
                  <a:schemeClr val="bg1"/>
                </a:solidFill>
              </a:rPr>
              <a:t>lux</a:t>
            </a:r>
            <a:r>
              <a:rPr lang="en-CA" sz="2800" b="1" dirty="0" smtClean="0">
                <a:solidFill>
                  <a:schemeClr val="bg1"/>
                </a:solidFill>
              </a:rPr>
              <a:t>?   </a:t>
            </a:r>
            <a:endParaRPr lang="en-CA" b="1" dirty="0"/>
          </a:p>
        </p:txBody>
      </p:sp>
      <p:sp>
        <p:nvSpPr>
          <p:cNvPr id="10" name="Rectangle 9"/>
          <p:cNvSpPr/>
          <p:nvPr/>
        </p:nvSpPr>
        <p:spPr>
          <a:xfrm>
            <a:off x="1503279" y="3207743"/>
            <a:ext cx="573072" cy="427867"/>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ln>
                <a:solidFill>
                  <a:srgbClr val="0000FF"/>
                </a:solidFill>
              </a:ln>
              <a:solidFill>
                <a:prstClr val="white"/>
              </a:solidFill>
            </a:endParaRPr>
          </a:p>
        </p:txBody>
      </p:sp>
      <p:sp>
        <p:nvSpPr>
          <p:cNvPr id="13" name="Rounded Rectangular Callout 12"/>
          <p:cNvSpPr/>
          <p:nvPr/>
        </p:nvSpPr>
        <p:spPr>
          <a:xfrm>
            <a:off x="620456" y="2103536"/>
            <a:ext cx="1765645" cy="503998"/>
          </a:xfrm>
          <a:prstGeom prst="wedgeRoundRectCallout">
            <a:avLst>
              <a:gd name="adj1" fmla="val 16211"/>
              <a:gd name="adj2" fmla="val 155293"/>
              <a:gd name="adj3" fmla="val 16667"/>
            </a:avLst>
          </a:prstGeom>
          <a:solidFill>
            <a:srgbClr val="0000FF"/>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smtClean="0">
                <a:solidFill>
                  <a:srgbClr val="00FFFF"/>
                </a:solidFill>
                <a:effectLst>
                  <a:glow rad="127000">
                    <a:srgbClr val="FFFF00"/>
                  </a:glow>
                </a:effectLst>
                <a:latin typeface="Comic Sans MS" panose="030F0702030302020204" pitchFamily="66" charset="0"/>
              </a:rPr>
              <a:t>Tequfah</a:t>
            </a:r>
            <a:endParaRPr lang="en-CA" sz="2800" dirty="0">
              <a:solidFill>
                <a:srgbClr val="00FFFF"/>
              </a:solidFill>
              <a:effectLst>
                <a:glow rad="127000">
                  <a:srgbClr val="FFFF00"/>
                </a:glow>
              </a:effectLst>
              <a:latin typeface="Comic Sans MS" panose="030F0702030302020204" pitchFamily="66" charset="0"/>
            </a:endParaRPr>
          </a:p>
        </p:txBody>
      </p:sp>
      <p:sp>
        <p:nvSpPr>
          <p:cNvPr id="31" name="Line Callout 1 30"/>
          <p:cNvSpPr/>
          <p:nvPr/>
        </p:nvSpPr>
        <p:spPr>
          <a:xfrm>
            <a:off x="3179619" y="5120421"/>
            <a:ext cx="8888671" cy="1426587"/>
          </a:xfrm>
          <a:prstGeom prst="borderCallout1">
            <a:avLst>
              <a:gd name="adj1" fmla="val -103458"/>
              <a:gd name="adj2" fmla="val 76902"/>
              <a:gd name="adj3" fmla="val -5245"/>
              <a:gd name="adj4" fmla="val 70232"/>
            </a:avLst>
          </a:prstGeom>
          <a:solidFill>
            <a:schemeClr val="accent6">
              <a:lumMod val="60000"/>
              <a:lumOff val="40000"/>
            </a:schemeClr>
          </a:solidFill>
          <a:ln w="76200">
            <a:solidFill>
              <a:srgbClr val="7030A0"/>
            </a:solidFill>
            <a:headEnd type="stealth"/>
            <a:tailEnd type="ova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400" b="1" dirty="0" smtClean="0">
                <a:ln>
                  <a:solidFill>
                    <a:sysClr val="windowText" lastClr="000000"/>
                  </a:solidFill>
                </a:ln>
                <a:solidFill>
                  <a:srgbClr val="FF0000"/>
                </a:solidFill>
              </a:rPr>
              <a:t>Lunar</a:t>
            </a:r>
            <a:r>
              <a:rPr lang="en-CA" sz="2400" b="1" dirty="0" smtClean="0">
                <a:ln>
                  <a:solidFill>
                    <a:sysClr val="windowText" lastClr="000000"/>
                  </a:solidFill>
                </a:ln>
                <a:solidFill>
                  <a:srgbClr val="FF9900"/>
                </a:solidFill>
              </a:rPr>
              <a:t> Abib 14 is on a 6</a:t>
            </a:r>
            <a:r>
              <a:rPr lang="en-CA" sz="2400" b="1" baseline="30000" dirty="0" smtClean="0">
                <a:ln>
                  <a:solidFill>
                    <a:sysClr val="windowText" lastClr="000000"/>
                  </a:solidFill>
                </a:ln>
                <a:solidFill>
                  <a:srgbClr val="FF9900"/>
                </a:solidFill>
              </a:rPr>
              <a:t>th</a:t>
            </a:r>
            <a:r>
              <a:rPr lang="en-CA" sz="2400" b="1" dirty="0" smtClean="0">
                <a:ln>
                  <a:solidFill>
                    <a:sysClr val="windowText" lastClr="000000"/>
                  </a:solidFill>
                </a:ln>
                <a:solidFill>
                  <a:srgbClr val="FF9900"/>
                </a:solidFill>
              </a:rPr>
              <a:t>  Cycle of the Week.</a:t>
            </a:r>
            <a:r>
              <a:rPr lang="en-CA" sz="2400" b="1" dirty="0" smtClean="0">
                <a:solidFill>
                  <a:srgbClr val="FF0000"/>
                </a:solidFill>
              </a:rPr>
              <a:t> </a:t>
            </a:r>
            <a:br>
              <a:rPr lang="en-CA" sz="2400" b="1" dirty="0" smtClean="0">
                <a:solidFill>
                  <a:srgbClr val="FF0000"/>
                </a:solidFill>
              </a:rPr>
            </a:br>
            <a:r>
              <a:rPr lang="en-CA" sz="2400" b="1" dirty="0" smtClean="0">
                <a:solidFill>
                  <a:srgbClr val="9933FF"/>
                </a:solidFill>
                <a:sym typeface="Wingdings" panose="05000000000000000000" pitchFamily="2" charset="2"/>
              </a:rPr>
              <a:t>It would start on the </a:t>
            </a:r>
            <a:r>
              <a:rPr lang="en-CA" sz="2400" b="1" u="sng" dirty="0">
                <a:solidFill>
                  <a:srgbClr val="9933FF"/>
                </a:solidFill>
                <a:sym typeface="Wingdings" panose="05000000000000000000" pitchFamily="2" charset="2"/>
              </a:rPr>
              <a:t>5</a:t>
            </a:r>
            <a:r>
              <a:rPr lang="en-CA" sz="2400" b="1" u="sng" baseline="30000" dirty="0" smtClean="0">
                <a:solidFill>
                  <a:srgbClr val="9933FF"/>
                </a:solidFill>
                <a:sym typeface="Wingdings" panose="05000000000000000000" pitchFamily="2" charset="2"/>
              </a:rPr>
              <a:t>th</a:t>
            </a:r>
            <a:r>
              <a:rPr lang="en-CA" sz="2400" b="1" dirty="0" smtClean="0">
                <a:solidFill>
                  <a:srgbClr val="9933FF"/>
                </a:solidFill>
                <a:sym typeface="Wingdings" panose="05000000000000000000" pitchFamily="2" charset="2"/>
              </a:rPr>
              <a:t> cycle at sunset!</a:t>
            </a:r>
            <a:endParaRPr lang="en-CA" sz="2400" b="1" dirty="0" smtClean="0">
              <a:solidFill>
                <a:srgbClr val="9933FF"/>
              </a:solidFill>
            </a:endParaRPr>
          </a:p>
          <a:p>
            <a:pPr algn="ctr" defTabSz="457200"/>
            <a:r>
              <a:rPr lang="en-CA" sz="2400" b="1" u="sng" dirty="0" smtClean="0">
                <a:solidFill>
                  <a:srgbClr val="FF0000"/>
                </a:solidFill>
              </a:rPr>
              <a:t>Problem</a:t>
            </a:r>
            <a:r>
              <a:rPr lang="en-CA" sz="2400" b="1" dirty="0" smtClean="0">
                <a:solidFill>
                  <a:srgbClr val="FF0000"/>
                </a:solidFill>
              </a:rPr>
              <a:t>: - </a:t>
            </a:r>
            <a:r>
              <a:rPr lang="en-CA" sz="2400" b="1" dirty="0" smtClean="0">
                <a:solidFill>
                  <a:srgbClr val="FF0000"/>
                </a:solidFill>
                <a:latin typeface="Arial Black" panose="020B0A04020102020204" pitchFamily="34" charset="0"/>
              </a:rPr>
              <a:t>WAY TOO LATE </a:t>
            </a:r>
            <a:r>
              <a:rPr lang="en-CA" sz="2400" b="1" dirty="0" smtClean="0">
                <a:solidFill>
                  <a:srgbClr val="FF0000"/>
                </a:solidFill>
              </a:rPr>
              <a:t>to align with a </a:t>
            </a:r>
            <a:r>
              <a:rPr lang="en-CA" sz="2400" b="1" dirty="0" smtClean="0">
                <a:ln>
                  <a:solidFill>
                    <a:sysClr val="windowText" lastClr="000000"/>
                  </a:solidFill>
                </a:ln>
                <a:solidFill>
                  <a:srgbClr val="FF0000"/>
                </a:solidFill>
                <a:effectLst>
                  <a:glow rad="127000">
                    <a:srgbClr val="FFCCFF"/>
                  </a:glow>
                </a:effectLst>
              </a:rPr>
              <a:t>12 hour offset!</a:t>
            </a:r>
            <a:endParaRPr lang="en-CA" sz="2400" b="1" dirty="0">
              <a:ln>
                <a:solidFill>
                  <a:sysClr val="windowText" lastClr="000000"/>
                </a:solidFill>
              </a:ln>
              <a:solidFill>
                <a:srgbClr val="FF0000"/>
              </a:solidFill>
              <a:effectLst>
                <a:glow rad="127000">
                  <a:srgbClr val="FFCCFF"/>
                </a:glow>
              </a:effectLst>
            </a:endParaRPr>
          </a:p>
        </p:txBody>
      </p:sp>
    </p:spTree>
    <p:extLst>
      <p:ext uri="{BB962C8B-B14F-4D97-AF65-F5344CB8AC3E}">
        <p14:creationId xmlns:p14="http://schemas.microsoft.com/office/powerpoint/2010/main" val="266538136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 calcmode="lin" valueType="num">
                                      <p:cBhvr>
                                        <p:cTn id="9" dur="750" fill="hold"/>
                                        <p:tgtEl>
                                          <p:spTgt spid="15"/>
                                        </p:tgtEl>
                                        <p:attrNameLst>
                                          <p:attrName>style.rotation</p:attrName>
                                        </p:attrNameLst>
                                      </p:cBhvr>
                                      <p:tavLst>
                                        <p:tav tm="0">
                                          <p:val>
                                            <p:fltVal val="360"/>
                                          </p:val>
                                        </p:tav>
                                        <p:tav tm="100000">
                                          <p:val>
                                            <p:fltVal val="0"/>
                                          </p:val>
                                        </p:tav>
                                      </p:tavLst>
                                    </p:anim>
                                    <p:animEffect transition="in" filter="fade">
                                      <p:cBhvr>
                                        <p:cTn id="10" dur="750"/>
                                        <p:tgtEl>
                                          <p:spTgt spid="15"/>
                                        </p:tgtEl>
                                      </p:cBhvr>
                                    </p:animEffect>
                                  </p:childTnLst>
                                </p:cTn>
                              </p:par>
                            </p:childTnLst>
                          </p:cTn>
                        </p:par>
                        <p:par>
                          <p:cTn id="11" fill="hold">
                            <p:stCondLst>
                              <p:cond delay="750"/>
                            </p:stCondLst>
                            <p:childTnLst>
                              <p:par>
                                <p:cTn id="12" presetID="47"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7"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250"/>
                                        <p:tgtEl>
                                          <p:spTgt spid="16"/>
                                        </p:tgtEl>
                                      </p:cBhvr>
                                    </p:animEffect>
                                    <p:anim calcmode="lin" valueType="num">
                                      <p:cBhvr>
                                        <p:cTn id="28" dur="1250" fill="hold"/>
                                        <p:tgtEl>
                                          <p:spTgt spid="16"/>
                                        </p:tgtEl>
                                        <p:attrNameLst>
                                          <p:attrName>ppt_x</p:attrName>
                                        </p:attrNameLst>
                                      </p:cBhvr>
                                      <p:tavLst>
                                        <p:tav tm="0">
                                          <p:val>
                                            <p:strVal val="#ppt_x"/>
                                          </p:val>
                                        </p:tav>
                                        <p:tav tm="100000">
                                          <p:val>
                                            <p:strVal val="#ppt_x"/>
                                          </p:val>
                                        </p:tav>
                                      </p:tavLst>
                                    </p:anim>
                                    <p:anim calcmode="lin" valueType="num">
                                      <p:cBhvr>
                                        <p:cTn id="29" dur="1250" fill="hold"/>
                                        <p:tgtEl>
                                          <p:spTgt spid="1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1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250" fill="hold"/>
                                        <p:tgtEl>
                                          <p:spTgt spid="21"/>
                                        </p:tgtEl>
                                        <p:attrNameLst>
                                          <p:attrName>ppt_x</p:attrName>
                                        </p:attrNameLst>
                                      </p:cBhvr>
                                      <p:tavLst>
                                        <p:tav tm="0">
                                          <p:val>
                                            <p:strVal val="0-#ppt_w/2"/>
                                          </p:val>
                                        </p:tav>
                                        <p:tav tm="100000">
                                          <p:val>
                                            <p:strVal val="#ppt_x"/>
                                          </p:val>
                                        </p:tav>
                                      </p:tavLst>
                                    </p:anim>
                                    <p:anim calcmode="lin" valueType="num">
                                      <p:cBhvr additive="base">
                                        <p:cTn id="48" dur="1250" fill="hold"/>
                                        <p:tgtEl>
                                          <p:spTgt spid="2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250" fill="hold"/>
                                        <p:tgtEl>
                                          <p:spTgt spid="22"/>
                                        </p:tgtEl>
                                        <p:attrNameLst>
                                          <p:attrName>ppt_x</p:attrName>
                                        </p:attrNameLst>
                                      </p:cBhvr>
                                      <p:tavLst>
                                        <p:tav tm="0">
                                          <p:val>
                                            <p:strVal val="0-#ppt_w/2"/>
                                          </p:val>
                                        </p:tav>
                                        <p:tav tm="100000">
                                          <p:val>
                                            <p:strVal val="#ppt_x"/>
                                          </p:val>
                                        </p:tav>
                                      </p:tavLst>
                                    </p:anim>
                                    <p:anim calcmode="lin" valueType="num">
                                      <p:cBhvr additive="base">
                                        <p:cTn id="52" dur="125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1250" fill="hold"/>
                                        <p:tgtEl>
                                          <p:spTgt spid="28"/>
                                        </p:tgtEl>
                                        <p:attrNameLst>
                                          <p:attrName>ppt_x</p:attrName>
                                        </p:attrNameLst>
                                      </p:cBhvr>
                                      <p:tavLst>
                                        <p:tav tm="0">
                                          <p:val>
                                            <p:strVal val="0-#ppt_w/2"/>
                                          </p:val>
                                        </p:tav>
                                        <p:tav tm="100000">
                                          <p:val>
                                            <p:strVal val="#ppt_x"/>
                                          </p:val>
                                        </p:tav>
                                      </p:tavLst>
                                    </p:anim>
                                    <p:anim calcmode="lin" valueType="num">
                                      <p:cBhvr additive="base">
                                        <p:cTn id="69" dur="125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2250"/>
                            </p:stCondLst>
                            <p:childTnLst>
                              <p:par>
                                <p:cTn id="71" presetID="9"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dissolve">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circle(in)">
                                      <p:cBhvr>
                                        <p:cTn id="7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0" grpId="0" animBg="1"/>
      <p:bldP spid="21" grpId="0" animBg="1"/>
      <p:bldP spid="22" grpId="0" animBg="1"/>
      <p:bldP spid="25" grpId="0" animBg="1"/>
      <p:bldP spid="26" grpId="0" animBg="1"/>
      <p:bldP spid="28" grpId="0" animBg="1"/>
      <p:bldP spid="3" grpId="0" animBg="1"/>
      <p:bldP spid="10" grpId="0" animBg="1"/>
      <p:bldP spid="13" grpId="0" animBg="1"/>
      <p:bldP spid="31"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5367" y="793142"/>
            <a:ext cx="11246178" cy="5786808"/>
          </a:xfrm>
          <a:prstGeom prst="rect">
            <a:avLst/>
          </a:prstGeom>
        </p:spPr>
      </p:pic>
      <p:sp>
        <p:nvSpPr>
          <p:cNvPr id="13" name="Rounded Rectangular Callout 12"/>
          <p:cNvSpPr/>
          <p:nvPr/>
        </p:nvSpPr>
        <p:spPr>
          <a:xfrm>
            <a:off x="6936208" y="1714808"/>
            <a:ext cx="1765645" cy="503998"/>
          </a:xfrm>
          <a:prstGeom prst="wedgeRoundRectCallout">
            <a:avLst>
              <a:gd name="adj1" fmla="val 45579"/>
              <a:gd name="adj2" fmla="val 110115"/>
              <a:gd name="adj3" fmla="val 16667"/>
            </a:avLst>
          </a:prstGeom>
          <a:solidFill>
            <a:srgbClr val="0000FF"/>
          </a:solidFill>
          <a:ln w="57150">
            <a:solidFill>
              <a:srgbClr val="00FFFF"/>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smtClean="0">
                <a:solidFill>
                  <a:srgbClr val="00FFFF"/>
                </a:solidFill>
                <a:effectLst>
                  <a:glow rad="127000">
                    <a:srgbClr val="FFFF00"/>
                  </a:glow>
                </a:effectLst>
                <a:latin typeface="Comic Sans MS" panose="030F0702030302020204" pitchFamily="66" charset="0"/>
              </a:rPr>
              <a:t>Tequfah</a:t>
            </a:r>
            <a:endParaRPr lang="en-CA" sz="2800" dirty="0">
              <a:solidFill>
                <a:srgbClr val="00FFFF"/>
              </a:solidFill>
              <a:effectLst>
                <a:glow rad="127000">
                  <a:srgbClr val="FFFF00"/>
                </a:glow>
              </a:effectLst>
              <a:latin typeface="Comic Sans MS" panose="030F0702030302020204" pitchFamily="66" charset="0"/>
            </a:endParaRPr>
          </a:p>
        </p:txBody>
      </p:sp>
      <p:pic>
        <p:nvPicPr>
          <p:cNvPr id="19" name="Picture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72839" y="124381"/>
            <a:ext cx="4926564" cy="485192"/>
          </a:xfrm>
          <a:prstGeom prst="rect">
            <a:avLst/>
          </a:prstGeom>
        </p:spPr>
      </p:pic>
      <p:sp>
        <p:nvSpPr>
          <p:cNvPr id="31" name="Rounded Rectangular Callout 30"/>
          <p:cNvSpPr/>
          <p:nvPr/>
        </p:nvSpPr>
        <p:spPr>
          <a:xfrm>
            <a:off x="4171167" y="3906638"/>
            <a:ext cx="7950965" cy="2673312"/>
          </a:xfrm>
          <a:prstGeom prst="wedgeRoundRectCallout">
            <a:avLst>
              <a:gd name="adj1" fmla="val 20702"/>
              <a:gd name="adj2" fmla="val -68227"/>
              <a:gd name="adj3" fmla="val 16667"/>
            </a:avLst>
          </a:prstGeom>
          <a:solidFill>
            <a:schemeClr val="accent6">
              <a:lumMod val="60000"/>
              <a:lumOff val="40000"/>
            </a:schemeClr>
          </a:solidFill>
          <a:ln w="76200">
            <a:solidFill>
              <a:srgbClr val="7030A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700" b="1" dirty="0" smtClean="0">
                <a:ln>
                  <a:solidFill>
                    <a:sysClr val="windowText" lastClr="000000"/>
                  </a:solidFill>
                </a:ln>
                <a:solidFill>
                  <a:srgbClr val="FF0000"/>
                </a:solidFill>
              </a:rPr>
              <a:t>Enoch Equi</a:t>
            </a:r>
            <a:r>
              <a:rPr lang="en-CA" sz="2700" b="1" u="sng" dirty="0" smtClean="0">
                <a:ln>
                  <a:solidFill>
                    <a:sysClr val="windowText" lastClr="000000"/>
                  </a:solidFill>
                </a:ln>
                <a:solidFill>
                  <a:srgbClr val="FF0000"/>
                </a:solidFill>
              </a:rPr>
              <a:t>lux</a:t>
            </a:r>
            <a:r>
              <a:rPr lang="en-CA" sz="2700" b="1" dirty="0" smtClean="0">
                <a:ln>
                  <a:solidFill>
                    <a:sysClr val="windowText" lastClr="000000"/>
                  </a:solidFill>
                </a:ln>
                <a:solidFill>
                  <a:srgbClr val="FF9900"/>
                </a:solidFill>
              </a:rPr>
              <a:t> Abib 14 is on a 4</a:t>
            </a:r>
            <a:r>
              <a:rPr lang="en-CA" sz="2700" b="1" baseline="30000" dirty="0" smtClean="0">
                <a:ln>
                  <a:solidFill>
                    <a:sysClr val="windowText" lastClr="000000"/>
                  </a:solidFill>
                </a:ln>
                <a:solidFill>
                  <a:srgbClr val="FF9900"/>
                </a:solidFill>
              </a:rPr>
              <a:t>th</a:t>
            </a:r>
            <a:r>
              <a:rPr lang="en-CA" sz="2700" b="1" dirty="0" smtClean="0">
                <a:ln>
                  <a:solidFill>
                    <a:sysClr val="windowText" lastClr="000000"/>
                  </a:solidFill>
                </a:ln>
                <a:solidFill>
                  <a:srgbClr val="FF9900"/>
                </a:solidFill>
              </a:rPr>
              <a:t> Cycle of the Week.</a:t>
            </a:r>
            <a:r>
              <a:rPr lang="en-CA" sz="2700" b="1" dirty="0" smtClean="0">
                <a:solidFill>
                  <a:srgbClr val="FF0000"/>
                </a:solidFill>
              </a:rPr>
              <a:t> </a:t>
            </a:r>
            <a:r>
              <a:rPr lang="en-CA" sz="2700" b="1" dirty="0" smtClean="0">
                <a:solidFill>
                  <a:srgbClr val="FF0000"/>
                </a:solidFill>
                <a:sym typeface="Wingdings" panose="05000000000000000000" pitchFamily="2" charset="2"/>
              </a:rPr>
              <a:t>  </a:t>
            </a:r>
            <a:r>
              <a:rPr lang="en-CA" sz="2700" b="1" u="sng" dirty="0" smtClean="0">
                <a:solidFill>
                  <a:prstClr val="black"/>
                </a:solidFill>
              </a:rPr>
              <a:t>Problems are</a:t>
            </a:r>
            <a:r>
              <a:rPr lang="en-CA" sz="2700" b="1" dirty="0" smtClean="0">
                <a:solidFill>
                  <a:prstClr val="black"/>
                </a:solidFill>
              </a:rPr>
              <a:t>: </a:t>
            </a:r>
            <a:r>
              <a:rPr lang="en-CA" sz="2700" b="1" dirty="0" smtClean="0">
                <a:solidFill>
                  <a:srgbClr val="FF0000"/>
                </a:solidFill>
              </a:rPr>
              <a:t>it is way too early to find a </a:t>
            </a:r>
            <a:r>
              <a:rPr lang="en-CA" sz="2700" b="1" dirty="0" smtClean="0">
                <a:solidFill>
                  <a:srgbClr val="0000FF"/>
                </a:solidFill>
              </a:rPr>
              <a:t>CC</a:t>
            </a:r>
            <a:r>
              <a:rPr lang="en-CA" sz="2700" b="1" dirty="0" smtClean="0">
                <a:solidFill>
                  <a:srgbClr val="FF0000"/>
                </a:solidFill>
              </a:rPr>
              <a:t> </a:t>
            </a:r>
            <a:r>
              <a:rPr lang="en-CA" sz="2700" b="1" dirty="0" smtClean="0">
                <a:solidFill>
                  <a:srgbClr val="0000FF"/>
                </a:solidFill>
              </a:rPr>
              <a:t>12 hour offset,</a:t>
            </a:r>
            <a:r>
              <a:rPr lang="en-CA" sz="2400" i="1" dirty="0">
                <a:solidFill>
                  <a:srgbClr val="F735EE"/>
                </a:solidFill>
                <a:latin typeface="Comic Sans MS" panose="030F0702030302020204" pitchFamily="66" charset="0"/>
              </a:rPr>
              <a:t> </a:t>
            </a:r>
            <a:r>
              <a:rPr lang="en-CA" sz="2400" b="1" i="1" dirty="0" smtClean="0">
                <a:ln>
                  <a:solidFill>
                    <a:sysClr val="windowText" lastClr="000000"/>
                  </a:solidFill>
                </a:ln>
                <a:solidFill>
                  <a:srgbClr val="F735EE"/>
                </a:solidFill>
                <a:effectLst>
                  <a:glow rad="127000">
                    <a:srgbClr val="FFFF00"/>
                  </a:glow>
                </a:effectLst>
                <a:latin typeface="Comic Sans MS" panose="030F0702030302020204" pitchFamily="66" charset="0"/>
              </a:rPr>
              <a:t>and no </a:t>
            </a:r>
            <a:r>
              <a:rPr lang="en-CA" sz="2400" b="1" i="1" dirty="0">
                <a:ln>
                  <a:solidFill>
                    <a:sysClr val="windowText" lastClr="000000"/>
                  </a:solidFill>
                </a:ln>
                <a:solidFill>
                  <a:srgbClr val="F735EE"/>
                </a:solidFill>
                <a:effectLst>
                  <a:glow rad="127000">
                    <a:srgbClr val="FFFF00"/>
                  </a:glow>
                </a:effectLst>
                <a:latin typeface="Comic Sans MS" panose="030F0702030302020204" pitchFamily="66" charset="0"/>
              </a:rPr>
              <a:t>12 hour synch possible with the </a:t>
            </a:r>
            <a:r>
              <a:rPr lang="en-CA" sz="2400" b="1" i="1" u="sng" dirty="0">
                <a:ln>
                  <a:solidFill>
                    <a:sysClr val="windowText" lastClr="000000"/>
                  </a:solidFill>
                </a:ln>
                <a:solidFill>
                  <a:srgbClr val="F735EE"/>
                </a:solidFill>
                <a:effectLst>
                  <a:glow rad="127000">
                    <a:srgbClr val="FFFF00"/>
                  </a:glow>
                </a:effectLst>
                <a:latin typeface="Comic Sans MS" panose="030F0702030302020204" pitchFamily="66" charset="0"/>
              </a:rPr>
              <a:t>lunar</a:t>
            </a:r>
            <a:r>
              <a:rPr lang="en-CA" sz="2400" b="1" i="1" dirty="0">
                <a:ln>
                  <a:solidFill>
                    <a:sysClr val="windowText" lastClr="000000"/>
                  </a:solidFill>
                </a:ln>
                <a:solidFill>
                  <a:srgbClr val="F735EE"/>
                </a:solidFill>
                <a:effectLst>
                  <a:glow rad="127000">
                    <a:srgbClr val="FFFF00"/>
                  </a:glow>
                </a:effectLst>
                <a:latin typeface="Comic Sans MS" panose="030F0702030302020204" pitchFamily="66" charset="0"/>
              </a:rPr>
              <a:t> system either</a:t>
            </a:r>
            <a:r>
              <a:rPr lang="en-CA" sz="2400" b="1" i="1" dirty="0" smtClean="0">
                <a:ln>
                  <a:solidFill>
                    <a:sysClr val="windowText" lastClr="000000"/>
                  </a:solidFill>
                </a:ln>
                <a:solidFill>
                  <a:srgbClr val="F735EE"/>
                </a:solidFill>
                <a:effectLst>
                  <a:glow rad="127000">
                    <a:srgbClr val="FFFF00"/>
                  </a:glow>
                </a:effectLst>
                <a:latin typeface="Comic Sans MS" panose="030F0702030302020204" pitchFamily="66" charset="0"/>
              </a:rPr>
              <a:t>!</a:t>
            </a:r>
            <a:r>
              <a:rPr lang="en-CA" sz="2700" b="1" dirty="0" smtClean="0">
                <a:ln>
                  <a:solidFill>
                    <a:sysClr val="windowText" lastClr="000000"/>
                  </a:solidFill>
                </a:ln>
                <a:solidFill>
                  <a:srgbClr val="0000FF"/>
                </a:solidFill>
                <a:effectLst>
                  <a:glow rad="127000">
                    <a:srgbClr val="FFFF00"/>
                  </a:glow>
                </a:effectLst>
              </a:rPr>
              <a:t> </a:t>
            </a:r>
          </a:p>
        </p:txBody>
      </p:sp>
      <p:sp>
        <p:nvSpPr>
          <p:cNvPr id="15" name="Rounded Rectangle 14"/>
          <p:cNvSpPr/>
          <p:nvPr/>
        </p:nvSpPr>
        <p:spPr>
          <a:xfrm>
            <a:off x="385482" y="103348"/>
            <a:ext cx="6223555" cy="644809"/>
          </a:xfrm>
          <a:prstGeom prst="roundRect">
            <a:avLst>
              <a:gd name="adj" fmla="val 45608"/>
            </a:avLst>
          </a:prstGeom>
          <a:solidFill>
            <a:schemeClr val="bg1"/>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smtClean="0">
                <a:solidFill>
                  <a:srgbClr val="99FF33"/>
                </a:solidFill>
              </a:rPr>
              <a:t>Enoch’s</a:t>
            </a:r>
            <a:r>
              <a:rPr lang="en-CA" sz="2800" b="1" dirty="0" smtClean="0">
                <a:solidFill>
                  <a:srgbClr val="FF0000"/>
                </a:solidFill>
              </a:rPr>
              <a:t> </a:t>
            </a:r>
            <a:r>
              <a:rPr lang="en-CA" sz="2800" b="1" u="sng" dirty="0" smtClean="0">
                <a:solidFill>
                  <a:srgbClr val="FF0000"/>
                </a:solidFill>
              </a:rPr>
              <a:t>Jerusalem</a:t>
            </a:r>
            <a:r>
              <a:rPr lang="en-CA" sz="2800" b="1" dirty="0" smtClean="0">
                <a:solidFill>
                  <a:srgbClr val="FF0000"/>
                </a:solidFill>
              </a:rPr>
              <a:t> </a:t>
            </a:r>
            <a:r>
              <a:rPr lang="en-CA" sz="2800" b="1" dirty="0" smtClean="0">
                <a:solidFill>
                  <a:srgbClr val="FF0000"/>
                </a:solidFill>
                <a:effectLst>
                  <a:glow rad="127000">
                    <a:srgbClr val="00FFFF"/>
                  </a:glow>
                </a:effectLst>
                <a:latin typeface="Arial Black" panose="020B0A04020102020204" pitchFamily="34" charset="0"/>
              </a:rPr>
              <a:t>Equilux</a:t>
            </a:r>
            <a:r>
              <a:rPr lang="en-CA" sz="2800" b="1" dirty="0" smtClean="0">
                <a:solidFill>
                  <a:srgbClr val="FF0000"/>
                </a:solidFill>
              </a:rPr>
              <a:t> View</a:t>
            </a:r>
            <a:endParaRPr lang="en-CA" sz="2800" b="1" dirty="0">
              <a:solidFill>
                <a:srgbClr val="FF0000"/>
              </a:solidFill>
            </a:endParaRPr>
          </a:p>
        </p:txBody>
      </p:sp>
      <p:sp>
        <p:nvSpPr>
          <p:cNvPr id="21" name="Rounded Rectangular Callout 20"/>
          <p:cNvSpPr/>
          <p:nvPr/>
        </p:nvSpPr>
        <p:spPr>
          <a:xfrm>
            <a:off x="8505608" y="942781"/>
            <a:ext cx="1416733" cy="438819"/>
          </a:xfrm>
          <a:prstGeom prst="wedgeRoundRectCallout">
            <a:avLst>
              <a:gd name="adj1" fmla="val 43273"/>
              <a:gd name="adj2" fmla="val 236213"/>
              <a:gd name="adj3" fmla="val 16667"/>
            </a:avLst>
          </a:prstGeom>
          <a:solidFill>
            <a:schemeClr val="bg1"/>
          </a:solidFill>
          <a:ln w="3810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solidFill>
                  <a:srgbClr val="FFFF00"/>
                </a:solidFill>
              </a:rPr>
              <a:t>E</a:t>
            </a:r>
            <a:r>
              <a:rPr lang="en-CA" sz="2400" b="1" dirty="0" smtClean="0">
                <a:solidFill>
                  <a:srgbClr val="FFFF00"/>
                </a:solidFill>
              </a:rPr>
              <a:t>qui</a:t>
            </a:r>
            <a:r>
              <a:rPr lang="en-CA" sz="2400" b="1" u="sng" dirty="0" smtClean="0">
                <a:solidFill>
                  <a:srgbClr val="FF0000"/>
                </a:solidFill>
              </a:rPr>
              <a:t>lux</a:t>
            </a:r>
            <a:endParaRPr lang="en-CA" sz="2400" b="1" u="sng" dirty="0">
              <a:solidFill>
                <a:srgbClr val="FF0000"/>
              </a:solidFill>
            </a:endParaRPr>
          </a:p>
        </p:txBody>
      </p:sp>
      <p:sp>
        <p:nvSpPr>
          <p:cNvPr id="22" name="Rectangle 21"/>
          <p:cNvSpPr/>
          <p:nvPr/>
        </p:nvSpPr>
        <p:spPr>
          <a:xfrm>
            <a:off x="9628253" y="2246285"/>
            <a:ext cx="436448" cy="367928"/>
          </a:xfrm>
          <a:prstGeom prst="rect">
            <a:avLst/>
          </a:pr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5" name="Rounded Rectangular Callout 24"/>
          <p:cNvSpPr/>
          <p:nvPr/>
        </p:nvSpPr>
        <p:spPr>
          <a:xfrm>
            <a:off x="10193683" y="709359"/>
            <a:ext cx="1878345" cy="1244176"/>
          </a:xfrm>
          <a:prstGeom prst="wedgeRoundRectCallout">
            <a:avLst>
              <a:gd name="adj1" fmla="val -33850"/>
              <a:gd name="adj2" fmla="val 72106"/>
              <a:gd name="adj3" fmla="val 16667"/>
            </a:avLst>
          </a:prstGeom>
          <a:solidFill>
            <a:schemeClr val="bg1"/>
          </a:solidFill>
          <a:ln w="38100">
            <a:solidFill>
              <a:srgbClr val="FF99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srgbClr val="FFFF00"/>
                </a:solidFill>
              </a:rPr>
              <a:t>New </a:t>
            </a:r>
            <a:r>
              <a:rPr lang="en-CA" sz="2400" b="1" dirty="0" smtClean="0">
                <a:ln>
                  <a:solidFill>
                    <a:sysClr val="windowText" lastClr="000000"/>
                  </a:solidFill>
                </a:ln>
                <a:solidFill>
                  <a:srgbClr val="FFFF00"/>
                </a:solidFill>
              </a:rPr>
              <a:t/>
            </a:r>
            <a:br>
              <a:rPr lang="en-CA" sz="2400" b="1" dirty="0" smtClean="0">
                <a:ln>
                  <a:solidFill>
                    <a:sysClr val="windowText" lastClr="000000"/>
                  </a:solidFill>
                </a:ln>
                <a:solidFill>
                  <a:srgbClr val="FFFF00"/>
                </a:solidFill>
              </a:rPr>
            </a:br>
            <a:r>
              <a:rPr lang="en-CA" sz="2400" b="1" u="sng" dirty="0" smtClean="0">
                <a:ln>
                  <a:solidFill>
                    <a:sysClr val="windowText" lastClr="000000"/>
                  </a:solidFill>
                </a:ln>
                <a:solidFill>
                  <a:srgbClr val="FF0000"/>
                </a:solidFill>
              </a:rPr>
              <a:t>Lux</a:t>
            </a:r>
            <a:r>
              <a:rPr lang="en-CA" sz="2400" b="1" dirty="0" smtClean="0">
                <a:ln>
                  <a:solidFill>
                    <a:sysClr val="windowText" lastClr="000000"/>
                  </a:solidFill>
                </a:ln>
                <a:solidFill>
                  <a:srgbClr val="FFFF00"/>
                </a:solidFill>
              </a:rPr>
              <a:t>-Month day!</a:t>
            </a:r>
            <a:endParaRPr lang="en-CA" sz="2400" b="1" dirty="0">
              <a:ln>
                <a:solidFill>
                  <a:sysClr val="windowText" lastClr="000000"/>
                </a:solidFill>
              </a:ln>
              <a:solidFill>
                <a:srgbClr val="FFFF00"/>
              </a:solidFill>
            </a:endParaRPr>
          </a:p>
        </p:txBody>
      </p:sp>
      <p:sp>
        <p:nvSpPr>
          <p:cNvPr id="26" name="Rectangle 25"/>
          <p:cNvSpPr/>
          <p:nvPr/>
        </p:nvSpPr>
        <p:spPr>
          <a:xfrm>
            <a:off x="10210935" y="2249214"/>
            <a:ext cx="423949" cy="366642"/>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8" name="Rectangle 27"/>
          <p:cNvSpPr/>
          <p:nvPr/>
        </p:nvSpPr>
        <p:spPr>
          <a:xfrm>
            <a:off x="9626529" y="2980389"/>
            <a:ext cx="428062" cy="323016"/>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 name="Rectangle 1"/>
          <p:cNvSpPr/>
          <p:nvPr/>
        </p:nvSpPr>
        <p:spPr>
          <a:xfrm>
            <a:off x="4591036" y="6016900"/>
            <a:ext cx="7244289" cy="559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defTabSz="457200"/>
            <a:r>
              <a:rPr lang="en-CA" sz="2800" b="1" u="sng" dirty="0">
                <a:ln>
                  <a:solidFill>
                    <a:sysClr val="windowText" lastClr="000000"/>
                  </a:solidFill>
                </a:ln>
                <a:solidFill>
                  <a:srgbClr val="F735EE"/>
                </a:solidFill>
                <a:latin typeface="Arial Black" panose="020B0A04020102020204" pitchFamily="34" charset="0"/>
              </a:rPr>
              <a:t>Double</a:t>
            </a:r>
            <a:r>
              <a:rPr lang="en-CA" sz="2800" b="1" dirty="0">
                <a:solidFill>
                  <a:prstClr val="black"/>
                </a:solidFill>
                <a:latin typeface="Arial Black" panose="020B0A04020102020204" pitchFamily="34" charset="0"/>
              </a:rPr>
              <a:t> </a:t>
            </a:r>
            <a:r>
              <a:rPr lang="en-CA" sz="2800" b="1" u="sng" dirty="0">
                <a:solidFill>
                  <a:prstClr val="black"/>
                </a:solidFill>
                <a:latin typeface="Arial Black" panose="020B0A04020102020204" pitchFamily="34" charset="0"/>
              </a:rPr>
              <a:t>EQUILUX FAILURE </a:t>
            </a:r>
            <a:r>
              <a:rPr lang="en-CA" sz="2800" b="1" u="sng" dirty="0" smtClean="0">
                <a:solidFill>
                  <a:prstClr val="black"/>
                </a:solidFill>
                <a:latin typeface="Arial Black" panose="020B0A04020102020204" pitchFamily="34" charset="0"/>
              </a:rPr>
              <a:t>- AGAIN</a:t>
            </a:r>
            <a:r>
              <a:rPr lang="en-CA" sz="2800" b="1" dirty="0">
                <a:solidFill>
                  <a:prstClr val="black"/>
                </a:solidFill>
                <a:latin typeface="Arial Black" panose="020B0A04020102020204" pitchFamily="34" charset="0"/>
              </a:rPr>
              <a:t>!</a:t>
            </a:r>
          </a:p>
        </p:txBody>
      </p:sp>
      <p:sp>
        <p:nvSpPr>
          <p:cNvPr id="4" name="Slide Number Placeholder 3"/>
          <p:cNvSpPr>
            <a:spLocks noGrp="1"/>
          </p:cNvSpPr>
          <p:nvPr>
            <p:ph type="sldNum" sz="quarter" idx="12"/>
          </p:nvPr>
        </p:nvSpPr>
        <p:spPr>
          <a:xfrm>
            <a:off x="11699403" y="6245322"/>
            <a:ext cx="385890" cy="372951"/>
          </a:xfrm>
        </p:spPr>
        <p:txBody>
          <a:bodyPr/>
          <a:lstStyle/>
          <a:p>
            <a:fld id="{6D22F896-40B5-4ADD-8801-0D06FADFA095}" type="slidenum">
              <a:rPr lang="en-US" sz="1200" smtClean="0">
                <a:solidFill>
                  <a:schemeClr val="tx1"/>
                </a:solidFill>
              </a:rPr>
              <a:pPr/>
              <a:t>85</a:t>
            </a:fld>
            <a:endParaRPr lang="en-US" sz="1200" dirty="0">
              <a:solidFill>
                <a:schemeClr val="tx1"/>
              </a:solidFill>
            </a:endParaRPr>
          </a:p>
        </p:txBody>
      </p:sp>
      <p:cxnSp>
        <p:nvCxnSpPr>
          <p:cNvPr id="8" name="Straight Connector 7"/>
          <p:cNvCxnSpPr/>
          <p:nvPr/>
        </p:nvCxnSpPr>
        <p:spPr>
          <a:xfrm flipV="1">
            <a:off x="8086161" y="3290055"/>
            <a:ext cx="1968430" cy="151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903913" y="5464376"/>
            <a:ext cx="1102479" cy="8073"/>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042398" y="2925522"/>
            <a:ext cx="2524291" cy="31325"/>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0530" y="5816910"/>
            <a:ext cx="926312" cy="592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15871" y="4568965"/>
            <a:ext cx="600971" cy="1353431"/>
          </a:xfrm>
          <a:prstGeom prst="rect">
            <a:avLst/>
          </a:prstGeom>
          <a:noFill/>
          <a:ln w="57150">
            <a:solidFill>
              <a:srgbClr val="CC00FF"/>
            </a:solidFill>
          </a:ln>
          <a:effectLst>
            <a:glow rad="63500">
              <a:srgbClr val="00FFCC"/>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2" name="Rounded Rectangular Callout 11"/>
          <p:cNvSpPr/>
          <p:nvPr/>
        </p:nvSpPr>
        <p:spPr>
          <a:xfrm>
            <a:off x="349568" y="958444"/>
            <a:ext cx="3001994" cy="1423358"/>
          </a:xfrm>
          <a:prstGeom prst="wedgeRoundRectCallout">
            <a:avLst>
              <a:gd name="adj1" fmla="val -17626"/>
              <a:gd name="adj2" fmla="val 196622"/>
              <a:gd name="adj3" fmla="val 16667"/>
            </a:avLst>
          </a:prstGeom>
          <a:solidFill>
            <a:srgbClr val="FFFF00"/>
          </a:solidFill>
          <a:ln w="76200">
            <a:solidFill>
              <a:srgbClr val="CC00FF"/>
            </a:solidFill>
          </a:ln>
          <a:effectLst>
            <a:glow rad="127000">
              <a:srgbClr val="00FFCC"/>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a:t>
            </a:r>
            <a:r>
              <a:rPr lang="en-CA" sz="3600" dirty="0" smtClean="0">
                <a:solidFill>
                  <a:srgbClr val="0000FF"/>
                </a:solidFill>
              </a:rPr>
              <a:t>14 </a:t>
            </a:r>
            <a:r>
              <a:rPr lang="en-CA" sz="3600" dirty="0">
                <a:solidFill>
                  <a:srgbClr val="0000FF"/>
                </a:solidFill>
              </a:rPr>
              <a:t>Passover </a:t>
            </a:r>
          </a:p>
        </p:txBody>
      </p:sp>
      <p:sp>
        <p:nvSpPr>
          <p:cNvPr id="10" name="Rectangle 9"/>
          <p:cNvSpPr/>
          <p:nvPr/>
        </p:nvSpPr>
        <p:spPr>
          <a:xfrm>
            <a:off x="8469326" y="2546812"/>
            <a:ext cx="573072" cy="427867"/>
          </a:xfrm>
          <a:prstGeom prst="rect">
            <a:avLst/>
          </a:prstGeom>
          <a:noFill/>
          <a:ln w="762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ln>
                <a:solidFill>
                  <a:srgbClr val="0000FF"/>
                </a:solidFill>
              </a:ln>
              <a:solidFill>
                <a:prstClr val="white"/>
              </a:solidFill>
            </a:endParaRPr>
          </a:p>
        </p:txBody>
      </p:sp>
    </p:spTree>
    <p:extLst>
      <p:ext uri="{BB962C8B-B14F-4D97-AF65-F5344CB8AC3E}">
        <p14:creationId xmlns:p14="http://schemas.microsoft.com/office/powerpoint/2010/main" val="73558411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36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2" presetClass="entr" presetSubtype="8" fill="hold" grpId="0" nodeType="afterEffect">
                                  <p:stCondLst>
                                    <p:cond delay="25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1250" fill="hold"/>
                                        <p:tgtEl>
                                          <p:spTgt spid="21"/>
                                        </p:tgtEl>
                                        <p:attrNameLst>
                                          <p:attrName>ppt_x</p:attrName>
                                        </p:attrNameLst>
                                      </p:cBhvr>
                                      <p:tavLst>
                                        <p:tav tm="0">
                                          <p:val>
                                            <p:strVal val="0-#ppt_w/2"/>
                                          </p:val>
                                        </p:tav>
                                        <p:tav tm="100000">
                                          <p:val>
                                            <p:strVal val="#ppt_x"/>
                                          </p:val>
                                        </p:tav>
                                      </p:tavLst>
                                    </p:anim>
                                    <p:anim calcmode="lin" valueType="num">
                                      <p:cBhvr additive="base">
                                        <p:cTn id="15" dur="1250" fill="hold"/>
                                        <p:tgtEl>
                                          <p:spTgt spid="21"/>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25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250" fill="hold"/>
                                        <p:tgtEl>
                                          <p:spTgt spid="22"/>
                                        </p:tgtEl>
                                        <p:attrNameLst>
                                          <p:attrName>ppt_x</p:attrName>
                                        </p:attrNameLst>
                                      </p:cBhvr>
                                      <p:tavLst>
                                        <p:tav tm="0">
                                          <p:val>
                                            <p:strVal val="0-#ppt_w/2"/>
                                          </p:val>
                                        </p:tav>
                                        <p:tav tm="100000">
                                          <p:val>
                                            <p:strVal val="#ppt_x"/>
                                          </p:val>
                                        </p:tav>
                                      </p:tavLst>
                                    </p:anim>
                                    <p:anim calcmode="lin" valueType="num">
                                      <p:cBhvr additive="base">
                                        <p:cTn id="19" dur="125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250" fill="hold"/>
                                        <p:tgtEl>
                                          <p:spTgt spid="28"/>
                                        </p:tgtEl>
                                        <p:attrNameLst>
                                          <p:attrName>ppt_x</p:attrName>
                                        </p:attrNameLst>
                                      </p:cBhvr>
                                      <p:tavLst>
                                        <p:tav tm="0">
                                          <p:val>
                                            <p:strVal val="0-#ppt_w/2"/>
                                          </p:val>
                                        </p:tav>
                                        <p:tav tm="100000">
                                          <p:val>
                                            <p:strVal val="#ppt_x"/>
                                          </p:val>
                                        </p:tav>
                                      </p:tavLst>
                                    </p:anim>
                                    <p:anim calcmode="lin" valueType="num">
                                      <p:cBhvr additive="base">
                                        <p:cTn id="37" dur="125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1250"/>
                            </p:stCondLst>
                            <p:childTnLst>
                              <p:par>
                                <p:cTn id="39" presetID="50" presetClass="entr" presetSubtype="0" decel="10000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1000" fill="hold"/>
                                        <p:tgtEl>
                                          <p:spTgt spid="31"/>
                                        </p:tgtEl>
                                        <p:attrNameLst>
                                          <p:attrName>ppt_w</p:attrName>
                                        </p:attrNameLst>
                                      </p:cBhvr>
                                      <p:tavLst>
                                        <p:tav tm="0">
                                          <p:val>
                                            <p:strVal val="#ppt_w+.3"/>
                                          </p:val>
                                        </p:tav>
                                        <p:tav tm="100000">
                                          <p:val>
                                            <p:strVal val="#ppt_w"/>
                                          </p:val>
                                        </p:tav>
                                      </p:tavLst>
                                    </p:anim>
                                    <p:anim calcmode="lin" valueType="num">
                                      <p:cBhvr>
                                        <p:cTn id="42" dur="1000" fill="hold"/>
                                        <p:tgtEl>
                                          <p:spTgt spid="31"/>
                                        </p:tgtEl>
                                        <p:attrNameLst>
                                          <p:attrName>ppt_h</p:attrName>
                                        </p:attrNameLst>
                                      </p:cBhvr>
                                      <p:tavLst>
                                        <p:tav tm="0">
                                          <p:val>
                                            <p:strVal val="#ppt_h"/>
                                          </p:val>
                                        </p:tav>
                                        <p:tav tm="100000">
                                          <p:val>
                                            <p:strVal val="#ppt_h"/>
                                          </p:val>
                                        </p:tav>
                                      </p:tavLst>
                                    </p:anim>
                                    <p:animEffect transition="in" filter="fade">
                                      <p:cBhvr>
                                        <p:cTn id="43" dur="1000"/>
                                        <p:tgtEl>
                                          <p:spTgt spid="31"/>
                                        </p:tgtEl>
                                      </p:cBhvr>
                                    </p:animEffect>
                                  </p:childTnLst>
                                </p:cTn>
                              </p:par>
                            </p:childTnLst>
                          </p:cTn>
                        </p:par>
                        <p:par>
                          <p:cTn id="44" fill="hold">
                            <p:stCondLst>
                              <p:cond delay="2250"/>
                            </p:stCondLst>
                            <p:childTnLst>
                              <p:par>
                                <p:cTn id="45" presetID="22" presetClass="entr" presetSubtype="8" fill="hold" grpId="0" nodeType="afterEffect">
                                  <p:stCondLst>
                                    <p:cond delay="100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5" grpId="0" animBg="1"/>
      <p:bldP spid="21" grpId="0" animBg="1"/>
      <p:bldP spid="22" grpId="0" animBg="1"/>
      <p:bldP spid="25" grpId="0" animBg="1"/>
      <p:bldP spid="26" grpId="0" animBg="1"/>
      <p:bldP spid="28" grpId="0" animBg="1"/>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401" y="262218"/>
            <a:ext cx="11696700" cy="1400530"/>
          </a:xfrm>
        </p:spPr>
        <p:txBody>
          <a:bodyPr>
            <a:scene3d>
              <a:camera prst="orthographicFront"/>
              <a:lightRig rig="threePt" dir="t"/>
            </a:scene3d>
            <a:sp3d extrusionH="57150">
              <a:bevelT w="38100" h="38100"/>
            </a:sp3d>
          </a:bodyPr>
          <a:lstStyle/>
          <a:p>
            <a:r>
              <a:rPr lang="en-CA" b="1" dirty="0" smtClean="0"/>
              <a:t>#1 Word Summary for Part 1 </a:t>
            </a:r>
            <a:r>
              <a:rPr lang="en-CA" sz="3200" b="1" dirty="0" smtClean="0"/>
              <a:t>(8 Calendar Years) </a:t>
            </a:r>
            <a:endParaRPr lang="en-CA" sz="3200" b="1" dirty="0"/>
          </a:p>
        </p:txBody>
      </p:sp>
      <p:sp>
        <p:nvSpPr>
          <p:cNvPr id="3" name="Content Placeholder 2"/>
          <p:cNvSpPr>
            <a:spLocks noGrp="1"/>
          </p:cNvSpPr>
          <p:nvPr>
            <p:ph idx="1"/>
          </p:nvPr>
        </p:nvSpPr>
        <p:spPr>
          <a:xfrm>
            <a:off x="152400" y="1079500"/>
            <a:ext cx="11836400" cy="5613400"/>
          </a:xfrm>
        </p:spPr>
        <p:txBody>
          <a:bodyPr>
            <a:normAutofit/>
            <a:scene3d>
              <a:camera prst="orthographicFront"/>
              <a:lightRig rig="threePt" dir="t"/>
            </a:scene3d>
            <a:sp3d extrusionH="57150">
              <a:bevelT w="38100" h="38100"/>
            </a:sp3d>
          </a:bodyPr>
          <a:lstStyle/>
          <a:p>
            <a:pPr marL="0" indent="0">
              <a:buClr>
                <a:schemeClr val="bg1">
                  <a:lumMod val="95000"/>
                  <a:lumOff val="5000"/>
                </a:schemeClr>
              </a:buClr>
              <a:buNone/>
            </a:pPr>
            <a:r>
              <a:rPr lang="en-CA" sz="3600" b="1" u="sng" spc="50" dirty="0" smtClean="0">
                <a:ln w="13500">
                  <a:solidFill>
                    <a:schemeClr val="accent1">
                      <a:shade val="2500"/>
                      <a:alpha val="6500"/>
                    </a:schemeClr>
                  </a:solidFill>
                  <a:prstDash val="solid"/>
                </a:ln>
                <a:solidFill>
                  <a:srgbClr val="00FFFF">
                    <a:alpha val="95000"/>
                  </a:srgbClr>
                </a:solidFill>
                <a:effectLst>
                  <a:glow rad="190500">
                    <a:srgbClr val="532254"/>
                  </a:glow>
                  <a:innerShdw blurRad="50900" dist="38500" dir="13500000">
                    <a:srgbClr val="000000">
                      <a:alpha val="60000"/>
                    </a:srgbClr>
                  </a:innerShdw>
                </a:effectLst>
              </a:rPr>
              <a:t>Covenant Calendar Summar</a:t>
            </a:r>
            <a:r>
              <a:rPr lang="en-CA" sz="3600" b="1" spc="50" dirty="0" smtClean="0">
                <a:ln w="13500">
                  <a:solidFill>
                    <a:schemeClr val="accent1">
                      <a:shade val="2500"/>
                      <a:alpha val="6500"/>
                    </a:schemeClr>
                  </a:solidFill>
                  <a:prstDash val="solid"/>
                </a:ln>
                <a:solidFill>
                  <a:srgbClr val="00FFFF">
                    <a:alpha val="95000"/>
                  </a:srgbClr>
                </a:solidFill>
                <a:effectLst>
                  <a:glow rad="190500">
                    <a:srgbClr val="532254"/>
                  </a:glow>
                  <a:innerShdw blurRad="50900" dist="38500" dir="13500000">
                    <a:srgbClr val="000000">
                      <a:alpha val="60000"/>
                    </a:srgbClr>
                  </a:innerShdw>
                </a:effectLst>
              </a:rPr>
              <a:t>y</a:t>
            </a:r>
          </a:p>
          <a:p>
            <a:pPr>
              <a:buClr>
                <a:schemeClr val="bg1">
                  <a:lumMod val="95000"/>
                  <a:lumOff val="5000"/>
                </a:schemeClr>
              </a:buClr>
              <a:buFont typeface="Wingdings" pitchFamily="2" charset="2"/>
              <a:buChar char="§"/>
            </a:pPr>
            <a:r>
              <a:rPr lang="en-CA" sz="3600" b="1" spc="50" dirty="0" smtClean="0">
                <a:ln w="13500">
                  <a:solidFill>
                    <a:schemeClr val="accent1">
                      <a:shade val="2500"/>
                      <a:alpha val="6500"/>
                    </a:schemeClr>
                  </a:solidFill>
                  <a:prstDash val="solid"/>
                </a:ln>
                <a:solidFill>
                  <a:schemeClr val="accent1">
                    <a:tint val="3000"/>
                    <a:alpha val="95000"/>
                  </a:schemeClr>
                </a:solidFill>
                <a:effectLst>
                  <a:glow rad="190500">
                    <a:srgbClr val="532254"/>
                  </a:glow>
                  <a:innerShdw blurRad="50900" dist="38500" dir="13500000">
                    <a:srgbClr val="000000">
                      <a:alpha val="60000"/>
                    </a:srgbClr>
                  </a:innerShdw>
                </a:effectLst>
              </a:rPr>
              <a:t>Covenant Calendar marks Passover 14 from the day following the tequfah of – six times on Mar 22</a:t>
            </a:r>
            <a:r>
              <a:rPr lang="en-CA" sz="3600" b="1" spc="50" baseline="30000" dirty="0" smtClean="0">
                <a:ln w="13500">
                  <a:solidFill>
                    <a:schemeClr val="accent1">
                      <a:shade val="2500"/>
                      <a:alpha val="6500"/>
                    </a:schemeClr>
                  </a:solidFill>
                  <a:prstDash val="solid"/>
                </a:ln>
                <a:solidFill>
                  <a:schemeClr val="accent1">
                    <a:tint val="3000"/>
                    <a:alpha val="95000"/>
                  </a:schemeClr>
                </a:solidFill>
                <a:effectLst>
                  <a:glow rad="190500">
                    <a:srgbClr val="532254"/>
                  </a:glow>
                  <a:innerShdw blurRad="50900" dist="38500" dir="13500000">
                    <a:srgbClr val="000000">
                      <a:alpha val="60000"/>
                    </a:srgbClr>
                  </a:innerShdw>
                </a:effectLst>
              </a:rPr>
              <a:t>nd</a:t>
            </a:r>
            <a:r>
              <a:rPr lang="en-CA" sz="3600" b="1" spc="50" dirty="0" smtClean="0">
                <a:ln w="13500">
                  <a:solidFill>
                    <a:schemeClr val="accent1">
                      <a:shade val="2500"/>
                      <a:alpha val="6500"/>
                    </a:schemeClr>
                  </a:solidFill>
                  <a:prstDash val="solid"/>
                </a:ln>
                <a:solidFill>
                  <a:schemeClr val="accent1">
                    <a:tint val="3000"/>
                    <a:alpha val="95000"/>
                  </a:schemeClr>
                </a:solidFill>
                <a:effectLst>
                  <a:glow rad="190500">
                    <a:srgbClr val="532254"/>
                  </a:glow>
                  <a:innerShdw blurRad="50900" dist="38500" dir="13500000">
                    <a:srgbClr val="000000">
                      <a:alpha val="60000"/>
                    </a:srgbClr>
                  </a:innerShdw>
                </a:effectLst>
              </a:rPr>
              <a:t>; two times on Mar 23</a:t>
            </a:r>
            <a:r>
              <a:rPr lang="en-CA" sz="3600" b="1" spc="50" baseline="30000" dirty="0" smtClean="0">
                <a:ln w="13500">
                  <a:solidFill>
                    <a:schemeClr val="accent1">
                      <a:shade val="2500"/>
                      <a:alpha val="6500"/>
                    </a:schemeClr>
                  </a:solidFill>
                  <a:prstDash val="solid"/>
                </a:ln>
                <a:solidFill>
                  <a:schemeClr val="accent1">
                    <a:tint val="3000"/>
                    <a:alpha val="95000"/>
                  </a:schemeClr>
                </a:solidFill>
                <a:effectLst>
                  <a:glow rad="190500">
                    <a:srgbClr val="532254"/>
                  </a:glow>
                  <a:innerShdw blurRad="50900" dist="38500" dir="13500000">
                    <a:srgbClr val="000000">
                      <a:alpha val="60000"/>
                    </a:srgbClr>
                  </a:innerShdw>
                </a:effectLst>
              </a:rPr>
              <a:t>rd</a:t>
            </a:r>
            <a:r>
              <a:rPr lang="en-CA" sz="3600" b="1" spc="50" dirty="0" smtClean="0">
                <a:ln w="13500">
                  <a:solidFill>
                    <a:schemeClr val="accent1">
                      <a:shade val="2500"/>
                      <a:alpha val="6500"/>
                    </a:schemeClr>
                  </a:solidFill>
                  <a:prstDash val="solid"/>
                </a:ln>
                <a:solidFill>
                  <a:schemeClr val="accent1">
                    <a:tint val="3000"/>
                    <a:alpha val="95000"/>
                  </a:schemeClr>
                </a:solidFill>
                <a:effectLst>
                  <a:glow rad="190500">
                    <a:srgbClr val="532254"/>
                  </a:glow>
                  <a:innerShdw blurRad="50900" dist="38500" dir="13500000">
                    <a:srgbClr val="000000">
                      <a:alpha val="60000"/>
                    </a:srgbClr>
                  </a:innerShdw>
                </a:effectLst>
              </a:rPr>
              <a:t> – placing Passover on either Apr 4</a:t>
            </a:r>
            <a:r>
              <a:rPr lang="en-CA" sz="3600" b="1" spc="50" baseline="30000" dirty="0" smtClean="0">
                <a:ln w="13500">
                  <a:solidFill>
                    <a:schemeClr val="accent1">
                      <a:shade val="2500"/>
                      <a:alpha val="6500"/>
                    </a:schemeClr>
                  </a:solidFill>
                  <a:prstDash val="solid"/>
                </a:ln>
                <a:solidFill>
                  <a:schemeClr val="accent1">
                    <a:tint val="3000"/>
                    <a:alpha val="95000"/>
                  </a:schemeClr>
                </a:solidFill>
                <a:effectLst>
                  <a:glow rad="190500">
                    <a:srgbClr val="532254"/>
                  </a:glow>
                  <a:innerShdw blurRad="50900" dist="38500" dir="13500000">
                    <a:srgbClr val="000000">
                      <a:alpha val="60000"/>
                    </a:srgbClr>
                  </a:innerShdw>
                </a:effectLst>
              </a:rPr>
              <a:t>th</a:t>
            </a:r>
            <a:r>
              <a:rPr lang="en-CA" sz="3600" b="1" spc="50" dirty="0" smtClean="0">
                <a:ln w="13500">
                  <a:solidFill>
                    <a:schemeClr val="accent1">
                      <a:shade val="2500"/>
                      <a:alpha val="6500"/>
                    </a:schemeClr>
                  </a:solidFill>
                  <a:prstDash val="solid"/>
                </a:ln>
                <a:solidFill>
                  <a:schemeClr val="accent1">
                    <a:tint val="3000"/>
                    <a:alpha val="95000"/>
                  </a:schemeClr>
                </a:solidFill>
                <a:effectLst>
                  <a:glow rad="190500">
                    <a:srgbClr val="532254"/>
                  </a:glow>
                  <a:innerShdw blurRad="50900" dist="38500" dir="13500000">
                    <a:srgbClr val="000000">
                      <a:alpha val="60000"/>
                    </a:srgbClr>
                  </a:innerShdw>
                </a:effectLst>
              </a:rPr>
              <a:t> or 5</a:t>
            </a:r>
            <a:r>
              <a:rPr lang="en-CA" sz="3600" b="1" spc="50" baseline="30000" dirty="0" smtClean="0">
                <a:ln w="13500">
                  <a:solidFill>
                    <a:schemeClr val="accent1">
                      <a:shade val="2500"/>
                      <a:alpha val="6500"/>
                    </a:schemeClr>
                  </a:solidFill>
                  <a:prstDash val="solid"/>
                </a:ln>
                <a:solidFill>
                  <a:schemeClr val="accent1">
                    <a:tint val="3000"/>
                    <a:alpha val="95000"/>
                  </a:schemeClr>
                </a:solidFill>
                <a:effectLst>
                  <a:glow rad="190500">
                    <a:srgbClr val="532254"/>
                  </a:glow>
                  <a:innerShdw blurRad="50900" dist="38500" dir="13500000">
                    <a:srgbClr val="000000">
                      <a:alpha val="60000"/>
                    </a:srgbClr>
                  </a:innerShdw>
                </a:effectLst>
              </a:rPr>
              <a:t>th</a:t>
            </a:r>
            <a:r>
              <a:rPr lang="en-CA" sz="3600" b="1" spc="50" dirty="0" smtClean="0">
                <a:ln w="13500">
                  <a:solidFill>
                    <a:schemeClr val="accent1">
                      <a:shade val="2500"/>
                      <a:alpha val="6500"/>
                    </a:schemeClr>
                  </a:solidFill>
                  <a:prstDash val="solid"/>
                </a:ln>
                <a:solidFill>
                  <a:schemeClr val="accent1">
                    <a:tint val="3000"/>
                    <a:alpha val="95000"/>
                  </a:schemeClr>
                </a:solidFill>
                <a:effectLst>
                  <a:glow rad="190500">
                    <a:srgbClr val="532254"/>
                  </a:glow>
                  <a:innerShdw blurRad="50900" dist="38500" dir="13500000">
                    <a:srgbClr val="000000">
                      <a:alpha val="60000"/>
                    </a:srgbClr>
                  </a:innerShdw>
                </a:effectLst>
              </a:rPr>
              <a:t> each year.   </a:t>
            </a:r>
            <a:r>
              <a:rPr lang="en-CA" sz="3600" b="1" spc="50" dirty="0" smtClean="0">
                <a:ln w="13500">
                  <a:solidFill>
                    <a:schemeClr val="accent1">
                      <a:shade val="2500"/>
                      <a:alpha val="6500"/>
                    </a:schemeClr>
                  </a:solidFill>
                  <a:prstDash val="solid"/>
                </a:ln>
                <a:solidFill>
                  <a:srgbClr val="00FFFF">
                    <a:alpha val="95000"/>
                  </a:srgbClr>
                </a:solidFill>
                <a:effectLst>
                  <a:glow rad="190500">
                    <a:srgbClr val="532254"/>
                  </a:glow>
                  <a:innerShdw blurRad="50900" dist="38500" dir="13500000">
                    <a:srgbClr val="000000">
                      <a:alpha val="60000"/>
                    </a:srgbClr>
                  </a:innerShdw>
                </a:effectLst>
              </a:rPr>
              <a:t>Does this not sound like an appointed time for the moedim? </a:t>
            </a:r>
          </a:p>
          <a:p>
            <a:pPr>
              <a:buClr>
                <a:schemeClr val="bg1">
                  <a:lumMod val="95000"/>
                  <a:lumOff val="5000"/>
                </a:schemeClr>
              </a:buClr>
              <a:buFont typeface="Wingdings" pitchFamily="2" charset="2"/>
              <a:buChar char="§"/>
            </a:pPr>
            <a:r>
              <a:rPr lang="en-CA" sz="3600" b="1" spc="50" dirty="0" smtClean="0">
                <a:ln w="13500">
                  <a:solidFill>
                    <a:schemeClr val="accent1">
                      <a:shade val="2500"/>
                      <a:alpha val="6500"/>
                    </a:schemeClr>
                  </a:solidFill>
                  <a:prstDash val="solid"/>
                </a:ln>
                <a:solidFill>
                  <a:schemeClr val="accent3">
                    <a:lumMod val="60000"/>
                    <a:lumOff val="40000"/>
                    <a:alpha val="95000"/>
                  </a:schemeClr>
                </a:solidFill>
                <a:effectLst>
                  <a:glow rad="190500">
                    <a:srgbClr val="532254"/>
                  </a:glow>
                  <a:innerShdw blurRad="50900" dist="38500" dir="13500000">
                    <a:srgbClr val="000000">
                      <a:alpha val="60000"/>
                    </a:srgbClr>
                  </a:innerShdw>
                </a:effectLst>
              </a:rPr>
              <a:t>Not </a:t>
            </a:r>
            <a:r>
              <a:rPr lang="en-CA" sz="3600" b="1" u="sng" spc="50" dirty="0" smtClean="0">
                <a:ln w="13500">
                  <a:solidFill>
                    <a:schemeClr val="accent1">
                      <a:shade val="2500"/>
                      <a:alpha val="6500"/>
                    </a:schemeClr>
                  </a:solidFill>
                  <a:prstDash val="solid"/>
                </a:ln>
                <a:solidFill>
                  <a:schemeClr val="accent3">
                    <a:lumMod val="60000"/>
                    <a:lumOff val="40000"/>
                    <a:alpha val="95000"/>
                  </a:schemeClr>
                </a:solidFill>
                <a:effectLst>
                  <a:glow rad="190500">
                    <a:srgbClr val="532254"/>
                  </a:glow>
                  <a:innerShdw blurRad="50900" dist="38500" dir="13500000">
                    <a:srgbClr val="000000">
                      <a:alpha val="60000"/>
                    </a:srgbClr>
                  </a:innerShdw>
                </a:effectLst>
              </a:rPr>
              <a:t>ONE</a:t>
            </a:r>
            <a:r>
              <a:rPr lang="en-CA" sz="3600" b="1" spc="50" dirty="0" smtClean="0">
                <a:ln w="13500">
                  <a:solidFill>
                    <a:schemeClr val="accent1">
                      <a:shade val="2500"/>
                      <a:alpha val="6500"/>
                    </a:schemeClr>
                  </a:solidFill>
                  <a:prstDash val="solid"/>
                </a:ln>
                <a:solidFill>
                  <a:schemeClr val="accent3">
                    <a:lumMod val="60000"/>
                    <a:lumOff val="40000"/>
                    <a:alpha val="95000"/>
                  </a:schemeClr>
                </a:solidFill>
                <a:effectLst>
                  <a:glow rad="190500">
                    <a:srgbClr val="532254"/>
                  </a:glow>
                  <a:innerShdw blurRad="50900" dist="38500" dir="13500000">
                    <a:srgbClr val="000000">
                      <a:alpha val="60000"/>
                    </a:srgbClr>
                  </a:innerShdw>
                </a:effectLst>
              </a:rPr>
              <a:t> Passover in the 8 Calendar Years falls on [Wed] “midst of the week” – therefore, not one of these years qualifies for Yahusha’s final Passover! </a:t>
            </a:r>
          </a:p>
        </p:txBody>
      </p:sp>
      <p:sp>
        <p:nvSpPr>
          <p:cNvPr id="5" name="Slide Number Placeholder 1"/>
          <p:cNvSpPr>
            <a:spLocks noGrp="1"/>
          </p:cNvSpPr>
          <p:nvPr>
            <p:ph type="sldNum" sz="quarter" idx="12"/>
          </p:nvPr>
        </p:nvSpPr>
        <p:spPr>
          <a:xfrm>
            <a:off x="9448800" y="6440143"/>
            <a:ext cx="2603500" cy="365125"/>
          </a:xfrm>
        </p:spPr>
        <p:txBody>
          <a:bodyPr/>
          <a:lstStyle/>
          <a:p>
            <a:pPr algn="r"/>
            <a:fld id="{EB7FF6AF-322B-4A4F-A71E-65927B158128}" type="slidenum">
              <a:rPr lang="en-CA" sz="1400" smtClean="0">
                <a:solidFill>
                  <a:schemeClr val="tx1"/>
                </a:solidFill>
              </a:rPr>
              <a:pPr algn="r"/>
              <a:t>86</a:t>
            </a:fld>
            <a:endParaRPr lang="en-CA" dirty="0">
              <a:solidFill>
                <a:schemeClr val="tx1"/>
              </a:solidFill>
            </a:endParaRPr>
          </a:p>
        </p:txBody>
      </p:sp>
    </p:spTree>
    <p:extLst>
      <p:ext uri="{BB962C8B-B14F-4D97-AF65-F5344CB8AC3E}">
        <p14:creationId xmlns:p14="http://schemas.microsoft.com/office/powerpoint/2010/main" val="296611264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62218"/>
            <a:ext cx="12191999" cy="1400530"/>
          </a:xfrm>
        </p:spPr>
        <p:txBody>
          <a:bodyPr>
            <a:scene3d>
              <a:camera prst="orthographicFront"/>
              <a:lightRig rig="threePt" dir="t"/>
            </a:scene3d>
            <a:sp3d extrusionH="57150">
              <a:bevelT w="38100" h="38100"/>
            </a:sp3d>
          </a:bodyPr>
          <a:lstStyle/>
          <a:p>
            <a:pPr algn="ctr"/>
            <a:r>
              <a:rPr lang="en-CA" b="1" dirty="0" smtClean="0"/>
              <a:t>#2 Word Summary for Part 1 </a:t>
            </a:r>
            <a:r>
              <a:rPr lang="en-CA" sz="3200" b="1" dirty="0" smtClean="0"/>
              <a:t>(8 Calendar Years)</a:t>
            </a:r>
            <a:endParaRPr lang="en-CA" sz="3200" b="1" dirty="0"/>
          </a:p>
        </p:txBody>
      </p:sp>
      <p:sp>
        <p:nvSpPr>
          <p:cNvPr id="3" name="Content Placeholder 2"/>
          <p:cNvSpPr>
            <a:spLocks noGrp="1"/>
          </p:cNvSpPr>
          <p:nvPr>
            <p:ph idx="1"/>
          </p:nvPr>
        </p:nvSpPr>
        <p:spPr>
          <a:xfrm>
            <a:off x="241300" y="1079500"/>
            <a:ext cx="11747500" cy="635000"/>
          </a:xfrm>
        </p:spPr>
        <p:txBody>
          <a:bodyPr>
            <a:normAutofit/>
            <a:scene3d>
              <a:camera prst="orthographicFront"/>
              <a:lightRig rig="threePt" dir="t"/>
            </a:scene3d>
            <a:sp3d extrusionH="57150">
              <a:bevelT w="38100" h="38100"/>
            </a:sp3d>
          </a:bodyPr>
          <a:lstStyle/>
          <a:p>
            <a:pPr marL="0" indent="0">
              <a:buClr>
                <a:schemeClr val="bg1">
                  <a:lumMod val="95000"/>
                  <a:lumOff val="5000"/>
                </a:schemeClr>
              </a:buClr>
              <a:buNone/>
            </a:pPr>
            <a:r>
              <a:rPr lang="en-CA" sz="3200" b="1" u="sng" spc="50" dirty="0" smtClean="0">
                <a:ln w="13500">
                  <a:solidFill>
                    <a:schemeClr val="accent1">
                      <a:shade val="2500"/>
                      <a:alpha val="6500"/>
                    </a:schemeClr>
                  </a:solidFill>
                  <a:prstDash val="solid"/>
                </a:ln>
                <a:solidFill>
                  <a:srgbClr val="99FF33">
                    <a:alpha val="95000"/>
                  </a:srgbClr>
                </a:solidFill>
                <a:effectLst>
                  <a:glow rad="127000">
                    <a:srgbClr val="323E16"/>
                  </a:glow>
                  <a:innerShdw blurRad="50900" dist="38500" dir="13500000">
                    <a:srgbClr val="000000">
                      <a:alpha val="60000"/>
                    </a:srgbClr>
                  </a:innerShdw>
                </a:effectLst>
              </a:rPr>
              <a:t>Lunar Passover Calculation</a:t>
            </a:r>
            <a:r>
              <a:rPr lang="en-CA" sz="3200" b="1" spc="50" dirty="0" smtClean="0">
                <a:ln w="13500">
                  <a:solidFill>
                    <a:schemeClr val="accent1">
                      <a:shade val="2500"/>
                      <a:alpha val="6500"/>
                    </a:schemeClr>
                  </a:solidFill>
                  <a:prstDash val="solid"/>
                </a:ln>
                <a:solidFill>
                  <a:srgbClr val="99FF33">
                    <a:alpha val="95000"/>
                  </a:srgbClr>
                </a:solidFill>
                <a:effectLst>
                  <a:glow rad="127000">
                    <a:srgbClr val="323E16"/>
                  </a:glow>
                  <a:innerShdw blurRad="50900" dist="38500" dir="13500000">
                    <a:srgbClr val="000000">
                      <a:alpha val="60000"/>
                    </a:srgbClr>
                  </a:innerShdw>
                </a:effectLst>
              </a:rPr>
              <a:t> </a:t>
            </a:r>
            <a:r>
              <a:rPr lang="en-CA" sz="3200" b="1" u="sng" spc="50" dirty="0" smtClean="0">
                <a:ln w="13500">
                  <a:solidFill>
                    <a:srgbClr val="002060"/>
                  </a:solidFill>
                  <a:prstDash val="solid"/>
                </a:ln>
                <a:solidFill>
                  <a:schemeClr val="accent3">
                    <a:lumMod val="60000"/>
                    <a:lumOff val="40000"/>
                    <a:alpha val="95000"/>
                  </a:schemeClr>
                </a:solidFill>
                <a:effectLst>
                  <a:glow rad="127000">
                    <a:srgbClr val="323E16"/>
                  </a:glow>
                  <a:innerShdw blurRad="50900" dist="38500" dir="13500000">
                    <a:srgbClr val="000000">
                      <a:alpha val="60000"/>
                    </a:srgbClr>
                  </a:innerShdw>
                </a:effectLst>
              </a:rPr>
              <a:t>Before</a:t>
            </a:r>
            <a:r>
              <a:rPr lang="en-CA" sz="3200" b="1" spc="50" dirty="0" smtClean="0">
                <a:ln w="13500">
                  <a:solidFill>
                    <a:srgbClr val="002060"/>
                  </a:solidFill>
                  <a:prstDash val="solid"/>
                </a:ln>
                <a:solidFill>
                  <a:srgbClr val="C00000">
                    <a:alpha val="95000"/>
                  </a:srgbClr>
                </a:solidFill>
                <a:effectLst>
                  <a:glow rad="127000">
                    <a:srgbClr val="323E16"/>
                  </a:glow>
                  <a:innerShdw blurRad="50900" dist="38500" dir="13500000">
                    <a:srgbClr val="000000">
                      <a:alpha val="60000"/>
                    </a:srgbClr>
                  </a:innerShdw>
                </a:effectLst>
              </a:rPr>
              <a:t> </a:t>
            </a:r>
            <a:r>
              <a:rPr lang="en-CA" sz="3200" b="1" u="sng" spc="50" dirty="0" smtClean="0">
                <a:ln w="13500">
                  <a:solidFill>
                    <a:schemeClr val="accent1">
                      <a:shade val="2500"/>
                      <a:alpha val="6500"/>
                    </a:schemeClr>
                  </a:solidFill>
                  <a:prstDash val="solid"/>
                </a:ln>
                <a:solidFill>
                  <a:srgbClr val="99FF33">
                    <a:alpha val="95000"/>
                  </a:srgbClr>
                </a:solidFill>
                <a:effectLst>
                  <a:glow rad="127000">
                    <a:srgbClr val="323E16"/>
                  </a:glow>
                  <a:innerShdw blurRad="50900" dist="38500" dir="13500000">
                    <a:srgbClr val="000000">
                      <a:alpha val="60000"/>
                    </a:srgbClr>
                  </a:innerShdw>
                </a:effectLst>
              </a:rPr>
              <a:t>and</a:t>
            </a:r>
            <a:r>
              <a:rPr lang="en-CA" sz="32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 </a:t>
            </a:r>
            <a:r>
              <a:rPr lang="en-CA" sz="3200" b="1" u="sng" spc="50" dirty="0" smtClean="0">
                <a:ln w="13500">
                  <a:solidFill>
                    <a:srgbClr val="002060"/>
                  </a:solidFill>
                  <a:prstDash val="solid"/>
                </a:ln>
                <a:solidFill>
                  <a:schemeClr val="accent3">
                    <a:lumMod val="60000"/>
                    <a:lumOff val="40000"/>
                    <a:alpha val="95000"/>
                  </a:schemeClr>
                </a:solidFill>
                <a:effectLst>
                  <a:glow rad="127000">
                    <a:srgbClr val="323E16"/>
                  </a:glow>
                  <a:innerShdw blurRad="50900" dist="38500" dir="13500000">
                    <a:srgbClr val="000000">
                      <a:alpha val="60000"/>
                    </a:srgbClr>
                  </a:innerShdw>
                </a:effectLst>
              </a:rPr>
              <a:t>AFTER</a:t>
            </a:r>
            <a:r>
              <a:rPr lang="en-CA" sz="32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 </a:t>
            </a:r>
            <a:r>
              <a:rPr lang="en-CA" sz="3200" b="1" u="sng" spc="50" dirty="0" smtClean="0">
                <a:ln w="13500">
                  <a:solidFill>
                    <a:schemeClr val="accent1">
                      <a:shade val="2500"/>
                      <a:alpha val="6500"/>
                    </a:schemeClr>
                  </a:solidFill>
                  <a:prstDash val="solid"/>
                </a:ln>
                <a:solidFill>
                  <a:srgbClr val="99FF33">
                    <a:alpha val="95000"/>
                  </a:srgbClr>
                </a:solidFill>
                <a:effectLst>
                  <a:glow rad="127000">
                    <a:srgbClr val="323E16"/>
                  </a:glow>
                  <a:innerShdw blurRad="50900" dist="38500" dir="13500000">
                    <a:srgbClr val="000000">
                      <a:alpha val="60000"/>
                    </a:srgbClr>
                  </a:innerShdw>
                </a:effectLst>
              </a:rPr>
              <a:t>Te</a:t>
            </a:r>
            <a:r>
              <a:rPr lang="en-CA" sz="3200" b="1" spc="50" dirty="0" smtClean="0">
                <a:ln w="13500">
                  <a:solidFill>
                    <a:schemeClr val="accent1">
                      <a:shade val="2500"/>
                      <a:alpha val="6500"/>
                    </a:schemeClr>
                  </a:solidFill>
                  <a:prstDash val="solid"/>
                </a:ln>
                <a:solidFill>
                  <a:srgbClr val="99FF33">
                    <a:alpha val="95000"/>
                  </a:srgbClr>
                </a:solidFill>
                <a:effectLst>
                  <a:glow rad="127000">
                    <a:srgbClr val="323E16"/>
                  </a:glow>
                  <a:innerShdw blurRad="50900" dist="38500" dir="13500000">
                    <a:srgbClr val="000000">
                      <a:alpha val="60000"/>
                    </a:srgbClr>
                  </a:innerShdw>
                </a:effectLst>
              </a:rPr>
              <a:t>q</a:t>
            </a:r>
            <a:r>
              <a:rPr lang="en-CA" sz="3200" b="1" u="sng" spc="50" dirty="0" smtClean="0">
                <a:ln w="13500">
                  <a:solidFill>
                    <a:schemeClr val="accent1">
                      <a:shade val="2500"/>
                      <a:alpha val="6500"/>
                    </a:schemeClr>
                  </a:solidFill>
                  <a:prstDash val="solid"/>
                </a:ln>
                <a:solidFill>
                  <a:srgbClr val="99FF33">
                    <a:alpha val="95000"/>
                  </a:srgbClr>
                </a:solidFill>
                <a:effectLst>
                  <a:glow rad="127000">
                    <a:srgbClr val="323E16"/>
                  </a:glow>
                  <a:innerShdw blurRad="50900" dist="38500" dir="13500000">
                    <a:srgbClr val="000000">
                      <a:alpha val="60000"/>
                    </a:srgbClr>
                  </a:innerShdw>
                </a:effectLst>
              </a:rPr>
              <a:t>ufah</a:t>
            </a:r>
            <a:endParaRPr lang="en-CA" sz="3200" b="1" spc="50" dirty="0" smtClean="0">
              <a:ln w="13500">
                <a:solidFill>
                  <a:schemeClr val="accent1">
                    <a:shade val="2500"/>
                    <a:alpha val="6500"/>
                  </a:schemeClr>
                </a:solidFill>
                <a:prstDash val="solid"/>
              </a:ln>
              <a:solidFill>
                <a:srgbClr val="99FF33">
                  <a:alpha val="95000"/>
                </a:srgbClr>
              </a:solidFill>
              <a:effectLst>
                <a:glow rad="127000">
                  <a:srgbClr val="323E16"/>
                </a:glow>
                <a:innerShdw blurRad="50900" dist="38500" dir="13500000">
                  <a:srgbClr val="000000">
                    <a:alpha val="60000"/>
                  </a:srgbClr>
                </a:innerShdw>
              </a:effectLst>
            </a:endParaRPr>
          </a:p>
        </p:txBody>
      </p:sp>
      <p:sp>
        <p:nvSpPr>
          <p:cNvPr id="5" name="Slide Number Placeholder 1"/>
          <p:cNvSpPr>
            <a:spLocks noGrp="1"/>
          </p:cNvSpPr>
          <p:nvPr>
            <p:ph type="sldNum" sz="quarter" idx="12"/>
          </p:nvPr>
        </p:nvSpPr>
        <p:spPr>
          <a:xfrm>
            <a:off x="9448800" y="6440143"/>
            <a:ext cx="2603500" cy="365125"/>
          </a:xfrm>
        </p:spPr>
        <p:txBody>
          <a:bodyPr/>
          <a:lstStyle/>
          <a:p>
            <a:pPr algn="r"/>
            <a:fld id="{EB7FF6AF-322B-4A4F-A71E-65927B158128}" type="slidenum">
              <a:rPr lang="en-CA" sz="1400" smtClean="0">
                <a:solidFill>
                  <a:schemeClr val="tx1"/>
                </a:solidFill>
              </a:rPr>
              <a:pPr algn="r"/>
              <a:t>87</a:t>
            </a:fld>
            <a:endParaRPr lang="en-CA" dirty="0">
              <a:solidFill>
                <a:schemeClr val="tx1"/>
              </a:solidFill>
            </a:endParaRPr>
          </a:p>
        </p:txBody>
      </p:sp>
      <p:sp>
        <p:nvSpPr>
          <p:cNvPr id="6" name="Content Placeholder 2"/>
          <p:cNvSpPr txBox="1">
            <a:spLocks/>
          </p:cNvSpPr>
          <p:nvPr/>
        </p:nvSpPr>
        <p:spPr>
          <a:xfrm>
            <a:off x="7175500" y="1676400"/>
            <a:ext cx="4927600" cy="4972050"/>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Clr>
                <a:schemeClr val="tx1"/>
              </a:buClr>
              <a:buFont typeface="Wingdings" pitchFamily="2" charset="2"/>
              <a:buChar char="§"/>
            </a:pPr>
            <a:r>
              <a:rPr lang="en-CA" sz="3200" b="1" u="sng" spc="50" dirty="0" smtClean="0">
                <a:ln w="13500">
                  <a:solidFill>
                    <a:srgbClr val="002060"/>
                  </a:solidFill>
                  <a:prstDash val="solid"/>
                </a:ln>
                <a:solidFill>
                  <a:schemeClr val="accent3">
                    <a:lumMod val="60000"/>
                    <a:lumOff val="40000"/>
                    <a:alpha val="95000"/>
                  </a:schemeClr>
                </a:solidFill>
                <a:effectLst>
                  <a:glow rad="127000">
                    <a:srgbClr val="323E16"/>
                  </a:glow>
                  <a:innerShdw blurRad="50900" dist="38500" dir="13500000">
                    <a:srgbClr val="000000">
                      <a:alpha val="60000"/>
                    </a:srgbClr>
                  </a:innerShdw>
                </a:effectLst>
              </a:rPr>
              <a:t>AFTER</a:t>
            </a:r>
            <a:r>
              <a:rPr lang="en-CA" sz="2700" b="1" spc="50" dirty="0" smtClean="0">
                <a:ln w="13500">
                  <a:solidFill>
                    <a:srgbClr val="002060"/>
                  </a:solidFill>
                  <a:prstDash val="solid"/>
                </a:ln>
                <a:solidFill>
                  <a:srgbClr val="002060">
                    <a:alpha val="95000"/>
                  </a:srgbClr>
                </a:solidFill>
                <a:effectLst>
                  <a:glow rad="127000">
                    <a:srgbClr val="323E16"/>
                  </a:glow>
                  <a:innerShdw blurRad="50900" dist="38500" dir="13500000">
                    <a:srgbClr val="000000">
                      <a:alpha val="60000"/>
                    </a:srgbClr>
                  </a:innerShdw>
                </a:effectLst>
              </a:rPr>
              <a:t> </a:t>
            </a:r>
            <a:r>
              <a:rPr lang="en-CA" sz="2700" b="1" u="sng"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Te</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q</a:t>
            </a:r>
            <a:r>
              <a:rPr lang="en-CA" sz="2700" b="1" u="sng"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ufah</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  There is another great spread of New </a:t>
            </a:r>
            <a:r>
              <a:rPr lang="en-CA" sz="2700" b="1" spc="50" dirty="0" err="1"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Moonth</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 Day dates from March 23</a:t>
            </a:r>
            <a:r>
              <a:rPr lang="en-CA" sz="2700" b="1" spc="50" baseline="3000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rd</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 to </a:t>
            </a:r>
            <a:b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b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Apr 13</a:t>
            </a:r>
            <a:r>
              <a:rPr lang="en-CA" sz="2700" b="1" spc="50" baseline="3000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th</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 with Passovers ranging from Apr 11</a:t>
            </a:r>
            <a:r>
              <a:rPr lang="en-CA" sz="2700" b="1" spc="50" baseline="3000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th</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 to Apr 28</a:t>
            </a:r>
            <a:r>
              <a:rPr lang="en-CA" sz="2700" b="1" spc="50" baseline="3000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th</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  </a:t>
            </a:r>
          </a:p>
          <a:p>
            <a:pPr>
              <a:buClr>
                <a:schemeClr val="tx1"/>
              </a:buClr>
              <a:buFont typeface="Wingdings" pitchFamily="2" charset="2"/>
              <a:buChar char="§"/>
            </a:pPr>
            <a:r>
              <a:rPr lang="en-CA" sz="2700" b="1" spc="50" dirty="0" smtClean="0">
                <a:ln w="13500">
                  <a:solidFill>
                    <a:schemeClr val="accent1">
                      <a:shade val="2500"/>
                      <a:alpha val="6500"/>
                    </a:schemeClr>
                  </a:solidFill>
                  <a:prstDash val="solid"/>
                </a:ln>
                <a:solidFill>
                  <a:srgbClr val="99FF33">
                    <a:alpha val="95000"/>
                  </a:srgbClr>
                </a:solidFill>
                <a:effectLst>
                  <a:glow rad="127000">
                    <a:srgbClr val="323E16"/>
                  </a:glow>
                  <a:innerShdw blurRad="50900" dist="38500" dir="13500000">
                    <a:srgbClr val="000000">
                      <a:alpha val="60000"/>
                    </a:srgbClr>
                  </a:innerShdw>
                </a:effectLst>
              </a:rPr>
              <a:t>Interestingly enough, there is one Wednesday Passover in CE 28, a very popular year.  </a:t>
            </a:r>
          </a:p>
        </p:txBody>
      </p:sp>
      <p:sp>
        <p:nvSpPr>
          <p:cNvPr id="7" name="Content Placeholder 2"/>
          <p:cNvSpPr txBox="1">
            <a:spLocks/>
          </p:cNvSpPr>
          <p:nvPr/>
        </p:nvSpPr>
        <p:spPr>
          <a:xfrm>
            <a:off x="76200" y="1676400"/>
            <a:ext cx="7315200" cy="5448300"/>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Clr>
                <a:schemeClr val="tx1"/>
              </a:buClr>
              <a:buFont typeface="Wingdings" pitchFamily="2" charset="2"/>
              <a:buChar char="§"/>
            </a:pPr>
            <a:r>
              <a:rPr lang="en-CA" sz="3200" b="1" u="sng" spc="50" dirty="0" smtClean="0">
                <a:ln w="13500">
                  <a:solidFill>
                    <a:srgbClr val="002060"/>
                  </a:solidFill>
                  <a:prstDash val="solid"/>
                </a:ln>
                <a:solidFill>
                  <a:schemeClr val="accent3">
                    <a:lumMod val="60000"/>
                    <a:lumOff val="40000"/>
                    <a:alpha val="95000"/>
                  </a:schemeClr>
                </a:solidFill>
                <a:effectLst>
                  <a:glow rad="127000">
                    <a:srgbClr val="323E16"/>
                  </a:glow>
                  <a:innerShdw blurRad="50900" dist="38500" dir="13500000">
                    <a:srgbClr val="000000">
                      <a:alpha val="60000"/>
                    </a:srgbClr>
                  </a:innerShdw>
                </a:effectLst>
              </a:rPr>
              <a:t>Before</a:t>
            </a:r>
            <a:r>
              <a:rPr lang="en-CA" sz="2700" b="1" spc="50" dirty="0" smtClean="0">
                <a:ln w="13500">
                  <a:solidFill>
                    <a:srgbClr val="002060"/>
                  </a:solidFill>
                  <a:prstDash val="solid"/>
                </a:ln>
                <a:solidFill>
                  <a:srgbClr val="C00000">
                    <a:alpha val="95000"/>
                  </a:srgbClr>
                </a:solidFill>
                <a:effectLst>
                  <a:glow rad="127000">
                    <a:srgbClr val="323E16"/>
                  </a:glow>
                  <a:innerShdw blurRad="50900" dist="38500" dir="13500000">
                    <a:srgbClr val="000000">
                      <a:alpha val="60000"/>
                    </a:srgbClr>
                  </a:innerShdw>
                </a:effectLst>
              </a:rPr>
              <a:t> </a:t>
            </a:r>
            <a:r>
              <a:rPr lang="en-CA" sz="2700" b="1" u="sng"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Te</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q</a:t>
            </a:r>
            <a:r>
              <a:rPr lang="en-CA" sz="2700" b="1" u="sng"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ufah</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  There is a great spread of New </a:t>
            </a:r>
            <a:r>
              <a:rPr lang="en-CA" sz="2700" b="1" spc="50" dirty="0" err="1"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Moonth</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 Day dates </a:t>
            </a:r>
            <a:b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b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from Mar 7</a:t>
            </a:r>
            <a:r>
              <a:rPr lang="en-CA" sz="2700" b="1" spc="50" baseline="3000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th</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 to Mar 22</a:t>
            </a:r>
            <a:r>
              <a:rPr lang="en-CA" sz="2700" b="1" spc="50" baseline="3000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nd</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  Passovers range from Mar 20</a:t>
            </a:r>
            <a:r>
              <a:rPr lang="en-CA" sz="2700" b="1" spc="50" baseline="3000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th</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 to Apr 5</a:t>
            </a:r>
            <a:r>
              <a:rPr lang="en-CA" sz="2700" b="1" spc="50" baseline="3000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th</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  </a:t>
            </a:r>
          </a:p>
          <a:p>
            <a:pPr>
              <a:buClr>
                <a:schemeClr val="tx1"/>
              </a:buClr>
              <a:buFont typeface="Wingdings" pitchFamily="2" charset="2"/>
              <a:buChar char="§"/>
            </a:pP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CE 31 is one year that has a [Wed] “midst of the week” Passover – and interestingly enough </a:t>
            </a:r>
            <a:r>
              <a:rPr lang="en-CA" sz="2700" b="1" spc="50" dirty="0" smtClean="0">
                <a:ln w="13500">
                  <a:solidFill>
                    <a:schemeClr val="accent1">
                      <a:shade val="2500"/>
                      <a:alpha val="6500"/>
                    </a:schemeClr>
                  </a:solidFill>
                  <a:prstDash val="solid"/>
                </a:ln>
                <a:solidFill>
                  <a:srgbClr val="99FF33">
                    <a:alpha val="95000"/>
                  </a:srgbClr>
                </a:solidFill>
                <a:effectLst>
                  <a:glow rad="127000">
                    <a:srgbClr val="323E16"/>
                  </a:glow>
                  <a:innerShdw blurRad="50900" dist="38500" dir="13500000">
                    <a:srgbClr val="000000">
                      <a:alpha val="60000"/>
                    </a:srgbClr>
                  </a:innerShdw>
                </a:effectLst>
              </a:rPr>
              <a:t>most Feast </a:t>
            </a:r>
            <a:br>
              <a:rPr lang="en-CA" sz="2700" b="1" spc="50" dirty="0" smtClean="0">
                <a:ln w="13500">
                  <a:solidFill>
                    <a:schemeClr val="accent1">
                      <a:shade val="2500"/>
                      <a:alpha val="6500"/>
                    </a:schemeClr>
                  </a:solidFill>
                  <a:prstDash val="solid"/>
                </a:ln>
                <a:solidFill>
                  <a:srgbClr val="99FF33">
                    <a:alpha val="95000"/>
                  </a:srgbClr>
                </a:solidFill>
                <a:effectLst>
                  <a:glow rad="127000">
                    <a:srgbClr val="323E16"/>
                  </a:glow>
                  <a:innerShdw blurRad="50900" dist="38500" dir="13500000">
                    <a:srgbClr val="000000">
                      <a:alpha val="60000"/>
                    </a:srgbClr>
                  </a:innerShdw>
                </a:effectLst>
              </a:rPr>
            </a:br>
            <a:r>
              <a:rPr lang="en-CA" sz="2700" b="1" spc="50" dirty="0" smtClean="0">
                <a:ln w="13500">
                  <a:solidFill>
                    <a:schemeClr val="accent1">
                      <a:shade val="2500"/>
                      <a:alpha val="6500"/>
                    </a:schemeClr>
                  </a:solidFill>
                  <a:prstDash val="solid"/>
                </a:ln>
                <a:solidFill>
                  <a:srgbClr val="99FF33">
                    <a:alpha val="95000"/>
                  </a:srgbClr>
                </a:solidFill>
                <a:effectLst>
                  <a:glow rad="127000">
                    <a:srgbClr val="323E16"/>
                  </a:glow>
                  <a:innerShdw blurRad="50900" dist="38500" dir="13500000">
                    <a:srgbClr val="000000">
                      <a:alpha val="60000"/>
                    </a:srgbClr>
                  </a:innerShdw>
                </a:effectLst>
              </a:rPr>
              <a:t>camps teaching a Friday cross, </a:t>
            </a:r>
            <a:br>
              <a:rPr lang="en-CA" sz="2700" b="1" spc="50" dirty="0" smtClean="0">
                <a:ln w="13500">
                  <a:solidFill>
                    <a:schemeClr val="accent1">
                      <a:shade val="2500"/>
                      <a:alpha val="6500"/>
                    </a:schemeClr>
                  </a:solidFill>
                  <a:prstDash val="solid"/>
                </a:ln>
                <a:solidFill>
                  <a:srgbClr val="99FF33">
                    <a:alpha val="95000"/>
                  </a:srgbClr>
                </a:solidFill>
                <a:effectLst>
                  <a:glow rad="127000">
                    <a:srgbClr val="323E16"/>
                  </a:glow>
                  <a:innerShdw blurRad="50900" dist="38500" dir="13500000">
                    <a:srgbClr val="000000">
                      <a:alpha val="60000"/>
                    </a:srgbClr>
                  </a:innerShdw>
                </a:effectLst>
              </a:rPr>
            </a:br>
            <a:r>
              <a:rPr lang="en-CA" sz="2700" b="1" spc="50" dirty="0" smtClean="0">
                <a:ln w="13500">
                  <a:solidFill>
                    <a:schemeClr val="accent1">
                      <a:shade val="2500"/>
                      <a:alpha val="6500"/>
                    </a:schemeClr>
                  </a:solidFill>
                  <a:prstDash val="solid"/>
                </a:ln>
                <a:solidFill>
                  <a:srgbClr val="99FF33">
                    <a:alpha val="95000"/>
                  </a:srgbClr>
                </a:solidFill>
                <a:effectLst>
                  <a:glow rad="127000">
                    <a:srgbClr val="323E16"/>
                  </a:glow>
                  <a:innerShdw blurRad="50900" dist="38500" dir="13500000">
                    <a:srgbClr val="000000">
                      <a:alpha val="60000"/>
                    </a:srgbClr>
                  </a:innerShdw>
                </a:effectLst>
              </a:rPr>
              <a:t>use CE 31 </a:t>
            </a:r>
            <a:r>
              <a:rPr lang="en-CA" sz="2700" b="1" spc="50" dirty="0" smtClean="0">
                <a:ln w="13500">
                  <a:solidFill>
                    <a:schemeClr val="accent1">
                      <a:shade val="2500"/>
                      <a:alpha val="6500"/>
                    </a:schemeClr>
                  </a:solidFill>
                  <a:prstDash val="solid"/>
                </a:ln>
                <a:solidFill>
                  <a:schemeClr val="tx1">
                    <a:alpha val="95000"/>
                  </a:schemeClr>
                </a:solidFill>
                <a:effectLst>
                  <a:glow rad="127000">
                    <a:srgbClr val="323E16"/>
                  </a:glow>
                  <a:innerShdw blurRad="50900" dist="38500" dir="13500000">
                    <a:srgbClr val="000000">
                      <a:alpha val="60000"/>
                    </a:srgbClr>
                  </a:innerShdw>
                </a:effectLst>
              </a:rPr>
              <a:t>as the year of Yahusha’s Passover, </a:t>
            </a:r>
            <a:r>
              <a:rPr lang="en-CA" sz="2700" b="1" spc="50" dirty="0" smtClean="0">
                <a:ln w="13500">
                  <a:solidFill>
                    <a:schemeClr val="accent1">
                      <a:shade val="2500"/>
                      <a:alpha val="6500"/>
                    </a:schemeClr>
                  </a:solidFill>
                  <a:prstDash val="solid"/>
                </a:ln>
                <a:solidFill>
                  <a:srgbClr val="99FF33">
                    <a:alpha val="95000"/>
                  </a:srgbClr>
                </a:solidFill>
                <a:effectLst>
                  <a:glow rad="127000">
                    <a:srgbClr val="323E16"/>
                  </a:glow>
                  <a:innerShdw blurRad="50900" dist="38500" dir="13500000">
                    <a:srgbClr val="000000">
                      <a:alpha val="60000"/>
                    </a:srgbClr>
                  </a:innerShdw>
                </a:effectLst>
              </a:rPr>
              <a:t>when indeed there is no way to find a Lunar Friday Passover in CE 31!</a:t>
            </a:r>
          </a:p>
        </p:txBody>
      </p:sp>
    </p:spTree>
    <p:extLst>
      <p:ext uri="{BB962C8B-B14F-4D97-AF65-F5344CB8AC3E}">
        <p14:creationId xmlns:p14="http://schemas.microsoft.com/office/powerpoint/2010/main" val="265085852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up)">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1" y="71718"/>
            <a:ext cx="11671300" cy="1400530"/>
          </a:xfrm>
        </p:spPr>
        <p:txBody>
          <a:bodyPr>
            <a:scene3d>
              <a:camera prst="orthographicFront"/>
              <a:lightRig rig="threePt" dir="t"/>
            </a:scene3d>
            <a:sp3d extrusionH="57150">
              <a:bevelT w="38100" h="38100"/>
            </a:sp3d>
          </a:bodyPr>
          <a:lstStyle/>
          <a:p>
            <a:r>
              <a:rPr lang="en-CA" b="1" dirty="0" smtClean="0"/>
              <a:t>#3 Word Summary for Part 1 </a:t>
            </a:r>
            <a:r>
              <a:rPr lang="en-CA" sz="3200" b="1" dirty="0" smtClean="0"/>
              <a:t>(8 Calendar Years) </a:t>
            </a:r>
            <a:endParaRPr lang="en-CA" sz="3200" b="1" dirty="0"/>
          </a:p>
        </p:txBody>
      </p:sp>
      <p:sp>
        <p:nvSpPr>
          <p:cNvPr id="5" name="Slide Number Placeholder 1"/>
          <p:cNvSpPr>
            <a:spLocks noGrp="1"/>
          </p:cNvSpPr>
          <p:nvPr>
            <p:ph type="sldNum" sz="quarter" idx="12"/>
          </p:nvPr>
        </p:nvSpPr>
        <p:spPr>
          <a:xfrm>
            <a:off x="9448800" y="6440143"/>
            <a:ext cx="2603500" cy="365125"/>
          </a:xfrm>
        </p:spPr>
        <p:txBody>
          <a:bodyPr/>
          <a:lstStyle/>
          <a:p>
            <a:pPr algn="r"/>
            <a:fld id="{EB7FF6AF-322B-4A4F-A71E-65927B158128}" type="slidenum">
              <a:rPr lang="en-CA" sz="1400" smtClean="0">
                <a:solidFill>
                  <a:schemeClr val="tx1"/>
                </a:solidFill>
              </a:rPr>
              <a:pPr algn="r"/>
              <a:t>88</a:t>
            </a:fld>
            <a:endParaRPr lang="en-CA" dirty="0">
              <a:solidFill>
                <a:schemeClr val="tx1"/>
              </a:solidFill>
            </a:endParaRPr>
          </a:p>
        </p:txBody>
      </p:sp>
      <p:sp>
        <p:nvSpPr>
          <p:cNvPr id="7" name="Content Placeholder 2"/>
          <p:cNvSpPr txBox="1">
            <a:spLocks/>
          </p:cNvSpPr>
          <p:nvPr/>
        </p:nvSpPr>
        <p:spPr>
          <a:xfrm>
            <a:off x="495300" y="1104900"/>
            <a:ext cx="9359900" cy="800100"/>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Clr>
                <a:schemeClr val="accent3">
                  <a:lumMod val="60000"/>
                  <a:lumOff val="40000"/>
                </a:schemeClr>
              </a:buClr>
              <a:buNone/>
            </a:pPr>
            <a:r>
              <a:rPr lang="en-CA" sz="3600" b="1" u="sng" spc="50" dirty="0" smtClean="0">
                <a:ln w="13500">
                  <a:solidFill>
                    <a:schemeClr val="accent1">
                      <a:shade val="2500"/>
                      <a:alpha val="6500"/>
                    </a:schemeClr>
                  </a:solidFill>
                  <a:prstDash val="solid"/>
                </a:ln>
                <a:solidFill>
                  <a:schemeClr val="accent2">
                    <a:lumMod val="60000"/>
                    <a:lumOff val="40000"/>
                  </a:schemeClr>
                </a:solidFill>
                <a:effectLst>
                  <a:glow rad="127000">
                    <a:srgbClr val="3A1D00"/>
                  </a:glow>
                  <a:innerShdw blurRad="50900" dist="38500" dir="13500000">
                    <a:srgbClr val="000000">
                      <a:alpha val="60000"/>
                    </a:srgbClr>
                  </a:innerShdw>
                </a:effectLst>
              </a:rPr>
              <a:t>E</a:t>
            </a:r>
            <a:r>
              <a:rPr lang="en-CA" sz="3600" b="1" spc="50" dirty="0" smtClean="0">
                <a:ln w="13500">
                  <a:solidFill>
                    <a:schemeClr val="accent1">
                      <a:shade val="2500"/>
                      <a:alpha val="6500"/>
                    </a:schemeClr>
                  </a:solidFill>
                  <a:prstDash val="solid"/>
                </a:ln>
                <a:solidFill>
                  <a:schemeClr val="accent2">
                    <a:lumMod val="60000"/>
                    <a:lumOff val="40000"/>
                  </a:schemeClr>
                </a:solidFill>
                <a:effectLst>
                  <a:glow rad="127000">
                    <a:srgbClr val="3A1D00"/>
                  </a:glow>
                  <a:innerShdw blurRad="50900" dist="38500" dir="13500000">
                    <a:srgbClr val="000000">
                      <a:alpha val="60000"/>
                    </a:srgbClr>
                  </a:innerShdw>
                </a:effectLst>
              </a:rPr>
              <a:t>q</a:t>
            </a:r>
            <a:r>
              <a:rPr lang="en-CA" sz="3600" b="1" u="sng" spc="50" dirty="0" smtClean="0">
                <a:ln w="13500">
                  <a:solidFill>
                    <a:schemeClr val="accent1">
                      <a:shade val="2500"/>
                      <a:alpha val="6500"/>
                    </a:schemeClr>
                  </a:solidFill>
                  <a:prstDash val="solid"/>
                </a:ln>
                <a:solidFill>
                  <a:schemeClr val="accent2">
                    <a:lumMod val="60000"/>
                    <a:lumOff val="40000"/>
                  </a:schemeClr>
                </a:solidFill>
                <a:effectLst>
                  <a:glow rad="127000">
                    <a:srgbClr val="3A1D00"/>
                  </a:glow>
                  <a:innerShdw blurRad="50900" dist="38500" dir="13500000">
                    <a:srgbClr val="000000">
                      <a:alpha val="60000"/>
                    </a:srgbClr>
                  </a:innerShdw>
                </a:effectLst>
              </a:rPr>
              <a:t>uilux Passover Calculations</a:t>
            </a:r>
            <a:endParaRPr lang="en-CA" sz="3600" b="1" spc="50" dirty="0" smtClean="0">
              <a:ln w="13500">
                <a:solidFill>
                  <a:schemeClr val="accent1">
                    <a:shade val="2500"/>
                    <a:alpha val="6500"/>
                  </a:schemeClr>
                </a:solidFill>
                <a:prstDash val="solid"/>
              </a:ln>
              <a:solidFill>
                <a:schemeClr val="accent2">
                  <a:lumMod val="60000"/>
                  <a:lumOff val="40000"/>
                </a:schemeClr>
              </a:solidFill>
              <a:effectLst>
                <a:glow rad="127000">
                  <a:srgbClr val="3A1D00"/>
                </a:glow>
                <a:innerShdw blurRad="50900" dist="38500" dir="13500000">
                  <a:srgbClr val="000000">
                    <a:alpha val="60000"/>
                  </a:srgbClr>
                </a:innerShdw>
              </a:effectLst>
            </a:endParaRPr>
          </a:p>
        </p:txBody>
      </p:sp>
      <p:sp>
        <p:nvSpPr>
          <p:cNvPr id="8" name="Content Placeholder 2"/>
          <p:cNvSpPr txBox="1">
            <a:spLocks/>
          </p:cNvSpPr>
          <p:nvPr/>
        </p:nvSpPr>
        <p:spPr>
          <a:xfrm>
            <a:off x="5435600" y="1993900"/>
            <a:ext cx="6540500" cy="5613400"/>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Clr>
                <a:schemeClr val="accent3">
                  <a:lumMod val="60000"/>
                  <a:lumOff val="40000"/>
                </a:schemeClr>
              </a:buClr>
              <a:buFont typeface="Wingdings" pitchFamily="2" charset="2"/>
              <a:buChar char="§"/>
            </a:pP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While the </a:t>
            </a:r>
            <a:r>
              <a:rPr lang="en-CA" sz="3600" b="1" spc="50" dirty="0" err="1"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Equi</a:t>
            </a: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-lux calculation has the </a:t>
            </a:r>
            <a:r>
              <a:rPr lang="en-CA" sz="3600" b="1" spc="50" dirty="0" smtClean="0">
                <a:ln w="13500">
                  <a:solidFill>
                    <a:schemeClr val="accent1">
                      <a:shade val="2500"/>
                      <a:alpha val="6500"/>
                    </a:schemeClr>
                  </a:solidFill>
                  <a:prstDash val="solid"/>
                </a:ln>
                <a:solidFill>
                  <a:schemeClr val="accent2">
                    <a:lumMod val="60000"/>
                    <a:lumOff val="40000"/>
                  </a:schemeClr>
                </a:solidFill>
                <a:effectLst>
                  <a:glow rad="127000">
                    <a:srgbClr val="3A1D00"/>
                  </a:glow>
                  <a:innerShdw blurRad="50900" dist="38500" dir="13500000">
                    <a:srgbClr val="000000">
                      <a:alpha val="60000"/>
                    </a:srgbClr>
                  </a:innerShdw>
                </a:effectLst>
              </a:rPr>
              <a:t>attributes of the same yearly appointed times for the moedim, </a:t>
            </a: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none of the calculations can satisfy the “</a:t>
            </a:r>
            <a:r>
              <a:rPr lang="en-CA" sz="3600" b="1" u="sng"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12 hour offset</a:t>
            </a: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 found in the Gospel Account. </a:t>
            </a:r>
            <a:endParaRPr lang="en-CA" sz="3600" dirty="0">
              <a:effectLst>
                <a:glow rad="127000">
                  <a:srgbClr val="3A1D00"/>
                </a:glow>
                <a:innerShdw blurRad="50900" dist="38500" dir="13500000">
                  <a:srgbClr val="000000">
                    <a:alpha val="60000"/>
                  </a:srgbClr>
                </a:innerShdw>
              </a:effectLst>
            </a:endParaRPr>
          </a:p>
        </p:txBody>
      </p:sp>
      <p:sp>
        <p:nvSpPr>
          <p:cNvPr id="9" name="Content Placeholder 2"/>
          <p:cNvSpPr txBox="1">
            <a:spLocks/>
          </p:cNvSpPr>
          <p:nvPr/>
        </p:nvSpPr>
        <p:spPr>
          <a:xfrm>
            <a:off x="495300" y="1993900"/>
            <a:ext cx="4864100" cy="5613400"/>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Clr>
                <a:schemeClr val="accent3">
                  <a:lumMod val="60000"/>
                  <a:lumOff val="40000"/>
                </a:schemeClr>
              </a:buClr>
              <a:buFont typeface="Wingdings" pitchFamily="2" charset="2"/>
              <a:buChar char="§"/>
            </a:pPr>
            <a:r>
              <a:rPr lang="en-CA" sz="3600" b="1" spc="50" dirty="0" err="1"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Equi</a:t>
            </a: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-lux is </a:t>
            </a:r>
            <a:r>
              <a:rPr lang="en-CA" sz="3600" b="1" u="sng"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alwa</a:t>
            </a: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y</a:t>
            </a:r>
            <a:r>
              <a:rPr lang="en-CA" sz="3600" b="1" u="sng"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s</a:t>
            </a: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 on Mar 17</a:t>
            </a:r>
            <a:r>
              <a:rPr lang="en-CA" sz="3600" b="1" spc="50" baseline="3000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th</a:t>
            </a: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 and Passover is </a:t>
            </a:r>
            <a:r>
              <a:rPr lang="en-CA" sz="3600" b="1" u="sng" spc="50" dirty="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alwa</a:t>
            </a:r>
            <a:r>
              <a:rPr lang="en-CA" sz="3600" b="1" spc="50" dirty="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y</a:t>
            </a:r>
            <a:r>
              <a:rPr lang="en-CA" sz="3600" b="1" u="sng" spc="50" dirty="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s</a:t>
            </a: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 on Mar 31</a:t>
            </a:r>
            <a:r>
              <a:rPr lang="en-CA" sz="3600" b="1" spc="50" baseline="3000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st</a:t>
            </a: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  </a:t>
            </a:r>
          </a:p>
          <a:p>
            <a:pPr>
              <a:buClr>
                <a:schemeClr val="accent3">
                  <a:lumMod val="60000"/>
                  <a:lumOff val="40000"/>
                </a:schemeClr>
              </a:buClr>
              <a:buFont typeface="Wingdings" pitchFamily="2" charset="2"/>
              <a:buChar char="§"/>
            </a:pP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Years CE 28 &amp; 34 both had a Wed. Passover.  </a:t>
            </a:r>
          </a:p>
        </p:txBody>
      </p:sp>
      <p:sp>
        <p:nvSpPr>
          <p:cNvPr id="10" name="Content Placeholder 2"/>
          <p:cNvSpPr txBox="1">
            <a:spLocks/>
          </p:cNvSpPr>
          <p:nvPr/>
        </p:nvSpPr>
        <p:spPr>
          <a:xfrm>
            <a:off x="12230100" y="1993900"/>
            <a:ext cx="6540500" cy="5613400"/>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Clr>
                <a:schemeClr val="accent3">
                  <a:lumMod val="60000"/>
                  <a:lumOff val="40000"/>
                </a:schemeClr>
              </a:buClr>
              <a:buFont typeface="Wingdings" pitchFamily="2" charset="2"/>
              <a:buChar char="§"/>
            </a:pP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Out of every calculation </a:t>
            </a:r>
            <a:b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b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for these three additional popular feast calendars, </a:t>
            </a:r>
            <a:r>
              <a:rPr lang="en-CA" sz="3600" b="1" u="sng"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NOT ONE YEAR COULD PRODUCE THE</a:t>
            </a: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 “</a:t>
            </a:r>
            <a:r>
              <a:rPr lang="en-CA" sz="3600" b="1" u="sng"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12 HOUR OFFSET</a:t>
            </a:r>
            <a:r>
              <a:rPr lang="en-CA" sz="36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 as documented between John 19:42 and Matt 26:15.  </a:t>
            </a:r>
            <a:endParaRPr lang="en-CA" sz="3600" dirty="0">
              <a:effectLst>
                <a:glow rad="127000">
                  <a:srgbClr val="3A1D00"/>
                </a:glow>
                <a:innerShdw blurRad="50900" dist="38500" dir="13500000">
                  <a:srgbClr val="000000">
                    <a:alpha val="60000"/>
                  </a:srgbClr>
                </a:innerShdw>
              </a:effectLst>
            </a:endParaRPr>
          </a:p>
        </p:txBody>
      </p:sp>
    </p:spTree>
    <p:extLst>
      <p:ext uri="{BB962C8B-B14F-4D97-AF65-F5344CB8AC3E}">
        <p14:creationId xmlns:p14="http://schemas.microsoft.com/office/powerpoint/2010/main" val="75624132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1" y="-57150"/>
            <a:ext cx="11506200" cy="855382"/>
          </a:xfrm>
        </p:spPr>
        <p:txBody>
          <a:bodyPr>
            <a:scene3d>
              <a:camera prst="orthographicFront"/>
              <a:lightRig rig="threePt" dir="t"/>
            </a:scene3d>
            <a:sp3d extrusionH="57150">
              <a:bevelT w="38100" h="38100"/>
            </a:sp3d>
          </a:bodyPr>
          <a:lstStyle/>
          <a:p>
            <a:pPr algn="ctr"/>
            <a:r>
              <a:rPr lang="en-CA" b="1" dirty="0" smtClean="0">
                <a:solidFill>
                  <a:srgbClr val="0070C0"/>
                </a:solidFill>
              </a:rPr>
              <a:t>Table Summary for Part 1  </a:t>
            </a:r>
            <a:r>
              <a:rPr lang="en-CA" sz="3200" b="1" dirty="0">
                <a:solidFill>
                  <a:srgbClr val="0070C0"/>
                </a:solidFill>
              </a:rPr>
              <a:t>(8 Calendar Years) </a:t>
            </a:r>
          </a:p>
        </p:txBody>
      </p:sp>
      <p:sp>
        <p:nvSpPr>
          <p:cNvPr id="6" name="Content Placeholder 2"/>
          <p:cNvSpPr txBox="1">
            <a:spLocks/>
          </p:cNvSpPr>
          <p:nvPr/>
        </p:nvSpPr>
        <p:spPr>
          <a:xfrm>
            <a:off x="0" y="6319945"/>
            <a:ext cx="12192000" cy="682171"/>
          </a:xfrm>
          <a:prstGeom prst="rect">
            <a:avLst/>
          </a:prstGeom>
        </p:spPr>
        <p:txBody>
          <a:bodyPr vert="horz" lIns="91440" tIns="45720" rIns="91440" bIns="45720" rtlCol="0">
            <a:noAutofit/>
            <a:scene3d>
              <a:camera prst="orthographicFront"/>
              <a:lightRig rig="threePt" dir="t"/>
            </a:scene3d>
            <a:sp3d extrusionH="57150">
              <a:bevelT w="38100" h="38100"/>
            </a:sp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Clr>
                <a:schemeClr val="accent3">
                  <a:lumMod val="60000"/>
                  <a:lumOff val="40000"/>
                </a:schemeClr>
              </a:buClr>
              <a:buNone/>
            </a:pPr>
            <a:r>
              <a:rPr lang="en-CA" sz="22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Out of every calculation </a:t>
            </a:r>
            <a:r>
              <a:rPr lang="en-CA" sz="2200" b="1" u="sng"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NOT ONE YEAR COULD PRODUCE</a:t>
            </a:r>
            <a:r>
              <a:rPr lang="en-CA" sz="22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 the “</a:t>
            </a:r>
            <a:r>
              <a:rPr lang="en-CA" sz="2200" b="1" u="sng"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12 HOUR OFFSET</a:t>
            </a:r>
            <a:r>
              <a:rPr lang="en-CA" sz="2200" b="1" spc="50" dirty="0" smtClean="0">
                <a:ln w="13500">
                  <a:solidFill>
                    <a:schemeClr val="accent1">
                      <a:shade val="2500"/>
                      <a:alpha val="6500"/>
                    </a:schemeClr>
                  </a:solidFill>
                  <a:prstDash val="solid"/>
                </a:ln>
                <a:effectLst>
                  <a:glow rad="127000">
                    <a:srgbClr val="3A1D00"/>
                  </a:glow>
                  <a:innerShdw blurRad="50900" dist="38500" dir="13500000">
                    <a:srgbClr val="000000">
                      <a:alpha val="60000"/>
                    </a:srgbClr>
                  </a:innerShdw>
                </a:effectLst>
              </a:rPr>
              <a:t>”! </a:t>
            </a:r>
            <a:endParaRPr lang="en-CA" sz="2200" dirty="0">
              <a:effectLst>
                <a:glow rad="127000">
                  <a:srgbClr val="3A1D00"/>
                </a:glow>
                <a:innerShdw blurRad="50900" dist="38500" dir="13500000">
                  <a:srgbClr val="000000">
                    <a:alpha val="60000"/>
                  </a:srgbClr>
                </a:inn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2918918849"/>
              </p:ext>
            </p:extLst>
          </p:nvPr>
        </p:nvGraphicFramePr>
        <p:xfrm>
          <a:off x="104775" y="682625"/>
          <a:ext cx="2997200" cy="5539740"/>
        </p:xfrm>
        <a:graphic>
          <a:graphicData uri="http://schemas.openxmlformats.org/drawingml/2006/table">
            <a:tbl>
              <a:tblPr firstRow="1" bandRow="1">
                <a:tableStyleId>{00A15C55-8517-42AA-B614-E9B94910E393}</a:tableStyleId>
              </a:tblPr>
              <a:tblGrid>
                <a:gridCol w="2997200"/>
              </a:tblGrid>
              <a:tr h="419100">
                <a:tc>
                  <a:txBody>
                    <a:bodyPr/>
                    <a:lstStyle/>
                    <a:p>
                      <a:pPr algn="ctr"/>
                      <a:r>
                        <a:rPr lang="en-US" dirty="0" smtClean="0">
                          <a:solidFill>
                            <a:srgbClr val="002060"/>
                          </a:solidFill>
                        </a:rPr>
                        <a:t>Covenant Calculation</a:t>
                      </a:r>
                      <a:endParaRPr lang="en-US" dirty="0">
                        <a:solidFill>
                          <a:srgbClr val="002060"/>
                        </a:solidFill>
                      </a:endParaRPr>
                    </a:p>
                  </a:txBody>
                  <a:tcPr>
                    <a:cell3D prstMaterial="dkEdge">
                      <a:bevel/>
                      <a:lightRig rig="flood" dir="t"/>
                    </a:cell3D>
                  </a:tcPr>
                </a:tc>
              </a:tr>
              <a:tr h="370840">
                <a:tc>
                  <a:txBody>
                    <a:bodyPr/>
                    <a:lstStyle/>
                    <a:p>
                      <a:r>
                        <a:rPr lang="en-US" b="1" dirty="0" smtClean="0">
                          <a:solidFill>
                            <a:srgbClr val="0070C0"/>
                          </a:solidFill>
                        </a:rPr>
                        <a:t>CE 26:  </a:t>
                      </a:r>
                      <a:r>
                        <a:rPr lang="en-US" sz="1400" b="1" dirty="0" smtClean="0">
                          <a:solidFill>
                            <a:srgbClr val="0070C0"/>
                          </a:solidFill>
                        </a:rPr>
                        <a:t>Tequfah</a:t>
                      </a:r>
                      <a:r>
                        <a:rPr lang="en-US" b="1" dirty="0" smtClean="0">
                          <a:solidFill>
                            <a:srgbClr val="0070C0"/>
                          </a:solidFill>
                        </a:rPr>
                        <a:t> Mar 22</a:t>
                      </a:r>
                    </a:p>
                    <a:p>
                      <a:pPr algn="ctr"/>
                      <a:r>
                        <a:rPr lang="en-US" b="1" dirty="0" smtClean="0">
                          <a:solidFill>
                            <a:schemeClr val="tx2">
                              <a:lumMod val="25000"/>
                            </a:schemeClr>
                          </a:solidFill>
                        </a:rPr>
                        <a:t>FRI</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Apr 5</a:t>
                      </a:r>
                      <a:endParaRPr lang="en-US" b="1" dirty="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27:  </a:t>
                      </a:r>
                      <a:r>
                        <a:rPr lang="en-US" sz="1400" b="1" dirty="0" smtClean="0">
                          <a:solidFill>
                            <a:srgbClr val="0070C0"/>
                          </a:solidFill>
                        </a:rPr>
                        <a:t>Tequfah</a:t>
                      </a:r>
                      <a:r>
                        <a:rPr lang="en-US" b="1" dirty="0" smtClean="0">
                          <a:solidFill>
                            <a:srgbClr val="0070C0"/>
                          </a:solidFill>
                        </a:rPr>
                        <a:t> Mar 23</a:t>
                      </a:r>
                    </a:p>
                    <a:p>
                      <a:pPr algn="ctr"/>
                      <a:r>
                        <a:rPr lang="en-US" b="1" baseline="0" dirty="0" smtClean="0">
                          <a:solidFill>
                            <a:schemeClr val="tx2">
                              <a:lumMod val="25000"/>
                            </a:schemeClr>
                          </a:solidFill>
                        </a:rPr>
                        <a:t>SUN</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Apr 6</a:t>
                      </a:r>
                      <a:endParaRPr lang="en-US" b="1" dirty="0" smtClean="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28:  </a:t>
                      </a:r>
                      <a:r>
                        <a:rPr lang="en-US" sz="1400" b="1" dirty="0" smtClean="0">
                          <a:solidFill>
                            <a:srgbClr val="0070C0"/>
                          </a:solidFill>
                        </a:rPr>
                        <a:t>Tequfah</a:t>
                      </a:r>
                      <a:r>
                        <a:rPr lang="en-US" b="1" dirty="0" smtClean="0">
                          <a:solidFill>
                            <a:srgbClr val="0070C0"/>
                          </a:solidFill>
                        </a:rPr>
                        <a:t> Mar 22</a:t>
                      </a:r>
                    </a:p>
                    <a:p>
                      <a:pPr algn="ctr"/>
                      <a:r>
                        <a:rPr lang="en-US" b="1" baseline="0" dirty="0" smtClean="0">
                          <a:solidFill>
                            <a:schemeClr val="tx2">
                              <a:lumMod val="25000"/>
                            </a:schemeClr>
                          </a:solidFill>
                        </a:rPr>
                        <a:t>MON</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Apr 5</a:t>
                      </a:r>
                      <a:endParaRPr lang="en-US" b="1" dirty="0" smtClean="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29:  </a:t>
                      </a:r>
                      <a:r>
                        <a:rPr lang="en-US" sz="1400" b="1" dirty="0" smtClean="0">
                          <a:solidFill>
                            <a:srgbClr val="0070C0"/>
                          </a:solidFill>
                        </a:rPr>
                        <a:t>Tequfah</a:t>
                      </a:r>
                      <a:r>
                        <a:rPr lang="en-US" b="1" dirty="0" smtClean="0">
                          <a:solidFill>
                            <a:srgbClr val="0070C0"/>
                          </a:solidFill>
                        </a:rPr>
                        <a:t> Mar 22</a:t>
                      </a:r>
                    </a:p>
                    <a:p>
                      <a:pPr algn="ctr"/>
                      <a:r>
                        <a:rPr lang="en-US" b="1" baseline="0" dirty="0" smtClean="0">
                          <a:solidFill>
                            <a:schemeClr val="tx2">
                              <a:lumMod val="25000"/>
                            </a:schemeClr>
                          </a:solidFill>
                        </a:rPr>
                        <a:t>TUE</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Apr 5</a:t>
                      </a:r>
                      <a:endParaRPr lang="en-US" b="1" dirty="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31:  </a:t>
                      </a:r>
                      <a:r>
                        <a:rPr lang="en-US" sz="1400" b="1" dirty="0" smtClean="0">
                          <a:solidFill>
                            <a:srgbClr val="0070C0"/>
                          </a:solidFill>
                        </a:rPr>
                        <a:t>Tequfah</a:t>
                      </a:r>
                      <a:r>
                        <a:rPr lang="en-US" b="1" dirty="0" smtClean="0">
                          <a:solidFill>
                            <a:srgbClr val="0070C0"/>
                          </a:solidFill>
                        </a:rPr>
                        <a:t> Mar 23</a:t>
                      </a:r>
                    </a:p>
                    <a:p>
                      <a:pPr algn="ctr"/>
                      <a:r>
                        <a:rPr lang="en-US" b="1" dirty="0" smtClean="0">
                          <a:solidFill>
                            <a:schemeClr val="tx2">
                              <a:lumMod val="25000"/>
                            </a:schemeClr>
                          </a:solidFill>
                        </a:rPr>
                        <a:t>FRI</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Apr 6</a:t>
                      </a:r>
                      <a:endParaRPr lang="en-US" b="1" dirty="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32:  </a:t>
                      </a:r>
                      <a:r>
                        <a:rPr lang="en-US" sz="1400" b="1" dirty="0" smtClean="0">
                          <a:solidFill>
                            <a:srgbClr val="0070C0"/>
                          </a:solidFill>
                        </a:rPr>
                        <a:t>Tequfah</a:t>
                      </a:r>
                      <a:r>
                        <a:rPr lang="en-US" b="1" dirty="0" smtClean="0">
                          <a:solidFill>
                            <a:srgbClr val="0070C0"/>
                          </a:solidFill>
                        </a:rPr>
                        <a:t> Mar 22</a:t>
                      </a:r>
                    </a:p>
                    <a:p>
                      <a:pPr algn="ctr"/>
                      <a:r>
                        <a:rPr lang="en-US" b="1" dirty="0" smtClean="0">
                          <a:solidFill>
                            <a:schemeClr val="tx2">
                              <a:lumMod val="25000"/>
                            </a:schemeClr>
                          </a:solidFill>
                        </a:rPr>
                        <a:t>SAB</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Apr 5</a:t>
                      </a:r>
                      <a:endParaRPr lang="en-US" b="1" dirty="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33:  </a:t>
                      </a:r>
                      <a:r>
                        <a:rPr lang="en-US" b="1" dirty="0" smtClean="0">
                          <a:solidFill>
                            <a:srgbClr val="002060"/>
                          </a:solidFill>
                        </a:rPr>
                        <a:t>Tequfah Mar 22</a:t>
                      </a:r>
                    </a:p>
                    <a:p>
                      <a:pPr algn="ctr"/>
                      <a:r>
                        <a:rPr lang="en-US" b="1" baseline="0" dirty="0" smtClean="0">
                          <a:solidFill>
                            <a:schemeClr val="tx2">
                              <a:lumMod val="25000"/>
                            </a:schemeClr>
                          </a:solidFill>
                        </a:rPr>
                        <a:t>SUN</a:t>
                      </a:r>
                      <a:r>
                        <a:rPr lang="en-US" b="1" baseline="0" dirty="0" smtClean="0">
                          <a:solidFill>
                            <a:srgbClr val="0070C0"/>
                          </a:solidFill>
                        </a:rPr>
                        <a:t> </a:t>
                      </a:r>
                      <a:r>
                        <a:rPr lang="en-US" sz="1800" b="1" baseline="0" dirty="0" smtClean="0">
                          <a:solidFill>
                            <a:srgbClr val="C00000"/>
                          </a:solidFill>
                        </a:rPr>
                        <a:t>Passover</a:t>
                      </a:r>
                      <a:r>
                        <a:rPr lang="en-US" b="1" baseline="0" dirty="0" smtClean="0">
                          <a:solidFill>
                            <a:srgbClr val="0070C0"/>
                          </a:solidFill>
                        </a:rPr>
                        <a:t> Apr 5</a:t>
                      </a:r>
                      <a:endParaRPr lang="en-US" b="1" dirty="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34:  </a:t>
                      </a:r>
                      <a:r>
                        <a:rPr lang="en-US" sz="1400" b="1" dirty="0" smtClean="0">
                          <a:solidFill>
                            <a:srgbClr val="0070C0"/>
                          </a:solidFill>
                        </a:rPr>
                        <a:t>Tequfah</a:t>
                      </a:r>
                      <a:r>
                        <a:rPr lang="en-US" b="1" dirty="0" smtClean="0">
                          <a:solidFill>
                            <a:srgbClr val="0070C0"/>
                          </a:solidFill>
                        </a:rPr>
                        <a:t> Mar 22</a:t>
                      </a:r>
                    </a:p>
                    <a:p>
                      <a:pPr algn="ctr"/>
                      <a:r>
                        <a:rPr lang="en-US" b="1" baseline="0" dirty="0" smtClean="0">
                          <a:solidFill>
                            <a:schemeClr val="tx2">
                              <a:lumMod val="25000"/>
                            </a:schemeClr>
                          </a:solidFill>
                        </a:rPr>
                        <a:t>MON</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Apr 5</a:t>
                      </a:r>
                      <a:endParaRPr lang="en-US" b="1" dirty="0">
                        <a:solidFill>
                          <a:srgbClr val="0070C0"/>
                        </a:solidFill>
                      </a:endParaRPr>
                    </a:p>
                  </a:txBody>
                  <a:tcPr>
                    <a:cell3D prstMaterial="dkEdge">
                      <a:bevel/>
                      <a:lightRig rig="flood" dir="t"/>
                    </a:cell3D>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12923850"/>
              </p:ext>
            </p:extLst>
          </p:nvPr>
        </p:nvGraphicFramePr>
        <p:xfrm>
          <a:off x="3114675" y="682625"/>
          <a:ext cx="2997200" cy="5539740"/>
        </p:xfrm>
        <a:graphic>
          <a:graphicData uri="http://schemas.openxmlformats.org/drawingml/2006/table">
            <a:tbl>
              <a:tblPr firstRow="1" bandRow="1">
                <a:tableStyleId>{5C22544A-7EE6-4342-B048-85BDC9FD1C3A}</a:tableStyleId>
              </a:tblPr>
              <a:tblGrid>
                <a:gridCol w="2997200"/>
              </a:tblGrid>
              <a:tr h="419100">
                <a:tc>
                  <a:txBody>
                    <a:bodyPr/>
                    <a:lstStyle/>
                    <a:p>
                      <a:pPr algn="ctr"/>
                      <a:r>
                        <a:rPr lang="en-US" dirty="0" smtClean="0">
                          <a:solidFill>
                            <a:srgbClr val="5D742A"/>
                          </a:solidFill>
                        </a:rPr>
                        <a:t>Lunar Calculation: Before</a:t>
                      </a:r>
                      <a:endParaRPr lang="en-US" dirty="0">
                        <a:solidFill>
                          <a:srgbClr val="5D742A"/>
                        </a:solidFill>
                      </a:endParaRPr>
                    </a:p>
                  </a:txBody>
                  <a:tcPr>
                    <a:cell3D prstMaterial="dkEdge">
                      <a:bevel/>
                      <a:lightRig rig="flood" dir="t"/>
                    </a:cell3D>
                  </a:tcPr>
                </a:tc>
              </a:tr>
              <a:tr h="370840">
                <a:tc>
                  <a:txBody>
                    <a:bodyPr/>
                    <a:lstStyle/>
                    <a:p>
                      <a:r>
                        <a:rPr lang="en-US" b="1" dirty="0" smtClean="0">
                          <a:solidFill>
                            <a:srgbClr val="0070C0"/>
                          </a:solidFill>
                        </a:rPr>
                        <a:t>CE 26:  </a:t>
                      </a:r>
                      <a:r>
                        <a:rPr lang="en-US" sz="1100" b="1" dirty="0" smtClean="0">
                          <a:solidFill>
                            <a:srgbClr val="0070C0"/>
                          </a:solidFill>
                        </a:rPr>
                        <a:t>New</a:t>
                      </a:r>
                      <a:r>
                        <a:rPr lang="en-US" sz="1100" b="1" baseline="0" dirty="0" smtClean="0">
                          <a:solidFill>
                            <a:srgbClr val="0070C0"/>
                          </a:solidFill>
                        </a:rPr>
                        <a:t> </a:t>
                      </a:r>
                      <a:r>
                        <a:rPr lang="en-US" sz="1100" b="1" baseline="0" dirty="0" err="1" smtClean="0">
                          <a:solidFill>
                            <a:srgbClr val="0070C0"/>
                          </a:solidFill>
                        </a:rPr>
                        <a:t>Moonth</a:t>
                      </a:r>
                      <a:r>
                        <a:rPr lang="en-US" sz="1100" b="1" baseline="0" dirty="0" smtClean="0">
                          <a:solidFill>
                            <a:srgbClr val="0070C0"/>
                          </a:solidFill>
                        </a:rPr>
                        <a:t> Day</a:t>
                      </a:r>
                      <a:r>
                        <a:rPr lang="en-US" sz="1100" b="1" dirty="0" smtClean="0">
                          <a:solidFill>
                            <a:srgbClr val="0070C0"/>
                          </a:solidFill>
                        </a:rPr>
                        <a:t> </a:t>
                      </a:r>
                      <a:r>
                        <a:rPr lang="en-US" b="1" dirty="0" smtClean="0">
                          <a:solidFill>
                            <a:srgbClr val="0070C0"/>
                          </a:solidFill>
                        </a:rPr>
                        <a:t>Mar 11</a:t>
                      </a:r>
                    </a:p>
                    <a:p>
                      <a:pPr algn="ctr"/>
                      <a:r>
                        <a:rPr lang="en-US" b="1" baseline="0" dirty="0" smtClean="0">
                          <a:solidFill>
                            <a:schemeClr val="tx2">
                              <a:lumMod val="25000"/>
                            </a:schemeClr>
                          </a:solidFill>
                        </a:rPr>
                        <a:t>SUN</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Mar 24</a:t>
                      </a:r>
                      <a:endParaRPr lang="en-US" b="1" dirty="0" smtClean="0">
                        <a:solidFill>
                          <a:srgbClr val="0070C0"/>
                        </a:solidFill>
                      </a:endParaRPr>
                    </a:p>
                  </a:txBody>
                  <a:tcPr>
                    <a:cell3D prstMaterial="dkEdge">
                      <a:bevel/>
                      <a:lightRig rig="flood" dir="t"/>
                    </a:cell3D>
                  </a:tcPr>
                </a:tc>
              </a:tr>
              <a:tr h="370840">
                <a:tc>
                  <a:txBody>
                    <a:bodyPr/>
                    <a:lstStyle/>
                    <a:p>
                      <a:r>
                        <a:rPr lang="en-US" b="1" dirty="0" smtClean="0">
                          <a:solidFill>
                            <a:srgbClr val="5D742A"/>
                          </a:solidFill>
                        </a:rPr>
                        <a:t>CE 27:  </a:t>
                      </a:r>
                      <a:r>
                        <a:rPr lang="en-US" sz="1400" b="1" dirty="0" smtClean="0">
                          <a:solidFill>
                            <a:srgbClr val="5D742A"/>
                          </a:solidFill>
                        </a:rPr>
                        <a:t>Homework!</a:t>
                      </a:r>
                      <a:endParaRPr lang="en-US" b="1" dirty="0" smtClean="0">
                        <a:solidFill>
                          <a:srgbClr val="5D742A"/>
                        </a:solidFill>
                      </a:endParaRPr>
                    </a:p>
                    <a:p>
                      <a:endParaRPr lang="en-US" b="1" dirty="0" smtClean="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28:  </a:t>
                      </a:r>
                      <a:r>
                        <a:rPr lang="en-US" sz="1100" b="1" dirty="0" smtClean="0">
                          <a:solidFill>
                            <a:srgbClr val="0070C0"/>
                          </a:solidFill>
                        </a:rPr>
                        <a:t>New</a:t>
                      </a:r>
                      <a:r>
                        <a:rPr lang="en-US" sz="1100" b="1" baseline="0" dirty="0" smtClean="0">
                          <a:solidFill>
                            <a:srgbClr val="0070C0"/>
                          </a:solidFill>
                        </a:rPr>
                        <a:t> </a:t>
                      </a:r>
                      <a:r>
                        <a:rPr lang="en-US" sz="1100" b="1" baseline="0" dirty="0" err="1" smtClean="0">
                          <a:solidFill>
                            <a:srgbClr val="0070C0"/>
                          </a:solidFill>
                        </a:rPr>
                        <a:t>Moonth</a:t>
                      </a:r>
                      <a:r>
                        <a:rPr lang="en-US" sz="1100" b="1" baseline="0" dirty="0" smtClean="0">
                          <a:solidFill>
                            <a:srgbClr val="0070C0"/>
                          </a:solidFill>
                        </a:rPr>
                        <a:t> Day</a:t>
                      </a:r>
                      <a:r>
                        <a:rPr lang="en-US" b="1" dirty="0" smtClean="0">
                          <a:solidFill>
                            <a:srgbClr val="0070C0"/>
                          </a:solidFill>
                        </a:rPr>
                        <a:t> Mar 18</a:t>
                      </a:r>
                    </a:p>
                    <a:p>
                      <a:pPr algn="ctr"/>
                      <a:r>
                        <a:rPr lang="en-US" b="1" baseline="0" dirty="0" smtClean="0">
                          <a:solidFill>
                            <a:srgbClr val="C00000"/>
                          </a:solidFill>
                        </a:rPr>
                        <a:t>WED</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Mar 31</a:t>
                      </a:r>
                      <a:endParaRPr lang="en-US" b="1" dirty="0" smtClean="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29:  </a:t>
                      </a:r>
                      <a:r>
                        <a:rPr lang="en-US" sz="1100" b="1" dirty="0" smtClean="0">
                          <a:solidFill>
                            <a:srgbClr val="0070C0"/>
                          </a:solidFill>
                        </a:rPr>
                        <a:t>New</a:t>
                      </a:r>
                      <a:r>
                        <a:rPr lang="en-US" sz="1100" b="1" baseline="0" dirty="0" smtClean="0">
                          <a:solidFill>
                            <a:srgbClr val="0070C0"/>
                          </a:solidFill>
                        </a:rPr>
                        <a:t> </a:t>
                      </a:r>
                      <a:r>
                        <a:rPr lang="en-US" sz="1100" b="1" baseline="0" dirty="0" err="1" smtClean="0">
                          <a:solidFill>
                            <a:srgbClr val="0070C0"/>
                          </a:solidFill>
                        </a:rPr>
                        <a:t>Moonth</a:t>
                      </a:r>
                      <a:r>
                        <a:rPr lang="en-US" sz="1100" b="1" baseline="0" dirty="0" smtClean="0">
                          <a:solidFill>
                            <a:srgbClr val="0070C0"/>
                          </a:solidFill>
                        </a:rPr>
                        <a:t> Day</a:t>
                      </a:r>
                      <a:r>
                        <a:rPr lang="en-US" sz="1100" b="1" dirty="0" smtClean="0">
                          <a:solidFill>
                            <a:srgbClr val="0070C0"/>
                          </a:solidFill>
                        </a:rPr>
                        <a:t> </a:t>
                      </a:r>
                      <a:r>
                        <a:rPr lang="en-US" b="1" dirty="0" smtClean="0">
                          <a:solidFill>
                            <a:srgbClr val="0070C0"/>
                          </a:solidFill>
                        </a:rPr>
                        <a:t>Mar 7</a:t>
                      </a:r>
                    </a:p>
                    <a:p>
                      <a:pPr algn="ctr"/>
                      <a:r>
                        <a:rPr lang="en-US" b="1" baseline="0" dirty="0" smtClean="0">
                          <a:solidFill>
                            <a:schemeClr val="tx2">
                              <a:lumMod val="25000"/>
                            </a:schemeClr>
                          </a:solidFill>
                        </a:rPr>
                        <a:t>SUN</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Mar 20</a:t>
                      </a:r>
                      <a:endParaRPr lang="en-US" b="1" dirty="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31:  </a:t>
                      </a:r>
                      <a:r>
                        <a:rPr lang="en-US" sz="1100" b="1" dirty="0" smtClean="0">
                          <a:solidFill>
                            <a:srgbClr val="0070C0"/>
                          </a:solidFill>
                        </a:rPr>
                        <a:t>New</a:t>
                      </a:r>
                      <a:r>
                        <a:rPr lang="en-US" sz="1100" b="1" baseline="0" dirty="0" smtClean="0">
                          <a:solidFill>
                            <a:srgbClr val="0070C0"/>
                          </a:solidFill>
                        </a:rPr>
                        <a:t> </a:t>
                      </a:r>
                      <a:r>
                        <a:rPr lang="en-US" sz="1100" b="1" baseline="0" dirty="0" err="1" smtClean="0">
                          <a:solidFill>
                            <a:srgbClr val="0070C0"/>
                          </a:solidFill>
                        </a:rPr>
                        <a:t>Moonth</a:t>
                      </a:r>
                      <a:r>
                        <a:rPr lang="en-US" sz="1100" b="1" baseline="0" dirty="0" smtClean="0">
                          <a:solidFill>
                            <a:srgbClr val="0070C0"/>
                          </a:solidFill>
                        </a:rPr>
                        <a:t> Day</a:t>
                      </a:r>
                      <a:r>
                        <a:rPr lang="en-US" sz="1100" b="1" dirty="0" smtClean="0">
                          <a:solidFill>
                            <a:srgbClr val="0070C0"/>
                          </a:solidFill>
                        </a:rPr>
                        <a:t> </a:t>
                      </a:r>
                      <a:r>
                        <a:rPr lang="en-US" b="1" dirty="0" smtClean="0">
                          <a:solidFill>
                            <a:srgbClr val="0070C0"/>
                          </a:solidFill>
                        </a:rPr>
                        <a:t>Mar 15</a:t>
                      </a:r>
                    </a:p>
                    <a:p>
                      <a:pPr algn="ctr"/>
                      <a:r>
                        <a:rPr lang="en-US" b="1" baseline="0" dirty="0" smtClean="0">
                          <a:solidFill>
                            <a:srgbClr val="C00000"/>
                          </a:solidFill>
                        </a:rPr>
                        <a:t>WED</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Mar 28</a:t>
                      </a:r>
                      <a:endParaRPr lang="en-US" b="1" dirty="0">
                        <a:solidFill>
                          <a:srgbClr val="0070C0"/>
                        </a:solidFill>
                      </a:endParaRPr>
                    </a:p>
                  </a:txBody>
                  <a:tcPr>
                    <a:cell3D prstMaterial="dkEdge">
                      <a:bevel/>
                      <a:lightRig rig="flood" dir="t"/>
                    </a:cell3D>
                  </a:tcPr>
                </a:tc>
              </a:tr>
              <a:tr h="370840">
                <a:tc>
                  <a:txBody>
                    <a:bodyPr/>
                    <a:lstStyle/>
                    <a:p>
                      <a:r>
                        <a:rPr lang="en-US" sz="1800" b="1" dirty="0" smtClean="0">
                          <a:solidFill>
                            <a:srgbClr val="0070C0"/>
                          </a:solidFill>
                        </a:rPr>
                        <a:t>CE 32:  </a:t>
                      </a:r>
                      <a:r>
                        <a:rPr lang="en-US" sz="1000" b="1" dirty="0" smtClean="0">
                          <a:solidFill>
                            <a:srgbClr val="0070C0"/>
                          </a:solidFill>
                        </a:rPr>
                        <a:t>New</a:t>
                      </a:r>
                      <a:r>
                        <a:rPr lang="en-US" sz="1000" b="1" baseline="0" dirty="0" smtClean="0">
                          <a:solidFill>
                            <a:srgbClr val="0070C0"/>
                          </a:solidFill>
                        </a:rPr>
                        <a:t> </a:t>
                      </a:r>
                      <a:r>
                        <a:rPr lang="en-US" sz="1000" b="1" baseline="0" dirty="0" err="1" smtClean="0">
                          <a:solidFill>
                            <a:srgbClr val="0070C0"/>
                          </a:solidFill>
                        </a:rPr>
                        <a:t>Moonth</a:t>
                      </a:r>
                      <a:r>
                        <a:rPr lang="en-US" sz="1000" b="1" baseline="0" dirty="0" smtClean="0">
                          <a:solidFill>
                            <a:srgbClr val="0070C0"/>
                          </a:solidFill>
                        </a:rPr>
                        <a:t> Day</a:t>
                      </a:r>
                      <a:r>
                        <a:rPr lang="en-US" sz="1000" b="1" dirty="0" smtClean="0">
                          <a:solidFill>
                            <a:srgbClr val="0070C0"/>
                          </a:solidFill>
                        </a:rPr>
                        <a:t> </a:t>
                      </a:r>
                      <a:r>
                        <a:rPr lang="en-US" sz="1800" b="1" dirty="0" smtClean="0">
                          <a:solidFill>
                            <a:srgbClr val="0070C0"/>
                          </a:solidFill>
                        </a:rPr>
                        <a:t>Mar 3</a:t>
                      </a:r>
                    </a:p>
                    <a:p>
                      <a:pPr algn="ctr"/>
                      <a:r>
                        <a:rPr lang="en-US" sz="1800" b="1" baseline="0" dirty="0" smtClean="0">
                          <a:solidFill>
                            <a:srgbClr val="C00000"/>
                          </a:solidFill>
                        </a:rPr>
                        <a:t>SUN</a:t>
                      </a:r>
                      <a:r>
                        <a:rPr lang="en-US" sz="1400" b="1" baseline="0" dirty="0" smtClean="0">
                          <a:solidFill>
                            <a:srgbClr val="0070C0"/>
                          </a:solidFill>
                        </a:rPr>
                        <a:t> </a:t>
                      </a:r>
                      <a:r>
                        <a:rPr lang="en-US" sz="1100" b="1" baseline="0" dirty="0" smtClean="0">
                          <a:solidFill>
                            <a:srgbClr val="0070C0"/>
                          </a:solidFill>
                        </a:rPr>
                        <a:t>Passover</a:t>
                      </a:r>
                      <a:r>
                        <a:rPr lang="en-US" sz="1400" b="1" baseline="0" dirty="0" smtClean="0">
                          <a:solidFill>
                            <a:srgbClr val="0070C0"/>
                          </a:solidFill>
                        </a:rPr>
                        <a:t>  </a:t>
                      </a:r>
                      <a:r>
                        <a:rPr lang="en-US" sz="1800" b="1" baseline="0" dirty="0" smtClean="0">
                          <a:solidFill>
                            <a:srgbClr val="0070C0"/>
                          </a:solidFill>
                        </a:rPr>
                        <a:t>Mar 16</a:t>
                      </a:r>
                      <a:endParaRPr lang="en-US" sz="1800" b="1" dirty="0">
                        <a:solidFill>
                          <a:srgbClr val="5D742A"/>
                        </a:solidFill>
                      </a:endParaRPr>
                    </a:p>
                  </a:txBody>
                  <a:tcPr>
                    <a:cell3D prstMaterial="dkEdge">
                      <a:bevel/>
                      <a:lightRig rig="flood" dir="t"/>
                    </a:cell3D>
                  </a:tcPr>
                </a:tc>
              </a:tr>
              <a:tr h="370840">
                <a:tc>
                  <a:txBody>
                    <a:bodyPr/>
                    <a:lstStyle/>
                    <a:p>
                      <a:r>
                        <a:rPr lang="en-US" b="1" dirty="0" smtClean="0">
                          <a:solidFill>
                            <a:srgbClr val="002060"/>
                          </a:solidFill>
                        </a:rPr>
                        <a:t>CE 33:  </a:t>
                      </a:r>
                      <a:r>
                        <a:rPr lang="en-US" sz="1100" b="1" dirty="0" smtClean="0">
                          <a:solidFill>
                            <a:srgbClr val="0070C0"/>
                          </a:solidFill>
                        </a:rPr>
                        <a:t>New</a:t>
                      </a:r>
                      <a:r>
                        <a:rPr lang="en-US" sz="1100" b="1" baseline="0" dirty="0" smtClean="0">
                          <a:solidFill>
                            <a:srgbClr val="0070C0"/>
                          </a:solidFill>
                        </a:rPr>
                        <a:t> </a:t>
                      </a:r>
                      <a:r>
                        <a:rPr lang="en-US" sz="1100" b="1" baseline="0" dirty="0" err="1" smtClean="0">
                          <a:solidFill>
                            <a:srgbClr val="0070C0"/>
                          </a:solidFill>
                        </a:rPr>
                        <a:t>Moonth</a:t>
                      </a:r>
                      <a:r>
                        <a:rPr lang="en-US" sz="1100" b="1" baseline="0" dirty="0" smtClean="0">
                          <a:solidFill>
                            <a:srgbClr val="0070C0"/>
                          </a:solidFill>
                        </a:rPr>
                        <a:t> Day</a:t>
                      </a:r>
                      <a:r>
                        <a:rPr lang="en-US" sz="1100" b="1" dirty="0" smtClean="0">
                          <a:solidFill>
                            <a:srgbClr val="0070C0"/>
                          </a:solidFill>
                        </a:rPr>
                        <a:t> </a:t>
                      </a:r>
                      <a:r>
                        <a:rPr lang="en-US" b="1" dirty="0" smtClean="0">
                          <a:solidFill>
                            <a:srgbClr val="002060"/>
                          </a:solidFill>
                        </a:rPr>
                        <a:t>Mar 22</a:t>
                      </a:r>
                    </a:p>
                    <a:p>
                      <a:pPr algn="ctr"/>
                      <a:r>
                        <a:rPr lang="en-US" b="1" baseline="0" dirty="0" smtClean="0">
                          <a:solidFill>
                            <a:srgbClr val="002060"/>
                          </a:solidFill>
                        </a:rPr>
                        <a:t>SAB </a:t>
                      </a:r>
                      <a:r>
                        <a:rPr lang="en-US" sz="1800" b="1" baseline="0" dirty="0" smtClean="0">
                          <a:solidFill>
                            <a:srgbClr val="C00000"/>
                          </a:solidFill>
                        </a:rPr>
                        <a:t>Passover</a:t>
                      </a:r>
                      <a:r>
                        <a:rPr lang="en-US" b="1" baseline="0" dirty="0" smtClean="0">
                          <a:solidFill>
                            <a:srgbClr val="002060"/>
                          </a:solidFill>
                        </a:rPr>
                        <a:t> Apr 4</a:t>
                      </a:r>
                      <a:endParaRPr lang="en-US" b="1" dirty="0">
                        <a:solidFill>
                          <a:srgbClr val="002060"/>
                        </a:solidFill>
                      </a:endParaRPr>
                    </a:p>
                  </a:txBody>
                  <a:tcPr>
                    <a:cell3D prstMaterial="dkEdge">
                      <a:bevel/>
                      <a:lightRig rig="flood" dir="t"/>
                    </a:cell3D>
                  </a:tcPr>
                </a:tc>
              </a:tr>
              <a:tr h="370840">
                <a:tc>
                  <a:txBody>
                    <a:bodyPr/>
                    <a:lstStyle/>
                    <a:p>
                      <a:r>
                        <a:rPr lang="en-US" b="1" dirty="0" smtClean="0">
                          <a:solidFill>
                            <a:srgbClr val="0070C0"/>
                          </a:solidFill>
                        </a:rPr>
                        <a:t>CE 34:  </a:t>
                      </a:r>
                      <a:r>
                        <a:rPr lang="en-US" sz="1100" b="1" dirty="0" smtClean="0">
                          <a:solidFill>
                            <a:srgbClr val="0070C0"/>
                          </a:solidFill>
                        </a:rPr>
                        <a:t>New</a:t>
                      </a:r>
                      <a:r>
                        <a:rPr lang="en-US" sz="1100" b="1" baseline="0" dirty="0" smtClean="0">
                          <a:solidFill>
                            <a:srgbClr val="0070C0"/>
                          </a:solidFill>
                        </a:rPr>
                        <a:t> </a:t>
                      </a:r>
                      <a:r>
                        <a:rPr lang="en-US" sz="1100" b="1" baseline="0" dirty="0" err="1" smtClean="0">
                          <a:solidFill>
                            <a:srgbClr val="0070C0"/>
                          </a:solidFill>
                        </a:rPr>
                        <a:t>Moonth</a:t>
                      </a:r>
                      <a:r>
                        <a:rPr lang="en-US" sz="1100" b="1" baseline="0" dirty="0" smtClean="0">
                          <a:solidFill>
                            <a:srgbClr val="0070C0"/>
                          </a:solidFill>
                        </a:rPr>
                        <a:t> Day</a:t>
                      </a:r>
                      <a:r>
                        <a:rPr lang="en-US" sz="1100" b="1" dirty="0" smtClean="0">
                          <a:solidFill>
                            <a:srgbClr val="0070C0"/>
                          </a:solidFill>
                        </a:rPr>
                        <a:t> </a:t>
                      </a:r>
                      <a:r>
                        <a:rPr lang="en-US" b="1" dirty="0" smtClean="0">
                          <a:solidFill>
                            <a:srgbClr val="0070C0"/>
                          </a:solidFill>
                        </a:rPr>
                        <a:t>Mar 12</a:t>
                      </a:r>
                    </a:p>
                    <a:p>
                      <a:pPr algn="ctr"/>
                      <a:r>
                        <a:rPr lang="en-US" b="1" baseline="0" dirty="0" smtClean="0">
                          <a:solidFill>
                            <a:schemeClr val="tx2">
                              <a:lumMod val="25000"/>
                            </a:schemeClr>
                          </a:solidFill>
                        </a:rPr>
                        <a:t>THU</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Mar 25</a:t>
                      </a:r>
                      <a:endParaRPr lang="en-US" b="1" dirty="0">
                        <a:solidFill>
                          <a:srgbClr val="0070C0"/>
                        </a:solidFill>
                      </a:endParaRPr>
                    </a:p>
                  </a:txBody>
                  <a:tcPr>
                    <a:cell3D prstMaterial="dkEdge">
                      <a:bevel/>
                      <a:lightRig rig="flood" dir="t"/>
                    </a:cell3D>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21667116"/>
              </p:ext>
            </p:extLst>
          </p:nvPr>
        </p:nvGraphicFramePr>
        <p:xfrm>
          <a:off x="6111875" y="679450"/>
          <a:ext cx="2997200" cy="5539740"/>
        </p:xfrm>
        <a:graphic>
          <a:graphicData uri="http://schemas.openxmlformats.org/drawingml/2006/table">
            <a:tbl>
              <a:tblPr firstRow="1" bandRow="1">
                <a:tableStyleId>{93296810-A885-4BE3-A3E7-6D5BEEA58F35}</a:tableStyleId>
              </a:tblPr>
              <a:tblGrid>
                <a:gridCol w="2997200"/>
              </a:tblGrid>
              <a:tr h="419100">
                <a:tc>
                  <a:txBody>
                    <a:bodyPr/>
                    <a:lstStyle/>
                    <a:p>
                      <a:pPr algn="ctr"/>
                      <a:r>
                        <a:rPr lang="en-US" dirty="0" smtClean="0">
                          <a:solidFill>
                            <a:schemeClr val="accent6">
                              <a:lumMod val="50000"/>
                            </a:schemeClr>
                          </a:solidFill>
                        </a:rPr>
                        <a:t>Lunar Calculation: After</a:t>
                      </a:r>
                      <a:endParaRPr lang="en-US" dirty="0">
                        <a:solidFill>
                          <a:schemeClr val="accent6">
                            <a:lumMod val="50000"/>
                          </a:schemeClr>
                        </a:solidFill>
                      </a:endParaRPr>
                    </a:p>
                  </a:txBody>
                  <a:tcPr>
                    <a:cell3D prstMaterial="dkEdge">
                      <a:bevel/>
                      <a:lightRig rig="flood" dir="t"/>
                    </a:cell3D>
                  </a:tcPr>
                </a:tc>
              </a:tr>
              <a:tr h="370840">
                <a:tc>
                  <a:txBody>
                    <a:bodyPr/>
                    <a:lstStyle/>
                    <a:p>
                      <a:r>
                        <a:rPr lang="en-US" b="1" dirty="0" smtClean="0">
                          <a:solidFill>
                            <a:schemeClr val="accent6">
                              <a:lumMod val="50000"/>
                            </a:schemeClr>
                          </a:solidFill>
                        </a:rPr>
                        <a:t>CE 26:  </a:t>
                      </a:r>
                      <a:r>
                        <a:rPr lang="en-US" sz="1400" b="1" dirty="0" smtClean="0">
                          <a:solidFill>
                            <a:schemeClr val="accent6">
                              <a:lumMod val="50000"/>
                            </a:schemeClr>
                          </a:solidFill>
                        </a:rPr>
                        <a:t>Homework</a:t>
                      </a:r>
                      <a:r>
                        <a:rPr lang="en-US" sz="1200" b="1" dirty="0" smtClean="0">
                          <a:solidFill>
                            <a:schemeClr val="accent6">
                              <a:lumMod val="50000"/>
                            </a:schemeClr>
                          </a:solidFill>
                        </a:rPr>
                        <a:t>!</a:t>
                      </a:r>
                      <a:endParaRPr lang="en-US" b="1" dirty="0" smtClean="0">
                        <a:solidFill>
                          <a:schemeClr val="accent6">
                            <a:lumMod val="50000"/>
                          </a:schemeClr>
                        </a:solidFill>
                      </a:endParaRPr>
                    </a:p>
                    <a:p>
                      <a:pPr algn="ctr"/>
                      <a:endParaRPr lang="en-US" b="1" dirty="0" smtClean="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27:  </a:t>
                      </a:r>
                      <a:r>
                        <a:rPr lang="en-US" sz="1100" b="1" dirty="0" smtClean="0">
                          <a:solidFill>
                            <a:srgbClr val="0070C0"/>
                          </a:solidFill>
                        </a:rPr>
                        <a:t>New</a:t>
                      </a:r>
                      <a:r>
                        <a:rPr lang="en-US" sz="1100" b="1" baseline="0" dirty="0" smtClean="0">
                          <a:solidFill>
                            <a:srgbClr val="0070C0"/>
                          </a:solidFill>
                        </a:rPr>
                        <a:t> </a:t>
                      </a:r>
                      <a:r>
                        <a:rPr lang="en-US" sz="1100" b="1" baseline="0" dirty="0" err="1" smtClean="0">
                          <a:solidFill>
                            <a:srgbClr val="0070C0"/>
                          </a:solidFill>
                        </a:rPr>
                        <a:t>Moonth</a:t>
                      </a:r>
                      <a:r>
                        <a:rPr lang="en-US" sz="1100" b="1" baseline="0" dirty="0" smtClean="0">
                          <a:solidFill>
                            <a:srgbClr val="0070C0"/>
                          </a:solidFill>
                        </a:rPr>
                        <a:t> Day</a:t>
                      </a:r>
                      <a:r>
                        <a:rPr lang="en-US" sz="1100" b="1" dirty="0" smtClean="0">
                          <a:solidFill>
                            <a:srgbClr val="0070C0"/>
                          </a:solidFill>
                        </a:rPr>
                        <a:t>  </a:t>
                      </a:r>
                      <a:r>
                        <a:rPr lang="en-US" b="1" dirty="0" smtClean="0">
                          <a:solidFill>
                            <a:srgbClr val="0070C0"/>
                          </a:solidFill>
                        </a:rPr>
                        <a:t>Mar 29</a:t>
                      </a:r>
                    </a:p>
                    <a:p>
                      <a:pPr algn="ctr"/>
                      <a:r>
                        <a:rPr lang="en-US" b="1" dirty="0" smtClean="0">
                          <a:solidFill>
                            <a:schemeClr val="tx2">
                              <a:lumMod val="25000"/>
                            </a:schemeClr>
                          </a:solidFill>
                        </a:rPr>
                        <a:t>FRI</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Apr 11</a:t>
                      </a:r>
                      <a:endParaRPr lang="en-US" b="1" dirty="0" smtClean="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28:  </a:t>
                      </a:r>
                      <a:r>
                        <a:rPr lang="en-US" sz="1100" b="1" dirty="0" smtClean="0">
                          <a:solidFill>
                            <a:srgbClr val="0070C0"/>
                          </a:solidFill>
                        </a:rPr>
                        <a:t>New</a:t>
                      </a:r>
                      <a:r>
                        <a:rPr lang="en-US" sz="1100" b="1" baseline="0" dirty="0" smtClean="0">
                          <a:solidFill>
                            <a:srgbClr val="0070C0"/>
                          </a:solidFill>
                        </a:rPr>
                        <a:t> </a:t>
                      </a:r>
                      <a:r>
                        <a:rPr lang="en-US" sz="1100" b="1" baseline="0" dirty="0" err="1" smtClean="0">
                          <a:solidFill>
                            <a:srgbClr val="0070C0"/>
                          </a:solidFill>
                        </a:rPr>
                        <a:t>Moonth</a:t>
                      </a:r>
                      <a:r>
                        <a:rPr lang="en-US" sz="1100" b="1" baseline="0" dirty="0" smtClean="0">
                          <a:solidFill>
                            <a:srgbClr val="0070C0"/>
                          </a:solidFill>
                        </a:rPr>
                        <a:t> Day</a:t>
                      </a:r>
                      <a:r>
                        <a:rPr lang="en-US" b="1" dirty="0" smtClean="0">
                          <a:solidFill>
                            <a:srgbClr val="0070C0"/>
                          </a:solidFill>
                        </a:rPr>
                        <a:t> Apr</a:t>
                      </a:r>
                      <a:r>
                        <a:rPr lang="en-US" b="1" baseline="0" dirty="0" smtClean="0">
                          <a:solidFill>
                            <a:srgbClr val="0070C0"/>
                          </a:solidFill>
                        </a:rPr>
                        <a:t> 15</a:t>
                      </a:r>
                      <a:endParaRPr lang="en-US" b="1" dirty="0" smtClean="0">
                        <a:solidFill>
                          <a:srgbClr val="0070C0"/>
                        </a:solidFill>
                      </a:endParaRPr>
                    </a:p>
                    <a:p>
                      <a:pPr algn="ctr"/>
                      <a:r>
                        <a:rPr lang="en-US" b="1" baseline="0" dirty="0" smtClean="0">
                          <a:solidFill>
                            <a:srgbClr val="C00000"/>
                          </a:solidFill>
                        </a:rPr>
                        <a:t>WED</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Apr 28</a:t>
                      </a:r>
                      <a:endParaRPr lang="en-US" b="1" dirty="0" smtClean="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29:  </a:t>
                      </a:r>
                      <a:r>
                        <a:rPr lang="en-US" sz="1100" b="1" dirty="0" smtClean="0">
                          <a:solidFill>
                            <a:srgbClr val="0070C0"/>
                          </a:solidFill>
                        </a:rPr>
                        <a:t>New</a:t>
                      </a:r>
                      <a:r>
                        <a:rPr lang="en-US" sz="1100" b="1" baseline="0" dirty="0" smtClean="0">
                          <a:solidFill>
                            <a:srgbClr val="0070C0"/>
                          </a:solidFill>
                        </a:rPr>
                        <a:t> </a:t>
                      </a:r>
                      <a:r>
                        <a:rPr lang="en-US" sz="1100" b="1" baseline="0" dirty="0" err="1" smtClean="0">
                          <a:solidFill>
                            <a:srgbClr val="0070C0"/>
                          </a:solidFill>
                        </a:rPr>
                        <a:t>Moonth</a:t>
                      </a:r>
                      <a:r>
                        <a:rPr lang="en-US" sz="1100" b="1" baseline="0" dirty="0" smtClean="0">
                          <a:solidFill>
                            <a:srgbClr val="0070C0"/>
                          </a:solidFill>
                        </a:rPr>
                        <a:t> Day</a:t>
                      </a:r>
                      <a:r>
                        <a:rPr lang="en-US" sz="1100" b="1" dirty="0" smtClean="0">
                          <a:solidFill>
                            <a:srgbClr val="0070C0"/>
                          </a:solidFill>
                        </a:rPr>
                        <a:t> </a:t>
                      </a:r>
                      <a:r>
                        <a:rPr lang="en-US" sz="1800" b="1" dirty="0" smtClean="0">
                          <a:solidFill>
                            <a:srgbClr val="0070C0"/>
                          </a:solidFill>
                        </a:rPr>
                        <a:t>APR</a:t>
                      </a:r>
                      <a:r>
                        <a:rPr lang="en-US" sz="1800" b="1" baseline="0" dirty="0" smtClean="0">
                          <a:solidFill>
                            <a:srgbClr val="0070C0"/>
                          </a:solidFill>
                        </a:rPr>
                        <a:t> 5</a:t>
                      </a:r>
                      <a:endParaRPr lang="en-US" b="1" dirty="0" smtClean="0">
                        <a:solidFill>
                          <a:srgbClr val="0070C0"/>
                        </a:solidFill>
                      </a:endParaRPr>
                    </a:p>
                    <a:p>
                      <a:pPr algn="ctr"/>
                      <a:r>
                        <a:rPr lang="en-US" b="1" baseline="0" dirty="0" smtClean="0">
                          <a:solidFill>
                            <a:schemeClr val="tx2">
                              <a:lumMod val="25000"/>
                            </a:schemeClr>
                          </a:solidFill>
                        </a:rPr>
                        <a:t>MON</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Apr 18</a:t>
                      </a:r>
                      <a:endParaRPr lang="en-US" b="1" dirty="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31:  </a:t>
                      </a:r>
                      <a:r>
                        <a:rPr lang="en-US" sz="1100" b="1" dirty="0" smtClean="0">
                          <a:solidFill>
                            <a:srgbClr val="0070C0"/>
                          </a:solidFill>
                        </a:rPr>
                        <a:t>New</a:t>
                      </a:r>
                      <a:r>
                        <a:rPr lang="en-US" sz="1100" b="1" baseline="0" dirty="0" smtClean="0">
                          <a:solidFill>
                            <a:srgbClr val="0070C0"/>
                          </a:solidFill>
                        </a:rPr>
                        <a:t> </a:t>
                      </a:r>
                      <a:r>
                        <a:rPr lang="en-US" sz="1100" b="1" baseline="0" dirty="0" err="1" smtClean="0">
                          <a:solidFill>
                            <a:srgbClr val="0070C0"/>
                          </a:solidFill>
                        </a:rPr>
                        <a:t>Moonth</a:t>
                      </a:r>
                      <a:r>
                        <a:rPr lang="en-US" sz="1100" b="1" baseline="0" dirty="0" smtClean="0">
                          <a:solidFill>
                            <a:srgbClr val="0070C0"/>
                          </a:solidFill>
                        </a:rPr>
                        <a:t> Day</a:t>
                      </a:r>
                      <a:r>
                        <a:rPr lang="en-US" sz="1100" b="1" dirty="0" smtClean="0">
                          <a:solidFill>
                            <a:srgbClr val="0070C0"/>
                          </a:solidFill>
                        </a:rPr>
                        <a:t> </a:t>
                      </a:r>
                      <a:r>
                        <a:rPr lang="en-US" sz="1800" b="1" dirty="0" smtClean="0">
                          <a:solidFill>
                            <a:srgbClr val="0070C0"/>
                          </a:solidFill>
                        </a:rPr>
                        <a:t>Apr 13</a:t>
                      </a:r>
                      <a:endParaRPr lang="en-US" b="1" dirty="0" smtClean="0">
                        <a:solidFill>
                          <a:srgbClr val="0070C0"/>
                        </a:solidFill>
                      </a:endParaRPr>
                    </a:p>
                    <a:p>
                      <a:pPr algn="ctr"/>
                      <a:r>
                        <a:rPr lang="en-US" b="1" baseline="0" dirty="0" smtClean="0">
                          <a:solidFill>
                            <a:schemeClr val="tx2">
                              <a:lumMod val="25000"/>
                            </a:schemeClr>
                          </a:solidFill>
                        </a:rPr>
                        <a:t>THU</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Apr 26</a:t>
                      </a:r>
                      <a:endParaRPr lang="en-US" b="1" dirty="0">
                        <a:solidFill>
                          <a:srgbClr val="0070C0"/>
                        </a:solidFill>
                      </a:endParaRPr>
                    </a:p>
                  </a:txBody>
                  <a:tcPr>
                    <a:cell3D prstMaterial="dkEdge">
                      <a:bevel/>
                      <a:lightRig rig="flood" dir="t"/>
                    </a:cell3D>
                  </a:tcPr>
                </a:tc>
              </a:tr>
              <a:tr h="370840">
                <a:tc>
                  <a:txBody>
                    <a:bodyPr/>
                    <a:lstStyle/>
                    <a:p>
                      <a:r>
                        <a:rPr lang="en-US" b="1" dirty="0" smtClean="0">
                          <a:solidFill>
                            <a:srgbClr val="0070C0"/>
                          </a:solidFill>
                        </a:rPr>
                        <a:t>CE 32:  </a:t>
                      </a:r>
                      <a:r>
                        <a:rPr lang="en-US" sz="1100" b="1" dirty="0" smtClean="0">
                          <a:solidFill>
                            <a:srgbClr val="0070C0"/>
                          </a:solidFill>
                        </a:rPr>
                        <a:t>New</a:t>
                      </a:r>
                      <a:r>
                        <a:rPr lang="en-US" sz="1100" b="1" baseline="0" dirty="0" smtClean="0">
                          <a:solidFill>
                            <a:srgbClr val="0070C0"/>
                          </a:solidFill>
                        </a:rPr>
                        <a:t> </a:t>
                      </a:r>
                      <a:r>
                        <a:rPr lang="en-US" sz="1100" b="1" baseline="0" dirty="0" err="1" smtClean="0">
                          <a:solidFill>
                            <a:srgbClr val="0070C0"/>
                          </a:solidFill>
                        </a:rPr>
                        <a:t>Moonth</a:t>
                      </a:r>
                      <a:r>
                        <a:rPr lang="en-US" sz="1100" b="1" baseline="0" dirty="0" smtClean="0">
                          <a:solidFill>
                            <a:srgbClr val="0070C0"/>
                          </a:solidFill>
                        </a:rPr>
                        <a:t> Day</a:t>
                      </a:r>
                      <a:r>
                        <a:rPr lang="en-US" sz="1100" b="1" dirty="0" smtClean="0">
                          <a:solidFill>
                            <a:srgbClr val="0070C0"/>
                          </a:solidFill>
                        </a:rPr>
                        <a:t> </a:t>
                      </a:r>
                      <a:r>
                        <a:rPr lang="en-US" b="1" dirty="0" smtClean="0">
                          <a:solidFill>
                            <a:srgbClr val="0070C0"/>
                          </a:solidFill>
                        </a:rPr>
                        <a:t>Apr 1</a:t>
                      </a:r>
                    </a:p>
                    <a:p>
                      <a:pPr algn="ctr"/>
                      <a:r>
                        <a:rPr lang="en-US" b="1" baseline="0" dirty="0" smtClean="0">
                          <a:solidFill>
                            <a:schemeClr val="tx2">
                              <a:lumMod val="25000"/>
                            </a:schemeClr>
                          </a:solidFill>
                        </a:rPr>
                        <a:t>MON</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Apr 14</a:t>
                      </a:r>
                      <a:endParaRPr lang="en-US" b="1" dirty="0">
                        <a:solidFill>
                          <a:srgbClr val="0070C0"/>
                        </a:solidFill>
                      </a:endParaRPr>
                    </a:p>
                  </a:txBody>
                  <a:tcPr>
                    <a:cell3D prstMaterial="dkEdge">
                      <a:bevel/>
                      <a:lightRig rig="flood" dir="t"/>
                    </a:cell3D>
                  </a:tcPr>
                </a:tc>
              </a:tr>
              <a:tr h="370840">
                <a:tc>
                  <a:txBody>
                    <a:bodyPr/>
                    <a:lstStyle/>
                    <a:p>
                      <a:r>
                        <a:rPr lang="en-US" b="1" dirty="0" smtClean="0">
                          <a:solidFill>
                            <a:srgbClr val="002060"/>
                          </a:solidFill>
                        </a:rPr>
                        <a:t>CE 33:  </a:t>
                      </a:r>
                      <a:r>
                        <a:rPr lang="en-US" sz="1100" b="1" dirty="0" smtClean="0">
                          <a:solidFill>
                            <a:srgbClr val="0070C0"/>
                          </a:solidFill>
                        </a:rPr>
                        <a:t>New</a:t>
                      </a:r>
                      <a:r>
                        <a:rPr lang="en-US" sz="1100" b="1" baseline="0" dirty="0" smtClean="0">
                          <a:solidFill>
                            <a:srgbClr val="0070C0"/>
                          </a:solidFill>
                        </a:rPr>
                        <a:t> </a:t>
                      </a:r>
                      <a:r>
                        <a:rPr lang="en-US" sz="1100" b="1" baseline="0" dirty="0" err="1" smtClean="0">
                          <a:solidFill>
                            <a:srgbClr val="0070C0"/>
                          </a:solidFill>
                        </a:rPr>
                        <a:t>Moonth</a:t>
                      </a:r>
                      <a:r>
                        <a:rPr lang="en-US" sz="1100" b="1" baseline="0" dirty="0" smtClean="0">
                          <a:solidFill>
                            <a:srgbClr val="0070C0"/>
                          </a:solidFill>
                        </a:rPr>
                        <a:t> Day</a:t>
                      </a:r>
                      <a:r>
                        <a:rPr lang="en-US" sz="1100" b="1" dirty="0" smtClean="0">
                          <a:solidFill>
                            <a:srgbClr val="0070C0"/>
                          </a:solidFill>
                        </a:rPr>
                        <a:t> </a:t>
                      </a:r>
                      <a:r>
                        <a:rPr lang="en-US" b="1" dirty="0" smtClean="0">
                          <a:solidFill>
                            <a:srgbClr val="002060"/>
                          </a:solidFill>
                        </a:rPr>
                        <a:t>Mar 22</a:t>
                      </a:r>
                    </a:p>
                    <a:p>
                      <a:pPr algn="ctr"/>
                      <a:r>
                        <a:rPr lang="en-US" b="1" baseline="0" dirty="0" smtClean="0">
                          <a:solidFill>
                            <a:srgbClr val="002060"/>
                          </a:solidFill>
                        </a:rPr>
                        <a:t>SAB </a:t>
                      </a:r>
                      <a:r>
                        <a:rPr lang="en-US" b="1" baseline="0" dirty="0" smtClean="0">
                          <a:solidFill>
                            <a:srgbClr val="C00000"/>
                          </a:solidFill>
                        </a:rPr>
                        <a:t>Passover</a:t>
                      </a:r>
                      <a:r>
                        <a:rPr lang="en-US" b="1" baseline="0" dirty="0" smtClean="0">
                          <a:solidFill>
                            <a:srgbClr val="002060"/>
                          </a:solidFill>
                        </a:rPr>
                        <a:t> Apr 4</a:t>
                      </a:r>
                      <a:endParaRPr lang="en-US" b="1" dirty="0">
                        <a:solidFill>
                          <a:srgbClr val="002060"/>
                        </a:solidFill>
                      </a:endParaRPr>
                    </a:p>
                  </a:txBody>
                  <a:tcPr>
                    <a:cell3D prstMaterial="dkEdge">
                      <a:bevel/>
                      <a:lightRig rig="flood" dir="t"/>
                    </a:cell3D>
                  </a:tcPr>
                </a:tc>
              </a:tr>
              <a:tr h="370840">
                <a:tc>
                  <a:txBody>
                    <a:bodyPr/>
                    <a:lstStyle/>
                    <a:p>
                      <a:r>
                        <a:rPr lang="en-US" b="1" dirty="0" smtClean="0">
                          <a:solidFill>
                            <a:srgbClr val="0070C0"/>
                          </a:solidFill>
                        </a:rPr>
                        <a:t>CE 34:  </a:t>
                      </a:r>
                      <a:r>
                        <a:rPr lang="en-US" sz="1100" b="1" dirty="0" smtClean="0">
                          <a:solidFill>
                            <a:srgbClr val="0070C0"/>
                          </a:solidFill>
                        </a:rPr>
                        <a:t>New</a:t>
                      </a:r>
                      <a:r>
                        <a:rPr lang="en-US" sz="1100" b="1" baseline="0" dirty="0" smtClean="0">
                          <a:solidFill>
                            <a:srgbClr val="0070C0"/>
                          </a:solidFill>
                        </a:rPr>
                        <a:t> </a:t>
                      </a:r>
                      <a:r>
                        <a:rPr lang="en-US" sz="1100" b="1" baseline="0" dirty="0" err="1" smtClean="0">
                          <a:solidFill>
                            <a:srgbClr val="0070C0"/>
                          </a:solidFill>
                        </a:rPr>
                        <a:t>Moonth</a:t>
                      </a:r>
                      <a:r>
                        <a:rPr lang="en-US" sz="1100" b="1" baseline="0" dirty="0" smtClean="0">
                          <a:solidFill>
                            <a:srgbClr val="0070C0"/>
                          </a:solidFill>
                        </a:rPr>
                        <a:t> Day</a:t>
                      </a:r>
                      <a:r>
                        <a:rPr lang="en-US" sz="1100" b="1" dirty="0" smtClean="0">
                          <a:solidFill>
                            <a:srgbClr val="0070C0"/>
                          </a:solidFill>
                        </a:rPr>
                        <a:t> </a:t>
                      </a:r>
                      <a:r>
                        <a:rPr lang="en-US" b="1" dirty="0" smtClean="0">
                          <a:solidFill>
                            <a:srgbClr val="0070C0"/>
                          </a:solidFill>
                        </a:rPr>
                        <a:t>Apr 10</a:t>
                      </a:r>
                    </a:p>
                    <a:p>
                      <a:pPr algn="ctr"/>
                      <a:r>
                        <a:rPr lang="en-US" b="1" dirty="0" smtClean="0">
                          <a:solidFill>
                            <a:schemeClr val="tx2">
                              <a:lumMod val="25000"/>
                            </a:schemeClr>
                          </a:solidFill>
                        </a:rPr>
                        <a:t>FRI</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Apr 23</a:t>
                      </a:r>
                      <a:endParaRPr lang="en-US" b="1" dirty="0">
                        <a:solidFill>
                          <a:srgbClr val="0070C0"/>
                        </a:solidFill>
                      </a:endParaRPr>
                    </a:p>
                  </a:txBody>
                  <a:tcPr>
                    <a:cell3D prstMaterial="dkEdge">
                      <a:bevel/>
                      <a:lightRig rig="flood" dir="t"/>
                    </a:cell3D>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17205233"/>
              </p:ext>
            </p:extLst>
          </p:nvPr>
        </p:nvGraphicFramePr>
        <p:xfrm>
          <a:off x="9115425" y="676275"/>
          <a:ext cx="2997200" cy="5539740"/>
        </p:xfrm>
        <a:graphic>
          <a:graphicData uri="http://schemas.openxmlformats.org/drawingml/2006/table">
            <a:tbl>
              <a:tblPr firstRow="1" bandRow="1">
                <a:tableStyleId>{F5AB1C69-6EDB-4FF4-983F-18BD219EF322}</a:tableStyleId>
              </a:tblPr>
              <a:tblGrid>
                <a:gridCol w="2997200"/>
              </a:tblGrid>
              <a:tr h="419100">
                <a:tc>
                  <a:txBody>
                    <a:bodyPr/>
                    <a:lstStyle/>
                    <a:p>
                      <a:pPr algn="ctr"/>
                      <a:r>
                        <a:rPr lang="en-US" dirty="0" err="1" smtClean="0">
                          <a:solidFill>
                            <a:schemeClr val="accent3">
                              <a:lumMod val="50000"/>
                            </a:schemeClr>
                          </a:solidFill>
                        </a:rPr>
                        <a:t>Equi</a:t>
                      </a:r>
                      <a:r>
                        <a:rPr lang="en-US" dirty="0" smtClean="0">
                          <a:solidFill>
                            <a:schemeClr val="accent3">
                              <a:lumMod val="50000"/>
                            </a:schemeClr>
                          </a:solidFill>
                        </a:rPr>
                        <a:t>-LUX Calculations</a:t>
                      </a:r>
                      <a:endParaRPr lang="en-US" dirty="0">
                        <a:solidFill>
                          <a:schemeClr val="accent3">
                            <a:lumMod val="50000"/>
                          </a:schemeClr>
                        </a:solidFill>
                      </a:endParaRPr>
                    </a:p>
                  </a:txBody>
                  <a:tcPr>
                    <a:cell3D prstMaterial="dkEdge">
                      <a:bevel/>
                      <a:lightRig rig="flood" dir="t"/>
                    </a:cell3D>
                  </a:tcPr>
                </a:tc>
              </a:tr>
              <a:tr h="370840">
                <a:tc>
                  <a:txBody>
                    <a:bodyPr/>
                    <a:lstStyle/>
                    <a:p>
                      <a:r>
                        <a:rPr lang="en-US" b="1" dirty="0" smtClean="0">
                          <a:solidFill>
                            <a:srgbClr val="0070C0"/>
                          </a:solidFill>
                        </a:rPr>
                        <a:t>CE 26:  </a:t>
                      </a:r>
                      <a:r>
                        <a:rPr lang="en-US" sz="1100" b="1" dirty="0" smtClean="0">
                          <a:solidFill>
                            <a:srgbClr val="0070C0"/>
                          </a:solidFill>
                        </a:rPr>
                        <a:t>New</a:t>
                      </a:r>
                      <a:r>
                        <a:rPr lang="en-US" sz="1100" b="1" baseline="0" dirty="0" smtClean="0">
                          <a:solidFill>
                            <a:srgbClr val="0070C0"/>
                          </a:solidFill>
                        </a:rPr>
                        <a:t> LUX Day </a:t>
                      </a:r>
                      <a:r>
                        <a:rPr lang="en-US" sz="1100" b="1" dirty="0" smtClean="0">
                          <a:solidFill>
                            <a:srgbClr val="0070C0"/>
                          </a:solidFill>
                        </a:rPr>
                        <a:t> </a:t>
                      </a:r>
                      <a:r>
                        <a:rPr lang="en-US" b="1" dirty="0" smtClean="0">
                          <a:solidFill>
                            <a:srgbClr val="0070C0"/>
                          </a:solidFill>
                        </a:rPr>
                        <a:t>Mar 18</a:t>
                      </a:r>
                    </a:p>
                    <a:p>
                      <a:pPr algn="ctr"/>
                      <a:r>
                        <a:rPr lang="en-US" b="1" baseline="0" dirty="0" smtClean="0">
                          <a:solidFill>
                            <a:schemeClr val="tx2">
                              <a:lumMod val="25000"/>
                            </a:schemeClr>
                          </a:solidFill>
                        </a:rPr>
                        <a:t>SUN</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t>
                      </a:r>
                      <a:r>
                        <a:rPr lang="en-US" b="1" baseline="0" dirty="0" smtClean="0">
                          <a:solidFill>
                            <a:schemeClr val="accent3">
                              <a:lumMod val="50000"/>
                            </a:schemeClr>
                          </a:solidFill>
                        </a:rPr>
                        <a:t>Mar 31</a:t>
                      </a:r>
                      <a:endParaRPr lang="en-US" b="1" dirty="0" smtClean="0">
                        <a:solidFill>
                          <a:schemeClr val="accent3">
                            <a:lumMod val="50000"/>
                          </a:schemeClr>
                        </a:solidFill>
                      </a:endParaRPr>
                    </a:p>
                  </a:txBody>
                  <a:tcPr>
                    <a:cell3D prstMaterial="dkEdge">
                      <a:bevel/>
                      <a:lightRig rig="flood" dir="t"/>
                    </a:cell3D>
                  </a:tcPr>
                </a:tc>
              </a:tr>
              <a:tr h="370840">
                <a:tc>
                  <a:txBody>
                    <a:bodyPr/>
                    <a:lstStyle/>
                    <a:p>
                      <a:r>
                        <a:rPr lang="en-US" b="1" dirty="0" smtClean="0">
                          <a:solidFill>
                            <a:srgbClr val="0070C0"/>
                          </a:solidFill>
                        </a:rPr>
                        <a:t>CE 27:  </a:t>
                      </a:r>
                      <a:r>
                        <a:rPr lang="en-US" sz="1100" b="1" dirty="0" smtClean="0">
                          <a:solidFill>
                            <a:srgbClr val="0070C0"/>
                          </a:solidFill>
                        </a:rPr>
                        <a:t>New</a:t>
                      </a:r>
                      <a:r>
                        <a:rPr lang="en-US" sz="1100" b="1" baseline="0" dirty="0" smtClean="0">
                          <a:solidFill>
                            <a:srgbClr val="0070C0"/>
                          </a:solidFill>
                        </a:rPr>
                        <a:t> LUX Day</a:t>
                      </a:r>
                      <a:r>
                        <a:rPr lang="en-US" sz="1100" b="1" dirty="0" smtClean="0">
                          <a:solidFill>
                            <a:srgbClr val="0070C0"/>
                          </a:solidFill>
                        </a:rPr>
                        <a:t>  </a:t>
                      </a:r>
                      <a:r>
                        <a:rPr lang="en-US" b="1" dirty="0" smtClean="0">
                          <a:solidFill>
                            <a:srgbClr val="0070C0"/>
                          </a:solidFill>
                        </a:rPr>
                        <a:t>Mar 18</a:t>
                      </a:r>
                    </a:p>
                    <a:p>
                      <a:pPr algn="ctr"/>
                      <a:r>
                        <a:rPr lang="en-US" b="1" baseline="0" dirty="0" smtClean="0">
                          <a:solidFill>
                            <a:schemeClr val="tx2">
                              <a:lumMod val="25000"/>
                            </a:schemeClr>
                          </a:solidFill>
                        </a:rPr>
                        <a:t>MON</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t>
                      </a:r>
                      <a:r>
                        <a:rPr lang="en-US" b="1" baseline="0" dirty="0" smtClean="0">
                          <a:solidFill>
                            <a:schemeClr val="accent3">
                              <a:lumMod val="50000"/>
                            </a:schemeClr>
                          </a:solidFill>
                        </a:rPr>
                        <a:t>Mar 31</a:t>
                      </a:r>
                      <a:endParaRPr lang="en-US" b="1" dirty="0" smtClean="0">
                        <a:solidFill>
                          <a:schemeClr val="accent3">
                            <a:lumMod val="50000"/>
                          </a:schemeClr>
                        </a:solidFill>
                      </a:endParaRPr>
                    </a:p>
                  </a:txBody>
                  <a:tcPr>
                    <a:cell3D prstMaterial="dkEdge">
                      <a:bevel/>
                      <a:lightRig rig="flood" dir="t"/>
                    </a:cell3D>
                  </a:tcPr>
                </a:tc>
              </a:tr>
              <a:tr h="370840">
                <a:tc>
                  <a:txBody>
                    <a:bodyPr/>
                    <a:lstStyle/>
                    <a:p>
                      <a:r>
                        <a:rPr lang="en-US" b="1" dirty="0" smtClean="0">
                          <a:solidFill>
                            <a:srgbClr val="0070C0"/>
                          </a:solidFill>
                        </a:rPr>
                        <a:t>CE 28:  </a:t>
                      </a:r>
                      <a:r>
                        <a:rPr lang="en-US" sz="1100" b="1" dirty="0" smtClean="0">
                          <a:solidFill>
                            <a:srgbClr val="0070C0"/>
                          </a:solidFill>
                        </a:rPr>
                        <a:t>New</a:t>
                      </a:r>
                      <a:r>
                        <a:rPr lang="en-US" sz="1100" b="1" baseline="0" dirty="0" smtClean="0">
                          <a:solidFill>
                            <a:srgbClr val="0070C0"/>
                          </a:solidFill>
                        </a:rPr>
                        <a:t> LUX Day </a:t>
                      </a:r>
                      <a:r>
                        <a:rPr lang="en-US" b="1" dirty="0" smtClean="0">
                          <a:solidFill>
                            <a:srgbClr val="0070C0"/>
                          </a:solidFill>
                        </a:rPr>
                        <a:t> Mar 18</a:t>
                      </a:r>
                    </a:p>
                    <a:p>
                      <a:pPr algn="ctr"/>
                      <a:r>
                        <a:rPr lang="en-US" b="1" baseline="0" dirty="0" smtClean="0">
                          <a:solidFill>
                            <a:srgbClr val="C00000"/>
                          </a:solidFill>
                        </a:rPr>
                        <a:t>WED</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t>
                      </a:r>
                      <a:r>
                        <a:rPr lang="en-US" b="1" baseline="0" dirty="0" smtClean="0">
                          <a:solidFill>
                            <a:schemeClr val="accent3">
                              <a:lumMod val="50000"/>
                            </a:schemeClr>
                          </a:solidFill>
                        </a:rPr>
                        <a:t>Mar 31</a:t>
                      </a:r>
                      <a:endParaRPr lang="en-US" b="1" dirty="0" smtClean="0">
                        <a:solidFill>
                          <a:schemeClr val="accent3">
                            <a:lumMod val="50000"/>
                          </a:schemeClr>
                        </a:solidFill>
                      </a:endParaRPr>
                    </a:p>
                  </a:txBody>
                  <a:tcPr>
                    <a:cell3D prstMaterial="dkEdge">
                      <a:bevel/>
                      <a:lightRig rig="flood" dir="t"/>
                    </a:cell3D>
                  </a:tcPr>
                </a:tc>
              </a:tr>
              <a:tr h="370840">
                <a:tc>
                  <a:txBody>
                    <a:bodyPr/>
                    <a:lstStyle/>
                    <a:p>
                      <a:r>
                        <a:rPr lang="en-US" b="1" dirty="0" smtClean="0">
                          <a:solidFill>
                            <a:srgbClr val="0070C0"/>
                          </a:solidFill>
                        </a:rPr>
                        <a:t>CE 29:  </a:t>
                      </a:r>
                      <a:r>
                        <a:rPr lang="en-US" sz="1100" b="1" dirty="0" smtClean="0">
                          <a:solidFill>
                            <a:srgbClr val="0070C0"/>
                          </a:solidFill>
                        </a:rPr>
                        <a:t>New</a:t>
                      </a:r>
                      <a:r>
                        <a:rPr lang="en-US" sz="1100" b="1" baseline="0" dirty="0" smtClean="0">
                          <a:solidFill>
                            <a:srgbClr val="0070C0"/>
                          </a:solidFill>
                        </a:rPr>
                        <a:t> LUX Day </a:t>
                      </a:r>
                      <a:r>
                        <a:rPr lang="en-US" sz="1100" b="1" dirty="0" smtClean="0">
                          <a:solidFill>
                            <a:srgbClr val="0070C0"/>
                          </a:solidFill>
                        </a:rPr>
                        <a:t> </a:t>
                      </a:r>
                      <a:r>
                        <a:rPr lang="en-US" b="1" dirty="0" smtClean="0">
                          <a:solidFill>
                            <a:srgbClr val="0070C0"/>
                          </a:solidFill>
                        </a:rPr>
                        <a:t>Mar 18</a:t>
                      </a:r>
                    </a:p>
                    <a:p>
                      <a:pPr algn="ctr"/>
                      <a:r>
                        <a:rPr lang="en-US" b="1" baseline="0" dirty="0" smtClean="0">
                          <a:solidFill>
                            <a:schemeClr val="tx2">
                              <a:lumMod val="25000"/>
                            </a:schemeClr>
                          </a:solidFill>
                        </a:rPr>
                        <a:t>THU</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t>
                      </a:r>
                      <a:r>
                        <a:rPr lang="en-US" b="1" baseline="0" dirty="0" smtClean="0">
                          <a:solidFill>
                            <a:schemeClr val="accent3">
                              <a:lumMod val="50000"/>
                            </a:schemeClr>
                          </a:solidFill>
                        </a:rPr>
                        <a:t>Mar 31</a:t>
                      </a:r>
                      <a:endParaRPr lang="en-US" b="1" dirty="0" smtClean="0">
                        <a:solidFill>
                          <a:schemeClr val="accent3">
                            <a:lumMod val="50000"/>
                          </a:schemeClr>
                        </a:solidFill>
                      </a:endParaRPr>
                    </a:p>
                  </a:txBody>
                  <a:tcPr>
                    <a:cell3D prstMaterial="dkEdge">
                      <a:bevel/>
                      <a:lightRig rig="flood" dir="t"/>
                    </a:cell3D>
                  </a:tcPr>
                </a:tc>
              </a:tr>
              <a:tr h="370840">
                <a:tc>
                  <a:txBody>
                    <a:bodyPr/>
                    <a:lstStyle/>
                    <a:p>
                      <a:r>
                        <a:rPr lang="en-US" b="1" dirty="0" smtClean="0">
                          <a:solidFill>
                            <a:srgbClr val="0070C0"/>
                          </a:solidFill>
                        </a:rPr>
                        <a:t>CE 31:  </a:t>
                      </a:r>
                      <a:r>
                        <a:rPr lang="en-US" sz="1100" b="1" dirty="0" smtClean="0">
                          <a:solidFill>
                            <a:srgbClr val="0070C0"/>
                          </a:solidFill>
                        </a:rPr>
                        <a:t>New</a:t>
                      </a:r>
                      <a:r>
                        <a:rPr lang="en-US" sz="1100" b="1" baseline="0" dirty="0" smtClean="0">
                          <a:solidFill>
                            <a:srgbClr val="0070C0"/>
                          </a:solidFill>
                        </a:rPr>
                        <a:t> LUX Day </a:t>
                      </a:r>
                      <a:r>
                        <a:rPr lang="en-US" sz="1100" b="1" dirty="0" smtClean="0">
                          <a:solidFill>
                            <a:srgbClr val="0070C0"/>
                          </a:solidFill>
                        </a:rPr>
                        <a:t> </a:t>
                      </a:r>
                      <a:r>
                        <a:rPr lang="en-US" b="1" dirty="0" smtClean="0">
                          <a:solidFill>
                            <a:srgbClr val="0070C0"/>
                          </a:solidFill>
                        </a:rPr>
                        <a:t>Mar 18</a:t>
                      </a:r>
                    </a:p>
                    <a:p>
                      <a:pPr algn="ctr"/>
                      <a:r>
                        <a:rPr lang="en-US" b="1" baseline="0" dirty="0" smtClean="0">
                          <a:solidFill>
                            <a:schemeClr val="tx2">
                              <a:lumMod val="25000"/>
                            </a:schemeClr>
                          </a:solidFill>
                        </a:rPr>
                        <a:t>SAB</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t>
                      </a:r>
                      <a:r>
                        <a:rPr lang="en-US" b="1" baseline="0" dirty="0" smtClean="0">
                          <a:solidFill>
                            <a:schemeClr val="accent3">
                              <a:lumMod val="50000"/>
                            </a:schemeClr>
                          </a:solidFill>
                        </a:rPr>
                        <a:t>Mar 31</a:t>
                      </a:r>
                      <a:endParaRPr lang="en-US" b="1" dirty="0" smtClean="0">
                        <a:solidFill>
                          <a:schemeClr val="accent3">
                            <a:lumMod val="50000"/>
                          </a:schemeClr>
                        </a:solidFill>
                      </a:endParaRPr>
                    </a:p>
                  </a:txBody>
                  <a:tcPr>
                    <a:cell3D prstMaterial="dkEdge">
                      <a:bevel/>
                      <a:lightRig rig="flood" dir="t"/>
                    </a:cell3D>
                  </a:tcPr>
                </a:tc>
              </a:tr>
              <a:tr h="370840">
                <a:tc>
                  <a:txBody>
                    <a:bodyPr/>
                    <a:lstStyle/>
                    <a:p>
                      <a:r>
                        <a:rPr lang="en-US" b="1" dirty="0" smtClean="0">
                          <a:solidFill>
                            <a:srgbClr val="0070C0"/>
                          </a:solidFill>
                        </a:rPr>
                        <a:t>CE 32:  </a:t>
                      </a:r>
                      <a:r>
                        <a:rPr lang="en-US" sz="1100" b="1" dirty="0" smtClean="0">
                          <a:solidFill>
                            <a:srgbClr val="0070C0"/>
                          </a:solidFill>
                        </a:rPr>
                        <a:t>New</a:t>
                      </a:r>
                      <a:r>
                        <a:rPr lang="en-US" sz="1100" b="1" baseline="0" dirty="0" smtClean="0">
                          <a:solidFill>
                            <a:srgbClr val="0070C0"/>
                          </a:solidFill>
                        </a:rPr>
                        <a:t> LUX Day </a:t>
                      </a:r>
                      <a:r>
                        <a:rPr lang="en-US" sz="1100" b="1" dirty="0" smtClean="0">
                          <a:solidFill>
                            <a:srgbClr val="0070C0"/>
                          </a:solidFill>
                        </a:rPr>
                        <a:t> </a:t>
                      </a:r>
                      <a:r>
                        <a:rPr lang="en-US" b="1" dirty="0" smtClean="0">
                          <a:solidFill>
                            <a:srgbClr val="0070C0"/>
                          </a:solidFill>
                        </a:rPr>
                        <a:t>Mar 18</a:t>
                      </a:r>
                    </a:p>
                    <a:p>
                      <a:pPr algn="ctr"/>
                      <a:r>
                        <a:rPr lang="en-US" b="1" baseline="0" dirty="0" smtClean="0">
                          <a:solidFill>
                            <a:schemeClr val="tx2">
                              <a:lumMod val="25000"/>
                            </a:schemeClr>
                          </a:solidFill>
                        </a:rPr>
                        <a:t>MON</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t>
                      </a:r>
                      <a:r>
                        <a:rPr lang="en-US" b="1" baseline="0" dirty="0" smtClean="0">
                          <a:solidFill>
                            <a:schemeClr val="accent3">
                              <a:lumMod val="50000"/>
                            </a:schemeClr>
                          </a:solidFill>
                        </a:rPr>
                        <a:t>Mar 31</a:t>
                      </a:r>
                      <a:endParaRPr lang="en-US" b="1" dirty="0" smtClean="0">
                        <a:solidFill>
                          <a:schemeClr val="accent3">
                            <a:lumMod val="50000"/>
                          </a:schemeClr>
                        </a:solidFill>
                      </a:endParaRPr>
                    </a:p>
                  </a:txBody>
                  <a:tcPr>
                    <a:cell3D prstMaterial="dkEdge">
                      <a:bevel/>
                      <a:lightRig rig="flood" dir="t"/>
                    </a:cell3D>
                  </a:tcPr>
                </a:tc>
              </a:tr>
              <a:tr h="370840">
                <a:tc>
                  <a:txBody>
                    <a:bodyPr/>
                    <a:lstStyle/>
                    <a:p>
                      <a:r>
                        <a:rPr lang="en-US" b="1" dirty="0" smtClean="0">
                          <a:solidFill>
                            <a:srgbClr val="0070C0"/>
                          </a:solidFill>
                        </a:rPr>
                        <a:t>CE 33:  </a:t>
                      </a:r>
                      <a:r>
                        <a:rPr lang="en-US" sz="1100" b="1" dirty="0" smtClean="0">
                          <a:solidFill>
                            <a:srgbClr val="0070C0"/>
                          </a:solidFill>
                        </a:rPr>
                        <a:t>New</a:t>
                      </a:r>
                      <a:r>
                        <a:rPr lang="en-US" sz="1100" b="1" baseline="0" dirty="0" smtClean="0">
                          <a:solidFill>
                            <a:srgbClr val="0070C0"/>
                          </a:solidFill>
                        </a:rPr>
                        <a:t> LUX Day </a:t>
                      </a:r>
                      <a:r>
                        <a:rPr lang="en-US" sz="1100" b="1" dirty="0" smtClean="0">
                          <a:solidFill>
                            <a:srgbClr val="0070C0"/>
                          </a:solidFill>
                        </a:rPr>
                        <a:t> </a:t>
                      </a:r>
                      <a:r>
                        <a:rPr lang="en-US" b="1" dirty="0" smtClean="0">
                          <a:solidFill>
                            <a:srgbClr val="0070C0"/>
                          </a:solidFill>
                        </a:rPr>
                        <a:t>Mar 18</a:t>
                      </a:r>
                    </a:p>
                    <a:p>
                      <a:pPr algn="ctr"/>
                      <a:r>
                        <a:rPr lang="en-US" b="1" baseline="0" dirty="0" smtClean="0">
                          <a:solidFill>
                            <a:schemeClr val="tx2">
                              <a:lumMod val="25000"/>
                            </a:schemeClr>
                          </a:solidFill>
                        </a:rPr>
                        <a:t>TUE</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t>
                      </a:r>
                      <a:r>
                        <a:rPr lang="en-US" b="1" baseline="0" dirty="0" smtClean="0">
                          <a:solidFill>
                            <a:schemeClr val="accent3">
                              <a:lumMod val="50000"/>
                            </a:schemeClr>
                          </a:solidFill>
                        </a:rPr>
                        <a:t>Mar 31</a:t>
                      </a:r>
                      <a:endParaRPr lang="en-US" b="1" dirty="0" smtClean="0">
                        <a:solidFill>
                          <a:schemeClr val="accent3">
                            <a:lumMod val="50000"/>
                          </a:schemeClr>
                        </a:solidFill>
                      </a:endParaRPr>
                    </a:p>
                  </a:txBody>
                  <a:tcPr>
                    <a:cell3D prstMaterial="dkEdge">
                      <a:bevel/>
                      <a:lightRig rig="flood" dir="t"/>
                    </a:cell3D>
                  </a:tcPr>
                </a:tc>
              </a:tr>
              <a:tr h="370840">
                <a:tc>
                  <a:txBody>
                    <a:bodyPr/>
                    <a:lstStyle/>
                    <a:p>
                      <a:r>
                        <a:rPr lang="en-US" b="1" dirty="0" smtClean="0">
                          <a:solidFill>
                            <a:srgbClr val="0070C0"/>
                          </a:solidFill>
                        </a:rPr>
                        <a:t>CE 34:  </a:t>
                      </a:r>
                      <a:r>
                        <a:rPr lang="en-US" sz="1100" b="1" dirty="0" smtClean="0">
                          <a:solidFill>
                            <a:srgbClr val="0070C0"/>
                          </a:solidFill>
                        </a:rPr>
                        <a:t>New</a:t>
                      </a:r>
                      <a:r>
                        <a:rPr lang="en-US" sz="1100" b="1" baseline="0" dirty="0" smtClean="0">
                          <a:solidFill>
                            <a:srgbClr val="0070C0"/>
                          </a:solidFill>
                        </a:rPr>
                        <a:t> LUX Day </a:t>
                      </a:r>
                      <a:r>
                        <a:rPr lang="en-US" sz="1100" b="1" dirty="0" smtClean="0">
                          <a:solidFill>
                            <a:srgbClr val="0070C0"/>
                          </a:solidFill>
                        </a:rPr>
                        <a:t> </a:t>
                      </a:r>
                      <a:r>
                        <a:rPr lang="en-US" b="1" dirty="0" smtClean="0">
                          <a:solidFill>
                            <a:srgbClr val="0070C0"/>
                          </a:solidFill>
                        </a:rPr>
                        <a:t>Mar 18</a:t>
                      </a:r>
                    </a:p>
                    <a:p>
                      <a:pPr algn="ctr"/>
                      <a:r>
                        <a:rPr lang="en-US" b="1" baseline="0" dirty="0" smtClean="0">
                          <a:solidFill>
                            <a:srgbClr val="C00000"/>
                          </a:solidFill>
                        </a:rPr>
                        <a:t>WED</a:t>
                      </a:r>
                      <a:r>
                        <a:rPr lang="en-US" b="1" baseline="0" dirty="0" smtClean="0">
                          <a:solidFill>
                            <a:srgbClr val="0070C0"/>
                          </a:solidFill>
                        </a:rPr>
                        <a:t> </a:t>
                      </a:r>
                      <a:r>
                        <a:rPr lang="en-US" sz="1400" b="1" baseline="0" dirty="0" smtClean="0">
                          <a:solidFill>
                            <a:srgbClr val="0070C0"/>
                          </a:solidFill>
                        </a:rPr>
                        <a:t>Passover</a:t>
                      </a:r>
                      <a:r>
                        <a:rPr lang="en-US" b="1" baseline="0" dirty="0" smtClean="0">
                          <a:solidFill>
                            <a:srgbClr val="0070C0"/>
                          </a:solidFill>
                        </a:rPr>
                        <a:t> </a:t>
                      </a:r>
                      <a:r>
                        <a:rPr lang="en-US" b="1" baseline="0" dirty="0" smtClean="0">
                          <a:solidFill>
                            <a:schemeClr val="accent3">
                              <a:lumMod val="50000"/>
                            </a:schemeClr>
                          </a:solidFill>
                        </a:rPr>
                        <a:t>Mar 31</a:t>
                      </a:r>
                      <a:endParaRPr lang="en-US" b="1" dirty="0" smtClean="0">
                        <a:solidFill>
                          <a:schemeClr val="accent3">
                            <a:lumMod val="50000"/>
                          </a:schemeClr>
                        </a:solidFill>
                      </a:endParaRPr>
                    </a:p>
                  </a:txBody>
                  <a:tcPr>
                    <a:cell3D prstMaterial="dkEdge">
                      <a:bevel/>
                      <a:lightRig rig="flood" dir="t"/>
                    </a:cell3D>
                  </a:tcPr>
                </a:tc>
              </a:tr>
            </a:tbl>
          </a:graphicData>
        </a:graphic>
      </p:graphicFrame>
      <p:sp>
        <p:nvSpPr>
          <p:cNvPr id="13" name="Slide Number Placeholder 1"/>
          <p:cNvSpPr txBox="1">
            <a:spLocks/>
          </p:cNvSpPr>
          <p:nvPr/>
        </p:nvSpPr>
        <p:spPr>
          <a:xfrm>
            <a:off x="9448800" y="6481603"/>
            <a:ext cx="2743200" cy="365125"/>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B7FF6AF-322B-4A4F-A71E-65927B158128}" type="slidenum">
              <a:rPr lang="en-CA" sz="1100" smtClean="0">
                <a:solidFill>
                  <a:schemeClr val="bg1"/>
                </a:solidFill>
              </a:rPr>
              <a:pPr algn="r"/>
              <a:t>89</a:t>
            </a:fld>
            <a:endParaRPr lang="en-CA" dirty="0">
              <a:solidFill>
                <a:schemeClr val="bg1"/>
              </a:solidFill>
            </a:endParaRPr>
          </a:p>
        </p:txBody>
      </p:sp>
      <p:sp>
        <p:nvSpPr>
          <p:cNvPr id="14" name="Rectangle 13"/>
          <p:cNvSpPr/>
          <p:nvPr/>
        </p:nvSpPr>
        <p:spPr>
          <a:xfrm>
            <a:off x="104775" y="4933950"/>
            <a:ext cx="8982075" cy="657225"/>
          </a:xfrm>
          <a:prstGeom prst="rect">
            <a:avLst/>
          </a:prstGeom>
          <a:noFill/>
          <a:ln w="7620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05150" y="2371725"/>
            <a:ext cx="8982075" cy="657225"/>
          </a:xfrm>
          <a:prstGeom prst="rect">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42345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1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6000">
              <a:schemeClr val="bg1">
                <a:lumMod val="50000"/>
              </a:schemeClr>
            </a:gs>
            <a:gs pos="73000">
              <a:schemeClr val="accent1">
                <a:lumMod val="45000"/>
                <a:lumOff val="55000"/>
              </a:schemeClr>
            </a:gs>
            <a:gs pos="100000">
              <a:srgbClr val="FF5050">
                <a:alpha val="16000"/>
              </a:srgbClr>
            </a:gs>
            <a:gs pos="87000">
              <a:srgbClr val="FFFF00">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Title 1"/>
          <p:cNvSpPr txBox="1">
            <a:spLocks/>
          </p:cNvSpPr>
          <p:nvPr/>
        </p:nvSpPr>
        <p:spPr>
          <a:xfrm>
            <a:off x="639192" y="1828728"/>
            <a:ext cx="10777491" cy="2286000"/>
          </a:xfrm>
          <a:prstGeom prst="rect">
            <a:avLst/>
          </a:prstGeom>
          <a:noFill/>
          <a:ln>
            <a:noFill/>
          </a:ln>
          <a:scene3d>
            <a:camera prst="orthographicFront"/>
            <a:lightRig rig="threePt" dir="t"/>
          </a:scene3d>
          <a:sp3d>
            <a:bevelT w="139700" prst="cross"/>
          </a:sp3d>
        </p:spPr>
        <p:txBody>
          <a:bodyPr>
            <a:noAutofit/>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solidFill>
                  <a:srgbClr val="008080"/>
                </a:solidFill>
                <a:latin typeface="Georgia" panose="02040502050405020303" pitchFamily="18" charset="0"/>
              </a:rPr>
              <a:t/>
            </a:r>
            <a:br>
              <a:rPr lang="en-US" sz="3600" dirty="0" smtClean="0">
                <a:solidFill>
                  <a:srgbClr val="008080"/>
                </a:solidFill>
                <a:latin typeface="Georgia" panose="02040502050405020303" pitchFamily="18" charset="0"/>
              </a:rPr>
            </a:br>
            <a:r>
              <a:rPr lang="en-US" sz="3600" b="1" dirty="0" smtClean="0">
                <a:ln>
                  <a:solidFill>
                    <a:schemeClr val="tx1"/>
                  </a:solidFill>
                </a:ln>
                <a:solidFill>
                  <a:srgbClr val="00FFFF"/>
                </a:solidFill>
                <a:effectLst/>
                <a:latin typeface="Georgia" panose="02040502050405020303" pitchFamily="18" charset="0"/>
              </a:rPr>
              <a:t>Wasn’t  it </a:t>
            </a:r>
            <a:r>
              <a:rPr lang="en-US" sz="3600" b="1" dirty="0" smtClean="0">
                <a:ln>
                  <a:solidFill>
                    <a:schemeClr val="tx1"/>
                  </a:solidFill>
                </a:ln>
                <a:solidFill>
                  <a:srgbClr val="C00000"/>
                </a:solidFill>
                <a:effectLst>
                  <a:glow rad="165100">
                    <a:srgbClr val="FFFF00"/>
                  </a:glow>
                </a:effectLst>
                <a:latin typeface="Georgia" panose="02040502050405020303" pitchFamily="18" charset="0"/>
              </a:rPr>
              <a:t>AFTER THE SUNSET </a:t>
            </a:r>
            <a:r>
              <a:rPr lang="en-US" sz="3600" b="1" dirty="0" smtClean="0">
                <a:ln>
                  <a:solidFill>
                    <a:schemeClr val="tx1"/>
                  </a:solidFill>
                </a:ln>
                <a:solidFill>
                  <a:srgbClr val="C00000"/>
                </a:solidFill>
                <a:effectLst>
                  <a:glow rad="50800">
                    <a:srgbClr val="FFFF00"/>
                  </a:glow>
                </a:effectLst>
                <a:latin typeface="Georgia" panose="02040502050405020303" pitchFamily="18" charset="0"/>
              </a:rPr>
              <a:t>– </a:t>
            </a:r>
            <a:r>
              <a:rPr lang="en-US" sz="3600" b="1" dirty="0" smtClean="0">
                <a:ln>
                  <a:solidFill>
                    <a:schemeClr val="tx1"/>
                  </a:solidFill>
                </a:ln>
                <a:solidFill>
                  <a:srgbClr val="00FFFF"/>
                </a:solidFill>
                <a:effectLst>
                  <a:glow rad="50800">
                    <a:srgbClr val="FFFF00"/>
                  </a:glow>
                </a:effectLst>
                <a:latin typeface="Georgia" panose="02040502050405020303" pitchFamily="18" charset="0"/>
              </a:rPr>
              <a:t>in the </a:t>
            </a:r>
            <a:r>
              <a:rPr lang="en-US" sz="3600" b="1" dirty="0" smtClean="0">
                <a:ln>
                  <a:solidFill>
                    <a:schemeClr val="tx1"/>
                  </a:solidFill>
                </a:ln>
                <a:solidFill>
                  <a:srgbClr val="C00000"/>
                </a:solidFill>
                <a:effectLst>
                  <a:glow rad="50800">
                    <a:srgbClr val="FFFF00"/>
                  </a:glow>
                </a:effectLst>
                <a:latin typeface="Georgia" panose="02040502050405020303" pitchFamily="18" charset="0"/>
              </a:rPr>
              <a:t/>
            </a:r>
            <a:br>
              <a:rPr lang="en-US" sz="3600" b="1" dirty="0" smtClean="0">
                <a:ln>
                  <a:solidFill>
                    <a:schemeClr val="tx1"/>
                  </a:solidFill>
                </a:ln>
                <a:solidFill>
                  <a:srgbClr val="C00000"/>
                </a:solidFill>
                <a:effectLst>
                  <a:glow rad="50800">
                    <a:srgbClr val="FFFF00"/>
                  </a:glow>
                </a:effectLst>
                <a:latin typeface="Georgia" panose="02040502050405020303" pitchFamily="18" charset="0"/>
              </a:rPr>
            </a:br>
            <a:r>
              <a:rPr lang="en-US" sz="3600" b="1" dirty="0" smtClean="0">
                <a:ln>
                  <a:solidFill>
                    <a:schemeClr val="tx1"/>
                  </a:solidFill>
                </a:ln>
                <a:solidFill>
                  <a:schemeClr val="tx1"/>
                </a:solidFill>
                <a:effectLst>
                  <a:glow rad="88900">
                    <a:srgbClr val="FFFF00"/>
                  </a:glow>
                </a:effectLst>
                <a:latin typeface="Georgia" panose="02040502050405020303" pitchFamily="18" charset="0"/>
              </a:rPr>
              <a:t>NIGHT SEASON</a:t>
            </a:r>
            <a:r>
              <a:rPr lang="en-US" sz="3600" b="1" dirty="0" smtClean="0">
                <a:ln>
                  <a:solidFill>
                    <a:schemeClr val="tx1"/>
                  </a:solidFill>
                </a:ln>
                <a:solidFill>
                  <a:srgbClr val="C00000"/>
                </a:solidFill>
                <a:effectLst>
                  <a:glow rad="88900">
                    <a:srgbClr val="FFFF00"/>
                  </a:glow>
                </a:effectLst>
                <a:latin typeface="Georgia" panose="02040502050405020303" pitchFamily="18" charset="0"/>
              </a:rPr>
              <a:t> </a:t>
            </a:r>
            <a:r>
              <a:rPr lang="en-US" sz="3600" b="1" dirty="0" smtClean="0">
                <a:ln>
                  <a:solidFill>
                    <a:schemeClr val="tx1"/>
                  </a:solidFill>
                </a:ln>
                <a:solidFill>
                  <a:srgbClr val="9966FF"/>
                </a:solidFill>
                <a:effectLst>
                  <a:glow rad="88900">
                    <a:srgbClr val="FFFF00"/>
                  </a:glow>
                </a:effectLst>
                <a:latin typeface="Georgia" panose="02040502050405020303" pitchFamily="18" charset="0"/>
              </a:rPr>
              <a:t>of PREPARING </a:t>
            </a:r>
            <a:r>
              <a:rPr lang="en-US" sz="3600" b="1" dirty="0" smtClean="0">
                <a:ln>
                  <a:solidFill>
                    <a:schemeClr val="tx1"/>
                  </a:solidFill>
                </a:ln>
                <a:solidFill>
                  <a:srgbClr val="C00000"/>
                </a:solidFill>
                <a:effectLst>
                  <a:glow rad="88900">
                    <a:srgbClr val="FFFF00"/>
                  </a:glow>
                </a:effectLst>
                <a:latin typeface="Georgia" panose="02040502050405020303" pitchFamily="18" charset="0"/>
              </a:rPr>
              <a:t/>
            </a:r>
            <a:br>
              <a:rPr lang="en-US" sz="3600" b="1" dirty="0" smtClean="0">
                <a:ln>
                  <a:solidFill>
                    <a:schemeClr val="tx1"/>
                  </a:solidFill>
                </a:ln>
                <a:solidFill>
                  <a:srgbClr val="C00000"/>
                </a:solidFill>
                <a:effectLst>
                  <a:glow rad="88900">
                    <a:srgbClr val="FFFF00"/>
                  </a:glow>
                </a:effectLst>
                <a:latin typeface="Georgia" panose="02040502050405020303" pitchFamily="18" charset="0"/>
              </a:rPr>
            </a:br>
            <a:r>
              <a:rPr lang="en-US" sz="3600" b="1" dirty="0" smtClean="0">
                <a:ln>
                  <a:solidFill>
                    <a:schemeClr val="tx1"/>
                  </a:solidFill>
                </a:ln>
                <a:solidFill>
                  <a:srgbClr val="9966FF"/>
                </a:solidFill>
                <a:effectLst>
                  <a:glow rad="88900">
                    <a:srgbClr val="FFFF00"/>
                  </a:glow>
                </a:effectLst>
                <a:latin typeface="Georgia" panose="02040502050405020303" pitchFamily="18" charset="0"/>
              </a:rPr>
              <a:t>YAHUSHA </a:t>
            </a:r>
            <a:r>
              <a:rPr lang="en-US" sz="3600" b="1" dirty="0" smtClean="0">
                <a:ln>
                  <a:solidFill>
                    <a:schemeClr val="tx1"/>
                  </a:solidFill>
                </a:ln>
                <a:solidFill>
                  <a:srgbClr val="C00000"/>
                </a:solidFill>
                <a:effectLst>
                  <a:glow rad="88900">
                    <a:srgbClr val="FFFF00"/>
                  </a:glow>
                </a:effectLst>
                <a:latin typeface="Georgia" panose="02040502050405020303" pitchFamily="18" charset="0"/>
              </a:rPr>
              <a:t> </a:t>
            </a:r>
            <a:r>
              <a:rPr lang="en-US" sz="3600" b="1" dirty="0" smtClean="0">
                <a:ln>
                  <a:solidFill>
                    <a:schemeClr val="tx1"/>
                  </a:solidFill>
                </a:ln>
                <a:solidFill>
                  <a:srgbClr val="9966FF"/>
                </a:solidFill>
                <a:effectLst>
                  <a:glow rad="88900">
                    <a:srgbClr val="FFFF00"/>
                  </a:glow>
                </a:effectLst>
                <a:latin typeface="Georgia" panose="02040502050405020303" pitchFamily="18" charset="0"/>
              </a:rPr>
              <a:t>for  BURIAL? </a:t>
            </a:r>
            <a:endParaRPr lang="en-CA" sz="3200" b="1" dirty="0">
              <a:ln>
                <a:solidFill>
                  <a:schemeClr val="tx1"/>
                </a:solidFill>
              </a:ln>
              <a:solidFill>
                <a:srgbClr val="9966FF"/>
              </a:solidFill>
              <a:effectLst>
                <a:glow rad="88900">
                  <a:srgbClr val="FFFF00"/>
                </a:glow>
              </a:effectLst>
              <a:latin typeface="Cooper Black" pitchFamily="18" charset="0"/>
            </a:endParaRPr>
          </a:p>
        </p:txBody>
      </p:sp>
      <p:sp>
        <p:nvSpPr>
          <p:cNvPr id="2" name="Rounded Rectangle 1"/>
          <p:cNvSpPr/>
          <p:nvPr/>
        </p:nvSpPr>
        <p:spPr>
          <a:xfrm>
            <a:off x="639192" y="357730"/>
            <a:ext cx="11230251" cy="1329027"/>
          </a:xfrm>
          <a:prstGeom prst="roundRect">
            <a:avLst>
              <a:gd name="adj" fmla="val 50000"/>
            </a:avLst>
          </a:prstGeom>
          <a:ln>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sz="3600" dirty="0" smtClean="0">
                <a:ln>
                  <a:solidFill>
                    <a:srgbClr val="0000FF"/>
                  </a:solidFill>
                </a:ln>
                <a:solidFill>
                  <a:srgbClr val="FFCCFF"/>
                </a:solidFill>
                <a:latin typeface="Georgia" panose="02040502050405020303" pitchFamily="18" charset="0"/>
              </a:rPr>
              <a:t>What was the </a:t>
            </a:r>
            <a:r>
              <a:rPr lang="en-US" sz="3600" u="sng" dirty="0" smtClean="0">
                <a:ln>
                  <a:solidFill>
                    <a:srgbClr val="0000FF"/>
                  </a:solidFill>
                </a:ln>
                <a:solidFill>
                  <a:srgbClr val="FFCCFF"/>
                </a:solidFill>
                <a:effectLst>
                  <a:glow rad="76200">
                    <a:srgbClr val="FFFF00"/>
                  </a:glow>
                </a:effectLst>
                <a:latin typeface="Georgia" panose="02040502050405020303" pitchFamily="18" charset="0"/>
              </a:rPr>
              <a:t>timeframe</a:t>
            </a:r>
            <a:r>
              <a:rPr lang="en-US" sz="3600" dirty="0" smtClean="0">
                <a:ln>
                  <a:solidFill>
                    <a:srgbClr val="FFCCFF"/>
                  </a:solidFill>
                </a:ln>
                <a:solidFill>
                  <a:srgbClr val="FFCCFF"/>
                </a:solidFill>
                <a:latin typeface="Georgia" panose="02040502050405020303" pitchFamily="18" charset="0"/>
              </a:rPr>
              <a:t> </a:t>
            </a:r>
            <a:r>
              <a:rPr lang="en-US" sz="3600" u="sng" dirty="0" smtClean="0">
                <a:ln>
                  <a:solidFill>
                    <a:srgbClr val="0000FF"/>
                  </a:solidFill>
                </a:ln>
                <a:solidFill>
                  <a:srgbClr val="FFCCFF"/>
                </a:solidFill>
                <a:latin typeface="Georgia" panose="02040502050405020303" pitchFamily="18" charset="0"/>
              </a:rPr>
              <a:t>of John’s</a:t>
            </a:r>
            <a:r>
              <a:rPr lang="en-US" sz="3600" dirty="0" smtClean="0">
                <a:ln>
                  <a:solidFill>
                    <a:srgbClr val="0000FF"/>
                  </a:solidFill>
                </a:ln>
                <a:solidFill>
                  <a:srgbClr val="FFCCFF"/>
                </a:solidFill>
                <a:latin typeface="Georgia" panose="02040502050405020303" pitchFamily="18" charset="0"/>
              </a:rPr>
              <a:t> p</a:t>
            </a:r>
            <a:r>
              <a:rPr lang="en-US" sz="3600" u="sng" dirty="0" smtClean="0">
                <a:ln>
                  <a:solidFill>
                    <a:srgbClr val="0000FF"/>
                  </a:solidFill>
                </a:ln>
                <a:solidFill>
                  <a:srgbClr val="FFCCFF"/>
                </a:solidFill>
                <a:latin typeface="Georgia" panose="02040502050405020303" pitchFamily="18" charset="0"/>
              </a:rPr>
              <a:t>roclamation</a:t>
            </a:r>
            <a:r>
              <a:rPr lang="en-US" sz="3600" dirty="0" smtClean="0">
                <a:ln>
                  <a:solidFill>
                    <a:srgbClr val="0000FF"/>
                  </a:solidFill>
                </a:ln>
                <a:solidFill>
                  <a:srgbClr val="FFCCFF"/>
                </a:solidFill>
                <a:latin typeface="Georgia" panose="02040502050405020303" pitchFamily="18" charset="0"/>
              </a:rPr>
              <a:t> for the – </a:t>
            </a:r>
            <a:r>
              <a:rPr lang="en-US" sz="3600" dirty="0" smtClean="0">
                <a:ln>
                  <a:solidFill>
                    <a:sysClr val="windowText" lastClr="000000"/>
                  </a:solidFill>
                </a:ln>
                <a:solidFill>
                  <a:schemeClr val="tx1"/>
                </a:solidFill>
                <a:latin typeface="Georgia" panose="02040502050405020303" pitchFamily="18" charset="0"/>
              </a:rPr>
              <a:t>“</a:t>
            </a:r>
            <a:r>
              <a:rPr lang="en-US" sz="3600" b="1" dirty="0" smtClean="0">
                <a:ln>
                  <a:solidFill>
                    <a:sysClr val="windowText" lastClr="000000"/>
                  </a:solidFill>
                </a:ln>
                <a:solidFill>
                  <a:srgbClr val="FF0000"/>
                </a:solidFill>
                <a:latin typeface="Georgia" panose="02040502050405020303" pitchFamily="18" charset="0"/>
              </a:rPr>
              <a:t>Preparation</a:t>
            </a:r>
            <a:r>
              <a:rPr lang="en-US" sz="3600" dirty="0" smtClean="0">
                <a:ln>
                  <a:solidFill>
                    <a:schemeClr val="bg1">
                      <a:lumMod val="50000"/>
                    </a:schemeClr>
                  </a:solidFill>
                </a:ln>
                <a:solidFill>
                  <a:schemeClr val="tx1"/>
                </a:solidFill>
                <a:latin typeface="Georgia" panose="02040502050405020303" pitchFamily="18" charset="0"/>
              </a:rPr>
              <a:t> </a:t>
            </a:r>
            <a:r>
              <a:rPr lang="en-US" sz="3600" u="sng" dirty="0" smtClean="0">
                <a:ln>
                  <a:solidFill>
                    <a:schemeClr val="bg1">
                      <a:lumMod val="50000"/>
                    </a:schemeClr>
                  </a:solidFill>
                </a:ln>
                <a:solidFill>
                  <a:schemeClr val="tx1"/>
                </a:solidFill>
                <a:effectLst>
                  <a:glow rad="88900">
                    <a:srgbClr val="99FF33"/>
                  </a:glow>
                </a:effectLst>
                <a:latin typeface="Georgia" panose="02040502050405020303" pitchFamily="18" charset="0"/>
              </a:rPr>
              <a:t>of the Yahudim</a:t>
            </a:r>
            <a:r>
              <a:rPr lang="en-US" sz="3600" dirty="0" smtClean="0">
                <a:ln>
                  <a:solidFill>
                    <a:schemeClr val="bg1">
                      <a:lumMod val="50000"/>
                    </a:schemeClr>
                  </a:solidFill>
                </a:ln>
                <a:solidFill>
                  <a:schemeClr val="tx1"/>
                </a:solidFill>
                <a:latin typeface="Georgia" panose="02040502050405020303" pitchFamily="18" charset="0"/>
              </a:rPr>
              <a:t>?” </a:t>
            </a:r>
            <a:endParaRPr lang="en-CA" dirty="0">
              <a:ln>
                <a:solidFill>
                  <a:schemeClr val="bg1">
                    <a:lumMod val="50000"/>
                  </a:schemeClr>
                </a:solidFill>
              </a:ln>
              <a:solidFill>
                <a:schemeClr val="tx1"/>
              </a:solidFill>
            </a:endParaRPr>
          </a:p>
        </p:txBody>
      </p:sp>
      <p:sp>
        <p:nvSpPr>
          <p:cNvPr id="6" name="Rounded Rectangle 5"/>
          <p:cNvSpPr/>
          <p:nvPr/>
        </p:nvSpPr>
        <p:spPr>
          <a:xfrm>
            <a:off x="319596" y="4497356"/>
            <a:ext cx="11552808" cy="1978814"/>
          </a:xfrm>
          <a:prstGeom prst="roundRect">
            <a:avLst>
              <a:gd name="adj" fmla="val 50000"/>
            </a:avLst>
          </a:prstGeom>
          <a:solidFill>
            <a:schemeClr val="bg1">
              <a:lumMod val="75000"/>
            </a:schemeClr>
          </a:solidFill>
          <a:ln>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u="sng" dirty="0" smtClean="0">
                <a:solidFill>
                  <a:srgbClr val="C00000"/>
                </a:solidFill>
                <a:latin typeface="Arial Black" panose="020B0A04020102020204" pitchFamily="34" charset="0"/>
              </a:rPr>
              <a:t>What reason</a:t>
            </a:r>
            <a:r>
              <a:rPr lang="en-CA" sz="2800" dirty="0" smtClean="0">
                <a:solidFill>
                  <a:srgbClr val="C00000"/>
                </a:solidFill>
                <a:latin typeface="Arial Black" panose="020B0A04020102020204" pitchFamily="34" charset="0"/>
              </a:rPr>
              <a:t> </a:t>
            </a:r>
            <a:r>
              <a:rPr lang="en-CA" sz="2800" dirty="0" smtClean="0">
                <a:solidFill>
                  <a:schemeClr val="tx1"/>
                </a:solidFill>
              </a:rPr>
              <a:t>caused John to announce </a:t>
            </a:r>
            <a:r>
              <a:rPr lang="en-CA" sz="2800" b="1" i="1" dirty="0" smtClean="0">
                <a:solidFill>
                  <a:srgbClr val="FF0000"/>
                </a:solidFill>
              </a:rPr>
              <a:t>a </a:t>
            </a:r>
            <a:r>
              <a:rPr lang="en-CA" sz="2800" b="1" i="1" u="sng" dirty="0" smtClean="0">
                <a:ln>
                  <a:solidFill>
                    <a:schemeClr val="tx1"/>
                  </a:solidFill>
                </a:ln>
                <a:solidFill>
                  <a:srgbClr val="FF0000"/>
                </a:solidFill>
                <a:effectLst>
                  <a:glow rad="127000">
                    <a:srgbClr val="99FF33"/>
                  </a:glow>
                </a:effectLst>
              </a:rPr>
              <a:t>2</a:t>
            </a:r>
            <a:r>
              <a:rPr lang="en-CA" sz="2800" b="1" i="1" u="sng" baseline="30000" dirty="0" smtClean="0">
                <a:ln>
                  <a:solidFill>
                    <a:schemeClr val="tx1"/>
                  </a:solidFill>
                </a:ln>
                <a:solidFill>
                  <a:srgbClr val="FF0000"/>
                </a:solidFill>
                <a:effectLst>
                  <a:glow rad="127000">
                    <a:srgbClr val="99FF33"/>
                  </a:glow>
                </a:effectLst>
              </a:rPr>
              <a:t>nd</a:t>
            </a:r>
            <a:r>
              <a:rPr lang="en-CA" sz="2800" b="1" i="1" dirty="0" smtClean="0">
                <a:solidFill>
                  <a:srgbClr val="FF0000"/>
                </a:solidFill>
              </a:rPr>
              <a:t> Preparation </a:t>
            </a:r>
            <a:r>
              <a:rPr lang="en-CA" i="1" dirty="0" smtClean="0">
                <a:solidFill>
                  <a:srgbClr val="FF0000"/>
                </a:solidFill>
              </a:rPr>
              <a:t>[day]</a:t>
            </a:r>
            <a:r>
              <a:rPr lang="en-CA" sz="2800" b="1" i="1" dirty="0" smtClean="0">
                <a:solidFill>
                  <a:srgbClr val="FF0000"/>
                </a:solidFill>
              </a:rPr>
              <a:t> </a:t>
            </a:r>
            <a:r>
              <a:rPr lang="en-CA" sz="2800" b="1" dirty="0" smtClean="0">
                <a:solidFill>
                  <a:schemeClr val="tx1"/>
                </a:solidFill>
              </a:rPr>
              <a:t>at</a:t>
            </a:r>
            <a:br>
              <a:rPr lang="en-CA" sz="2800" b="1" dirty="0" smtClean="0">
                <a:solidFill>
                  <a:schemeClr val="tx1"/>
                </a:solidFill>
              </a:rPr>
            </a:br>
            <a:r>
              <a:rPr lang="en-CA" sz="2800" b="1" u="sng" dirty="0" smtClean="0">
                <a:solidFill>
                  <a:schemeClr val="tx1"/>
                </a:solidFill>
              </a:rPr>
              <a:t>TWO SEPARATE</a:t>
            </a:r>
            <a:r>
              <a:rPr lang="en-CA" sz="2800" b="1" dirty="0" smtClean="0">
                <a:solidFill>
                  <a:schemeClr val="tx1"/>
                </a:solidFill>
              </a:rPr>
              <a:t> - </a:t>
            </a:r>
            <a:r>
              <a:rPr lang="en-CA" sz="2800" b="1" u="sng" dirty="0" smtClean="0">
                <a:solidFill>
                  <a:schemeClr val="tx1"/>
                </a:solidFill>
                <a:effectLst>
                  <a:glow rad="127000">
                    <a:srgbClr val="FFCCFF"/>
                  </a:glow>
                </a:effectLst>
              </a:rPr>
              <a:t>AND DISTANT</a:t>
            </a:r>
            <a:r>
              <a:rPr lang="en-CA" sz="2800" b="1" dirty="0" smtClean="0">
                <a:solidFill>
                  <a:schemeClr val="tx1"/>
                </a:solidFill>
                <a:effectLst>
                  <a:glow rad="127000">
                    <a:srgbClr val="FFCCFF"/>
                  </a:glow>
                </a:effectLst>
              </a:rPr>
              <a:t> </a:t>
            </a:r>
            <a:r>
              <a:rPr lang="en-CA" sz="2800" b="1" dirty="0" smtClean="0">
                <a:solidFill>
                  <a:schemeClr val="tx1"/>
                </a:solidFill>
                <a:effectLst/>
              </a:rPr>
              <a:t>- </a:t>
            </a:r>
            <a:r>
              <a:rPr lang="en-CA" sz="2800" b="1" u="sng" dirty="0" smtClean="0">
                <a:solidFill>
                  <a:schemeClr val="tx1"/>
                </a:solidFill>
              </a:rPr>
              <a:t>TIMES</a:t>
            </a:r>
            <a:r>
              <a:rPr lang="en-CA" sz="2800" b="1" dirty="0" smtClean="0">
                <a:solidFill>
                  <a:schemeClr val="tx1"/>
                </a:solidFill>
              </a:rPr>
              <a:t> – </a:t>
            </a:r>
            <a:r>
              <a:rPr lang="en-CA" b="1" dirty="0" smtClean="0">
                <a:solidFill>
                  <a:schemeClr val="tx1"/>
                </a:solidFill>
              </a:rPr>
              <a:t>(</a:t>
            </a:r>
            <a:r>
              <a:rPr lang="en-CA" b="1" u="sng" dirty="0" smtClean="0">
                <a:solidFill>
                  <a:schemeClr val="tx1"/>
                </a:solidFill>
              </a:rPr>
              <a:t>bein</a:t>
            </a:r>
            <a:r>
              <a:rPr lang="en-CA" b="1" dirty="0" smtClean="0">
                <a:solidFill>
                  <a:schemeClr val="tx1"/>
                </a:solidFill>
              </a:rPr>
              <a:t>g</a:t>
            </a:r>
            <a:r>
              <a:rPr lang="en-CA" b="1" u="sng" dirty="0" smtClean="0">
                <a:solidFill>
                  <a:schemeClr val="tx1"/>
                </a:solidFill>
              </a:rPr>
              <a:t> a</a:t>
            </a:r>
            <a:r>
              <a:rPr lang="en-CA" b="1" dirty="0" smtClean="0">
                <a:solidFill>
                  <a:schemeClr val="tx1"/>
                </a:solidFill>
              </a:rPr>
              <a:t>pp</a:t>
            </a:r>
            <a:r>
              <a:rPr lang="en-CA" b="1" u="sng" dirty="0" smtClean="0">
                <a:solidFill>
                  <a:schemeClr val="tx1"/>
                </a:solidFill>
              </a:rPr>
              <a:t>rox</a:t>
            </a:r>
            <a:r>
              <a:rPr lang="en-CA" b="1" u="sng" dirty="0">
                <a:solidFill>
                  <a:schemeClr val="tx1"/>
                </a:solidFill>
              </a:rPr>
              <a:t>.</a:t>
            </a:r>
            <a:r>
              <a:rPr lang="en-CA" b="1" u="sng" dirty="0" smtClean="0">
                <a:solidFill>
                  <a:schemeClr val="tx1"/>
                </a:solidFill>
              </a:rPr>
              <a:t> 12 hours a</a:t>
            </a:r>
            <a:r>
              <a:rPr lang="en-CA" b="1" dirty="0" smtClean="0">
                <a:solidFill>
                  <a:schemeClr val="tx1"/>
                </a:solidFill>
              </a:rPr>
              <a:t>p</a:t>
            </a:r>
            <a:r>
              <a:rPr lang="en-CA" b="1" u="sng" dirty="0" smtClean="0">
                <a:solidFill>
                  <a:schemeClr val="tx1"/>
                </a:solidFill>
              </a:rPr>
              <a:t>art</a:t>
            </a:r>
            <a:r>
              <a:rPr lang="en-CA" b="1" dirty="0" smtClean="0">
                <a:solidFill>
                  <a:schemeClr val="tx1"/>
                </a:solidFill>
              </a:rPr>
              <a:t>,) </a:t>
            </a:r>
            <a:r>
              <a:rPr lang="en-CA" sz="2800" b="1" dirty="0" smtClean="0">
                <a:solidFill>
                  <a:schemeClr val="tx1"/>
                </a:solidFill>
              </a:rPr>
              <a:t/>
            </a:r>
            <a:br>
              <a:rPr lang="en-CA" sz="2800" b="1" dirty="0" smtClean="0">
                <a:solidFill>
                  <a:schemeClr val="tx1"/>
                </a:solidFill>
              </a:rPr>
            </a:br>
            <a:r>
              <a:rPr lang="en-CA" sz="2800" dirty="0" smtClean="0">
                <a:solidFill>
                  <a:schemeClr val="tx1"/>
                </a:solidFill>
              </a:rPr>
              <a:t>with the </a:t>
            </a:r>
            <a:r>
              <a:rPr lang="en-CA" sz="2800" b="1" u="sng" dirty="0" smtClean="0">
                <a:solidFill>
                  <a:srgbClr val="FF0000"/>
                </a:solidFill>
              </a:rPr>
              <a:t>2</a:t>
            </a:r>
            <a:r>
              <a:rPr lang="en-CA" sz="2800" b="1" u="sng" baseline="30000" dirty="0" smtClean="0">
                <a:solidFill>
                  <a:srgbClr val="FF0000"/>
                </a:solidFill>
              </a:rPr>
              <a:t>nd</a:t>
            </a:r>
            <a:r>
              <a:rPr lang="en-CA" sz="2800" b="1" u="sng" dirty="0" smtClean="0">
                <a:solidFill>
                  <a:srgbClr val="FF0000"/>
                </a:solidFill>
              </a:rPr>
              <a:t> Pre</a:t>
            </a:r>
            <a:r>
              <a:rPr lang="en-CA" sz="2800" b="1" dirty="0" smtClean="0">
                <a:solidFill>
                  <a:srgbClr val="FF0000"/>
                </a:solidFill>
              </a:rPr>
              <a:t>p</a:t>
            </a:r>
            <a:r>
              <a:rPr lang="en-CA" sz="2800" b="1" u="sng" dirty="0" smtClean="0">
                <a:solidFill>
                  <a:srgbClr val="FF0000"/>
                </a:solidFill>
              </a:rPr>
              <a:t>aration</a:t>
            </a:r>
            <a:r>
              <a:rPr lang="en-CA" sz="2800" b="1" dirty="0" smtClean="0">
                <a:solidFill>
                  <a:srgbClr val="FF0000"/>
                </a:solidFill>
              </a:rPr>
              <a:t> </a:t>
            </a:r>
            <a:r>
              <a:rPr lang="en-CA" sz="2800" dirty="0" smtClean="0">
                <a:solidFill>
                  <a:schemeClr val="tx1"/>
                </a:solidFill>
              </a:rPr>
              <a:t>being </a:t>
            </a:r>
            <a:r>
              <a:rPr lang="en-CA" sz="2800" b="1" i="1" u="sng" dirty="0" smtClean="0">
                <a:solidFill>
                  <a:schemeClr val="tx1"/>
                </a:solidFill>
                <a:effectLst>
                  <a:glow rad="127000">
                    <a:srgbClr val="99FF33"/>
                  </a:glow>
                </a:effectLst>
              </a:rPr>
              <a:t>SPECIFIED AS</a:t>
            </a:r>
            <a:r>
              <a:rPr lang="en-CA" sz="2800" b="1" i="1" dirty="0" smtClean="0">
                <a:solidFill>
                  <a:schemeClr val="tx1"/>
                </a:solidFill>
                <a:effectLst>
                  <a:glow rad="127000">
                    <a:srgbClr val="99FF33"/>
                  </a:glow>
                </a:effectLst>
              </a:rPr>
              <a:t> </a:t>
            </a:r>
            <a:r>
              <a:rPr lang="en-CA" sz="2800" dirty="0" smtClean="0">
                <a:solidFill>
                  <a:schemeClr val="tx1"/>
                </a:solidFill>
              </a:rPr>
              <a:t>– </a:t>
            </a:r>
            <a:r>
              <a:rPr lang="en-CA" sz="2800" b="1" dirty="0" smtClean="0">
                <a:solidFill>
                  <a:srgbClr val="FF0000"/>
                </a:solidFill>
              </a:rPr>
              <a:t>“</a:t>
            </a:r>
            <a:r>
              <a:rPr lang="en-CA" sz="2800" b="1" u="sng" dirty="0" smtClean="0">
                <a:solidFill>
                  <a:srgbClr val="FF0000"/>
                </a:solidFill>
              </a:rPr>
              <a:t>of the </a:t>
            </a:r>
            <a:r>
              <a:rPr lang="en-CA" sz="2800" b="1" u="sng" dirty="0">
                <a:solidFill>
                  <a:srgbClr val="FF0000"/>
                </a:solidFill>
              </a:rPr>
              <a:t>Y</a:t>
            </a:r>
            <a:r>
              <a:rPr lang="en-CA" sz="2800" b="1" u="sng" dirty="0" smtClean="0">
                <a:solidFill>
                  <a:srgbClr val="FF0000"/>
                </a:solidFill>
              </a:rPr>
              <a:t>ahudim</a:t>
            </a:r>
            <a:r>
              <a:rPr lang="en-CA" sz="2800" b="1" dirty="0" smtClean="0">
                <a:solidFill>
                  <a:srgbClr val="FF0000"/>
                </a:solidFill>
              </a:rPr>
              <a:t>?” </a:t>
            </a:r>
            <a:r>
              <a:rPr lang="en-CA" sz="3600" b="1" dirty="0" smtClean="0">
                <a:solidFill>
                  <a:schemeClr val="tx1"/>
                </a:solidFill>
              </a:rPr>
              <a:t/>
            </a:r>
            <a:br>
              <a:rPr lang="en-CA" sz="3600" b="1" dirty="0" smtClean="0">
                <a:solidFill>
                  <a:schemeClr val="tx1"/>
                </a:solidFill>
              </a:rPr>
            </a:br>
            <a:endParaRPr lang="en-CA" sz="3600" b="1" dirty="0">
              <a:solidFill>
                <a:schemeClr val="tx1"/>
              </a:solidFill>
            </a:endParaRPr>
          </a:p>
        </p:txBody>
      </p:sp>
      <p:sp>
        <p:nvSpPr>
          <p:cNvPr id="3" name="Rounded Rectangle 2"/>
          <p:cNvSpPr/>
          <p:nvPr/>
        </p:nvSpPr>
        <p:spPr>
          <a:xfrm>
            <a:off x="9971787" y="3019093"/>
            <a:ext cx="1924551" cy="1318291"/>
          </a:xfrm>
          <a:prstGeom prst="roundRect">
            <a:avLst>
              <a:gd name="adj" fmla="val 16334"/>
            </a:avLst>
          </a:prstGeom>
          <a:solidFill>
            <a:srgbClr val="FF0000"/>
          </a:solidFill>
          <a:ln w="3810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Matt 27:57, 58;</a:t>
            </a:r>
            <a:br>
              <a:rPr lang="en-CA" b="1" dirty="0" smtClean="0"/>
            </a:br>
            <a:r>
              <a:rPr lang="en-CA" b="1" dirty="0" smtClean="0"/>
              <a:t>Mark 15:42, 43;</a:t>
            </a:r>
            <a:br>
              <a:rPr lang="en-CA" b="1" dirty="0" smtClean="0"/>
            </a:br>
            <a:r>
              <a:rPr lang="en-CA" b="1" dirty="0" smtClean="0"/>
              <a:t>Luke 23:53, 54;</a:t>
            </a:r>
          </a:p>
          <a:p>
            <a:pPr algn="ctr"/>
            <a:r>
              <a:rPr lang="en-CA" b="1" dirty="0" smtClean="0"/>
              <a:t>John 19:38-42</a:t>
            </a:r>
            <a:endParaRPr lang="en-CA" b="1" dirty="0"/>
          </a:p>
        </p:txBody>
      </p:sp>
      <p:sp>
        <p:nvSpPr>
          <p:cNvPr id="4" name="Left Brace 3"/>
          <p:cNvSpPr/>
          <p:nvPr/>
        </p:nvSpPr>
        <p:spPr>
          <a:xfrm rot="5400000">
            <a:off x="6114468" y="-223575"/>
            <a:ext cx="312690" cy="5082991"/>
          </a:xfrm>
          <a:prstGeom prst="leftBrace">
            <a:avLst>
              <a:gd name="adj1" fmla="val 76583"/>
              <a:gd name="adj2" fmla="val 47345"/>
            </a:avLst>
          </a:prstGeom>
          <a:solidFill>
            <a:schemeClr val="bg1">
              <a:lumMod val="75000"/>
            </a:schemeClr>
          </a:solidFill>
          <a:ln w="38100">
            <a:solidFill>
              <a:srgbClr val="FF5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sp3d extrusionH="57150">
              <a:bevelT h="25400" prst="softRound"/>
            </a:sp3d>
          </a:bodyPr>
          <a:lstStyle/>
          <a:p>
            <a:pPr algn="ctr"/>
            <a:endParaRPr lang="en-CA"/>
          </a:p>
        </p:txBody>
      </p:sp>
      <p:sp>
        <p:nvSpPr>
          <p:cNvPr id="7" name="Left Brace 6"/>
          <p:cNvSpPr/>
          <p:nvPr/>
        </p:nvSpPr>
        <p:spPr>
          <a:xfrm rot="16200000">
            <a:off x="6564616" y="-1283571"/>
            <a:ext cx="353136" cy="6068831"/>
          </a:xfrm>
          <a:prstGeom prst="leftBrace">
            <a:avLst>
              <a:gd name="adj1" fmla="val 76583"/>
              <a:gd name="adj2" fmla="val 44470"/>
            </a:avLst>
          </a:prstGeom>
          <a:solidFill>
            <a:schemeClr val="bg1">
              <a:lumMod val="75000"/>
            </a:schemeClr>
          </a:solidFill>
          <a:ln w="38100">
            <a:solidFill>
              <a:srgbClr val="FF5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sp3d extrusionH="57150">
              <a:bevelT h="25400" prst="softRound"/>
            </a:sp3d>
          </a:bodyPr>
          <a:lstStyle/>
          <a:p>
            <a:pPr algn="ctr"/>
            <a:endParaRPr lang="en-CA"/>
          </a:p>
        </p:txBody>
      </p:sp>
      <p:sp>
        <p:nvSpPr>
          <p:cNvPr id="8" name="Rounded Rectangle 7"/>
          <p:cNvSpPr/>
          <p:nvPr/>
        </p:nvSpPr>
        <p:spPr>
          <a:xfrm>
            <a:off x="1006415" y="5753818"/>
            <a:ext cx="10179170" cy="7223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600" b="1" dirty="0">
                <a:solidFill>
                  <a:prstClr val="black"/>
                </a:solidFill>
              </a:rPr>
              <a:t>What is </a:t>
            </a:r>
            <a:r>
              <a:rPr lang="en-CA" sz="3600" b="1" dirty="0">
                <a:solidFill>
                  <a:srgbClr val="0000FF"/>
                </a:solidFill>
              </a:rPr>
              <a:t>John REVEALING </a:t>
            </a:r>
            <a:r>
              <a:rPr lang="en-CA" sz="3600" b="1" dirty="0">
                <a:solidFill>
                  <a:prstClr val="black"/>
                </a:solidFill>
              </a:rPr>
              <a:t>about </a:t>
            </a:r>
            <a:r>
              <a:rPr lang="en-CA" sz="3600" b="1" i="1" u="sng" dirty="0">
                <a:solidFill>
                  <a:prstClr val="black"/>
                </a:solidFill>
                <a:latin typeface="Comic Sans MS" panose="030F0702030302020204" pitchFamily="66" charset="0"/>
              </a:rPr>
              <a:t>their</a:t>
            </a:r>
            <a:r>
              <a:rPr lang="en-CA" sz="3600" b="1" dirty="0">
                <a:solidFill>
                  <a:prstClr val="black"/>
                </a:solidFill>
                <a:effectLst>
                  <a:glow rad="127000">
                    <a:srgbClr val="FF9900"/>
                  </a:glow>
                </a:effectLst>
              </a:rPr>
              <a:t> </a:t>
            </a:r>
            <a:r>
              <a:rPr lang="en-CA" sz="3600" b="1" u="sng" dirty="0">
                <a:solidFill>
                  <a:prstClr val="black"/>
                </a:solidFill>
                <a:effectLst>
                  <a:glow rad="127000">
                    <a:srgbClr val="FF9900"/>
                  </a:glow>
                </a:effectLst>
              </a:rPr>
              <a:t>sunset</a:t>
            </a:r>
            <a:r>
              <a:rPr lang="en-CA" sz="3600" b="1" dirty="0">
                <a:solidFill>
                  <a:prstClr val="black"/>
                </a:solidFill>
                <a:effectLst>
                  <a:glow rad="127000">
                    <a:srgbClr val="FF9900"/>
                  </a:glow>
                </a:effectLst>
              </a:rPr>
              <a:t> </a:t>
            </a:r>
            <a:r>
              <a:rPr lang="en-CA" sz="3600" b="1" u="sng" dirty="0">
                <a:solidFill>
                  <a:prstClr val="black"/>
                </a:solidFill>
              </a:rPr>
              <a:t>event</a:t>
            </a:r>
            <a:r>
              <a:rPr lang="en-CA" sz="3600" b="1" dirty="0">
                <a:solidFill>
                  <a:prstClr val="black"/>
                </a:solidFill>
              </a:rPr>
              <a:t>?</a:t>
            </a:r>
          </a:p>
        </p:txBody>
      </p:sp>
      <p:sp>
        <p:nvSpPr>
          <p:cNvPr id="9" name="Slide Number Placeholder 1"/>
          <p:cNvSpPr>
            <a:spLocks noGrp="1"/>
          </p:cNvSpPr>
          <p:nvPr>
            <p:ph type="sldNum" sz="quarter" idx="12"/>
          </p:nvPr>
        </p:nvSpPr>
        <p:spPr>
          <a:xfrm>
            <a:off x="9358603" y="6492875"/>
            <a:ext cx="2743200" cy="365125"/>
          </a:xfrm>
        </p:spPr>
        <p:txBody>
          <a:bodyPr/>
          <a:lstStyle/>
          <a:p>
            <a:fld id="{6D22F896-40B5-4ADD-8801-0D06FADFA095}" type="slidenum">
              <a:rPr lang="en-US" smtClean="0">
                <a:solidFill>
                  <a:schemeClr val="tx1"/>
                </a:solidFill>
              </a:rPr>
              <a:pPr/>
              <a:t>9</a:t>
            </a:fld>
            <a:endParaRPr lang="en-US" dirty="0">
              <a:solidFill>
                <a:schemeClr val="tx1"/>
              </a:solidFill>
            </a:endParaRPr>
          </a:p>
        </p:txBody>
      </p:sp>
    </p:spTree>
    <p:extLst>
      <p:ext uri="{BB962C8B-B14F-4D97-AF65-F5344CB8AC3E}">
        <p14:creationId xmlns:p14="http://schemas.microsoft.com/office/powerpoint/2010/main" val="74024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250"/>
                                        <p:tgtEl>
                                          <p:spTgt spid="7"/>
                                        </p:tgtEl>
                                      </p:cBhvr>
                                    </p:animEffect>
                                  </p:childTnLst>
                                </p:cTn>
                              </p:par>
                            </p:childTnLst>
                          </p:cTn>
                        </p:par>
                        <p:par>
                          <p:cTn id="8" fill="hold">
                            <p:stCondLst>
                              <p:cond delay="325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4" presetClass="entr" presetSubtype="10" fill="hold" grpId="0" nodeType="afterEffect">
                                  <p:stCondLst>
                                    <p:cond delay="500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animBg="1"/>
      <p:bldP spid="4" grpId="0" animBg="1"/>
      <p:bldP spid="7" grpId="0" animBg="1"/>
      <p:bldP spid="8" grpId="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596" y="6490218"/>
            <a:ext cx="347335" cy="312918"/>
          </a:xfrm>
        </p:spPr>
        <p:txBody>
          <a:bodyPr/>
          <a:lstStyle/>
          <a:p>
            <a:fld id="{6D22F896-40B5-4ADD-8801-0D06FADFA095}" type="slidenum">
              <a:rPr lang="en-US" sz="1100" smtClean="0">
                <a:solidFill>
                  <a:schemeClr val="tx1"/>
                </a:solidFill>
              </a:rPr>
              <a:pPr/>
              <a:t>90</a:t>
            </a:fld>
            <a:endParaRPr lang="en-US" sz="1100" dirty="0">
              <a:solidFill>
                <a:schemeClr val="tx1"/>
              </a:solidFill>
            </a:endParaRPr>
          </a:p>
        </p:txBody>
      </p:sp>
      <p:sp>
        <p:nvSpPr>
          <p:cNvPr id="3" name="Title 1"/>
          <p:cNvSpPr txBox="1">
            <a:spLocks/>
          </p:cNvSpPr>
          <p:nvPr/>
        </p:nvSpPr>
        <p:spPr>
          <a:xfrm>
            <a:off x="347794" y="406605"/>
            <a:ext cx="11582139" cy="6745602"/>
          </a:xfrm>
          <a:prstGeom prst="rect">
            <a:avLst/>
          </a:prstGeom>
        </p:spPr>
        <p:txBody>
          <a:bodyPr>
            <a:noAutofit/>
            <a:scene3d>
              <a:camera prst="orthographicFront"/>
              <a:lightRig rig="threePt" dir="t"/>
            </a:scene3d>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CA" sz="800" dirty="0">
              <a:ln>
                <a:solidFill>
                  <a:srgbClr val="0000FF"/>
                </a:solidFill>
              </a:ln>
              <a:solidFill>
                <a:srgbClr val="FF0000"/>
              </a:solidFill>
              <a:effectLst>
                <a:glow rad="127000">
                  <a:srgbClr val="99FF33"/>
                </a:glow>
              </a:effectLst>
              <a:latin typeface="Cooper Black" pitchFamily="18" charset="0"/>
            </a:endParaRPr>
          </a:p>
          <a:p>
            <a:r>
              <a:rPr lang="en-CA" sz="5400" dirty="0" smtClean="0">
                <a:ln>
                  <a:solidFill>
                    <a:srgbClr val="0000FF"/>
                  </a:solidFill>
                </a:ln>
                <a:solidFill>
                  <a:schemeClr val="accent1">
                    <a:lumMod val="60000"/>
                    <a:lumOff val="40000"/>
                  </a:schemeClr>
                </a:solidFill>
                <a:effectLst>
                  <a:glow rad="127000">
                    <a:srgbClr val="99FF33"/>
                  </a:glow>
                </a:effectLst>
                <a:latin typeface="Cooper Black" pitchFamily="18" charset="0"/>
              </a:rPr>
              <a:t>To be continued in</a:t>
            </a:r>
          </a:p>
          <a:p>
            <a:r>
              <a:rPr lang="en-CA" sz="7200" dirty="0" smtClean="0">
                <a:ln>
                  <a:solidFill>
                    <a:srgbClr val="0000FF"/>
                  </a:solidFill>
                </a:ln>
                <a:solidFill>
                  <a:schemeClr val="accent1">
                    <a:lumMod val="60000"/>
                    <a:lumOff val="40000"/>
                  </a:schemeClr>
                </a:solidFill>
                <a:effectLst>
                  <a:glow rad="127000">
                    <a:srgbClr val="99FF33"/>
                  </a:glow>
                </a:effectLst>
                <a:latin typeface="Cooper Black" pitchFamily="18" charset="0"/>
              </a:rPr>
              <a:t>                                  </a:t>
            </a:r>
            <a:r>
              <a:rPr lang="en-CA" sz="8000" dirty="0" smtClean="0">
                <a:ln>
                  <a:solidFill>
                    <a:srgbClr val="0000FF"/>
                  </a:solidFill>
                </a:ln>
                <a:solidFill>
                  <a:schemeClr val="accent1">
                    <a:lumMod val="60000"/>
                    <a:lumOff val="40000"/>
                  </a:schemeClr>
                </a:solidFill>
                <a:effectLst>
                  <a:glow rad="127000">
                    <a:srgbClr val="99FF33"/>
                  </a:glow>
                </a:effectLst>
                <a:latin typeface="Cooper Black" pitchFamily="18" charset="0"/>
              </a:rPr>
              <a:t>Part 2!</a:t>
            </a:r>
          </a:p>
          <a:p>
            <a:endParaRPr lang="en-CA" sz="8000" dirty="0">
              <a:ln>
                <a:solidFill>
                  <a:srgbClr val="0000FF"/>
                </a:solidFill>
              </a:ln>
              <a:solidFill>
                <a:schemeClr val="accent1">
                  <a:lumMod val="60000"/>
                  <a:lumOff val="40000"/>
                </a:schemeClr>
              </a:solidFill>
              <a:effectLst>
                <a:glow rad="127000">
                  <a:srgbClr val="99FF33"/>
                </a:glow>
              </a:effectLst>
              <a:latin typeface="Cooper Black" pitchFamily="18" charset="0"/>
            </a:endParaRPr>
          </a:p>
          <a:p>
            <a:endParaRPr lang="en-CA" sz="6600" dirty="0" smtClean="0">
              <a:ln>
                <a:solidFill>
                  <a:srgbClr val="0000FF"/>
                </a:solidFill>
              </a:ln>
              <a:solidFill>
                <a:schemeClr val="accent1">
                  <a:lumMod val="60000"/>
                  <a:lumOff val="40000"/>
                </a:schemeClr>
              </a:solidFill>
              <a:effectLst>
                <a:glow rad="127000">
                  <a:srgbClr val="99FF33"/>
                </a:glow>
              </a:effectLst>
              <a:latin typeface="Cooper Black" pitchFamily="18" charset="0"/>
            </a:endParaRPr>
          </a:p>
          <a:p>
            <a:r>
              <a:rPr lang="en-CA" sz="4800" dirty="0" smtClean="0">
                <a:ln>
                  <a:solidFill>
                    <a:srgbClr val="0000FF"/>
                  </a:solidFill>
                </a:ln>
                <a:solidFill>
                  <a:schemeClr val="accent1">
                    <a:lumMod val="60000"/>
                    <a:lumOff val="40000"/>
                  </a:schemeClr>
                </a:solidFill>
                <a:effectLst>
                  <a:glow rad="127000">
                    <a:srgbClr val="99FF33"/>
                  </a:glow>
                </a:effectLst>
                <a:latin typeface="Cooper Black" pitchFamily="18" charset="0"/>
              </a:rPr>
              <a:t>… where a very careful and detailed examination will be given to CE30!</a:t>
            </a:r>
            <a:endParaRPr lang="en-CA" sz="4400" dirty="0" smtClean="0">
              <a:ln>
                <a:solidFill>
                  <a:srgbClr val="0000FF"/>
                </a:solidFill>
              </a:ln>
              <a:solidFill>
                <a:schemeClr val="accent1">
                  <a:lumMod val="60000"/>
                  <a:lumOff val="40000"/>
                </a:schemeClr>
              </a:solidFill>
              <a:effectLst>
                <a:glow rad="127000">
                  <a:srgbClr val="99FF33"/>
                </a:glow>
              </a:effectLst>
              <a:latin typeface="Cooper Black" pitchFamily="18" charset="0"/>
            </a:endParaRPr>
          </a:p>
          <a:p>
            <a:endParaRPr lang="en-CA" sz="8000" dirty="0">
              <a:ln>
                <a:solidFill>
                  <a:srgbClr val="0000FF"/>
                </a:solidFill>
              </a:ln>
              <a:solidFill>
                <a:schemeClr val="accent1">
                  <a:lumMod val="60000"/>
                  <a:lumOff val="40000"/>
                </a:schemeClr>
              </a:solidFill>
              <a:effectLst>
                <a:glow rad="127000">
                  <a:srgbClr val="99FF33"/>
                </a:glow>
              </a:effectLst>
              <a:latin typeface="Cooper Black" pitchFamily="18" charset="0"/>
            </a:endParaRPr>
          </a:p>
        </p:txBody>
      </p:sp>
      <p:sp>
        <p:nvSpPr>
          <p:cNvPr id="4" name="Rectangle 3"/>
          <p:cNvSpPr/>
          <p:nvPr/>
        </p:nvSpPr>
        <p:spPr>
          <a:xfrm>
            <a:off x="6466701" y="175872"/>
            <a:ext cx="5463233"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2">
                    <a:lumMod val="50000"/>
                  </a:schemeClr>
                </a:solidFill>
                <a:effectLst>
                  <a:outerShdw blurRad="50800" dist="39000" dir="5460000" algn="tl">
                    <a:srgbClr val="000000">
                      <a:alpha val="38000"/>
                    </a:srgbClr>
                  </a:outerShdw>
                </a:effectLst>
                <a:latin typeface="Segoe Print" pitchFamily="2" charset="0"/>
              </a:rPr>
              <a:t>The End of Part 1</a:t>
            </a:r>
            <a:endParaRPr lang="en-US" sz="3600" b="1" dirty="0">
              <a:ln w="11430"/>
              <a:solidFill>
                <a:schemeClr val="accent2">
                  <a:lumMod val="50000"/>
                </a:schemeClr>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2227621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40143"/>
            <a:ext cx="2743200" cy="365125"/>
          </a:xfrm>
        </p:spPr>
        <p:txBody>
          <a:bodyPr/>
          <a:lstStyle/>
          <a:p>
            <a:fld id="{EB7FF6AF-322B-4A4F-A71E-65927B158128}" type="slidenum">
              <a:rPr lang="en-CA" smtClean="0">
                <a:solidFill>
                  <a:schemeClr val="tx1"/>
                </a:solidFill>
              </a:rPr>
              <a:t>91</a:t>
            </a:fld>
            <a:endParaRPr lang="en-CA" dirty="0">
              <a:solidFill>
                <a:schemeClr val="tx1"/>
              </a:solidFill>
            </a:endParaRPr>
          </a:p>
        </p:txBody>
      </p:sp>
      <p:sp>
        <p:nvSpPr>
          <p:cNvPr id="3" name="Rectangle 2"/>
          <p:cNvSpPr/>
          <p:nvPr/>
        </p:nvSpPr>
        <p:spPr>
          <a:xfrm>
            <a:off x="2944358" y="1387250"/>
            <a:ext cx="8703228"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Questions &amp; Comments </a:t>
            </a:r>
            <a:r>
              <a:rPr lang="en-US" sz="4400" b="1" dirty="0" smtClean="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can </a:t>
            </a:r>
            <a:r>
              <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be </a:t>
            </a:r>
            <a:r>
              <a:rPr lang="en-US" sz="4400" b="1" dirty="0" smtClean="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rPr>
              <a:t>sent to Timothy Astleford:</a:t>
            </a:r>
            <a:endParaRPr lang="en-US" sz="4400" b="1" dirty="0">
              <a:ln w="11430"/>
              <a:solidFill>
                <a:schemeClr val="accent5">
                  <a:lumMod val="75000"/>
                </a:schemeClr>
              </a:solidFill>
              <a:effectLst>
                <a:glow rad="127000">
                  <a:schemeClr val="bg1"/>
                </a:glow>
                <a:outerShdw blurRad="50800" dist="39000" dir="5460000" algn="tl">
                  <a:srgbClr val="000000">
                    <a:alpha val="38000"/>
                  </a:srgbClr>
                </a:outerShdw>
              </a:effectLst>
              <a:latin typeface="Segoe Print" pitchFamily="2" charset="0"/>
            </a:endParaRPr>
          </a:p>
        </p:txBody>
      </p:sp>
      <p:sp>
        <p:nvSpPr>
          <p:cNvPr id="4" name="Title 4"/>
          <p:cNvSpPr txBox="1">
            <a:spLocks/>
          </p:cNvSpPr>
          <p:nvPr/>
        </p:nvSpPr>
        <p:spPr>
          <a:xfrm>
            <a:off x="3471457" y="4053861"/>
            <a:ext cx="7780336" cy="723901"/>
          </a:xfrm>
          <a:prstGeom prst="rect">
            <a:avLst/>
          </a:prstGeom>
        </p:spPr>
        <p:txBody>
          <a:bodyPr vert="horz" lIns="91440" tIns="45720" rIns="91440" bIns="45720" rtlCol="0" anchor="b" anchorCtr="0">
            <a:normAutofit fontScale="97500"/>
            <a:scene3d>
              <a:camera prst="orthographicFront"/>
              <a:lightRig rig="threePt" dir="t"/>
            </a:scene3d>
            <a:sp3d extrusionH="57150">
              <a:bevelT w="38100" h="38100"/>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sz="3400" b="1" dirty="0">
                <a:ln w="1905"/>
                <a:solidFill>
                  <a:schemeClr val="bg1"/>
                </a:solidFill>
                <a:effectLst>
                  <a:glow rad="127000">
                    <a:srgbClr val="421F16"/>
                  </a:glow>
                  <a:innerShdw blurRad="69850" dist="43180" dir="5400000">
                    <a:srgbClr val="000000">
                      <a:alpha val="65000"/>
                    </a:srgbClr>
                  </a:innerShdw>
                </a:effectLst>
                <a:latin typeface="Segoe Print" pitchFamily="2" charset="0"/>
              </a:rPr>
              <a:t>questions@studythecalendar.com </a:t>
            </a:r>
          </a:p>
        </p:txBody>
      </p:sp>
      <p:sp>
        <p:nvSpPr>
          <p:cNvPr id="5" name="Rectangle 4"/>
          <p:cNvSpPr/>
          <p:nvPr/>
        </p:nvSpPr>
        <p:spPr>
          <a:xfrm>
            <a:off x="3405804" y="5789605"/>
            <a:ext cx="762505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002060"/>
                </a:solidFill>
                <a:effectLst>
                  <a:outerShdw blurRad="50800" dist="39000" dir="5460000" algn="tl">
                    <a:srgbClr val="000000">
                      <a:alpha val="38000"/>
                    </a:srgbClr>
                  </a:outerShdw>
                </a:effectLst>
                <a:latin typeface="Edwardian Script ITC" pitchFamily="66" charset="0"/>
              </a:rPr>
              <a:t>Thank –you  &amp;   Shalom</a:t>
            </a:r>
            <a:r>
              <a:rPr lang="en-US" sz="6000" b="1" dirty="0">
                <a:ln w="11430"/>
                <a:solidFill>
                  <a:srgbClr val="002060"/>
                </a:solidFill>
                <a:effectLst>
                  <a:outerShdw blurRad="50800" dist="39000" dir="5460000" algn="tl">
                    <a:srgbClr val="000000">
                      <a:alpha val="38000"/>
                    </a:srgbClr>
                  </a:outerShdw>
                </a:effectLst>
                <a:latin typeface="Edwardian Script ITC" pitchFamily="66" charset="0"/>
              </a:rPr>
              <a:t>!</a:t>
            </a:r>
          </a:p>
        </p:txBody>
      </p:sp>
      <p:pic>
        <p:nvPicPr>
          <p:cNvPr id="6" name="Picture 2" descr="C:\Users\Rae\Desktop\Grammar Art\email mouse best.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6348765" y="3011099"/>
            <a:ext cx="1384277" cy="1002217"/>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Title 4"/>
          <p:cNvSpPr txBox="1">
            <a:spLocks/>
          </p:cNvSpPr>
          <p:nvPr/>
        </p:nvSpPr>
        <p:spPr>
          <a:xfrm>
            <a:off x="3405804" y="4942862"/>
            <a:ext cx="7780336" cy="716569"/>
          </a:xfrm>
          <a:prstGeom prst="rect">
            <a:avLst/>
          </a:prstGeom>
        </p:spPr>
        <p:txBody>
          <a:bodyPr vert="horz" lIns="91440" tIns="45720" rIns="91440" bIns="45720" rtlCol="0" anchor="b" anchorCtr="0">
            <a:normAutofit fontScale="97500"/>
            <a:scene3d>
              <a:camera prst="orthographicFront"/>
              <a:lightRig rig="threePt" dir="t"/>
            </a:scene3d>
            <a:sp3d extrusionH="57150">
              <a:bevelT w="38100" h="38100"/>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sz="3500" b="1" dirty="0" smtClean="0">
                <a:ln w="1905"/>
                <a:solidFill>
                  <a:schemeClr val="bg1"/>
                </a:solidFill>
                <a:effectLst>
                  <a:glow rad="127000">
                    <a:srgbClr val="421F16"/>
                  </a:glow>
                  <a:innerShdw blurRad="69850" dist="43180" dir="5400000">
                    <a:srgbClr val="000000">
                      <a:alpha val="65000"/>
                    </a:srgbClr>
                  </a:innerShdw>
                </a:effectLst>
                <a:latin typeface="Segoe Print" pitchFamily="2" charset="0"/>
              </a:rPr>
              <a:t>Web:  www.studythecalendar.com </a:t>
            </a:r>
            <a:endParaRPr lang="en-US" sz="3500" b="1" dirty="0">
              <a:ln w="1905"/>
              <a:solidFill>
                <a:schemeClr val="bg1"/>
              </a:solidFill>
              <a:effectLst>
                <a:glow rad="127000">
                  <a:srgbClr val="421F16"/>
                </a:glow>
                <a:innerShdw blurRad="69850" dist="43180" dir="5400000">
                  <a:srgbClr val="000000">
                    <a:alpha val="65000"/>
                  </a:srgbClr>
                </a:innerShdw>
              </a:effectLst>
              <a:latin typeface="Segoe Print" pitchFamily="2" charset="0"/>
            </a:endParaRPr>
          </a:p>
        </p:txBody>
      </p:sp>
      <p:pic>
        <p:nvPicPr>
          <p:cNvPr id="9" name="Picture 6" descr="C:\Users\Rae\Desktop\hour glass modern clea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598" y="701195"/>
            <a:ext cx="3003551" cy="58832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95841" y="159657"/>
            <a:ext cx="11880043"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0070C0"/>
                </a:solidFill>
                <a:effectLst>
                  <a:outerShdw blurRad="50800" dist="39000" dir="5460000" algn="tl">
                    <a:srgbClr val="000000">
                      <a:alpha val="38000"/>
                    </a:srgbClr>
                  </a:outerShdw>
                </a:effectLst>
                <a:latin typeface="Segoe Print" pitchFamily="2" charset="0"/>
              </a:rPr>
              <a:t>Yahuah</a:t>
            </a:r>
            <a:r>
              <a:rPr lang="en-US" sz="4400" b="1" dirty="0" smtClean="0">
                <a:ln w="11430"/>
                <a:solidFill>
                  <a:schemeClr val="accent2">
                    <a:lumMod val="50000"/>
                  </a:schemeClr>
                </a:solidFill>
                <a:effectLst>
                  <a:outerShdw blurRad="50800" dist="39000" dir="5460000" algn="tl">
                    <a:srgbClr val="000000">
                      <a:alpha val="38000"/>
                    </a:srgbClr>
                  </a:outerShdw>
                </a:effectLst>
                <a:latin typeface="Segoe Print" pitchFamily="2" charset="0"/>
              </a:rPr>
              <a:t> marks the sands of time.</a:t>
            </a:r>
            <a:endParaRPr lang="en-US" sz="4400" b="1" dirty="0">
              <a:ln w="11430"/>
              <a:solidFill>
                <a:schemeClr val="accent2">
                  <a:lumMod val="50000"/>
                </a:schemeClr>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200503526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7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7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3750"/>
                            </p:stCondLst>
                            <p:childTnLst>
                              <p:par>
                                <p:cTn id="22" presetID="42" presetClass="entr" presetSubtype="0" fill="hold" grpId="0" nodeType="afterEffect">
                                  <p:stCondLst>
                                    <p:cond delay="10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5750"/>
                            </p:stCondLst>
                            <p:childTnLst>
                              <p:par>
                                <p:cTn id="28" presetID="42" presetClass="entr" presetSubtype="0" fill="hold" grpId="0" nodeType="after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7250"/>
                            </p:stCondLst>
                            <p:childTnLst>
                              <p:par>
                                <p:cTn id="34" presetID="42" presetClass="entr" presetSubtype="0" fill="hold" grpId="0" nodeType="afterEffect">
                                  <p:stCondLst>
                                    <p:cond delay="50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0"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16046</TotalTime>
  <Words>4181</Words>
  <Application>Microsoft Office PowerPoint</Application>
  <PresentationFormat>Custom</PresentationFormat>
  <Paragraphs>752</Paragraphs>
  <Slides>91</Slides>
  <Notes>23</Notes>
  <HiddenSlides>0</HiddenSlides>
  <MMClips>0</MMClips>
  <ScaleCrop>false</ScaleCrop>
  <HeadingPairs>
    <vt:vector size="4" baseType="variant">
      <vt:variant>
        <vt:lpstr>Theme</vt:lpstr>
      </vt:variant>
      <vt:variant>
        <vt:i4>2</vt:i4>
      </vt:variant>
      <vt:variant>
        <vt:lpstr>Slide Titles</vt:lpstr>
      </vt:variant>
      <vt:variant>
        <vt:i4>91</vt:i4>
      </vt:variant>
    </vt:vector>
  </HeadingPairs>
  <TitlesOfParts>
    <vt:vector size="93" baseType="lpstr">
      <vt:lpstr>Office Theme</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Word Summary for Part 1 (8 Calendar Years) </vt:lpstr>
      <vt:lpstr>#2 Word Summary for Part 1 (8 Calendar Years)</vt:lpstr>
      <vt:lpstr>#3 Word Summary for Part 1 (8 Calendar Years) </vt:lpstr>
      <vt:lpstr>Table Summary for Part 1  (8 Calendar Years)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30/CC 31- Yahusha’s Crucifixion</dc:title>
  <dc:creator>timothy Astleford</dc:creator>
  <cp:lastModifiedBy>Rae</cp:lastModifiedBy>
  <cp:revision>1125</cp:revision>
  <cp:lastPrinted>2021-07-28T04:34:49Z</cp:lastPrinted>
  <dcterms:created xsi:type="dcterms:W3CDTF">2021-01-10T18:50:29Z</dcterms:created>
  <dcterms:modified xsi:type="dcterms:W3CDTF">2021-07-28T04:48:42Z</dcterms:modified>
</cp:coreProperties>
</file>