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15" r:id="rId2"/>
    <p:sldId id="256" r:id="rId3"/>
    <p:sldId id="259" r:id="rId4"/>
    <p:sldId id="280" r:id="rId5"/>
    <p:sldId id="281" r:id="rId6"/>
    <p:sldId id="264" r:id="rId7"/>
    <p:sldId id="257" r:id="rId8"/>
    <p:sldId id="267" r:id="rId9"/>
    <p:sldId id="283" r:id="rId10"/>
    <p:sldId id="284" r:id="rId11"/>
    <p:sldId id="285" r:id="rId12"/>
    <p:sldId id="286" r:id="rId13"/>
    <p:sldId id="289" r:id="rId14"/>
    <p:sldId id="287" r:id="rId15"/>
    <p:sldId id="311" r:id="rId16"/>
    <p:sldId id="312" r:id="rId17"/>
    <p:sldId id="313" r:id="rId18"/>
    <p:sldId id="314" r:id="rId19"/>
    <p:sldId id="288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300" r:id="rId29"/>
    <p:sldId id="299" r:id="rId30"/>
    <p:sldId id="301" r:id="rId31"/>
    <p:sldId id="302" r:id="rId32"/>
    <p:sldId id="303" r:id="rId33"/>
    <p:sldId id="304" r:id="rId34"/>
    <p:sldId id="305" r:id="rId35"/>
    <p:sldId id="307" r:id="rId36"/>
    <p:sldId id="308" r:id="rId37"/>
    <p:sldId id="309" r:id="rId38"/>
    <p:sldId id="310" r:id="rId39"/>
    <p:sldId id="316" r:id="rId40"/>
    <p:sldId id="278" r:id="rId41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DC44CA"/>
    <a:srgbClr val="FFFF43"/>
    <a:srgbClr val="FF66FF"/>
    <a:srgbClr val="FF3300"/>
    <a:srgbClr val="FFFFCC"/>
    <a:srgbClr val="9ED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13" autoAdjust="0"/>
    <p:restoredTop sz="94660"/>
  </p:normalViewPr>
  <p:slideViewPr>
    <p:cSldViewPr>
      <p:cViewPr varScale="1">
        <p:scale>
          <a:sx n="99" d="100"/>
          <a:sy n="99" d="100"/>
        </p:scale>
        <p:origin x="-78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AC9A5-DC44-4CC7-B042-5BD108FD9C0F}" type="datetimeFigureOut">
              <a:rPr lang="fr-FR" smtClean="0"/>
              <a:t>08/05/2018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BF3E-8FE9-4E35-888C-15CEC1F55A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05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B949-B265-483C-88B9-A58A4E73D7FD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32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02AD-FFC8-489E-8C69-74220B180785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682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55BB-23EA-4137-AE18-3F1D3CF1F101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5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5B2EE-A8CA-4319-A3F7-5DAE47B6B84C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607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A5DC-E6A1-49CB-8885-4B3CF48F58FA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31E-09A4-4E02-95C7-3BDDCC115B5E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340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3628-834C-42FF-9A28-1F33F23E2D32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20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1B3E-2856-4F21-9C1F-EBB006CCFCB5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75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341A-4719-4D20-BE72-843E9C59596B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981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6B2B3-6618-44EF-BC3A-3AFD6EC010DE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201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8832-E4F6-44D2-A3B4-3A08D2076558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41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BDC50-D666-45CA-AD61-FA7FE863970B}" type="datetime1">
              <a:rPr lang="fr-FR" smtClean="0"/>
              <a:t>08/05/2018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064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 4k Motion Background - Blue Swirls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03340" y="915566"/>
            <a:ext cx="49373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47C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Le Calendrier</a:t>
            </a:r>
          </a:p>
          <a:p>
            <a:pPr algn="ctr"/>
            <a:r>
              <a:rPr lang="fr-FR" sz="44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47C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d</a:t>
            </a:r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47C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47C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l’Alliance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47C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#3</a:t>
            </a:r>
            <a:endParaRPr lang="fr-FR" sz="4400" i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47C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no" pitchFamily="50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008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24"/>
          <p:cNvGrpSpPr/>
          <p:nvPr/>
        </p:nvGrpSpPr>
        <p:grpSpPr>
          <a:xfrm>
            <a:off x="259354" y="1320180"/>
            <a:ext cx="8529229" cy="3241782"/>
            <a:chOff x="251903" y="94690"/>
            <a:chExt cx="11797050" cy="6503832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251903" y="94690"/>
              <a:ext cx="11797050" cy="6503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>
              <a:sp3d extrusionH="57150">
                <a:bevelT w="38100" h="38100"/>
              </a:sp3d>
            </a:bodyPr>
            <a:lstStyle>
              <a:lvl1pPr marL="2286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6420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65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87752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>
                <a:buNone/>
              </a:pPr>
              <a:r>
                <a:rPr lang="en-US" sz="4000" dirty="0"/>
                <a:t> </a:t>
              </a:r>
              <a:r>
                <a:rPr lang="en-US" sz="4000" dirty="0" smtClean="0"/>
                <a:t> 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Matin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>
                  <a:solidFill>
                    <a:srgbClr val="FF0000"/>
                  </a:solidFill>
                </a:rPr>
                <a:t>(A</a:t>
              </a:r>
              <a:r>
                <a:rPr lang="en-US" b="1" dirty="0" smtClean="0">
                  <a:solidFill>
                    <a:srgbClr val="FF0000"/>
                  </a:solidFill>
                </a:rPr>
                <a:t>ube)</a:t>
              </a:r>
              <a:r>
                <a:rPr lang="en-US" dirty="0" smtClean="0"/>
                <a:t>     </a:t>
              </a:r>
              <a:r>
                <a:rPr lang="en-US" b="1" dirty="0" smtClean="0">
                  <a:solidFill>
                    <a:srgbClr val="F725E8"/>
                  </a:solidFill>
                </a:rPr>
                <a:t>Lever du </a:t>
              </a:r>
              <a:r>
                <a:rPr lang="en-US" b="1" dirty="0" err="1" smtClean="0">
                  <a:solidFill>
                    <a:srgbClr val="F725E8"/>
                  </a:solidFill>
                </a:rPr>
                <a:t>soleil</a:t>
              </a:r>
              <a:r>
                <a:rPr lang="en-US" sz="2000" dirty="0"/>
                <a:t> </a:t>
              </a:r>
              <a:r>
                <a:rPr lang="en-US" sz="2000" dirty="0" smtClean="0"/>
                <a:t>      </a:t>
              </a:r>
              <a:r>
                <a:rPr lang="en-US" b="1" dirty="0" err="1" smtClean="0">
                  <a:solidFill>
                    <a:srgbClr val="FFC000"/>
                  </a:solidFill>
                </a:rPr>
                <a:t>Coucher</a:t>
              </a:r>
              <a:r>
                <a:rPr lang="en-US" b="1" dirty="0" smtClean="0">
                  <a:solidFill>
                    <a:srgbClr val="FFC000"/>
                  </a:solidFill>
                </a:rPr>
                <a:t> de </a:t>
              </a:r>
              <a:r>
                <a:rPr lang="en-US" b="1" dirty="0" err="1" smtClean="0">
                  <a:solidFill>
                    <a:srgbClr val="FFC000"/>
                  </a:solidFill>
                </a:rPr>
                <a:t>soleil</a:t>
              </a:r>
              <a:r>
                <a:rPr lang="en-US" b="1" dirty="0" smtClean="0">
                  <a:solidFill>
                    <a:srgbClr val="FFC000"/>
                  </a:solidFill>
                </a:rPr>
                <a:t>      </a:t>
              </a:r>
              <a:r>
                <a:rPr lang="en-US" b="1" dirty="0" err="1" smtClean="0">
                  <a:solidFill>
                    <a:schemeClr val="bg1">
                      <a:lumMod val="50000"/>
                    </a:schemeClr>
                  </a:solidFill>
                </a:rPr>
                <a:t>Soir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0" indent="0">
                <a:buFont typeface="Georgia" pitchFamily="18" charset="0"/>
                <a:buNone/>
              </a:pPr>
              <a:r>
                <a:rPr lang="en-US" b="1" dirty="0" smtClean="0">
                  <a:solidFill>
                    <a:srgbClr val="FFC000"/>
                  </a:solidFill>
                </a:rPr>
                <a:t> 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6057" y="1036088"/>
              <a:ext cx="5141361" cy="2044569"/>
            </a:xfrm>
            <a:prstGeom prst="rect">
              <a:avLst/>
            </a:prstGeom>
            <a:noFill/>
            <a:ln w="5715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1600" b="1" dirty="0" err="1" smtClean="0">
                  <a:solidFill>
                    <a:srgbClr val="CC9900"/>
                  </a:solidFill>
                </a:rPr>
                <a:t>Matin</a:t>
              </a:r>
              <a:r>
                <a:rPr lang="en-CA" sz="1600" b="1" dirty="0" smtClean="0">
                  <a:solidFill>
                    <a:srgbClr val="CC9900"/>
                  </a:solidFill>
                </a:rPr>
                <a:t> (</a:t>
              </a:r>
              <a:r>
                <a:rPr lang="en-CA" sz="1600" b="1" dirty="0" err="1" smtClean="0">
                  <a:solidFill>
                    <a:srgbClr val="CC9900"/>
                  </a:solidFill>
                </a:rPr>
                <a:t>aube</a:t>
              </a:r>
              <a:r>
                <a:rPr lang="en-CA" sz="1600" b="1" dirty="0" smtClean="0">
                  <a:solidFill>
                    <a:srgbClr val="CC9900"/>
                  </a:solidFill>
                </a:rPr>
                <a:t>) “</a:t>
              </a:r>
              <a:r>
                <a:rPr lang="en-CA" sz="1600" b="1" dirty="0" err="1" smtClean="0">
                  <a:solidFill>
                    <a:srgbClr val="CC9900"/>
                  </a:solidFill>
                </a:rPr>
                <a:t>erev</a:t>
              </a:r>
              <a:r>
                <a:rPr lang="en-CA" sz="1600" b="1" dirty="0" smtClean="0">
                  <a:solidFill>
                    <a:srgbClr val="CC9900"/>
                  </a:solidFill>
                </a:rPr>
                <a:t>”</a:t>
              </a:r>
              <a:r>
                <a:rPr lang="en-CA" sz="1600" dirty="0" smtClean="0">
                  <a:solidFill>
                    <a:srgbClr val="CC9900"/>
                  </a:solidFill>
                </a:rPr>
                <a:t> </a:t>
              </a:r>
              <a:r>
                <a:rPr lang="en-CA" sz="1600" dirty="0" smtClean="0">
                  <a:solidFill>
                    <a:srgbClr val="00B050"/>
                  </a:solidFill>
                </a:rPr>
                <a:t/>
              </a:r>
              <a:br>
                <a:rPr lang="en-CA" sz="1600" dirty="0" smtClean="0">
                  <a:solidFill>
                    <a:srgbClr val="00B050"/>
                  </a:solidFill>
                </a:rPr>
              </a:br>
              <a:r>
                <a:rPr lang="en-CA" sz="1600" dirty="0" smtClean="0">
                  <a:solidFill>
                    <a:schemeClr val="tx1"/>
                  </a:solidFill>
                </a:rPr>
                <a:t>mélange lumière </a:t>
              </a:r>
              <a:r>
                <a:rPr lang="en-CA" sz="1600" dirty="0" err="1" smtClean="0">
                  <a:solidFill>
                    <a:schemeClr val="tx1"/>
                  </a:solidFill>
                </a:rPr>
                <a:t>indirecte</a:t>
              </a:r>
              <a:r>
                <a:rPr lang="en-CA" sz="1600" dirty="0" smtClean="0">
                  <a:solidFill>
                    <a:schemeClr val="tx1"/>
                  </a:solidFill>
                </a:rPr>
                <a:t> + </a:t>
              </a:r>
              <a:r>
                <a:rPr lang="en-CA" sz="1600" dirty="0" err="1" smtClean="0">
                  <a:solidFill>
                    <a:schemeClr val="tx1"/>
                  </a:solidFill>
                </a:rPr>
                <a:t>ténèbre</a:t>
              </a:r>
              <a:endParaRPr lang="en-CA" sz="1600" dirty="0" smtClean="0">
                <a:solidFill>
                  <a:schemeClr val="tx1"/>
                </a:solidFill>
              </a:endParaRPr>
            </a:p>
            <a:p>
              <a:pPr algn="ctr"/>
              <a:endParaRPr lang="en-CA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CA" sz="2000" b="1" dirty="0" smtClean="0">
                  <a:ln>
                    <a:solidFill>
                      <a:srgbClr val="FF9900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00FF00"/>
                    </a:glow>
                  </a:effectLst>
                  <a:latin typeface="Arial Black" pitchFamily="34" charset="0"/>
                </a:rPr>
                <a:t>Avant le lever du </a:t>
              </a:r>
              <a:r>
                <a:rPr lang="en-CA" sz="2000" b="1" dirty="0" err="1" smtClean="0">
                  <a:ln>
                    <a:solidFill>
                      <a:srgbClr val="FF9900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00FF00"/>
                    </a:glow>
                  </a:effectLst>
                  <a:latin typeface="Arial Black" pitchFamily="34" charset="0"/>
                </a:rPr>
                <a:t>soleil</a:t>
              </a:r>
              <a:r>
                <a:rPr lang="en-CA" sz="2000" dirty="0" smtClean="0">
                  <a:solidFill>
                    <a:schemeClr val="tx1"/>
                  </a:solidFill>
                </a:rPr>
                <a:t> </a:t>
              </a:r>
              <a:endParaRPr lang="en-CA" sz="20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39786" y="1036088"/>
              <a:ext cx="5275407" cy="2044569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1600" b="1" dirty="0" err="1" smtClean="0">
                  <a:solidFill>
                    <a:srgbClr val="CC9900"/>
                  </a:solidFill>
                </a:rPr>
                <a:t>Soir</a:t>
              </a:r>
              <a:r>
                <a:rPr lang="en-CA" sz="1600" b="1" dirty="0" smtClean="0">
                  <a:solidFill>
                    <a:srgbClr val="CC9900"/>
                  </a:solidFill>
                </a:rPr>
                <a:t> “</a:t>
              </a:r>
              <a:r>
                <a:rPr lang="en-CA" sz="1600" b="1" dirty="0" err="1" smtClean="0">
                  <a:solidFill>
                    <a:srgbClr val="CC9900"/>
                  </a:solidFill>
                </a:rPr>
                <a:t>erev</a:t>
              </a:r>
              <a:r>
                <a:rPr lang="en-CA" sz="1600" b="1" dirty="0" smtClean="0">
                  <a:solidFill>
                    <a:srgbClr val="CC9900"/>
                  </a:solidFill>
                </a:rPr>
                <a:t>”</a:t>
              </a:r>
              <a:r>
                <a:rPr lang="en-CA" sz="1600" dirty="0" smtClean="0">
                  <a:solidFill>
                    <a:srgbClr val="CC9900"/>
                  </a:solidFill>
                </a:rPr>
                <a:t> </a:t>
              </a:r>
              <a:r>
                <a:rPr lang="en-CA" sz="1600" dirty="0">
                  <a:solidFill>
                    <a:srgbClr val="00B050"/>
                  </a:solidFill>
                </a:rPr>
                <a:t/>
              </a:r>
              <a:br>
                <a:rPr lang="en-CA" sz="1600" dirty="0">
                  <a:solidFill>
                    <a:srgbClr val="00B050"/>
                  </a:solidFill>
                </a:rPr>
              </a:br>
              <a:r>
                <a:rPr lang="en-CA" sz="1600" dirty="0">
                  <a:solidFill>
                    <a:schemeClr val="tx1"/>
                  </a:solidFill>
                </a:rPr>
                <a:t>mélange lumière </a:t>
              </a:r>
              <a:r>
                <a:rPr lang="en-CA" sz="1600" dirty="0" err="1">
                  <a:solidFill>
                    <a:schemeClr val="tx1"/>
                  </a:solidFill>
                </a:rPr>
                <a:t>indirecte</a:t>
              </a:r>
              <a:r>
                <a:rPr lang="en-CA" sz="1600" dirty="0">
                  <a:solidFill>
                    <a:schemeClr val="tx1"/>
                  </a:solidFill>
                </a:rPr>
                <a:t> +</a:t>
              </a:r>
              <a:r>
                <a:rPr lang="en-CA" sz="1600" dirty="0" smtClean="0">
                  <a:solidFill>
                    <a:schemeClr val="tx1"/>
                  </a:solidFill>
                </a:rPr>
                <a:t> </a:t>
              </a:r>
              <a:r>
                <a:rPr lang="en-CA" sz="1600" dirty="0" err="1">
                  <a:solidFill>
                    <a:schemeClr val="tx1"/>
                  </a:solidFill>
                </a:rPr>
                <a:t>ténèbre</a:t>
              </a:r>
              <a:endParaRPr lang="en-CA" sz="1600" dirty="0">
                <a:solidFill>
                  <a:schemeClr val="tx1"/>
                </a:solidFill>
              </a:endParaRPr>
            </a:p>
            <a:p>
              <a:pPr algn="ctr"/>
              <a:r>
                <a:rPr lang="en-CA" sz="1600" dirty="0" smtClean="0">
                  <a:solidFill>
                    <a:schemeClr val="bg1"/>
                  </a:solidFill>
                </a:rPr>
                <a:t>.</a:t>
              </a:r>
              <a:r>
                <a:rPr lang="en-CA" sz="1600" dirty="0" smtClean="0">
                  <a:solidFill>
                    <a:schemeClr val="tx1"/>
                  </a:solidFill>
                </a:rPr>
                <a:t/>
              </a:r>
              <a:br>
                <a:rPr lang="en-CA" sz="1600" dirty="0" smtClean="0">
                  <a:solidFill>
                    <a:schemeClr val="tx1"/>
                  </a:solidFill>
                </a:rPr>
              </a:br>
              <a:r>
                <a:rPr lang="en-CA" sz="2000" dirty="0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Après le </a:t>
              </a:r>
              <a:r>
                <a:rPr lang="en-CA" sz="2000" dirty="0" err="1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coucher</a:t>
              </a:r>
              <a:r>
                <a:rPr lang="en-CA" sz="2000" dirty="0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 de </a:t>
              </a:r>
              <a:r>
                <a:rPr lang="en-CA" sz="2000" dirty="0" err="1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soleil</a:t>
              </a:r>
              <a:endParaRPr lang="en-CA" sz="2000" dirty="0">
                <a:ln>
                  <a:solidFill>
                    <a:srgbClr val="F725E8"/>
                  </a:solidFill>
                </a:ln>
                <a:solidFill>
                  <a:schemeClr val="tx1"/>
                </a:solidFill>
                <a:effectLst>
                  <a:glow rad="127000">
                    <a:srgbClr val="FFC000"/>
                  </a:glow>
                </a:effectLst>
                <a:latin typeface="Arial Black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72544" y="5178702"/>
              <a:ext cx="5355771" cy="91440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2400" b="1" dirty="0" err="1" smtClean="0">
                  <a:solidFill>
                    <a:srgbClr val="9933FF"/>
                  </a:solidFill>
                </a:rPr>
                <a:t>Rayons</a:t>
              </a:r>
              <a:r>
                <a:rPr lang="en-CA" sz="2400" b="1" dirty="0" smtClean="0">
                  <a:solidFill>
                    <a:srgbClr val="9933FF"/>
                  </a:solidFill>
                </a:rPr>
                <a:t> directs du </a:t>
              </a:r>
              <a:r>
                <a:rPr lang="en-CA" sz="2400" b="1" dirty="0" err="1" smtClean="0">
                  <a:solidFill>
                    <a:srgbClr val="9933FF"/>
                  </a:solidFill>
                </a:rPr>
                <a:t>soleil</a:t>
              </a:r>
              <a:endParaRPr lang="en-CA" sz="2400" b="1" dirty="0">
                <a:solidFill>
                  <a:srgbClr val="9933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14600" y="5197952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871857" y="5197952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0" name="Straight Connector 16"/>
            <p:cNvCxnSpPr/>
            <p:nvPr/>
          </p:nvCxnSpPr>
          <p:spPr>
            <a:xfrm flipV="1">
              <a:off x="3472544" y="4853159"/>
              <a:ext cx="0" cy="1279071"/>
            </a:xfrm>
            <a:prstGeom prst="line">
              <a:avLst/>
            </a:prstGeom>
            <a:ln w="7620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"/>
            <p:cNvCxnSpPr/>
            <p:nvPr/>
          </p:nvCxnSpPr>
          <p:spPr>
            <a:xfrm flipV="1">
              <a:off x="8838254" y="4853159"/>
              <a:ext cx="0" cy="1279071"/>
            </a:xfrm>
            <a:prstGeom prst="line">
              <a:avLst/>
            </a:prstGeom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8"/>
            <p:cNvCxnSpPr/>
            <p:nvPr/>
          </p:nvCxnSpPr>
          <p:spPr>
            <a:xfrm flipV="1">
              <a:off x="2480995" y="4833281"/>
              <a:ext cx="0" cy="1279072"/>
            </a:xfrm>
            <a:prstGeom prst="line">
              <a:avLst/>
            </a:prstGeom>
            <a:ln w="762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19"/>
            <p:cNvCxnSpPr/>
            <p:nvPr/>
          </p:nvCxnSpPr>
          <p:spPr>
            <a:xfrm>
              <a:off x="3177946" y="3080657"/>
              <a:ext cx="0" cy="2392160"/>
            </a:xfrm>
            <a:prstGeom prst="straightConnector1">
              <a:avLst/>
            </a:prstGeom>
            <a:ln w="76200">
              <a:solidFill>
                <a:srgbClr val="F725E8"/>
              </a:solidFill>
              <a:tailEnd type="arrow"/>
            </a:ln>
            <a:effectLst>
              <a:glow rad="127000">
                <a:srgbClr val="00FF00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0"/>
            <p:cNvCxnSpPr/>
            <p:nvPr/>
          </p:nvCxnSpPr>
          <p:spPr>
            <a:xfrm flipH="1">
              <a:off x="9274699" y="3080657"/>
              <a:ext cx="1" cy="2392159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  <a:effectLst>
              <a:glow rad="127000">
                <a:srgbClr val="663300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9840686" y="5197951"/>
              <a:ext cx="2112952" cy="914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CA" sz="3200" b="1" dirty="0" smtClean="0"/>
                <a:t>Nuit</a:t>
              </a:r>
              <a:endParaRPr lang="en-CA" sz="3200" b="1" dirty="0"/>
            </a:p>
          </p:txBody>
        </p:sp>
        <p:cxnSp>
          <p:nvCxnSpPr>
            <p:cNvPr id="26" name="Straight Connector 22"/>
            <p:cNvCxnSpPr/>
            <p:nvPr/>
          </p:nvCxnSpPr>
          <p:spPr>
            <a:xfrm flipV="1">
              <a:off x="9827907" y="4833281"/>
              <a:ext cx="0" cy="1279071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9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2D09FF85-A8E4-4662-9A25-7E1193D20439}" type="slidenum">
              <a:rPr lang="fr-FR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83727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24889" y="1605657"/>
            <a:ext cx="10668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Mélange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boqer</a:t>
            </a:r>
            <a:r>
              <a:rPr lang="en-US" dirty="0">
                <a:solidFill>
                  <a:schemeClr val="tx1"/>
                </a:solidFill>
              </a:rPr>
              <a:t>&gt;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15135" y="1605657"/>
            <a:ext cx="6301154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Période</a:t>
            </a:r>
            <a:r>
              <a:rPr lang="en-US" sz="4000" dirty="0" smtClean="0">
                <a:solidFill>
                  <a:schemeClr val="tx1"/>
                </a:solidFill>
              </a:rPr>
              <a:t> du jour</a:t>
            </a:r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716289" y="1605657"/>
            <a:ext cx="1143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Mélange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erev</a:t>
            </a:r>
            <a:r>
              <a:rPr lang="en-US" dirty="0" smtClean="0">
                <a:solidFill>
                  <a:schemeClr val="tx1"/>
                </a:solidFill>
              </a:rPr>
              <a:t>&gt;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18"/>
          <p:cNvCxnSpPr/>
          <p:nvPr/>
        </p:nvCxnSpPr>
        <p:spPr>
          <a:xfrm flipV="1">
            <a:off x="324889" y="1262756"/>
            <a:ext cx="0" cy="1028701"/>
          </a:xfrm>
          <a:prstGeom prst="line">
            <a:avLst/>
          </a:prstGeom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0"/>
          <p:cNvCxnSpPr/>
          <p:nvPr/>
        </p:nvCxnSpPr>
        <p:spPr>
          <a:xfrm flipV="1">
            <a:off x="1391689" y="1262756"/>
            <a:ext cx="0" cy="1028701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4"/>
          <p:cNvCxnSpPr/>
          <p:nvPr/>
        </p:nvCxnSpPr>
        <p:spPr>
          <a:xfrm flipV="1">
            <a:off x="8859289" y="1262756"/>
            <a:ext cx="0" cy="1028701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/>
          <p:cNvCxnSpPr/>
          <p:nvPr/>
        </p:nvCxnSpPr>
        <p:spPr>
          <a:xfrm flipV="1">
            <a:off x="4586032" y="1262756"/>
            <a:ext cx="0" cy="1028701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22"/>
          <p:cNvCxnSpPr/>
          <p:nvPr/>
        </p:nvCxnSpPr>
        <p:spPr>
          <a:xfrm flipV="1">
            <a:off x="7716290" y="1262756"/>
            <a:ext cx="1" cy="1028701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-16994" y="955305"/>
            <a:ext cx="6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35605" y="955305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 du </a:t>
            </a:r>
            <a:r>
              <a:rPr lang="en-US" sz="17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163280" y="924527"/>
            <a:ext cx="756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1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Midi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322441" y="898693"/>
            <a:ext cx="17208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Coucher</a:t>
            </a:r>
            <a:r>
              <a:rPr lang="en-US" sz="17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7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8216126" y="898692"/>
            <a:ext cx="10365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Ténèbre</a:t>
            </a:r>
            <a:r>
              <a:rPr lang="en-US" sz="1700" dirty="0" err="1">
                <a:solidFill>
                  <a:prstClr val="black"/>
                </a:solidFill>
              </a:rPr>
              <a:t>s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43" name="Right Brace 33"/>
          <p:cNvSpPr/>
          <p:nvPr/>
        </p:nvSpPr>
        <p:spPr>
          <a:xfrm rot="16200000" flipH="1">
            <a:off x="4305114" y="-592386"/>
            <a:ext cx="521196" cy="6301154"/>
          </a:xfrm>
          <a:prstGeom prst="rightBrace">
            <a:avLst>
              <a:gd name="adj1" fmla="val 64504"/>
              <a:gd name="adj2" fmla="val 50369"/>
            </a:avLst>
          </a:prstGeom>
          <a:solidFill>
            <a:srgbClr val="3BE54B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ZoneTexte 1"/>
          <p:cNvSpPr txBox="1"/>
          <p:nvPr/>
        </p:nvSpPr>
        <p:spPr>
          <a:xfrm>
            <a:off x="1519712" y="3014139"/>
            <a:ext cx="61326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b="1" spc="15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 Entre les deux mélanges »</a:t>
            </a:r>
          </a:p>
          <a:p>
            <a:pPr algn="ctr"/>
            <a:r>
              <a:rPr lang="fr-FR" b="1" spc="15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signifie</a:t>
            </a:r>
          </a:p>
          <a:p>
            <a:pPr algn="ctr"/>
            <a:r>
              <a:rPr lang="fr-FR" b="1" spc="15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 Entre le lever du soleil et le coucher de soleil »</a:t>
            </a:r>
            <a:endParaRPr lang="fr-FR" b="1" spc="150" dirty="0">
              <a:ln w="11430">
                <a:noFill/>
              </a:ln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3227" y="4132792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Eprouvons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maintenant ce concept par les Écritures.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11</a:t>
            </a:fld>
            <a:endParaRPr lang="fr-FR" dirty="0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3435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/>
      <p:bldP spid="43" grpId="0" animBg="1"/>
      <p:bldP spid="2" grpId="0"/>
      <p:bldP spid="4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3229" y="2081136"/>
            <a:ext cx="427674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i="1" spc="150" dirty="0" err="1">
                <a:ln w="11430">
                  <a:solidFill>
                    <a:srgbClr val="FF33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Exode</a:t>
            </a:r>
            <a:r>
              <a:rPr lang="en-US" sz="2800" i="1" spc="150" dirty="0">
                <a:ln w="11430">
                  <a:solidFill>
                    <a:srgbClr val="FF33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i="1" spc="150" dirty="0" smtClean="0">
                <a:ln w="11430">
                  <a:solidFill>
                    <a:srgbClr val="FF33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12</a:t>
            </a:r>
          </a:p>
          <a:p>
            <a:pPr lvl="0" algn="ctr"/>
            <a:r>
              <a:rPr lang="en-US" sz="2800" i="1" spc="150" dirty="0" smtClean="0">
                <a:ln w="11430">
                  <a:solidFill>
                    <a:srgbClr val="FF33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Sacrifice de </a:t>
            </a:r>
            <a:r>
              <a:rPr lang="en-US" sz="2800" i="1" spc="150" dirty="0" err="1" smtClean="0">
                <a:ln w="11430">
                  <a:solidFill>
                    <a:srgbClr val="FF33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l’agneau</a:t>
            </a:r>
            <a:endParaRPr lang="en-US" sz="2800" i="1" spc="150" dirty="0">
              <a:ln w="11430">
                <a:solidFill>
                  <a:srgbClr val="FF3300"/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026" name="Picture 2" descr="Image result for agn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02073"/>
            <a:ext cx="3168352" cy="211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26784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67810" y="612124"/>
            <a:ext cx="897619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chapitre 12</a:t>
            </a:r>
          </a:p>
          <a:p>
            <a:pPr lvl="0" algn="just"/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Parlez à toute l'assemblée d'Israël et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dites :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Qu'au dixième jour de ce mois ils prennent chacun un agneau ou un chevreau par maison de leurs pères, un agneau ou un chevreau par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maison.</a:t>
            </a:r>
          </a:p>
          <a:p>
            <a:pPr lvl="0" algn="just"/>
            <a:r>
              <a:rPr lang="fr-FR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Et si la maison est trop petite pour le manger, qu'on le prenne avec son voisin le plus rapproché de sa maison, d'après le nombre des personnes; vous compterez pour l'agneau selon ce que chacun peut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manger.</a:t>
            </a:r>
          </a:p>
          <a:p>
            <a:pPr lvl="0" algn="just"/>
            <a:r>
              <a:rPr lang="fr-FR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Vous aurez un agneau ou chevreau sans défaut, mâle, âgé d'un an; vous le prendrez d'entre les brebis ou d'entre les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chèvres.</a:t>
            </a:r>
          </a:p>
          <a:p>
            <a:pPr lvl="0" algn="just"/>
            <a:r>
              <a:rPr lang="fr-FR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Et vous le garderez jusqu'au quatorzième jour de ce mois, et toute la communauté d'Israël assemblée l'égorgera </a:t>
            </a:r>
            <a:r>
              <a:rPr lang="fr-FR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soirs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905" y="4013055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Selon ce qui a été vu précédemment, la vie de l’animal est ôtée à un moment situé 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après le lever du soleil et avant le coucher de soleil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13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Exode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12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1679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67810" y="653222"/>
            <a:ext cx="8976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Particularités pour l’agneau de Pâque (</a:t>
            </a:r>
            <a:r>
              <a:rPr lang="fr-F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1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: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810" y="1069441"/>
            <a:ext cx="8976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Être égorgé au cycle du </a:t>
            </a:r>
            <a:r>
              <a:rPr lang="fr-F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Aviv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(Ex 12.6)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825" y="1469551"/>
            <a:ext cx="8976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Être égorgé « </a:t>
            </a:r>
            <a:r>
              <a:rPr lang="fr-FR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Beyn</a:t>
            </a:r>
            <a:r>
              <a:rPr lang="fr-FR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lang="fr-FR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Arbayim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» (entre les deux crépuscules) (Ex 12.6) </a:t>
            </a:r>
          </a:p>
        </p:txBody>
      </p:sp>
      <p:sp>
        <p:nvSpPr>
          <p:cNvPr id="8" name="Rectangle 7"/>
          <p:cNvSpPr/>
          <p:nvPr/>
        </p:nvSpPr>
        <p:spPr>
          <a:xfrm>
            <a:off x="185825" y="1885322"/>
            <a:ext cx="8976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Roti au feu (Ex 12.8)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825" y="2286732"/>
            <a:ext cx="8976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Mangé précisément pendant la </a:t>
            </a:r>
            <a:r>
              <a:rPr lang="fr-FR" sz="1600" dirty="0">
                <a:effectLst>
                  <a:glow rad="127000">
                    <a:srgbClr val="00FF00"/>
                  </a:glow>
                </a:effectLst>
              </a:rPr>
              <a:t>nuit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du cycle du </a:t>
            </a:r>
            <a:r>
              <a:rPr lang="fr-F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Aviv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(Ex 12.8)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5825" y="2686842"/>
            <a:ext cx="8976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Avec du pain sans levain et des herbes amères</a:t>
            </a:r>
            <a:r>
              <a:rPr lang="fr-F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(Ex 12.8)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5825" y="3086952"/>
            <a:ext cx="8976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 Les restes doivent être brûlés avant l’</a:t>
            </a:r>
            <a:r>
              <a:rPr lang="fr-FR" sz="16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AUBE</a:t>
            </a:r>
            <a:r>
              <a:rPr lang="fr-F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(Ex 12.10)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5825" y="3487062"/>
            <a:ext cx="8976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Le manger les reins ceints, les souliers aux pieds et le bâton à la main (Ex 12.11)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5825" y="3892758"/>
            <a:ext cx="8976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 C’est le </a:t>
            </a:r>
            <a:r>
              <a:rPr lang="fr-F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1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(Pâque) de </a:t>
            </a:r>
            <a:r>
              <a:rPr lang="fr-FR" sz="1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(Ex 12.11)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5825" y="4275473"/>
            <a:ext cx="8976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Cette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nuit-là (la </a:t>
            </a:r>
            <a:r>
              <a:rPr lang="fr-FR" sz="1600" dirty="0">
                <a:effectLst>
                  <a:glow rad="127000">
                    <a:srgbClr val="00FF00"/>
                  </a:glow>
                </a:effectLst>
              </a:rPr>
              <a:t>nuit</a:t>
            </a:r>
            <a:r>
              <a:rPr lang="fr-FR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fr-F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viv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 passerai dans le pays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d'Égypte… » (Ex 12.12)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701" y="4624278"/>
            <a:ext cx="8976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Observer </a:t>
            </a:r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CA" dirty="0" smtClean="0">
                <a:effectLst>
                  <a:glow rad="127000">
                    <a:srgbClr val="00FF00"/>
                  </a:glow>
                </a:effectLst>
              </a:rPr>
              <a:t> </a:t>
            </a:r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CA" dirty="0" smtClean="0">
                <a:effectLst>
                  <a:glow rad="127000">
                    <a:srgbClr val="00FF00"/>
                  </a:glow>
                </a:effectLst>
              </a:rPr>
              <a:t> </a:t>
            </a:r>
            <a:r>
              <a:rPr lang="en-CA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</a:t>
            </a:r>
            <a:r>
              <a:rPr lang="en-CA" dirty="0" smtClean="0">
                <a:effectLst>
                  <a:glow rad="127000">
                    <a:srgbClr val="00FF00"/>
                  </a:glow>
                </a:effectLst>
              </a:rPr>
              <a:t> </a:t>
            </a:r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“15 Aviv” </a:t>
            </a:r>
            <a:r>
              <a:rPr lang="en-C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n’a</a:t>
            </a:r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aucun</a:t>
            </a:r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fondement</a:t>
            </a:r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scripturaire</a:t>
            </a:r>
            <a:r>
              <a:rPr lang="en-C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732240" y="4747988"/>
            <a:ext cx="2133600" cy="273844"/>
          </a:xfrm>
        </p:spPr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14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Exode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12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339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46854" y="772072"/>
            <a:ext cx="8976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chapitre 12</a:t>
            </a:r>
          </a:p>
          <a:p>
            <a:pPr lvl="0" algn="just"/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Et vous le garderez jusqu'au quatorzième jour de ce mois, et toute la communauté d'Israël assemblée l'égorgera </a:t>
            </a:r>
            <a:r>
              <a:rPr lang="fr-FR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soirs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854" y="1981882"/>
            <a:ext cx="8976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Concernant ce verset Ex 12.6, le </a:t>
            </a:r>
            <a:r>
              <a:rPr lang="fr-FR" sz="2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Talmud (</a:t>
            </a:r>
            <a:r>
              <a:rPr lang="fr-FR" sz="2000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Pesa</a:t>
            </a:r>
            <a:r>
              <a:rPr lang="fr-FR" sz="2000" u="sng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fr-FR" sz="2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58a)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indique que :</a:t>
            </a:r>
          </a:p>
          <a:p>
            <a:pPr marL="342900" lvl="0" indent="-342900" algn="just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000" baseline="30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correspond à la période de 12h00 à 14h30 et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</a:p>
          <a:p>
            <a:pPr marL="342900" lvl="0" indent="-342900" algn="just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soir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correspond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la période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aux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deux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heures et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demi précédent le coucher de soleil.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15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6854" y="3363838"/>
            <a:ext cx="8976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L’explication </a:t>
            </a:r>
            <a:r>
              <a:rPr lang="fr-FR" sz="2000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rabbinique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continue ainsi : « Entre ces deux soirs, il y a une période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d’une heure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(entre 14h30 et 15h30) pendant laquelle l’agneau de Pâque est égorgé. »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Exode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12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8509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emple solomon background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14"/>
            <a:ext cx="9144000" cy="51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67810" y="744716"/>
            <a:ext cx="8976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Deutéronome chapitre 16</a:t>
            </a:r>
          </a:p>
          <a:p>
            <a:pPr lvl="0" algn="just"/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Et sacrifie la Pâque à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ton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Elohim,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gros et du menu bétail, </a:t>
            </a:r>
            <a:r>
              <a:rPr lang="fr-FR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lieu que </a:t>
            </a:r>
            <a:r>
              <a:rPr lang="fr-F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aura choisi pour y faire habiter son nom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7810" y="2029957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b="1" dirty="0" smtClean="0">
                <a:solidFill>
                  <a:srgbClr val="FFFF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Dans quel lieu YHWH a-t-il choisi de faire habiter son nom ?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16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810" y="2536265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le</a:t>
            </a:r>
            <a:r>
              <a:rPr lang="fr-FR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Temple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dont la construction fût dirigée par le roi Salomon.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2576" y="2950110"/>
            <a:ext cx="1955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Rois 8.18/21</a:t>
            </a:r>
            <a:endParaRPr lang="fr-FR" sz="2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11728" y="2950110"/>
            <a:ext cx="3220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Samuel 7.5/7 et 7.12/14</a:t>
            </a:r>
            <a:endParaRPr lang="fr-FR" sz="2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2540" y="2930594"/>
            <a:ext cx="3699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Chroniques 17.4/14 et 28.6</a:t>
            </a:r>
            <a:endParaRPr lang="fr-FR" sz="2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5704" y="3520048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b="1" dirty="0" smtClean="0">
                <a:solidFill>
                  <a:srgbClr val="FFFF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Combien d’agneaux devaient être sacrifiés dans le </a:t>
            </a:r>
            <a:r>
              <a:rPr lang="fr-FR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Temple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le jour de la Pâque ?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704" y="4227934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avec Flavius Josèphe, La guerre des Juifs, Livre VI, 9.3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Deutéronome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16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814945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emple solomon background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14"/>
            <a:ext cx="9144000" cy="51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67810" y="892564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Flavius Josèphe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(historiographe juif du 1</a:t>
            </a:r>
            <a:r>
              <a:rPr lang="fr-FR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siècle), témoigne ceci : 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7810" y="1311811"/>
            <a:ext cx="89761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Or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la fête, appelée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Pâque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approchait ; on y sacrifie </a:t>
            </a:r>
            <a:r>
              <a:rPr lang="fr-FR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la neuvième heure à la onzième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3h à 5h l’après-midi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et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pour chaque sacrifice, il y a une confrérie d'au moins dix hommes, car il n'est pas permis de prendre ce repas seul, et souvent on s'assemble au nombre de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vingt.</a:t>
            </a:r>
          </a:p>
          <a:p>
            <a:pPr lvl="0" algn="just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prêtres comptèrent donc </a:t>
            </a:r>
            <a:r>
              <a:rPr lang="fr-FR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deux cent-cinquante-cinq mille six </a:t>
            </a:r>
            <a:r>
              <a:rPr lang="fr-FR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cents (255 </a:t>
            </a:r>
            <a:r>
              <a:rPr lang="fr-FR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00) victimes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l'on suppose dix personnes pour se partager chacune, on obtient le chiffre de deux millions sept cent mille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hommes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tous purs et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saints. »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17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Deutéronome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16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 descr="Image result for pesach lamb te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64844"/>
            <a:ext cx="2264191" cy="1645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6425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9" y="0"/>
            <a:ext cx="9150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18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75369" y="1059582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255 600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agneaux sacrifiés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3 heures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équivaut à un peu moins de :</a:t>
            </a:r>
          </a:p>
          <a:p>
            <a:pPr lvl="0" algn="just"/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 agneaux sacrifiés à la seconde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dans le Temple.</a:t>
            </a:r>
          </a:p>
        </p:txBody>
      </p:sp>
      <p:sp>
        <p:nvSpPr>
          <p:cNvPr id="8" name="Rectangle 7"/>
          <p:cNvSpPr/>
          <p:nvPr/>
        </p:nvSpPr>
        <p:spPr>
          <a:xfrm>
            <a:off x="75369" y="2283718"/>
            <a:ext cx="8976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255 600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agneaux sacrifiés 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12 heures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d’un crépuscule à l’autre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équivaut à un peu moins de :</a:t>
            </a:r>
          </a:p>
          <a:p>
            <a:pPr lvl="0" algn="just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agneaux sacrifiés à la seconde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dans le Temple.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Un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peu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de maths ?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43757"/>
            <a:ext cx="2304256" cy="2304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17156" y="1763711"/>
            <a:ext cx="2292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fr-FR" sz="2000" b="1" dirty="0">
                <a:solidFill>
                  <a:srgbClr val="FFFF99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Est-ce possible ?</a:t>
            </a:r>
          </a:p>
        </p:txBody>
      </p:sp>
      <p:sp>
        <p:nvSpPr>
          <p:cNvPr id="4" name="Rectangle 3"/>
          <p:cNvSpPr/>
          <p:nvPr/>
        </p:nvSpPr>
        <p:spPr>
          <a:xfrm>
            <a:off x="3155586" y="3301515"/>
            <a:ext cx="2832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fr-FR" sz="2000" b="1" dirty="0">
                <a:solidFill>
                  <a:srgbClr val="FFFF99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Est-ce plus crédible ?</a:t>
            </a:r>
          </a:p>
        </p:txBody>
      </p:sp>
    </p:spTree>
    <p:extLst>
      <p:ext uri="{BB962C8B-B14F-4D97-AF65-F5344CB8AC3E}">
        <p14:creationId xmlns:p14="http://schemas.microsoft.com/office/powerpoint/2010/main" val="10542510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owlands Heat Sunrise Fields Grass Clouds Village Brushes Desert Field Hot Nature Sky Sun Wallpaper Background F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03381" y="2081137"/>
            <a:ext cx="40600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spc="150" dirty="0" err="1">
                <a:ln w="11430">
                  <a:solidFill>
                    <a:srgbClr val="00B0F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Exode</a:t>
            </a:r>
            <a:r>
              <a:rPr lang="en-US" sz="2800" i="1" spc="150" dirty="0">
                <a:ln w="11430">
                  <a:solidFill>
                    <a:srgbClr val="00B0F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i="1" spc="150" dirty="0" smtClean="0">
                <a:ln w="11430">
                  <a:solidFill>
                    <a:srgbClr val="00B0F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16</a:t>
            </a:r>
          </a:p>
          <a:p>
            <a:pPr algn="ctr"/>
            <a:r>
              <a:rPr lang="en-US" sz="2800" i="1" spc="150" dirty="0" err="1" smtClean="0">
                <a:ln w="11430">
                  <a:solidFill>
                    <a:srgbClr val="00B0F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L’arrivée</a:t>
            </a:r>
            <a:r>
              <a:rPr lang="en-US" sz="2800" i="1" spc="150" dirty="0" smtClean="0">
                <a:ln w="11430">
                  <a:solidFill>
                    <a:srgbClr val="00B0F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des </a:t>
            </a:r>
            <a:r>
              <a:rPr lang="en-US" sz="2800" i="1" spc="150" dirty="0" err="1" smtClean="0">
                <a:ln w="11430">
                  <a:solidFill>
                    <a:srgbClr val="00B0F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cailles</a:t>
            </a:r>
            <a:endParaRPr lang="en-US" sz="2800" i="1" spc="150" dirty="0">
              <a:ln w="11430">
                <a:solidFill>
                  <a:srgbClr val="00B0F0"/>
                </a:solidFill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06071"/>
            <a:ext cx="3351622" cy="2304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90644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8757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Etude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scripturaire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 de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l’expression</a:t>
            </a:r>
            <a:endParaRPr lang="en-US" sz="4000" dirty="0" smtClean="0">
              <a:solidFill>
                <a:srgbClr val="FFFF00"/>
              </a:solidFill>
              <a:latin typeface="Rockwell" pitchFamily="18" charset="0"/>
            </a:endParaRP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“Entre les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deux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soirs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”</a:t>
            </a:r>
          </a:p>
          <a:p>
            <a:pPr algn="ctr"/>
            <a:endParaRPr lang="en-US" sz="4000" dirty="0" smtClean="0">
              <a:solidFill>
                <a:srgbClr val="FFFF00"/>
              </a:solidFill>
              <a:latin typeface="Rockwell" pitchFamily="18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90500" y="3579862"/>
            <a:ext cx="8763000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 fontScale="250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… </a:t>
            </a:r>
            <a:r>
              <a:rPr lang="en-US" sz="12300" dirty="0" err="1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selon</a:t>
            </a: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les </a:t>
            </a:r>
            <a:r>
              <a:rPr lang="en-US" sz="12300" dirty="0" err="1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définitions</a:t>
            </a: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</a:t>
            </a:r>
            <a:r>
              <a:rPr lang="en-US" sz="12300" dirty="0" err="1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dans</a:t>
            </a: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</a:t>
            </a:r>
            <a:r>
              <a:rPr lang="en-US" sz="12300" dirty="0" err="1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l’hébreu</a:t>
            </a:r>
            <a:endParaRPr lang="en-US" sz="12300" dirty="0">
              <a:solidFill>
                <a:srgbClr val="FFFF00"/>
              </a:solidFill>
              <a:effectLst>
                <a:reflection blurRad="6350" stA="50000" endA="300" endPos="50000" dist="60007" dir="5400000" sy="-100000" algn="bl" rotWithShape="0"/>
              </a:effectLst>
              <a:latin typeface="Rockwell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5593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wlands Heat Sunrise Fields Grass Clouds Village Brushes Desert Field Hot Nature Sky Sun Wallpaper Backgroun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617" y="753439"/>
            <a:ext cx="897619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chapitre 16</a:t>
            </a:r>
          </a:p>
          <a:p>
            <a:pPr lvl="0" algn="just"/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parla à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Moïse, disant :</a:t>
            </a:r>
          </a:p>
          <a:p>
            <a:pPr lvl="0" algn="just"/>
            <a:r>
              <a:rPr lang="fr-FR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J'ai entendu les murmures des enfants d'Israël. Parle-leur, et leur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 : </a:t>
            </a:r>
            <a:r>
              <a:rPr lang="fr-FR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soirs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vous mangerez de la chair, et au matin vous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serez rassasiés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pain, et vous saurez que je suis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votre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Elohim.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13a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u="sng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il arriva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&gt;),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des </a:t>
            </a:r>
            <a:r>
              <a:rPr lang="fr-FR" sz="2000" dirty="0">
                <a:solidFill>
                  <a:srgbClr val="9ED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cailles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montèrent et couvrirent le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camp…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905" y="3187415"/>
            <a:ext cx="8976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verset 12, </a:t>
            </a:r>
            <a:r>
              <a:rPr lang="fr-FR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promet aux enfants d’Israël qu’ils mangeront de la chair avant le crépuscule du soir. Et pourtant au verset 13, les </a:t>
            </a:r>
            <a:r>
              <a:rPr lang="fr-FR" sz="2000" dirty="0" smtClean="0">
                <a:solidFill>
                  <a:srgbClr val="9ED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cailles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n’arrivent qu’au soir.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352" y="4203078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Nous devons regarder de plus près le début du verset 13.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20</a:t>
            </a:fld>
            <a:endParaRPr lang="fr-FR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Exode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16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23193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Lowlands Heat Sunrise Fields Grass Clouds Village Brushes Desert Field Hot Nature Sky Sun Wallpaper Backgroun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5682" y="843558"/>
            <a:ext cx="8976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</a:t>
            </a:r>
            <a:r>
              <a:rPr lang="he-IL" sz="3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יְהִ֣י</a:t>
            </a:r>
            <a:r>
              <a:rPr lang="he-IL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בָעֶ֔רֶב וַתַּ֣עַל הַשְּׂלָ֔ו וַתְּכַ֖ס אֶת־הַֽמַּחֲנֶ֑ה וּבַבֹּ֗קֶר הָֽיְתָה֙ שִׁכְבַ֣ת הַטַּ֔ל סָבִ֖יב </a:t>
            </a:r>
            <a:r>
              <a:rPr lang="he-IL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לַֽמַּחֲנֶֽה׃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617" y="2158081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2</a:t>
            </a:r>
            <a:r>
              <a:rPr lang="fr-FR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mot de ce verset </a:t>
            </a:r>
            <a:r>
              <a:rPr lang="he-IL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יהי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pour racine </a:t>
            </a:r>
            <a:r>
              <a:rPr lang="he-IL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היה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signifie : être, devenir, naître, exister.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5682" y="2865967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Nous trouvons ici l’idée de la </a:t>
            </a:r>
            <a:r>
              <a:rPr lang="fr-FR" sz="2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d’un état à un autre </a:t>
            </a:r>
            <a:r>
              <a:rPr lang="fr-FR" sz="2000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 une période de temps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617" y="3573853"/>
            <a:ext cx="8976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1</a:t>
            </a:r>
            <a:r>
              <a:rPr lang="fr-FR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lettre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ו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précède le verbe être indique ici une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action accomplie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97" y="4097073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ous comprenons que les </a:t>
            </a:r>
            <a:r>
              <a:rPr lang="fr-FR" sz="2000" dirty="0" smtClean="0">
                <a:solidFill>
                  <a:srgbClr val="9ED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cailles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sont arrivées sur le camp à un moment proche du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crépuscule de soir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21</a:t>
            </a:fld>
            <a:endParaRPr lang="fr-FR" dirty="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Exode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16.13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37627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owlands Heat Sunrise Fields Grass Clouds Village Brushes Desert Field Hot Nature Sky Sun Wallpaper Backgroun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5682" y="843558"/>
            <a:ext cx="8976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</a:t>
            </a:r>
            <a:r>
              <a:rPr lang="he-IL" sz="3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יְהִ֣י</a:t>
            </a:r>
            <a:r>
              <a:rPr lang="he-IL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בָעֶ֔רֶב וַתַּ֣עַל הַשְּׂלָ֔ו וַתְּכַ֖ס אֶת־הַֽמַּחֲנֶ֑ה וּבַבֹּ֗קֶר הָֽיְתָה֙ שִׁכְבַ֣ת הַטַּ֔ל סָבִ֖יב </a:t>
            </a:r>
            <a:r>
              <a:rPr lang="he-IL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לַֽמַּחֲנֶֽה׃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617" y="2158081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grammaire hébraïque nous aide à comprendre que l’arrivée des </a:t>
            </a:r>
            <a:r>
              <a:rPr lang="fr-FR" sz="2000" dirty="0" smtClean="0">
                <a:solidFill>
                  <a:srgbClr val="9ED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cailles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est annoncée </a:t>
            </a:r>
            <a:r>
              <a:rPr lang="fr-FR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juste avant le coucher du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soleil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soirs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5682" y="2865967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000" dirty="0" smtClean="0">
                <a:solidFill>
                  <a:srgbClr val="9ED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cailles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seraient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 moment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en train de voler bas cherchant un endroit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afin de s’installer pour la nuit.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905" y="3597690"/>
            <a:ext cx="8976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Tandis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000" dirty="0" smtClean="0">
                <a:solidFill>
                  <a:srgbClr val="9ED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cailles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continuent d'arriver sur le camp (le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soleil se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couche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crépuscule du soir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remplaçe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lumière directe du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soleil), les Israélites ont le temps de les attraper, et de les préparer pour « manger de la chair ».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22</a:t>
            </a:fld>
            <a:endParaRPr lang="fr-FR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Exode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16.13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3902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  <p:bldP spid="22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owlands Heat Sunrise Fields Grass Clouds Village Brushes Desert Field Hot Nature Sky Sun Wallpaper Backgroun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5682" y="987574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 la plupart des autres oiseaux, les </a:t>
            </a:r>
            <a:r>
              <a:rPr lang="fr-FR" sz="2000" dirty="0">
                <a:solidFill>
                  <a:srgbClr val="9ED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cailles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 couchent généralement pour la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nuit,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peu avant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disparition du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soleil.</a:t>
            </a:r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5682" y="1850305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Habituellement,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elles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« perchent »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pas, mais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dorment sur le sol serrées les unes contre les autres pour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protéger.</a:t>
            </a:r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5682" y="2715766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Elles se nourrissent normalement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tôt le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matin et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soir.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682" y="3273979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000" dirty="0" smtClean="0">
                <a:solidFill>
                  <a:srgbClr val="9ED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cailles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arrivant en fin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journée,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leur vol se faisant à basse altitude, elles sont alors faciles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attraper.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23</a:t>
            </a:fld>
            <a:endParaRPr lang="fr-FR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Les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cailles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685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4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wlands Heat Sunrise Fields Grass Clouds Village Brushes Desert Field Hot Nature Sky Sun Wallpaper Backgroun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5614" y="843558"/>
            <a:ext cx="897619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chapitre 16</a:t>
            </a:r>
          </a:p>
          <a:p>
            <a:pPr lvl="0" algn="just"/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parla à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Moïse, disant :</a:t>
            </a:r>
          </a:p>
          <a:p>
            <a:pPr lvl="0" algn="just"/>
            <a:r>
              <a:rPr lang="fr-FR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J'ai entendu les murmures des enfants d'Israël. Parle-leur, et leur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 : </a:t>
            </a:r>
            <a:r>
              <a:rPr lang="fr-FR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soirs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vous mangerez de la chair, et au matin vous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serez rassasiés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pain, et vous saurez que je suis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votre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Elohim.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13a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u="sng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il arriva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(&lt;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&gt;),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des </a:t>
            </a:r>
            <a:r>
              <a:rPr lang="fr-FR" dirty="0">
                <a:solidFill>
                  <a:srgbClr val="9ED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cailles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montèrent et couvrirent le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camp…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905" y="3075806"/>
            <a:ext cx="8976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Après avoir considéré les points précédents, et pour apporter une cohérence aux versets 12 et 13, il apparait que :</a:t>
            </a:r>
          </a:p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2000" dirty="0" smtClean="0">
                <a:solidFill>
                  <a:srgbClr val="9ED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cailles traversent le camp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dans leur flux migratoire, 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durant la journée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cette action </a:t>
            </a:r>
            <a:r>
              <a:rPr lang="fr-FR" sz="2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s’arrête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pendant le crépuscule du soir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24</a:t>
            </a:fld>
            <a:endParaRPr lang="fr-FR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Exode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16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5752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2081136"/>
            <a:ext cx="46053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i="1" spc="150" dirty="0" err="1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Exode</a:t>
            </a:r>
            <a:r>
              <a:rPr lang="en-US" sz="2800" i="1" spc="150" dirty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i="1" spc="150" dirty="0" smtClean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29</a:t>
            </a:r>
          </a:p>
          <a:p>
            <a:pPr lvl="0" algn="ctr"/>
            <a:r>
              <a:rPr lang="en-US" sz="2800" i="1" spc="150" dirty="0" smtClean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Sacrifice du 2</a:t>
            </a:r>
            <a:r>
              <a:rPr lang="en-US" sz="2800" i="1" spc="150" baseline="30000" dirty="0" smtClean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</a:t>
            </a:r>
            <a:r>
              <a:rPr lang="en-US" sz="2800" i="1" spc="150" dirty="0" smtClean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i="1" spc="150" dirty="0" err="1" smtClean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agneau</a:t>
            </a:r>
            <a:endParaRPr lang="en-US" sz="2800" i="1" spc="150" dirty="0">
              <a:ln w="11430">
                <a:solidFill>
                  <a:srgbClr val="FF0000"/>
                </a:solidFill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8470"/>
            <a:ext cx="1855892" cy="2779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42693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617" y="753439"/>
            <a:ext cx="89761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chapitre 29</a:t>
            </a:r>
          </a:p>
          <a:p>
            <a:pPr lvl="0" algn="just"/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Tu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offriras l'</a:t>
            </a:r>
            <a:r>
              <a:rPr lang="fr-FR" sz="2000" dirty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des agneaux le </a:t>
            </a:r>
            <a:r>
              <a:rPr lang="fr-FR" sz="2000" dirty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et le </a:t>
            </a: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tu l'offriras </a:t>
            </a:r>
            <a:r>
              <a:rPr lang="fr-FR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soirs (</a:t>
            </a:r>
            <a:r>
              <a:rPr lang="fr-FR" sz="20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crépuscules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 algn="just"/>
            <a:r>
              <a:rPr lang="fr-FR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Avec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dixième de fine farine, pétri dans le quart d'un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hin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d'huile vierge, et une libation d'un quart de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hin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vin, pour </a:t>
            </a:r>
            <a:r>
              <a:rPr lang="fr-FR" sz="2000" dirty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premier agneau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fr-FR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 offriras le </a:t>
            </a: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agneau </a:t>
            </a:r>
            <a:r>
              <a:rPr lang="fr-FR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soirs (</a:t>
            </a:r>
            <a:r>
              <a:rPr lang="fr-FR" sz="20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crépuscules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 y feras la même oblation que le matin, et la même libation, en agréable odeur, en sacrifice fait par le feu à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631150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1</a:t>
            </a:r>
            <a:r>
              <a:rPr lang="fr-FR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agneau devait être sacrifié à </a:t>
            </a:r>
            <a:r>
              <a:rPr lang="fr-FR" sz="20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l’aube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fr-FR" sz="2000" dirty="0" err="1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boqer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617" y="4161080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Qu’en est-il du 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u="sng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agneau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26</a:t>
            </a:fld>
            <a:endParaRPr lang="fr-FR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Exode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29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34086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617" y="753439"/>
            <a:ext cx="8976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chapitre 29</a:t>
            </a:r>
          </a:p>
          <a:p>
            <a:pPr lvl="0" algn="just"/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 offriras le </a:t>
            </a:r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agneau </a:t>
            </a:r>
            <a:r>
              <a:rPr lang="fr-FR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</a:t>
            </a:r>
            <a:r>
              <a:rPr lang="fr-FR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soirs (</a:t>
            </a:r>
            <a:r>
              <a:rPr lang="fr-FR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crépuscules</a:t>
            </a:r>
            <a:r>
              <a:rPr lang="fr-FR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 y feras la même oblation que le matin, et la même libation, en agréable odeur, en sacrifice fait par le feu à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YHWH.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1177" y="2864385"/>
            <a:ext cx="10668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Crépuscule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boqer</a:t>
            </a:r>
            <a:r>
              <a:rPr lang="en-US" dirty="0">
                <a:solidFill>
                  <a:schemeClr val="tx1"/>
                </a:solidFill>
              </a:rPr>
              <a:t>&gt;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1423" y="2864385"/>
            <a:ext cx="6301154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Période</a:t>
            </a:r>
            <a:r>
              <a:rPr lang="en-US" sz="4000" dirty="0" smtClean="0">
                <a:solidFill>
                  <a:schemeClr val="tx1"/>
                </a:solidFill>
              </a:rPr>
              <a:t> du jour</a:t>
            </a:r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2577" y="2864385"/>
            <a:ext cx="1143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 err="1">
                <a:solidFill>
                  <a:prstClr val="black"/>
                </a:solidFill>
              </a:rPr>
              <a:t>Crépuscule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erev</a:t>
            </a:r>
            <a:r>
              <a:rPr lang="en-US" dirty="0" smtClean="0">
                <a:solidFill>
                  <a:schemeClr val="tx1"/>
                </a:solidFill>
              </a:rPr>
              <a:t>&gt;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8"/>
          <p:cNvCxnSpPr/>
          <p:nvPr/>
        </p:nvCxnSpPr>
        <p:spPr>
          <a:xfrm flipV="1">
            <a:off x="331177" y="2521484"/>
            <a:ext cx="0" cy="1028701"/>
          </a:xfrm>
          <a:prstGeom prst="line">
            <a:avLst/>
          </a:prstGeom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0"/>
          <p:cNvCxnSpPr/>
          <p:nvPr/>
        </p:nvCxnSpPr>
        <p:spPr>
          <a:xfrm flipV="1">
            <a:off x="1397977" y="2521484"/>
            <a:ext cx="0" cy="1028701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4"/>
          <p:cNvCxnSpPr/>
          <p:nvPr/>
        </p:nvCxnSpPr>
        <p:spPr>
          <a:xfrm flipV="1">
            <a:off x="8865577" y="2521484"/>
            <a:ext cx="0" cy="1028701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2"/>
          <p:cNvCxnSpPr/>
          <p:nvPr/>
        </p:nvCxnSpPr>
        <p:spPr>
          <a:xfrm flipV="1">
            <a:off x="7722578" y="2521484"/>
            <a:ext cx="1" cy="1028701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-10706" y="2214033"/>
            <a:ext cx="6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41893" y="2214033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 du </a:t>
            </a:r>
            <a:r>
              <a:rPr lang="en-US" sz="17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328729" y="2157421"/>
            <a:ext cx="17208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Coucher</a:t>
            </a:r>
            <a:r>
              <a:rPr lang="en-US" sz="17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7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222414" y="2157420"/>
            <a:ext cx="10365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Ténèbre</a:t>
            </a:r>
            <a:r>
              <a:rPr lang="en-US" sz="1700" dirty="0" err="1">
                <a:solidFill>
                  <a:prstClr val="black"/>
                </a:solidFill>
              </a:rPr>
              <a:t>s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21" name="Right Brace 1"/>
          <p:cNvSpPr/>
          <p:nvPr/>
        </p:nvSpPr>
        <p:spPr>
          <a:xfrm rot="5400000">
            <a:off x="4367884" y="653234"/>
            <a:ext cx="408231" cy="6230295"/>
          </a:xfrm>
          <a:prstGeom prst="rightBrace">
            <a:avLst>
              <a:gd name="adj1" fmla="val 46337"/>
              <a:gd name="adj2" fmla="val 49736"/>
            </a:avLst>
          </a:prstGeom>
          <a:solidFill>
            <a:srgbClr val="FFFF99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ight Brace 1"/>
          <p:cNvSpPr/>
          <p:nvPr/>
        </p:nvSpPr>
        <p:spPr>
          <a:xfrm rot="5400000">
            <a:off x="660461" y="3250226"/>
            <a:ext cx="408231" cy="1066800"/>
          </a:xfrm>
          <a:prstGeom prst="rightBrace">
            <a:avLst>
              <a:gd name="adj1" fmla="val 46337"/>
              <a:gd name="adj2" fmla="val 49736"/>
            </a:avLst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Ellipse 1"/>
          <p:cNvSpPr/>
          <p:nvPr/>
        </p:nvSpPr>
        <p:spPr>
          <a:xfrm>
            <a:off x="340179" y="4126271"/>
            <a:ext cx="1066799" cy="79208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C44CA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067944" y="4126271"/>
            <a:ext cx="1138807" cy="792088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31176" y="4353038"/>
            <a:ext cx="1057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/>
              <a:t>1</a:t>
            </a:r>
            <a:r>
              <a:rPr lang="fr-FR" sz="1600" baseline="30000" dirty="0" smtClean="0"/>
              <a:t>er</a:t>
            </a:r>
            <a:r>
              <a:rPr lang="fr-FR" sz="1600" dirty="0" smtClean="0"/>
              <a:t> agneau</a:t>
            </a:r>
            <a:endParaRPr lang="fr-FR" sz="16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108448" y="4333050"/>
            <a:ext cx="1057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/>
              <a:t>2</a:t>
            </a:r>
            <a:r>
              <a:rPr lang="fr-FR" sz="1600" baseline="30000" dirty="0" smtClean="0"/>
              <a:t>e</a:t>
            </a:r>
            <a:r>
              <a:rPr lang="fr-FR" sz="1600" dirty="0" smtClean="0"/>
              <a:t> agneau</a:t>
            </a:r>
            <a:endParaRPr lang="fr-FR" sz="1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27</a:t>
            </a:fld>
            <a:endParaRPr lang="fr-FR" dirty="0"/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Exode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29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50547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 animBg="1"/>
      <p:bldP spid="10" grpId="0" animBg="1"/>
      <p:bldP spid="11" grpId="0" animBg="1"/>
      <p:bldP spid="16" grpId="0"/>
      <p:bldP spid="17" grpId="0"/>
      <p:bldP spid="18" grpId="0"/>
      <p:bldP spid="19" grpId="0"/>
      <p:bldP spid="21" grpId="0" animBg="1"/>
      <p:bldP spid="23" grpId="0" animBg="1"/>
      <p:bldP spid="2" grpId="0" animBg="1"/>
      <p:bldP spid="24" grpId="0" animBg="1"/>
      <p:bldP spid="3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8" y="-26118"/>
            <a:ext cx="9152528" cy="516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4337" y="2081136"/>
            <a:ext cx="48646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spc="150" dirty="0" err="1">
                <a:ln w="19050">
                  <a:solidFill>
                    <a:srgbClr val="FFFF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Exode</a:t>
            </a:r>
            <a:r>
              <a:rPr lang="en-US" sz="2800" i="1" spc="150" dirty="0">
                <a:ln w="19050">
                  <a:solidFill>
                    <a:srgbClr val="FFFF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i="1" spc="150" dirty="0" smtClean="0">
                <a:ln w="19050">
                  <a:solidFill>
                    <a:srgbClr val="FFFF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30</a:t>
            </a:r>
          </a:p>
          <a:p>
            <a:pPr algn="ctr"/>
            <a:r>
              <a:rPr lang="en-US" sz="2800" i="1" spc="150" dirty="0" smtClean="0">
                <a:ln w="19050">
                  <a:solidFill>
                    <a:srgbClr val="FFFF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Aaron </a:t>
            </a:r>
            <a:r>
              <a:rPr lang="en-US" sz="2800" i="1" spc="150" dirty="0" err="1" smtClean="0">
                <a:ln w="19050">
                  <a:solidFill>
                    <a:srgbClr val="FFFF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allume</a:t>
            </a:r>
            <a:r>
              <a:rPr lang="en-US" sz="2800" i="1" spc="150" dirty="0" smtClean="0">
                <a:ln w="19050">
                  <a:solidFill>
                    <a:srgbClr val="FFFF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les </a:t>
            </a:r>
            <a:r>
              <a:rPr lang="en-US" sz="2800" i="1" spc="150" dirty="0" err="1" smtClean="0">
                <a:ln w="19050">
                  <a:solidFill>
                    <a:srgbClr val="FFFF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lampes</a:t>
            </a:r>
            <a:endParaRPr lang="en-US" sz="2800" i="1" spc="150" dirty="0">
              <a:ln w="19050">
                <a:solidFill>
                  <a:srgbClr val="FFFF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59750"/>
            <a:ext cx="3227800" cy="2396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65788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8" y="-26118"/>
            <a:ext cx="9152528" cy="516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617" y="753439"/>
            <a:ext cx="89761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chapitre 30</a:t>
            </a:r>
          </a:p>
          <a:p>
            <a:pPr lvl="0" algn="just"/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 Aaron allumera les lampes, </a:t>
            </a:r>
            <a:r>
              <a:rPr lang="fr-FR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soirs (entre les deux crépuscules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le fera aussi fumer; c'est un parfum qu'on brûlera continuellement devant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vos générations.</a:t>
            </a:r>
          </a:p>
        </p:txBody>
      </p:sp>
      <p:sp>
        <p:nvSpPr>
          <p:cNvPr id="6" name="Rectangle 5"/>
          <p:cNvSpPr/>
          <p:nvPr/>
        </p:nvSpPr>
        <p:spPr>
          <a:xfrm>
            <a:off x="77617" y="2283718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Aaron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devait être préparé à l'obscurité en allumant les lampes avant même que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celle-ci n’arrive.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17" y="2968896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n'y avait </a:t>
            </a:r>
            <a:r>
              <a:rPr lang="fr-FR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aucune heure spécifique indiquée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pour que les lampes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soient allumées,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tant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qu'elles l’étaient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avant le coucher du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soleil.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617" y="3795886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Nous est-il aussi demandé de nous préparer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avant l'arrivée des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ténèbres ?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19774" y="4299942"/>
            <a:ext cx="57044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Avons-nous de l’huile dans nos lampes ?</a:t>
            </a:r>
            <a:endParaRPr lang="fr-FR" sz="2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29</a:t>
            </a:fld>
            <a:endParaRPr lang="fr-FR" dirty="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Exode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30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48464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8" grpId="0"/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15716" y="259864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 err="1" smtClean="0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Beyn</a:t>
            </a:r>
            <a:r>
              <a:rPr lang="en-CA" sz="4400" b="1" dirty="0" smtClean="0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 Ha </a:t>
            </a:r>
            <a:r>
              <a:rPr lang="en-CA" sz="4400" b="1" dirty="0" err="1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Arbayim</a:t>
            </a:r>
            <a:endParaRPr lang="en-CA" sz="4400" b="1" dirty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3</a:t>
            </a:fld>
            <a:endParaRPr lang="fr-FR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023259" y="1504409"/>
            <a:ext cx="10058400" cy="4243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6000" b="1" dirty="0" smtClean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  <a:p>
            <a:endParaRPr lang="en-CA" sz="6000" b="1" dirty="0" smtClean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  <a:p>
            <a:r>
              <a:rPr lang="en-CA" sz="4000" b="1" dirty="0" smtClean="0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				</a:t>
            </a:r>
            <a:endParaRPr lang="en-CA" sz="4000" b="1" dirty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</p:txBody>
      </p:sp>
      <p:sp>
        <p:nvSpPr>
          <p:cNvPr id="26" name="Oval Callout 18"/>
          <p:cNvSpPr/>
          <p:nvPr/>
        </p:nvSpPr>
        <p:spPr>
          <a:xfrm>
            <a:off x="6435219" y="3322169"/>
            <a:ext cx="2664272" cy="1349200"/>
          </a:xfrm>
          <a:prstGeom prst="wedgeEllipseCallout">
            <a:avLst>
              <a:gd name="adj1" fmla="val -47540"/>
              <a:gd name="adj2" fmla="val -111392"/>
            </a:avLst>
          </a:prstGeom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Beyn</a:t>
            </a:r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Entre</a:t>
            </a:r>
            <a:endParaRPr lang="en-CA" sz="2800" b="1" dirty="0">
              <a:solidFill>
                <a:schemeClr val="tx1"/>
              </a:solidFill>
            </a:endParaRPr>
          </a:p>
        </p:txBody>
      </p:sp>
      <p:sp>
        <p:nvSpPr>
          <p:cNvPr id="27" name="Oval Callout 19"/>
          <p:cNvSpPr/>
          <p:nvPr/>
        </p:nvSpPr>
        <p:spPr>
          <a:xfrm>
            <a:off x="3995936" y="3456559"/>
            <a:ext cx="1606696" cy="1214809"/>
          </a:xfrm>
          <a:prstGeom prst="wedgeEllipseCallout">
            <a:avLst>
              <a:gd name="adj1" fmla="val -22909"/>
              <a:gd name="adj2" fmla="val -135852"/>
            </a:avLst>
          </a:prstGeom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Ha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les</a:t>
            </a:r>
            <a:endParaRPr lang="en-CA" sz="2800" b="1" dirty="0">
              <a:solidFill>
                <a:schemeClr val="tx1"/>
              </a:solidFill>
            </a:endParaRPr>
          </a:p>
        </p:txBody>
      </p:sp>
      <p:sp>
        <p:nvSpPr>
          <p:cNvPr id="28" name="Oval Callout 20"/>
          <p:cNvSpPr/>
          <p:nvPr/>
        </p:nvSpPr>
        <p:spPr>
          <a:xfrm>
            <a:off x="0" y="3322169"/>
            <a:ext cx="3000507" cy="1349200"/>
          </a:xfrm>
          <a:prstGeom prst="wedgeEllipseCallout">
            <a:avLst>
              <a:gd name="adj1" fmla="val 43152"/>
              <a:gd name="adj2" fmla="val -114862"/>
            </a:avLst>
          </a:prstGeom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Arbayim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2 </a:t>
            </a:r>
            <a:r>
              <a:rPr lang="en-US" sz="2800" b="1" dirty="0" smtClean="0">
                <a:solidFill>
                  <a:schemeClr val="tx1"/>
                </a:solidFill>
              </a:rPr>
              <a:t>mélanges</a:t>
            </a:r>
            <a:endParaRPr lang="en-CA" sz="2000" i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02632" y="1573660"/>
            <a:ext cx="16651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he-IL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בין</a:t>
            </a:r>
            <a:endParaRPr lang="fr-FR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496" y="1556087"/>
            <a:ext cx="18405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ערבים</a:t>
            </a:r>
            <a:endParaRPr lang="fr-FR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8866" y="1573659"/>
            <a:ext cx="5469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he-IL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ה</a:t>
            </a:r>
            <a:endParaRPr lang="fr-FR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555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6292" y="2081137"/>
            <a:ext cx="427674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spc="150" dirty="0" err="1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Lévitique</a:t>
            </a:r>
            <a:r>
              <a:rPr lang="en-US" sz="2800" i="1" spc="150" dirty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i="1" spc="150" dirty="0" smtClean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23</a:t>
            </a:r>
          </a:p>
          <a:p>
            <a:pPr algn="ctr"/>
            <a:r>
              <a:rPr lang="en-US" sz="2800" i="1" spc="150" dirty="0" smtClean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Sacrifice de </a:t>
            </a:r>
            <a:r>
              <a:rPr lang="en-US" sz="2800" i="1" spc="150" dirty="0" err="1" smtClean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l’agneau</a:t>
            </a:r>
            <a:endParaRPr lang="en-US" sz="2800" i="1" spc="150" dirty="0">
              <a:ln w="11430">
                <a:solidFill>
                  <a:srgbClr val="FF0000"/>
                </a:solidFill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8194" name="Picture 2" descr="Image result for passover lamb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72353"/>
            <a:ext cx="3048000" cy="1971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13949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617" y="753439"/>
            <a:ext cx="897619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Lévitique chapitre 23</a:t>
            </a:r>
          </a:p>
          <a:p>
            <a:pPr lvl="0" algn="just"/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premier mois, le quatorzième jour du mois, </a:t>
            </a:r>
            <a:r>
              <a:rPr lang="fr-FR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</a:t>
            </a:r>
            <a:r>
              <a:rPr lang="fr-FR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soirs (entre les deux crépuscules)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sera la Pâque de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YHWH…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05" y="1867818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Yahusha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respecté cette ordonnance en donnant volontairement sa vie entre les deux soirs (entre les deux crépuscules).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78" y="4017261"/>
            <a:ext cx="10668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Crépuscule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boqer</a:t>
            </a:r>
            <a:r>
              <a:rPr lang="en-US" dirty="0">
                <a:solidFill>
                  <a:schemeClr val="tx1"/>
                </a:solidFill>
              </a:rPr>
              <a:t>&gt;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3324" y="4017261"/>
            <a:ext cx="6301154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Période</a:t>
            </a:r>
            <a:r>
              <a:rPr lang="en-US" sz="4000" dirty="0" smtClean="0">
                <a:solidFill>
                  <a:schemeClr val="tx1"/>
                </a:solidFill>
              </a:rPr>
              <a:t> du jour</a:t>
            </a:r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4478" y="4017261"/>
            <a:ext cx="1143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 err="1">
                <a:solidFill>
                  <a:prstClr val="black"/>
                </a:solidFill>
              </a:rPr>
              <a:t>Crépuscule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erev</a:t>
            </a:r>
            <a:r>
              <a:rPr lang="en-US" dirty="0" smtClean="0">
                <a:solidFill>
                  <a:schemeClr val="tx1"/>
                </a:solidFill>
              </a:rPr>
              <a:t>&gt;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8"/>
          <p:cNvCxnSpPr/>
          <p:nvPr/>
        </p:nvCxnSpPr>
        <p:spPr>
          <a:xfrm flipV="1">
            <a:off x="373078" y="3674360"/>
            <a:ext cx="0" cy="1028701"/>
          </a:xfrm>
          <a:prstGeom prst="line">
            <a:avLst/>
          </a:prstGeom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0"/>
          <p:cNvCxnSpPr/>
          <p:nvPr/>
        </p:nvCxnSpPr>
        <p:spPr>
          <a:xfrm flipV="1">
            <a:off x="1439878" y="3674360"/>
            <a:ext cx="0" cy="1028701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4"/>
          <p:cNvCxnSpPr/>
          <p:nvPr/>
        </p:nvCxnSpPr>
        <p:spPr>
          <a:xfrm flipV="1">
            <a:off x="8907478" y="3674360"/>
            <a:ext cx="0" cy="1028701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2"/>
          <p:cNvCxnSpPr/>
          <p:nvPr/>
        </p:nvCxnSpPr>
        <p:spPr>
          <a:xfrm flipV="1">
            <a:off x="7764479" y="3674360"/>
            <a:ext cx="1" cy="1028701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1195" y="3366909"/>
            <a:ext cx="6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3794" y="3366909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 du </a:t>
            </a:r>
            <a:r>
              <a:rPr lang="en-US" sz="17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70630" y="3310297"/>
            <a:ext cx="17208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Coucher</a:t>
            </a:r>
            <a:r>
              <a:rPr lang="en-US" sz="17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7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126543" y="3310296"/>
            <a:ext cx="10365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Ténèbre</a:t>
            </a:r>
            <a:r>
              <a:rPr lang="en-US" sz="1700" dirty="0" err="1">
                <a:solidFill>
                  <a:prstClr val="black"/>
                </a:solidFill>
              </a:rPr>
              <a:t>s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3815915" y="2635491"/>
            <a:ext cx="1512169" cy="792088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815916" y="2775580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Sacrifice de Yahusha</a:t>
            </a:r>
            <a:endParaRPr lang="fr-FR" sz="1600" dirty="0"/>
          </a:p>
        </p:txBody>
      </p:sp>
      <p:sp>
        <p:nvSpPr>
          <p:cNvPr id="22" name="Right Brace 1"/>
          <p:cNvSpPr/>
          <p:nvPr/>
        </p:nvSpPr>
        <p:spPr>
          <a:xfrm rot="16200000">
            <a:off x="4409785" y="715787"/>
            <a:ext cx="408231" cy="6230295"/>
          </a:xfrm>
          <a:prstGeom prst="rightBrace">
            <a:avLst>
              <a:gd name="adj1" fmla="val 46337"/>
              <a:gd name="adj2" fmla="val 49736"/>
            </a:avLst>
          </a:prstGeom>
          <a:solidFill>
            <a:srgbClr val="FFFF99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31</a:t>
            </a:fld>
            <a:endParaRPr lang="fr-FR" dirty="0"/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Lévitique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23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95974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10" grpId="0" animBg="1"/>
      <p:bldP spid="11" grpId="0" animBg="1"/>
      <p:bldP spid="12" grpId="0" animBg="1"/>
      <p:bldP spid="17" grpId="0"/>
      <p:bldP spid="18" grpId="0"/>
      <p:bldP spid="19" grpId="0"/>
      <p:bldP spid="21" grpId="0"/>
      <p:bldP spid="23" grpId="0" animBg="1"/>
      <p:bldP spid="24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3235" y="2081137"/>
            <a:ext cx="427674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i="1" spc="150" dirty="0" err="1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Nombres</a:t>
            </a:r>
            <a:r>
              <a:rPr lang="en-US" sz="2800" i="1" spc="150" dirty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9</a:t>
            </a:r>
          </a:p>
          <a:p>
            <a:pPr lvl="0" algn="ctr"/>
            <a:r>
              <a:rPr lang="en-US" sz="2800" i="1" spc="150" dirty="0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Sacrifice de </a:t>
            </a:r>
            <a:r>
              <a:rPr lang="en-US" sz="2800" i="1" spc="150" dirty="0" err="1">
                <a:ln w="11430">
                  <a:solidFill>
                    <a:srgbClr val="FF0000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l’agneau</a:t>
            </a:r>
            <a:endParaRPr lang="en-US" sz="2800" i="1" spc="150" dirty="0">
              <a:ln w="11430">
                <a:solidFill>
                  <a:srgbClr val="FF0000"/>
                </a:solidFill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8194" name="Picture 2" descr="Image result for passover lamb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72353"/>
            <a:ext cx="3048000" cy="1971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93742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617" y="753439"/>
            <a:ext cx="89761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Nombres chapitre 9</a:t>
            </a:r>
          </a:p>
          <a:p>
            <a:pPr lvl="0" algn="just"/>
            <a:endParaRPr lang="fr-FR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Que les enfants d'Israël fassent la Pâque </a:t>
            </a:r>
            <a:r>
              <a:rPr lang="fr-FR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temps fixé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617" y="1505332"/>
            <a:ext cx="8976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Vous la ferez </a:t>
            </a:r>
            <a:r>
              <a:rPr lang="fr-FR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temps fixé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quatorzième jour de ce mois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</a:t>
            </a:r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soirs (entre les deux crépuscules)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vous la ferez selon toutes ses ordonnances et selon toutes ses lois.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905" y="2418951"/>
            <a:ext cx="8976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Pour qu'ils fissent la Pâque. Et ils firent la Pâque </a:t>
            </a:r>
            <a:r>
              <a:rPr lang="fr-FR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premier mois, au quatorzième jour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du mois, </a:t>
            </a:r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</a:t>
            </a:r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soirs (</a:t>
            </a:r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crépuscules)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désert de Sinaï; les enfants d'Israël firent selon tout ce que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avait commandé à Moïse.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7617" y="3342281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Ils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feront le quatorzième jour du second mois, </a:t>
            </a:r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</a:t>
            </a:r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soirs (</a:t>
            </a:r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crépuscules)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ils la mangeront avec du pain sans levain et des herbes amères.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92529" y="4013761"/>
            <a:ext cx="8961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est clair que les lois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relatives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la </a:t>
            </a:r>
            <a:r>
              <a:rPr lang="fr-FR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Pâque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ne devaient pas être oubliées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elles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doivent également être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remplies </a:t>
            </a:r>
            <a:r>
              <a:rPr lang="fr-FR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selon les spécificités énoncées par YHWH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33</a:t>
            </a:fld>
            <a:endParaRPr lang="fr-FR" dirty="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en-CA" sz="2800" cap="none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Nombres</a:t>
            </a:r>
            <a:r>
              <a:rPr lang="en-CA" sz="2800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9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9872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8" grpId="0"/>
      <p:bldP spid="30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3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11163" y="238959"/>
            <a:ext cx="51410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r>
              <a:rPr lang="en-US" sz="2400" b="1" i="1" cap="all" dirty="0" smtClean="0">
                <a:ln w="3175"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Questions</a:t>
            </a:r>
            <a:r>
              <a:rPr lang="en-US" sz="2400" b="1" i="1" cap="all" dirty="0" smtClean="0">
                <a:ln w="3175"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 </a:t>
            </a:r>
            <a:r>
              <a:rPr lang="en-US" sz="2400" b="1" i="1" cap="all" dirty="0" smtClean="0">
                <a:ln w="3175"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et </a:t>
            </a:r>
            <a:r>
              <a:rPr lang="en-US" sz="2400" b="1" i="1" cap="all" dirty="0" err="1" smtClean="0">
                <a:ln w="3175"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commentaires</a:t>
            </a:r>
            <a:endParaRPr lang="en-US" sz="2400" b="1" i="1" cap="all" dirty="0">
              <a:ln w="3175"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34</a:t>
            </a:fld>
            <a:endParaRPr lang="fr-FR" dirty="0"/>
          </a:p>
        </p:txBody>
      </p:sp>
      <p:pic>
        <p:nvPicPr>
          <p:cNvPr id="7" name="Picture 4" descr="C:\Users\Rae\Desktop\Clip Art for PPTs\3dwm questio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3788"/>
            <a:ext cx="1912976" cy="19044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Rae\Desktop\Clip Art for PPTs\3dwm with screen edit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3" y="1419622"/>
            <a:ext cx="2922204" cy="26273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4"/>
          <p:cNvSpPr txBox="1"/>
          <p:nvPr/>
        </p:nvSpPr>
        <p:spPr>
          <a:xfrm>
            <a:off x="3851455" y="2575895"/>
            <a:ext cx="1829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Print" pitchFamily="2" charset="0"/>
              </a:rPr>
              <a:t>Toutes</a:t>
            </a:r>
            <a:r>
              <a:rPr lang="en-U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Print" pitchFamily="2" charset="0"/>
              </a:rPr>
              <a:t> les questions </a:t>
            </a:r>
            <a:r>
              <a:rPr lang="en-U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Print" pitchFamily="2" charset="0"/>
              </a:rPr>
              <a:t>sont</a:t>
            </a:r>
            <a:r>
              <a:rPr lang="en-U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Print" pitchFamily="2" charset="0"/>
              </a:rPr>
              <a:t> </a:t>
            </a:r>
            <a:r>
              <a:rPr lang="en-U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Print" pitchFamily="2" charset="0"/>
              </a:rPr>
              <a:t>importantes</a:t>
            </a:r>
            <a:endParaRPr lang="en-US" sz="16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501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3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617" y="753439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Est-ce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les Écritures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définissent la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période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soirs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» comme allant de midi jusqu'au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coucher du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soleil, tel qu’enseigné au sein du judaïsme ? </a:t>
            </a:r>
            <a:endParaRPr lang="fr-FR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617" y="1505332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 coucher du soleil est-il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facteur déterminant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établi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Genèse 1 pour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déterminer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premiers cycles de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création ?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2529" y="2211710"/>
            <a:ext cx="8976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Comment se fait-il qu'il y ait eu un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(mélange de lumière et d'obscurité) dans les 3 premiers cycles de la création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alors que le soleil n’était toujours pas commandité dans sa fonction d’éclairage ?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616" y="3175856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Est-ce le soleil qui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détermine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crépuscule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soir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 est-ce la </a:t>
            </a:r>
            <a:r>
              <a:rPr lang="fr-FR" b="1" dirty="0">
                <a:solidFill>
                  <a:srgbClr val="0000FF"/>
                </a:solidFill>
                <a:effectLst>
                  <a:glow rad="127000">
                    <a:schemeClr val="accent3">
                      <a:lumMod val="60000"/>
                      <a:lumOff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lumière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résiduelle qui émane du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soleil ?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5200" y="123478"/>
            <a:ext cx="51410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r>
              <a:rPr lang="en-US" sz="2400" b="1" i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Questions</a:t>
            </a:r>
            <a:r>
              <a:rPr lang="en-US" sz="2400" b="1" i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 </a:t>
            </a:r>
            <a:r>
              <a:rPr lang="en-US" sz="2400" b="1" i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et </a:t>
            </a:r>
            <a:r>
              <a:rPr lang="en-US" sz="2400" b="1" i="1" cap="all" dirty="0" err="1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commentaires</a:t>
            </a:r>
            <a:endParaRPr lang="en-US" sz="2400" b="1" i="1" cap="all" dirty="0">
              <a:ln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616" y="3939902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n'y avait pas de lumière émanant du soleil sur les 3 premiers cycles de la création et pourtant il y avait de la lumière pour constituer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deux crépuscules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30043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8" grpId="0"/>
      <p:bldP spid="30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3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617" y="753439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omment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fait-il que - AUJOURD'HUI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le soleil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soit identifié comme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étant le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facteur déterminant pour identifier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l’existence des crépuscules ?</a:t>
            </a:r>
            <a:endParaRPr lang="fr-FR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617" y="1388044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Où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 le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crépuscule du soir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pendant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chaud et lumineux après-midi, alors que le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soleil est directement au-dessus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nous ?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616" y="3293571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fait, la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lumière directe du soleil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 nous parvient pas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permanence.</a:t>
            </a:r>
          </a:p>
          <a:p>
            <a:pPr lvl="0" algn="just"/>
            <a:r>
              <a:rPr lang="fr-F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n'a-t-il pas déclaré dans Genèse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qu'il a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séparé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lumière des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ténèbres ?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5200" y="123478"/>
            <a:ext cx="51410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r>
              <a:rPr lang="en-US" sz="2400" b="1" i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Questions</a:t>
            </a:r>
            <a:r>
              <a:rPr lang="en-US" sz="2400" b="1" i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 </a:t>
            </a:r>
            <a:r>
              <a:rPr lang="en-US" sz="2400" b="1" i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et </a:t>
            </a:r>
            <a:r>
              <a:rPr lang="en-US" sz="2400" b="1" i="1" cap="all" dirty="0" err="1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commentaires</a:t>
            </a:r>
            <a:endParaRPr lang="en-US" sz="2400" b="1" i="1" cap="all" dirty="0">
              <a:ln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38" y="2034375"/>
            <a:ext cx="8976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semble exister des </a:t>
            </a:r>
            <a:r>
              <a:rPr lang="fr-F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intentions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déclarer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l’existence d’une soirée pendant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l'après-midi. D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notre point de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vue,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soleil semble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descendre »  depuis son zénith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midi. Cependant, techniquement,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soleil ne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descend pas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poursuit sa mission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d’apporter chaleur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lumière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d'autres endroits de la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terre.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4722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0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3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617" y="753439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Comment </a:t>
            </a:r>
            <a:r>
              <a:rPr lang="fr-FR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a-t-il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séparé la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lumière des ténèbres ? Est-il possible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qu’à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 moment-là,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ait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 une sorte de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restriction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 la lumière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elle-même ? </a:t>
            </a:r>
            <a:endParaRPr lang="fr-FR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617" y="1388044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Pourquoi la lumière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émanant d'une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lampe de poche ne brille-t-elle pas pour toujours à travers l'éternité ? Est-il possible qu'il y ait une limitation inconnue de la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lumière ?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2576" y="3234704"/>
            <a:ext cx="8976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Nous ne devons pas regarder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soleil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mais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plutôt vers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cap="all" dirty="0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LUMIÈRE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5200" y="123478"/>
            <a:ext cx="51410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r>
              <a:rPr lang="en-US" sz="2400" b="1" i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Questions</a:t>
            </a:r>
            <a:r>
              <a:rPr lang="en-US" sz="2400" b="1" i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 </a:t>
            </a:r>
            <a:r>
              <a:rPr lang="en-US" sz="2400" b="1" i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et </a:t>
            </a:r>
            <a:r>
              <a:rPr lang="en-US" sz="2400" b="1" i="1" cap="all" dirty="0" err="1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Rounded MT Bold" pitchFamily="34" charset="0"/>
              </a:rPr>
              <a:t>commentaires</a:t>
            </a:r>
            <a:endParaRPr lang="en-US" sz="2400" b="1" i="1" cap="all" dirty="0">
              <a:ln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2576" y="2034375"/>
            <a:ext cx="906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ujourd'hui nous suivons le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même schéma que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lors des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premiers cycles de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création !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lumière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 progressivement « enlevée », se forme alors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crépuscule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soir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(mélange de lumière et d'obscurité). L'obscurité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remplace la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lumière qui se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déplace petit à petit.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37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7938" y="3604036"/>
            <a:ext cx="89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Combien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fois avez-vous entendu parler des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 deux soirs », le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premier commençant à midi,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lorsque « le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soleil commence à descendre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son zénith »?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938" y="4250367"/>
            <a:ext cx="8976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Vous êtes vous demandé d’où vient ce concept ?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Résultat de recherche d'images pour &quot;emoticon thinking fac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61130"/>
            <a:ext cx="717137" cy="7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6020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0" grpId="0"/>
      <p:bldP spid="8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3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38</a:t>
            </a:fld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-23311" y="4263029"/>
            <a:ext cx="9167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ln w="6350">
                  <a:solidFill>
                    <a:srgbClr val="FFFF0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Quel avantage la religion </a:t>
            </a:r>
            <a:r>
              <a:rPr lang="fr-FR" b="1" dirty="0" smtClean="0">
                <a:ln w="6350">
                  <a:solidFill>
                    <a:srgbClr val="FFFF0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a-t-elle à revendiquer </a:t>
            </a:r>
            <a:r>
              <a:rPr lang="fr-FR" b="1" dirty="0">
                <a:ln w="6350">
                  <a:solidFill>
                    <a:srgbClr val="FFFF0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une soirée dans </a:t>
            </a:r>
            <a:r>
              <a:rPr lang="fr-FR" b="1" dirty="0" smtClean="0">
                <a:ln w="6350">
                  <a:solidFill>
                    <a:srgbClr val="FFFF0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l'après-midi ?</a:t>
            </a:r>
            <a:endParaRPr lang="fr-FR" b="1" dirty="0">
              <a:ln w="6350">
                <a:solidFill>
                  <a:srgbClr val="FFFF0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8572" y="1666997"/>
            <a:ext cx="10668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Crépuscule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boqer</a:t>
            </a:r>
            <a:r>
              <a:rPr lang="en-US" dirty="0">
                <a:solidFill>
                  <a:schemeClr val="tx1"/>
                </a:solidFill>
              </a:rPr>
              <a:t>&gt;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08818" y="1666997"/>
            <a:ext cx="6301154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Période</a:t>
            </a:r>
            <a:r>
              <a:rPr lang="en-US" sz="4000" dirty="0" smtClean="0">
                <a:solidFill>
                  <a:schemeClr val="tx1"/>
                </a:solidFill>
              </a:rPr>
              <a:t> du jour</a:t>
            </a:r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709972" y="1666997"/>
            <a:ext cx="1143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 err="1">
                <a:solidFill>
                  <a:prstClr val="black"/>
                </a:solidFill>
              </a:rPr>
              <a:t>Crépuscule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erev</a:t>
            </a:r>
            <a:r>
              <a:rPr lang="en-US" dirty="0" smtClean="0">
                <a:solidFill>
                  <a:schemeClr val="tx1"/>
                </a:solidFill>
              </a:rPr>
              <a:t>&gt;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40" name="Straight Connector 18"/>
          <p:cNvCxnSpPr/>
          <p:nvPr/>
        </p:nvCxnSpPr>
        <p:spPr>
          <a:xfrm flipV="1">
            <a:off x="318572" y="1324096"/>
            <a:ext cx="0" cy="1028701"/>
          </a:xfrm>
          <a:prstGeom prst="line">
            <a:avLst/>
          </a:prstGeom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0"/>
          <p:cNvCxnSpPr/>
          <p:nvPr/>
        </p:nvCxnSpPr>
        <p:spPr>
          <a:xfrm flipV="1">
            <a:off x="1385372" y="1324096"/>
            <a:ext cx="0" cy="1028701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4"/>
          <p:cNvCxnSpPr/>
          <p:nvPr/>
        </p:nvCxnSpPr>
        <p:spPr>
          <a:xfrm flipV="1">
            <a:off x="8852972" y="1324096"/>
            <a:ext cx="0" cy="1028701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2"/>
          <p:cNvCxnSpPr/>
          <p:nvPr/>
        </p:nvCxnSpPr>
        <p:spPr>
          <a:xfrm flipV="1">
            <a:off x="7709973" y="1324096"/>
            <a:ext cx="1" cy="1028701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-23311" y="1016645"/>
            <a:ext cx="6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29288" y="1016645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 du </a:t>
            </a:r>
            <a:r>
              <a:rPr lang="en-US" sz="17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316124" y="960033"/>
            <a:ext cx="17208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Coucher</a:t>
            </a:r>
            <a:r>
              <a:rPr lang="en-US" sz="17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7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8209809" y="960032"/>
            <a:ext cx="10365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Ténèbre</a:t>
            </a:r>
            <a:r>
              <a:rPr lang="en-US" sz="1700" dirty="0" err="1">
                <a:solidFill>
                  <a:prstClr val="black"/>
                </a:solidFill>
              </a:rPr>
              <a:t>s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48" name="Right Brace 1"/>
          <p:cNvSpPr/>
          <p:nvPr/>
        </p:nvSpPr>
        <p:spPr>
          <a:xfrm rot="5400000">
            <a:off x="5923170" y="1023738"/>
            <a:ext cx="408231" cy="3094511"/>
          </a:xfrm>
          <a:prstGeom prst="rightBrace">
            <a:avLst>
              <a:gd name="adj1" fmla="val 46337"/>
              <a:gd name="adj2" fmla="val 49736"/>
            </a:avLst>
          </a:prstGeom>
          <a:solidFill>
            <a:srgbClr val="FFFF99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ight Brace 1"/>
          <p:cNvSpPr/>
          <p:nvPr/>
        </p:nvSpPr>
        <p:spPr>
          <a:xfrm rot="5400000">
            <a:off x="8077357" y="2052838"/>
            <a:ext cx="408231" cy="1066800"/>
          </a:xfrm>
          <a:prstGeom prst="rightBrace">
            <a:avLst>
              <a:gd name="adj1" fmla="val 46337"/>
              <a:gd name="adj2" fmla="val 49736"/>
            </a:avLst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/>
          <p:cNvSpPr/>
          <p:nvPr/>
        </p:nvSpPr>
        <p:spPr>
          <a:xfrm>
            <a:off x="6818559" y="2959303"/>
            <a:ext cx="2312834" cy="7992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2135571" y="3205524"/>
            <a:ext cx="4835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600" dirty="0"/>
          </a:p>
        </p:txBody>
      </p:sp>
      <p:cxnSp>
        <p:nvCxnSpPr>
          <p:cNvPr id="54" name="Straight Connector 32"/>
          <p:cNvCxnSpPr/>
          <p:nvPr/>
        </p:nvCxnSpPr>
        <p:spPr>
          <a:xfrm flipV="1">
            <a:off x="4624741" y="1298922"/>
            <a:ext cx="0" cy="1028701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4201989" y="960693"/>
            <a:ext cx="756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1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Midi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6818559" y="2959773"/>
            <a:ext cx="23128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prstClr val="black"/>
                </a:solidFill>
              </a:rPr>
              <a:t>Le soleil a disparu laissant place au crépuscule du soir.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8178" y="2949686"/>
            <a:ext cx="4608512" cy="808884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fr-FR" sz="1600" dirty="0" smtClean="0">
                <a:solidFill>
                  <a:prstClr val="black"/>
                </a:solidFill>
              </a:rPr>
              <a:t>Le soleil </a:t>
            </a:r>
            <a:r>
              <a:rPr lang="fr-FR" sz="1600" dirty="0">
                <a:solidFill>
                  <a:prstClr val="black"/>
                </a:solidFill>
              </a:rPr>
              <a:t>est haut dans le ciel, et </a:t>
            </a:r>
            <a:r>
              <a:rPr lang="fr-FR" sz="1600" dirty="0" smtClean="0">
                <a:solidFill>
                  <a:prstClr val="black"/>
                </a:solidFill>
              </a:rPr>
              <a:t>l’obscurité se mélangerait à la </a:t>
            </a:r>
            <a:r>
              <a:rPr lang="fr-FR" sz="1600" dirty="0">
                <a:solidFill>
                  <a:prstClr val="black"/>
                </a:solidFill>
              </a:rPr>
              <a:t>lumière provoquant </a:t>
            </a:r>
            <a:r>
              <a:rPr lang="fr-FR" sz="1600" dirty="0" smtClean="0">
                <a:solidFill>
                  <a:prstClr val="black"/>
                </a:solidFill>
              </a:rPr>
              <a:t>un crépuscule </a:t>
            </a:r>
            <a:r>
              <a:rPr lang="fr-FR" sz="1600" dirty="0">
                <a:solidFill>
                  <a:prstClr val="black"/>
                </a:solidFill>
              </a:rPr>
              <a:t>avant que le soleil </a:t>
            </a:r>
            <a:r>
              <a:rPr lang="fr-FR" sz="1600" dirty="0" smtClean="0">
                <a:solidFill>
                  <a:prstClr val="black"/>
                </a:solidFill>
              </a:rPr>
              <a:t>ne se </a:t>
            </a:r>
            <a:r>
              <a:rPr lang="fr-FR" sz="1600" dirty="0">
                <a:solidFill>
                  <a:prstClr val="black"/>
                </a:solidFill>
              </a:rPr>
              <a:t>couche.</a:t>
            </a:r>
          </a:p>
        </p:txBody>
      </p:sp>
      <p:sp>
        <p:nvSpPr>
          <p:cNvPr id="5" name="Flèche vers le bas 4"/>
          <p:cNvSpPr/>
          <p:nvPr/>
        </p:nvSpPr>
        <p:spPr>
          <a:xfrm>
            <a:off x="4195420" y="3794776"/>
            <a:ext cx="514027" cy="472259"/>
          </a:xfrm>
          <a:prstGeom prst="downArrow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2763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7" grpId="0" animBg="1"/>
      <p:bldP spid="38" grpId="0" animBg="1"/>
      <p:bldP spid="39" grpId="0" animBg="1"/>
      <p:bldP spid="44" grpId="0"/>
      <p:bldP spid="45" grpId="0"/>
      <p:bldP spid="46" grpId="0"/>
      <p:bldP spid="47" grpId="0"/>
      <p:bldP spid="48" grpId="0" animBg="1"/>
      <p:bldP spid="49" grpId="0" animBg="1"/>
      <p:bldP spid="3" grpId="0" animBg="1"/>
      <p:bldP spid="55" grpId="0"/>
      <p:bldP spid="56" grpId="0"/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98"/>
            <a:ext cx="9181512" cy="517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875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“Entre les </a:t>
            </a:r>
            <a:r>
              <a:rPr lang="en-US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deux</a:t>
            </a:r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soirs</a:t>
            </a:r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”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90500" y="1851670"/>
            <a:ext cx="8763000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 fontScale="250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123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Rockwell" pitchFamily="18" charset="0"/>
              </a:rPr>
              <a:t>… </a:t>
            </a:r>
            <a:r>
              <a:rPr lang="en-US" sz="1230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Rockwell" pitchFamily="18" charset="0"/>
              </a:rPr>
              <a:t>selon</a:t>
            </a:r>
            <a:r>
              <a:rPr lang="en-US" sz="123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Rockwell" pitchFamily="18" charset="0"/>
              </a:rPr>
              <a:t> les </a:t>
            </a:r>
            <a:r>
              <a:rPr lang="en-US" sz="1230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Rockwell" pitchFamily="18" charset="0"/>
              </a:rPr>
              <a:t>définitions</a:t>
            </a:r>
            <a:r>
              <a:rPr lang="en-US" sz="123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Rockwell" pitchFamily="18" charset="0"/>
              </a:rPr>
              <a:t> </a:t>
            </a:r>
            <a:r>
              <a:rPr lang="en-US" sz="1230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Rockwell" pitchFamily="18" charset="0"/>
              </a:rPr>
              <a:t>dans</a:t>
            </a:r>
            <a:r>
              <a:rPr lang="en-US" sz="123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Rockwell" pitchFamily="18" charset="0"/>
              </a:rPr>
              <a:t> </a:t>
            </a:r>
            <a:r>
              <a:rPr lang="en-US" sz="1230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Rockwell" pitchFamily="18" charset="0"/>
              </a:rPr>
              <a:t>l’hébreu</a:t>
            </a:r>
            <a:endParaRPr lang="en-US" sz="123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Rockwell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39</a:t>
            </a:fld>
            <a:endParaRPr lang="fr-FR" dirty="0"/>
          </a:p>
        </p:txBody>
      </p:sp>
      <p:sp>
        <p:nvSpPr>
          <p:cNvPr id="7" name="TextBox 4"/>
          <p:cNvSpPr txBox="1"/>
          <p:nvPr/>
        </p:nvSpPr>
        <p:spPr>
          <a:xfrm>
            <a:off x="0" y="256302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“Entre les </a:t>
            </a:r>
            <a:r>
              <a:rPr lang="en-US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deux</a:t>
            </a:r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crépuscules</a:t>
            </a:r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”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18756" y="350785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“Pendant la </a:t>
            </a:r>
            <a:r>
              <a:rPr lang="en-US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journée</a:t>
            </a:r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8097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15716" y="259864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 err="1" smtClean="0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Beyn</a:t>
            </a:r>
            <a:r>
              <a:rPr lang="en-CA" sz="4400" b="1" dirty="0" smtClean="0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 Ha </a:t>
            </a:r>
            <a:r>
              <a:rPr lang="en-CA" sz="4400" b="1" dirty="0" err="1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Arbayim</a:t>
            </a:r>
            <a:endParaRPr lang="en-CA" sz="4400" b="1" dirty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4</a:t>
            </a:fld>
            <a:endParaRPr lang="fr-FR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023259" y="1504409"/>
            <a:ext cx="10058400" cy="4243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6000" b="1" dirty="0" smtClean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  <a:p>
            <a:endParaRPr lang="en-CA" sz="6000" b="1" dirty="0" smtClean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  <a:p>
            <a:r>
              <a:rPr lang="en-CA" sz="4000" b="1" dirty="0" smtClean="0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				</a:t>
            </a:r>
            <a:endParaRPr lang="en-CA" sz="4000" b="1" dirty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</p:txBody>
      </p:sp>
      <p:sp>
        <p:nvSpPr>
          <p:cNvPr id="28" name="Oval Callout 20"/>
          <p:cNvSpPr/>
          <p:nvPr/>
        </p:nvSpPr>
        <p:spPr>
          <a:xfrm>
            <a:off x="413512" y="3117532"/>
            <a:ext cx="4824536" cy="1553837"/>
          </a:xfrm>
          <a:prstGeom prst="wedgeEllipseCallout">
            <a:avLst>
              <a:gd name="adj1" fmla="val 6872"/>
              <a:gd name="adj2" fmla="val -81797"/>
            </a:avLst>
          </a:prstGeom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Erev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i="1" dirty="0" err="1" smtClean="0">
                <a:solidFill>
                  <a:schemeClr val="tx1"/>
                </a:solidFill>
              </a:rPr>
              <a:t>Thème</a:t>
            </a:r>
            <a:r>
              <a:rPr lang="en-US" sz="2400" b="1" i="1" dirty="0" smtClean="0">
                <a:solidFill>
                  <a:schemeClr val="tx1"/>
                </a:solidFill>
              </a:rPr>
              <a:t> central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sz="2400" b="1" i="1" dirty="0" smtClean="0">
                <a:solidFill>
                  <a:schemeClr val="tx1"/>
                </a:solidFill>
              </a:rPr>
              <a:t>= </a:t>
            </a:r>
            <a:r>
              <a:rPr lang="en-US" sz="2400" b="1" i="1" dirty="0" smtClean="0">
                <a:solidFill>
                  <a:srgbClr val="FF0000"/>
                </a:solidFill>
              </a:rPr>
              <a:t>mélange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02632" y="1573660"/>
            <a:ext cx="16651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he-IL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בין</a:t>
            </a:r>
            <a:endParaRPr lang="fr-FR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496" y="1556087"/>
            <a:ext cx="18405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ערבים</a:t>
            </a:r>
            <a:endParaRPr lang="fr-FR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8866" y="1573659"/>
            <a:ext cx="5469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he-IL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ה</a:t>
            </a:r>
            <a:endParaRPr lang="fr-FR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776" y="1707655"/>
            <a:ext cx="1046272" cy="864095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00269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 HD video backgrounds – abstract animated white silver backgroun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8979" y="3605920"/>
            <a:ext cx="760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calendrier.alliance@gmail.com</a:t>
            </a:r>
            <a:endParaRPr lang="en-US" sz="3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19" y="1413910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Vous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pouvez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nous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adresser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questions/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commentaires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à: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9" y="3400797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235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15716" y="259864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 err="1" smtClean="0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Beyn</a:t>
            </a:r>
            <a:r>
              <a:rPr lang="en-CA" sz="4400" b="1" dirty="0" smtClean="0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 Ha </a:t>
            </a:r>
            <a:r>
              <a:rPr lang="en-CA" sz="4400" b="1" dirty="0" err="1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Arbayim</a:t>
            </a:r>
            <a:endParaRPr lang="en-CA" sz="4400" b="1" dirty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5</a:t>
            </a:fld>
            <a:endParaRPr lang="fr-FR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023259" y="1504409"/>
            <a:ext cx="10058400" cy="4243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6000" b="1" dirty="0" smtClean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  <a:p>
            <a:endParaRPr lang="en-CA" sz="6000" b="1" dirty="0" smtClean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  <a:p>
            <a:r>
              <a:rPr lang="en-CA" sz="4000" b="1" dirty="0" smtClean="0">
                <a:ln>
                  <a:solidFill>
                    <a:srgbClr val="F725E8"/>
                  </a:solidFill>
                </a:ln>
                <a:effectLst>
                  <a:glow rad="127000">
                    <a:srgbClr val="00FF00"/>
                  </a:glow>
                </a:effectLst>
              </a:rPr>
              <a:t>				</a:t>
            </a:r>
            <a:endParaRPr lang="en-CA" sz="4000" b="1" dirty="0">
              <a:ln>
                <a:solidFill>
                  <a:srgbClr val="F725E8"/>
                </a:solidFill>
              </a:ln>
              <a:effectLst>
                <a:glow rad="127000">
                  <a:srgbClr val="00FF00"/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02632" y="1573660"/>
            <a:ext cx="16651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he-IL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בין</a:t>
            </a:r>
            <a:endParaRPr lang="fr-FR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496" y="1556087"/>
            <a:ext cx="18405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ערבים</a:t>
            </a:r>
            <a:endParaRPr lang="fr-FR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8866" y="1573659"/>
            <a:ext cx="5469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he-IL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ה</a:t>
            </a:r>
            <a:endParaRPr lang="fr-FR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776" y="1707655"/>
            <a:ext cx="1046272" cy="864095"/>
          </a:xfrm>
          <a:prstGeom prst="rect">
            <a:avLst/>
          </a:prstGeom>
          <a:noFill/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ounded Rectangle 1"/>
          <p:cNvSpPr/>
          <p:nvPr/>
        </p:nvSpPr>
        <p:spPr>
          <a:xfrm>
            <a:off x="1583668" y="3168833"/>
            <a:ext cx="5976664" cy="914400"/>
          </a:xfrm>
          <a:prstGeom prst="roundRect">
            <a:avLst/>
          </a:prstGeom>
          <a:noFill/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b="1" dirty="0">
                <a:ln>
                  <a:solidFill>
                    <a:srgbClr val="F725E8"/>
                  </a:solidFill>
                </a:ln>
                <a:solidFill>
                  <a:srgbClr val="FF3300"/>
                </a:solidFill>
                <a:effectLst>
                  <a:glow rad="127000">
                    <a:srgbClr val="00FF00"/>
                  </a:glow>
                </a:effectLst>
              </a:rPr>
              <a:t>Entre les </a:t>
            </a:r>
            <a:r>
              <a:rPr lang="en-CA" sz="3200" b="1" dirty="0" err="1">
                <a:ln>
                  <a:solidFill>
                    <a:srgbClr val="F725E8"/>
                  </a:solidFill>
                </a:ln>
                <a:solidFill>
                  <a:srgbClr val="FF3300"/>
                </a:solidFill>
                <a:effectLst>
                  <a:glow rad="127000">
                    <a:srgbClr val="00FF00"/>
                  </a:glow>
                </a:effectLst>
              </a:rPr>
              <a:t>deux</a:t>
            </a:r>
            <a:r>
              <a:rPr lang="en-CA" sz="3200" b="1" dirty="0">
                <a:ln>
                  <a:solidFill>
                    <a:srgbClr val="F725E8"/>
                  </a:solidFill>
                </a:ln>
                <a:solidFill>
                  <a:srgbClr val="FF3300"/>
                </a:solidFill>
                <a:effectLst>
                  <a:glow rad="127000">
                    <a:srgbClr val="00FF00"/>
                  </a:glow>
                </a:effectLst>
              </a:rPr>
              <a:t> </a:t>
            </a:r>
            <a:r>
              <a:rPr lang="en-CA" sz="3200" b="1" dirty="0" err="1">
                <a:ln>
                  <a:solidFill>
                    <a:srgbClr val="F725E8"/>
                  </a:solidFill>
                </a:ln>
                <a:solidFill>
                  <a:srgbClr val="FF3300"/>
                </a:solidFill>
                <a:effectLst>
                  <a:glow rad="127000">
                    <a:srgbClr val="00FF00"/>
                  </a:glow>
                </a:effectLst>
              </a:rPr>
              <a:t>soirs</a:t>
            </a:r>
            <a:r>
              <a:rPr lang="en-CA" sz="3200" b="1" dirty="0">
                <a:ln>
                  <a:solidFill>
                    <a:srgbClr val="F725E8"/>
                  </a:solidFill>
                </a:ln>
                <a:solidFill>
                  <a:srgbClr val="FF3300"/>
                </a:solidFill>
                <a:effectLst>
                  <a:glow rad="127000">
                    <a:srgbClr val="00FF00"/>
                  </a:glow>
                </a:effectLst>
              </a:rPr>
              <a:t> </a:t>
            </a:r>
            <a:r>
              <a:rPr lang="en-CA" sz="2800" b="1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CA" sz="2800" b="1" dirty="0" err="1" smtClean="0">
                <a:solidFill>
                  <a:schemeClr val="bg1">
                    <a:lumMod val="95000"/>
                  </a:schemeClr>
                </a:solidFill>
              </a:rPr>
              <a:t>Exode</a:t>
            </a:r>
            <a:r>
              <a:rPr lang="en-CA" sz="2800" b="1" dirty="0" smtClean="0">
                <a:solidFill>
                  <a:schemeClr val="bg1">
                    <a:lumMod val="95000"/>
                  </a:schemeClr>
                </a:solidFill>
              </a:rPr>
              <a:t> 12.6)</a:t>
            </a:r>
            <a:endParaRPr lang="en-C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urved Right Arrow 17"/>
          <p:cNvSpPr/>
          <p:nvPr/>
        </p:nvSpPr>
        <p:spPr>
          <a:xfrm>
            <a:off x="22537" y="451762"/>
            <a:ext cx="1525127" cy="3631471"/>
          </a:xfrm>
          <a:prstGeom prst="curvedRightArrow">
            <a:avLst>
              <a:gd name="adj1" fmla="val 25000"/>
              <a:gd name="adj2" fmla="val 50000"/>
              <a:gd name="adj3" fmla="val 35526"/>
            </a:avLst>
          </a:prstGeom>
          <a:solidFill>
            <a:srgbClr val="9ED56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Lightning Bolt 18"/>
          <p:cNvSpPr/>
          <p:nvPr/>
        </p:nvSpPr>
        <p:spPr>
          <a:xfrm rot="5400000">
            <a:off x="6959720" y="1314249"/>
            <a:ext cx="1871609" cy="1534481"/>
          </a:xfrm>
          <a:prstGeom prst="lightningBolt">
            <a:avLst/>
          </a:prstGeom>
          <a:solidFill>
            <a:srgbClr val="9ED561"/>
          </a:solidFill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54882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mph" presetSubtype="0" repeatCount="2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6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84816" y="2715766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exique hébreu Brown-Driver-Briggs (1906)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l’intervalle de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-20193" y="-27117"/>
            <a:ext cx="9144000" cy="576064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cap="none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&lt;</a:t>
            </a:r>
            <a:r>
              <a:rPr lang="en-US" sz="2800" b="0" cap="none" spc="1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beyn</a:t>
            </a:r>
            <a:r>
              <a:rPr lang="en-US" sz="2800" b="0" cap="none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&gt;  </a:t>
            </a:r>
            <a:r>
              <a:rPr lang="he-IL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בין</a:t>
            </a:r>
            <a:endParaRPr lang="en-US" sz="2800" b="0" cap="none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373" y="2158081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Dictionnaire Sander et </a:t>
            </a:r>
            <a:r>
              <a:rPr lang="fr-FR" sz="2000" dirty="0" err="1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Trenel</a:t>
            </a:r>
            <a:r>
              <a:rPr lang="fr-FR" sz="20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(1859)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dans l’espace de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372" y="1635646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exique John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Parkhurst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(1762)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au milieu de.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373" y="1115621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Dictionnaire Edward Leigh (1712)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au milieu.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20"/>
          <p:cNvCxnSpPr/>
          <p:nvPr/>
        </p:nvCxnSpPr>
        <p:spPr>
          <a:xfrm flipV="1">
            <a:off x="1418673" y="3525704"/>
            <a:ext cx="0" cy="60278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2"/>
          <p:cNvCxnSpPr/>
          <p:nvPr/>
        </p:nvCxnSpPr>
        <p:spPr>
          <a:xfrm flipV="1">
            <a:off x="7812360" y="3514687"/>
            <a:ext cx="0" cy="602787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uble flèche horizontale 2"/>
          <p:cNvSpPr/>
          <p:nvPr/>
        </p:nvSpPr>
        <p:spPr>
          <a:xfrm>
            <a:off x="1441411" y="3676401"/>
            <a:ext cx="6370949" cy="301394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5327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8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7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55041" y="30219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L’expression « 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Beyn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Arbayim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» apparait </a:t>
            </a:r>
            <a:r>
              <a:rPr lang="fr-F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 fois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dans les écritures :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236" y="91256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12.6, 16.12, 29.39, 29.41, 30.8</a:t>
            </a:r>
          </a:p>
          <a:p>
            <a:pPr lvl="0" algn="just"/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Lévitique 23.5</a:t>
            </a:r>
          </a:p>
          <a:p>
            <a:pPr lvl="0" algn="just"/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Nombres 9.3, 9.5, 9.11, 28.4, 28.8</a:t>
            </a:r>
            <a:endParaRPr lang="fr-FR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3808" y="202056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Cette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expression doit être comprise </a:t>
            </a:r>
            <a:r>
              <a:rPr lang="fr-FR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selon les définitions de la langue hébraïque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5041" y="2558191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l’étude précédente «Le soir», nous avons explorer les définitions  hébraïques qui révèlent la signification centrale de &lt;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: le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1236" y="329183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 même mot &lt;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constitue la racine du mot pluriel (duel) &lt;</a:t>
            </a:r>
            <a:r>
              <a:rPr lang="fr-FR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arbayim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&gt;, que nous pouvons traduire par « 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deux mélanges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».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Image result for gramma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66493"/>
            <a:ext cx="1368152" cy="1577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749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8</a:t>
            </a:fld>
            <a:endParaRPr lang="fr-FR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810" y="915566"/>
            <a:ext cx="8976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Concernant la traduction de cette expression,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fr-F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Parhurst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dans son lexique hébreu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1807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fr-FR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Selig</a:t>
            </a:r>
            <a:r>
              <a:rPr lang="fr-FR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Newman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dans son lexique de </a:t>
            </a:r>
            <a:r>
              <a:rPr lang="fr-FR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1832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écrivent tous les deux ceci :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810" y="1931229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deux soirs, ou plus littéralement, entre les deux mélanges. »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810" y="2473696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est très intéressant de noter que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Parkhurst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Newman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applique le sens originel de 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(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à une période de temps.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810" y="3229935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existe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deux périodes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dans le cycle de 24 heures pendant lesquelles lumière et obscurité se mélangent : 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7810" y="3937821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FR" sz="20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crépuscule du matin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l’aube, avant le lever du soleil : &lt;</a:t>
            </a:r>
            <a:r>
              <a:rPr lang="fr-FR" sz="2000" dirty="0" err="1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boqer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810" y="4337931"/>
            <a:ext cx="80765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crépuscule du soir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la soirée, après le coucher de soleil : 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 flipH="1">
            <a:off x="5508104" y="1849895"/>
            <a:ext cx="3024336" cy="56277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0198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  <p:bldP spid="1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9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67810" y="915566"/>
            <a:ext cx="8976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tenant compte des définitions dans l’hébreu et des définitions de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Parkhurst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fr-FR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Newman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la traduction la plus littérale de cette expression devient :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810" y="1931229"/>
            <a:ext cx="8976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ntre les deux mélanges de lumière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 algn="ctr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celui qui précède le lever du soleil (</a:t>
            </a:r>
            <a:r>
              <a:rPr lang="fr-FR" sz="2000" dirty="0" err="1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boqer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et</a:t>
            </a:r>
          </a:p>
          <a:p>
            <a:pPr lvl="0" algn="ctr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celui qui précède le coucher de soleil (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 »</a:t>
            </a:r>
            <a:endParaRPr lang="fr-FR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810" y="3232484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Vérifions si ce concept s’aligne parfaitement aux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Écritures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810" y="3795886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egardons tout d’abord une illustration vue dans notre précédente étude.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Beyn</a:t>
            </a:r>
            <a:r>
              <a:rPr lang="en-CA" sz="2800" cap="none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Ha </a:t>
            </a:r>
            <a:r>
              <a:rPr lang="en-CA" sz="2800" cap="none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Arbayim</a:t>
            </a:r>
            <a:endParaRPr lang="en-CA" sz="2800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0990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</TotalTime>
  <Words>2482</Words>
  <Application>Microsoft Office PowerPoint</Application>
  <PresentationFormat>Affichage à l'écran (16:9)</PresentationFormat>
  <Paragraphs>318</Paragraphs>
  <Slides>40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Fawzi</dc:creator>
  <cp:lastModifiedBy>Fawzi</cp:lastModifiedBy>
  <cp:revision>183</cp:revision>
  <dcterms:created xsi:type="dcterms:W3CDTF">2018-04-25T09:15:37Z</dcterms:created>
  <dcterms:modified xsi:type="dcterms:W3CDTF">2018-05-08T10:27:34Z</dcterms:modified>
</cp:coreProperties>
</file>