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87" r:id="rId4"/>
  </p:sldMasterIdLst>
  <p:notesMasterIdLst>
    <p:notesMasterId r:id="rId105"/>
  </p:notesMasterIdLst>
  <p:handoutMasterIdLst>
    <p:handoutMasterId r:id="rId106"/>
  </p:handoutMasterIdLst>
  <p:sldIdLst>
    <p:sldId id="465" r:id="rId5"/>
    <p:sldId id="466" r:id="rId6"/>
    <p:sldId id="472" r:id="rId7"/>
    <p:sldId id="473"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90" r:id="rId25"/>
    <p:sldId id="491" r:id="rId26"/>
    <p:sldId id="492" r:id="rId27"/>
    <p:sldId id="493" r:id="rId28"/>
    <p:sldId id="494" r:id="rId29"/>
    <p:sldId id="495" r:id="rId30"/>
    <p:sldId id="496" r:id="rId31"/>
    <p:sldId id="497" r:id="rId32"/>
    <p:sldId id="498" r:id="rId33"/>
    <p:sldId id="499" r:id="rId34"/>
    <p:sldId id="500" r:id="rId35"/>
    <p:sldId id="581" r:id="rId36"/>
    <p:sldId id="572" r:id="rId37"/>
    <p:sldId id="501" r:id="rId38"/>
    <p:sldId id="502" r:id="rId39"/>
    <p:sldId id="503" r:id="rId40"/>
    <p:sldId id="504" r:id="rId41"/>
    <p:sldId id="505" r:id="rId42"/>
    <p:sldId id="506" r:id="rId43"/>
    <p:sldId id="507" r:id="rId44"/>
    <p:sldId id="508" r:id="rId45"/>
    <p:sldId id="510" r:id="rId46"/>
    <p:sldId id="511" r:id="rId47"/>
    <p:sldId id="512" r:id="rId48"/>
    <p:sldId id="513" r:id="rId49"/>
    <p:sldId id="514" r:id="rId50"/>
    <p:sldId id="515" r:id="rId51"/>
    <p:sldId id="516" r:id="rId52"/>
    <p:sldId id="517" r:id="rId53"/>
    <p:sldId id="518" r:id="rId54"/>
    <p:sldId id="519" r:id="rId55"/>
    <p:sldId id="520" r:id="rId56"/>
    <p:sldId id="521" r:id="rId57"/>
    <p:sldId id="522" r:id="rId58"/>
    <p:sldId id="523" r:id="rId59"/>
    <p:sldId id="524" r:id="rId60"/>
    <p:sldId id="526" r:id="rId61"/>
    <p:sldId id="527" r:id="rId62"/>
    <p:sldId id="528" r:id="rId63"/>
    <p:sldId id="529" r:id="rId64"/>
    <p:sldId id="530" r:id="rId65"/>
    <p:sldId id="531" r:id="rId66"/>
    <p:sldId id="532" r:id="rId67"/>
    <p:sldId id="533" r:id="rId68"/>
    <p:sldId id="534" r:id="rId69"/>
    <p:sldId id="535" r:id="rId70"/>
    <p:sldId id="536" r:id="rId71"/>
    <p:sldId id="537" r:id="rId72"/>
    <p:sldId id="538" r:id="rId73"/>
    <p:sldId id="539" r:id="rId74"/>
    <p:sldId id="540" r:id="rId75"/>
    <p:sldId id="541" r:id="rId76"/>
    <p:sldId id="544" r:id="rId77"/>
    <p:sldId id="546" r:id="rId78"/>
    <p:sldId id="547" r:id="rId79"/>
    <p:sldId id="548" r:id="rId80"/>
    <p:sldId id="579" r:id="rId81"/>
    <p:sldId id="549" r:id="rId82"/>
    <p:sldId id="550" r:id="rId83"/>
    <p:sldId id="551" r:id="rId84"/>
    <p:sldId id="552" r:id="rId85"/>
    <p:sldId id="580" r:id="rId86"/>
    <p:sldId id="553" r:id="rId87"/>
    <p:sldId id="555" r:id="rId88"/>
    <p:sldId id="554" r:id="rId89"/>
    <p:sldId id="556" r:id="rId90"/>
    <p:sldId id="557" r:id="rId91"/>
    <p:sldId id="558" r:id="rId92"/>
    <p:sldId id="559" r:id="rId93"/>
    <p:sldId id="560" r:id="rId94"/>
    <p:sldId id="561" r:id="rId95"/>
    <p:sldId id="562" r:id="rId96"/>
    <p:sldId id="563" r:id="rId97"/>
    <p:sldId id="564" r:id="rId98"/>
    <p:sldId id="566" r:id="rId99"/>
    <p:sldId id="567" r:id="rId100"/>
    <p:sldId id="568" r:id="rId101"/>
    <p:sldId id="569" r:id="rId102"/>
    <p:sldId id="582" r:id="rId103"/>
    <p:sldId id="570" r:id="rId10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79" userDrawn="1">
          <p15:clr>
            <a:srgbClr val="A4A3A4"/>
          </p15:clr>
        </p15:guide>
        <p15:guide id="2" pos="3863"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663300"/>
    <a:srgbClr val="0000FF"/>
    <a:srgbClr val="00FF99"/>
    <a:srgbClr val="00FFFF"/>
    <a:srgbClr val="993300"/>
    <a:srgbClr val="00FF00"/>
    <a:srgbClr val="008080"/>
    <a:srgbClr val="FF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7" autoAdjust="0"/>
    <p:restoredTop sz="93671" autoAdjust="0"/>
  </p:normalViewPr>
  <p:slideViewPr>
    <p:cSldViewPr snapToGrid="0">
      <p:cViewPr>
        <p:scale>
          <a:sx n="50" d="100"/>
          <a:sy n="50" d="100"/>
        </p:scale>
        <p:origin x="-1368" y="-830"/>
      </p:cViewPr>
      <p:guideLst>
        <p:guide orient="horz" pos="1979"/>
        <p:guide pos="3863"/>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8" d="100"/>
          <a:sy n="68" d="100"/>
        </p:scale>
        <p:origin x="328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commentAuthors" Target="commentAuthor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C50CD35-3488-43AA-B5FC-B8D2E0E5E87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 xmlns:a16="http://schemas.microsoft.com/office/drawing/2014/main" id="{7AFD3A2D-325D-43B3-AD08-92DA61C89F9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ED70242-D98F-4CA2-AA36-61B2129D3457}" type="datetimeFigureOut">
              <a:rPr lang="en-US" smtClean="0"/>
              <a:t>2/7/2021</a:t>
            </a:fld>
            <a:endParaRPr lang="en-US" dirty="0"/>
          </a:p>
        </p:txBody>
      </p:sp>
      <p:sp>
        <p:nvSpPr>
          <p:cNvPr id="4" name="Footer Placeholder 3">
            <a:extLst>
              <a:ext uri="{FF2B5EF4-FFF2-40B4-BE49-F238E27FC236}">
                <a16:creationId xmlns="" xmlns:a16="http://schemas.microsoft.com/office/drawing/2014/main" id="{B6DC9CF5-6832-4C16-84DD-69D490A9274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 xmlns:a16="http://schemas.microsoft.com/office/drawing/2014/main" id="{4B900772-0433-4971-B886-8CC9B08E33D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926049E-91CC-41D7-86A4-048631A56457}" type="datetimeFigureOut">
              <a:rPr lang="en-US" smtClean="0"/>
              <a:t>2/7/2021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12</a:t>
            </a:fld>
            <a:endParaRPr lang="en-US" dirty="0"/>
          </a:p>
        </p:txBody>
      </p:sp>
    </p:spTree>
    <p:extLst>
      <p:ext uri="{BB962C8B-B14F-4D97-AF65-F5344CB8AC3E}">
        <p14:creationId xmlns:p14="http://schemas.microsoft.com/office/powerpoint/2010/main" val="126347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94</a:t>
            </a:fld>
            <a:endParaRPr lang="en-US" dirty="0"/>
          </a:p>
        </p:txBody>
      </p:sp>
    </p:spTree>
    <p:extLst>
      <p:ext uri="{BB962C8B-B14F-4D97-AF65-F5344CB8AC3E}">
        <p14:creationId xmlns:p14="http://schemas.microsoft.com/office/powerpoint/2010/main" val="330104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95</a:t>
            </a:fld>
            <a:endParaRPr lang="en-US" dirty="0"/>
          </a:p>
        </p:txBody>
      </p:sp>
    </p:spTree>
    <p:extLst>
      <p:ext uri="{BB962C8B-B14F-4D97-AF65-F5344CB8AC3E}">
        <p14:creationId xmlns:p14="http://schemas.microsoft.com/office/powerpoint/2010/main" val="388842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96</a:t>
            </a:fld>
            <a:endParaRPr lang="en-US" dirty="0"/>
          </a:p>
        </p:txBody>
      </p:sp>
    </p:spTree>
    <p:extLst>
      <p:ext uri="{BB962C8B-B14F-4D97-AF65-F5344CB8AC3E}">
        <p14:creationId xmlns:p14="http://schemas.microsoft.com/office/powerpoint/2010/main" val="1293651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97</a:t>
            </a:fld>
            <a:endParaRPr lang="en-US" dirty="0"/>
          </a:p>
        </p:txBody>
      </p:sp>
    </p:spTree>
    <p:extLst>
      <p:ext uri="{BB962C8B-B14F-4D97-AF65-F5344CB8AC3E}">
        <p14:creationId xmlns:p14="http://schemas.microsoft.com/office/powerpoint/2010/main" val="151310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98</a:t>
            </a:fld>
            <a:endParaRPr lang="en-US" dirty="0"/>
          </a:p>
        </p:txBody>
      </p:sp>
    </p:spTree>
    <p:extLst>
      <p:ext uri="{BB962C8B-B14F-4D97-AF65-F5344CB8AC3E}">
        <p14:creationId xmlns:p14="http://schemas.microsoft.com/office/powerpoint/2010/main" val="362457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99</a:t>
            </a:fld>
            <a:endParaRPr lang="en-US" dirty="0"/>
          </a:p>
        </p:txBody>
      </p:sp>
    </p:spTree>
    <p:extLst>
      <p:ext uri="{BB962C8B-B14F-4D97-AF65-F5344CB8AC3E}">
        <p14:creationId xmlns:p14="http://schemas.microsoft.com/office/powerpoint/2010/main" val="242854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25</a:t>
            </a:fld>
            <a:endParaRPr lang="en-US" dirty="0"/>
          </a:p>
        </p:txBody>
      </p:sp>
    </p:spTree>
    <p:extLst>
      <p:ext uri="{BB962C8B-B14F-4D97-AF65-F5344CB8AC3E}">
        <p14:creationId xmlns:p14="http://schemas.microsoft.com/office/powerpoint/2010/main" val="19556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87</a:t>
            </a:fld>
            <a:endParaRPr lang="en-US" dirty="0"/>
          </a:p>
        </p:txBody>
      </p:sp>
    </p:spTree>
    <p:extLst>
      <p:ext uri="{BB962C8B-B14F-4D97-AF65-F5344CB8AC3E}">
        <p14:creationId xmlns:p14="http://schemas.microsoft.com/office/powerpoint/2010/main" val="272517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88</a:t>
            </a:fld>
            <a:endParaRPr lang="en-US" dirty="0"/>
          </a:p>
        </p:txBody>
      </p:sp>
    </p:spTree>
    <p:extLst>
      <p:ext uri="{BB962C8B-B14F-4D97-AF65-F5344CB8AC3E}">
        <p14:creationId xmlns:p14="http://schemas.microsoft.com/office/powerpoint/2010/main" val="325262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89</a:t>
            </a:fld>
            <a:endParaRPr lang="en-US" dirty="0"/>
          </a:p>
        </p:txBody>
      </p:sp>
    </p:spTree>
    <p:extLst>
      <p:ext uri="{BB962C8B-B14F-4D97-AF65-F5344CB8AC3E}">
        <p14:creationId xmlns:p14="http://schemas.microsoft.com/office/powerpoint/2010/main" val="68001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90</a:t>
            </a:fld>
            <a:endParaRPr lang="en-US" dirty="0"/>
          </a:p>
        </p:txBody>
      </p:sp>
    </p:spTree>
    <p:extLst>
      <p:ext uri="{BB962C8B-B14F-4D97-AF65-F5344CB8AC3E}">
        <p14:creationId xmlns:p14="http://schemas.microsoft.com/office/powerpoint/2010/main" val="211561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91</a:t>
            </a:fld>
            <a:endParaRPr lang="en-US" dirty="0"/>
          </a:p>
        </p:txBody>
      </p:sp>
    </p:spTree>
    <p:extLst>
      <p:ext uri="{BB962C8B-B14F-4D97-AF65-F5344CB8AC3E}">
        <p14:creationId xmlns:p14="http://schemas.microsoft.com/office/powerpoint/2010/main" val="177518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92</a:t>
            </a:fld>
            <a:endParaRPr lang="en-US" dirty="0"/>
          </a:p>
        </p:txBody>
      </p:sp>
    </p:spTree>
    <p:extLst>
      <p:ext uri="{BB962C8B-B14F-4D97-AF65-F5344CB8AC3E}">
        <p14:creationId xmlns:p14="http://schemas.microsoft.com/office/powerpoint/2010/main" val="158631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t>93</a:t>
            </a:fld>
            <a:endParaRPr lang="en-US" dirty="0"/>
          </a:p>
        </p:txBody>
      </p:sp>
    </p:spTree>
    <p:extLst>
      <p:ext uri="{BB962C8B-B14F-4D97-AF65-F5344CB8AC3E}">
        <p14:creationId xmlns:p14="http://schemas.microsoft.com/office/powerpoint/2010/main" val="3781018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D42839-33DD-467D-9738-A7851507D9F7}" type="datetime1">
              <a:rPr lang="en-US" smtClean="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8AD6C-4D3E-4DC6-98D1-A667A9639A09}" type="datetime1">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81E02-24B1-44C8-A579-859CBB8B5233}" type="datetime1">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1F740-CAB1-4808-8BA4-984B11628C4F}" type="datetime1">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AF4B0-1233-4B5D-AD09-D9753698EF7E}" type="datetime1">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74E4BF-1690-4EDA-8EE8-885E99169D3D}" type="datetime1">
              <a:rPr lang="en-US" smtClean="0"/>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92EBB4D-9736-44BB-9C25-F0DA68659A5B}" type="datetime1">
              <a:rPr lang="en-US" smtClean="0"/>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B93779-8BB1-45E5-B8F5-DA5B45B5650D}" type="datetime1">
              <a:rPr lang="en-US" smtClean="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690BE0A-2A25-4221-A5B9-899A65B58553}" type="datetime1">
              <a:rPr lang="en-US" smtClean="0"/>
              <a:t>2/7/2021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6F35B-D1C3-4159-B203-9EFE6028E9FF}" type="datetime1">
              <a:rPr lang="en-US" smtClean="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4AE16-48DD-441C-A1FE-5C9D6989888B}" type="datetime1">
              <a:rPr lang="en-US" smtClean="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7A3CBD-5AFF-44FB-A7C1-7284C4E0FFA4}" type="datetime1">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C53644-DFB8-42A6-B6DB-12C6AA6D4F0A}" type="datetime1">
              <a:rPr lang="en-US" smtClean="0"/>
              <a:t>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22676-B7D3-4A27-9B8D-C9C2F51F7105}" type="datetime1">
              <a:rPr lang="en-US" smtClean="0"/>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41D49AF-2FC1-4CB8-B7CD-07C782F568A7}" type="datetime1">
              <a:rPr lang="en-US" smtClean="0"/>
              <a:t>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D7631-D1EA-4EE8-863E-879289A86C08}" type="datetime1">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2AC78-9027-4DA2-AA02-F90088DA0E4C}" type="datetime1">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DCA358-F48A-4394-96F3-C62F4F18B341}" type="datetime1">
              <a:rPr lang="en-US" smtClean="0"/>
              <a:t>2/7/2021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0.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0.xml"/><Relationship Id="rId6" Type="http://schemas.openxmlformats.org/officeDocument/2006/relationships/image" Target="../media/image11.gif"/><Relationship Id="rId5" Type="http://schemas.openxmlformats.org/officeDocument/2006/relationships/image" Target="../media/image16.gif"/><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1.gif"/><Relationship Id="rId1" Type="http://schemas.openxmlformats.org/officeDocument/2006/relationships/slideLayout" Target="../slideLayouts/slideLayout10.xml"/><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1.gif"/><Relationship Id="rId7"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9.gif"/><Relationship Id="rId11" Type="http://schemas.openxmlformats.org/officeDocument/2006/relationships/image" Target="../media/image16.gif"/><Relationship Id="rId5" Type="http://schemas.openxmlformats.org/officeDocument/2006/relationships/image" Target="../media/image18.gif"/><Relationship Id="rId10" Type="http://schemas.openxmlformats.org/officeDocument/2006/relationships/image" Target="../media/image15.gif"/><Relationship Id="rId4" Type="http://schemas.openxmlformats.org/officeDocument/2006/relationships/image" Target="../media/image17.gif"/><Relationship Id="rId9" Type="http://schemas.openxmlformats.org/officeDocument/2006/relationships/image" Target="../media/image14.gif"/></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5.gif"/><Relationship Id="rId7" Type="http://schemas.openxmlformats.org/officeDocument/2006/relationships/image" Target="../media/image18.gif"/><Relationship Id="rId2" Type="http://schemas.openxmlformats.org/officeDocument/2006/relationships/image" Target="../media/image14.gif"/><Relationship Id="rId1" Type="http://schemas.openxmlformats.org/officeDocument/2006/relationships/slideLayout" Target="../slideLayouts/slideLayout10.xml"/><Relationship Id="rId6" Type="http://schemas.openxmlformats.org/officeDocument/2006/relationships/image" Target="../media/image17.gif"/><Relationship Id="rId5" Type="http://schemas.openxmlformats.org/officeDocument/2006/relationships/image" Target="../media/image11.gif"/><Relationship Id="rId4" Type="http://schemas.openxmlformats.org/officeDocument/2006/relationships/image" Target="../media/image16.gif"/><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1.gif"/><Relationship Id="rId1" Type="http://schemas.openxmlformats.org/officeDocument/2006/relationships/slideLayout" Target="../slideLayouts/slideLayout10.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9.gif"/><Relationship Id="rId2" Type="http://schemas.openxmlformats.org/officeDocument/2006/relationships/image" Target="../media/image17.gif"/><Relationship Id="rId1" Type="http://schemas.openxmlformats.org/officeDocument/2006/relationships/slideLayout" Target="../slideLayouts/slideLayout10.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7.gif"/><Relationship Id="rId7" Type="http://schemas.openxmlformats.org/officeDocument/2006/relationships/image" Target="../media/image10.gif"/><Relationship Id="rId2" Type="http://schemas.openxmlformats.org/officeDocument/2006/relationships/image" Target="../media/image11.gif"/><Relationship Id="rId1" Type="http://schemas.openxmlformats.org/officeDocument/2006/relationships/slideLayout" Target="../slideLayouts/slideLayout10.xml"/><Relationship Id="rId6" Type="http://schemas.openxmlformats.org/officeDocument/2006/relationships/image" Target="../media/image19.gif"/><Relationship Id="rId5" Type="http://schemas.openxmlformats.org/officeDocument/2006/relationships/image" Target="../media/image20.gi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0.gif"/><Relationship Id="rId1" Type="http://schemas.openxmlformats.org/officeDocument/2006/relationships/slideLayout" Target="../slideLayouts/slideLayout10.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8.gif"/><Relationship Id="rId2" Type="http://schemas.openxmlformats.org/officeDocument/2006/relationships/image" Target="../media/image20.gif"/><Relationship Id="rId1" Type="http://schemas.openxmlformats.org/officeDocument/2006/relationships/slideLayout" Target="../slideLayouts/slideLayout10.xml"/><Relationship Id="rId6" Type="http://schemas.openxmlformats.org/officeDocument/2006/relationships/image" Target="../media/image24.gif"/><Relationship Id="rId5" Type="http://schemas.openxmlformats.org/officeDocument/2006/relationships/image" Target="../media/image9.gif"/><Relationship Id="rId4" Type="http://schemas.openxmlformats.org/officeDocument/2006/relationships/image" Target="../media/image10.gif"/></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0.gif"/><Relationship Id="rId2" Type="http://schemas.openxmlformats.org/officeDocument/2006/relationships/image" Target="../media/image11.gif"/><Relationship Id="rId1" Type="http://schemas.openxmlformats.org/officeDocument/2006/relationships/slideLayout" Target="../slideLayouts/slideLayout10.xml"/><Relationship Id="rId6" Type="http://schemas.openxmlformats.org/officeDocument/2006/relationships/image" Target="../media/image19.gif"/><Relationship Id="rId5" Type="http://schemas.openxmlformats.org/officeDocument/2006/relationships/image" Target="../media/image20.gif"/><Relationship Id="rId4" Type="http://schemas.openxmlformats.org/officeDocument/2006/relationships/image" Target="../media/image18.gif"/></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3.gi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3.gif"/><Relationship Id="rId1" Type="http://schemas.openxmlformats.org/officeDocument/2006/relationships/slideLayout" Target="../slideLayouts/slideLayout10.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1.jpeg"/><Relationship Id="rId3" Type="http://schemas.openxmlformats.org/officeDocument/2006/relationships/image" Target="../media/image19.gif"/><Relationship Id="rId7" Type="http://schemas.openxmlformats.org/officeDocument/2006/relationships/image" Target="../media/image24.gif"/><Relationship Id="rId12" Type="http://schemas.openxmlformats.org/officeDocument/2006/relationships/image" Target="../media/image10.gif"/><Relationship Id="rId2" Type="http://schemas.openxmlformats.org/officeDocument/2006/relationships/image" Target="../media/image23.gif"/><Relationship Id="rId1" Type="http://schemas.openxmlformats.org/officeDocument/2006/relationships/slideLayout" Target="../slideLayouts/slideLayout10.xml"/><Relationship Id="rId6" Type="http://schemas.openxmlformats.org/officeDocument/2006/relationships/image" Target="../media/image18.gif"/><Relationship Id="rId11" Type="http://schemas.openxmlformats.org/officeDocument/2006/relationships/image" Target="../media/image20.gif"/><Relationship Id="rId5" Type="http://schemas.openxmlformats.org/officeDocument/2006/relationships/image" Target="../media/image17.gif"/><Relationship Id="rId10" Type="http://schemas.openxmlformats.org/officeDocument/2006/relationships/image" Target="../media/image25.gif"/><Relationship Id="rId4" Type="http://schemas.openxmlformats.org/officeDocument/2006/relationships/image" Target="../media/image11.gif"/><Relationship Id="rId9" Type="http://schemas.openxmlformats.org/officeDocument/2006/relationships/image" Target="../media/image12.gif"/><Relationship Id="rId14" Type="http://schemas.openxmlformats.org/officeDocument/2006/relationships/image" Target="../media/image30.png"/></Relationships>
</file>

<file path=ppt/slides/_rels/slide38.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31.jpeg"/><Relationship Id="rId3" Type="http://schemas.openxmlformats.org/officeDocument/2006/relationships/image" Target="../media/image19.gif"/><Relationship Id="rId7" Type="http://schemas.openxmlformats.org/officeDocument/2006/relationships/image" Target="../media/image24.gif"/><Relationship Id="rId12" Type="http://schemas.openxmlformats.org/officeDocument/2006/relationships/image" Target="../media/image10.gif"/><Relationship Id="rId2" Type="http://schemas.openxmlformats.org/officeDocument/2006/relationships/image" Target="../media/image23.gif"/><Relationship Id="rId1" Type="http://schemas.openxmlformats.org/officeDocument/2006/relationships/slideLayout" Target="../slideLayouts/slideLayout10.xml"/><Relationship Id="rId6" Type="http://schemas.openxmlformats.org/officeDocument/2006/relationships/image" Target="../media/image18.gif"/><Relationship Id="rId11" Type="http://schemas.openxmlformats.org/officeDocument/2006/relationships/image" Target="../media/image20.gif"/><Relationship Id="rId5" Type="http://schemas.openxmlformats.org/officeDocument/2006/relationships/image" Target="../media/image17.gif"/><Relationship Id="rId10" Type="http://schemas.openxmlformats.org/officeDocument/2006/relationships/image" Target="../media/image25.gif"/><Relationship Id="rId4" Type="http://schemas.openxmlformats.org/officeDocument/2006/relationships/image" Target="../media/image11.gif"/><Relationship Id="rId9" Type="http://schemas.openxmlformats.org/officeDocument/2006/relationships/image" Target="../media/image12.gif"/><Relationship Id="rId1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3.gi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3.gif"/><Relationship Id="rId1" Type="http://schemas.openxmlformats.org/officeDocument/2006/relationships/slideLayout" Target="../slideLayouts/slideLayout10.xml"/><Relationship Id="rId5" Type="http://schemas.openxmlformats.org/officeDocument/2006/relationships/image" Target="../media/image34.gif"/><Relationship Id="rId4" Type="http://schemas.openxmlformats.org/officeDocument/2006/relationships/image" Target="../media/image18.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19.gi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12.gif"/><Relationship Id="rId4" Type="http://schemas.openxmlformats.org/officeDocument/2006/relationships/image" Target="../media/image9.gif"/></Relationships>
</file>

<file path=ppt/slides/_rels/slide5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0.xml"/><Relationship Id="rId4" Type="http://schemas.openxmlformats.org/officeDocument/2006/relationships/image" Target="../media/image12.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0.xml"/><Relationship Id="rId4" Type="http://schemas.openxmlformats.org/officeDocument/2006/relationships/image" Target="../media/image16.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9.gif"/><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gif"/></Relationships>
</file>

<file path=ppt/slides/_rels/slide7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0.xml"/><Relationship Id="rId4" Type="http://schemas.openxmlformats.org/officeDocument/2006/relationships/image" Target="../media/image15.gif"/></Relationships>
</file>

<file path=ppt/slides/_rels/slide7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9.gi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5.gi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1.gif"/><Relationship Id="rId5" Type="http://schemas.openxmlformats.org/officeDocument/2006/relationships/image" Target="../media/image16.gif"/><Relationship Id="rId4" Type="http://schemas.openxmlformats.org/officeDocument/2006/relationships/image" Target="../media/image15.gif"/></Relationships>
</file>

<file path=ppt/slides/_rels/slide89.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gif"/><Relationship Id="rId5" Type="http://schemas.openxmlformats.org/officeDocument/2006/relationships/image" Target="../media/image16.gif"/><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8.gif"/><Relationship Id="rId5" Type="http://schemas.openxmlformats.org/officeDocument/2006/relationships/image" Target="../media/image24.gif"/><Relationship Id="rId4" Type="http://schemas.openxmlformats.org/officeDocument/2006/relationships/image" Target="../media/image15.gif"/></Relationships>
</file>

<file path=ppt/slides/_rels/slide9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0.gif"/><Relationship Id="rId5" Type="http://schemas.openxmlformats.org/officeDocument/2006/relationships/image" Target="../media/image41.gif"/><Relationship Id="rId4" Type="http://schemas.openxmlformats.org/officeDocument/2006/relationships/image" Target="../media/image17.gif"/></Relationships>
</file>

<file path=ppt/slides/_rels/slide9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FF">
            <a:alpha val="40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154" y="333104"/>
            <a:ext cx="10913363" cy="6138767"/>
          </a:xfrm>
          <a:prstGeom prst="rect">
            <a:avLst/>
          </a:prstGeom>
          <a:scene3d>
            <a:camera prst="orthographicFront"/>
            <a:lightRig rig="threePt" dir="t"/>
          </a:scene3d>
          <a:sp3d>
            <a:bevelT/>
          </a:sp3d>
        </p:spPr>
      </p:pic>
      <p:pic>
        <p:nvPicPr>
          <p:cNvPr id="3074" name="Picture 2" descr="C:\Users\Rae\Desktop\Daisy CCC website\English SM YCC title slides  4-30-20\YCC - wine beve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117" y="1418457"/>
            <a:ext cx="5310900" cy="3977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6239" y="-1652768"/>
            <a:ext cx="13737324" cy="923330"/>
          </a:xfrm>
          <a:prstGeom prst="rect">
            <a:avLst/>
          </a:prstGeom>
          <a:solidFill>
            <a:schemeClr val="bg2"/>
          </a:solidFill>
        </p:spPr>
        <p:txBody>
          <a:bodyPr wrap="square">
            <a:spAutoFit/>
          </a:bodyPr>
          <a:lstStyle/>
          <a:p>
            <a:r>
              <a:rPr lang="en-US" dirty="0">
                <a:solidFill>
                  <a:schemeClr val="bg1"/>
                </a:solidFill>
              </a:rPr>
              <a:t>Hear  are the slides  that you asked me to get from </a:t>
            </a:r>
            <a:r>
              <a:rPr lang="en-US" dirty="0" err="1">
                <a:solidFill>
                  <a:schemeClr val="bg1"/>
                </a:solidFill>
              </a:rPr>
              <a:t>todd</a:t>
            </a:r>
            <a:r>
              <a:rPr lang="en-US" dirty="0" smtClean="0">
                <a:solidFill>
                  <a:schemeClr val="bg1"/>
                </a:solidFill>
              </a:rPr>
              <a:t>.  In </a:t>
            </a:r>
            <a:r>
              <a:rPr lang="en-US" dirty="0">
                <a:solidFill>
                  <a:schemeClr val="bg1"/>
                </a:solidFill>
              </a:rPr>
              <a:t>the Red Heifer Part 1 , slide 13, The pictograph for Shin is the pictograph for men and should be changed to shin</a:t>
            </a:r>
            <a:r>
              <a:rPr lang="en-US" dirty="0" smtClean="0">
                <a:solidFill>
                  <a:schemeClr val="bg1"/>
                </a:solidFill>
              </a:rPr>
              <a:t>. Also </a:t>
            </a:r>
            <a:r>
              <a:rPr lang="en-US" dirty="0">
                <a:solidFill>
                  <a:schemeClr val="bg1"/>
                </a:solidFill>
              </a:rPr>
              <a:t>in Part 1,slide 33 he says the  </a:t>
            </a:r>
            <a:r>
              <a:rPr lang="en-US" dirty="0" err="1">
                <a:solidFill>
                  <a:schemeClr val="bg1"/>
                </a:solidFill>
              </a:rPr>
              <a:t>heh</a:t>
            </a:r>
            <a:r>
              <a:rPr lang="en-US" dirty="0">
                <a:solidFill>
                  <a:schemeClr val="bg1"/>
                </a:solidFill>
              </a:rPr>
              <a:t> should be </a:t>
            </a:r>
            <a:r>
              <a:rPr lang="en-US" dirty="0" err="1">
                <a:solidFill>
                  <a:schemeClr val="bg1"/>
                </a:solidFill>
              </a:rPr>
              <a:t>yad</a:t>
            </a:r>
            <a:r>
              <a:rPr lang="en-US" dirty="0" smtClean="0">
                <a:solidFill>
                  <a:schemeClr val="bg1"/>
                </a:solidFill>
              </a:rPr>
              <a:t>. Have </a:t>
            </a:r>
            <a:r>
              <a:rPr lang="en-US" dirty="0">
                <a:solidFill>
                  <a:schemeClr val="bg1"/>
                </a:solidFill>
              </a:rPr>
              <a:t>a good day</a:t>
            </a:r>
            <a:r>
              <a:rPr lang="en-US" dirty="0" smtClean="0">
                <a:solidFill>
                  <a:schemeClr val="bg1"/>
                </a:solidFill>
              </a:rPr>
              <a:t>.    Katie Jan 25/21  </a:t>
            </a:r>
            <a:r>
              <a:rPr lang="en-US" dirty="0" smtClean="0">
                <a:solidFill>
                  <a:schemeClr val="bg1"/>
                </a:solidFill>
              </a:rPr>
              <a:t>  </a:t>
            </a:r>
            <a:r>
              <a:rPr lang="en-US" dirty="0" smtClean="0"/>
              <a:t>Slide </a:t>
            </a:r>
            <a:r>
              <a:rPr lang="en-US" dirty="0"/>
              <a:t>13 &amp; 33 fixed Feb 7/21.  </a:t>
            </a:r>
            <a:r>
              <a:rPr lang="en-US" dirty="0" smtClean="0"/>
              <a:t>made new files for Tim and the CCC </a:t>
            </a:r>
            <a:r>
              <a:rPr lang="en-US" dirty="0" err="1" smtClean="0"/>
              <a:t>dvd</a:t>
            </a:r>
            <a:r>
              <a:rPr lang="en-US" dirty="0" smtClean="0"/>
              <a:t>.  Sent 13 &amp; 33 PDF corrected slides </a:t>
            </a:r>
            <a:r>
              <a:rPr lang="en-US" smtClean="0"/>
              <a:t>for Todd.</a:t>
            </a:r>
            <a:endParaRPr lang="en-US" dirty="0">
              <a:solidFill>
                <a:schemeClr val="bg1"/>
              </a:solidFill>
            </a:endParaRPr>
          </a:p>
        </p:txBody>
      </p:sp>
    </p:spTree>
    <p:extLst>
      <p:ext uri="{BB962C8B-B14F-4D97-AF65-F5344CB8AC3E}">
        <p14:creationId xmlns:p14="http://schemas.microsoft.com/office/powerpoint/2010/main" val="5563973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10</a:t>
            </a:fld>
            <a:endParaRPr lang="en-US" sz="1100" b="1" dirty="0">
              <a:solidFill>
                <a:schemeClr val="bg1"/>
              </a:solidFill>
            </a:endParaRPr>
          </a:p>
        </p:txBody>
      </p:sp>
      <p:sp>
        <p:nvSpPr>
          <p:cNvPr id="2" name="Rectangle 1"/>
          <p:cNvSpPr/>
          <p:nvPr/>
        </p:nvSpPr>
        <p:spPr>
          <a:xfrm>
            <a:off x="209550" y="187329"/>
            <a:ext cx="11725275" cy="648969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15000"/>
              </a:lnSpc>
              <a:spcAft>
                <a:spcPts val="0"/>
              </a:spcAft>
              <a:buFont typeface="+mj-lt"/>
              <a:buAutoNum type="arabicPeriod" startAt="4"/>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was to be done by: </a:t>
            </a:r>
            <a:r>
              <a:rPr lang="en-US" sz="24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Eleazar</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son of Aaron (his name meaning “El helps.”)</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Why </a:t>
            </a:r>
            <a:r>
              <a:rPr lang="en-U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Eleazar</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Aaron disqualified because of his involvement with the golden calf at Sinai</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W</a:t>
            </a:r>
            <a:r>
              <a:rPr lang="en-US" sz="2400" dirty="0" smtClean="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as </a:t>
            </a:r>
            <a:r>
              <a:rPr lang="en-US" sz="2400" dirty="0" err="1" smtClean="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Eleazor</a:t>
            </a:r>
            <a:r>
              <a:rPr lang="en-US" sz="2400" dirty="0" smtClean="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symbolic of the non priesthood </a:t>
            </a:r>
            <a:r>
              <a:rPr lang="en-US" sz="24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rabble Yahudim</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that crucified</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endParaRPr lang="en-CA"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Aaron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was soon to die.</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sacrifice was INTENDED to be a one-time event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did </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intend for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only ONE Red Heifer </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sacrifice prior to when </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arrived,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fulfill all the </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sacrifices to completion?</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Symbol" panose="05050102010706020507" pitchFamily="18"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fact that </a:t>
            </a:r>
            <a:r>
              <a:rPr lang="en-U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Eleazar</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specifically named, rather than this being a task prescribed to the High Priest </a:t>
            </a:r>
            <a:r>
              <a:rPr lang="en-US"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could mean</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that it was ONLY intended to be a one-time event, specifically allocated to </a:t>
            </a:r>
            <a:r>
              <a:rPr lang="en-U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Eleazar</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Consider this: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We know from history there was only one “red heifer” sacrifice up until the time of the destruction of the Temple by Babylon.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[Todd Bennett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does not give reference for this history.]</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smtClean="0">
              <a:ln w="3175">
                <a:solidFill>
                  <a:sysClr val="windowText" lastClr="000000"/>
                </a:solidFill>
              </a:ln>
              <a:solidFill>
                <a:srgbClr val="002060"/>
              </a:solidFill>
            </a:endParaRPr>
          </a:p>
        </p:txBody>
      </p:sp>
      <p:sp>
        <p:nvSpPr>
          <p:cNvPr id="3" name="Rounded Rectangular Callout 2"/>
          <p:cNvSpPr/>
          <p:nvPr/>
        </p:nvSpPr>
        <p:spPr>
          <a:xfrm>
            <a:off x="7255933" y="4765675"/>
            <a:ext cx="4318000" cy="440267"/>
          </a:xfrm>
          <a:prstGeom prst="wedgeRoundRectCallout">
            <a:avLst>
              <a:gd name="adj1" fmla="val -111550"/>
              <a:gd name="adj2" fmla="val -64904"/>
              <a:gd name="adj3" fmla="val 16667"/>
            </a:avLst>
          </a:prstGeom>
          <a:solidFill>
            <a:schemeClr val="bg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Note the possibility - </a:t>
            </a:r>
            <a:r>
              <a:rPr lang="en-CA" sz="2400" u="sng" dirty="0" smtClean="0"/>
              <a:t>ONLY</a:t>
            </a:r>
            <a:r>
              <a:rPr lang="en-CA" sz="2400" dirty="0" smtClean="0"/>
              <a:t>!</a:t>
            </a:r>
            <a:endParaRPr lang="en-CA" sz="2400" dirty="0"/>
          </a:p>
        </p:txBody>
      </p:sp>
    </p:spTree>
    <p:extLst>
      <p:ext uri="{BB962C8B-B14F-4D97-AF65-F5344CB8AC3E}">
        <p14:creationId xmlns:p14="http://schemas.microsoft.com/office/powerpoint/2010/main" val="147868246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31000">
              <a:srgbClr val="FF0000"/>
            </a:gs>
            <a:gs pos="60000">
              <a:schemeClr val="bg1"/>
            </a:gs>
            <a:gs pos="77000">
              <a:srgbClr val="00FFFF"/>
            </a:gs>
          </a:gsLst>
          <a:lin ang="2520000" scaled="0"/>
        </a:gradFill>
        <a:effectLst/>
      </p:bgPr>
    </p:bg>
    <p:spTree>
      <p:nvGrpSpPr>
        <p:cNvPr id="1" name=""/>
        <p:cNvGrpSpPr/>
        <p:nvPr/>
      </p:nvGrpSpPr>
      <p:grpSpPr>
        <a:xfrm>
          <a:off x="0" y="0"/>
          <a:ext cx="0" cy="0"/>
          <a:chOff x="0" y="0"/>
          <a:chExt cx="0" cy="0"/>
        </a:xfrm>
      </p:grpSpPr>
      <p:pic>
        <p:nvPicPr>
          <p:cNvPr id="5" name="Picture 7" descr="C:\Users\Rae\Desktop\red heifer of tora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8054" y="65627"/>
            <a:ext cx="6238875" cy="29572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1814513" y="3160015"/>
            <a:ext cx="8635999" cy="3551682"/>
          </a:xfrm>
          <a:prstGeom prst="rect">
            <a:avLst/>
          </a:prstGeom>
          <a:solidFill>
            <a:schemeClr val="accent5">
              <a:lumMod val="40000"/>
              <a:lumOff val="6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dirty="0" smtClean="0">
                <a:ln>
                  <a:solidFill>
                    <a:srgbClr val="0000FF"/>
                  </a:solidFill>
                </a:ln>
                <a:solidFill>
                  <a:srgbClr val="00FF99"/>
                </a:solidFill>
              </a:rPr>
              <a:t>Permission</a:t>
            </a:r>
            <a:r>
              <a:rPr lang="en-US" sz="2800" dirty="0" smtClean="0">
                <a:ln>
                  <a:solidFill>
                    <a:srgbClr val="0000FF"/>
                  </a:solidFill>
                </a:ln>
                <a:solidFill>
                  <a:srgbClr val="00FF99"/>
                </a:solidFill>
              </a:rPr>
              <a:t> to use the information on the red heifer – </a:t>
            </a:r>
            <a:r>
              <a:rPr lang="en-US" sz="2800" dirty="0" smtClean="0">
                <a:ln>
                  <a:solidFill>
                    <a:srgbClr val="0000FF"/>
                  </a:solidFill>
                </a:ln>
                <a:solidFill>
                  <a:schemeClr val="bg1"/>
                </a:solidFill>
              </a:rPr>
              <a:t/>
            </a:r>
            <a:br>
              <a:rPr lang="en-US" sz="2800" dirty="0" smtClean="0">
                <a:ln>
                  <a:solidFill>
                    <a:srgbClr val="0000FF"/>
                  </a:solidFill>
                </a:ln>
                <a:solidFill>
                  <a:schemeClr val="bg1"/>
                </a:solidFill>
              </a:rPr>
            </a:br>
            <a:r>
              <a:rPr lang="en-US" sz="2800" dirty="0" smtClean="0">
                <a:ln>
                  <a:solidFill>
                    <a:srgbClr val="0000FF"/>
                  </a:solidFill>
                </a:ln>
                <a:solidFill>
                  <a:schemeClr val="bg1"/>
                </a:solidFill>
              </a:rPr>
              <a:t>				</a:t>
            </a:r>
            <a:r>
              <a:rPr lang="en-US" sz="2800" b="1" i="1" dirty="0" smtClean="0">
                <a:ln>
                  <a:solidFill>
                    <a:srgbClr val="0000FF"/>
                  </a:solidFill>
                </a:ln>
                <a:solidFill>
                  <a:srgbClr val="00FFFF"/>
                </a:solidFill>
                <a:latin typeface="Comic Sans MS" panose="030F0702030302020204" pitchFamily="66" charset="0"/>
              </a:rPr>
              <a:t>Mystery of the Red Heifer</a:t>
            </a:r>
          </a:p>
          <a:p>
            <a:r>
              <a:rPr lang="en-US" sz="2800" dirty="0" smtClean="0">
                <a:solidFill>
                  <a:schemeClr val="bg1"/>
                </a:solidFill>
              </a:rPr>
              <a:t>Shalom </a:t>
            </a:r>
            <a:r>
              <a:rPr lang="en-US" sz="2800" dirty="0">
                <a:solidFill>
                  <a:schemeClr val="bg1"/>
                </a:solidFill>
              </a:rPr>
              <a:t>Timothy</a:t>
            </a:r>
            <a:br>
              <a:rPr lang="en-US" sz="2800" dirty="0">
                <a:solidFill>
                  <a:schemeClr val="bg1"/>
                </a:solidFill>
              </a:rPr>
            </a:br>
            <a:r>
              <a:rPr lang="en-US" sz="2800" dirty="0" smtClean="0">
                <a:solidFill>
                  <a:schemeClr val="bg1"/>
                </a:solidFill>
              </a:rPr>
              <a:t>You </a:t>
            </a:r>
            <a:r>
              <a:rPr lang="en-US" sz="2800" dirty="0">
                <a:solidFill>
                  <a:schemeClr val="bg1"/>
                </a:solidFill>
              </a:rPr>
              <a:t>have my permission to quote from the </a:t>
            </a:r>
            <a:r>
              <a:rPr lang="en-US" sz="2800" dirty="0" smtClean="0">
                <a:solidFill>
                  <a:schemeClr val="bg1"/>
                </a:solidFill>
              </a:rPr>
              <a:t>article.</a:t>
            </a:r>
            <a:r>
              <a:rPr lang="en-US" sz="2800" dirty="0">
                <a:solidFill>
                  <a:schemeClr val="bg1"/>
                </a:solidFill>
              </a:rPr>
              <a:t/>
            </a:r>
            <a:br>
              <a:rPr lang="en-US" sz="2800" dirty="0">
                <a:solidFill>
                  <a:schemeClr val="bg1"/>
                </a:solidFill>
              </a:rPr>
            </a:br>
            <a:r>
              <a:rPr lang="en-US" sz="2800" dirty="0" smtClean="0">
                <a:solidFill>
                  <a:schemeClr val="bg1"/>
                </a:solidFill>
              </a:rPr>
              <a:t>Glad </a:t>
            </a:r>
            <a:r>
              <a:rPr lang="en-US" sz="2800" dirty="0">
                <a:solidFill>
                  <a:schemeClr val="bg1"/>
                </a:solidFill>
              </a:rPr>
              <a:t>it helps</a:t>
            </a:r>
            <a:br>
              <a:rPr lang="en-US" sz="2800" dirty="0">
                <a:solidFill>
                  <a:schemeClr val="bg1"/>
                </a:solidFill>
              </a:rPr>
            </a:br>
            <a:r>
              <a:rPr lang="en-US" sz="2800" dirty="0" smtClean="0">
                <a:solidFill>
                  <a:schemeClr val="bg1"/>
                </a:solidFill>
              </a:rPr>
              <a:t>I </a:t>
            </a:r>
            <a:r>
              <a:rPr lang="en-US" sz="2800" dirty="0">
                <a:solidFill>
                  <a:schemeClr val="bg1"/>
                </a:solidFill>
              </a:rPr>
              <a:t>plan on making it into a book eventually</a:t>
            </a:r>
            <a:br>
              <a:rPr lang="en-US" sz="2800" dirty="0">
                <a:solidFill>
                  <a:schemeClr val="bg1"/>
                </a:solidFill>
              </a:rPr>
            </a:br>
            <a:r>
              <a:rPr lang="en-US" sz="2800" dirty="0" err="1" smtClean="0">
                <a:solidFill>
                  <a:schemeClr val="bg1"/>
                </a:solidFill>
              </a:rPr>
              <a:t>Berakhot</a:t>
            </a:r>
            <a:r>
              <a:rPr lang="en-US" sz="2800" dirty="0">
                <a:solidFill>
                  <a:schemeClr val="bg1"/>
                </a:solidFill>
              </a:rPr>
              <a:t/>
            </a:r>
            <a:br>
              <a:rPr lang="en-US" sz="2800" dirty="0">
                <a:solidFill>
                  <a:schemeClr val="bg1"/>
                </a:solidFill>
              </a:rPr>
            </a:br>
            <a:r>
              <a:rPr lang="en-US" sz="2800" dirty="0" smtClean="0">
                <a:solidFill>
                  <a:schemeClr val="bg1"/>
                </a:solidFill>
              </a:rPr>
              <a:t>Todd</a:t>
            </a:r>
            <a:endParaRPr lang="en-US" sz="2800" dirty="0">
              <a:solidFill>
                <a:schemeClr val="bg1"/>
              </a:solidFill>
            </a:endParaRPr>
          </a:p>
        </p:txBody>
      </p:sp>
    </p:spTree>
    <p:extLst>
      <p:ext uri="{BB962C8B-B14F-4D97-AF65-F5344CB8AC3E}">
        <p14:creationId xmlns:p14="http://schemas.microsoft.com/office/powerpoint/2010/main" val="234257050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11</a:t>
            </a:fld>
            <a:endParaRPr lang="en-US" sz="1100" b="1" dirty="0">
              <a:solidFill>
                <a:schemeClr val="bg1"/>
              </a:solidFill>
            </a:endParaRPr>
          </a:p>
        </p:txBody>
      </p:sp>
      <p:sp>
        <p:nvSpPr>
          <p:cNvPr id="2" name="Rectangle 1"/>
          <p:cNvSpPr/>
          <p:nvPr/>
        </p:nvSpPr>
        <p:spPr>
          <a:xfrm>
            <a:off x="552980" y="406397"/>
            <a:ext cx="11159066" cy="613198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nSpc>
                <a:spcPct val="115000"/>
              </a:lnSpc>
              <a:spcAft>
                <a:spcPts val="0"/>
              </a:spcAft>
              <a:buFont typeface="+mj-lt"/>
              <a:buAutoNum type="arabicPeriod" startAt="5"/>
            </a:pP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Eleazar</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not the “one” who killed the sacrifice – that was left to another “one.”</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startAt="5"/>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Reason</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Eleazar</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to be looking at the face of the sacrifice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when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was killed.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startAt="5"/>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Eleazar</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then took the blood; sprinkled it </a:t>
            </a:r>
            <a:r>
              <a:rPr lang="en-US" sz="2800" dirty="0">
                <a:solidFill>
                  <a:srgbClr val="002060"/>
                </a:solidFill>
                <a:effectLst>
                  <a:glow rad="127000">
                    <a:srgbClr val="00FF99"/>
                  </a:glow>
                </a:effectLst>
                <a:latin typeface="Calibri" panose="020F0502020204030204" pitchFamily="34" charset="0"/>
                <a:ea typeface="Calibri" panose="020F0502020204030204" pitchFamily="34" charset="0"/>
                <a:cs typeface="Times New Roman" panose="02020603050405020304" pitchFamily="18" charset="0"/>
              </a:rPr>
              <a:t>7 times </a:t>
            </a:r>
            <a:r>
              <a:rPr lang="en-US" sz="28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toward the Tabernacle </a:t>
            </a:r>
            <a:r>
              <a:rPr lang="en-US" sz="2800"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or Tent of Appointment). </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path to enter -  Salvation]</a:t>
            </a:r>
            <a:endParaRPr lang="en-CA"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startAt="5"/>
            </a:pP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Place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Sacrifice:  </a:t>
            </a:r>
            <a:r>
              <a:rPr lang="en-US" sz="28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Outside the cam</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 designated by the boundary line of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Jerusalem’s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city limits.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Designated at the appointed altar – it was this “place” where the blood was sprinkled toward the Tabernacle.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Was this a demonstration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THIS was the starting point of the blood trail that would lead to the House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63750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12</a:t>
            </a:fld>
            <a:endParaRPr lang="en-US" sz="1100" b="1" dirty="0">
              <a:solidFill>
                <a:schemeClr val="bg1"/>
              </a:solidFill>
            </a:endParaRPr>
          </a:p>
        </p:txBody>
      </p:sp>
      <p:sp>
        <p:nvSpPr>
          <p:cNvPr id="2" name="Rectangle 1"/>
          <p:cNvSpPr/>
          <p:nvPr/>
        </p:nvSpPr>
        <p:spPr>
          <a:xfrm>
            <a:off x="552980" y="600074"/>
            <a:ext cx="11159066" cy="5776383"/>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nSpc>
                <a:spcPct val="115000"/>
              </a:lnSpc>
              <a:spcAft>
                <a:spcPts val="0"/>
              </a:spcAft>
              <a:buFont typeface="+mj-lt"/>
              <a:buAutoNum type="arabicPeriod" startAt="9"/>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While burning, the “priest” would cast:  a)  cedar wood,  b)  </a:t>
            </a:r>
            <a:r>
              <a:rPr lang="en-US" sz="2800" dirty="0">
                <a:solidFill>
                  <a:srgbClr val="002060"/>
                </a:solidFill>
                <a:effectLst>
                  <a:glow rad="139700">
                    <a:srgbClr val="FF33CC">
                      <a:alpha val="40000"/>
                    </a:srgbClr>
                  </a:glow>
                </a:effectLst>
                <a:latin typeface="Calibri" panose="020F0502020204030204" pitchFamily="34" charset="0"/>
                <a:ea typeface="Calibri" panose="020F0502020204030204" pitchFamily="34" charset="0"/>
                <a:cs typeface="Times New Roman" panose="02020603050405020304" pitchFamily="18" charset="0"/>
              </a:rPr>
              <a:t>scarlet</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c</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hyssop into the fire.</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startAt="9"/>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issue of being unclean:</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Both the “priest” and the other “one”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became </a:t>
            </a:r>
            <a:r>
              <a:rPr lang="en-US" sz="2800" b="1"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unclean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from their participation in this process</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startAt="9"/>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Next requirement for being unclean: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are required to immerse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themselves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their clothes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water</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startAt="9"/>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long did they remain unclean</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Verse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8 declares: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shall be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unclean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until the even.”</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H6153 ereb)</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startAt="9"/>
            </a:pP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Next</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“another individual” (who is a clean person), gathers the ashes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places them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a clean place</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where</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OUSIDE THE CAMP</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39422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13</a:t>
            </a:fld>
            <a:endParaRPr lang="en-US" sz="1100" b="1" dirty="0">
              <a:solidFill>
                <a:schemeClr val="bg1"/>
              </a:solidFill>
            </a:endParaRPr>
          </a:p>
        </p:txBody>
      </p:sp>
      <p:sp>
        <p:nvSpPr>
          <p:cNvPr id="2" name="Rectangle 1"/>
          <p:cNvSpPr/>
          <p:nvPr/>
        </p:nvSpPr>
        <p:spPr>
          <a:xfrm>
            <a:off x="552980" y="600074"/>
            <a:ext cx="11159066" cy="5776383"/>
          </a:xfrm>
          <a:prstGeom prst="rect">
            <a:avLst/>
          </a:prstGeom>
          <a:solidFill>
            <a:schemeClr val="accent2"/>
          </a:solidFill>
          <a:ln w="5715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nSpc>
                <a:spcPct val="115000"/>
              </a:lnSpc>
              <a:spcAft>
                <a:spcPts val="1000"/>
              </a:spcAft>
              <a:buFont typeface="+mj-lt"/>
              <a:buAutoNum type="arabicPeriod" startAt="15"/>
            </a:pPr>
            <a:r>
              <a:rPr lang="en-US"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“one” gathering the ashes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also became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UNCLEAN</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 this process.</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They would then have to follow the instruction to be come clean as the “priest” and the “one” who did the </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sacrificing</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An interestin</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Myster</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a:t>
            </a:r>
            <a:r>
              <a:rPr lang="en-US" sz="2800" b="1" dirty="0">
                <a:solidFill>
                  <a:srgbClr val="00000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ASHES remain CLEAN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even though everyone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[3 people]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process becomes unclean.</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These ashes are kept in a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clean place</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are these ashes for?</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These ashes are kept in a clean place and are for the “waters of purification” or literally “</a:t>
            </a:r>
            <a:r>
              <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water </a:t>
            </a:r>
            <a:r>
              <a:rPr lang="en-US" sz="2800"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niddah</a:t>
            </a:r>
            <a:r>
              <a:rPr lang="en-US"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2226" y="5568029"/>
            <a:ext cx="559841" cy="470454"/>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0405" y="5590320"/>
            <a:ext cx="582612" cy="448163"/>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7894" y="5568029"/>
            <a:ext cx="358987" cy="56091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6974" y="5664200"/>
            <a:ext cx="383871" cy="485912"/>
          </a:xfrm>
          <a:prstGeom prst="rect">
            <a:avLst/>
          </a:prstGeom>
        </p:spPr>
      </p:pic>
      <p:sp>
        <p:nvSpPr>
          <p:cNvPr id="15" name="Rectangle 14"/>
          <p:cNvSpPr/>
          <p:nvPr/>
        </p:nvSpPr>
        <p:spPr>
          <a:xfrm>
            <a:off x="4144463" y="5733589"/>
            <a:ext cx="2751666" cy="347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dalet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nun     hey shin)</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08449" y="5556866"/>
            <a:ext cx="582028" cy="515069"/>
          </a:xfrm>
          <a:prstGeom prst="rect">
            <a:avLst/>
          </a:prstGeom>
        </p:spPr>
      </p:pic>
    </p:spTree>
    <p:extLst>
      <p:ext uri="{BB962C8B-B14F-4D97-AF65-F5344CB8AC3E}">
        <p14:creationId xmlns:p14="http://schemas.microsoft.com/office/powerpoint/2010/main" val="13265814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14</a:t>
            </a:fld>
            <a:endParaRPr lang="en-US" sz="1100" b="1" dirty="0">
              <a:solidFill>
                <a:schemeClr val="bg1"/>
              </a:solidFill>
            </a:endParaRPr>
          </a:p>
        </p:txBody>
      </p:sp>
      <p:sp>
        <p:nvSpPr>
          <p:cNvPr id="2" name="Rectangle 1"/>
          <p:cNvSpPr/>
          <p:nvPr/>
        </p:nvSpPr>
        <p:spPr>
          <a:xfrm>
            <a:off x="524786" y="1114425"/>
            <a:ext cx="11159066" cy="4652432"/>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is the meanin</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of “</a:t>
            </a:r>
            <a:r>
              <a:rPr lang="en-US" sz="28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niddah</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in this stud</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nidday</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is typically associated with a woman’s monthly cycle.</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is a time when man and woman must separate and not have relations</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woman is deemed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unclean</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because of her blood flow (it is a vital part of her remaining fertile, or fruitful).</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be cleansed from her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niddah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she must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immerse in water</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1178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15</a:t>
            </a:fld>
            <a:endParaRPr lang="en-US" sz="1100" b="1" dirty="0">
              <a:solidFill>
                <a:schemeClr val="bg1"/>
              </a:solidFill>
            </a:endParaRPr>
          </a:p>
        </p:txBody>
      </p:sp>
      <p:sp>
        <p:nvSpPr>
          <p:cNvPr id="2" name="Rectangle 1"/>
          <p:cNvSpPr/>
          <p:nvPr/>
        </p:nvSpPr>
        <p:spPr>
          <a:xfrm>
            <a:off x="533930" y="285750"/>
            <a:ext cx="11159066" cy="632883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are the ashes of the “red heifer” connected to this woman</a:t>
            </a:r>
            <a:r>
              <a:rPr lang="en-US" sz="2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By calling the ashes mixed with water the “</a:t>
            </a:r>
            <a:r>
              <a:rPr lang="en-US" sz="2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niddah</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waters” an association is being made with the preparation of a woman </a:t>
            </a:r>
            <a:r>
              <a:rPr lang="en-US" sz="2600" b="1" dirty="0">
                <a:solidFill>
                  <a:srgbClr val="002060"/>
                </a:solidFill>
                <a:effectLst>
                  <a:glow rad="228600">
                    <a:schemeClr val="accent3">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to restore intimate relations with her husband!</a:t>
            </a:r>
            <a:r>
              <a:rPr lang="en-US" sz="2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[See </a:t>
            </a:r>
            <a:r>
              <a:rPr lang="en-US" sz="26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Bethula</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the Bride (us), to be married to Yahusha.]</a:t>
            </a:r>
          </a:p>
          <a:p>
            <a:pPr marL="342900" lvl="0" indent="-342900">
              <a:lnSpc>
                <a:spcPct val="115000"/>
              </a:lnSpc>
              <a:spcAft>
                <a:spcPts val="0"/>
              </a:spcAft>
              <a:buFont typeface="Symbol" panose="05050102010706020507" pitchFamily="18" charset="2"/>
              <a:buChar char=""/>
            </a:pP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first recorded miracle of </a:t>
            </a:r>
            <a:r>
              <a:rPr lang="en-US" sz="2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occurred at the wedding feast in Cana.  This is a significant miracle for several reasons.</a:t>
            </a:r>
            <a:endParaRPr lang="en-CA"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Most believe He simply turned the water into wine because there was a need.  </a:t>
            </a:r>
            <a:r>
              <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a:t>
            </a:r>
            <a:r>
              <a:rPr lang="en-US"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 </a:t>
            </a:r>
            <a:r>
              <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there something else we need to consider?</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significance:  this wedding feast occurred “</a:t>
            </a:r>
            <a:r>
              <a:rPr lang="en-US" sz="2600" b="1" i="1" dirty="0">
                <a:solidFill>
                  <a:srgbClr val="9900FF"/>
                </a:solidFill>
                <a:latin typeface="Calibri" panose="020F0502020204030204" pitchFamily="34" charset="0"/>
                <a:ea typeface="Calibri" panose="020F0502020204030204" pitchFamily="34" charset="0"/>
                <a:cs typeface="Times New Roman" panose="02020603050405020304" pitchFamily="18" charset="0"/>
              </a:rPr>
              <a:t>on the third day</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(John 2:1) –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was this 3</a:t>
            </a:r>
            <a:r>
              <a:rPr lang="en-US" sz="26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rd</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day that He instructed the attendants to fill 6 stone water pots with water.  </a:t>
            </a:r>
            <a:r>
              <a:rPr lang="en-US"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600"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The </a:t>
            </a:r>
            <a:r>
              <a:rPr lang="en-US" sz="2600" u="sng"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3</a:t>
            </a:r>
            <a:r>
              <a:rPr lang="en-US" sz="2600" u="sng" baseline="30000"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rd</a:t>
            </a:r>
            <a:r>
              <a:rPr lang="en-US" sz="2600" u="sng"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 day of the year</a:t>
            </a:r>
            <a:r>
              <a:rPr lang="en-US" sz="2600"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a:t>
            </a:r>
            <a:r>
              <a:rPr lang="en-US"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These 6 stone pots were designated for </a:t>
            </a:r>
            <a:r>
              <a:rPr lang="en-US" sz="26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waters of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a:t>
            </a:r>
            <a:r>
              <a:rPr lang="en-US" sz="26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urification</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6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John 2:6</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[Waters </a:t>
            </a:r>
            <a:r>
              <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mixed with ashes from the “red heifer”?]</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90289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16</a:t>
            </a:fld>
            <a:endParaRPr lang="en-US" sz="1100" b="1" dirty="0">
              <a:solidFill>
                <a:schemeClr val="bg1"/>
              </a:solidFill>
            </a:endParaRPr>
          </a:p>
        </p:txBody>
      </p:sp>
      <p:sp>
        <p:nvSpPr>
          <p:cNvPr id="2" name="Rectangle 1"/>
          <p:cNvSpPr/>
          <p:nvPr/>
        </p:nvSpPr>
        <p:spPr>
          <a:xfrm>
            <a:off x="552980" y="504444"/>
            <a:ext cx="11159066" cy="581025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15000"/>
              </a:lnSpc>
              <a:spcAft>
                <a:spcPts val="0"/>
              </a:spcAft>
              <a:buFont typeface="Courier New" panose="02070309020205020404" pitchFamily="49" charset="0"/>
              <a:buChar char="o"/>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ONE of the USES would be for a woman to cleanse from her “</a:t>
            </a:r>
            <a:r>
              <a:rPr lang="en-US" sz="2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niddah</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stone pots were empty.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Why?</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Likely because the bride had just prepared herself for the wedding.</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used THOSE vessels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desi</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nated for waters of purification</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turn water into wine.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that of any significance?</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Yes!  At the Last Supper, only a few hours from His death, He indicated that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wine was His blood</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RELATES DIRECTLY TO THE</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SACRIFICE</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15000"/>
              </a:lnSpc>
              <a:spcAft>
                <a:spcPts val="1000"/>
              </a:spcAft>
              <a:buFont typeface="Courier New" panose="02070309020205020404" pitchFamily="49" charset="0"/>
              <a:buChar char="o"/>
            </a:pPr>
            <a:r>
              <a:rPr lang="en-US" sz="2800" dirty="0" smtClean="0">
                <a:solidFill>
                  <a:srgbClr val="9900FF"/>
                </a:solidFill>
                <a:effectLst/>
                <a:latin typeface="Calibri" panose="020F0502020204030204" pitchFamily="34" charset="0"/>
                <a:ea typeface="Calibri" panose="020F0502020204030204" pitchFamily="34" charset="0"/>
                <a:cs typeface="Times New Roman" panose="02020603050405020304" pitchFamily="18" charset="0"/>
              </a:rPr>
              <a:t>Recall that the </a:t>
            </a:r>
            <a:r>
              <a:rPr lang="en-US" sz="28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solidFill>
                  <a:srgbClr val="9900FF"/>
                </a:solidFill>
                <a:effectLst/>
                <a:latin typeface="Calibri" panose="020F0502020204030204" pitchFamily="34" charset="0"/>
                <a:ea typeface="Calibri" panose="020F0502020204030204" pitchFamily="34" charset="0"/>
                <a:cs typeface="Times New Roman" panose="02020603050405020304" pitchFamily="18" charset="0"/>
              </a:rPr>
              <a:t> must </a:t>
            </a:r>
            <a:r>
              <a:rPr lang="en-US" sz="2800" u="sng" dirty="0" smtClean="0">
                <a:solidFill>
                  <a:srgbClr val="9900FF"/>
                </a:solidFill>
                <a:effectLst/>
                <a:latin typeface="Calibri" panose="020F0502020204030204" pitchFamily="34" charset="0"/>
                <a:ea typeface="Calibri" panose="020F0502020204030204" pitchFamily="34" charset="0"/>
                <a:cs typeface="Times New Roman" panose="02020603050405020304" pitchFamily="18" charset="0"/>
              </a:rPr>
              <a:t>remain within the red heifer</a:t>
            </a:r>
            <a:r>
              <a:rPr lang="en-US" sz="2800" dirty="0" smtClean="0">
                <a:solidFill>
                  <a:srgbClr val="9900FF"/>
                </a:solidFill>
                <a:effectLst/>
                <a:latin typeface="Calibri" panose="020F0502020204030204" pitchFamily="34" charset="0"/>
                <a:ea typeface="Calibri" panose="020F0502020204030204" pitchFamily="34" charset="0"/>
                <a:cs typeface="Times New Roman" panose="02020603050405020304" pitchFamily="18" charset="0"/>
              </a:rPr>
              <a:t> during the sacrifice!  This sacrifice was for the purification of His people. </a:t>
            </a:r>
            <a:br>
              <a:rPr lang="en-US" sz="2800" dirty="0" smtClean="0">
                <a:solidFill>
                  <a:srgbClr val="9900FF"/>
                </a:solidFill>
                <a:effectLst/>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[See </a:t>
            </a:r>
            <a:r>
              <a:rPr lang="en-US" sz="2800" dirty="0" err="1"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Num</a:t>
            </a:r>
            <a:r>
              <a:rPr lang="en-US" sz="28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19: 9]</a:t>
            </a:r>
            <a:endParaRPr lang="en-CA"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64222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17</a:t>
            </a:fld>
            <a:endParaRPr lang="en-US" sz="1100" b="1" dirty="0">
              <a:solidFill>
                <a:schemeClr val="bg1"/>
              </a:solidFill>
            </a:endParaRPr>
          </a:p>
        </p:txBody>
      </p:sp>
      <p:sp>
        <p:nvSpPr>
          <p:cNvPr id="2" name="Rectangle 1"/>
          <p:cNvSpPr/>
          <p:nvPr/>
        </p:nvSpPr>
        <p:spPr>
          <a:xfrm>
            <a:off x="533930" y="302684"/>
            <a:ext cx="11159066" cy="632883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Last Command of the Red Heifer Instructions</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i="1" dirty="0" err="1"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Num</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19:10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2800" b="1"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it </a:t>
            </a:r>
            <a:r>
              <a:rPr lang="en-US" sz="2800" b="1"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shall be unto the children of Israel, and unto the </a:t>
            </a:r>
            <a:r>
              <a:rPr lang="en-US" sz="2800" b="1"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stranger </a:t>
            </a:r>
            <a:r>
              <a:rPr lang="en-US" sz="2800" b="1"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that </a:t>
            </a:r>
            <a:r>
              <a:rPr lang="en-US" sz="2800" b="1"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sojourneth</a:t>
            </a:r>
            <a:r>
              <a:rPr lang="en-US" sz="2800" b="1"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among them, for a statute for ever.  </a:t>
            </a:r>
            <a:endParaRPr lang="en-CA" sz="2800" b="1"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is a command “through the ages”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olam</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is meant for:  a)  children of Israel,  b)  the stranger who dwells among them – or for </a:t>
            </a:r>
            <a:r>
              <a:rPr lang="en-US"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an</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y</a:t>
            </a:r>
            <a:r>
              <a:rPr lang="en-US"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one</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who intended to dwell in the land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Kingdom).</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placement of the “red heifer” instructions is interesting.</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Why?  This command is couched between the instructions concerning the tithes to the Levites and the High Priest</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[which was finished at the cross]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the instructions concerning dead bodies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[having to wash for becoming unclean – not necessary after the </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cross.]</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(Interesting note:  </a:t>
            </a:r>
            <a:r>
              <a:rPr lang="en-US" sz="28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Aharon’s</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death is described AFTER this commandment.)</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5886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18</a:t>
            </a:fld>
            <a:endParaRPr lang="en-US" sz="1100" b="1" dirty="0">
              <a:solidFill>
                <a:schemeClr val="bg1"/>
              </a:solidFill>
            </a:endParaRPr>
          </a:p>
        </p:txBody>
      </p:sp>
      <p:sp>
        <p:nvSpPr>
          <p:cNvPr id="2" name="Rectangle 1"/>
          <p:cNvSpPr/>
          <p:nvPr/>
        </p:nvSpPr>
        <p:spPr>
          <a:xfrm>
            <a:off x="533930" y="285750"/>
            <a:ext cx="11159066" cy="632883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Another Unique Point of the Red Heifer Sacrifice</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location of this sacrifice in the Torah text is quite unique, and </a:t>
            </a:r>
            <a:r>
              <a:rPr lang="en-US" sz="28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appears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a:t>
            </a:r>
            <a:r>
              <a:rPr lang="en-US" sz="28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revolve around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b="1" u="sng"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firstruit</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offerin</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belonging to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those who served in the House of Yahuah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sacrifice is definitely connected with purification and cleansing.</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timing of this command is also interesting.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was NOT a command </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iven at Sinai – but </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iven in the Wilderness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BOL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command)</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AFTER the children had re</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j</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ected the Land</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[entrance]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shortl</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 BEFORE </a:t>
            </a:r>
            <a:r>
              <a:rPr lang="en-US" sz="2800" b="1" u="sng"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Aharon’s</a:t>
            </a:r>
            <a:r>
              <a:rPr lang="en-US" sz="2800" b="1"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death</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is the significance of this?</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Children of Israel are wandering in the wilderness,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OUTSIDE THE CAMP</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waiting for a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CC3300"/>
                </a:solidFill>
                <a:latin typeface="Calibri" panose="020F0502020204030204" pitchFamily="34" charset="0"/>
                <a:ea typeface="Calibri" panose="020F0502020204030204" pitchFamily="34" charset="0"/>
                <a:cs typeface="Times New Roman" panose="02020603050405020304" pitchFamily="18" charset="0"/>
              </a:rPr>
              <a:t>tainted</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generation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die off so the next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generation [</a:t>
            </a:r>
            <a:r>
              <a:rPr lang="en-US" sz="2800" dirty="0" smtClean="0">
                <a:solidFill>
                  <a:srgbClr val="CC3300"/>
                </a:solidFill>
                <a:latin typeface="Calibri" panose="020F0502020204030204" pitchFamily="34" charset="0"/>
                <a:ea typeface="Calibri" panose="020F0502020204030204" pitchFamily="34" charset="0"/>
                <a:cs typeface="Times New Roman" panose="02020603050405020304" pitchFamily="18" charset="0"/>
              </a:rPr>
              <a:t>a “clean people”</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could enter in.</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7596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19</a:t>
            </a:fld>
            <a:endParaRPr lang="en-US" sz="1100" b="1" dirty="0">
              <a:solidFill>
                <a:schemeClr val="bg1"/>
              </a:solidFill>
            </a:endParaRPr>
          </a:p>
        </p:txBody>
      </p:sp>
      <p:sp>
        <p:nvSpPr>
          <p:cNvPr id="2" name="Rectangle 1"/>
          <p:cNvSpPr/>
          <p:nvPr/>
        </p:nvSpPr>
        <p:spPr>
          <a:xfrm>
            <a:off x="552980" y="1171575"/>
            <a:ext cx="11159066" cy="491913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is there no “red heifer” sacrifice commanded in the 2550+ </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ears before this time</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Because of the placement of when the instructions were given for the “red heifer” sacrifice, it stand out in its uniqueness even more.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Scripture does have a FEW instances referring to “heifer” but only </a:t>
            </a:r>
            <a:r>
              <a:rPr lang="en-US" sz="2800" b="1" u="sng"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ONE</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instance of a “</a:t>
            </a:r>
            <a:r>
              <a:rPr lang="en-US" sz="2800" b="1" u="sng" dirty="0">
                <a:solidFill>
                  <a:srgbClr val="CC3300"/>
                </a:solidFill>
                <a:latin typeface="Calibri" panose="020F0502020204030204" pitchFamily="34" charset="0"/>
                <a:ea typeface="Calibri" panose="020F0502020204030204" pitchFamily="34" charset="0"/>
                <a:cs typeface="Times New Roman" panose="02020603050405020304" pitchFamily="18" charset="0"/>
              </a:rPr>
              <a:t>red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heifer.”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Where</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is that instance found? </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5845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31000">
              <a:srgbClr val="FF0000"/>
            </a:gs>
            <a:gs pos="60000">
              <a:schemeClr val="bg1"/>
            </a:gs>
            <a:gs pos="77000">
              <a:srgbClr val="00FFFF"/>
            </a:gs>
          </a:gsLst>
          <a:lin ang="2520000" scaled="0"/>
        </a:gradFill>
        <a:effectLst/>
      </p:bgPr>
    </p:bg>
    <p:spTree>
      <p:nvGrpSpPr>
        <p:cNvPr id="1" name=""/>
        <p:cNvGrpSpPr/>
        <p:nvPr/>
      </p:nvGrpSpPr>
      <p:grpSpPr>
        <a:xfrm>
          <a:off x="0" y="0"/>
          <a:ext cx="0" cy="0"/>
          <a:chOff x="0" y="0"/>
          <a:chExt cx="0" cy="0"/>
        </a:xfrm>
      </p:grpSpPr>
      <p:pic>
        <p:nvPicPr>
          <p:cNvPr id="5" name="Picture 7" descr="C:\Users\Rae\Desktop\red heifer of tora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5000" y="327075"/>
            <a:ext cx="6238875" cy="295722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808141" y="3613785"/>
            <a:ext cx="8652595" cy="2811648"/>
          </a:xfrm>
          <a:prstGeom prst="roundRect">
            <a:avLst/>
          </a:prstGeom>
          <a:solidFill>
            <a:schemeClr val="accent2"/>
          </a:solidFill>
          <a:ln w="57150">
            <a:solidFill>
              <a:srgbClr val="99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u="sng" dirty="0" smtClean="0">
                <a:solidFill>
                  <a:srgbClr val="0000FF"/>
                </a:solidFill>
              </a:rPr>
              <a:t>Much </a:t>
            </a:r>
            <a:r>
              <a:rPr lang="en-CA" sz="6000" dirty="0" smtClean="0">
                <a:solidFill>
                  <a:srgbClr val="0000FF"/>
                </a:solidFill>
              </a:rPr>
              <a:t>g</a:t>
            </a:r>
            <a:r>
              <a:rPr lang="en-CA" sz="6000" u="sng" dirty="0" smtClean="0">
                <a:solidFill>
                  <a:srgbClr val="0000FF"/>
                </a:solidFill>
              </a:rPr>
              <a:t>ratitude</a:t>
            </a:r>
            <a:r>
              <a:rPr lang="en-CA" sz="6000" dirty="0" smtClean="0">
                <a:solidFill>
                  <a:srgbClr val="0000FF"/>
                </a:solidFill>
              </a:rPr>
              <a:t> </a:t>
            </a:r>
            <a:r>
              <a:rPr lang="en-CA" sz="3200" dirty="0" smtClean="0"/>
              <a:t>to</a:t>
            </a:r>
            <a:r>
              <a:rPr lang="en-CA" sz="6000" dirty="0" smtClean="0"/>
              <a:t> </a:t>
            </a:r>
            <a:br>
              <a:rPr lang="en-CA" sz="6000" dirty="0" smtClean="0"/>
            </a:br>
            <a:r>
              <a:rPr lang="en-CA" sz="6000" b="1" u="sng" dirty="0" smtClean="0">
                <a:solidFill>
                  <a:srgbClr val="9900FF"/>
                </a:solidFill>
                <a:effectLst>
                  <a:glow rad="228600">
                    <a:srgbClr val="FFFF00"/>
                  </a:glow>
                </a:effectLst>
              </a:rPr>
              <a:t>Todd Bennett</a:t>
            </a:r>
            <a:r>
              <a:rPr lang="en-CA" sz="6000" b="1" dirty="0" smtClean="0">
                <a:solidFill>
                  <a:srgbClr val="9900FF"/>
                </a:solidFill>
                <a:effectLst>
                  <a:glow rad="228600">
                    <a:srgbClr val="FFFF00"/>
                  </a:glow>
                </a:effectLst>
              </a:rPr>
              <a:t> </a:t>
            </a:r>
          </a:p>
          <a:p>
            <a:pPr algn="ctr"/>
            <a:r>
              <a:rPr lang="en-CA" sz="2800" dirty="0" smtClean="0"/>
              <a:t>for giving us permission to use information from his fabulous article concerning </a:t>
            </a:r>
            <a:r>
              <a:rPr lang="en-CA" sz="2800" dirty="0">
                <a:ln>
                  <a:solidFill>
                    <a:srgbClr val="0000FF"/>
                  </a:solidFill>
                </a:ln>
                <a:solidFill>
                  <a:srgbClr val="FF33CC"/>
                </a:solidFill>
              </a:rPr>
              <a:t>T</a:t>
            </a:r>
            <a:r>
              <a:rPr lang="en-CA" sz="2800" dirty="0" smtClean="0">
                <a:ln>
                  <a:solidFill>
                    <a:srgbClr val="0000FF"/>
                  </a:solidFill>
                </a:ln>
                <a:solidFill>
                  <a:srgbClr val="FF33CC"/>
                </a:solidFill>
              </a:rPr>
              <a:t>he Red Heifer.  </a:t>
            </a:r>
            <a:endParaRPr lang="en-CA" sz="2800" dirty="0">
              <a:ln>
                <a:solidFill>
                  <a:srgbClr val="0000FF"/>
                </a:solidFill>
              </a:ln>
              <a:solidFill>
                <a:srgbClr val="FF33CC"/>
              </a:solidFill>
            </a:endParaRPr>
          </a:p>
        </p:txBody>
      </p:sp>
    </p:spTree>
    <p:extLst>
      <p:ext uri="{BB962C8B-B14F-4D97-AF65-F5344CB8AC3E}">
        <p14:creationId xmlns:p14="http://schemas.microsoft.com/office/powerpoint/2010/main" val="9345368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20</a:t>
            </a:fld>
            <a:endParaRPr lang="en-US" sz="1100" b="1" dirty="0">
              <a:solidFill>
                <a:schemeClr val="bg1"/>
              </a:solidFill>
            </a:endParaRPr>
          </a:p>
        </p:txBody>
      </p:sp>
      <p:sp>
        <p:nvSpPr>
          <p:cNvPr id="2" name="Rectangle 1"/>
          <p:cNvSpPr/>
          <p:nvPr/>
        </p:nvSpPr>
        <p:spPr>
          <a:xfrm>
            <a:off x="552980" y="371474"/>
            <a:ext cx="11159066" cy="624311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Yahuah’s Covenant with Abram in Gen 15</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Covenant made with Abram after he left Babylon and “crossed over” into the land of promise.</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gave Abram a great promise of land and seed.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Abram wanted proof of the promise.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confirmed His Word through an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ancient blood covenant ritual</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involving designated sacrifices that would be cut in half.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[This was an </a:t>
            </a:r>
            <a:r>
              <a:rPr lang="en-US" sz="2800" b="1" i="1" dirty="0">
                <a:solidFill>
                  <a:srgbClr val="9900FF"/>
                </a:solidFill>
                <a:latin typeface="Calibri" panose="020F0502020204030204" pitchFamily="34" charset="0"/>
                <a:ea typeface="Calibri" panose="020F0502020204030204" pitchFamily="34" charset="0"/>
                <a:cs typeface="Times New Roman" panose="02020603050405020304" pitchFamily="18" charset="0"/>
              </a:rPr>
              <a:t>Ancient </a:t>
            </a:r>
            <a:r>
              <a:rPr lang="en-US" sz="2800" b="1" i="1" dirty="0" err="1">
                <a:solidFill>
                  <a:srgbClr val="9900FF"/>
                </a:solidFill>
                <a:latin typeface="Calibri" panose="020F0502020204030204" pitchFamily="34" charset="0"/>
                <a:ea typeface="Calibri" panose="020F0502020204030204" pitchFamily="34" charset="0"/>
                <a:cs typeface="Times New Roman" panose="02020603050405020304" pitchFamily="18" charset="0"/>
              </a:rPr>
              <a:t>Suzerian</a:t>
            </a:r>
            <a:r>
              <a:rPr lang="en-US" sz="2800" b="1" i="1" dirty="0">
                <a:solidFill>
                  <a:srgbClr val="9900FF"/>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type of Covenant recognized by Abraham as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the absolute authority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of that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era.] </a:t>
            </a:r>
            <a:endParaRPr lang="en-CA"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All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participants of the blood covenant were each supposed to walk through the channel of blood between the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slaughterings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was symbolic of the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[death]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penalty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breakin</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covenant</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61038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21</a:t>
            </a:fld>
            <a:endParaRPr lang="en-US" sz="1100" b="1" dirty="0">
              <a:solidFill>
                <a:schemeClr val="bg1"/>
              </a:solidFill>
            </a:endParaRPr>
          </a:p>
        </p:txBody>
      </p:sp>
      <p:sp>
        <p:nvSpPr>
          <p:cNvPr id="2" name="Rectangle 1"/>
          <p:cNvSpPr/>
          <p:nvPr/>
        </p:nvSpPr>
        <p:spPr>
          <a:xfrm>
            <a:off x="353655" y="686445"/>
            <a:ext cx="11521140" cy="553826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panose="05050102010706020507" pitchFamily="18" charset="2"/>
              <a:buBlip>
                <a:blip r:embed="rId2"/>
              </a:buBlip>
            </a:pP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Gen 15:9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he said unto him, Take me an </a:t>
            </a:r>
            <a:r>
              <a:rPr lang="en-US" sz="2800" u="sng"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heifer</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of three years old, and a </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she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goat of three years old, and a ram of three years old, and a </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turtledove</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and a young pigeon.  </a:t>
            </a:r>
            <a:r>
              <a:rPr lang="en-US" dirty="0">
                <a:solidFill>
                  <a:schemeClr val="bg1"/>
                </a:solidFill>
              </a:rPr>
              <a:t>KJV</a:t>
            </a:r>
            <a:endParaRPr lang="en-CA" dirty="0">
              <a:solidFill>
                <a:schemeClr val="bg1"/>
              </a:solidFill>
            </a:endParaRPr>
          </a:p>
          <a:p>
            <a:pPr marL="742950" lvl="1" indent="-285750">
              <a:lnSpc>
                <a:spcPct val="115000"/>
              </a:lnSpc>
              <a:spcAft>
                <a:spcPts val="0"/>
              </a:spcAft>
              <a:buFont typeface="Courier New" panose="02070309020205020404" pitchFamily="49" charset="0"/>
              <a:buChar char="o"/>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Heifer</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H5697</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eglah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eg</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-law'); feminine of H5695; a (female) calf</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lvl="1">
              <a:lnSpc>
                <a:spcPct val="115000"/>
              </a:lnSpc>
              <a:spcAft>
                <a:spcPts val="0"/>
              </a:spcAft>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lvl="1">
              <a:lnSpc>
                <a:spcPct val="115000"/>
              </a:lnSpc>
              <a:spcAft>
                <a:spcPts val="0"/>
              </a:spcAft>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especially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one nearly grown (i.e. a heifer):  KJV - calf, cow, heifer.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2"/>
              </a:buBlip>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Heifer as “</a:t>
            </a:r>
            <a:r>
              <a:rPr lang="en-US" sz="28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eglah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or a female calf/cow …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Blip>
                <a:blip r:embed="rId2"/>
              </a:buBlip>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first mention of “heifer” is 3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yrs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old, as are the goat and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ram.</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Note</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heifer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eglah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the FIRST of the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slaughterings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involved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Covenant process</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3360714" y="2990230"/>
            <a:ext cx="4397634" cy="505018"/>
            <a:chOff x="6645792" y="2990230"/>
            <a:chExt cx="4397634" cy="505018"/>
          </a:xfrm>
        </p:grpSpPr>
        <p:pic>
          <p:nvPicPr>
            <p:cNvPr id="9" name="Picture 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381970" y="2990230"/>
              <a:ext cx="358563" cy="505018"/>
            </a:xfrm>
            <a:prstGeom prst="rect">
              <a:avLst/>
            </a:prstGeom>
          </p:spPr>
        </p:pic>
        <p:pic>
          <p:nvPicPr>
            <p:cNvPr id="10" name="Picture 9"/>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782868" y="3015085"/>
              <a:ext cx="460957" cy="480163"/>
            </a:xfrm>
            <a:prstGeom prst="rect">
              <a:avLst/>
            </a:prstGeom>
          </p:spPr>
        </p:pic>
        <p:pic>
          <p:nvPicPr>
            <p:cNvPr id="11" name="Picture 10"/>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93107" y="2990230"/>
              <a:ext cx="388864" cy="505018"/>
            </a:xfrm>
            <a:prstGeom prst="rect">
              <a:avLst/>
            </a:prstGeom>
          </p:spPr>
        </p:pic>
        <p:pic>
          <p:nvPicPr>
            <p:cNvPr id="12" name="Picture 11"/>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45792" y="2996580"/>
              <a:ext cx="362607" cy="458996"/>
            </a:xfrm>
            <a:prstGeom prst="rect">
              <a:avLst/>
            </a:prstGeom>
          </p:spPr>
        </p:pic>
        <p:sp>
          <p:nvSpPr>
            <p:cNvPr id="13" name="Rectangle 12"/>
            <p:cNvSpPr/>
            <p:nvPr/>
          </p:nvSpPr>
          <p:spPr>
            <a:xfrm>
              <a:off x="8542097" y="3052511"/>
              <a:ext cx="2501329" cy="347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(heh lamed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gimmel</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296752222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22</a:t>
            </a:fld>
            <a:endParaRPr lang="en-US" sz="1100" b="1" dirty="0">
              <a:solidFill>
                <a:schemeClr val="bg1"/>
              </a:solidFill>
            </a:endParaRPr>
          </a:p>
        </p:txBody>
      </p:sp>
      <p:sp>
        <p:nvSpPr>
          <p:cNvPr id="2" name="Rectangle 1"/>
          <p:cNvSpPr/>
          <p:nvPr/>
        </p:nvSpPr>
        <p:spPr>
          <a:xfrm>
            <a:off x="323851" y="419099"/>
            <a:ext cx="11521140" cy="612881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Review of Abram &amp; Gen 15</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After Abram prepared </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sacrifices,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 was placed in a deep sleep, likened to death.</a:t>
            </a:r>
            <a:endParaRPr lang="en-CA"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While in this state </a:t>
            </a:r>
            <a:r>
              <a:rPr lang="en-US"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[trance]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 experienced horror and great darkness.</a:t>
            </a:r>
            <a:endParaRPr lang="en-CA"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During this time, fire and smoke </a:t>
            </a:r>
            <a:r>
              <a:rPr lang="en-US"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[burning furnace] </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passed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through the </a:t>
            </a:r>
            <a:r>
              <a:rPr lang="en-US" sz="26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This relates to </a:t>
            </a:r>
            <a:r>
              <a:rPr lang="en-US" sz="2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Yahuah’s</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leading and protecting Israel – </a:t>
            </a:r>
            <a:r>
              <a:rPr lang="en-US" sz="2600" dirty="0">
                <a:solidFill>
                  <a:srgbClr val="002060"/>
                </a:solidFill>
                <a:effectLst>
                  <a:glow rad="127000">
                    <a:srgbClr val="00FF99"/>
                  </a:glow>
                </a:effectLst>
                <a:latin typeface="Calibri" panose="020F0502020204030204" pitchFamily="34" charset="0"/>
                <a:ea typeface="Calibri" panose="020F0502020204030204" pitchFamily="34" charset="0"/>
                <a:cs typeface="Times New Roman" panose="02020603050405020304" pitchFamily="18" charset="0"/>
              </a:rPr>
              <a:t>He is the one that will take the penalty for breaking the Covenant</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Penalty of death</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as Abram was not involved!</a:t>
            </a:r>
            <a:endParaRPr lang="en-CA" sz="2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a “heifer” was the FIRST </a:t>
            </a:r>
            <a:r>
              <a:rPr lang="en-US" sz="26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that COVENANT with Abram. </a:t>
            </a:r>
            <a:endParaRPr lang="en-CA"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“heifer” was </a:t>
            </a:r>
            <a:r>
              <a:rPr lang="en-US" sz="2600" b="1" dirty="0">
                <a:solidFill>
                  <a:srgbClr val="002060"/>
                </a:solidFill>
                <a:effectLst>
                  <a:glow rad="127000">
                    <a:srgbClr val="00FFFF"/>
                  </a:glow>
                </a:effectLst>
                <a:latin typeface="Calibri" panose="020F0502020204030204" pitchFamily="34" charset="0"/>
                <a:ea typeface="Calibri" panose="020F0502020204030204" pitchFamily="34" charset="0"/>
                <a:cs typeface="Times New Roman" panose="02020603050405020304" pitchFamily="18" charset="0"/>
              </a:rPr>
              <a:t>the entry point</a:t>
            </a:r>
            <a:r>
              <a:rPr lang="en-US" sz="2600" dirty="0">
                <a:solidFill>
                  <a:srgbClr val="002060"/>
                </a:solidFill>
                <a:effectLst>
                  <a:glow rad="127000">
                    <a:srgbClr val="00FFFF"/>
                  </a:glow>
                </a:effectLst>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into that path of blood, the Covenant path.</a:t>
            </a:r>
            <a:endParaRPr lang="en-CA"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covenant involved a promise that Abram would have seed and land.</a:t>
            </a:r>
            <a:endParaRPr lang="en-CA"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Wingdings" panose="05000000000000000000" pitchFamily="2" charset="2"/>
              <a:buChar char=""/>
            </a:pP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Later, </a:t>
            </a:r>
            <a:r>
              <a:rPr lang="en-US" sz="2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made a Covenant with Abram and changed his name to Abraham</a:t>
            </a: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xplosion 1 2"/>
          <p:cNvSpPr/>
          <p:nvPr/>
        </p:nvSpPr>
        <p:spPr>
          <a:xfrm>
            <a:off x="10930591" y="1786467"/>
            <a:ext cx="914400" cy="914400"/>
          </a:xfrm>
          <a:prstGeom prst="irregularSeal1">
            <a:avLst/>
          </a:prstGeom>
          <a:solidFill>
            <a:srgbClr val="FF33CC"/>
          </a:solidFill>
          <a:ln w="5715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66810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23</a:t>
            </a:fld>
            <a:endParaRPr lang="en-US" sz="1100" b="1" dirty="0">
              <a:solidFill>
                <a:schemeClr val="bg1"/>
              </a:solidFill>
            </a:endParaRPr>
          </a:p>
        </p:txBody>
      </p:sp>
      <p:sp>
        <p:nvSpPr>
          <p:cNvPr id="2" name="Rectangle 1"/>
          <p:cNvSpPr/>
          <p:nvPr/>
        </p:nvSpPr>
        <p:spPr>
          <a:xfrm>
            <a:off x="323851" y="171451"/>
            <a:ext cx="11521140" cy="650981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15000"/>
              </a:lnSpc>
              <a:spcAft>
                <a:spcPts val="1000"/>
              </a:spcAft>
              <a:buFont typeface="Wingdings" panose="05000000000000000000" pitchFamily="2" charset="2"/>
              <a:buChar char=""/>
            </a:pPr>
            <a:r>
              <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commanded Abraham to be circumcised and promised him the following:  </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Gen 17:6  </a:t>
            </a:r>
            <a:r>
              <a:rPr lang="en-US" sz="2600" b="1"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I will make thee exceeding fruitful, and I will make nations of thee, and kings shall come out of thee.  </a:t>
            </a:r>
            <a:r>
              <a:rPr lang="en-US" dirty="0" smtClean="0">
                <a:solidFill>
                  <a:schemeClr val="bg1"/>
                </a:solidFill>
              </a:rPr>
              <a:t>KJV</a:t>
            </a:r>
          </a:p>
          <a:p>
            <a:pPr>
              <a:lnSpc>
                <a:spcPct val="115000"/>
              </a:lnSpc>
              <a:spcAft>
                <a:spcPts val="1000"/>
              </a:spcAft>
            </a:pPr>
            <a:r>
              <a:rPr lang="en-US" sz="2800" b="1" u="sng" dirty="0">
                <a:solidFill>
                  <a:srgbClr val="9900FF"/>
                </a:solidFill>
                <a:latin typeface="Calibri" panose="020F0502020204030204" pitchFamily="34" charset="0"/>
                <a:ea typeface="Calibri" panose="020F0502020204030204" pitchFamily="34" charset="0"/>
                <a:cs typeface="Times New Roman" panose="02020603050405020304" pitchFamily="18" charset="0"/>
              </a:rPr>
              <a:t>Note</a:t>
            </a:r>
            <a:r>
              <a:rPr lang="en-US" sz="28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was NOT a brand new Covenant</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but rather an extension of the </a:t>
            </a:r>
            <a:r>
              <a:rPr lang="en-US" sz="28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p</a:t>
            </a:r>
            <a:r>
              <a:rPr lang="en-US" sz="2800"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revious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Covenant</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FF99"/>
              </a:buClr>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Abraham was now prepared to further fulfill the Covenant through a new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name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the “mark” of circumcision in his flesh.</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FF99"/>
              </a:buClr>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Through the:  </a:t>
            </a:r>
            <a:r>
              <a:rPr lang="en-US" sz="2800" dirty="0">
                <a:solidFill>
                  <a:srgbClr val="9900FF"/>
                </a:solidFill>
                <a:latin typeface="Calibri" panose="020F0502020204030204" pitchFamily="34" charset="0"/>
                <a:ea typeface="Calibri" panose="020F0502020204030204" pitchFamily="34" charset="0"/>
                <a:cs typeface="Times New Roman" panose="02020603050405020304" pitchFamily="18" charset="0"/>
              </a:rPr>
              <a:t>a)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cutting of the flesh and  </a:t>
            </a:r>
            <a:r>
              <a:rPr lang="en-US" sz="2800" dirty="0">
                <a:solidFill>
                  <a:srgbClr val="9900FF"/>
                </a:solidFill>
                <a:latin typeface="Calibri" panose="020F0502020204030204" pitchFamily="34" charset="0"/>
                <a:ea typeface="Calibri" panose="020F0502020204030204" pitchFamily="34" charset="0"/>
                <a:cs typeface="Times New Roman" panose="02020603050405020304" pitchFamily="18" charset="0"/>
              </a:rPr>
              <a:t>b)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shedding of his blood … he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would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bear the sign.</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FF99"/>
              </a:buClr>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was literally through that sign that the promised seed would pass into the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womb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Sarah.  From Sarah would come the Promised Son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Yitshaq</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that Abraham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would later be told to slaughter.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pPr>
            <a:endParaRPr lang="en-CA" dirty="0">
              <a:solidFill>
                <a:schemeClr val="bg1"/>
              </a:solidFill>
            </a:endParaRPr>
          </a:p>
        </p:txBody>
      </p:sp>
    </p:spTree>
    <p:extLst>
      <p:ext uri="{BB962C8B-B14F-4D97-AF65-F5344CB8AC3E}">
        <p14:creationId xmlns:p14="http://schemas.microsoft.com/office/powerpoint/2010/main" val="5325412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0000FF">
                <a:alpha val="17000"/>
              </a:srgbClr>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24</a:t>
            </a:fld>
            <a:endParaRPr lang="en-US" sz="1100" b="1" dirty="0">
              <a:solidFill>
                <a:schemeClr val="bg1"/>
              </a:solidFill>
            </a:endParaRPr>
          </a:p>
        </p:txBody>
      </p:sp>
      <p:sp>
        <p:nvSpPr>
          <p:cNvPr id="2" name="Rectangle 1"/>
          <p:cNvSpPr/>
          <p:nvPr/>
        </p:nvSpPr>
        <p:spPr>
          <a:xfrm>
            <a:off x="323851" y="704849"/>
            <a:ext cx="11521140" cy="502920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Clr>
                <a:srgbClr val="00FF99"/>
              </a:buClr>
              <a:buFont typeface="Wingdings" panose="05000000000000000000" pitchFamily="2"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test states that Abraham would be “exceedingly </a:t>
            </a:r>
            <a:r>
              <a:rPr lang="en-US" sz="2800" i="1" dirty="0" smtClean="0">
                <a:solidFill>
                  <a:srgbClr val="9900FF"/>
                </a:solidFill>
                <a:latin typeface="Comic Sans MS" panose="030F0702030302020204" pitchFamily="66" charset="0"/>
                <a:ea typeface="Calibri" panose="020F0502020204030204" pitchFamily="34" charset="0"/>
                <a:cs typeface="Times New Roman" panose="02020603050405020304" pitchFamily="18" charset="0"/>
              </a:rPr>
              <a:t>fruitful.</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Hebrew word for “</a:t>
            </a:r>
            <a:r>
              <a:rPr lang="en-US" sz="2800" i="1" dirty="0">
                <a:solidFill>
                  <a:srgbClr val="9900FF"/>
                </a:solidFill>
                <a:latin typeface="Comic Sans MS" panose="030F0702030302020204" pitchFamily="66" charset="0"/>
                <a:ea typeface="Calibri" panose="020F0502020204030204" pitchFamily="34" charset="0"/>
                <a:cs typeface="Times New Roman" panose="02020603050405020304" pitchFamily="18" charset="0"/>
              </a:rPr>
              <a:t>fruitful</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is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FF99"/>
              </a:buClr>
              <a:buFont typeface="Wingdings" panose="05000000000000000000" pitchFamily="2" charset="2"/>
              <a:buChar char=""/>
            </a:pP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FF99"/>
              </a:buClr>
              <a:buFont typeface="Wingdings" panose="05000000000000000000" pitchFamily="2"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Abraham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was promised that he would be an </a:t>
            </a:r>
            <a:r>
              <a:rPr lang="en-US" sz="2800" i="1" dirty="0">
                <a:solidFill>
                  <a:srgbClr val="9900FF"/>
                </a:solidFill>
                <a:latin typeface="Comic Sans MS" panose="030F0702030302020204" pitchFamily="66" charset="0"/>
                <a:ea typeface="Calibri" panose="020F0502020204030204" pitchFamily="34" charset="0"/>
                <a:cs typeface="Times New Roman" panose="02020603050405020304" pitchFamily="18" charset="0"/>
              </a:rPr>
              <a:t>incredibly fruitful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man.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will prove to be important as we look further at the RED Heifer</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endParaRPr lang="en-CA" dirty="0">
              <a:solidFill>
                <a:schemeClr val="bg1"/>
              </a:solidFill>
            </a:endParaRPr>
          </a:p>
        </p:txBody>
      </p:sp>
      <p:pic>
        <p:nvPicPr>
          <p:cNvPr id="3" name="Picture 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295372" y="2378706"/>
            <a:ext cx="453495" cy="574044"/>
          </a:xfrm>
          <a:prstGeom prst="rect">
            <a:avLst/>
          </a:prstGeom>
        </p:spPr>
      </p:pic>
      <p:pic>
        <p:nvPicPr>
          <p:cNvPr id="4" name="Picture 3"/>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419976" y="2438400"/>
            <a:ext cx="699516" cy="514350"/>
          </a:xfrm>
          <a:prstGeom prst="rect">
            <a:avLst/>
          </a:prstGeom>
        </p:spPr>
      </p:pic>
      <p:pic>
        <p:nvPicPr>
          <p:cNvPr id="6" name="Picture 5"/>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877252" y="2378706"/>
            <a:ext cx="414338" cy="583575"/>
          </a:xfrm>
          <a:prstGeom prst="rect">
            <a:avLst/>
          </a:prstGeom>
        </p:spPr>
      </p:pic>
      <p:sp>
        <p:nvSpPr>
          <p:cNvPr id="7" name="Rectangle 6"/>
          <p:cNvSpPr/>
          <p:nvPr/>
        </p:nvSpPr>
        <p:spPr>
          <a:xfrm>
            <a:off x="7509164" y="2492161"/>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76291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25</a:t>
            </a:fld>
            <a:endParaRPr lang="en-US" sz="1100" b="1" dirty="0">
              <a:solidFill>
                <a:schemeClr val="bg1"/>
              </a:solidFill>
            </a:endParaRPr>
          </a:p>
        </p:txBody>
      </p:sp>
      <p:sp>
        <p:nvSpPr>
          <p:cNvPr id="2" name="Rectangle 1"/>
          <p:cNvSpPr/>
          <p:nvPr/>
        </p:nvSpPr>
        <p:spPr>
          <a:xfrm>
            <a:off x="323851" y="314325"/>
            <a:ext cx="11521140" cy="630026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Genesis 15 </a:t>
            </a:r>
            <a:r>
              <a:rPr lang="en-US" sz="2800" b="1" u="sng" dirty="0" smtClean="0">
                <a:solidFill>
                  <a:srgbClr val="FF0000"/>
                </a:solidFill>
                <a:effectLst>
                  <a:glow rad="63500">
                    <a:srgbClr val="00FF99"/>
                  </a:glow>
                </a:effectLst>
                <a:latin typeface="Calibri" panose="020F0502020204030204" pitchFamily="34" charset="0"/>
                <a:ea typeface="Calibri" panose="020F0502020204030204" pitchFamily="34" charset="0"/>
                <a:cs typeface="Times New Roman" panose="02020603050405020304" pitchFamily="18" charset="0"/>
              </a:rPr>
              <a:t>heifer of 3 </a:t>
            </a:r>
            <a:r>
              <a:rPr lang="en-US" sz="2800" b="1" dirty="0" smtClean="0">
                <a:solidFill>
                  <a:srgbClr val="FF0000"/>
                </a:solidFill>
                <a:effectLst>
                  <a:glow rad="63500">
                    <a:srgbClr val="00FF99"/>
                  </a:glow>
                </a:effectLst>
                <a:latin typeface="Calibri" panose="020F0502020204030204" pitchFamily="34" charset="0"/>
                <a:ea typeface="Calibri" panose="020F0502020204030204" pitchFamily="34" charset="0"/>
                <a:cs typeface="Times New Roman" panose="02020603050405020304" pitchFamily="18" charset="0"/>
              </a:rPr>
              <a:t>y</a:t>
            </a:r>
            <a:r>
              <a:rPr lang="en-US" sz="2800" b="1" u="sng" dirty="0" smtClean="0">
                <a:solidFill>
                  <a:srgbClr val="FF0000"/>
                </a:solidFill>
                <a:effectLst>
                  <a:glow rad="63500">
                    <a:srgbClr val="00FF99"/>
                  </a:glow>
                </a:effectLst>
                <a:latin typeface="Calibri" panose="020F0502020204030204" pitchFamily="34" charset="0"/>
                <a:ea typeface="Calibri" panose="020F0502020204030204" pitchFamily="34" charset="0"/>
                <a:cs typeface="Times New Roman" panose="02020603050405020304" pitchFamily="18" charset="0"/>
              </a:rPr>
              <a:t>ears</a:t>
            </a:r>
            <a:r>
              <a:rPr lang="en-US" sz="2800" b="1" dirty="0" smtClean="0">
                <a:solidFill>
                  <a:srgbClr val="FF0000"/>
                </a:solidFill>
                <a:effectLst>
                  <a:glow rad="63500">
                    <a:srgbClr val="00FF99"/>
                  </a:glow>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DIFFERENT</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than the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n-US" sz="2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of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Numbers 19</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Note these points:</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5">
                  <a:lumMod val="75000"/>
                </a:schemeClr>
              </a:buClr>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Every instance involving “a” heifer uses the term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eglah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2060"/>
                </a:solidFill>
                <a:effectLst>
                  <a:glow rad="127000">
                    <a:srgbClr val="00FF99"/>
                  </a:glow>
                </a:effectLst>
                <a:latin typeface="Calibri" panose="020F0502020204030204" pitchFamily="34" charset="0"/>
                <a:ea typeface="Calibri" panose="020F0502020204030204" pitchFamily="34" charset="0"/>
                <a:cs typeface="Times New Roman" panose="02020603050405020304" pitchFamily="18" charset="0"/>
              </a:rPr>
              <a:t>except for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Numbers 19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which refers to a “</a:t>
            </a:r>
            <a:r>
              <a:rPr lang="en-US" sz="28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heifer.</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5">
                  <a:lumMod val="75000"/>
                </a:schemeClr>
              </a:buClr>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Numbers 19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Hebrew reads:  “</a:t>
            </a:r>
            <a:r>
              <a:rPr lang="en-US" sz="2800" b="1" dirty="0" err="1">
                <a:solidFill>
                  <a:srgbClr val="002060"/>
                </a:solidFill>
                <a:effectLst>
                  <a:glow rad="101600">
                    <a:srgbClr val="FFFF00"/>
                  </a:glow>
                </a:effectLst>
                <a:latin typeface="Calibri" panose="020F0502020204030204" pitchFamily="34" charset="0"/>
                <a:ea typeface="Calibri" panose="020F0502020204030204" pitchFamily="34" charset="0"/>
                <a:cs typeface="Times New Roman" panose="02020603050405020304" pitchFamily="18" charset="0"/>
              </a:rPr>
              <a:t>parah</a:t>
            </a:r>
            <a:r>
              <a:rPr lang="en-US" sz="2800" b="1" dirty="0">
                <a:solidFill>
                  <a:srgbClr val="002060"/>
                </a:solidFill>
                <a:effectLst>
                  <a:glow rad="101600">
                    <a:srgbClr val="FFFF00"/>
                  </a:glow>
                </a:effectLst>
                <a:latin typeface="Calibri" panose="020F0502020204030204" pitchFamily="34" charset="0"/>
                <a:ea typeface="Calibri" panose="020F0502020204030204" pitchFamily="34" charset="0"/>
                <a:cs typeface="Times New Roman" panose="02020603050405020304" pitchFamily="18" charset="0"/>
              </a:rPr>
              <a:t> adamah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5">
                  <a:lumMod val="75000"/>
                </a:schemeClr>
              </a:buClr>
              <a:buFont typeface="+mj-lt"/>
              <a:buAutoNum type="arabicPeriod"/>
            </a:pP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5">
                  <a:lumMod val="75000"/>
                </a:schemeClr>
              </a:buClr>
              <a:buFont typeface="+mj-lt"/>
              <a:buAutoNum type="arabicPeriod"/>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comparison the Hebrew will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not</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read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eglah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US" sz="28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endParaRPr>
          </a:p>
          <a:p>
            <a:pPr marL="457200" lvl="0" indent="-192088">
              <a:lnSpc>
                <a:spcPct val="115000"/>
              </a:lnSpc>
              <a:spcAft>
                <a:spcPts val="0"/>
              </a:spcAft>
              <a:buClr>
                <a:srgbClr val="FF33CC"/>
              </a:buClr>
              <a:buFont typeface="Wingdings" panose="05000000000000000000" pitchFamily="2" charset="2"/>
              <a:buChar char="v"/>
            </a:pPr>
            <a:r>
              <a:rPr lang="en-US" sz="2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This </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is the 1</a:t>
            </a:r>
            <a:r>
              <a:rPr lang="en-US" sz="2800" b="1" u="sng"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st</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clue there is</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ln>
                  <a:solidFill>
                    <a:srgbClr val="FFFF00"/>
                  </a:solidFill>
                </a:ln>
                <a:solidFill>
                  <a:srgbClr val="9900FF"/>
                </a:solidFill>
                <a:latin typeface="Arial Black" panose="020B0A04020102020204" pitchFamily="34" charset="0"/>
                <a:ea typeface="Calibri" panose="020F0502020204030204" pitchFamily="34" charset="0"/>
                <a:cs typeface="Times New Roman" panose="02020603050405020304" pitchFamily="18" charset="0"/>
              </a:rPr>
              <a:t>something deep and mysterious </a:t>
            </a:r>
            <a:r>
              <a:rPr lang="en-US" sz="2800" b="1" dirty="0" smtClean="0">
                <a:ln>
                  <a:solidFill>
                    <a:srgbClr val="FFFF00"/>
                  </a:solidFill>
                </a:ln>
                <a:solidFill>
                  <a:srgbClr val="9900FF"/>
                </a:solidFill>
                <a:latin typeface="Arial Black" panose="020B0A04020102020204" pitchFamily="34" charset="0"/>
                <a:ea typeface="Calibri" panose="020F0502020204030204" pitchFamily="34" charset="0"/>
                <a:cs typeface="Times New Roman" panose="02020603050405020304" pitchFamily="18" charset="0"/>
              </a:rPr>
              <a:t>					</a:t>
            </a:r>
            <a:r>
              <a:rPr lang="en-US" sz="2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concernin</a:t>
            </a:r>
            <a:r>
              <a:rPr lang="en-US"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this </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unique sacrifice of the</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red </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heifer</a:t>
            </a:r>
            <a:r>
              <a:rPr lang="en-US"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850456" y="3707974"/>
            <a:ext cx="453495" cy="574044"/>
          </a:xfrm>
          <a:prstGeom prst="rect">
            <a:avLst/>
          </a:prstGeom>
        </p:spPr>
      </p:pic>
      <p:pic>
        <p:nvPicPr>
          <p:cNvPr id="6" name="Picture 5"/>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975060" y="3767668"/>
            <a:ext cx="699516" cy="514350"/>
          </a:xfrm>
          <a:prstGeom prst="rect">
            <a:avLst/>
          </a:prstGeom>
        </p:spPr>
      </p:pic>
      <p:pic>
        <p:nvPicPr>
          <p:cNvPr id="7" name="Picture 6"/>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432336" y="3707974"/>
            <a:ext cx="414338" cy="583575"/>
          </a:xfrm>
          <a:prstGeom prst="rect">
            <a:avLst/>
          </a:prstGeom>
        </p:spPr>
      </p:pic>
      <p:pic>
        <p:nvPicPr>
          <p:cNvPr id="3" name="Picture 2"/>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992484" y="3767668"/>
            <a:ext cx="476779" cy="560917"/>
          </a:xfrm>
          <a:prstGeom prst="rect">
            <a:avLst/>
          </a:prstGeom>
        </p:spPr>
      </p:pic>
      <p:pic>
        <p:nvPicPr>
          <p:cNvPr id="8" name="Picture 7"/>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397488" y="3820337"/>
            <a:ext cx="401516" cy="508248"/>
          </a:xfrm>
          <a:prstGeom prst="rect">
            <a:avLst/>
          </a:prstGeom>
        </p:spPr>
      </p:pic>
      <p:pic>
        <p:nvPicPr>
          <p:cNvPr id="9" name="Picture 8"/>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863224" y="3767668"/>
            <a:ext cx="693101" cy="624415"/>
          </a:xfrm>
          <a:prstGeom prst="rect">
            <a:avLst/>
          </a:prstGeom>
        </p:spPr>
      </p:pic>
      <p:pic>
        <p:nvPicPr>
          <p:cNvPr id="10" name="Picture 9"/>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590968" y="3725337"/>
            <a:ext cx="392852" cy="613832"/>
          </a:xfrm>
          <a:prstGeom prst="rect">
            <a:avLst/>
          </a:prstGeom>
        </p:spPr>
      </p:pic>
      <p:sp>
        <p:nvSpPr>
          <p:cNvPr id="11" name="Rectangle 10"/>
          <p:cNvSpPr/>
          <p:nvPr/>
        </p:nvSpPr>
        <p:spPr>
          <a:xfrm>
            <a:off x="3183467" y="3934884"/>
            <a:ext cx="373860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heh 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 - 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855175" y="4852901"/>
            <a:ext cx="358563" cy="505018"/>
          </a:xfrm>
          <a:prstGeom prst="rect">
            <a:avLst/>
          </a:prstGeom>
        </p:spPr>
      </p:pic>
      <p:pic>
        <p:nvPicPr>
          <p:cNvPr id="13" name="Picture 12"/>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56073" y="4877756"/>
            <a:ext cx="460957" cy="480163"/>
          </a:xfrm>
          <a:prstGeom prst="rect">
            <a:avLst/>
          </a:prstGeom>
        </p:spPr>
      </p:pic>
      <p:pic>
        <p:nvPicPr>
          <p:cNvPr id="14" name="Picture 13"/>
          <p:cNvPicPr>
            <a:picLocks noChangeAspect="1"/>
          </p:cNvPicPr>
          <p:nvPr/>
        </p:nvPicPr>
        <p:blipFill>
          <a:blip r:embed="rId11"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466312" y="4852901"/>
            <a:ext cx="388864" cy="505018"/>
          </a:xfrm>
          <a:prstGeom prst="rect">
            <a:avLst/>
          </a:prstGeom>
        </p:spPr>
      </p:pic>
      <p:pic>
        <p:nvPicPr>
          <p:cNvPr id="15" name="Picture 1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118997" y="4859251"/>
            <a:ext cx="362607" cy="458996"/>
          </a:xfrm>
          <a:prstGeom prst="rect">
            <a:avLst/>
          </a:prstGeom>
        </p:spPr>
      </p:pic>
      <p:sp>
        <p:nvSpPr>
          <p:cNvPr id="16" name="Rectangle 15"/>
          <p:cNvSpPr/>
          <p:nvPr/>
        </p:nvSpPr>
        <p:spPr>
          <a:xfrm>
            <a:off x="5293779" y="4927601"/>
            <a:ext cx="250132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(heh lamed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gimmel</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17" name="Explosion 1 16"/>
          <p:cNvSpPr/>
          <p:nvPr/>
        </p:nvSpPr>
        <p:spPr>
          <a:xfrm>
            <a:off x="9891365" y="996696"/>
            <a:ext cx="1910618" cy="1627632"/>
          </a:xfrm>
          <a:prstGeom prst="irregularSeal1">
            <a:avLst/>
          </a:prstGeom>
          <a:solidFill>
            <a:srgbClr val="FF33CC"/>
          </a:solidFill>
          <a:ln w="57150">
            <a:solidFill>
              <a:srgbClr val="00808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flipH="1">
            <a:off x="9568037" y="2076403"/>
            <a:ext cx="360173" cy="374904"/>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8200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style.rotation</p:attrName>
                                        </p:attrNameLst>
                                      </p:cBhvr>
                                      <p:tavLst>
                                        <p:tav tm="0">
                                          <p:val>
                                            <p:fltVal val="90"/>
                                          </p:val>
                                        </p:tav>
                                        <p:tav tm="100000">
                                          <p:val>
                                            <p:fltVal val="0"/>
                                          </p:val>
                                        </p:tav>
                                      </p:tavLst>
                                    </p:anim>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26</a:t>
            </a:fld>
            <a:endParaRPr lang="en-US" sz="1100" b="1" dirty="0">
              <a:solidFill>
                <a:schemeClr val="bg1"/>
              </a:solidFill>
            </a:endParaRPr>
          </a:p>
        </p:txBody>
      </p:sp>
      <p:sp>
        <p:nvSpPr>
          <p:cNvPr id="2" name="Rectangle 1"/>
          <p:cNvSpPr/>
          <p:nvPr/>
        </p:nvSpPr>
        <p:spPr>
          <a:xfrm>
            <a:off x="323851" y="567265"/>
            <a:ext cx="11521140" cy="5886453"/>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nSpc>
                <a:spcPct val="115000"/>
              </a:lnSpc>
              <a:spcAft>
                <a:spcPts val="0"/>
              </a:spcAft>
              <a:buClr>
                <a:srgbClr val="9900FF"/>
              </a:buClr>
              <a:buFont typeface="+mj-lt"/>
              <a:buAutoNum type="arabicPeriod" startAt="4"/>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Instead of “</a:t>
            </a:r>
            <a:r>
              <a:rPr lang="en-US" sz="2800" dirty="0" err="1">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eglah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
            </a:r>
            <a:br>
              <a:rPr lang="en-US" sz="28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being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translated as “heifer</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spcAft>
                <a:spcPts val="0"/>
              </a:spcAft>
              <a:buClr>
                <a:srgbClr val="9900FF"/>
              </a:buCl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we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read “</a:t>
            </a:r>
            <a:r>
              <a:rPr lang="en-US" sz="28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Clr>
                <a:srgbClr val="9900FF"/>
              </a:buCl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which </a:t>
            </a:r>
            <a:r>
              <a:rPr lang="en-US" sz="2800" i="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is the </a:t>
            </a:r>
            <a:r>
              <a:rPr lang="en-US" sz="2800" i="1" dirty="0">
                <a:ln>
                  <a:solidFill>
                    <a:srgbClr val="0000FF"/>
                  </a:solidFill>
                </a:ln>
                <a:solidFill>
                  <a:srgbClr val="0000FF"/>
                </a:solidFill>
                <a:latin typeface="Calibri" panose="020F0502020204030204" pitchFamily="34" charset="0"/>
                <a:ea typeface="Calibri" panose="020F0502020204030204" pitchFamily="34" charset="0"/>
                <a:cs typeface="Times New Roman" panose="02020603050405020304" pitchFamily="18" charset="0"/>
              </a:rPr>
              <a:t>same word </a:t>
            </a:r>
            <a:r>
              <a:rPr lang="en-US" sz="2800" i="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used </a:t>
            </a:r>
            <a:r>
              <a:rPr lang="en-US" sz="2800" i="1"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to </a:t>
            </a:r>
            <a:r>
              <a:rPr lang="en-US" sz="2800" i="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describe Abraham.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9900FF"/>
              </a:buClr>
              <a:buFont typeface="+mj-lt"/>
              <a:buAutoNum type="arabicPeriod" startAt="5"/>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word “</a:t>
            </a:r>
            <a:r>
              <a:rPr lang="en-US" sz="28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which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is translated as “heifer,” clearly means: “</a:t>
            </a:r>
            <a:r>
              <a:rPr lang="en-US" sz="2800" b="1" u="sng" dirty="0">
                <a:ln>
                  <a:solidFill>
                    <a:srgbClr val="0000FF"/>
                  </a:solidFill>
                </a:ln>
                <a:solidFill>
                  <a:srgbClr val="00FFFF"/>
                </a:solidFill>
                <a:latin typeface="Calibri" panose="020F0502020204030204" pitchFamily="34" charset="0"/>
                <a:ea typeface="Calibri" panose="020F0502020204030204" pitchFamily="34" charset="0"/>
                <a:cs typeface="Times New Roman" panose="02020603050405020304" pitchFamily="18" charset="0"/>
              </a:rPr>
              <a:t>fruitful</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according to all Hebrew lexicons.  This was also the case regarding the blessing promised to Abraham – </a:t>
            </a:r>
            <a:r>
              <a:rPr lang="en-US" sz="2800" dirty="0">
                <a:ln>
                  <a:solidFill>
                    <a:srgbClr val="0000FF"/>
                  </a:solidFill>
                </a:ln>
                <a:solidFill>
                  <a:srgbClr val="00FFFF"/>
                </a:solidFill>
                <a:latin typeface="Calibri" panose="020F0502020204030204" pitchFamily="34" charset="0"/>
                <a:ea typeface="Calibri" panose="020F0502020204030204" pitchFamily="34" charset="0"/>
                <a:cs typeface="Times New Roman" panose="02020603050405020304" pitchFamily="18" charset="0"/>
              </a:rPr>
              <a:t>to </a:t>
            </a:r>
            <a:r>
              <a:rPr lang="en-US" sz="2800" dirty="0" smtClean="0">
                <a:ln>
                  <a:solidFill>
                    <a:srgbClr val="0000FF"/>
                  </a:solidFill>
                </a:ln>
                <a:solidFill>
                  <a:srgbClr val="00FFFF"/>
                </a:solidFill>
                <a:latin typeface="Calibri" panose="020F0502020204030204" pitchFamily="34" charset="0"/>
                <a:ea typeface="Calibri" panose="020F0502020204030204" pitchFamily="34" charset="0"/>
                <a:cs typeface="Times New Roman" panose="02020603050405020304" pitchFamily="18" charset="0"/>
              </a:rPr>
              <a:t>be - </a:t>
            </a:r>
            <a:r>
              <a:rPr lang="en-US" sz="2800" b="1" u="sng" dirty="0">
                <a:ln>
                  <a:solidFill>
                    <a:srgbClr val="0000FF"/>
                  </a:solidFill>
                </a:ln>
                <a:solidFill>
                  <a:srgbClr val="00FFFF"/>
                </a:solidFill>
                <a:latin typeface="Calibri" panose="020F0502020204030204" pitchFamily="34" charset="0"/>
                <a:ea typeface="Calibri" panose="020F0502020204030204" pitchFamily="34" charset="0"/>
                <a:cs typeface="Times New Roman" panose="02020603050405020304" pitchFamily="18" charset="0"/>
              </a:rPr>
              <a:t>fruitful</a:t>
            </a:r>
            <a:r>
              <a:rPr lang="en-US" sz="2800" dirty="0">
                <a:ln>
                  <a:solidFill>
                    <a:srgbClr val="0000FF"/>
                  </a:solidFill>
                </a:ln>
                <a:solidFill>
                  <a:srgbClr val="00FFFF"/>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n>
                <a:solidFill>
                  <a:srgbClr val="0000FF"/>
                </a:solidFill>
              </a:ln>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49900" y="1290551"/>
            <a:ext cx="358563" cy="505018"/>
          </a:xfrm>
          <a:prstGeom prst="rect">
            <a:avLst/>
          </a:prstGeom>
        </p:spPr>
      </p:pic>
      <p:pic>
        <p:nvPicPr>
          <p:cNvPr id="6" name="Picture 5"/>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150798" y="1315406"/>
            <a:ext cx="460957" cy="480163"/>
          </a:xfrm>
          <a:prstGeom prst="rect">
            <a:avLst/>
          </a:prstGeom>
        </p:spPr>
      </p:pic>
      <p:pic>
        <p:nvPicPr>
          <p:cNvPr id="7" name="Picture 6"/>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361037" y="1290551"/>
            <a:ext cx="388864" cy="505018"/>
          </a:xfrm>
          <a:prstGeom prst="rect">
            <a:avLst/>
          </a:prstGeom>
        </p:spPr>
      </p:pic>
      <p:pic>
        <p:nvPicPr>
          <p:cNvPr id="8" name="Picture 7"/>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013722" y="1296901"/>
            <a:ext cx="362607" cy="458996"/>
          </a:xfrm>
          <a:prstGeom prst="rect">
            <a:avLst/>
          </a:prstGeom>
        </p:spPr>
      </p:pic>
      <p:sp>
        <p:nvSpPr>
          <p:cNvPr id="9" name="Rectangle 8"/>
          <p:cNvSpPr/>
          <p:nvPr/>
        </p:nvSpPr>
        <p:spPr>
          <a:xfrm>
            <a:off x="5759786" y="1352832"/>
            <a:ext cx="250132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(heh lamed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gimmel</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10" name="Picture 9"/>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62425" y="2387572"/>
            <a:ext cx="386292" cy="488977"/>
          </a:xfrm>
          <a:prstGeom prst="rect">
            <a:avLst/>
          </a:prstGeom>
        </p:spPr>
      </p:pic>
      <p:pic>
        <p:nvPicPr>
          <p:cNvPr id="11" name="Picture 10"/>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23045" y="2406606"/>
            <a:ext cx="639122" cy="469943"/>
          </a:xfrm>
          <a:prstGeom prst="rect">
            <a:avLst/>
          </a:prstGeom>
        </p:spPr>
      </p:pic>
      <p:pic>
        <p:nvPicPr>
          <p:cNvPr id="12" name="Picture 11"/>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04148" y="2387572"/>
            <a:ext cx="353941" cy="498509"/>
          </a:xfrm>
          <a:prstGeom prst="rect">
            <a:avLst/>
          </a:prstGeom>
        </p:spPr>
      </p:pic>
      <p:sp>
        <p:nvSpPr>
          <p:cNvPr id="13" name="Rectangle 12"/>
          <p:cNvSpPr/>
          <p:nvPr/>
        </p:nvSpPr>
        <p:spPr>
          <a:xfrm>
            <a:off x="6309014" y="2415961"/>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10050" y="3825847"/>
            <a:ext cx="386292" cy="488977"/>
          </a:xfrm>
          <a:prstGeom prst="rect">
            <a:avLst/>
          </a:prstGeom>
        </p:spPr>
      </p:pic>
      <p:pic>
        <p:nvPicPr>
          <p:cNvPr id="15" name="Picture 1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70670" y="3844881"/>
            <a:ext cx="639122" cy="469943"/>
          </a:xfrm>
          <a:prstGeom prst="rect">
            <a:avLst/>
          </a:prstGeom>
        </p:spPr>
      </p:pic>
      <p:pic>
        <p:nvPicPr>
          <p:cNvPr id="16" name="Picture 1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51773" y="3825847"/>
            <a:ext cx="353941" cy="498509"/>
          </a:xfrm>
          <a:prstGeom prst="rect">
            <a:avLst/>
          </a:prstGeom>
        </p:spPr>
      </p:pic>
      <p:sp>
        <p:nvSpPr>
          <p:cNvPr id="17" name="Rectangle 16"/>
          <p:cNvSpPr/>
          <p:nvPr/>
        </p:nvSpPr>
        <p:spPr>
          <a:xfrm>
            <a:off x="6356639" y="3854236"/>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7" descr="C:\Users\Rae\Desktop\red heifer of torah.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77151" y="1176695"/>
            <a:ext cx="3429000" cy="16253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Bent Arrow 2"/>
          <p:cNvSpPr/>
          <p:nvPr/>
        </p:nvSpPr>
        <p:spPr>
          <a:xfrm rot="16200000" flipV="1">
            <a:off x="6210721" y="-879055"/>
            <a:ext cx="618281" cy="7800973"/>
          </a:xfrm>
          <a:prstGeom prst="bentArrow">
            <a:avLst>
              <a:gd name="adj1" fmla="val 25000"/>
              <a:gd name="adj2" fmla="val 50000"/>
              <a:gd name="adj3" fmla="val 34617"/>
              <a:gd name="adj4" fmla="val 65383"/>
            </a:avLst>
          </a:prstGeom>
          <a:gradFill>
            <a:gsLst>
              <a:gs pos="76000">
                <a:srgbClr val="00FF00"/>
              </a:gs>
              <a:gs pos="37000">
                <a:schemeClr val="accent5">
                  <a:lumMod val="76000"/>
                  <a:alpha val="68000"/>
                </a:schemeClr>
              </a:gs>
              <a:gs pos="13000">
                <a:srgbClr val="FFFF00"/>
              </a:gs>
            </a:gsLst>
            <a:lin ang="20400000" scaled="0"/>
          </a:gradFill>
          <a:ln w="19050">
            <a:solidFill>
              <a:srgbClr val="99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9" name="Picture 16" descr="F:\Art on Desktop - 1\All white man clip art\yellow-blue smiley faces\question mark pn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20348" y="2910164"/>
            <a:ext cx="1274203" cy="143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259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27</a:t>
            </a:fld>
            <a:endParaRPr lang="en-US" sz="1100" b="1" dirty="0">
              <a:solidFill>
                <a:schemeClr val="bg1"/>
              </a:solidFill>
            </a:endParaRPr>
          </a:p>
        </p:txBody>
      </p:sp>
      <p:sp>
        <p:nvSpPr>
          <p:cNvPr id="2" name="Rectangle 1"/>
          <p:cNvSpPr/>
          <p:nvPr/>
        </p:nvSpPr>
        <p:spPr>
          <a:xfrm>
            <a:off x="533401" y="609600"/>
            <a:ext cx="11311590" cy="5886453"/>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15000"/>
              </a:lnSpc>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There are variations of the word that are used to refer to cows, such as: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Clr>
                <a:srgbClr val="C00000"/>
              </a:buClr>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err="1">
                <a:ln>
                  <a:solidFill>
                    <a:srgbClr val="0000FF"/>
                  </a:solidFill>
                </a:ln>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parote</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in Pharaoh’s </a:t>
            </a:r>
            <a:r>
              <a:rPr lang="en-US" sz="2800" dirty="0">
                <a:latin typeface="Calibri" panose="020F0502020204030204" pitchFamily="34" charset="0"/>
                <a:ea typeface="Calibri" panose="020F0502020204030204" pitchFamily="34" charset="0"/>
                <a:cs typeface="Times New Roman" panose="02020603050405020304" pitchFamily="18" charset="0"/>
              </a:rPr>
              <a:t>dream that Joseph interpreted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Gen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41.</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0"/>
              </a:spcAft>
              <a:buClr>
                <a:srgbClr val="C00000"/>
              </a:buClr>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The word “</a:t>
            </a:r>
            <a:r>
              <a:rPr lang="en-US" sz="2800" dirty="0" err="1">
                <a:ln>
                  <a:solidFill>
                    <a:srgbClr val="0000FF"/>
                  </a:solidFill>
                </a:ln>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parote</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is </a:t>
            </a:r>
            <a:r>
              <a:rPr lang="en-US" sz="2800" dirty="0">
                <a:latin typeface="Calibri" panose="020F0502020204030204" pitchFamily="34" charset="0"/>
                <a:ea typeface="Calibri" panose="020F0502020204030204" pitchFamily="34" charset="0"/>
                <a:cs typeface="Times New Roman" panose="02020603050405020304" pitchFamily="18" charset="0"/>
              </a:rPr>
              <a:t>actually the plural form of the word “</a:t>
            </a:r>
            <a:r>
              <a:rPr lang="en-US" sz="28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since </a:t>
            </a:r>
            <a:r>
              <a:rPr lang="en-US" sz="2800" dirty="0">
                <a:latin typeface="Calibri" panose="020F0502020204030204" pitchFamily="34" charset="0"/>
                <a:ea typeface="Calibri" panose="020F0502020204030204" pitchFamily="34" charset="0"/>
                <a:cs typeface="Times New Roman" panose="02020603050405020304" pitchFamily="18" charset="0"/>
              </a:rPr>
              <a:t>there were seven cows in the dream.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15000"/>
              </a:lnSpc>
              <a:spcAft>
                <a:spcPts val="1000"/>
              </a:spcAft>
              <a:buClr>
                <a:srgbClr val="C00000"/>
              </a:buClr>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The word “</a:t>
            </a:r>
            <a:r>
              <a:rPr lang="en-US" sz="28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can </a:t>
            </a:r>
            <a:r>
              <a:rPr lang="en-US" sz="2800" dirty="0">
                <a:latin typeface="Calibri" panose="020F0502020204030204" pitchFamily="34" charset="0"/>
                <a:ea typeface="Calibri" panose="020F0502020204030204" pitchFamily="34" charset="0"/>
                <a:cs typeface="Times New Roman" panose="02020603050405020304" pitchFamily="18" charset="0"/>
              </a:rPr>
              <a:t>mean “cow.”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It </a:t>
            </a:r>
            <a:r>
              <a:rPr lang="en-US" sz="2800" dirty="0">
                <a:latin typeface="Calibri" panose="020F0502020204030204" pitchFamily="34" charset="0"/>
                <a:ea typeface="Calibri" panose="020F0502020204030204" pitchFamily="34" charset="0"/>
                <a:cs typeface="Times New Roman" panose="02020603050405020304" pitchFamily="18" charset="0"/>
              </a:rPr>
              <a:t>is not a term exclusively used to refer to a female cow,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although </a:t>
            </a:r>
            <a:r>
              <a:rPr lang="en-US" sz="2800" dirty="0">
                <a:latin typeface="Calibri" panose="020F0502020204030204" pitchFamily="34" charset="0"/>
                <a:ea typeface="Calibri" panose="020F0502020204030204" pitchFamily="34" charset="0"/>
                <a:cs typeface="Times New Roman" panose="02020603050405020304" pitchFamily="18" charset="0"/>
              </a:rPr>
              <a:t>it is clearly defined as being “</a:t>
            </a:r>
            <a:r>
              <a:rPr lang="en-US" sz="2800" b="1" dirty="0" smtClean="0">
                <a:ln>
                  <a:solidFill>
                    <a:srgbClr val="0000FF"/>
                  </a:solidFill>
                </a:ln>
                <a:solidFill>
                  <a:srgbClr val="00FFFF"/>
                </a:solidFill>
                <a:latin typeface="Calibri" panose="020F0502020204030204" pitchFamily="34" charset="0"/>
                <a:ea typeface="Calibri" panose="020F0502020204030204" pitchFamily="34" charset="0"/>
                <a:cs typeface="Times New Roman" panose="02020603050405020304" pitchFamily="18" charset="0"/>
              </a:rPr>
              <a:t>fruitful.</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59423" y="3369702"/>
            <a:ext cx="386292" cy="488977"/>
          </a:xfrm>
          <a:prstGeom prst="rect">
            <a:avLst/>
          </a:prstGeom>
        </p:spPr>
      </p:pic>
      <p:pic>
        <p:nvPicPr>
          <p:cNvPr id="6" name="Picture 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420043" y="3388736"/>
            <a:ext cx="639122" cy="469943"/>
          </a:xfrm>
          <a:prstGeom prst="rect">
            <a:avLst/>
          </a:prstGeom>
        </p:spPr>
      </p:pic>
      <p:pic>
        <p:nvPicPr>
          <p:cNvPr id="7" name="Picture 6"/>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01146" y="3369702"/>
            <a:ext cx="353941" cy="498509"/>
          </a:xfrm>
          <a:prstGeom prst="rect">
            <a:avLst/>
          </a:prstGeom>
        </p:spPr>
      </p:pic>
      <p:sp>
        <p:nvSpPr>
          <p:cNvPr id="8" name="Rectangle 7"/>
          <p:cNvSpPr/>
          <p:nvPr/>
        </p:nvSpPr>
        <p:spPr>
          <a:xfrm>
            <a:off x="7375811" y="3415025"/>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729687" y="4334904"/>
            <a:ext cx="386292" cy="488977"/>
          </a:xfrm>
          <a:prstGeom prst="rect">
            <a:avLst/>
          </a:prstGeom>
        </p:spPr>
      </p:pic>
      <p:pic>
        <p:nvPicPr>
          <p:cNvPr id="10" name="Picture 9"/>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90307" y="4353938"/>
            <a:ext cx="639122" cy="469943"/>
          </a:xfrm>
          <a:prstGeom prst="rect">
            <a:avLst/>
          </a:prstGeom>
        </p:spPr>
      </p:pic>
      <p:pic>
        <p:nvPicPr>
          <p:cNvPr id="11" name="Picture 10"/>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71410" y="4334904"/>
            <a:ext cx="353941" cy="498509"/>
          </a:xfrm>
          <a:prstGeom prst="rect">
            <a:avLst/>
          </a:prstGeom>
        </p:spPr>
      </p:pic>
      <p:sp>
        <p:nvSpPr>
          <p:cNvPr id="12" name="Rectangle 11"/>
          <p:cNvSpPr/>
          <p:nvPr/>
        </p:nvSpPr>
        <p:spPr>
          <a:xfrm>
            <a:off x="6546075" y="4380227"/>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896051" y="1940933"/>
            <a:ext cx="639122" cy="469943"/>
          </a:xfrm>
          <a:prstGeom prst="rect">
            <a:avLst/>
          </a:prstGeom>
        </p:spPr>
      </p:pic>
      <p:pic>
        <p:nvPicPr>
          <p:cNvPr id="14" name="Picture 13"/>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77154" y="1921899"/>
            <a:ext cx="353941" cy="498509"/>
          </a:xfrm>
          <a:prstGeom prst="rect">
            <a:avLst/>
          </a:prstGeom>
        </p:spPr>
      </p:pic>
      <p:pic>
        <p:nvPicPr>
          <p:cNvPr id="3" name="Picture 2"/>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61784" y="1884296"/>
            <a:ext cx="402498" cy="522725"/>
          </a:xfrm>
          <a:prstGeom prst="rect">
            <a:avLst/>
          </a:prstGeom>
        </p:spPr>
      </p:pic>
      <p:pic>
        <p:nvPicPr>
          <p:cNvPr id="15" name="Picture 1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01920" y="1884296"/>
            <a:ext cx="219806" cy="536112"/>
          </a:xfrm>
          <a:prstGeom prst="rect">
            <a:avLst/>
          </a:prstGeom>
        </p:spPr>
      </p:pic>
      <p:sp>
        <p:nvSpPr>
          <p:cNvPr id="16" name="Rectangle 15"/>
          <p:cNvSpPr/>
          <p:nvPr/>
        </p:nvSpPr>
        <p:spPr>
          <a:xfrm>
            <a:off x="5806704" y="1956592"/>
            <a:ext cx="1881033"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51181" y="2889201"/>
            <a:ext cx="639122" cy="469943"/>
          </a:xfrm>
          <a:prstGeom prst="rect">
            <a:avLst/>
          </a:prstGeom>
        </p:spPr>
      </p:pic>
      <p:pic>
        <p:nvPicPr>
          <p:cNvPr id="23" name="Picture 22"/>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32284" y="2870167"/>
            <a:ext cx="353941" cy="498509"/>
          </a:xfrm>
          <a:prstGeom prst="rect">
            <a:avLst/>
          </a:prstGeom>
        </p:spPr>
      </p:pic>
      <p:pic>
        <p:nvPicPr>
          <p:cNvPr id="24" name="Picture 23"/>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616914" y="2832564"/>
            <a:ext cx="402498" cy="522725"/>
          </a:xfrm>
          <a:prstGeom prst="rect">
            <a:avLst/>
          </a:prstGeom>
        </p:spPr>
      </p:pic>
      <p:pic>
        <p:nvPicPr>
          <p:cNvPr id="25" name="Picture 2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57050" y="2832564"/>
            <a:ext cx="219806" cy="536112"/>
          </a:xfrm>
          <a:prstGeom prst="rect">
            <a:avLst/>
          </a:prstGeom>
        </p:spPr>
      </p:pic>
      <p:sp>
        <p:nvSpPr>
          <p:cNvPr id="26" name="Rectangle 25"/>
          <p:cNvSpPr/>
          <p:nvPr/>
        </p:nvSpPr>
        <p:spPr>
          <a:xfrm>
            <a:off x="6596207" y="2927488"/>
            <a:ext cx="1881033"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5144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28</a:t>
            </a:fld>
            <a:endParaRPr lang="en-US" sz="1100" b="1" dirty="0">
              <a:solidFill>
                <a:schemeClr val="bg1"/>
              </a:solidFill>
            </a:endParaRPr>
          </a:p>
        </p:txBody>
      </p:sp>
      <p:sp>
        <p:nvSpPr>
          <p:cNvPr id="2" name="Rectangle 1"/>
          <p:cNvSpPr/>
          <p:nvPr/>
        </p:nvSpPr>
        <p:spPr>
          <a:xfrm>
            <a:off x="533401" y="609600"/>
            <a:ext cx="11311590" cy="600498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Note these other points of interest: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9900FF"/>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 word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latin typeface="Calibri" panose="020F0502020204030204" pitchFamily="34" charset="0"/>
                <a:ea typeface="Calibri" panose="020F0502020204030204" pitchFamily="34" charset="0"/>
                <a:cs typeface="Times New Roman" panose="02020603050405020304" pitchFamily="18" charset="0"/>
              </a:rPr>
              <a:t>” is associated with Egypt and Joseph.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It </a:t>
            </a:r>
            <a:r>
              <a:rPr lang="en-US" sz="2800" dirty="0">
                <a:latin typeface="Calibri" panose="020F0502020204030204" pitchFamily="34" charset="0"/>
                <a:ea typeface="Calibri" panose="020F0502020204030204" pitchFamily="34" charset="0"/>
                <a:cs typeface="Times New Roman" panose="02020603050405020304" pitchFamily="18" charset="0"/>
              </a:rPr>
              <a:t>was in Egypt that Joseph flourished.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9900FF"/>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Prior to his death, Israel spoke prophetic words and blessings over all of his </a:t>
            </a:r>
            <a:r>
              <a:rPr lang="en-US" sz="2800" dirty="0" smtClean="0">
                <a:latin typeface="Calibri" panose="020F0502020204030204" pitchFamily="34" charset="0"/>
                <a:ea typeface="Calibri" panose="020F0502020204030204" pitchFamily="34" charset="0"/>
                <a:cs typeface="Times New Roman" panose="02020603050405020304" pitchFamily="18" charset="0"/>
              </a:rPr>
              <a:t>sons.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9900FF"/>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 first words spoken over Joseph were:  </a:t>
            </a:r>
            <a:r>
              <a:rPr lang="en-US" sz="2800" i="1" dirty="0">
                <a:solidFill>
                  <a:srgbClr val="008080"/>
                </a:solidFill>
                <a:latin typeface="Georgia" panose="02040502050405020303" pitchFamily="18" charset="0"/>
              </a:rPr>
              <a:t>Gen 49:22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Joseph is a fruitful bough, even a fruitful bough by a well; whose branches run over the wall.</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rPr>
              <a:t>KJV</a:t>
            </a:r>
            <a:endParaRPr lang="en-CA" dirty="0">
              <a:solidFill>
                <a:schemeClr val="bg1"/>
              </a:solidFill>
            </a:endParaRPr>
          </a:p>
          <a:p>
            <a:pPr marL="342900" lvl="0" indent="-342900">
              <a:lnSpc>
                <a:spcPct val="115000"/>
              </a:lnSpc>
              <a:spcAft>
                <a:spcPts val="0"/>
              </a:spcAft>
              <a:buClr>
                <a:srgbClr val="9900FF"/>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Many translations describe Joseph as a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fruitful bough</a:t>
            </a:r>
            <a:r>
              <a:rPr lang="en-US" sz="2800" dirty="0">
                <a:latin typeface="Calibri" panose="020F0502020204030204" pitchFamily="34" charset="0"/>
                <a:ea typeface="Calibri" panose="020F0502020204030204" pitchFamily="34" charset="0"/>
                <a:cs typeface="Times New Roman" panose="02020603050405020304" pitchFamily="18" charset="0"/>
              </a:rPr>
              <a:t>,” but in Hebrew it reads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parote</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ben.</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9900FF"/>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 word “</a:t>
            </a:r>
            <a:r>
              <a:rPr lang="en-US" sz="2800"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ben</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is </a:t>
            </a:r>
            <a:r>
              <a:rPr lang="en-US" sz="2800" dirty="0">
                <a:latin typeface="Calibri" panose="020F0502020204030204" pitchFamily="34" charset="0"/>
                <a:ea typeface="Calibri" panose="020F0502020204030204" pitchFamily="34" charset="0"/>
                <a:cs typeface="Times New Roman" panose="02020603050405020304" pitchFamily="18" charset="0"/>
              </a:rPr>
              <a:t>literally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son.</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Joseph </a:t>
            </a:r>
            <a:r>
              <a:rPr lang="en-US" sz="2800" dirty="0">
                <a:latin typeface="Calibri" panose="020F0502020204030204" pitchFamily="34" charset="0"/>
                <a:ea typeface="Calibri" panose="020F0502020204030204" pitchFamily="34" charset="0"/>
                <a:cs typeface="Times New Roman" panose="02020603050405020304" pitchFamily="18" charset="0"/>
              </a:rPr>
              <a:t>is emphatically described as a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fruitful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son.</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That </a:t>
            </a:r>
            <a:r>
              <a:rPr lang="en-US" sz="2800" dirty="0">
                <a:latin typeface="Calibri" panose="020F0502020204030204" pitchFamily="34" charset="0"/>
                <a:ea typeface="Calibri" panose="020F0502020204030204" pitchFamily="34" charset="0"/>
                <a:cs typeface="Times New Roman" panose="02020603050405020304" pitchFamily="18" charset="0"/>
              </a:rPr>
              <a:t>would make him a very fruitful man like Abraham.</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Wingdings" panose="05000000000000000000" pitchFamily="2" charset="2"/>
              <a:buChar char=""/>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988249" y="4540209"/>
            <a:ext cx="618269" cy="469943"/>
          </a:xfrm>
          <a:prstGeom prst="rect">
            <a:avLst/>
          </a:prstGeom>
        </p:spPr>
      </p:pic>
      <p:pic>
        <p:nvPicPr>
          <p:cNvPr id="6" name="Picture 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69353" y="4521175"/>
            <a:ext cx="342392" cy="498509"/>
          </a:xfrm>
          <a:prstGeom prst="rect">
            <a:avLst/>
          </a:prstGeom>
        </p:spPr>
      </p:pic>
      <p:pic>
        <p:nvPicPr>
          <p:cNvPr id="7" name="Picture 6"/>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853982" y="4483572"/>
            <a:ext cx="389365" cy="522725"/>
          </a:xfrm>
          <a:prstGeom prst="rect">
            <a:avLst/>
          </a:prstGeom>
        </p:spPr>
      </p:pic>
      <p:pic>
        <p:nvPicPr>
          <p:cNvPr id="8" name="Picture 7"/>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294118" y="4483572"/>
            <a:ext cx="212634" cy="536112"/>
          </a:xfrm>
          <a:prstGeom prst="rect">
            <a:avLst/>
          </a:prstGeom>
        </p:spPr>
      </p:pic>
      <p:sp>
        <p:nvSpPr>
          <p:cNvPr id="9" name="Rectangle 8"/>
          <p:cNvSpPr/>
          <p:nvPr/>
        </p:nvSpPr>
        <p:spPr>
          <a:xfrm>
            <a:off x="6833276" y="4578496"/>
            <a:ext cx="2877991"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(nun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beit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70049" y="4518516"/>
            <a:ext cx="357176" cy="476235"/>
          </a:xfrm>
          <a:prstGeom prst="rect">
            <a:avLst/>
          </a:prstGeom>
        </p:spPr>
      </p:pic>
      <p:pic>
        <p:nvPicPr>
          <p:cNvPr id="10" name="Picture 9"/>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71341" y="4538135"/>
            <a:ext cx="466234" cy="358642"/>
          </a:xfrm>
          <a:prstGeom prst="rect">
            <a:avLst/>
          </a:prstGeom>
        </p:spPr>
      </p:pic>
      <p:pic>
        <p:nvPicPr>
          <p:cNvPr id="14" name="Picture 13"/>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914448" y="5018051"/>
            <a:ext cx="357176" cy="476235"/>
          </a:xfrm>
          <a:prstGeom prst="rect">
            <a:avLst/>
          </a:prstGeom>
        </p:spPr>
      </p:pic>
      <p:pic>
        <p:nvPicPr>
          <p:cNvPr id="15" name="Picture 14"/>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15740" y="5037670"/>
            <a:ext cx="466234" cy="358642"/>
          </a:xfrm>
          <a:prstGeom prst="rect">
            <a:avLst/>
          </a:prstGeom>
        </p:spPr>
      </p:pic>
      <p:sp>
        <p:nvSpPr>
          <p:cNvPr id="16" name="Rectangle 15"/>
          <p:cNvSpPr/>
          <p:nvPr/>
        </p:nvSpPr>
        <p:spPr>
          <a:xfrm>
            <a:off x="4448638" y="5121755"/>
            <a:ext cx="1120716"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(nun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beit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6436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29</a:t>
            </a:fld>
            <a:endParaRPr lang="en-US" sz="1100" b="1" dirty="0">
              <a:solidFill>
                <a:schemeClr val="bg1"/>
              </a:solidFill>
            </a:endParaRPr>
          </a:p>
        </p:txBody>
      </p:sp>
      <p:sp>
        <p:nvSpPr>
          <p:cNvPr id="2" name="Rectangle 1"/>
          <p:cNvSpPr/>
          <p:nvPr/>
        </p:nvSpPr>
        <p:spPr>
          <a:xfrm>
            <a:off x="440264" y="423326"/>
            <a:ext cx="11311590" cy="600498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does all of this information compare to the “red heifer”?</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0"/>
              </a:spcAft>
              <a:buClr>
                <a:srgbClr val="00FF99"/>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 mysterious “</a:t>
            </a:r>
            <a:r>
              <a:rPr lang="en-US" sz="28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 </a:t>
            </a:r>
            <a:r>
              <a:rPr lang="en-US" sz="2800" b="1" i="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heifer,</a:t>
            </a:r>
            <a:r>
              <a:rPr lang="en-US" sz="2800" dirty="0" smtClean="0">
                <a:latin typeface="Calibri" panose="020F0502020204030204" pitchFamily="34" charset="0"/>
                <a:ea typeface="Calibri" panose="020F0502020204030204" pitchFamily="34" charset="0"/>
                <a:cs typeface="Times New Roman" panose="02020603050405020304" pitchFamily="18" charset="0"/>
              </a:rPr>
              <a:t>” is known </a:t>
            </a:r>
            <a:r>
              <a:rPr lang="en-US" sz="2800" dirty="0">
                <a:latin typeface="Calibri" panose="020F0502020204030204" pitchFamily="34" charset="0"/>
                <a:ea typeface="Calibri" panose="020F0502020204030204" pitchFamily="34" charset="0"/>
                <a:cs typeface="Times New Roman" panose="02020603050405020304" pitchFamily="18" charset="0"/>
              </a:rPr>
              <a:t>as a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fruitful</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adamah</a:t>
            </a:r>
            <a:r>
              <a:rPr lang="en-US" sz="2800"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p>
          <a:p>
            <a:pPr marL="514350" lvl="0" indent="-514350">
              <a:lnSpc>
                <a:spcPct val="115000"/>
              </a:lnSpc>
              <a:spcAft>
                <a:spcPts val="0"/>
              </a:spcAft>
              <a:buClr>
                <a:srgbClr val="00FF99"/>
              </a:buClr>
              <a:buFont typeface="+mj-lt"/>
              <a:buAutoNum type="arabicPeriod"/>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0"/>
              </a:spcAft>
              <a:buClr>
                <a:srgbClr val="00FF99"/>
              </a:buClr>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The </a:t>
            </a:r>
            <a:r>
              <a:rPr lang="en-US" sz="2800" dirty="0">
                <a:latin typeface="Calibri" panose="020F0502020204030204" pitchFamily="34" charset="0"/>
                <a:ea typeface="Calibri" panose="020F0502020204030204" pitchFamily="34" charset="0"/>
                <a:cs typeface="Times New Roman" panose="02020603050405020304" pitchFamily="18" charset="0"/>
              </a:rPr>
              <a:t>word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adamah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means </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ground.</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1000"/>
              </a:spcAft>
              <a:buClr>
                <a:srgbClr val="00FF99"/>
              </a:buClr>
              <a:buFont typeface="+mj-lt"/>
              <a:buAutoNum type="arabicPeriod"/>
            </a:pPr>
            <a:r>
              <a:rPr lang="en-US" sz="2800" u="sng" dirty="0">
                <a:latin typeface="Calibri" panose="020F0502020204030204" pitchFamily="34" charset="0"/>
                <a:ea typeface="Calibri" panose="020F0502020204030204" pitchFamily="34" charset="0"/>
                <a:cs typeface="Times New Roman" panose="02020603050405020304" pitchFamily="18" charset="0"/>
              </a:rPr>
              <a:t>Note the connection with the first man</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adam</a:t>
            </a:r>
            <a:r>
              <a:rPr lang="en-US" sz="2800" dirty="0">
                <a:latin typeface="Calibri" panose="020F0502020204030204" pitchFamily="34" charset="0"/>
                <a:ea typeface="Calibri" panose="020F0502020204030204" pitchFamily="34" charset="0"/>
                <a:cs typeface="Times New Roman" panose="02020603050405020304" pitchFamily="18" charset="0"/>
              </a:rPr>
              <a:t>” who was specifically named after the origin of his being –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ground.</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Adam was literally formed from </a:t>
            </a:r>
            <a:r>
              <a:rPr lang="en-US" sz="2800" i="1" dirty="0">
                <a:latin typeface="Calibri" panose="020F0502020204030204" pitchFamily="34" charset="0"/>
                <a:ea typeface="Calibri" panose="020F0502020204030204" pitchFamily="34" charset="0"/>
                <a:cs typeface="Times New Roman" panose="02020603050405020304" pitchFamily="18" charset="0"/>
              </a:rPr>
              <a:t>“</a:t>
            </a:r>
            <a:r>
              <a:rPr lang="en-US" sz="2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dust of the ground</a:t>
            </a:r>
            <a:r>
              <a:rPr lang="en-US" sz="2800" i="1" dirty="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Gen 2:7</a:t>
            </a:r>
            <a:r>
              <a:rPr lang="en-US" sz="2800" dirty="0">
                <a:latin typeface="Calibri" panose="020F0502020204030204" pitchFamily="34" charset="0"/>
                <a:ea typeface="Calibri" panose="020F0502020204030204" pitchFamily="34" charset="0"/>
                <a:cs typeface="Times New Roman" panose="02020603050405020304" pitchFamily="18" charset="0"/>
              </a:rPr>
              <a:t>).  The word for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dust</a:t>
            </a:r>
            <a:r>
              <a:rPr lang="en-US" sz="2800" dirty="0">
                <a:latin typeface="Calibri" panose="020F0502020204030204" pitchFamily="34" charset="0"/>
                <a:ea typeface="Calibri" panose="020F0502020204030204" pitchFamily="34" charset="0"/>
                <a:cs typeface="Times New Roman" panose="02020603050405020304" pitchFamily="18" charset="0"/>
              </a:rPr>
              <a:t>” is “</a:t>
            </a:r>
            <a:r>
              <a:rPr lang="en-US"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aphar</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u="sng" dirty="0" smtClean="0">
                <a:latin typeface="Calibri" panose="020F0502020204030204" pitchFamily="34" charset="0"/>
                <a:ea typeface="Calibri" panose="020F0502020204030204" pitchFamily="34" charset="0"/>
                <a:cs typeface="Times New Roman" panose="02020603050405020304" pitchFamily="18" charset="0"/>
              </a:rPr>
              <a:t>which </a:t>
            </a:r>
            <a:r>
              <a:rPr lang="en-US" sz="2800" u="sng" dirty="0">
                <a:latin typeface="Calibri" panose="020F0502020204030204" pitchFamily="34" charset="0"/>
                <a:ea typeface="Calibri" panose="020F0502020204030204" pitchFamily="34" charset="0"/>
                <a:cs typeface="Times New Roman" panose="02020603050405020304" pitchFamily="18" charset="0"/>
              </a:rPr>
              <a:t>also means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ashes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So</a:t>
            </a:r>
            <a:r>
              <a:rPr lang="en-US" sz="2800" dirty="0">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Adam was actually taken from the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ashes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of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ground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chemeClr val="bg1"/>
                </a:solidFill>
                <a:effectLst>
                  <a:glow rad="50800">
                    <a:srgbClr val="00FF00"/>
                  </a:glow>
                </a:effectLst>
                <a:latin typeface="Calibri" panose="020F0502020204030204" pitchFamily="34" charset="0"/>
                <a:ea typeface="Calibri" panose="020F0502020204030204" pitchFamily="34" charset="0"/>
                <a:cs typeface="Times New Roman" panose="02020603050405020304" pitchFamily="18" charset="0"/>
              </a:rPr>
              <a:t>Please keep in mind, the </a:t>
            </a:r>
            <a:r>
              <a:rPr lang="en-US" sz="2800" b="1" dirty="0" smtClean="0">
                <a:solidFill>
                  <a:srgbClr val="C00000"/>
                </a:solidFill>
                <a:effectLst>
                  <a:glow rad="50800">
                    <a:srgbClr val="00FF00"/>
                  </a:glow>
                </a:effectLst>
                <a:latin typeface="Calibri" panose="020F0502020204030204" pitchFamily="34" charset="0"/>
                <a:ea typeface="Calibri" panose="020F0502020204030204" pitchFamily="34" charset="0"/>
                <a:cs typeface="Times New Roman" panose="02020603050405020304" pitchFamily="18" charset="0"/>
              </a:rPr>
              <a:t>red heifer </a:t>
            </a:r>
            <a:r>
              <a:rPr lang="en-US" sz="2800" dirty="0" smtClean="0">
                <a:solidFill>
                  <a:schemeClr val="bg1"/>
                </a:solidFill>
                <a:effectLst>
                  <a:glow rad="50800">
                    <a:srgbClr val="00FF00"/>
                  </a:glow>
                </a:effectLst>
                <a:latin typeface="Calibri" panose="020F0502020204030204" pitchFamily="34" charset="0"/>
                <a:ea typeface="Calibri" panose="020F0502020204030204" pitchFamily="34" charset="0"/>
                <a:cs typeface="Times New Roman" panose="02020603050405020304" pitchFamily="18" charset="0"/>
              </a:rPr>
              <a:t>was transformed into  “</a:t>
            </a:r>
            <a:r>
              <a:rPr lang="en-US" sz="2800" b="1" u="sng" dirty="0" smtClean="0">
                <a:solidFill>
                  <a:schemeClr val="bg1"/>
                </a:solidFill>
                <a:effectLst>
                  <a:glow rad="50800">
                    <a:srgbClr val="00FF00"/>
                  </a:glow>
                </a:effectLst>
                <a:latin typeface="Calibri" panose="020F0502020204030204" pitchFamily="34" charset="0"/>
                <a:ea typeface="Calibri" panose="020F0502020204030204" pitchFamily="34" charset="0"/>
                <a:cs typeface="Times New Roman" panose="02020603050405020304" pitchFamily="18" charset="0"/>
              </a:rPr>
              <a:t>ashes</a:t>
            </a:r>
            <a:r>
              <a:rPr lang="en-US" sz="2800" dirty="0" smtClean="0">
                <a:solidFill>
                  <a:schemeClr val="bg1"/>
                </a:solidFill>
                <a:effectLst>
                  <a:glow rad="50800">
                    <a:srgbClr val="00FF00"/>
                  </a:glow>
                </a:effectLst>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chemeClr val="bg1"/>
              </a:solidFill>
              <a:effectLst>
                <a:glow rad="50800">
                  <a:srgbClr val="00FF00"/>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285693" y="1803354"/>
            <a:ext cx="386292" cy="488977"/>
          </a:xfrm>
          <a:prstGeom prst="rect">
            <a:avLst/>
          </a:prstGeom>
        </p:spPr>
      </p:pic>
      <p:pic>
        <p:nvPicPr>
          <p:cNvPr id="6" name="Picture 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146313" y="1822388"/>
            <a:ext cx="639122" cy="469943"/>
          </a:xfrm>
          <a:prstGeom prst="rect">
            <a:avLst/>
          </a:prstGeom>
        </p:spPr>
      </p:pic>
      <p:pic>
        <p:nvPicPr>
          <p:cNvPr id="7" name="Picture 6"/>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727416" y="1803354"/>
            <a:ext cx="353941" cy="498509"/>
          </a:xfrm>
          <a:prstGeom prst="rect">
            <a:avLst/>
          </a:prstGeom>
        </p:spPr>
      </p:pic>
      <p:sp>
        <p:nvSpPr>
          <p:cNvPr id="8" name="Rectangle 7"/>
          <p:cNvSpPr/>
          <p:nvPr/>
        </p:nvSpPr>
        <p:spPr>
          <a:xfrm>
            <a:off x="9881953" y="1848677"/>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77674" y="1848677"/>
            <a:ext cx="379610" cy="480519"/>
          </a:xfrm>
          <a:prstGeom prst="rect">
            <a:avLst/>
          </a:prstGeom>
        </p:spPr>
      </p:pic>
      <p:pic>
        <p:nvPicPr>
          <p:cNvPr id="9" name="Picture 8"/>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57284" y="1776778"/>
            <a:ext cx="613184" cy="552418"/>
          </a:xfrm>
          <a:prstGeom prst="rect">
            <a:avLst/>
          </a:prstGeom>
        </p:spPr>
      </p:pic>
      <p:pic>
        <p:nvPicPr>
          <p:cNvPr id="10" name="Picture 9"/>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56691" y="1848677"/>
            <a:ext cx="453071" cy="533025"/>
          </a:xfrm>
          <a:prstGeom prst="rect">
            <a:avLst/>
          </a:prstGeom>
        </p:spPr>
      </p:pic>
      <p:pic>
        <p:nvPicPr>
          <p:cNvPr id="11" name="Picture 10"/>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700752" y="1820360"/>
            <a:ext cx="325655" cy="508836"/>
          </a:xfrm>
          <a:prstGeom prst="rect">
            <a:avLst/>
          </a:prstGeom>
        </p:spPr>
      </p:pic>
      <p:sp>
        <p:nvSpPr>
          <p:cNvPr id="12" name="Rectangle 11"/>
          <p:cNvSpPr/>
          <p:nvPr/>
        </p:nvSpPr>
        <p:spPr>
          <a:xfrm>
            <a:off x="5669875" y="1883792"/>
            <a:ext cx="243447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33282" y="2339749"/>
            <a:ext cx="379610" cy="480519"/>
          </a:xfrm>
          <a:prstGeom prst="rect">
            <a:avLst/>
          </a:prstGeom>
        </p:spPr>
      </p:pic>
      <p:pic>
        <p:nvPicPr>
          <p:cNvPr id="14" name="Picture 13"/>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12892" y="2267850"/>
            <a:ext cx="613184" cy="552418"/>
          </a:xfrm>
          <a:prstGeom prst="rect">
            <a:avLst/>
          </a:prstGeom>
        </p:spPr>
      </p:pic>
      <p:pic>
        <p:nvPicPr>
          <p:cNvPr id="15" name="Picture 1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12299" y="2339749"/>
            <a:ext cx="453071" cy="533025"/>
          </a:xfrm>
          <a:prstGeom prst="rect">
            <a:avLst/>
          </a:prstGeom>
        </p:spPr>
      </p:pic>
      <p:pic>
        <p:nvPicPr>
          <p:cNvPr id="16" name="Picture 1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56360" y="2311432"/>
            <a:ext cx="325655" cy="508836"/>
          </a:xfrm>
          <a:prstGeom prst="rect">
            <a:avLst/>
          </a:prstGeom>
        </p:spPr>
      </p:pic>
      <p:sp>
        <p:nvSpPr>
          <p:cNvPr id="17" name="Rectangle 16"/>
          <p:cNvSpPr/>
          <p:nvPr/>
        </p:nvSpPr>
        <p:spPr>
          <a:xfrm>
            <a:off x="6025483" y="2374864"/>
            <a:ext cx="243447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274341" y="4284124"/>
            <a:ext cx="385355" cy="542754"/>
          </a:xfrm>
          <a:prstGeom prst="rect">
            <a:avLst/>
          </a:prstGeom>
        </p:spPr>
      </p:pic>
      <p:pic>
        <p:nvPicPr>
          <p:cNvPr id="20" name="Picture 19"/>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41163" y="4314415"/>
            <a:ext cx="521670" cy="543406"/>
          </a:xfrm>
          <a:prstGeom prst="rect">
            <a:avLst/>
          </a:prstGeom>
        </p:spPr>
      </p:pic>
      <p:pic>
        <p:nvPicPr>
          <p:cNvPr id="21" name="Picture 20"/>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712260" y="4234014"/>
            <a:ext cx="806295" cy="592864"/>
          </a:xfrm>
          <a:prstGeom prst="rect">
            <a:avLst/>
          </a:prstGeom>
        </p:spPr>
      </p:pic>
      <p:sp>
        <p:nvSpPr>
          <p:cNvPr id="22" name="Rectangle 21"/>
          <p:cNvSpPr/>
          <p:nvPr/>
        </p:nvSpPr>
        <p:spPr>
          <a:xfrm>
            <a:off x="4195904" y="4375812"/>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828500" y="4749794"/>
            <a:ext cx="385355" cy="542754"/>
          </a:xfrm>
          <a:prstGeom prst="rect">
            <a:avLst/>
          </a:prstGeom>
        </p:spPr>
      </p:pic>
      <p:pic>
        <p:nvPicPr>
          <p:cNvPr id="24" name="Picture 23"/>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095322" y="4780085"/>
            <a:ext cx="521670" cy="543406"/>
          </a:xfrm>
          <a:prstGeom prst="rect">
            <a:avLst/>
          </a:prstGeom>
        </p:spPr>
      </p:pic>
      <p:pic>
        <p:nvPicPr>
          <p:cNvPr id="25" name="Picture 24"/>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266419" y="4699684"/>
            <a:ext cx="806295" cy="592864"/>
          </a:xfrm>
          <a:prstGeom prst="rect">
            <a:avLst/>
          </a:prstGeom>
        </p:spPr>
      </p:pic>
      <p:sp>
        <p:nvSpPr>
          <p:cNvPr id="26" name="Rectangle 25"/>
          <p:cNvSpPr/>
          <p:nvPr/>
        </p:nvSpPr>
        <p:spPr>
          <a:xfrm>
            <a:off x="9750063" y="4841482"/>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44277" y="5303092"/>
            <a:ext cx="379610" cy="480519"/>
          </a:xfrm>
          <a:prstGeom prst="rect">
            <a:avLst/>
          </a:prstGeom>
        </p:spPr>
      </p:pic>
      <p:pic>
        <p:nvPicPr>
          <p:cNvPr id="28" name="Picture 27"/>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23887" y="5231193"/>
            <a:ext cx="613184" cy="552418"/>
          </a:xfrm>
          <a:prstGeom prst="rect">
            <a:avLst/>
          </a:prstGeom>
        </p:spPr>
      </p:pic>
      <p:pic>
        <p:nvPicPr>
          <p:cNvPr id="29" name="Picture 28"/>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523294" y="5303092"/>
            <a:ext cx="453071" cy="533025"/>
          </a:xfrm>
          <a:prstGeom prst="rect">
            <a:avLst/>
          </a:prstGeom>
        </p:spPr>
      </p:pic>
      <p:pic>
        <p:nvPicPr>
          <p:cNvPr id="30" name="Picture 29"/>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67355" y="5274775"/>
            <a:ext cx="325655" cy="508836"/>
          </a:xfrm>
          <a:prstGeom prst="rect">
            <a:avLst/>
          </a:prstGeom>
        </p:spPr>
      </p:pic>
      <p:sp>
        <p:nvSpPr>
          <p:cNvPr id="31" name="Rectangle 30"/>
          <p:cNvSpPr/>
          <p:nvPr/>
        </p:nvSpPr>
        <p:spPr>
          <a:xfrm>
            <a:off x="5136478" y="5338207"/>
            <a:ext cx="243447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Explosion 1 31"/>
          <p:cNvSpPr/>
          <p:nvPr/>
        </p:nvSpPr>
        <p:spPr>
          <a:xfrm>
            <a:off x="10479910" y="232826"/>
            <a:ext cx="1462844" cy="1353452"/>
          </a:xfrm>
          <a:prstGeom prst="irregularSeal1">
            <a:avLst/>
          </a:prstGeom>
          <a:solidFill>
            <a:srgbClr val="FF33CC"/>
          </a:solidFill>
          <a:ln w="57150">
            <a:solidFill>
              <a:srgbClr val="00808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3" name="Straight Arrow Connector 32"/>
          <p:cNvCxnSpPr/>
          <p:nvPr/>
        </p:nvCxnSpPr>
        <p:spPr>
          <a:xfrm>
            <a:off x="10144125" y="375701"/>
            <a:ext cx="12460" cy="989931"/>
          </a:xfrm>
          <a:prstGeom prst="straightConnector1">
            <a:avLst/>
          </a:prstGeom>
          <a:ln w="76200">
            <a:solidFill>
              <a:srgbClr val="0000FF"/>
            </a:solidFill>
            <a:tailEnd type="triangle"/>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73830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1000" fill="hold"/>
                                        <p:tgtEl>
                                          <p:spTgt spid="33"/>
                                        </p:tgtEl>
                                        <p:attrNameLst>
                                          <p:attrName>ppt_w</p:attrName>
                                        </p:attrNameLst>
                                      </p:cBhvr>
                                      <p:tavLst>
                                        <p:tav tm="0">
                                          <p:val>
                                            <p:fltVal val="0"/>
                                          </p:val>
                                        </p:tav>
                                        <p:tav tm="100000">
                                          <p:val>
                                            <p:strVal val="#ppt_w"/>
                                          </p:val>
                                        </p:tav>
                                      </p:tavLst>
                                    </p:anim>
                                    <p:anim calcmode="lin" valueType="num">
                                      <p:cBhvr>
                                        <p:cTn id="15" dur="1000" fill="hold"/>
                                        <p:tgtEl>
                                          <p:spTgt spid="33"/>
                                        </p:tgtEl>
                                        <p:attrNameLst>
                                          <p:attrName>ppt_h</p:attrName>
                                        </p:attrNameLst>
                                      </p:cBhvr>
                                      <p:tavLst>
                                        <p:tav tm="0">
                                          <p:val>
                                            <p:fltVal val="0"/>
                                          </p:val>
                                        </p:tav>
                                        <p:tav tm="100000">
                                          <p:val>
                                            <p:strVal val="#ppt_h"/>
                                          </p:val>
                                        </p:tav>
                                      </p:tavLst>
                                    </p:anim>
                                    <p:anim calcmode="lin" valueType="num">
                                      <p:cBhvr>
                                        <p:cTn id="16" dur="1000" fill="hold"/>
                                        <p:tgtEl>
                                          <p:spTgt spid="33"/>
                                        </p:tgtEl>
                                        <p:attrNameLst>
                                          <p:attrName>style.rotation</p:attrName>
                                        </p:attrNameLst>
                                      </p:cBhvr>
                                      <p:tavLst>
                                        <p:tav tm="0">
                                          <p:val>
                                            <p:fltVal val="90"/>
                                          </p:val>
                                        </p:tav>
                                        <p:tav tm="100000">
                                          <p:val>
                                            <p:fltVal val="0"/>
                                          </p:val>
                                        </p:tav>
                                      </p:tavLst>
                                    </p:anim>
                                    <p:animEffect transition="in" filter="fade">
                                      <p:cBhvr>
                                        <p:cTn id="1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a:t>
            </a:fld>
            <a:endParaRPr lang="en-US" sz="1100" b="1" dirty="0">
              <a:solidFill>
                <a:schemeClr val="bg1"/>
              </a:solidFill>
            </a:endParaRPr>
          </a:p>
        </p:txBody>
      </p:sp>
      <p:sp>
        <p:nvSpPr>
          <p:cNvPr id="2" name="Rectangle 1"/>
          <p:cNvSpPr/>
          <p:nvPr/>
        </p:nvSpPr>
        <p:spPr>
          <a:xfrm>
            <a:off x="519112" y="956734"/>
            <a:ext cx="11159066" cy="519218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smtClean="0"/>
              <a:t>Below is the title of the article given to Covenant Calendar for scrutiny and we, finding it </a:t>
            </a:r>
            <a:r>
              <a:rPr lang="en-US" sz="2800" b="1" dirty="0" smtClean="0">
                <a:ln>
                  <a:solidFill>
                    <a:srgbClr val="0000FF"/>
                  </a:solidFill>
                </a:ln>
                <a:solidFill>
                  <a:srgbClr val="FF33CC"/>
                </a:solidFill>
              </a:rPr>
              <a:t>very</a:t>
            </a:r>
            <a:r>
              <a:rPr lang="en-US" sz="2800" dirty="0" smtClean="0"/>
              <a:t> informative, </a:t>
            </a:r>
            <a:br>
              <a:rPr lang="en-US" sz="2800" dirty="0" smtClean="0"/>
            </a:br>
            <a:r>
              <a:rPr lang="en-US" sz="2800" dirty="0" smtClean="0"/>
              <a:t>requested permission to use it to further our own research. </a:t>
            </a:r>
            <a:br>
              <a:rPr lang="en-US" sz="2800" dirty="0" smtClean="0"/>
            </a:br>
            <a:r>
              <a:rPr lang="en-US" sz="2800" dirty="0" smtClean="0"/>
              <a:t>Again – we thank the original author for permission and access to it. </a:t>
            </a:r>
          </a:p>
          <a:p>
            <a:pPr algn="ctr">
              <a:lnSpc>
                <a:spcPct val="150000"/>
              </a:lnSpc>
            </a:pPr>
            <a:r>
              <a:rPr lang="en-US" sz="900" dirty="0" smtClean="0"/>
              <a:t> </a:t>
            </a:r>
            <a:r>
              <a:rPr lang="en-US" sz="900" b="1" dirty="0" smtClean="0"/>
              <a:t> </a:t>
            </a:r>
            <a:r>
              <a:rPr lang="en-US" sz="2800" b="1" dirty="0" smtClean="0"/>
              <a:t> </a:t>
            </a:r>
          </a:p>
          <a:p>
            <a:pPr algn="ctr">
              <a:lnSpc>
                <a:spcPct val="150000"/>
              </a:lnSpc>
            </a:pPr>
            <a:r>
              <a:rPr lang="en-US" sz="2800" b="1" dirty="0" smtClean="0">
                <a:solidFill>
                  <a:srgbClr val="C00000"/>
                </a:solidFill>
              </a:rPr>
              <a:t>The </a:t>
            </a:r>
            <a:r>
              <a:rPr lang="en-US" sz="2800" b="1" dirty="0">
                <a:solidFill>
                  <a:srgbClr val="C00000"/>
                </a:solidFill>
              </a:rPr>
              <a:t>Mystery of the Red Heifer</a:t>
            </a:r>
            <a:br>
              <a:rPr lang="en-US" sz="2800" b="1" dirty="0">
                <a:solidFill>
                  <a:srgbClr val="C00000"/>
                </a:solidFill>
              </a:rPr>
            </a:br>
            <a:r>
              <a:rPr lang="en-US" sz="2800" dirty="0">
                <a:solidFill>
                  <a:srgbClr val="9900FF"/>
                </a:solidFill>
              </a:rPr>
              <a:t>Written by </a:t>
            </a:r>
            <a:r>
              <a:rPr lang="en-US" sz="2800" u="sng" dirty="0">
                <a:solidFill>
                  <a:srgbClr val="9900FF"/>
                </a:solidFill>
              </a:rPr>
              <a:t>Todd D Bennett</a:t>
            </a:r>
          </a:p>
        </p:txBody>
      </p:sp>
    </p:spTree>
    <p:extLst>
      <p:ext uri="{BB962C8B-B14F-4D97-AF65-F5344CB8AC3E}">
        <p14:creationId xmlns:p14="http://schemas.microsoft.com/office/powerpoint/2010/main" val="19455886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30</a:t>
            </a:fld>
            <a:endParaRPr lang="en-US" sz="1100" b="1" dirty="0">
              <a:solidFill>
                <a:schemeClr val="bg1"/>
              </a:solidFill>
            </a:endParaRPr>
          </a:p>
        </p:txBody>
      </p:sp>
      <p:sp>
        <p:nvSpPr>
          <p:cNvPr id="2" name="Rectangle 1"/>
          <p:cNvSpPr/>
          <p:nvPr/>
        </p:nvSpPr>
        <p:spPr>
          <a:xfrm>
            <a:off x="476717" y="542926"/>
            <a:ext cx="11311590" cy="576686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nSpc>
                <a:spcPct val="115000"/>
              </a:lnSpc>
              <a:spcAft>
                <a:spcPts val="0"/>
              </a:spcAft>
              <a:buClr>
                <a:srgbClr val="00FF99"/>
              </a:buClr>
              <a:buFont typeface="+mj-lt"/>
              <a:buAutoNum type="arabicPeriod" startAt="4"/>
            </a:pP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Clearly there is a connection with man and the “</a:t>
            </a:r>
            <a:r>
              <a:rPr lang="en-US" sz="2800" dirty="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red</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heifer</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sacrifice</a:t>
            </a: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p>
          <a:p>
            <a:pPr marL="514350" lvl="0" indent="-514350">
              <a:lnSpc>
                <a:spcPct val="115000"/>
              </a:lnSpc>
              <a:spcAft>
                <a:spcPts val="0"/>
              </a:spcAft>
              <a:buClr>
                <a:srgbClr val="00FF99"/>
              </a:buClr>
              <a:buFont typeface="+mj-lt"/>
              <a:buAutoNum type="arabicPeriod" startAt="4"/>
            </a:pPr>
            <a:endPar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Clr>
                <a:srgbClr val="00FF99"/>
              </a:buClr>
            </a:pPr>
            <a:endPar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0"/>
              </a:spcAft>
              <a:buClr>
                <a:srgbClr val="00FF99"/>
              </a:buClr>
              <a:buFont typeface="+mj-lt"/>
              <a:buAutoNum type="arabicPeriod" startAt="4"/>
            </a:pPr>
            <a:endPar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1000"/>
              </a:spcAft>
              <a:buClr>
                <a:srgbClr val="00FF99"/>
              </a:buClr>
              <a:buFont typeface="+mj-lt"/>
              <a:buAutoNum type="arabicPeriod" startAt="5"/>
            </a:pP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word “</a:t>
            </a:r>
            <a:r>
              <a:rPr lang="en-US" sz="2800" dirty="0" err="1">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adam</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means</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man.</a:t>
            </a: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When looking closer, the word “</a:t>
            </a:r>
            <a:r>
              <a:rPr lang="en-US" sz="2800" dirty="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dam</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means </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b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Therefore</a:t>
            </a:r>
            <a:r>
              <a:rPr lang="en-US" sz="2800" dirty="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em</a:t>
            </a:r>
            <a:r>
              <a:rPr lang="en-US" sz="2800" dirty="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p</a:t>
            </a:r>
            <a:r>
              <a:rPr lang="en-US" sz="2800" u="sng" dirty="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hasis of this sacrifice is clearl</a:t>
            </a:r>
            <a:r>
              <a:rPr lang="en-US" sz="2800" dirty="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y</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ON THE </a:t>
            </a:r>
            <a:r>
              <a:rPr lang="en-US" sz="2800" u="sng" dirty="0" smtClean="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BLOOD</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[itself]</a:t>
            </a:r>
            <a:b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solidFill>
                  <a:srgbClr val="9900FF"/>
                </a:solidFill>
                <a:effectLst>
                  <a:glow rad="165100">
                    <a:srgbClr val="FFFF00"/>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NOT THE COLOR</a:t>
            </a:r>
            <a:r>
              <a:rPr lang="en-US" sz="2800" b="1" dirty="0" smtClean="0">
                <a:solidFill>
                  <a:srgbClr val="9900FF"/>
                </a:solidFill>
                <a:effectLst>
                  <a:glow rad="165100">
                    <a:srgbClr val="FFFF00"/>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9900FF"/>
                </a:solidFill>
                <a:effectLst>
                  <a:glow rad="165100">
                    <a:srgbClr val="FFFF00"/>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9900FF"/>
                </a:solidFill>
                <a:effectLst>
                  <a:glow rad="165100">
                    <a:srgbClr val="FFFF00"/>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AND, </a:t>
            </a:r>
            <a:r>
              <a:rPr lang="en-US" sz="2800"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b="1" i="1" dirty="0" smtClean="0">
                <a:solidFill>
                  <a:srgbClr val="C00000"/>
                </a:solidFill>
                <a:effectLst>
                  <a:outerShdw blurRad="69850" dist="43180" dir="5400000" sx="0" sy="0">
                    <a:srgbClr val="000000">
                      <a:alpha val="65000"/>
                    </a:srgbClr>
                  </a:outerShdw>
                </a:effectLst>
                <a:latin typeface="Georgia" panose="02040502050405020303" pitchFamily="18" charset="0"/>
                <a:ea typeface="Calibri" panose="020F0502020204030204" pitchFamily="34" charset="0"/>
                <a:cs typeface="Times New Roman" panose="02020603050405020304" pitchFamily="18" charset="0"/>
              </a:rPr>
              <a:t>ULTIMATELY</a:t>
            </a:r>
            <a:r>
              <a:rPr lang="en-US" sz="2800"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it is the </a:t>
            </a:r>
            <a:r>
              <a:rPr lang="en-US" sz="2800"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BLOOD </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contained within “</a:t>
            </a:r>
            <a:r>
              <a:rPr lang="en-US" sz="2800" dirty="0" err="1">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adam</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(man), </a:t>
            </a:r>
            <a:r>
              <a:rPr lang="en-US" sz="2800" dirty="0" smtClean="0">
                <a:solidFill>
                  <a:srgbClr val="0070C0"/>
                </a:solidFill>
                <a:effectLst>
                  <a:glow rad="88900">
                    <a:srgbClr val="00FF99"/>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not </a:t>
            </a:r>
            <a:r>
              <a:rPr lang="en-US" sz="2800" dirty="0">
                <a:solidFill>
                  <a:srgbClr val="0070C0"/>
                </a:solidFill>
                <a:effectLst>
                  <a:glow rad="88900">
                    <a:srgbClr val="00FF99"/>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blood of an animal</a:t>
            </a:r>
            <a:r>
              <a:rPr lang="en-US" sz="2800" dirty="0">
                <a:solidFill>
                  <a:schemeClr val="tx1"/>
                </a:solidFill>
                <a:effectLst>
                  <a:glow rad="88900">
                    <a:srgbClr val="00FF99"/>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tx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that is being emphasized!</a:t>
            </a: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1836737" y="1736724"/>
            <a:ext cx="8591551" cy="952500"/>
          </a:xfrm>
          <a:prstGeom prst="roundRect">
            <a:avLst/>
          </a:prstGeom>
          <a:solidFill>
            <a:schemeClr val="accent5">
              <a:lumMod val="40000"/>
              <a:lumOff val="60000"/>
            </a:schemeClr>
          </a:solidFill>
          <a:ln w="76200">
            <a:solidFill>
              <a:srgbClr val="99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rgbClr val="0000FF"/>
                  </a:solidFill>
                </a:ln>
                <a:solidFill>
                  <a:srgbClr val="FFFF00"/>
                </a:solidFill>
              </a:rPr>
              <a:t>Is there also a connection from the red heifer </a:t>
            </a:r>
            <a:br>
              <a:rPr lang="en-CA" sz="2800" b="1" dirty="0" smtClean="0">
                <a:ln>
                  <a:solidFill>
                    <a:srgbClr val="0000FF"/>
                  </a:solidFill>
                </a:ln>
                <a:solidFill>
                  <a:srgbClr val="FFFF00"/>
                </a:solidFill>
              </a:rPr>
            </a:br>
            <a:r>
              <a:rPr lang="en-CA" sz="2800" b="1" dirty="0" smtClean="0">
                <a:ln>
                  <a:solidFill>
                    <a:srgbClr val="0000FF"/>
                  </a:solidFill>
                </a:ln>
                <a:solidFill>
                  <a:srgbClr val="FFFF00"/>
                </a:solidFill>
              </a:rPr>
              <a:t>to </a:t>
            </a:r>
            <a:r>
              <a:rPr lang="en-CA" sz="2800" b="1" dirty="0">
                <a:ln>
                  <a:solidFill>
                    <a:srgbClr val="0000FF"/>
                  </a:solidFill>
                </a:ln>
                <a:solidFill>
                  <a:srgbClr val="FFFF00"/>
                </a:solidFill>
              </a:rPr>
              <a:t> </a:t>
            </a:r>
            <a:r>
              <a:rPr lang="en-CA" sz="2800" b="1" dirty="0" smtClean="0">
                <a:ln>
                  <a:solidFill>
                    <a:srgbClr val="0000FF"/>
                  </a:solidFill>
                </a:ln>
                <a:solidFill>
                  <a:srgbClr val="FFFF00"/>
                </a:solidFill>
              </a:rPr>
              <a:t>  -   </a:t>
            </a:r>
            <a:r>
              <a:rPr lang="en-CA" sz="2800" b="1" dirty="0" smtClean="0">
                <a:ln>
                  <a:solidFill>
                    <a:srgbClr val="0000FF"/>
                  </a:solidFill>
                </a:ln>
                <a:solidFill>
                  <a:srgbClr val="00FFFF"/>
                </a:solidFill>
              </a:rPr>
              <a:t>Yahusha Ha Mashiach?</a:t>
            </a:r>
            <a:endParaRPr lang="en-CA" sz="2800" b="1" dirty="0">
              <a:ln>
                <a:solidFill>
                  <a:srgbClr val="0000FF"/>
                </a:solidFill>
              </a:ln>
              <a:solidFill>
                <a:srgbClr val="00FFFF"/>
              </a:solidFill>
            </a:endParaRPr>
          </a:p>
        </p:txBody>
      </p:sp>
      <p:pic>
        <p:nvPicPr>
          <p:cNvPr id="6" name="Picture 5"/>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36617" y="2949418"/>
            <a:ext cx="613184" cy="552418"/>
          </a:xfrm>
          <a:prstGeom prst="rect">
            <a:avLst/>
          </a:prstGeom>
        </p:spPr>
      </p:pic>
      <p:pic>
        <p:nvPicPr>
          <p:cNvPr id="7" name="Picture 6"/>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736024" y="2953581"/>
            <a:ext cx="453071" cy="533025"/>
          </a:xfrm>
          <a:prstGeom prst="rect">
            <a:avLst/>
          </a:prstGeom>
        </p:spPr>
      </p:pic>
      <p:pic>
        <p:nvPicPr>
          <p:cNvPr id="8" name="Picture 7"/>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80085" y="2933731"/>
            <a:ext cx="325655" cy="508836"/>
          </a:xfrm>
          <a:prstGeom prst="rect">
            <a:avLst/>
          </a:prstGeom>
        </p:spPr>
      </p:pic>
      <p:sp>
        <p:nvSpPr>
          <p:cNvPr id="9" name="Rectangle 8"/>
          <p:cNvSpPr/>
          <p:nvPr/>
        </p:nvSpPr>
        <p:spPr>
          <a:xfrm>
            <a:off x="5282533" y="3041614"/>
            <a:ext cx="1899317"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79567" y="3454243"/>
            <a:ext cx="613184" cy="552418"/>
          </a:xfrm>
          <a:prstGeom prst="rect">
            <a:avLst/>
          </a:prstGeom>
        </p:spPr>
      </p:pic>
      <p:pic>
        <p:nvPicPr>
          <p:cNvPr id="14" name="Picture 13"/>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23035" y="3463957"/>
            <a:ext cx="325655" cy="508836"/>
          </a:xfrm>
          <a:prstGeom prst="rect">
            <a:avLst/>
          </a:prstGeom>
        </p:spPr>
      </p:pic>
      <p:sp>
        <p:nvSpPr>
          <p:cNvPr id="15" name="Rectangle 14"/>
          <p:cNvSpPr/>
          <p:nvPr/>
        </p:nvSpPr>
        <p:spPr>
          <a:xfrm>
            <a:off x="5615909" y="3546439"/>
            <a:ext cx="1384966"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1033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31</a:t>
            </a:fld>
            <a:endParaRPr lang="en-US" sz="1100" b="1" dirty="0">
              <a:solidFill>
                <a:schemeClr val="bg1"/>
              </a:solidFill>
            </a:endParaRPr>
          </a:p>
        </p:txBody>
      </p:sp>
      <p:pic>
        <p:nvPicPr>
          <p:cNvPr id="12" name="Picture 7" descr="C:\Users\Rae\Desktop\red heifer of tora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2726" y="1738674"/>
            <a:ext cx="3429000" cy="16253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62191"/>
            <a:ext cx="12161162" cy="757189"/>
          </a:xfrm>
          <a:prstGeom prst="rect">
            <a:avLst/>
          </a:prstGeom>
        </p:spPr>
      </p:pic>
      <p:sp>
        <p:nvSpPr>
          <p:cNvPr id="14" name="Right Brace 13"/>
          <p:cNvSpPr/>
          <p:nvPr/>
        </p:nvSpPr>
        <p:spPr>
          <a:xfrm rot="5400000">
            <a:off x="4892878" y="1075271"/>
            <a:ext cx="400049" cy="954617"/>
          </a:xfrm>
          <a:prstGeom prst="rightBrace">
            <a:avLst>
              <a:gd name="adj1" fmla="val 38059"/>
              <a:gd name="adj2" fmla="val 50000"/>
            </a:avLst>
          </a:prstGeom>
          <a:solidFill>
            <a:schemeClr val="accent5">
              <a:lumMod val="60000"/>
              <a:lumOff val="40000"/>
            </a:schemeClr>
          </a:solidFill>
          <a:ln w="38100">
            <a:solidFill>
              <a:srgbClr val="FF00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ounded Rectangle 14"/>
          <p:cNvSpPr/>
          <p:nvPr/>
        </p:nvSpPr>
        <p:spPr>
          <a:xfrm>
            <a:off x="9338733" y="128584"/>
            <a:ext cx="2696854" cy="428625"/>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00FF"/>
                </a:solidFill>
              </a:rPr>
              <a:t>Numbers 19:2</a:t>
            </a:r>
            <a:endParaRPr lang="en-CA" sz="2800" b="1" dirty="0">
              <a:solidFill>
                <a:srgbClr val="0000FF"/>
              </a:solidFill>
            </a:endParaRPr>
          </a:p>
        </p:txBody>
      </p:sp>
      <p:sp>
        <p:nvSpPr>
          <p:cNvPr id="16" name="Rounded Rectangle 15"/>
          <p:cNvSpPr/>
          <p:nvPr/>
        </p:nvSpPr>
        <p:spPr>
          <a:xfrm>
            <a:off x="209549" y="1738674"/>
            <a:ext cx="2943225" cy="4633551"/>
          </a:xfrm>
          <a:prstGeom prst="round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err="1" smtClean="0">
                <a:solidFill>
                  <a:srgbClr val="993300"/>
                </a:solidFill>
              </a:rPr>
              <a:t>Adme</a:t>
            </a:r>
            <a:r>
              <a:rPr lang="en-CA" sz="2800" dirty="0" smtClean="0">
                <a:solidFill>
                  <a:schemeClr val="bg1"/>
                </a:solidFill>
              </a:rPr>
              <a:t> H122 is translated to us as </a:t>
            </a:r>
            <a:r>
              <a:rPr lang="en-CA" sz="2800" b="1" dirty="0" smtClean="0">
                <a:solidFill>
                  <a:srgbClr val="FF0000"/>
                </a:solidFill>
              </a:rPr>
              <a:t>Red.</a:t>
            </a:r>
            <a:endParaRPr lang="en-CA" sz="2800" dirty="0" smtClean="0">
              <a:solidFill>
                <a:schemeClr val="bg1"/>
              </a:solidFill>
            </a:endParaRPr>
          </a:p>
          <a:p>
            <a:pPr algn="ctr"/>
            <a:r>
              <a:rPr lang="en-CA" sz="1400" dirty="0" smtClean="0">
                <a:solidFill>
                  <a:schemeClr val="bg1"/>
                </a:solidFill>
              </a:rPr>
              <a:t> </a:t>
            </a:r>
            <a:r>
              <a:rPr lang="en-CA" sz="2800" dirty="0" smtClean="0">
                <a:solidFill>
                  <a:schemeClr val="bg1"/>
                </a:solidFill>
              </a:rPr>
              <a:t/>
            </a:r>
            <a:br>
              <a:rPr lang="en-CA" sz="2800" dirty="0" smtClean="0">
                <a:solidFill>
                  <a:schemeClr val="bg1"/>
                </a:solidFill>
              </a:rPr>
            </a:br>
            <a:r>
              <a:rPr lang="en-CA" sz="2800" b="1" dirty="0" smtClean="0">
                <a:solidFill>
                  <a:srgbClr val="FF0000"/>
                </a:solidFill>
              </a:rPr>
              <a:t>DAM</a:t>
            </a:r>
            <a:r>
              <a:rPr lang="en-CA" sz="2800" dirty="0" smtClean="0">
                <a:solidFill>
                  <a:schemeClr val="bg1"/>
                </a:solidFill>
              </a:rPr>
              <a:t> H1818 (</a:t>
            </a:r>
            <a:r>
              <a:rPr lang="en-CA" sz="2800" dirty="0" smtClean="0">
                <a:solidFill>
                  <a:srgbClr val="FF0000"/>
                </a:solidFill>
              </a:rPr>
              <a:t>inside this word</a:t>
            </a:r>
            <a:r>
              <a:rPr lang="en-CA" sz="2800" dirty="0" smtClean="0">
                <a:solidFill>
                  <a:schemeClr val="bg1"/>
                </a:solidFill>
              </a:rPr>
              <a:t>) is translated to us as – </a:t>
            </a:r>
            <a:r>
              <a:rPr lang="en-CA" sz="2800" dirty="0" smtClean="0">
                <a:solidFill>
                  <a:srgbClr val="FF0000"/>
                </a:solidFill>
              </a:rPr>
              <a:t>BLOOD.</a:t>
            </a:r>
            <a:endParaRPr lang="en-CA" sz="2800" dirty="0">
              <a:solidFill>
                <a:schemeClr val="bg1"/>
              </a:solidFill>
            </a:endParaRPr>
          </a:p>
        </p:txBody>
      </p:sp>
      <p:sp>
        <p:nvSpPr>
          <p:cNvPr id="2" name="Rounded Rectangular Callout 1"/>
          <p:cNvSpPr/>
          <p:nvPr/>
        </p:nvSpPr>
        <p:spPr>
          <a:xfrm>
            <a:off x="3632201" y="3445934"/>
            <a:ext cx="8403386" cy="3285066"/>
          </a:xfrm>
          <a:prstGeom prst="wedgeRoundRectCallout">
            <a:avLst>
              <a:gd name="adj1" fmla="val -60245"/>
              <a:gd name="adj2" fmla="val 15750"/>
              <a:gd name="adj3" fmla="val 16667"/>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993300"/>
                </a:solidFill>
              </a:rPr>
              <a:t>Question: Is the word </a:t>
            </a:r>
            <a:r>
              <a:rPr lang="en-CA" sz="2800" b="1" dirty="0" smtClean="0">
                <a:solidFill>
                  <a:srgbClr val="008080"/>
                </a:solidFill>
              </a:rPr>
              <a:t>DOM</a:t>
            </a:r>
            <a:r>
              <a:rPr lang="en-CA" sz="2800" dirty="0" smtClean="0">
                <a:solidFill>
                  <a:srgbClr val="993300"/>
                </a:solidFill>
              </a:rPr>
              <a:t> (</a:t>
            </a:r>
            <a:r>
              <a:rPr lang="en-CA" sz="2800" dirty="0" smtClean="0">
                <a:solidFill>
                  <a:srgbClr val="FF0000"/>
                </a:solidFill>
              </a:rPr>
              <a:t>blood</a:t>
            </a:r>
            <a:r>
              <a:rPr lang="en-CA" sz="2800" dirty="0" smtClean="0">
                <a:solidFill>
                  <a:srgbClr val="993300"/>
                </a:solidFill>
              </a:rPr>
              <a:t>?) Is that a real description of </a:t>
            </a:r>
            <a:r>
              <a:rPr lang="en-CA" sz="2800" b="1" dirty="0" smtClean="0">
                <a:solidFill>
                  <a:srgbClr val="008080"/>
                </a:solidFill>
              </a:rPr>
              <a:t>DOM</a:t>
            </a:r>
            <a:r>
              <a:rPr lang="en-CA" sz="2800" dirty="0" smtClean="0">
                <a:solidFill>
                  <a:srgbClr val="993300"/>
                </a:solidFill>
              </a:rPr>
              <a:t>? We must remember that Hebrew is an </a:t>
            </a:r>
            <a:r>
              <a:rPr lang="en-CA" sz="2800" u="sng" dirty="0" smtClean="0">
                <a:solidFill>
                  <a:srgbClr val="993300"/>
                </a:solidFill>
              </a:rPr>
              <a:t>action based</a:t>
            </a:r>
            <a:r>
              <a:rPr lang="en-CA" sz="2800" dirty="0" smtClean="0">
                <a:solidFill>
                  <a:srgbClr val="993300"/>
                </a:solidFill>
              </a:rPr>
              <a:t> language. What if </a:t>
            </a:r>
            <a:r>
              <a:rPr lang="en-CA" sz="2800" b="1" dirty="0" smtClean="0">
                <a:solidFill>
                  <a:srgbClr val="008080"/>
                </a:solidFill>
              </a:rPr>
              <a:t>DOM</a:t>
            </a:r>
            <a:r>
              <a:rPr lang="en-CA" sz="2800" dirty="0" smtClean="0">
                <a:solidFill>
                  <a:srgbClr val="993300"/>
                </a:solidFill>
              </a:rPr>
              <a:t> </a:t>
            </a:r>
            <a:r>
              <a:rPr lang="en-CA" sz="2800" b="1" u="sng" dirty="0" smtClean="0">
                <a:solidFill>
                  <a:schemeClr val="bg1"/>
                </a:solidFill>
                <a:effectLst>
                  <a:glow rad="88900">
                    <a:srgbClr val="FFFF00"/>
                  </a:glow>
                </a:effectLst>
                <a:latin typeface="Footlight MT Light" panose="0204060206030A020304" pitchFamily="18" charset="0"/>
              </a:rPr>
              <a:t>DESCRIBES A CONTINUOUS ACTION</a:t>
            </a:r>
            <a:r>
              <a:rPr lang="en-CA" sz="2800" b="1" dirty="0" smtClean="0">
                <a:solidFill>
                  <a:schemeClr val="bg1"/>
                </a:solidFill>
                <a:latin typeface="Footlight MT Light" panose="0204060206030A020304" pitchFamily="18" charset="0"/>
              </a:rPr>
              <a:t> </a:t>
            </a:r>
            <a:r>
              <a:rPr lang="en-CA" sz="2800" dirty="0" smtClean="0">
                <a:solidFill>
                  <a:srgbClr val="993300"/>
                </a:solidFill>
              </a:rPr>
              <a:t>that  </a:t>
            </a:r>
            <a:r>
              <a:rPr lang="en-CA" sz="2800" b="1" i="1" u="sng" dirty="0" smtClean="0">
                <a:solidFill>
                  <a:srgbClr val="008080"/>
                </a:solidFill>
                <a:latin typeface="Comic Sans MS" panose="030F0702030302020204" pitchFamily="66" charset="0"/>
              </a:rPr>
              <a:t>OCCURS WITHIN</a:t>
            </a:r>
            <a:r>
              <a:rPr lang="en-CA" sz="2800" dirty="0" smtClean="0">
                <a:solidFill>
                  <a:srgbClr val="993300"/>
                </a:solidFill>
              </a:rPr>
              <a:t> the heifer?</a:t>
            </a:r>
            <a:br>
              <a:rPr lang="en-CA" sz="2800" dirty="0" smtClean="0">
                <a:solidFill>
                  <a:srgbClr val="993300"/>
                </a:solidFill>
              </a:rPr>
            </a:br>
            <a:r>
              <a:rPr lang="en-CA" sz="2800" dirty="0" smtClean="0">
                <a:solidFill>
                  <a:srgbClr val="993300"/>
                </a:solidFill>
              </a:rPr>
              <a:t>What implication to Salvation would this action contain? </a:t>
            </a:r>
            <a:r>
              <a:rPr lang="en-CA" sz="2800" b="1" i="1" dirty="0" smtClean="0">
                <a:ln>
                  <a:solidFill>
                    <a:srgbClr val="0000FF"/>
                  </a:solidFill>
                </a:ln>
                <a:solidFill>
                  <a:srgbClr val="008080"/>
                </a:solidFill>
              </a:rPr>
              <a:t>To </a:t>
            </a:r>
            <a:r>
              <a:rPr lang="en-CA" sz="2800" b="1" i="1" dirty="0" smtClean="0">
                <a:ln>
                  <a:solidFill>
                    <a:srgbClr val="0000FF"/>
                  </a:solidFill>
                </a:ln>
                <a:solidFill>
                  <a:srgbClr val="008080"/>
                </a:solidFill>
                <a:effectLst>
                  <a:glow rad="127000">
                    <a:srgbClr val="00FF00"/>
                  </a:glow>
                </a:effectLst>
              </a:rPr>
              <a:t>Whom</a:t>
            </a:r>
            <a:r>
              <a:rPr lang="en-CA" sz="2800" b="1" i="1" dirty="0" smtClean="0">
                <a:ln>
                  <a:solidFill>
                    <a:srgbClr val="0000FF"/>
                  </a:solidFill>
                </a:ln>
                <a:solidFill>
                  <a:srgbClr val="008080"/>
                </a:solidFill>
              </a:rPr>
              <a:t> would it indicate?</a:t>
            </a:r>
            <a:endParaRPr lang="en-CA" sz="2800" b="1" i="1" dirty="0">
              <a:ln>
                <a:solidFill>
                  <a:srgbClr val="0000FF"/>
                </a:solidFill>
              </a:ln>
              <a:solidFill>
                <a:srgbClr val="008080"/>
              </a:solidFill>
            </a:endParaRPr>
          </a:p>
        </p:txBody>
      </p:sp>
      <p:sp>
        <p:nvSpPr>
          <p:cNvPr id="3" name="Rounded Rectangle 2"/>
          <p:cNvSpPr/>
          <p:nvPr/>
        </p:nvSpPr>
        <p:spPr>
          <a:xfrm>
            <a:off x="0" y="68058"/>
            <a:ext cx="9177867" cy="543331"/>
          </a:xfrm>
          <a:prstGeom prst="roundRect">
            <a:avLst>
              <a:gd name="adj" fmla="val 38483"/>
            </a:avLst>
          </a:prstGeom>
          <a:solidFill>
            <a:schemeClr val="accent4">
              <a:lumMod val="40000"/>
              <a:lumOff val="60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accent5">
                    <a:lumMod val="75000"/>
                  </a:schemeClr>
                </a:solidFill>
              </a:rPr>
              <a:t>Is DOM actually referencing the colour of the </a:t>
            </a:r>
            <a:r>
              <a:rPr lang="en-CA" sz="2400" b="1" u="sng" dirty="0" smtClean="0">
                <a:solidFill>
                  <a:schemeClr val="accent5">
                    <a:lumMod val="75000"/>
                  </a:schemeClr>
                </a:solidFill>
              </a:rPr>
              <a:t>skin</a:t>
            </a:r>
            <a:r>
              <a:rPr lang="en-CA" sz="2400" dirty="0" smtClean="0">
                <a:solidFill>
                  <a:schemeClr val="accent5">
                    <a:lumMod val="75000"/>
                  </a:schemeClr>
                </a:solidFill>
              </a:rPr>
              <a:t> on the heifer?</a:t>
            </a:r>
            <a:endParaRPr lang="en-CA" sz="2400" dirty="0">
              <a:solidFill>
                <a:schemeClr val="accent5">
                  <a:lumMod val="75000"/>
                </a:schemeClr>
              </a:solidFill>
            </a:endParaRPr>
          </a:p>
        </p:txBody>
      </p:sp>
      <p:sp>
        <p:nvSpPr>
          <p:cNvPr id="4" name="Rounded Rectangle 3"/>
          <p:cNvSpPr/>
          <p:nvPr/>
        </p:nvSpPr>
        <p:spPr>
          <a:xfrm>
            <a:off x="7181678" y="1524362"/>
            <a:ext cx="4663313" cy="1760387"/>
          </a:xfrm>
          <a:prstGeom prst="roundRect">
            <a:avLst/>
          </a:prstGeom>
          <a:solidFill>
            <a:schemeClr val="accent1">
              <a:lumMod val="40000"/>
              <a:lumOff val="60000"/>
            </a:schemeClr>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8080"/>
                </a:solidFill>
              </a:rPr>
              <a:t>Could it be that the blood is that which </a:t>
            </a:r>
            <a:r>
              <a:rPr lang="en-CA" sz="2800" b="1" dirty="0" smtClean="0">
                <a:ln>
                  <a:solidFill>
                    <a:srgbClr val="0000FF"/>
                  </a:solidFill>
                </a:ln>
                <a:solidFill>
                  <a:srgbClr val="C00000"/>
                </a:solidFill>
                <a:latin typeface="Comic Sans MS" panose="030F0702030302020204" pitchFamily="66" charset="0"/>
              </a:rPr>
              <a:t>ACCOMPLISHES</a:t>
            </a:r>
            <a:r>
              <a:rPr lang="en-CA" sz="2800" dirty="0" smtClean="0">
                <a:solidFill>
                  <a:srgbClr val="008080"/>
                </a:solidFill>
              </a:rPr>
              <a:t> – </a:t>
            </a:r>
            <a:r>
              <a:rPr lang="en-CA" sz="2800" b="1" u="sng" dirty="0" smtClean="0">
                <a:solidFill>
                  <a:srgbClr val="C00000"/>
                </a:solidFill>
              </a:rPr>
              <a:t>DOM</a:t>
            </a:r>
            <a:r>
              <a:rPr lang="en-CA" sz="2800" b="1" dirty="0" smtClean="0">
                <a:solidFill>
                  <a:srgbClr val="C00000"/>
                </a:solidFill>
              </a:rPr>
              <a:t>?</a:t>
            </a:r>
            <a:r>
              <a:rPr lang="en-CA" sz="2800" dirty="0" smtClean="0">
                <a:solidFill>
                  <a:srgbClr val="008080"/>
                </a:solidFill>
              </a:rPr>
              <a:t> </a:t>
            </a:r>
            <a:endParaRPr lang="en-CA" sz="2800" dirty="0">
              <a:solidFill>
                <a:srgbClr val="008080"/>
              </a:solidFill>
            </a:endParaRPr>
          </a:p>
        </p:txBody>
      </p:sp>
      <p:sp>
        <p:nvSpPr>
          <p:cNvPr id="6" name="Rectangle 5"/>
          <p:cNvSpPr/>
          <p:nvPr/>
        </p:nvSpPr>
        <p:spPr>
          <a:xfrm>
            <a:off x="4615595" y="691374"/>
            <a:ext cx="954617" cy="639561"/>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9112033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 presetClass="entr" presetSubtype="10"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1250"/>
                                        <p:tgtEl>
                                          <p:spTgt spid="12"/>
                                        </p:tgtEl>
                                      </p:cBhvr>
                                    </p:animEffect>
                                  </p:childTnLst>
                                </p:cTn>
                              </p:par>
                            </p:childTnLst>
                          </p:cTn>
                        </p:par>
                        <p:par>
                          <p:cTn id="19" fill="hold">
                            <p:stCondLst>
                              <p:cond delay="2750"/>
                            </p:stCondLst>
                            <p:childTnLst>
                              <p:par>
                                <p:cTn id="20" presetID="14" presetClass="entr" presetSubtype="10" fill="hold" grpId="0" nodeType="afterEffect">
                                  <p:stCondLst>
                                    <p:cond delay="125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25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 grpId="0" animBg="1"/>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32</a:t>
            </a:fld>
            <a:endParaRPr lang="en-US" sz="1100" b="1" dirty="0">
              <a:solidFill>
                <a:schemeClr val="bg1"/>
              </a:solidFill>
            </a:endParaRPr>
          </a:p>
        </p:txBody>
      </p:sp>
      <p:pic>
        <p:nvPicPr>
          <p:cNvPr id="12" name="Picture 7" descr="C:\Users\Rae\Desktop\red heifer of tora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8612" y="259854"/>
            <a:ext cx="5411023" cy="25648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411411" y="3147504"/>
            <a:ext cx="7442201" cy="3276600"/>
          </a:xfrm>
          <a:prstGeom prst="round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993300"/>
                </a:solidFill>
              </a:rPr>
              <a:t>In part </a:t>
            </a:r>
            <a:r>
              <a:rPr lang="en-CA" sz="2800" b="1" u="sng" dirty="0" smtClean="0">
                <a:solidFill>
                  <a:srgbClr val="FF0000"/>
                </a:solidFill>
              </a:rPr>
              <a:t>#2 </a:t>
            </a:r>
            <a:r>
              <a:rPr lang="en-CA" sz="2800" b="1" dirty="0" smtClean="0">
                <a:solidFill>
                  <a:srgbClr val="993300"/>
                </a:solidFill>
              </a:rPr>
              <a:t>we will be digging deeper into </a:t>
            </a:r>
            <a:r>
              <a:rPr lang="en-CA" sz="2800" b="1" u="sng" dirty="0" smtClean="0">
                <a:solidFill>
                  <a:srgbClr val="993300"/>
                </a:solidFill>
              </a:rPr>
              <a:t/>
            </a:r>
            <a:br>
              <a:rPr lang="en-CA" sz="2800" b="1" u="sng" dirty="0" smtClean="0">
                <a:solidFill>
                  <a:srgbClr val="993300"/>
                </a:solidFill>
              </a:rPr>
            </a:br>
            <a:r>
              <a:rPr lang="en-CA" sz="2800" b="1" dirty="0" smtClean="0">
                <a:solidFill>
                  <a:srgbClr val="993300"/>
                </a:solidFill>
              </a:rPr>
              <a:t>A – </a:t>
            </a:r>
            <a:r>
              <a:rPr lang="en-CA" sz="2800" b="1" u="sng" dirty="0" smtClean="0">
                <a:ln>
                  <a:solidFill>
                    <a:srgbClr val="0000FF"/>
                  </a:solidFill>
                </a:ln>
                <a:solidFill>
                  <a:srgbClr val="FF0000"/>
                </a:solidFill>
              </a:rPr>
              <a:t>DOM</a:t>
            </a:r>
            <a:r>
              <a:rPr lang="en-CA" sz="2800" b="1" dirty="0" smtClean="0">
                <a:ln>
                  <a:solidFill>
                    <a:srgbClr val="0000FF"/>
                  </a:solidFill>
                </a:ln>
                <a:solidFill>
                  <a:srgbClr val="993300"/>
                </a:solidFill>
              </a:rPr>
              <a:t>.</a:t>
            </a:r>
          </a:p>
          <a:p>
            <a:pPr algn="ctr"/>
            <a:r>
              <a:rPr lang="en-CA" sz="2800" b="1" dirty="0" smtClean="0">
                <a:ln>
                  <a:solidFill>
                    <a:srgbClr val="0000FF"/>
                  </a:solidFill>
                </a:ln>
                <a:solidFill>
                  <a:srgbClr val="993300"/>
                </a:solidFill>
              </a:rPr>
              <a:t>In Hebrew it is an </a:t>
            </a:r>
            <a:r>
              <a:rPr lang="en-CA" sz="2800" b="1" dirty="0" smtClean="0">
                <a:ln>
                  <a:solidFill>
                    <a:srgbClr val="0000FF"/>
                  </a:solidFill>
                </a:ln>
                <a:solidFill>
                  <a:srgbClr val="993300"/>
                </a:solidFill>
                <a:effectLst>
                  <a:glow rad="127000">
                    <a:srgbClr val="FFFF00"/>
                  </a:glow>
                </a:effectLst>
              </a:rPr>
              <a:t>action word</a:t>
            </a:r>
            <a:r>
              <a:rPr lang="en-CA" sz="2800" b="1" dirty="0" smtClean="0">
                <a:ln>
                  <a:solidFill>
                    <a:srgbClr val="0000FF"/>
                  </a:solidFill>
                </a:ln>
                <a:solidFill>
                  <a:srgbClr val="993300"/>
                </a:solidFill>
              </a:rPr>
              <a:t>, yet in English we are given a noun!  </a:t>
            </a:r>
            <a:r>
              <a:rPr lang="en-CA" sz="2800" b="1" dirty="0" smtClean="0">
                <a:ln>
                  <a:solidFill>
                    <a:srgbClr val="0000FF"/>
                  </a:solidFill>
                </a:ln>
                <a:solidFill>
                  <a:srgbClr val="FF0000"/>
                </a:solidFill>
              </a:rPr>
              <a:t>Blood!</a:t>
            </a:r>
          </a:p>
          <a:p>
            <a:pPr algn="ctr"/>
            <a:r>
              <a:rPr lang="en-CA" sz="2800" b="1" dirty="0" smtClean="0">
                <a:ln>
                  <a:solidFill>
                    <a:srgbClr val="0000FF"/>
                  </a:solidFill>
                </a:ln>
                <a:solidFill>
                  <a:srgbClr val="993300"/>
                </a:solidFill>
              </a:rPr>
              <a:t>Maybe we are missing something </a:t>
            </a:r>
            <a:br>
              <a:rPr lang="en-CA" sz="2800" b="1" dirty="0" smtClean="0">
                <a:ln>
                  <a:solidFill>
                    <a:srgbClr val="0000FF"/>
                  </a:solidFill>
                </a:ln>
                <a:solidFill>
                  <a:srgbClr val="993300"/>
                </a:solidFill>
              </a:rPr>
            </a:br>
            <a:r>
              <a:rPr lang="en-CA" sz="2800" b="1" dirty="0" smtClean="0">
                <a:ln>
                  <a:solidFill>
                    <a:srgbClr val="0000FF"/>
                  </a:solidFill>
                </a:ln>
                <a:solidFill>
                  <a:srgbClr val="993300"/>
                </a:solidFill>
              </a:rPr>
              <a:t>that has been veiled?</a:t>
            </a:r>
            <a:endParaRPr lang="en-CA" sz="2800" dirty="0">
              <a:ln>
                <a:solidFill>
                  <a:srgbClr val="0000FF"/>
                </a:solidFill>
              </a:ln>
              <a:solidFill>
                <a:srgbClr val="993300"/>
              </a:solidFill>
            </a:endParaRPr>
          </a:p>
        </p:txBody>
      </p:sp>
    </p:spTree>
    <p:extLst>
      <p:ext uri="{BB962C8B-B14F-4D97-AF65-F5344CB8AC3E}">
        <p14:creationId xmlns:p14="http://schemas.microsoft.com/office/powerpoint/2010/main" val="266028311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33</a:t>
            </a:fld>
            <a:endParaRPr lang="en-US" sz="1100" b="1" dirty="0">
              <a:solidFill>
                <a:schemeClr val="bg1"/>
              </a:solidFill>
            </a:endParaRPr>
          </a:p>
        </p:txBody>
      </p:sp>
      <p:sp>
        <p:nvSpPr>
          <p:cNvPr id="2" name="Rectangle 1"/>
          <p:cNvSpPr/>
          <p:nvPr/>
        </p:nvSpPr>
        <p:spPr>
          <a:xfrm>
            <a:off x="495301" y="304800"/>
            <a:ext cx="11311590" cy="628121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is the result of all this surrounding the word “adamah</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457200">
              <a:lnSpc>
                <a:spcPct val="115000"/>
              </a:lnSpc>
              <a:spcAft>
                <a:spcPts val="0"/>
              </a:spcAft>
            </a:pP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0"/>
              </a:spcAft>
              <a:buClr>
                <a:srgbClr val="00FF99"/>
              </a:buClr>
              <a:buFont typeface="+mj-lt"/>
              <a:buAutoNum type="arabicPeriod" startAt="6"/>
            </a:pPr>
            <a:r>
              <a:rPr lang="en-US" sz="2600" dirty="0">
                <a:latin typeface="Calibri" panose="020F0502020204030204" pitchFamily="34" charset="0"/>
                <a:ea typeface="Calibri" panose="020F0502020204030204" pitchFamily="34" charset="0"/>
                <a:cs typeface="Times New Roman" panose="02020603050405020304" pitchFamily="18" charset="0"/>
              </a:rPr>
              <a:t>This emphasis on the blood, the word “</a:t>
            </a:r>
            <a:r>
              <a:rPr lang="en-US"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adamah</a:t>
            </a:r>
            <a:r>
              <a:rPr lang="en-US" sz="2600" dirty="0">
                <a:latin typeface="Calibri" panose="020F0502020204030204" pitchFamily="34" charset="0"/>
                <a:ea typeface="Calibri" panose="020F0502020204030204" pitchFamily="34" charset="0"/>
                <a:cs typeface="Times New Roman" panose="02020603050405020304" pitchFamily="18" charset="0"/>
              </a:rPr>
              <a:t>” used in describing the </a:t>
            </a:r>
            <a:r>
              <a:rPr lang="en-US" sz="2600" dirty="0" smtClean="0">
                <a:latin typeface="Calibri" panose="020F0502020204030204" pitchFamily="34" charset="0"/>
                <a:ea typeface="Calibri" panose="020F0502020204030204" pitchFamily="34" charset="0"/>
                <a:cs typeface="Times New Roman" panose="02020603050405020304" pitchFamily="18" charset="0"/>
              </a:rPr>
              <a:t/>
            </a:r>
            <a:br>
              <a:rPr lang="en-US" sz="2600" dirty="0" smtClean="0">
                <a:latin typeface="Calibri" panose="020F0502020204030204" pitchFamily="34" charset="0"/>
                <a:ea typeface="Calibri" panose="020F0502020204030204" pitchFamily="34" charset="0"/>
                <a:cs typeface="Times New Roman" panose="02020603050405020304" pitchFamily="18" charset="0"/>
              </a:rPr>
            </a:br>
            <a:r>
              <a:rPr lang="en-US" sz="2600" dirty="0" smtClean="0">
                <a:latin typeface="Calibri" panose="020F0502020204030204" pitchFamily="34" charset="0"/>
                <a:ea typeface="Calibri" panose="020F0502020204030204" pitchFamily="34" charset="0"/>
                <a:cs typeface="Times New Roman" panose="02020603050405020304" pitchFamily="18" charset="0"/>
              </a:rPr>
              <a:t>“</a:t>
            </a:r>
            <a:r>
              <a:rPr lang="en-US"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heifer</a:t>
            </a:r>
            <a:r>
              <a:rPr lang="en-US" sz="2600" dirty="0">
                <a:latin typeface="Calibri" panose="020F0502020204030204" pitchFamily="34" charset="0"/>
                <a:ea typeface="Calibri" panose="020F0502020204030204" pitchFamily="34" charset="0"/>
                <a:cs typeface="Times New Roman" panose="02020603050405020304" pitchFamily="18" charset="0"/>
              </a:rPr>
              <a:t>” has often been translated as “</a:t>
            </a:r>
            <a:r>
              <a:rPr lang="en-US"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red.</a:t>
            </a:r>
            <a:r>
              <a:rPr lang="en-US" sz="2600" dirty="0" smtClean="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That is a problematic translation because the </a:t>
            </a:r>
            <a:r>
              <a:rPr lang="en-US" sz="2600" dirty="0">
                <a:solidFill>
                  <a:srgbClr val="663300"/>
                </a:solidFill>
                <a:latin typeface="Calibri" panose="020F0502020204030204" pitchFamily="34" charset="0"/>
                <a:ea typeface="Calibri" panose="020F0502020204030204" pitchFamily="34" charset="0"/>
                <a:cs typeface="Times New Roman" panose="02020603050405020304" pitchFamily="18" charset="0"/>
              </a:rPr>
              <a:t>color </a:t>
            </a:r>
            <a:r>
              <a:rPr lang="en-US" sz="2600" dirty="0">
                <a:latin typeface="Calibri" panose="020F0502020204030204" pitchFamily="34" charset="0"/>
                <a:ea typeface="Calibri" panose="020F0502020204030204" pitchFamily="34" charset="0"/>
                <a:cs typeface="Times New Roman" panose="02020603050405020304" pitchFamily="18" charset="0"/>
              </a:rPr>
              <a:t>associated with “</a:t>
            </a:r>
            <a:r>
              <a:rPr lang="en-US" sz="2600" dirty="0">
                <a:solidFill>
                  <a:srgbClr val="663300"/>
                </a:solidFill>
                <a:latin typeface="Calibri" panose="020F0502020204030204" pitchFamily="34" charset="0"/>
                <a:ea typeface="Calibri" panose="020F0502020204030204" pitchFamily="34" charset="0"/>
                <a:cs typeface="Times New Roman" panose="02020603050405020304" pitchFamily="18" charset="0"/>
              </a:rPr>
              <a:t>adamah</a:t>
            </a:r>
            <a:r>
              <a:rPr lang="en-US" sz="2600" dirty="0">
                <a:latin typeface="Calibri" panose="020F0502020204030204" pitchFamily="34" charset="0"/>
                <a:ea typeface="Calibri" panose="020F0502020204030204" pitchFamily="34" charset="0"/>
                <a:cs typeface="Times New Roman" panose="02020603050405020304" pitchFamily="18" charset="0"/>
              </a:rPr>
              <a:t>” is more likely “</a:t>
            </a:r>
            <a:r>
              <a:rPr lang="en-US" sz="2600"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brown.</a:t>
            </a:r>
            <a:r>
              <a:rPr lang="en-US" sz="2600" dirty="0" smtClean="0">
                <a:latin typeface="Calibri" panose="020F0502020204030204" pitchFamily="34" charset="0"/>
                <a:ea typeface="Calibri" panose="020F0502020204030204" pitchFamily="34" charset="0"/>
                <a:cs typeface="Times New Roman" panose="02020603050405020304" pitchFamily="18" charset="0"/>
              </a:rPr>
              <a:t>”</a:t>
            </a:r>
            <a:br>
              <a:rPr lang="en-US" sz="2600" dirty="0" smtClean="0">
                <a:latin typeface="Calibri" panose="020F0502020204030204" pitchFamily="34" charset="0"/>
                <a:ea typeface="Calibri" panose="020F0502020204030204" pitchFamily="34" charset="0"/>
                <a:cs typeface="Times New Roman" panose="02020603050405020304" pitchFamily="18" charset="0"/>
              </a:rPr>
            </a:br>
            <a:r>
              <a:rPr lang="en-US" sz="2600" dirty="0" smtClean="0">
                <a:latin typeface="Calibri" panose="020F0502020204030204" pitchFamily="34" charset="0"/>
                <a:ea typeface="Calibri" panose="020F0502020204030204" pitchFamily="34" charset="0"/>
                <a:cs typeface="Times New Roman" panose="02020603050405020304" pitchFamily="18" charset="0"/>
              </a:rPr>
              <a:t/>
            </a:r>
            <a:br>
              <a:rPr lang="en-US" sz="2600" dirty="0" smtClean="0">
                <a:latin typeface="Calibri" panose="020F0502020204030204" pitchFamily="34" charset="0"/>
                <a:ea typeface="Calibri" panose="020F0502020204030204" pitchFamily="34" charset="0"/>
                <a:cs typeface="Times New Roman" panose="02020603050405020304" pitchFamily="18" charset="0"/>
              </a:rPr>
            </a:br>
            <a:r>
              <a:rPr lang="en-US" sz="2600" dirty="0" smtClean="0">
                <a:latin typeface="Calibri" panose="020F0502020204030204" pitchFamily="34" charset="0"/>
                <a:ea typeface="Calibri" panose="020F0502020204030204" pitchFamily="34" charset="0"/>
                <a:cs typeface="Times New Roman" panose="02020603050405020304" pitchFamily="18" charset="0"/>
              </a:rPr>
              <a:t>  </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FF99"/>
              </a:buClr>
              <a:buFont typeface="+mj-lt"/>
              <a:buAutoNum type="arabicPeriod" startAt="6"/>
            </a:pPr>
            <a:r>
              <a:rPr lang="en-US" sz="2600" dirty="0">
                <a:latin typeface="Calibri" panose="020F0502020204030204" pitchFamily="34" charset="0"/>
                <a:ea typeface="Calibri" panose="020F0502020204030204" pitchFamily="34" charset="0"/>
                <a:cs typeface="Times New Roman" panose="02020603050405020304" pitchFamily="18" charset="0"/>
              </a:rPr>
              <a:t>The word is also the </a:t>
            </a:r>
            <a:r>
              <a:rPr lang="en-US" sz="2600" dirty="0" smtClean="0">
                <a:latin typeface="Calibri" panose="020F0502020204030204" pitchFamily="34" charset="0"/>
                <a:ea typeface="Calibri" panose="020F0502020204030204" pitchFamily="34" charset="0"/>
                <a:cs typeface="Times New Roman" panose="02020603050405020304" pitchFamily="18" charset="0"/>
              </a:rPr>
              <a:t>root, </a:t>
            </a:r>
            <a:r>
              <a:rPr lang="en-US" sz="2600" dirty="0">
                <a:latin typeface="Calibri" panose="020F0502020204030204" pitchFamily="34" charset="0"/>
                <a:ea typeface="Calibri" panose="020F0502020204030204" pitchFamily="34" charset="0"/>
                <a:cs typeface="Times New Roman" panose="02020603050405020304" pitchFamily="18" charset="0"/>
              </a:rPr>
              <a:t>in the </a:t>
            </a:r>
            <a:r>
              <a:rPr lang="en-US" sz="2600" dirty="0" smtClean="0">
                <a:latin typeface="Calibri" panose="020F0502020204030204" pitchFamily="34" charset="0"/>
                <a:ea typeface="Calibri" panose="020F0502020204030204" pitchFamily="34" charset="0"/>
                <a:cs typeface="Times New Roman" panose="02020603050405020304" pitchFamily="18" charset="0"/>
              </a:rPr>
              <a:t>Word </a:t>
            </a:r>
            <a:r>
              <a:rPr lang="en-US" sz="2600" dirty="0">
                <a:latin typeface="Calibri" panose="020F0502020204030204" pitchFamily="34" charset="0"/>
                <a:ea typeface="Calibri" panose="020F0502020204030204" pitchFamily="34" charset="0"/>
                <a:cs typeface="Times New Roman" panose="02020603050405020304" pitchFamily="18" charset="0"/>
              </a:rPr>
              <a:t>translated as “</a:t>
            </a:r>
            <a:r>
              <a:rPr lang="en-US" sz="2600"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ruddy.</a:t>
            </a:r>
            <a:r>
              <a:rPr lang="en-US" sz="2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2600"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Interestingly, David was specifically described as “</a:t>
            </a:r>
            <a:r>
              <a:rPr lang="en-US" sz="2600"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ruddy,</a:t>
            </a:r>
            <a:r>
              <a:rPr lang="en-US" sz="2600" dirty="0" smtClean="0">
                <a:latin typeface="Calibri" panose="020F0502020204030204" pitchFamily="34" charset="0"/>
                <a:ea typeface="Calibri" panose="020F0502020204030204" pitchFamily="34" charset="0"/>
                <a:cs typeface="Times New Roman" panose="02020603050405020304" pitchFamily="18" charset="0"/>
              </a:rPr>
              <a:t>” in </a:t>
            </a:r>
            <a:r>
              <a:rPr lang="en-US" sz="26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1 </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Sam 16:12 &amp;  </a:t>
            </a:r>
            <a:r>
              <a:rPr lang="en-US" sz="26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1 </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Sam 17:42.  </a:t>
            </a:r>
            <a:endParaRPr lang="en-CA"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822732" y="3611931"/>
            <a:ext cx="613184" cy="552418"/>
          </a:xfrm>
          <a:prstGeom prst="rect">
            <a:avLst/>
          </a:prstGeom>
        </p:spPr>
      </p:pic>
      <p:pic>
        <p:nvPicPr>
          <p:cNvPr id="6" name="Picture 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822139" y="3683831"/>
            <a:ext cx="387353" cy="455710"/>
          </a:xfrm>
          <a:prstGeom prst="rect">
            <a:avLst/>
          </a:prstGeom>
        </p:spPr>
      </p:pic>
      <p:pic>
        <p:nvPicPr>
          <p:cNvPr id="7" name="Picture 6"/>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466200" y="3655513"/>
            <a:ext cx="317839" cy="496623"/>
          </a:xfrm>
          <a:prstGeom prst="rect">
            <a:avLst/>
          </a:prstGeom>
        </p:spPr>
      </p:pic>
      <p:sp>
        <p:nvSpPr>
          <p:cNvPr id="8" name="Rectangle 7"/>
          <p:cNvSpPr/>
          <p:nvPr/>
        </p:nvSpPr>
        <p:spPr>
          <a:xfrm>
            <a:off x="8339696" y="3736364"/>
            <a:ext cx="3095595"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yod</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nun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39712" y="3707514"/>
            <a:ext cx="466134" cy="358565"/>
          </a:xfrm>
          <a:prstGeom prst="rect">
            <a:avLst/>
          </a:prstGeom>
        </p:spPr>
      </p:pic>
      <p:pic>
        <p:nvPicPr>
          <p:cNvPr id="10" name="Picture 9"/>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671071" y="3680925"/>
            <a:ext cx="187785" cy="458012"/>
          </a:xfrm>
          <a:prstGeom prst="rect">
            <a:avLst/>
          </a:prstGeom>
        </p:spPr>
      </p:pic>
      <p:pic>
        <p:nvPicPr>
          <p:cNvPr id="11" name="Picture 10"/>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831980" y="3753258"/>
            <a:ext cx="415608" cy="349250"/>
          </a:xfrm>
          <a:prstGeom prst="rect">
            <a:avLst/>
          </a:prstGeom>
        </p:spPr>
      </p:pic>
    </p:spTree>
    <p:extLst>
      <p:ext uri="{BB962C8B-B14F-4D97-AF65-F5344CB8AC3E}">
        <p14:creationId xmlns:p14="http://schemas.microsoft.com/office/powerpoint/2010/main" val="308352771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37000">
              <a:schemeClr val="accent5">
                <a:lumMod val="76000"/>
                <a:alpha val="40000"/>
              </a:schemeClr>
            </a:gs>
            <a:gs pos="6000">
              <a:srgbClr val="FFFF00"/>
            </a:gs>
          </a:gsLst>
          <a:lin ang="20400000" scaled="0"/>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34</a:t>
            </a:fld>
            <a:endParaRPr lang="en-US" sz="1100" b="1" dirty="0">
              <a:solidFill>
                <a:schemeClr val="bg1"/>
              </a:solidFill>
            </a:endParaRPr>
          </a:p>
        </p:txBody>
      </p:sp>
      <p:sp>
        <p:nvSpPr>
          <p:cNvPr id="2" name="Rectangle 1"/>
          <p:cNvSpPr/>
          <p:nvPr/>
        </p:nvSpPr>
        <p:spPr>
          <a:xfrm>
            <a:off x="326092" y="333375"/>
            <a:ext cx="11518899" cy="628121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Clr>
                <a:srgbClr val="00FF00"/>
              </a:buClr>
              <a:buFont typeface="+mj-lt"/>
              <a:buAutoNum type="arabicPeriod" startAt="8"/>
            </a:pPr>
            <a:r>
              <a:rPr lang="en-US" sz="2600" dirty="0" smtClean="0"/>
              <a:t>“</a:t>
            </a:r>
            <a:r>
              <a:rPr lang="en-US" sz="2600" dirty="0" smtClean="0">
                <a:ln>
                  <a:solidFill>
                    <a:srgbClr val="0000FF"/>
                  </a:solidFill>
                </a:ln>
                <a:solidFill>
                  <a:srgbClr val="FF0000"/>
                </a:solidFill>
              </a:rPr>
              <a:t>adamah</a:t>
            </a:r>
            <a:r>
              <a:rPr lang="en-US" sz="2600" dirty="0"/>
              <a:t>” is also associated with Nazarite Sons of Zion described in </a:t>
            </a:r>
            <a:r>
              <a:rPr lang="en-US" sz="2600" dirty="0" smtClean="0"/>
              <a:t/>
            </a:r>
            <a:br>
              <a:rPr lang="en-US" sz="2600" dirty="0" smtClean="0"/>
            </a:br>
            <a:r>
              <a:rPr lang="en-US" sz="2600" i="1" dirty="0" smtClean="0">
                <a:solidFill>
                  <a:srgbClr val="008080"/>
                </a:solidFill>
                <a:latin typeface="Georgia" panose="02040502050405020303" pitchFamily="18" charset="0"/>
              </a:rPr>
              <a:t>Lam </a:t>
            </a:r>
            <a:r>
              <a:rPr lang="en-US" sz="2600" i="1" dirty="0">
                <a:solidFill>
                  <a:srgbClr val="008080"/>
                </a:solidFill>
                <a:latin typeface="Georgia" panose="02040502050405020303" pitchFamily="18" charset="0"/>
              </a:rPr>
              <a:t>4:7 </a:t>
            </a:r>
            <a:r>
              <a:rPr lang="en-US" sz="2600" dirty="0"/>
              <a:t>as:  </a:t>
            </a:r>
            <a:endParaRPr lang="en-CA" sz="2600" dirty="0"/>
          </a:p>
          <a:p>
            <a:pPr>
              <a:buClr>
                <a:srgbClr val="00FF00"/>
              </a:buClr>
            </a:pPr>
            <a:r>
              <a:rPr lang="en-US" sz="2600" dirty="0" smtClean="0"/>
              <a:t>	</a:t>
            </a:r>
            <a:r>
              <a:rPr lang="en-US" sz="2600" dirty="0" smtClean="0">
                <a:ln>
                  <a:solidFill>
                    <a:srgbClr val="0000FF"/>
                  </a:solidFill>
                </a:ln>
                <a:solidFill>
                  <a:schemeClr val="bg2">
                    <a:lumMod val="60000"/>
                    <a:lumOff val="40000"/>
                  </a:schemeClr>
                </a:solidFill>
              </a:rPr>
              <a:t>Her </a:t>
            </a:r>
            <a:r>
              <a:rPr lang="en-US" sz="2600" dirty="0">
                <a:ln>
                  <a:solidFill>
                    <a:srgbClr val="0000FF"/>
                  </a:solidFill>
                </a:ln>
                <a:solidFill>
                  <a:schemeClr val="bg2">
                    <a:lumMod val="60000"/>
                    <a:lumOff val="40000"/>
                  </a:schemeClr>
                </a:solidFill>
              </a:rPr>
              <a:t>Nazarites were purer than snow, they were whiter than milk, they </a:t>
            </a:r>
            <a:r>
              <a:rPr lang="en-US" sz="2600" dirty="0" smtClean="0">
                <a:ln>
                  <a:solidFill>
                    <a:srgbClr val="0000FF"/>
                  </a:solidFill>
                </a:ln>
                <a:solidFill>
                  <a:schemeClr val="bg2">
                    <a:lumMod val="60000"/>
                    <a:lumOff val="40000"/>
                  </a:schemeClr>
                </a:solidFill>
              </a:rPr>
              <a:t>	were </a:t>
            </a:r>
            <a:r>
              <a:rPr lang="en-US" sz="2600" dirty="0">
                <a:ln>
                  <a:solidFill>
                    <a:srgbClr val="0000FF"/>
                  </a:solidFill>
                </a:ln>
                <a:solidFill>
                  <a:schemeClr val="bg2">
                    <a:lumMod val="60000"/>
                    <a:lumOff val="40000"/>
                  </a:schemeClr>
                </a:solidFill>
              </a:rPr>
              <a:t>more </a:t>
            </a:r>
            <a:r>
              <a:rPr lang="en-US" sz="2600" dirty="0">
                <a:ln>
                  <a:solidFill>
                    <a:srgbClr val="0000FF"/>
                  </a:solidFill>
                </a:ln>
                <a:solidFill>
                  <a:schemeClr val="bg2">
                    <a:lumMod val="60000"/>
                    <a:lumOff val="40000"/>
                  </a:schemeClr>
                </a:solidFill>
                <a:effectLst>
                  <a:glow rad="127000">
                    <a:srgbClr val="00FF99"/>
                  </a:glow>
                </a:effectLst>
              </a:rPr>
              <a:t>ruddy</a:t>
            </a:r>
            <a:r>
              <a:rPr lang="en-US" sz="2600" dirty="0">
                <a:ln>
                  <a:solidFill>
                    <a:srgbClr val="0000FF"/>
                  </a:solidFill>
                </a:ln>
                <a:solidFill>
                  <a:schemeClr val="bg2">
                    <a:lumMod val="60000"/>
                    <a:lumOff val="40000"/>
                  </a:schemeClr>
                </a:solidFill>
              </a:rPr>
              <a:t> in body than rubies, their polishing was of sapphire. </a:t>
            </a:r>
            <a:r>
              <a:rPr lang="en-US" sz="1400" u="sng" dirty="0" smtClean="0">
                <a:solidFill>
                  <a:schemeClr val="bg1"/>
                </a:solidFill>
              </a:rPr>
              <a:t>KJV</a:t>
            </a:r>
            <a:br>
              <a:rPr lang="en-US" sz="1400" u="sng" dirty="0" smtClean="0">
                <a:solidFill>
                  <a:schemeClr val="bg1"/>
                </a:solidFill>
              </a:rPr>
            </a:br>
            <a:endParaRPr lang="en-US" sz="1400" u="sng" dirty="0" smtClean="0">
              <a:solidFill>
                <a:schemeClr val="bg1"/>
              </a:solidFill>
            </a:endParaRPr>
          </a:p>
          <a:p>
            <a:pPr marL="514350" indent="-514350">
              <a:buClr>
                <a:srgbClr val="00FF00"/>
              </a:buClr>
              <a:buFont typeface="+mj-lt"/>
              <a:buAutoNum type="arabicPeriod" startAt="9"/>
            </a:pPr>
            <a:r>
              <a:rPr lang="en-US" sz="2600" b="1" u="sng" dirty="0" smtClean="0"/>
              <a:t>Therefore</a:t>
            </a:r>
            <a:r>
              <a:rPr lang="en-US" sz="2600" dirty="0"/>
              <a:t>:  the phrase “</a:t>
            </a:r>
            <a:r>
              <a:rPr lang="en-US" sz="2600" dirty="0" err="1">
                <a:ln>
                  <a:solidFill>
                    <a:srgbClr val="0000FF"/>
                  </a:solidFill>
                </a:ln>
                <a:solidFill>
                  <a:srgbClr val="FF0000"/>
                </a:solidFill>
              </a:rPr>
              <a:t>parah</a:t>
            </a:r>
            <a:r>
              <a:rPr lang="en-US" sz="2600" dirty="0">
                <a:ln>
                  <a:solidFill>
                    <a:srgbClr val="0000FF"/>
                  </a:solidFill>
                </a:ln>
                <a:solidFill>
                  <a:srgbClr val="FF0000"/>
                </a:solidFill>
              </a:rPr>
              <a:t> adamah</a:t>
            </a:r>
            <a:r>
              <a:rPr lang="en-US" sz="2600" dirty="0"/>
              <a:t>” </a:t>
            </a:r>
            <a:endParaRPr lang="en-US" sz="2600" dirty="0" smtClean="0"/>
          </a:p>
          <a:p>
            <a:pPr>
              <a:buClr>
                <a:srgbClr val="00FF00"/>
              </a:buClr>
            </a:pPr>
            <a:r>
              <a:rPr lang="en-US" sz="2600" dirty="0" smtClean="0"/>
              <a:t>	literally </a:t>
            </a:r>
            <a:r>
              <a:rPr lang="en-US" sz="2600" dirty="0"/>
              <a:t>means:  “</a:t>
            </a:r>
            <a:r>
              <a:rPr lang="en-US" sz="2600" dirty="0">
                <a:solidFill>
                  <a:schemeClr val="accent5">
                    <a:lumMod val="75000"/>
                  </a:schemeClr>
                </a:solidFill>
              </a:rPr>
              <a:t>fruitful ground</a:t>
            </a:r>
            <a:r>
              <a:rPr lang="en-US" sz="2600" dirty="0"/>
              <a:t>” </a:t>
            </a:r>
            <a:r>
              <a:rPr lang="en-US" sz="2600" b="1" u="sng" dirty="0"/>
              <a:t>AND can also be</a:t>
            </a:r>
            <a:r>
              <a:rPr lang="en-US" sz="2600" dirty="0"/>
              <a:t> “</a:t>
            </a:r>
            <a:r>
              <a:rPr lang="en-US" sz="2600" dirty="0">
                <a:solidFill>
                  <a:schemeClr val="accent5">
                    <a:lumMod val="75000"/>
                  </a:schemeClr>
                </a:solidFill>
              </a:rPr>
              <a:t>a fruitful ruddy </a:t>
            </a:r>
            <a:r>
              <a:rPr lang="en-US" sz="2600" dirty="0" smtClean="0">
                <a:solidFill>
                  <a:schemeClr val="accent5">
                    <a:lumMod val="75000"/>
                  </a:schemeClr>
                </a:solidFill>
              </a:rPr>
              <a:t>	man.</a:t>
            </a:r>
            <a:r>
              <a:rPr lang="en-US" sz="2600" dirty="0" smtClean="0"/>
              <a:t>”  </a:t>
            </a:r>
            <a:r>
              <a:rPr lang="en-US" sz="2600" dirty="0"/>
              <a:t>It is directly linked with the fruitful individuals such as Adam, </a:t>
            </a:r>
            <a:r>
              <a:rPr lang="en-US" sz="2600" dirty="0" smtClean="0"/>
              <a:t>	Joseph </a:t>
            </a:r>
            <a:r>
              <a:rPr lang="en-US" sz="2600" dirty="0"/>
              <a:t>and David.  AND, it is also associated with the “</a:t>
            </a:r>
            <a:r>
              <a:rPr lang="en-US" sz="2600" dirty="0">
                <a:ln>
                  <a:solidFill>
                    <a:srgbClr val="0000FF"/>
                  </a:solidFill>
                </a:ln>
                <a:solidFill>
                  <a:srgbClr val="00FFFF"/>
                </a:solidFill>
              </a:rPr>
              <a:t>Beloved </a:t>
            </a:r>
            <a:r>
              <a:rPr lang="en-US" sz="2600" dirty="0" smtClean="0">
                <a:ln>
                  <a:solidFill>
                    <a:srgbClr val="0000FF"/>
                  </a:solidFill>
                </a:ln>
                <a:solidFill>
                  <a:srgbClr val="00FFFF"/>
                </a:solidFill>
              </a:rPr>
              <a:t>	Bridegroom</a:t>
            </a:r>
            <a:r>
              <a:rPr lang="en-US" sz="2600" dirty="0"/>
              <a:t>” AND “</a:t>
            </a:r>
            <a:r>
              <a:rPr lang="en-US" sz="2600" dirty="0" err="1" smtClean="0">
                <a:solidFill>
                  <a:srgbClr val="002060"/>
                </a:solidFill>
              </a:rPr>
              <a:t>Nazarites</a:t>
            </a:r>
            <a:r>
              <a:rPr lang="en-US" sz="2600" dirty="0" smtClean="0">
                <a:solidFill>
                  <a:srgbClr val="002060"/>
                </a:solidFill>
              </a:rPr>
              <a:t>.</a:t>
            </a:r>
            <a:r>
              <a:rPr lang="en-US" sz="2600" dirty="0" smtClean="0"/>
              <a:t>”  </a:t>
            </a:r>
            <a:r>
              <a:rPr lang="en-US" sz="2600" dirty="0"/>
              <a:t>Upon examining these relationships, </a:t>
            </a:r>
            <a:r>
              <a:rPr lang="en-US" sz="2600" dirty="0" smtClean="0"/>
              <a:t/>
            </a:r>
            <a:br>
              <a:rPr lang="en-US" sz="2600" dirty="0" smtClean="0"/>
            </a:br>
            <a:r>
              <a:rPr lang="en-US" sz="2600" dirty="0" smtClean="0"/>
              <a:t>     the connection </a:t>
            </a:r>
            <a:r>
              <a:rPr lang="en-US" sz="2600" dirty="0"/>
              <a:t>with our Messiah cannot be ignored.  </a:t>
            </a:r>
            <a:r>
              <a:rPr lang="en-US" sz="2600" dirty="0" smtClean="0"/>
              <a:t/>
            </a:r>
            <a:br>
              <a:rPr lang="en-US" sz="2600" dirty="0" smtClean="0"/>
            </a:br>
            <a:r>
              <a:rPr lang="en-US" sz="2600" dirty="0" smtClean="0"/>
              <a:t>	</a:t>
            </a:r>
            <a:r>
              <a:rPr lang="en-US" sz="2600" dirty="0"/>
              <a:t> </a:t>
            </a:r>
            <a:r>
              <a:rPr lang="en-US" sz="2600" dirty="0" smtClean="0"/>
              <a:t> </a:t>
            </a:r>
            <a:r>
              <a:rPr lang="en-US" sz="2600" u="sng" dirty="0" smtClean="0"/>
              <a:t>For</a:t>
            </a:r>
            <a:r>
              <a:rPr lang="en-US" sz="2600" dirty="0" smtClean="0"/>
              <a:t>, </a:t>
            </a:r>
            <a:r>
              <a:rPr lang="en-US" sz="2600" u="sng" dirty="0" smtClean="0"/>
              <a:t>Messiah </a:t>
            </a:r>
            <a:r>
              <a:rPr lang="en-US" sz="2600" u="sng" dirty="0"/>
              <a:t>is ascribed </a:t>
            </a:r>
            <a:r>
              <a:rPr lang="en-US" sz="2600" u="sng" dirty="0" smtClean="0"/>
              <a:t>such titles </a:t>
            </a:r>
            <a:r>
              <a:rPr lang="en-US" sz="2600" u="sng" dirty="0"/>
              <a:t>as</a:t>
            </a:r>
            <a:r>
              <a:rPr lang="en-US" sz="2600" dirty="0"/>
              <a:t>:</a:t>
            </a:r>
            <a:endParaRPr lang="en-CA" sz="2600" dirty="0"/>
          </a:p>
          <a:p>
            <a:pPr lvl="1"/>
            <a:r>
              <a:rPr lang="en-US" sz="2600" dirty="0" smtClean="0"/>
              <a:t>	</a:t>
            </a:r>
            <a:r>
              <a:rPr lang="en-US" sz="2600" dirty="0" smtClean="0">
                <a:solidFill>
                  <a:srgbClr val="9900FF"/>
                </a:solidFill>
              </a:rPr>
              <a:t>The </a:t>
            </a:r>
            <a:r>
              <a:rPr lang="en-US" sz="2600" dirty="0">
                <a:solidFill>
                  <a:srgbClr val="9900FF"/>
                </a:solidFill>
              </a:rPr>
              <a:t>Second Adam</a:t>
            </a:r>
            <a:endParaRPr lang="en-CA" sz="2600" dirty="0">
              <a:solidFill>
                <a:srgbClr val="9900FF"/>
              </a:solidFill>
            </a:endParaRPr>
          </a:p>
          <a:p>
            <a:pPr lvl="1"/>
            <a:r>
              <a:rPr lang="en-US" sz="2600" dirty="0" smtClean="0"/>
              <a:t>		</a:t>
            </a:r>
            <a:r>
              <a:rPr lang="en-US" sz="2600" dirty="0" smtClean="0">
                <a:solidFill>
                  <a:srgbClr val="0000FF"/>
                </a:solidFill>
              </a:rPr>
              <a:t>The </a:t>
            </a:r>
            <a:r>
              <a:rPr lang="en-US" sz="2600" dirty="0">
                <a:solidFill>
                  <a:srgbClr val="0000FF"/>
                </a:solidFill>
              </a:rPr>
              <a:t>Son of Joseph</a:t>
            </a:r>
            <a:endParaRPr lang="en-CA" sz="2600" dirty="0">
              <a:solidFill>
                <a:srgbClr val="0000FF"/>
              </a:solidFill>
            </a:endParaRPr>
          </a:p>
          <a:p>
            <a:pPr lvl="1"/>
            <a:r>
              <a:rPr lang="en-US" sz="2600" dirty="0" smtClean="0"/>
              <a:t>			</a:t>
            </a:r>
            <a:r>
              <a:rPr lang="en-US" sz="2600" dirty="0" smtClean="0">
                <a:solidFill>
                  <a:srgbClr val="9900FF"/>
                </a:solidFill>
              </a:rPr>
              <a:t>The </a:t>
            </a:r>
            <a:r>
              <a:rPr lang="en-US" sz="2600" dirty="0">
                <a:solidFill>
                  <a:srgbClr val="9900FF"/>
                </a:solidFill>
              </a:rPr>
              <a:t>Son of David</a:t>
            </a:r>
            <a:endParaRPr lang="en-CA" sz="2600" dirty="0">
              <a:solidFill>
                <a:srgbClr val="9900FF"/>
              </a:solidFill>
            </a:endParaRPr>
          </a:p>
          <a:p>
            <a:pPr lvl="1"/>
            <a:r>
              <a:rPr lang="en-US" sz="2600" dirty="0" smtClean="0"/>
              <a:t>				and </a:t>
            </a:r>
            <a:r>
              <a:rPr lang="en-US" sz="2600" dirty="0">
                <a:solidFill>
                  <a:srgbClr val="0000FF"/>
                </a:solidFill>
              </a:rPr>
              <a:t>T</a:t>
            </a:r>
            <a:r>
              <a:rPr lang="en-US" sz="2600" dirty="0" smtClean="0">
                <a:solidFill>
                  <a:srgbClr val="0000FF"/>
                </a:solidFill>
              </a:rPr>
              <a:t>he </a:t>
            </a:r>
            <a:r>
              <a:rPr lang="en-US" sz="2600" dirty="0">
                <a:solidFill>
                  <a:srgbClr val="0000FF"/>
                </a:solidFill>
              </a:rPr>
              <a:t>Bridegroom</a:t>
            </a:r>
            <a:endParaRPr lang="en-CA" sz="2600" dirty="0">
              <a:solidFill>
                <a:srgbClr val="0000FF"/>
              </a:solidFill>
            </a:endParaRPr>
          </a:p>
        </p:txBody>
      </p:sp>
      <p:pic>
        <p:nvPicPr>
          <p:cNvPr id="4" name="Picture 3"/>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496428" y="2130382"/>
            <a:ext cx="386292" cy="488977"/>
          </a:xfrm>
          <a:prstGeom prst="rect">
            <a:avLst/>
          </a:prstGeom>
        </p:spPr>
      </p:pic>
      <p:pic>
        <p:nvPicPr>
          <p:cNvPr id="6" name="Picture 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357048" y="2149416"/>
            <a:ext cx="639122" cy="469943"/>
          </a:xfrm>
          <a:prstGeom prst="rect">
            <a:avLst/>
          </a:prstGeom>
        </p:spPr>
      </p:pic>
      <p:pic>
        <p:nvPicPr>
          <p:cNvPr id="7" name="Picture 6"/>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938151" y="2130382"/>
            <a:ext cx="353941" cy="498509"/>
          </a:xfrm>
          <a:prstGeom prst="rect">
            <a:avLst/>
          </a:prstGeom>
        </p:spPr>
      </p:pic>
      <p:pic>
        <p:nvPicPr>
          <p:cNvPr id="8" name="Picture 7"/>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25219" y="2175705"/>
            <a:ext cx="379610" cy="480519"/>
          </a:xfrm>
          <a:prstGeom prst="rect">
            <a:avLst/>
          </a:prstGeom>
        </p:spPr>
      </p:pic>
      <p:pic>
        <p:nvPicPr>
          <p:cNvPr id="9" name="Picture 8"/>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04829" y="2103806"/>
            <a:ext cx="613184" cy="552418"/>
          </a:xfrm>
          <a:prstGeom prst="rect">
            <a:avLst/>
          </a:prstGeom>
        </p:spPr>
      </p:pic>
      <p:pic>
        <p:nvPicPr>
          <p:cNvPr id="10" name="Picture 9"/>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604236" y="2175705"/>
            <a:ext cx="453071" cy="533025"/>
          </a:xfrm>
          <a:prstGeom prst="rect">
            <a:avLst/>
          </a:prstGeom>
        </p:spPr>
      </p:pic>
      <p:pic>
        <p:nvPicPr>
          <p:cNvPr id="11" name="Picture 10"/>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248297" y="2147388"/>
            <a:ext cx="325655" cy="508836"/>
          </a:xfrm>
          <a:prstGeom prst="rect">
            <a:avLst/>
          </a:prstGeom>
        </p:spPr>
      </p:pic>
    </p:spTree>
    <p:extLst>
      <p:ext uri="{BB962C8B-B14F-4D97-AF65-F5344CB8AC3E}">
        <p14:creationId xmlns:p14="http://schemas.microsoft.com/office/powerpoint/2010/main" val="31601854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56000">
              <a:schemeClr val="accent5">
                <a:lumMod val="76000"/>
                <a:alpha val="40000"/>
              </a:schemeClr>
            </a:gs>
            <a:gs pos="36000">
              <a:srgbClr val="FFFF00">
                <a:alpha val="56000"/>
                <a:lumMod val="86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35</a:t>
            </a:fld>
            <a:endParaRPr lang="en-US" sz="1100" b="1" dirty="0">
              <a:solidFill>
                <a:schemeClr val="bg1"/>
              </a:solidFill>
            </a:endParaRPr>
          </a:p>
        </p:txBody>
      </p:sp>
      <p:sp>
        <p:nvSpPr>
          <p:cNvPr id="2" name="Rectangle 1"/>
          <p:cNvSpPr/>
          <p:nvPr/>
        </p:nvSpPr>
        <p:spPr>
          <a:xfrm>
            <a:off x="431801" y="418046"/>
            <a:ext cx="11345458" cy="5948892"/>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36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This </a:t>
            </a:r>
            <a:r>
              <a:rPr lang="en-US" sz="3600" b="1"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heifer</a:t>
            </a:r>
            <a:r>
              <a:rPr lang="en-US" sz="36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sacrifice </a:t>
            </a:r>
            <a:r>
              <a:rPr lang="en-US" sz="36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is definitely pointing to the Messiah!  </a:t>
            </a:r>
            <a:r>
              <a:rPr lang="en-US" sz="36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r>
            <a:br>
              <a:rPr lang="en-US" sz="36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36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But</a:t>
            </a:r>
            <a:r>
              <a:rPr lang="en-US" sz="36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there is more!</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All </a:t>
            </a:r>
            <a:r>
              <a:rPr lang="en-US" sz="2800" dirty="0">
                <a:latin typeface="Calibri" panose="020F0502020204030204" pitchFamily="34" charset="0"/>
                <a:ea typeface="Calibri" panose="020F0502020204030204" pitchFamily="34" charset="0"/>
                <a:cs typeface="Times New Roman" panose="02020603050405020304" pitchFamily="18" charset="0"/>
              </a:rPr>
              <a:t>of what has been discovered is made even clearer with an examination of the Hebrew text and the existence of the Aleph </a:t>
            </a:r>
            <a:r>
              <a:rPr lang="en-US" sz="2800" dirty="0" smtClean="0">
                <a:latin typeface="Calibri" panose="020F0502020204030204" pitchFamily="34" charset="0"/>
                <a:ea typeface="Calibri" panose="020F0502020204030204" pitchFamily="34" charset="0"/>
                <a:cs typeface="Times New Roman" panose="02020603050405020304" pitchFamily="18" charset="0"/>
              </a:rPr>
              <a:t>Taw                                , </a:t>
            </a:r>
            <a:r>
              <a:rPr lang="en-US" sz="2800" dirty="0">
                <a:latin typeface="Calibri" panose="020F0502020204030204" pitchFamily="34" charset="0"/>
                <a:ea typeface="Calibri" panose="020F0502020204030204" pitchFamily="34" charset="0"/>
                <a:cs typeface="Times New Roman" panose="02020603050405020304" pitchFamily="18" charset="0"/>
              </a:rPr>
              <a:t>- the mysterious un-translated Word found throughout the scriptures that </a:t>
            </a:r>
            <a:r>
              <a:rPr lang="en-US" sz="28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always points to the Messiah. </a:t>
            </a:r>
            <a:endParaRPr lang="en-US" sz="2800" b="1"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r>
              <a:rPr lang="en-US" sz="2800" dirty="0" smtClean="0">
                <a:ln>
                  <a:solidFill>
                    <a:srgbClr val="0000FF"/>
                  </a:solidFill>
                </a:ln>
                <a:solidFill>
                  <a:srgbClr val="0070C0"/>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specifically identified Himself with the Aleph </a:t>
            </a:r>
            <a:r>
              <a:rPr lang="en-US" sz="2800" dirty="0" smtClean="0">
                <a:latin typeface="Calibri" panose="020F0502020204030204" pitchFamily="34" charset="0"/>
                <a:ea typeface="Calibri" panose="020F0502020204030204" pitchFamily="34" charset="0"/>
                <a:cs typeface="Times New Roman" panose="02020603050405020304" pitchFamily="18" charset="0"/>
              </a:rPr>
              <a:t>Taw	           .  </a:t>
            </a:r>
          </a:p>
          <a:p>
            <a:pPr marL="342900" lvl="0" indent="-342900">
              <a:lnSpc>
                <a:spcPct val="115000"/>
              </a:lnSpc>
              <a:spcAft>
                <a:spcPts val="0"/>
              </a:spcAft>
              <a:buClr>
                <a:srgbClr val="0000FF"/>
              </a:buClr>
              <a:buFont typeface="Wingdings" panose="05000000000000000000" pitchFamily="2" charset="2"/>
              <a:buChar char=""/>
            </a:pPr>
            <a:endParaRPr lang="en-CA"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 aleph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in </a:t>
            </a:r>
            <a:r>
              <a:rPr lang="en-US" sz="2800" dirty="0">
                <a:latin typeface="Calibri" panose="020F0502020204030204" pitchFamily="34" charset="0"/>
                <a:ea typeface="Calibri" panose="020F0502020204030204" pitchFamily="34" charset="0"/>
                <a:cs typeface="Times New Roman" panose="02020603050405020304" pitchFamily="18" charset="0"/>
              </a:rPr>
              <a:t>Paleo represents the head of a </a:t>
            </a:r>
            <a:r>
              <a:rPr lang="en-US" sz="2800" dirty="0" smtClean="0">
                <a:latin typeface="Calibri" panose="020F0502020204030204" pitchFamily="34" charset="0"/>
                <a:ea typeface="Calibri" panose="020F0502020204030204" pitchFamily="34" charset="0"/>
                <a:cs typeface="Times New Roman" panose="02020603050405020304" pitchFamily="18" charset="0"/>
              </a:rPr>
              <a:t>cow </a:t>
            </a:r>
            <a:r>
              <a:rPr lang="en-US" sz="2800"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[ox].</a:t>
            </a:r>
          </a:p>
          <a:p>
            <a:pPr marL="342900" lvl="0" indent="-342900">
              <a:lnSpc>
                <a:spcPct val="115000"/>
              </a:lnSpc>
              <a:spcAft>
                <a:spcPts val="0"/>
              </a:spcAft>
              <a:buClr>
                <a:srgbClr val="0000FF"/>
              </a:buClr>
              <a:buFont typeface="Wingdings" panose="05000000000000000000" pitchFamily="2" charset="2"/>
              <a:buChar char=""/>
            </a:pPr>
            <a:endParaRPr lang="en-CA"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0000FF"/>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 taw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 in </a:t>
            </a:r>
            <a:r>
              <a:rPr lang="en-US" sz="2800" dirty="0">
                <a:latin typeface="Calibri" panose="020F0502020204030204" pitchFamily="34" charset="0"/>
                <a:ea typeface="Calibri" panose="020F0502020204030204" pitchFamily="34" charset="0"/>
                <a:cs typeface="Times New Roman" panose="02020603050405020304" pitchFamily="18" charset="0"/>
              </a:rPr>
              <a:t>Paleo represents a mark or a covenant.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906934" y="2681639"/>
            <a:ext cx="397933" cy="516796"/>
          </a:xfrm>
          <a:prstGeom prst="rect">
            <a:avLst/>
          </a:prstGeom>
        </p:spPr>
      </p:pic>
      <p:pic>
        <p:nvPicPr>
          <p:cNvPr id="4" name="Picture 3"/>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338732" y="2714625"/>
            <a:ext cx="404813" cy="476250"/>
          </a:xfrm>
          <a:prstGeom prst="rect">
            <a:avLst/>
          </a:prstGeom>
        </p:spPr>
      </p:pic>
      <p:sp>
        <p:nvSpPr>
          <p:cNvPr id="6" name="Rectangle 5"/>
          <p:cNvSpPr/>
          <p:nvPr/>
        </p:nvSpPr>
        <p:spPr>
          <a:xfrm>
            <a:off x="9951447" y="2748493"/>
            <a:ext cx="1241482"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304868" y="4264909"/>
            <a:ext cx="397933" cy="516796"/>
          </a:xfrm>
          <a:prstGeom prst="rect">
            <a:avLst/>
          </a:prstGeom>
        </p:spPr>
      </p:pic>
      <p:pic>
        <p:nvPicPr>
          <p:cNvPr id="8" name="Picture 7"/>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736666" y="4297895"/>
            <a:ext cx="404813" cy="476250"/>
          </a:xfrm>
          <a:prstGeom prst="rect">
            <a:avLst/>
          </a:prstGeom>
        </p:spPr>
      </p:pic>
      <p:pic>
        <p:nvPicPr>
          <p:cNvPr id="9" name="Picture 8"/>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46866" y="4941361"/>
            <a:ext cx="404813" cy="476250"/>
          </a:xfrm>
          <a:prstGeom prst="rect">
            <a:avLst/>
          </a:prstGeom>
        </p:spPr>
      </p:pic>
      <p:sp>
        <p:nvSpPr>
          <p:cNvPr id="10" name="Rectangle 9"/>
          <p:cNvSpPr/>
          <p:nvPr/>
        </p:nvSpPr>
        <p:spPr>
          <a:xfrm>
            <a:off x="3008781" y="5005919"/>
            <a:ext cx="843552"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50535" y="5560309"/>
            <a:ext cx="397933" cy="516796"/>
          </a:xfrm>
          <a:prstGeom prst="rect">
            <a:avLst/>
          </a:prstGeom>
        </p:spPr>
      </p:pic>
      <p:sp>
        <p:nvSpPr>
          <p:cNvPr id="12" name="Rectangle 11"/>
          <p:cNvSpPr/>
          <p:nvPr/>
        </p:nvSpPr>
        <p:spPr>
          <a:xfrm>
            <a:off x="2693162" y="5645140"/>
            <a:ext cx="617305"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40772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56000">
              <a:schemeClr val="accent5">
                <a:lumMod val="76000"/>
                <a:alpha val="40000"/>
              </a:schemeClr>
            </a:gs>
            <a:gs pos="36000">
              <a:srgbClr val="FFFF00">
                <a:alpha val="56000"/>
                <a:lumMod val="86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36</a:t>
            </a:fld>
            <a:endParaRPr lang="en-US" sz="1100" b="1" dirty="0">
              <a:solidFill>
                <a:schemeClr val="bg1"/>
              </a:solidFill>
            </a:endParaRPr>
          </a:p>
        </p:txBody>
      </p:sp>
      <p:sp>
        <p:nvSpPr>
          <p:cNvPr id="2" name="Rectangle 1"/>
          <p:cNvSpPr/>
          <p:nvPr/>
        </p:nvSpPr>
        <p:spPr>
          <a:xfrm>
            <a:off x="374651" y="276225"/>
            <a:ext cx="11345458" cy="624840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Clr>
                <a:srgbClr val="0000FF"/>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By simply looking at the Paleo, it is easy to see a connection between the Aleph </a:t>
            </a:r>
            <a:r>
              <a:rPr lang="en-US" sz="2800" dirty="0" smtClean="0">
                <a:latin typeface="Calibri" panose="020F0502020204030204" pitchFamily="34" charset="0"/>
                <a:ea typeface="Calibri" panose="020F0502020204030204" pitchFamily="34" charset="0"/>
                <a:cs typeface="Times New Roman" panose="02020603050405020304" pitchFamily="18" charset="0"/>
              </a:rPr>
              <a:t>Taw						   , 	and </a:t>
            </a: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dirty="0">
                <a:latin typeface="Calibri" panose="020F0502020204030204" pitchFamily="34" charset="0"/>
                <a:ea typeface="Calibri" panose="020F0502020204030204" pitchFamily="34" charset="0"/>
                <a:cs typeface="Times New Roman" panose="02020603050405020304" pitchFamily="18" charset="0"/>
              </a:rPr>
              <a:t>” sacrifice.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r>
              <a:rPr lang="en-US" sz="2800" i="1" dirty="0" err="1"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Num</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19:5 </a:t>
            </a:r>
            <a:r>
              <a:rPr lang="en-US" sz="2800" dirty="0">
                <a:latin typeface="Calibri" panose="020F0502020204030204" pitchFamily="34" charset="0"/>
                <a:ea typeface="Calibri" panose="020F0502020204030204" pitchFamily="34" charset="0"/>
                <a:cs typeface="Times New Roman" panose="02020603050405020304" pitchFamily="18" charset="0"/>
              </a:rPr>
              <a:t>– the description of the burning  of the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dirty="0">
                <a:latin typeface="Calibri" panose="020F0502020204030204" pitchFamily="34" charset="0"/>
                <a:ea typeface="Calibri" panose="020F0502020204030204" pitchFamily="34" charset="0"/>
                <a:cs typeface="Times New Roman" panose="02020603050405020304" pitchFamily="18" charset="0"/>
              </a:rPr>
              <a:t>” in modern Hebrew looks like this: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Clr>
                <a:srgbClr val="0000FF"/>
              </a:buCl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0000FF"/>
              </a:buClr>
              <a:buFont typeface="Wingdings" panose="05000000000000000000" pitchFamily="2" charset="2"/>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In </a:t>
            </a:r>
            <a:r>
              <a:rPr lang="en-US" sz="2800" dirty="0">
                <a:latin typeface="Calibri" panose="020F0502020204030204" pitchFamily="34" charset="0"/>
                <a:ea typeface="Calibri" panose="020F0502020204030204" pitchFamily="34" charset="0"/>
                <a:cs typeface="Times New Roman" panose="02020603050405020304" pitchFamily="18" charset="0"/>
              </a:rPr>
              <a:t>modern Hebrew the Aleph Taw </a:t>
            </a:r>
            <a:r>
              <a:rPr lang="en-US" sz="2800" dirty="0" smtClean="0">
                <a:latin typeface="Calibri" panose="020F0502020204030204" pitchFamily="34" charset="0"/>
                <a:ea typeface="Calibri" panose="020F0502020204030204" pitchFamily="34" charset="0"/>
                <a:cs typeface="Times New Roman" panose="02020603050405020304" pitchFamily="18" charset="0"/>
              </a:rPr>
              <a:t>appears as                     .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480709" y="1223244"/>
            <a:ext cx="397933" cy="516796"/>
          </a:xfrm>
          <a:prstGeom prst="rect">
            <a:avLst/>
          </a:prstGeom>
        </p:spPr>
      </p:pic>
      <p:pic>
        <p:nvPicPr>
          <p:cNvPr id="14" name="Picture 13"/>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912507" y="1256230"/>
            <a:ext cx="404813" cy="476250"/>
          </a:xfrm>
          <a:prstGeom prst="rect">
            <a:avLst/>
          </a:prstGeom>
        </p:spPr>
      </p:pic>
      <p:sp>
        <p:nvSpPr>
          <p:cNvPr id="15" name="Rectangle 14"/>
          <p:cNvSpPr/>
          <p:nvPr/>
        </p:nvSpPr>
        <p:spPr>
          <a:xfrm>
            <a:off x="3525222" y="1290098"/>
            <a:ext cx="1241482"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Curved Up Arrow 16"/>
          <p:cNvSpPr/>
          <p:nvPr/>
        </p:nvSpPr>
        <p:spPr>
          <a:xfrm flipH="1">
            <a:off x="2878642" y="1627821"/>
            <a:ext cx="4542417" cy="604520"/>
          </a:xfrm>
          <a:prstGeom prst="curvedUpArrow">
            <a:avLst>
              <a:gd name="adj1" fmla="val 25000"/>
              <a:gd name="adj2" fmla="val 116353"/>
              <a:gd name="adj3" fmla="val 37605"/>
            </a:avLst>
          </a:prstGeom>
          <a:solidFill>
            <a:schemeClr val="accent5">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48246" y="3986318"/>
            <a:ext cx="9787313" cy="1166150"/>
          </a:xfrm>
          <a:prstGeom prst="rect">
            <a:avLst/>
          </a:prstGeom>
        </p:spPr>
      </p:pic>
      <p:sp>
        <p:nvSpPr>
          <p:cNvPr id="19" name="Rounded Rectangle 18"/>
          <p:cNvSpPr/>
          <p:nvPr/>
        </p:nvSpPr>
        <p:spPr>
          <a:xfrm>
            <a:off x="7075563" y="3991737"/>
            <a:ext cx="677334" cy="1166149"/>
          </a:xfrm>
          <a:prstGeom prst="roundRect">
            <a:avLst>
              <a:gd name="adj" fmla="val 31667"/>
            </a:avLst>
          </a:prstGeom>
          <a:noFill/>
          <a:ln w="38100">
            <a:solidFill>
              <a:schemeClr val="accent5">
                <a:lumMod val="75000"/>
              </a:schemeClr>
            </a:solidFill>
          </a:ln>
          <a:effectLst>
            <a:glow rad="889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glow rad="127000">
                  <a:srgbClr val="FFFF00"/>
                </a:glow>
              </a:effectLst>
            </a:endParaRPr>
          </a:p>
        </p:txBody>
      </p:sp>
      <p:sp>
        <p:nvSpPr>
          <p:cNvPr id="20" name="Rounded Rectangle 19"/>
          <p:cNvSpPr/>
          <p:nvPr/>
        </p:nvSpPr>
        <p:spPr>
          <a:xfrm>
            <a:off x="9110133" y="3991737"/>
            <a:ext cx="677334" cy="1166149"/>
          </a:xfrm>
          <a:prstGeom prst="roundRect">
            <a:avLst>
              <a:gd name="adj" fmla="val 31667"/>
            </a:avLst>
          </a:prstGeom>
          <a:noFill/>
          <a:ln w="38100">
            <a:solidFill>
              <a:schemeClr val="accent5">
                <a:lumMod val="75000"/>
              </a:schemeClr>
            </a:solidFill>
          </a:ln>
          <a:effectLst>
            <a:glow rad="889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glow rad="127000">
                  <a:srgbClr val="FFFF00"/>
                </a:glow>
              </a:effectLst>
            </a:endParaRPr>
          </a:p>
        </p:txBody>
      </p:sp>
      <p:pic>
        <p:nvPicPr>
          <p:cNvPr id="23" name="Picture 22"/>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509936" y="5082774"/>
            <a:ext cx="781054" cy="1201621"/>
          </a:xfrm>
          <a:prstGeom prst="rect">
            <a:avLst/>
          </a:prstGeom>
        </p:spPr>
      </p:pic>
      <p:pic>
        <p:nvPicPr>
          <p:cNvPr id="24" name="Picture 23"/>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249818" y="5086537"/>
            <a:ext cx="732990" cy="1201622"/>
          </a:xfrm>
          <a:prstGeom prst="rect">
            <a:avLst/>
          </a:prstGeom>
        </p:spPr>
      </p:pic>
      <p:cxnSp>
        <p:nvCxnSpPr>
          <p:cNvPr id="26" name="Straight Arrow Connector 25"/>
          <p:cNvCxnSpPr/>
          <p:nvPr/>
        </p:nvCxnSpPr>
        <p:spPr>
          <a:xfrm flipH="1" flipV="1">
            <a:off x="7752898" y="5010912"/>
            <a:ext cx="527907" cy="263372"/>
          </a:xfrm>
          <a:prstGeom prst="straightConnector1">
            <a:avLst/>
          </a:prstGeom>
          <a:ln w="57150">
            <a:solidFill>
              <a:schemeClr val="accent5">
                <a:lumMod val="75000"/>
              </a:schemeClr>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298479" y="5010912"/>
            <a:ext cx="773794" cy="263372"/>
          </a:xfrm>
          <a:prstGeom prst="straightConnector1">
            <a:avLst/>
          </a:prstGeom>
          <a:ln w="57150">
            <a:solidFill>
              <a:schemeClr val="accent5">
                <a:lumMod val="75000"/>
              </a:schemeClr>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66900" y="3107402"/>
            <a:ext cx="10331225" cy="77610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rgbClr val="008080"/>
                </a:solidFill>
                <a:latin typeface="Georgia" panose="02040502050405020303" pitchFamily="18" charset="0"/>
              </a:rPr>
              <a:t>Num</a:t>
            </a:r>
            <a:r>
              <a:rPr lang="en-US" i="1" dirty="0">
                <a:solidFill>
                  <a:srgbClr val="008080"/>
                </a:solidFill>
                <a:latin typeface="Georgia" panose="02040502050405020303" pitchFamily="18" charset="0"/>
              </a:rPr>
              <a:t> 19:5  </a:t>
            </a:r>
            <a:r>
              <a:rPr lang="en-US" sz="2000" dirty="0" smtClean="0">
                <a:solidFill>
                  <a:srgbClr val="9900FF"/>
                </a:solidFill>
              </a:rPr>
              <a:t>And </a:t>
            </a:r>
            <a:r>
              <a:rPr lang="en-US" sz="2000" dirty="0">
                <a:solidFill>
                  <a:srgbClr val="9900FF"/>
                </a:solidFill>
              </a:rPr>
              <a:t>the heifer shall be burned before his eyes – he burns its </a:t>
            </a:r>
            <a:r>
              <a:rPr lang="en-US" sz="2000" dirty="0">
                <a:solidFill>
                  <a:srgbClr val="9900FF"/>
                </a:solidFill>
                <a:effectLst>
                  <a:glow rad="127000">
                    <a:srgbClr val="FFFF00"/>
                  </a:glow>
                </a:effectLst>
              </a:rPr>
              <a:t>hide</a:t>
            </a:r>
            <a:r>
              <a:rPr lang="en-US" sz="2000" dirty="0">
                <a:solidFill>
                  <a:srgbClr val="9900FF"/>
                </a:solidFill>
              </a:rPr>
              <a:t>, and its </a:t>
            </a:r>
            <a:r>
              <a:rPr lang="en-US" sz="2000" dirty="0">
                <a:solidFill>
                  <a:srgbClr val="9900FF"/>
                </a:solidFill>
                <a:effectLst>
                  <a:glow rad="127000">
                    <a:srgbClr val="FFFF00"/>
                  </a:glow>
                </a:effectLst>
              </a:rPr>
              <a:t>flesh</a:t>
            </a:r>
            <a:r>
              <a:rPr lang="en-US" sz="2000" dirty="0">
                <a:solidFill>
                  <a:srgbClr val="9900FF"/>
                </a:solidFill>
              </a:rPr>
              <a:t>, and its </a:t>
            </a:r>
            <a:r>
              <a:rPr lang="en-US" sz="2000" dirty="0">
                <a:solidFill>
                  <a:srgbClr val="9900FF"/>
                </a:solidFill>
                <a:effectLst>
                  <a:glow rad="127000">
                    <a:srgbClr val="FFFF00"/>
                  </a:glow>
                </a:effectLst>
              </a:rPr>
              <a:t>blood</a:t>
            </a:r>
            <a:r>
              <a:rPr lang="en-US" sz="2000" dirty="0">
                <a:solidFill>
                  <a:srgbClr val="9900FF"/>
                </a:solidFill>
              </a:rPr>
              <a:t>, and its </a:t>
            </a:r>
            <a:r>
              <a:rPr lang="en-US" sz="2000" dirty="0">
                <a:solidFill>
                  <a:srgbClr val="9900FF"/>
                </a:solidFill>
                <a:effectLst/>
              </a:rPr>
              <a:t>dung.</a:t>
            </a:r>
            <a:r>
              <a:rPr lang="en-US" sz="2000" dirty="0">
                <a:solidFill>
                  <a:srgbClr val="9900FF"/>
                </a:solidFill>
              </a:rPr>
              <a:t> </a:t>
            </a:r>
            <a:endParaRPr lang="en-CA" sz="2000" dirty="0">
              <a:solidFill>
                <a:srgbClr val="9900FF"/>
              </a:solidFill>
            </a:endParaRPr>
          </a:p>
        </p:txBody>
      </p:sp>
    </p:spTree>
    <p:extLst>
      <p:ext uri="{BB962C8B-B14F-4D97-AF65-F5344CB8AC3E}">
        <p14:creationId xmlns:p14="http://schemas.microsoft.com/office/powerpoint/2010/main" val="58020118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56000">
              <a:schemeClr val="accent5">
                <a:lumMod val="76000"/>
                <a:alpha val="40000"/>
              </a:schemeClr>
            </a:gs>
            <a:gs pos="36000">
              <a:srgbClr val="FFFF00">
                <a:alpha val="56000"/>
                <a:lumMod val="86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37</a:t>
            </a:fld>
            <a:endParaRPr lang="en-US" sz="1100" b="1" dirty="0">
              <a:solidFill>
                <a:schemeClr val="bg1"/>
              </a:solidFill>
            </a:endParaRPr>
          </a:p>
        </p:txBody>
      </p:sp>
      <p:sp>
        <p:nvSpPr>
          <p:cNvPr id="2" name="Rectangle 1"/>
          <p:cNvSpPr/>
          <p:nvPr/>
        </p:nvSpPr>
        <p:spPr>
          <a:xfrm>
            <a:off x="374651" y="276225"/>
            <a:ext cx="11345458" cy="624840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Wingdings" panose="05000000000000000000" pitchFamily="2" charset="2"/>
              <a:buChar char=""/>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the Paleo:</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notice </a:t>
            </a:r>
            <a:r>
              <a:rPr lang="en-US" sz="2800" dirty="0">
                <a:latin typeface="Calibri" panose="020F0502020204030204" pitchFamily="34" charset="0"/>
                <a:ea typeface="Calibri" panose="020F0502020204030204" pitchFamily="34" charset="0"/>
                <a:cs typeface="Times New Roman" panose="02020603050405020304" pitchFamily="18" charset="0"/>
              </a:rPr>
              <a:t>the Aleph </a:t>
            </a:r>
            <a:r>
              <a:rPr lang="en-US" sz="2800" dirty="0" smtClean="0">
                <a:latin typeface="Calibri" panose="020F0502020204030204" pitchFamily="34" charset="0"/>
                <a:ea typeface="Calibri" panose="020F0502020204030204" pitchFamily="34" charset="0"/>
                <a:cs typeface="Times New Roman" panose="02020603050405020304" pitchFamily="18" charset="0"/>
              </a:rPr>
              <a:t>Taw						, is directly </a:t>
            </a:r>
            <a:r>
              <a:rPr lang="en-US" sz="2800" dirty="0">
                <a:latin typeface="Calibri" panose="020F0502020204030204" pitchFamily="34" charset="0"/>
                <a:ea typeface="Calibri" panose="020F0502020204030204" pitchFamily="34" charset="0"/>
                <a:cs typeface="Times New Roman" panose="02020603050405020304" pitchFamily="18" charset="0"/>
              </a:rPr>
              <a:t>connected to</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457200" lvl="0" indent="-457200">
              <a:lnSpc>
                <a:spcPct val="115000"/>
              </a:lnSpc>
              <a:spcAft>
                <a:spcPts val="0"/>
              </a:spcAft>
              <a:buClr>
                <a:schemeClr val="accent6">
                  <a:lumMod val="75000"/>
                </a:schemeClr>
              </a:buClr>
              <a:buFont typeface="Wingdings" panose="05000000000000000000" pitchFamily="2" charset="2"/>
              <a:buChar char="ü"/>
            </a:pP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Clr>
                <a:schemeClr val="accent6">
                  <a:lumMod val="75000"/>
                </a:schemeClr>
              </a:buClr>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	</a:t>
            </a:r>
            <a:r>
              <a:rPr lang="en-US" sz="28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the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fruitful</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914400" lvl="1" indent="-457200">
              <a:lnSpc>
                <a:spcPct val="115000"/>
              </a:lnSpc>
              <a:spcAft>
                <a:spcPts val="0"/>
              </a:spcAft>
              <a:buClr>
                <a:schemeClr val="accent6">
                  <a:lumMod val="75000"/>
                </a:schemeClr>
              </a:buClr>
              <a:buFont typeface="Wingdings" panose="05000000000000000000" pitchFamily="2" charset="2"/>
              <a:buChar char="ü"/>
            </a:pP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Clr>
                <a:schemeClr val="accent6">
                  <a:lumMod val="75000"/>
                </a:schemeClr>
              </a:buClr>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err="1">
                <a:ln>
                  <a:solidFill>
                    <a:srgbClr val="0000FF"/>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arah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skin</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914400" lvl="1" indent="-457200">
              <a:lnSpc>
                <a:spcPct val="115000"/>
              </a:lnSpc>
              <a:spcAft>
                <a:spcPts val="0"/>
              </a:spcAft>
              <a:buClr>
                <a:schemeClr val="accent6">
                  <a:lumMod val="75000"/>
                </a:schemeClr>
              </a:buClr>
              <a:buFont typeface="Wingdings" panose="05000000000000000000" pitchFamily="2" charset="2"/>
              <a:buChar char="ü"/>
            </a:pP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1000"/>
              </a:spcAft>
              <a:buClr>
                <a:schemeClr val="accent6">
                  <a:lumMod val="75000"/>
                </a:schemeClr>
              </a:buClr>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err="1">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besar</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 [</a:t>
            </a: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flesh</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914400" lvl="1" indent="-457200">
              <a:lnSpc>
                <a:spcPct val="115000"/>
              </a:lnSpc>
              <a:spcAft>
                <a:spcPts val="1000"/>
              </a:spcAft>
              <a:buClr>
                <a:schemeClr val="accent6">
                  <a:lumMod val="75000"/>
                </a:schemeClr>
              </a:buClr>
              <a:buFont typeface="Wingdings" panose="05000000000000000000" pitchFamily="2" charset="2"/>
              <a:buChar char="ü"/>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1000"/>
              </a:spcAft>
              <a:buClr>
                <a:schemeClr val="accent6">
                  <a:lumMod val="75000"/>
                </a:schemeClr>
              </a:buClr>
              <a:buFont typeface="Wingdings" panose="05000000000000000000" pitchFamily="2" charset="2"/>
              <a:buChar char="ü"/>
            </a:pPr>
            <a:r>
              <a:rPr lang="en-US" sz="2800" dirty="0" smtClean="0">
                <a:latin typeface="Calibri" panose="020F0502020204030204" pitchFamily="34" charset="0"/>
                <a:ea typeface="Calibri" panose="020F0502020204030204" pitchFamily="34" charset="0"/>
                <a:cs typeface="Times New Roman" panose="02020603050405020304" pitchFamily="18" charset="0"/>
              </a:rPr>
              <a:t>and </a:t>
            </a: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a:ln>
                  <a:solidFill>
                    <a:srgbClr val="0000FF"/>
                  </a:solidFill>
                </a:ln>
                <a:solidFill>
                  <a:srgbClr val="FFFF00"/>
                </a:solidFill>
                <a:latin typeface="Calibri" panose="020F0502020204030204" pitchFamily="34" charset="0"/>
                <a:ea typeface="Calibri" panose="020F0502020204030204" pitchFamily="34" charset="0"/>
                <a:cs typeface="Times New Roman" panose="02020603050405020304" pitchFamily="18" charset="0"/>
              </a:rPr>
              <a:t>dam</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 </a:t>
            </a: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13176" y="1341782"/>
            <a:ext cx="397933" cy="516796"/>
          </a:xfrm>
          <a:prstGeom prst="rect">
            <a:avLst/>
          </a:prstGeom>
        </p:spPr>
      </p:pic>
      <p:pic>
        <p:nvPicPr>
          <p:cNvPr id="14" name="Picture 13"/>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44974" y="1374768"/>
            <a:ext cx="404813" cy="476250"/>
          </a:xfrm>
          <a:prstGeom prst="rect">
            <a:avLst/>
          </a:prstGeom>
        </p:spPr>
      </p:pic>
      <p:sp>
        <p:nvSpPr>
          <p:cNvPr id="15" name="Rectangle 14"/>
          <p:cNvSpPr/>
          <p:nvPr/>
        </p:nvSpPr>
        <p:spPr>
          <a:xfrm>
            <a:off x="5102954" y="1408636"/>
            <a:ext cx="1241482"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04074" y="2294419"/>
            <a:ext cx="386292" cy="488977"/>
          </a:xfrm>
          <a:prstGeom prst="rect">
            <a:avLst/>
          </a:prstGeom>
        </p:spPr>
      </p:pic>
      <p:pic>
        <p:nvPicPr>
          <p:cNvPr id="35" name="Picture 34"/>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964694" y="2313453"/>
            <a:ext cx="639122" cy="469943"/>
          </a:xfrm>
          <a:prstGeom prst="rect">
            <a:avLst/>
          </a:prstGeom>
        </p:spPr>
      </p:pic>
      <p:pic>
        <p:nvPicPr>
          <p:cNvPr id="36" name="Picture 35"/>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45797" y="2294419"/>
            <a:ext cx="353941" cy="498509"/>
          </a:xfrm>
          <a:prstGeom prst="rect">
            <a:avLst/>
          </a:prstGeom>
        </p:spPr>
      </p:pic>
      <p:sp>
        <p:nvSpPr>
          <p:cNvPr id="37" name="Rectangle 36"/>
          <p:cNvSpPr/>
          <p:nvPr/>
        </p:nvSpPr>
        <p:spPr>
          <a:xfrm>
            <a:off x="4659719" y="2370586"/>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09594" y="3327399"/>
            <a:ext cx="389985" cy="549275"/>
          </a:xfrm>
          <a:prstGeom prst="rect">
            <a:avLst/>
          </a:prstGeom>
        </p:spPr>
      </p:pic>
      <p:pic>
        <p:nvPicPr>
          <p:cNvPr id="4" name="Picture 3"/>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76946" y="3327398"/>
            <a:ext cx="225203" cy="549275"/>
          </a:xfrm>
          <a:prstGeom prst="rect">
            <a:avLst/>
          </a:prstGeom>
        </p:spPr>
      </p:pic>
      <p:pic>
        <p:nvPicPr>
          <p:cNvPr id="6" name="Picture 5"/>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22767" y="3327398"/>
            <a:ext cx="527304" cy="549275"/>
          </a:xfrm>
          <a:prstGeom prst="rect">
            <a:avLst/>
          </a:prstGeom>
        </p:spPr>
      </p:pic>
      <p:sp>
        <p:nvSpPr>
          <p:cNvPr id="38" name="Rectangle 37"/>
          <p:cNvSpPr/>
          <p:nvPr/>
        </p:nvSpPr>
        <p:spPr>
          <a:xfrm>
            <a:off x="4447322" y="3414896"/>
            <a:ext cx="1549424"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11052" y="4188461"/>
            <a:ext cx="464239" cy="653858"/>
          </a:xfrm>
          <a:prstGeom prst="rect">
            <a:avLst/>
          </a:prstGeom>
        </p:spPr>
      </p:pic>
      <p:pic>
        <p:nvPicPr>
          <p:cNvPr id="8" name="Picture 7"/>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22767" y="4188461"/>
            <a:ext cx="738860" cy="653858"/>
          </a:xfrm>
          <a:prstGeom prst="rect">
            <a:avLst/>
          </a:prstGeom>
        </p:spPr>
      </p:pic>
      <p:pic>
        <p:nvPicPr>
          <p:cNvPr id="9" name="Picture 8"/>
          <p:cNvPicPr>
            <a:picLocks noChangeAspect="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90116" y="4188461"/>
            <a:ext cx="490394" cy="653858"/>
          </a:xfrm>
          <a:prstGeom prst="rect">
            <a:avLst/>
          </a:prstGeom>
        </p:spPr>
      </p:pic>
      <p:sp>
        <p:nvSpPr>
          <p:cNvPr id="39" name="Rectangle 38"/>
          <p:cNvSpPr/>
          <p:nvPr/>
        </p:nvSpPr>
        <p:spPr>
          <a:xfrm>
            <a:off x="5075795" y="4359662"/>
            <a:ext cx="1605578"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shin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beit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0" name="Picture 39"/>
          <p:cNvPicPr>
            <a:picLocks noChangeAspect="1"/>
          </p:cNvPicPr>
          <p:nvPr/>
        </p:nvPicPr>
        <p:blipFill>
          <a:blip r:embed="rId1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15966" y="5477778"/>
            <a:ext cx="613184" cy="552418"/>
          </a:xfrm>
          <a:prstGeom prst="rect">
            <a:avLst/>
          </a:prstGeom>
        </p:spPr>
      </p:pic>
      <p:pic>
        <p:nvPicPr>
          <p:cNvPr id="41" name="Picture 40"/>
          <p:cNvPicPr>
            <a:picLocks noChangeAspect="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59434" y="5487492"/>
            <a:ext cx="325655" cy="508836"/>
          </a:xfrm>
          <a:prstGeom prst="rect">
            <a:avLst/>
          </a:prstGeom>
        </p:spPr>
      </p:pic>
      <p:sp>
        <p:nvSpPr>
          <p:cNvPr id="42" name="Rectangle 41"/>
          <p:cNvSpPr/>
          <p:nvPr/>
        </p:nvSpPr>
        <p:spPr>
          <a:xfrm>
            <a:off x="4833785" y="5569974"/>
            <a:ext cx="1384966"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7" descr="C:\Users\Rae\Desktop\red heifer of torah.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606587" y="2237145"/>
            <a:ext cx="3429000" cy="16253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4" name="Picture 43"/>
          <p:cNvPicPr preferRelativeResize="0">
            <a:picLocks noChangeAspect="1"/>
          </p:cNvPicPr>
          <p:nvPr/>
        </p:nvPicPr>
        <p:blipFill rotWithShape="1">
          <a:blip r:embed="rId14" cstate="email">
            <a:extLst>
              <a:ext uri="{28A0092B-C50C-407E-A947-70E740481C1C}">
                <a14:useLocalDpi xmlns:a14="http://schemas.microsoft.com/office/drawing/2010/main"/>
              </a:ext>
            </a:extLst>
          </a:blip>
          <a:srcRect l="-100"/>
          <a:stretch/>
        </p:blipFill>
        <p:spPr>
          <a:xfrm>
            <a:off x="8692539" y="4124571"/>
            <a:ext cx="3276146" cy="18400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08282016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125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edge">
                                      <p:cBhvr>
                                        <p:cTn id="12"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56000">
              <a:schemeClr val="accent5">
                <a:lumMod val="76000"/>
                <a:alpha val="40000"/>
              </a:schemeClr>
            </a:gs>
            <a:gs pos="36000">
              <a:srgbClr val="FFFF00">
                <a:alpha val="56000"/>
                <a:lumMod val="86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38</a:t>
            </a:fld>
            <a:endParaRPr lang="en-US" sz="1100" b="1" dirty="0">
              <a:solidFill>
                <a:schemeClr val="bg1"/>
              </a:solidFill>
            </a:endParaRPr>
          </a:p>
        </p:txBody>
      </p:sp>
      <p:sp>
        <p:nvSpPr>
          <p:cNvPr id="2" name="Rectangle 1"/>
          <p:cNvSpPr/>
          <p:nvPr/>
        </p:nvSpPr>
        <p:spPr>
          <a:xfrm>
            <a:off x="374651" y="276225"/>
            <a:ext cx="11345458" cy="6248400"/>
          </a:xfrm>
          <a:prstGeom prst="rect">
            <a:avLst/>
          </a:prstGeom>
          <a:solidFill>
            <a:schemeClr val="accent2"/>
          </a:solidFill>
          <a:ln w="57150">
            <a:solidFill>
              <a:srgbClr val="660033"/>
            </a:solidFill>
            <a:headEnd type="arrow" w="med" len="med"/>
            <a:tailEnd type="none" w="med" len="me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Wingdings" panose="05000000000000000000" pitchFamily="2" charset="2"/>
              <a:buChar cha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13176" y="1341782"/>
            <a:ext cx="397933" cy="516796"/>
          </a:xfrm>
          <a:prstGeom prst="rect">
            <a:avLst/>
          </a:prstGeom>
        </p:spPr>
      </p:pic>
      <p:pic>
        <p:nvPicPr>
          <p:cNvPr id="14" name="Picture 13"/>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44974" y="1374768"/>
            <a:ext cx="404813" cy="476250"/>
          </a:xfrm>
          <a:prstGeom prst="rect">
            <a:avLst/>
          </a:prstGeom>
        </p:spPr>
      </p:pic>
      <p:sp>
        <p:nvSpPr>
          <p:cNvPr id="15" name="Rectangle 14"/>
          <p:cNvSpPr/>
          <p:nvPr/>
        </p:nvSpPr>
        <p:spPr>
          <a:xfrm>
            <a:off x="5057689" y="1408636"/>
            <a:ext cx="1241482"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18474" y="2294419"/>
            <a:ext cx="386292" cy="488977"/>
          </a:xfrm>
          <a:prstGeom prst="rect">
            <a:avLst/>
          </a:prstGeom>
        </p:spPr>
      </p:pic>
      <p:pic>
        <p:nvPicPr>
          <p:cNvPr id="35" name="Picture 34"/>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879094" y="2313453"/>
            <a:ext cx="639122" cy="469943"/>
          </a:xfrm>
          <a:prstGeom prst="rect">
            <a:avLst/>
          </a:prstGeom>
        </p:spPr>
      </p:pic>
      <p:pic>
        <p:nvPicPr>
          <p:cNvPr id="36" name="Picture 35"/>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60197" y="2294419"/>
            <a:ext cx="353941" cy="498509"/>
          </a:xfrm>
          <a:prstGeom prst="rect">
            <a:avLst/>
          </a:prstGeom>
        </p:spPr>
      </p:pic>
      <p:sp>
        <p:nvSpPr>
          <p:cNvPr id="37" name="Rectangle 36"/>
          <p:cNvSpPr/>
          <p:nvPr/>
        </p:nvSpPr>
        <p:spPr>
          <a:xfrm>
            <a:off x="5583172" y="2370586"/>
            <a:ext cx="1575569"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42866" y="3327399"/>
            <a:ext cx="389985" cy="549275"/>
          </a:xfrm>
          <a:prstGeom prst="rect">
            <a:avLst/>
          </a:prstGeom>
        </p:spPr>
      </p:pic>
      <p:pic>
        <p:nvPicPr>
          <p:cNvPr id="4" name="Picture 3"/>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510218" y="3327398"/>
            <a:ext cx="225203" cy="549275"/>
          </a:xfrm>
          <a:prstGeom prst="rect">
            <a:avLst/>
          </a:prstGeom>
        </p:spPr>
      </p:pic>
      <p:pic>
        <p:nvPicPr>
          <p:cNvPr id="6" name="Picture 5"/>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756039" y="3327398"/>
            <a:ext cx="527304" cy="549275"/>
          </a:xfrm>
          <a:prstGeom prst="rect">
            <a:avLst/>
          </a:prstGeom>
        </p:spPr>
      </p:pic>
      <p:sp>
        <p:nvSpPr>
          <p:cNvPr id="38" name="Rectangle 37"/>
          <p:cNvSpPr/>
          <p:nvPr/>
        </p:nvSpPr>
        <p:spPr>
          <a:xfrm>
            <a:off x="5444382" y="3414896"/>
            <a:ext cx="1549424"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43156" y="4188461"/>
            <a:ext cx="464239" cy="653858"/>
          </a:xfrm>
          <a:prstGeom prst="rect">
            <a:avLst/>
          </a:prstGeom>
        </p:spPr>
      </p:pic>
      <p:pic>
        <p:nvPicPr>
          <p:cNvPr id="8" name="Picture 7"/>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554871" y="4188461"/>
            <a:ext cx="738860" cy="653858"/>
          </a:xfrm>
          <a:prstGeom prst="rect">
            <a:avLst/>
          </a:prstGeom>
        </p:spPr>
      </p:pic>
      <p:pic>
        <p:nvPicPr>
          <p:cNvPr id="9" name="Picture 8"/>
          <p:cNvPicPr>
            <a:picLocks noChangeAspect="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22220" y="4188461"/>
            <a:ext cx="490394" cy="653858"/>
          </a:xfrm>
          <a:prstGeom prst="rect">
            <a:avLst/>
          </a:prstGeom>
        </p:spPr>
      </p:pic>
      <p:sp>
        <p:nvSpPr>
          <p:cNvPr id="39" name="Rectangle 38"/>
          <p:cNvSpPr/>
          <p:nvPr/>
        </p:nvSpPr>
        <p:spPr>
          <a:xfrm>
            <a:off x="5889793" y="4359662"/>
            <a:ext cx="1605578"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shin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beit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0" name="Picture 39"/>
          <p:cNvPicPr>
            <a:picLocks noChangeAspect="1"/>
          </p:cNvPicPr>
          <p:nvPr/>
        </p:nvPicPr>
        <p:blipFill>
          <a:blip r:embed="rId1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064022" y="5185170"/>
            <a:ext cx="613184" cy="552418"/>
          </a:xfrm>
          <a:prstGeom prst="rect">
            <a:avLst/>
          </a:prstGeom>
        </p:spPr>
      </p:pic>
      <p:pic>
        <p:nvPicPr>
          <p:cNvPr id="41" name="Picture 40"/>
          <p:cNvPicPr>
            <a:picLocks noChangeAspect="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707490" y="5194884"/>
            <a:ext cx="325655" cy="508836"/>
          </a:xfrm>
          <a:prstGeom prst="rect">
            <a:avLst/>
          </a:prstGeom>
        </p:spPr>
      </p:pic>
      <p:sp>
        <p:nvSpPr>
          <p:cNvPr id="42" name="Rectangle 41"/>
          <p:cNvSpPr/>
          <p:nvPr/>
        </p:nvSpPr>
        <p:spPr>
          <a:xfrm>
            <a:off x="5200364" y="5277366"/>
            <a:ext cx="1384966"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(mem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7" descr="C:\Users\Rae\Desktop\red heifer of torah.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92150" y="1113211"/>
            <a:ext cx="4238625" cy="20091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4" name="Picture 43"/>
          <p:cNvPicPr preferRelativeResize="0">
            <a:picLocks noChangeAspect="1"/>
          </p:cNvPicPr>
          <p:nvPr/>
        </p:nvPicPr>
        <p:blipFill rotWithShape="1">
          <a:blip r:embed="rId14" cstate="email">
            <a:extLst>
              <a:ext uri="{28A0092B-C50C-407E-A947-70E740481C1C}">
                <a14:useLocalDpi xmlns:a14="http://schemas.microsoft.com/office/drawing/2010/main"/>
              </a:ext>
            </a:extLst>
          </a:blip>
          <a:srcRect l="-99" t="13131" r="931" b="11789"/>
          <a:stretch/>
        </p:blipFill>
        <p:spPr>
          <a:xfrm>
            <a:off x="7764257" y="3295550"/>
            <a:ext cx="4127939" cy="23185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ounded Rectangle 9"/>
          <p:cNvSpPr/>
          <p:nvPr/>
        </p:nvSpPr>
        <p:spPr>
          <a:xfrm rot="20460319">
            <a:off x="445821" y="921428"/>
            <a:ext cx="3863574" cy="914400"/>
          </a:xfrm>
          <a:prstGeom prst="roundRect">
            <a:avLst/>
          </a:prstGeom>
          <a:ln w="57150">
            <a:solidFill>
              <a:srgbClr val="99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smtClean="0">
                <a:solidFill>
                  <a:srgbClr val="0000FF"/>
                </a:solidFill>
                <a:latin typeface="Comic Sans MS" panose="030F0702030302020204" pitchFamily="66" charset="0"/>
              </a:rPr>
              <a:t>Mashiach!</a:t>
            </a:r>
            <a:endParaRPr lang="en-CA" sz="6000" dirty="0">
              <a:solidFill>
                <a:srgbClr val="0000FF"/>
              </a:solidFill>
              <a:latin typeface="Comic Sans MS" panose="030F0702030302020204" pitchFamily="66" charset="0"/>
            </a:endParaRPr>
          </a:p>
        </p:txBody>
      </p:sp>
      <p:cxnSp>
        <p:nvCxnSpPr>
          <p:cNvPr id="12" name="Straight Connector 11"/>
          <p:cNvCxnSpPr/>
          <p:nvPr/>
        </p:nvCxnSpPr>
        <p:spPr>
          <a:xfrm flipH="1">
            <a:off x="2414016" y="1851018"/>
            <a:ext cx="3959352" cy="0"/>
          </a:xfrm>
          <a:prstGeom prst="line">
            <a:avLst/>
          </a:prstGeom>
          <a:ln w="76200">
            <a:solidFill>
              <a:srgbClr val="9900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36492" y="1651267"/>
            <a:ext cx="623890" cy="725686"/>
          </a:xfrm>
          <a:prstGeom prst="straightConnector1">
            <a:avLst/>
          </a:prstGeom>
          <a:ln w="57150">
            <a:solidFill>
              <a:srgbClr val="FF33CC"/>
            </a:solidFill>
            <a:headEnd type="arrow" w="med" len="med"/>
            <a:tailEnd type="non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41130" y="1832854"/>
            <a:ext cx="1268612" cy="1540139"/>
          </a:xfrm>
          <a:prstGeom prst="straightConnector1">
            <a:avLst/>
          </a:prstGeom>
          <a:ln w="57150">
            <a:solidFill>
              <a:srgbClr val="FF33CC"/>
            </a:solidFill>
            <a:headEnd type="arrow" w="med" len="med"/>
            <a:tailEnd type="non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01175" y="1973993"/>
            <a:ext cx="1789272" cy="2278476"/>
          </a:xfrm>
          <a:prstGeom prst="straightConnector1">
            <a:avLst/>
          </a:prstGeom>
          <a:ln w="57150">
            <a:solidFill>
              <a:srgbClr val="FF33CC"/>
            </a:solidFill>
            <a:headEnd type="arrow" w="med" len="med"/>
            <a:tailEnd type="non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794931" y="2184401"/>
            <a:ext cx="2300553" cy="3092939"/>
          </a:xfrm>
          <a:prstGeom prst="straightConnector1">
            <a:avLst/>
          </a:prstGeom>
          <a:ln w="57150">
            <a:solidFill>
              <a:srgbClr val="FF33CC"/>
            </a:solidFill>
            <a:headEnd type="arrow" w="med" len="med"/>
            <a:tailEnd type="non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491067" y="4359662"/>
            <a:ext cx="2970367" cy="2083471"/>
          </a:xfrm>
          <a:prstGeom prst="wedgeRoundRectCallout">
            <a:avLst>
              <a:gd name="adj1" fmla="val -23809"/>
              <a:gd name="adj2" fmla="val -148965"/>
              <a:gd name="adj3" fmla="val 16667"/>
            </a:avLst>
          </a:prstGeom>
          <a:solidFill>
            <a:srgbClr val="00FFFF"/>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FF"/>
                  </a:solidFill>
                </a:ln>
                <a:solidFill>
                  <a:srgbClr val="FF33CC"/>
                </a:solidFill>
              </a:rPr>
              <a:t>Each identity points directly to  our Mashiach</a:t>
            </a:r>
            <a:endParaRPr lang="en-CA" sz="3200" dirty="0">
              <a:ln>
                <a:solidFill>
                  <a:srgbClr val="0000FF"/>
                </a:solidFill>
              </a:ln>
              <a:solidFill>
                <a:srgbClr val="FF33CC"/>
              </a:solidFill>
            </a:endParaRPr>
          </a:p>
        </p:txBody>
      </p:sp>
      <p:sp>
        <p:nvSpPr>
          <p:cNvPr id="31" name="Rectangle 30"/>
          <p:cNvSpPr/>
          <p:nvPr/>
        </p:nvSpPr>
        <p:spPr>
          <a:xfrm>
            <a:off x="5495900" y="5638481"/>
            <a:ext cx="760169" cy="347134"/>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blood</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6367065" y="4712709"/>
            <a:ext cx="651514" cy="347134"/>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flesh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p:nvPr/>
        </p:nvSpPr>
        <p:spPr>
          <a:xfrm>
            <a:off x="5934395" y="3762030"/>
            <a:ext cx="572673" cy="347134"/>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skin</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p:nvPr/>
        </p:nvSpPr>
        <p:spPr>
          <a:xfrm>
            <a:off x="5952427" y="2742377"/>
            <a:ext cx="837058" cy="347134"/>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fruitful</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5981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1250"/>
                                        <p:tgtEl>
                                          <p:spTgt spid="43"/>
                                        </p:tgtEl>
                                      </p:cBhvr>
                                    </p:animEffect>
                                  </p:childTnLst>
                                </p:cTn>
                              </p:par>
                            </p:childTnLst>
                          </p:cTn>
                        </p:par>
                        <p:par>
                          <p:cTn id="8" fill="hold">
                            <p:stCondLst>
                              <p:cond delay="1250"/>
                            </p:stCondLst>
                            <p:childTnLst>
                              <p:par>
                                <p:cTn id="9" presetID="2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edge">
                                      <p:cBhvr>
                                        <p:cTn id="11" dur="1250"/>
                                        <p:tgtEl>
                                          <p:spTgt spid="4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nodeType="withEffect">
                                  <p:stCondLst>
                                    <p:cond delay="150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4500"/>
                            </p:stCondLst>
                            <p:childTnLst>
                              <p:par>
                                <p:cTn id="26" presetID="9"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3000"/>
              </a:srgbClr>
            </a:gs>
            <a:gs pos="56000">
              <a:schemeClr val="accent5">
                <a:lumMod val="76000"/>
                <a:alpha val="40000"/>
              </a:schemeClr>
            </a:gs>
            <a:gs pos="36000">
              <a:srgbClr val="FFFF00">
                <a:alpha val="56000"/>
                <a:lumMod val="86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39</a:t>
            </a:fld>
            <a:endParaRPr lang="en-US" sz="1100" b="1" dirty="0">
              <a:solidFill>
                <a:schemeClr val="bg1"/>
              </a:solidFill>
            </a:endParaRPr>
          </a:p>
        </p:txBody>
      </p:sp>
      <p:sp>
        <p:nvSpPr>
          <p:cNvPr id="2" name="Rectangle 1"/>
          <p:cNvSpPr/>
          <p:nvPr/>
        </p:nvSpPr>
        <p:spPr>
          <a:xfrm>
            <a:off x="374651" y="276225"/>
            <a:ext cx="11345458" cy="624840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lnSpc>
                <a:spcPct val="115000"/>
              </a:lnSpc>
              <a:spcAft>
                <a:spcPts val="0"/>
              </a:spcAft>
              <a:buFont typeface="Wingdings" panose="05000000000000000000" pitchFamily="2" charset="2"/>
              <a:buChar char="§"/>
            </a:pPr>
            <a:r>
              <a:rPr lang="en-US" sz="2800" b="1" dirty="0">
                <a:solidFill>
                  <a:srgbClr val="000000"/>
                </a:solidFill>
                <a:effectLst>
                  <a:glow rad="127000">
                    <a:srgbClr val="00FF00"/>
                  </a:glow>
                </a:effectLst>
                <a:latin typeface="Calibri" panose="020F0502020204030204" pitchFamily="34" charset="0"/>
                <a:ea typeface="Calibri" panose="020F0502020204030204" pitchFamily="34" charset="0"/>
                <a:cs typeface="Times New Roman" panose="02020603050405020304" pitchFamily="18" charset="0"/>
              </a:rPr>
              <a:t>Every</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part of the being of this sacrifice is connected with the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Aleph Taw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914400" lvl="1" indent="-457200">
              <a:lnSpc>
                <a:spcPct val="115000"/>
              </a:lnSpc>
              <a:spcAft>
                <a:spcPts val="0"/>
              </a:spcAft>
              <a:buFont typeface="Wingdings" panose="05000000000000000000" pitchFamily="2" charset="2"/>
              <a:buChar char="§"/>
            </a:pP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Font typeface="Wingdings" panose="05000000000000000000" pitchFamily="2" charset="2"/>
              <a:buChar char="§"/>
            </a:pPr>
            <a:endPar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Font typeface="Wingdings" panose="05000000000000000000" pitchFamily="2" charset="2"/>
              <a:buChar char="§"/>
            </a:pPr>
            <a:endPar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Font typeface="Wingdings" panose="05000000000000000000" pitchFamily="2" charset="2"/>
              <a:buChar char="§"/>
            </a:pPr>
            <a:endPar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0"/>
              </a:spcAft>
            </a:pPr>
            <a:endPar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Font typeface="Wingdings" panose="05000000000000000000" pitchFamily="2" charset="2"/>
              <a:buChar char="§"/>
            </a:pPr>
            <a:r>
              <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This </a:t>
            </a:r>
            <a:r>
              <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ONE Small Passage </a:t>
            </a:r>
            <a:r>
              <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i="1" dirty="0" err="1" smtClean="0">
                <a:solidFill>
                  <a:srgbClr val="008080"/>
                </a:solidFill>
                <a:effectLst>
                  <a:outerShdw blurRad="69850" dist="43180" dir="5400000" sx="0" sy="0">
                    <a:srgbClr val="000000">
                      <a:alpha val="65000"/>
                    </a:srgbClr>
                  </a:outerShdw>
                </a:effectLst>
                <a:latin typeface="Georgia" panose="02040502050405020303" pitchFamily="18" charset="0"/>
                <a:ea typeface="Calibri" panose="020F0502020204030204" pitchFamily="34" charset="0"/>
                <a:cs typeface="Times New Roman" panose="02020603050405020304" pitchFamily="18" charset="0"/>
              </a:rPr>
              <a:t>Num</a:t>
            </a:r>
            <a:r>
              <a:rPr lang="en-US" sz="2800" i="1" dirty="0" smtClean="0">
                <a:solidFill>
                  <a:srgbClr val="008080"/>
                </a:solidFill>
                <a:effectLst>
                  <a:outerShdw blurRad="69850" dist="43180" dir="5400000" sx="0" sy="0">
                    <a:srgbClr val="000000">
                      <a:alpha val="65000"/>
                    </a:srgbClr>
                  </a:outerShdw>
                </a:effectLst>
                <a:latin typeface="Georgia" panose="02040502050405020303" pitchFamily="18" charset="0"/>
                <a:ea typeface="Calibri" panose="020F0502020204030204" pitchFamily="34" charset="0"/>
                <a:cs typeface="Times New Roman" panose="02020603050405020304" pitchFamily="18" charset="0"/>
              </a:rPr>
              <a:t> 19:5</a:t>
            </a:r>
            <a:r>
              <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is </a:t>
            </a:r>
            <a:r>
              <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 small example of the presence of the Aleph Taw </a:t>
            </a:r>
            <a:r>
              <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that </a:t>
            </a:r>
            <a:r>
              <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is found throughout the commandment and the entire Torah, although it is ONLY seen in the </a:t>
            </a:r>
            <a:r>
              <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Paleo Hebrew.</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976009" y="1179847"/>
            <a:ext cx="397933" cy="516796"/>
          </a:xfrm>
          <a:prstGeom prst="rect">
            <a:avLst/>
          </a:prstGeom>
        </p:spPr>
      </p:pic>
      <p:pic>
        <p:nvPicPr>
          <p:cNvPr id="29" name="Picture 28"/>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07807" y="1212833"/>
            <a:ext cx="404813" cy="476250"/>
          </a:xfrm>
          <a:prstGeom prst="rect">
            <a:avLst/>
          </a:prstGeom>
        </p:spPr>
      </p:pic>
      <p:sp>
        <p:nvSpPr>
          <p:cNvPr id="30" name="Rectangle 29"/>
          <p:cNvSpPr/>
          <p:nvPr/>
        </p:nvSpPr>
        <p:spPr>
          <a:xfrm>
            <a:off x="3910451" y="1246701"/>
            <a:ext cx="1241482"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374651" y="1985556"/>
            <a:ext cx="11345458" cy="1883707"/>
          </a:xfrm>
          <a:prstGeom prst="roundRect">
            <a:avLst>
              <a:gd name="adj" fmla="val 50000"/>
            </a:avLst>
          </a:prstGeom>
          <a:gradFill flip="none" rotWithShape="1">
            <a:gsLst>
              <a:gs pos="76000">
                <a:srgbClr val="00FF00">
                  <a:alpha val="23000"/>
                </a:srgbClr>
              </a:gs>
              <a:gs pos="17000">
                <a:schemeClr val="accent5">
                  <a:lumMod val="76000"/>
                  <a:alpha val="40000"/>
                </a:schemeClr>
              </a:gs>
              <a:gs pos="52000">
                <a:srgbClr val="FFFF00">
                  <a:alpha val="56000"/>
                  <a:lumMod val="86000"/>
                </a:srgbClr>
              </a:gs>
            </a:gsLst>
            <a:lin ang="16200000" scaled="1"/>
            <a:tileRect/>
          </a:gradFill>
          <a:ln w="76200">
            <a:solidFill>
              <a:srgbClr val="0000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lnSpc>
                <a:spcPct val="115000"/>
              </a:lnSpc>
              <a:buFont typeface="Wingdings" panose="05000000000000000000" pitchFamily="2" charset="2"/>
              <a:buChar char="§"/>
            </a:pPr>
            <a:r>
              <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Once it is understood that the Aleph Taw </a:t>
            </a:r>
            <a:r>
              <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ln>
                  <a:solidFill>
                    <a:srgbClr val="9900FF"/>
                  </a:solidFill>
                </a:ln>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re</a:t>
            </a:r>
            <a:r>
              <a:rPr lang="en-US" sz="2800" b="1" dirty="0" smtClean="0">
                <a:ln>
                  <a:solidFill>
                    <a:srgbClr val="9900FF"/>
                  </a:solidFill>
                </a:ln>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p</a:t>
            </a:r>
            <a:r>
              <a:rPr lang="en-US" sz="2800" b="1" u="sng" dirty="0" smtClean="0">
                <a:ln>
                  <a:solidFill>
                    <a:srgbClr val="9900FF"/>
                  </a:solidFill>
                </a:ln>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resents </a:t>
            </a:r>
            <a:r>
              <a:rPr lang="en-US" sz="2800" b="1" u="sng" dirty="0">
                <a:ln>
                  <a:solidFill>
                    <a:srgbClr val="9900FF"/>
                  </a:solidFill>
                </a:ln>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Messiah</a:t>
            </a:r>
            <a:r>
              <a:rPr lang="en-US" sz="2800" b="1" dirty="0">
                <a:ln>
                  <a:solidFill>
                    <a:srgbClr val="9900FF"/>
                  </a:solidFill>
                </a:ln>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this strongly indicated that the Messiah would come as a sacrifice in the form of “flesh and blood.” </a:t>
            </a:r>
          </a:p>
        </p:txBody>
      </p:sp>
      <p:pic>
        <p:nvPicPr>
          <p:cNvPr id="32" name="Picture 31"/>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776609" y="2295334"/>
            <a:ext cx="397933" cy="516796"/>
          </a:xfrm>
          <a:prstGeom prst="rect">
            <a:avLst/>
          </a:prstGeom>
          <a:effectLst>
            <a:glow rad="127000">
              <a:srgbClr val="00FFFF"/>
            </a:glow>
          </a:effectLst>
        </p:spPr>
      </p:pic>
      <p:pic>
        <p:nvPicPr>
          <p:cNvPr id="33" name="Picture 32"/>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208407" y="2328320"/>
            <a:ext cx="404813" cy="476250"/>
          </a:xfrm>
          <a:prstGeom prst="rect">
            <a:avLst/>
          </a:prstGeom>
          <a:effectLst>
            <a:glow rad="127000">
              <a:srgbClr val="00FFFF"/>
            </a:glow>
          </a:effectLst>
        </p:spPr>
      </p:pic>
      <p:pic>
        <p:nvPicPr>
          <p:cNvPr id="46" name="Picture 45"/>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22885" y="4651190"/>
            <a:ext cx="397933" cy="516796"/>
          </a:xfrm>
          <a:prstGeom prst="rect">
            <a:avLst/>
          </a:prstGeom>
          <a:effectLst>
            <a:glow rad="228600">
              <a:schemeClr val="accent5">
                <a:satMod val="175000"/>
                <a:alpha val="40000"/>
              </a:schemeClr>
            </a:glow>
          </a:effectLst>
        </p:spPr>
      </p:pic>
      <p:pic>
        <p:nvPicPr>
          <p:cNvPr id="47" name="Picture 46"/>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854683" y="4684176"/>
            <a:ext cx="404813" cy="47625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5441990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4</a:t>
            </a:fld>
            <a:endParaRPr lang="en-US" sz="1100" b="1" dirty="0">
              <a:solidFill>
                <a:schemeClr val="bg1"/>
              </a:solidFill>
            </a:endParaRPr>
          </a:p>
        </p:txBody>
      </p:sp>
      <p:sp>
        <p:nvSpPr>
          <p:cNvPr id="2" name="Rectangle 1"/>
          <p:cNvSpPr/>
          <p:nvPr/>
        </p:nvSpPr>
        <p:spPr>
          <a:xfrm>
            <a:off x="552980" y="508000"/>
            <a:ext cx="11159066" cy="5776387"/>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chemeClr val="bg1"/>
                </a:solidFill>
                <a:latin typeface="Footlight MT Light" panose="0204060206030A020304" pitchFamily="18" charset="0"/>
                <a:ea typeface="Calibri" panose="020F0502020204030204" pitchFamily="34" charset="0"/>
                <a:cs typeface="Times New Roman" panose="02020603050405020304" pitchFamily="18" charset="0"/>
              </a:rPr>
              <a:t>IS THERE MORE INFORMATION WE HAVE NOT REALIZED?</a:t>
            </a:r>
          </a:p>
          <a:p>
            <a:pPr algn="ctr">
              <a:lnSpc>
                <a:spcPct val="150000"/>
              </a:lnSpc>
            </a:pPr>
            <a:r>
              <a:rPr lang="en-US" sz="2800" dirty="0" smtClean="0">
                <a:latin typeface="Calibri" panose="020F0502020204030204" pitchFamily="34" charset="0"/>
                <a:ea typeface="Calibri" panose="020F0502020204030204" pitchFamily="34" charset="0"/>
                <a:cs typeface="Times New Roman" panose="02020603050405020304" pitchFamily="18" charset="0"/>
              </a:rPr>
              <a:t>There </a:t>
            </a:r>
            <a:r>
              <a:rPr lang="en-US" sz="2800" dirty="0">
                <a:latin typeface="Calibri" panose="020F0502020204030204" pitchFamily="34" charset="0"/>
                <a:ea typeface="Calibri" panose="020F0502020204030204" pitchFamily="34" charset="0"/>
                <a:cs typeface="Times New Roman" panose="02020603050405020304" pitchFamily="18" charset="0"/>
              </a:rPr>
              <a:t>are many mysteries in Scripture, but </a:t>
            </a:r>
            <a:r>
              <a:rPr lang="en-US" sz="2800" dirty="0" smtClean="0">
                <a:latin typeface="Calibri" panose="020F0502020204030204" pitchFamily="34" charset="0"/>
                <a:ea typeface="Calibri" panose="020F0502020204030204" pitchFamily="34" charset="0"/>
                <a:cs typeface="Times New Roman" panose="02020603050405020304" pitchFamily="18" charset="0"/>
              </a:rPr>
              <a:t>one </a:t>
            </a:r>
            <a:r>
              <a:rPr lang="en-US" sz="2800" dirty="0">
                <a:latin typeface="Calibri" panose="020F0502020204030204" pitchFamily="34" charset="0"/>
                <a:ea typeface="Calibri" panose="020F0502020204030204" pitchFamily="34" charset="0"/>
                <a:cs typeface="Times New Roman" panose="02020603050405020304" pitchFamily="18" charset="0"/>
              </a:rPr>
              <a:t>in particular stands out because of the fact that it was thought by the Sages that it could NOT be understood.  Indeed, the Sages proclaim that even King Solomon, in all his wisdom, could not understand it.  They attribute the following remark as a direct reference to that mystery:  </a:t>
            </a:r>
            <a:r>
              <a:rPr lang="en-US" sz="2800" dirty="0">
                <a:solidFill>
                  <a:srgbClr val="9900FF"/>
                </a:solidFill>
                <a:latin typeface="Calibri" panose="020F0502020204030204" pitchFamily="34" charset="0"/>
                <a:ea typeface="Calibri" panose="020F0502020204030204" pitchFamily="34" charset="0"/>
                <a:cs typeface="Times New Roman" panose="02020603050405020304" pitchFamily="18" charset="0"/>
              </a:rPr>
              <a:t>“I said I would be wise, but it is far from me” (Eccl 7:23).  </a:t>
            </a:r>
            <a:r>
              <a:rPr lang="en-US" sz="2800" dirty="0">
                <a:latin typeface="Calibri" panose="020F0502020204030204" pitchFamily="34" charset="0"/>
                <a:ea typeface="Calibri" panose="020F0502020204030204" pitchFamily="34" charset="0"/>
                <a:cs typeface="Times New Roman" panose="02020603050405020304" pitchFamily="18" charset="0"/>
              </a:rPr>
              <a:t>The commandment is the one involving what is commonly called the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dirty="0">
                <a:latin typeface="Calibri" panose="020F0502020204030204" pitchFamily="34" charset="0"/>
                <a:ea typeface="Calibri" panose="020F0502020204030204" pitchFamily="34" charset="0"/>
                <a:cs typeface="Times New Roman" panose="02020603050405020304" pitchFamily="18" charset="0"/>
              </a:rPr>
              <a:t>” or the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 cow</a:t>
            </a:r>
            <a:r>
              <a:rPr lang="en-US" sz="2800" dirty="0">
                <a:latin typeface="Calibri" panose="020F0502020204030204" pitchFamily="34" charset="0"/>
                <a:ea typeface="Calibri" panose="020F0502020204030204" pitchFamily="34" charset="0"/>
                <a:cs typeface="Times New Roman" panose="02020603050405020304" pitchFamily="18" charset="0"/>
              </a:rPr>
              <a:t>” sacrifice. </a:t>
            </a:r>
            <a:endParaRPr lang="en-US" sz="2800" u="sng" dirty="0">
              <a:solidFill>
                <a:srgbClr val="9900FF"/>
              </a:solidFill>
            </a:endParaRPr>
          </a:p>
        </p:txBody>
      </p:sp>
    </p:spTree>
    <p:extLst>
      <p:ext uri="{BB962C8B-B14F-4D97-AF65-F5344CB8AC3E}">
        <p14:creationId xmlns:p14="http://schemas.microsoft.com/office/powerpoint/2010/main" val="14275595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40</a:t>
            </a:fld>
            <a:endParaRPr lang="en-US" sz="1100" b="1" dirty="0">
              <a:solidFill>
                <a:schemeClr val="tx1"/>
              </a:solidFill>
            </a:endParaRPr>
          </a:p>
        </p:txBody>
      </p:sp>
      <p:sp>
        <p:nvSpPr>
          <p:cNvPr id="2" name="Rectangle 1"/>
          <p:cNvSpPr/>
          <p:nvPr/>
        </p:nvSpPr>
        <p:spPr>
          <a:xfrm>
            <a:off x="374651" y="284692"/>
            <a:ext cx="11345458" cy="624840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Why would the “red heifer” be associated with the Messiah </a:t>
            </a:r>
            <a:r>
              <a:rPr lang="en-US" sz="2800" b="1" dirty="0">
                <a:ln>
                  <a:solidFill>
                    <a:schemeClr val="bg1"/>
                  </a:solidFill>
                </a:ln>
                <a:solidFill>
                  <a:srgbClr val="FF0000"/>
                </a:solidFill>
                <a:effectLst>
                  <a:glow rad="228600">
                    <a:schemeClr val="accent5">
                      <a:satMod val="175000"/>
                      <a:alpha val="40000"/>
                    </a:schemeClr>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like this?</a:t>
            </a:r>
            <a:r>
              <a:rPr lang="en-US" sz="2800" dirty="0">
                <a:ln>
                  <a:solidFill>
                    <a:schemeClr val="bg1"/>
                  </a:solidFill>
                </a:ln>
                <a:solidFill>
                  <a:srgbClr val="FF0000"/>
                </a:solidFill>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n>
                <a:solidFill>
                  <a:schemeClr val="bg1"/>
                </a:solidFill>
              </a:ln>
              <a:solidFill>
                <a:srgbClr val="FF0000"/>
              </a:solidFill>
              <a:effectLst>
                <a:glow rad="2286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To </a:t>
            </a:r>
            <a:r>
              <a:rPr lang="en-US" sz="2800" dirty="0">
                <a:latin typeface="Calibri" panose="020F0502020204030204" pitchFamily="34" charset="0"/>
                <a:ea typeface="Calibri" panose="020F0502020204030204" pitchFamily="34" charset="0"/>
                <a:cs typeface="Times New Roman" panose="02020603050405020304" pitchFamily="18" charset="0"/>
              </a:rPr>
              <a:t>answer the question, let’s go back to the Garden – where there was a </a:t>
            </a:r>
            <a:r>
              <a:rPr lang="en-US" sz="28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sacrifice</a:t>
            </a:r>
            <a:r>
              <a:rPr lang="en-US" sz="2800" dirty="0">
                <a:latin typeface="Calibri" panose="020F0502020204030204" pitchFamily="34" charset="0"/>
                <a:ea typeface="Calibri" panose="020F0502020204030204" pitchFamily="34" charset="0"/>
                <a:cs typeface="Times New Roman" panose="02020603050405020304" pitchFamily="18" charset="0"/>
              </a:rPr>
              <a:t> at the door of the Garden as Adam and Eve were covered with skins, on that day.</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FFFF00"/>
              </a:buCl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They were banished “east of Eden” and </a:t>
            </a:r>
            <a:r>
              <a:rPr lang="en-US" sz="2800" b="1" u="sng" dirty="0">
                <a:ln>
                  <a:solidFill>
                    <a:srgbClr val="FF0000"/>
                  </a:solidFill>
                </a:ln>
                <a:latin typeface="Calibri" panose="020F0502020204030204" pitchFamily="34" charset="0"/>
                <a:ea typeface="Calibri" panose="020F0502020204030204" pitchFamily="34" charset="0"/>
                <a:cs typeface="Times New Roman" panose="02020603050405020304" pitchFamily="18" charset="0"/>
              </a:rPr>
              <a:t>sent</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OUTSIDE THE CAMP</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which represented the place that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latin typeface="Calibri" panose="020F0502020204030204" pitchFamily="34" charset="0"/>
                <a:ea typeface="Calibri" panose="020F0502020204030204" pitchFamily="34" charset="0"/>
                <a:cs typeface="Times New Roman" panose="02020603050405020304" pitchFamily="18" charset="0"/>
              </a:rPr>
              <a:t> had dwelled with man. </a:t>
            </a:r>
            <a:r>
              <a:rPr lang="en-US" sz="2800" dirty="0" smtClean="0">
                <a:latin typeface="Calibri" panose="020F0502020204030204" pitchFamily="34" charset="0"/>
                <a:ea typeface="Calibri" panose="020F0502020204030204" pitchFamily="34" charset="0"/>
                <a:cs typeface="Times New Roman" panose="02020603050405020304" pitchFamily="18" charset="0"/>
              </a:rPr>
              <a:t>If </a:t>
            </a:r>
            <a:r>
              <a:rPr lang="en-US" sz="2800" dirty="0">
                <a:latin typeface="Calibri" panose="020F0502020204030204" pitchFamily="34" charset="0"/>
                <a:ea typeface="Calibri" panose="020F0502020204030204" pitchFamily="34" charset="0"/>
                <a:cs typeface="Times New Roman" panose="02020603050405020304" pitchFamily="18" charset="0"/>
              </a:rPr>
              <a:t>we understand that the Tabernacle, the Tent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latin typeface="Calibri" panose="020F0502020204030204" pitchFamily="34" charset="0"/>
                <a:ea typeface="Calibri" panose="020F0502020204030204" pitchFamily="34" charset="0"/>
                <a:cs typeface="Times New Roman" panose="02020603050405020304" pitchFamily="18" charset="0"/>
              </a:rPr>
              <a:t>, represented the Garden, and Jerusalem represented Eden, we can easily see the pattern</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Clr>
                <a:srgbClr val="FFFF00"/>
              </a:buCl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The solution was </a:t>
            </a:r>
            <a:r>
              <a:rPr lang="en-US" sz="2800" b="1" dirty="0">
                <a:ln>
                  <a:solidFill>
                    <a:schemeClr val="bg1"/>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TO CLEANSE MAN </a:t>
            </a:r>
            <a:r>
              <a:rPr lang="en-US" sz="2800" b="1" u="sng" dirty="0">
                <a:ln>
                  <a:solidFill>
                    <a:schemeClr val="bg1"/>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OUTSIDE THE CAMP</a:t>
            </a:r>
            <a:r>
              <a:rPr lang="en-US" sz="2800" dirty="0">
                <a:ln>
                  <a:solidFill>
                    <a:schemeClr val="bg1"/>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where he had been banished, </a:t>
            </a:r>
            <a:r>
              <a:rPr lang="en-US"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the east</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3080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41</a:t>
            </a:fld>
            <a:endParaRPr lang="en-US" sz="1100" b="1" dirty="0">
              <a:solidFill>
                <a:schemeClr val="tx1"/>
              </a:solidFill>
            </a:endParaRPr>
          </a:p>
        </p:txBody>
      </p:sp>
      <p:sp>
        <p:nvSpPr>
          <p:cNvPr id="2" name="Rectangle 1"/>
          <p:cNvSpPr/>
          <p:nvPr/>
        </p:nvSpPr>
        <p:spPr>
          <a:xfrm>
            <a:off x="374651" y="276225"/>
            <a:ext cx="11345458" cy="624840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15000"/>
              </a:lnSpc>
              <a:spcAft>
                <a:spcPts val="0"/>
              </a:spcAft>
              <a:buClr>
                <a:srgbClr val="FFFF00"/>
              </a:buCl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Just as the sun rises in the east, so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latin typeface="Calibri" panose="020F0502020204030204" pitchFamily="34" charset="0"/>
                <a:ea typeface="Calibri" panose="020F0502020204030204" pitchFamily="34" charset="0"/>
                <a:cs typeface="Times New Roman" panose="02020603050405020304" pitchFamily="18" charset="0"/>
              </a:rPr>
              <a:t> brings His deliverance from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the </a:t>
            </a:r>
            <a:r>
              <a:rPr lang="en-US" sz="2800" dirty="0">
                <a:latin typeface="Calibri" panose="020F0502020204030204" pitchFamily="34" charset="0"/>
                <a:ea typeface="Calibri" panose="020F0502020204030204" pitchFamily="34" charset="0"/>
                <a:cs typeface="Times New Roman" panose="02020603050405020304" pitchFamily="18" charset="0"/>
              </a:rPr>
              <a:t>east.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FFFF00"/>
              </a:buCl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It is at THAT place, the place of the Appointed Altar on the Mount of Olives that the </a:t>
            </a:r>
            <a:r>
              <a:rPr lang="en-US" sz="2800" u="sng"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sacrifice for cleansin</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g</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would </a:t>
            </a:r>
            <a:r>
              <a:rPr lang="en-US" sz="2800" dirty="0">
                <a:latin typeface="Calibri" panose="020F0502020204030204" pitchFamily="34" charset="0"/>
                <a:ea typeface="Calibri" panose="020F0502020204030204" pitchFamily="34" charset="0"/>
                <a:cs typeface="Times New Roman" panose="02020603050405020304" pitchFamily="18" charset="0"/>
              </a:rPr>
              <a:t>take place (see </a:t>
            </a:r>
            <a:r>
              <a:rPr lang="en-US" sz="2800" i="1" dirty="0" err="1">
                <a:solidFill>
                  <a:srgbClr val="008080"/>
                </a:solidFill>
                <a:latin typeface="Georgia" panose="02040502050405020303" pitchFamily="18" charset="0"/>
                <a:ea typeface="Calibri" panose="020F0502020204030204" pitchFamily="34" charset="0"/>
                <a:cs typeface="Times New Roman" panose="02020603050405020304" pitchFamily="18" charset="0"/>
              </a:rPr>
              <a:t>Eze</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43:21</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FFFF00"/>
              </a:buClr>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This truth is reinforced through the various articles included while the cow </a:t>
            </a:r>
            <a:r>
              <a:rPr lang="en-US" sz="28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was bein</a:t>
            </a:r>
            <a:r>
              <a:rPr lang="en-US" sz="2800" b="1"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g </a:t>
            </a:r>
            <a:r>
              <a:rPr lang="en-US" sz="28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burned</a:t>
            </a:r>
            <a:r>
              <a:rPr lang="en-US" sz="2800" dirty="0">
                <a:latin typeface="Calibri" panose="020F0502020204030204" pitchFamily="34" charset="0"/>
                <a:ea typeface="Calibri" panose="020F0502020204030204" pitchFamily="34" charset="0"/>
                <a:cs typeface="Times New Roman" panose="02020603050405020304" pitchFamily="18" charset="0"/>
              </a:rPr>
              <a:t>.  Along with that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holocaust</a:t>
            </a:r>
            <a:r>
              <a:rPr lang="en-US" sz="2800" dirty="0">
                <a:latin typeface="Calibri" panose="020F0502020204030204" pitchFamily="34" charset="0"/>
                <a:ea typeface="Calibri" panose="020F0502020204030204" pitchFamily="34" charset="0"/>
                <a:cs typeface="Times New Roman" panose="02020603050405020304" pitchFamily="18" charset="0"/>
              </a:rPr>
              <a:t>” (the </a:t>
            </a:r>
            <a:r>
              <a:rPr lang="en-US" sz="2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whole</a:t>
            </a:r>
            <a:r>
              <a:rPr lang="en-US" sz="2800" dirty="0">
                <a:latin typeface="Calibri" panose="020F0502020204030204" pitchFamily="34" charset="0"/>
                <a:ea typeface="Calibri" panose="020F0502020204030204" pitchFamily="34" charset="0"/>
                <a:cs typeface="Times New Roman" panose="02020603050405020304" pitchFamily="18" charset="0"/>
              </a:rPr>
              <a:t> burnt offering) there was also: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Aft>
                <a:spcPts val="0"/>
              </a:spcAft>
              <a:buClr>
                <a:srgbClr val="00FF00"/>
              </a:buClr>
              <a:buFont typeface="Wingdings" panose="05000000000000000000" pitchFamily="2" charset="2"/>
              <a:buChar char="v"/>
            </a:pP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Cedar wood</a:t>
            </a:r>
            <a:endParaRPr lang="en-CA" sz="2800" dirty="0">
              <a:solidFill>
                <a:srgbClr val="663300"/>
              </a:solidFill>
              <a:latin typeface="Calibri" panose="020F0502020204030204" pitchFamily="34" charset="0"/>
              <a:ea typeface="Calibri" panose="020F0502020204030204" pitchFamily="34" charset="0"/>
              <a:cs typeface="Times New Roman" panose="02020603050405020304" pitchFamily="18" charset="0"/>
            </a:endParaRPr>
          </a:p>
          <a:p>
            <a:pPr marL="1828800" lvl="3" indent="-457200">
              <a:lnSpc>
                <a:spcPct val="115000"/>
              </a:lnSpc>
              <a:buClr>
                <a:srgbClr val="00FF00"/>
              </a:buClr>
              <a:buFont typeface="Wingdings" panose="05000000000000000000" pitchFamily="2" charset="2"/>
              <a:buChar char="v"/>
            </a:pPr>
            <a:r>
              <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rPr>
              <a:t>Hyssop</a:t>
            </a:r>
            <a:endParaRPr lang="en-CA" sz="28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2343150" lvl="4" indent="-514350">
              <a:lnSpc>
                <a:spcPct val="115000"/>
              </a:lnSpc>
              <a:buClr>
                <a:srgbClr val="00FF00"/>
              </a:buClr>
              <a:buFont typeface="Wingdings" panose="05000000000000000000" pitchFamily="2" charset="2"/>
              <a:buChar char="v"/>
            </a:pP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Scarlet</a:t>
            </a:r>
          </a:p>
          <a:p>
            <a:pPr lvl="1">
              <a:lnSpc>
                <a:spcPct val="115000"/>
              </a:lnSpc>
              <a:spcAft>
                <a:spcPts val="0"/>
              </a:spcAft>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These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articles were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burned with the</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BECAME part of the ashes</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CA"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0405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42</a:t>
            </a:fld>
            <a:endParaRPr lang="en-US" sz="1100" b="1" dirty="0">
              <a:solidFill>
                <a:schemeClr val="tx1"/>
              </a:solidFill>
            </a:endParaRPr>
          </a:p>
        </p:txBody>
      </p:sp>
      <p:sp>
        <p:nvSpPr>
          <p:cNvPr id="2" name="Rectangle 1"/>
          <p:cNvSpPr/>
          <p:nvPr/>
        </p:nvSpPr>
        <p:spPr>
          <a:xfrm>
            <a:off x="357718" y="905933"/>
            <a:ext cx="11345458" cy="5300134"/>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2800" b="1" dirty="0">
                <a:ln w="19050">
                  <a:solidFill>
                    <a:srgbClr val="9900FF"/>
                  </a:solidFill>
                </a:ln>
                <a:solidFill>
                  <a:srgbClr val="0000FF"/>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Yahuah’s Perfect </a:t>
            </a: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chemeClr val="bg1"/>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absolutely necessary </a:t>
            </a: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Holocaust</a:t>
            </a: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“red heifer” was not a completed sacrifice </a:t>
            </a:r>
            <a:r>
              <a:rPr lang="en-US" sz="2800" u="sng" dirty="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unless</a:t>
            </a:r>
            <a:r>
              <a:rPr lang="en-US" sz="2800" dirty="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accompanied by three other ingredients.  The significance of these simple three items is amazing. </a:t>
            </a:r>
            <a:endParaRPr lang="en-US" sz="2800"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2800" baseline="30000"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st</a:t>
            </a:r>
            <a:r>
              <a:rPr lang="en-US" sz="2800"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Ingredient - </a:t>
            </a:r>
          </a:p>
          <a:p>
            <a:pPr marL="457200" lvl="0" indent="-457200">
              <a:lnSpc>
                <a:spcPct val="115000"/>
              </a:lnSpc>
              <a:spcAft>
                <a:spcPts val="1000"/>
              </a:spcAft>
              <a:buClr>
                <a:srgbClr val="00FFFF"/>
              </a:buClr>
              <a:buFont typeface="Wingdings" panose="05000000000000000000" pitchFamily="2" charset="2"/>
              <a:buChar char="v"/>
            </a:pPr>
            <a:r>
              <a:rPr lang="en-US" sz="2800" dirty="0" smtClean="0">
                <a:latin typeface="Calibri" panose="020F0502020204030204" pitchFamily="34" charset="0"/>
                <a:ea typeface="Calibri" panose="020F0502020204030204" pitchFamily="34" charset="0"/>
                <a:cs typeface="Times New Roman" panose="02020603050405020304" pitchFamily="18" charset="0"/>
              </a:rPr>
              <a:t>Cedar </a:t>
            </a:r>
            <a:r>
              <a:rPr lang="en-US" sz="2800" dirty="0">
                <a:latin typeface="Calibri" panose="020F0502020204030204" pitchFamily="34" charset="0"/>
                <a:ea typeface="Calibri" panose="020F0502020204030204" pitchFamily="34" charset="0"/>
                <a:cs typeface="Times New Roman" panose="02020603050405020304" pitchFamily="18" charset="0"/>
              </a:rPr>
              <a:t>wood … or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etz</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araz</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spcAft>
                <a:spcPts val="1000"/>
              </a:spcAft>
              <a:buClr>
                <a:srgbClr val="00FFFF"/>
              </a:buClr>
            </a:pPr>
            <a:r>
              <a:rPr lang="en-US" sz="2800"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a:t>
            </a:r>
            <a:r>
              <a:rPr lang="en-US" sz="2800" b="1" u="sng" dirty="0">
                <a:solidFill>
                  <a:srgbClr val="663300"/>
                </a:solidFill>
                <a:latin typeface="Calibri" panose="020F0502020204030204" pitchFamily="34" charset="0"/>
                <a:ea typeface="Calibri" panose="020F0502020204030204" pitchFamily="34" charset="0"/>
                <a:cs typeface="Times New Roman" panose="02020603050405020304" pitchFamily="18" charset="0"/>
              </a:rPr>
              <a:t>Wood</a:t>
            </a: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 [not cedar] in Strong’s is:  </a:t>
            </a:r>
            <a:r>
              <a:rPr lang="en-US" sz="2800" b="1" u="sng" dirty="0">
                <a:solidFill>
                  <a:srgbClr val="663300"/>
                </a:solidFill>
                <a:latin typeface="Calibri" panose="020F0502020204030204" pitchFamily="34" charset="0"/>
                <a:ea typeface="Calibri" panose="020F0502020204030204" pitchFamily="34" charset="0"/>
                <a:cs typeface="Times New Roman" panose="02020603050405020304" pitchFamily="18" charset="0"/>
              </a:rPr>
              <a:t>H6086</a:t>
            </a: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663300"/>
                </a:solidFill>
                <a:latin typeface="Calibri" panose="020F0502020204030204" pitchFamily="34" charset="0"/>
                <a:ea typeface="Calibri" panose="020F0502020204030204" pitchFamily="34" charset="0"/>
                <a:cs typeface="Times New Roman" panose="02020603050405020304" pitchFamily="18" charset="0"/>
              </a:rPr>
              <a:t>ets</a:t>
            </a: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a:solidFill>
                  <a:srgbClr val="663300"/>
                </a:solidFill>
                <a:latin typeface="Calibri" panose="020F0502020204030204" pitchFamily="34" charset="0"/>
                <a:ea typeface="Calibri" panose="020F0502020204030204" pitchFamily="34" charset="0"/>
                <a:cs typeface="Times New Roman" panose="02020603050405020304" pitchFamily="18" charset="0"/>
              </a:rPr>
              <a:t>ates</a:t>
            </a: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 from OT:6095; a tree (from its firmness); hence, wood (plural sticks):  </a:t>
            </a:r>
            <a:r>
              <a:rPr lang="en-US" sz="2400" dirty="0">
                <a:solidFill>
                  <a:srgbClr val="663300"/>
                </a:solidFill>
                <a:latin typeface="Calibri" panose="020F0502020204030204" pitchFamily="34" charset="0"/>
                <a:ea typeface="Calibri" panose="020F0502020204030204" pitchFamily="34" charset="0"/>
                <a:cs typeface="Times New Roman" panose="02020603050405020304" pitchFamily="18" charset="0"/>
              </a:rPr>
              <a:t>KJV -  carpenter, gallows, helve, pine, plank, staff, stalk, stick, stock, timber, tree, wood.)</a:t>
            </a:r>
            <a:endParaRPr lang="en-CA" sz="2400" dirty="0">
              <a:solidFill>
                <a:srgbClr val="6633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922520" y="3666074"/>
            <a:ext cx="538479" cy="560916"/>
          </a:xfrm>
          <a:prstGeom prst="rect">
            <a:avLst/>
          </a:prstGeom>
        </p:spPr>
      </p:pic>
      <p:pic>
        <p:nvPicPr>
          <p:cNvPr id="4" name="Picture 3"/>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55173" y="3666074"/>
            <a:ext cx="476779" cy="560916"/>
          </a:xfrm>
          <a:prstGeom prst="rect">
            <a:avLst/>
          </a:prstGeom>
        </p:spPr>
      </p:pic>
      <p:sp>
        <p:nvSpPr>
          <p:cNvPr id="6" name="Rectangle 5"/>
          <p:cNvSpPr/>
          <p:nvPr/>
        </p:nvSpPr>
        <p:spPr>
          <a:xfrm>
            <a:off x="7797778" y="3772965"/>
            <a:ext cx="3213121"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tzyon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zayin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701123" y="3733801"/>
            <a:ext cx="368945" cy="519641"/>
          </a:xfrm>
          <a:prstGeom prst="rect">
            <a:avLst/>
          </a:prstGeom>
        </p:spPr>
      </p:pic>
      <p:pic>
        <p:nvPicPr>
          <p:cNvPr id="9" name="Picture 8"/>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172913" y="3716870"/>
            <a:ext cx="441695" cy="519641"/>
          </a:xfrm>
          <a:prstGeom prst="rect">
            <a:avLst/>
          </a:prstGeom>
        </p:spPr>
      </p:pic>
      <p:pic>
        <p:nvPicPr>
          <p:cNvPr id="10" name="Picture 9"/>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4413" y="3649929"/>
            <a:ext cx="581635" cy="653522"/>
          </a:xfrm>
          <a:prstGeom prst="rect">
            <a:avLst/>
          </a:prstGeom>
        </p:spPr>
      </p:pic>
    </p:spTree>
    <p:extLst>
      <p:ext uri="{BB962C8B-B14F-4D97-AF65-F5344CB8AC3E}">
        <p14:creationId xmlns:p14="http://schemas.microsoft.com/office/powerpoint/2010/main" val="5027759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43</a:t>
            </a:fld>
            <a:endParaRPr lang="en-US" sz="1100" b="1" dirty="0">
              <a:solidFill>
                <a:schemeClr val="tx1"/>
              </a:solidFill>
            </a:endParaRPr>
          </a:p>
        </p:txBody>
      </p:sp>
      <p:sp>
        <p:nvSpPr>
          <p:cNvPr id="2" name="Rectangle 1"/>
          <p:cNvSpPr/>
          <p:nvPr/>
        </p:nvSpPr>
        <p:spPr>
          <a:xfrm>
            <a:off x="366184" y="76200"/>
            <a:ext cx="11345458" cy="6722542"/>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15000"/>
              </a:lnSpc>
              <a:spcAft>
                <a:spcPts val="0"/>
              </a:spcAft>
              <a:buClr>
                <a:srgbClr val="00FF99"/>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Cedar was one of the greatest and most noble trees.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cedar</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H730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erez</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(eh-</a:t>
            </a:r>
            <a:r>
              <a:rPr lang="en-US" sz="28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rez</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from OT:729; a cedar tree (from the tenacity of its roots):  KJV - cedar (tree).</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00FF99"/>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King David dwelled in a house of cedar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2 Sam 7:2</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Clr>
                <a:srgbClr val="00FF99"/>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In King Solomon’s Temple, cedar was the prevalent wood – no stones were seen.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1 Kings 6:18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the cedar of the house within was carved with knops and open flowers: all was cedar; there was no stone seen.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KJV</a:t>
            </a:r>
            <a:endParaRPr lang="en-CA"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Cedar beautified the interior, but NOT the floor – the floor that was walked upon was made from cypress.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1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Kings 6:15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he built the walls of the house within with boards of </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cedar</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both the floor of the house, and the walls of the ceiling: and he </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covered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them on the inside with wood, and covered the floor of the </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house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with planks of fir</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rPr>
              <a:t>KJV  (</a:t>
            </a:r>
            <a:r>
              <a:rPr lang="en-US" sz="2800" dirty="0" smtClean="0">
                <a:ln>
                  <a:solidFill>
                    <a:srgbClr val="0000FF"/>
                  </a:solidFill>
                </a:ln>
                <a:solidFill>
                  <a:srgbClr val="FF33CC"/>
                </a:solidFill>
                <a:latin typeface="Calibri" panose="020F0502020204030204" pitchFamily="34" charset="0"/>
                <a:cs typeface="Calibri" panose="020F0502020204030204" pitchFamily="34" charset="0"/>
              </a:rPr>
              <a:t>cypress</a:t>
            </a:r>
            <a:r>
              <a:rPr lang="en-US" dirty="0" smtClean="0">
                <a:solidFill>
                  <a:schemeClr val="bg1"/>
                </a:solidFill>
              </a:rPr>
              <a:t> in the NKJV)</a:t>
            </a:r>
            <a:endParaRPr lang="en-CA" dirty="0">
              <a:solidFill>
                <a:schemeClr val="bg1"/>
              </a:solidFill>
            </a:endParaRPr>
          </a:p>
        </p:txBody>
      </p:sp>
    </p:spTree>
    <p:extLst>
      <p:ext uri="{BB962C8B-B14F-4D97-AF65-F5344CB8AC3E}">
        <p14:creationId xmlns:p14="http://schemas.microsoft.com/office/powerpoint/2010/main" val="288784755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44</a:t>
            </a:fld>
            <a:endParaRPr lang="en-US" sz="1100" b="1" dirty="0">
              <a:solidFill>
                <a:schemeClr val="tx1"/>
              </a:solidFill>
            </a:endParaRPr>
          </a:p>
        </p:txBody>
      </p:sp>
      <p:sp>
        <p:nvSpPr>
          <p:cNvPr id="2" name="Rectangle 1"/>
          <p:cNvSpPr/>
          <p:nvPr/>
        </p:nvSpPr>
        <p:spPr>
          <a:xfrm>
            <a:off x="366184" y="152408"/>
            <a:ext cx="11345458" cy="6570134"/>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15000"/>
              </a:lnSpc>
              <a:spcAft>
                <a:spcPts val="0"/>
              </a:spcAft>
              <a:buClr>
                <a:srgbClr val="00FF99"/>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Cedar is special being associated with the House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Why?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00FF99"/>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Cedar is particularly interesting because it is a very unique “</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wood</a:t>
            </a:r>
            <a:r>
              <a:rPr lang="en-US" sz="2800" dirty="0">
                <a:latin typeface="Calibri" panose="020F0502020204030204" pitchFamily="34" charset="0"/>
                <a:ea typeface="Calibri" panose="020F0502020204030204" pitchFamily="34" charset="0"/>
                <a:cs typeface="Times New Roman" panose="02020603050405020304" pitchFamily="18" charset="0"/>
              </a:rPr>
              <a:t>” or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etz</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meaning</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Clr>
                <a:srgbClr val="FF33CC"/>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wood</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Clr>
                <a:srgbClr val="FF33CC"/>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tree</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Clr>
                <a:srgbClr val="FF33CC"/>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663300"/>
                </a:solidFill>
                <a:latin typeface="Calibri" panose="020F0502020204030204" pitchFamily="34" charset="0"/>
                <a:ea typeface="Calibri" panose="020F0502020204030204" pitchFamily="34" charset="0"/>
                <a:cs typeface="Times New Roman" panose="02020603050405020304" pitchFamily="18" charset="0"/>
              </a:rPr>
              <a:t>stick</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Clr>
                <a:srgbClr val="FF33CC"/>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b="1"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branch</a:t>
            </a:r>
            <a:r>
              <a:rPr lang="en-US" sz="2800" dirty="0">
                <a:latin typeface="Calibri" panose="020F0502020204030204" pitchFamily="34" charset="0"/>
                <a:ea typeface="Calibri" panose="020F0502020204030204" pitchFamily="34" charset="0"/>
                <a:cs typeface="Times New Roman" panose="02020603050405020304" pitchFamily="18" charset="0"/>
              </a:rPr>
              <a:t>” … very interesting … branch!  </a:t>
            </a:r>
            <a:r>
              <a:rPr lang="en-US" sz="2800" dirty="0" err="1">
                <a:latin typeface="Calibri" panose="020F0502020204030204" pitchFamily="34" charset="0"/>
                <a:ea typeface="Calibri" panose="020F0502020204030204" pitchFamily="34" charset="0"/>
                <a:cs typeface="Times New Roman" panose="02020603050405020304" pitchFamily="18" charset="0"/>
              </a:rPr>
              <a:t>Hhmm</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Isa 11:1</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Clr>
                <a:srgbClr val="FF33CC"/>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b="1"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rod</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Clr>
                <a:srgbClr val="FF33CC"/>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b="1"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shoot</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There are many prophecies referring to the Messiah as a </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branch,</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a “</a:t>
            </a:r>
            <a:r>
              <a:rPr lang="en-US" sz="2800" b="1"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rod</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and a “</a:t>
            </a:r>
            <a:r>
              <a:rPr lang="en-US" sz="2800" b="1" dirty="0" smtClean="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shoot.</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a:t>
            </a:r>
          </a:p>
          <a:p>
            <a:r>
              <a:rPr lang="en-US" sz="2800" dirty="0">
                <a:solidFill>
                  <a:schemeClr val="bg1"/>
                </a:solidFill>
              </a:rPr>
              <a:t>The cedar is also connected with the hyssop, the next ingredient in the sacrificial ritual</a:t>
            </a:r>
            <a:r>
              <a:rPr lang="en-US" sz="2800" dirty="0" smtClean="0">
                <a:solidFill>
                  <a:schemeClr val="bg1"/>
                </a:solidFill>
              </a:rPr>
              <a:t>.</a:t>
            </a:r>
            <a:endParaRPr lang="en-CA" sz="2800" dirty="0">
              <a:solidFill>
                <a:schemeClr val="bg1"/>
              </a:solidFill>
            </a:endParaRPr>
          </a:p>
        </p:txBody>
      </p:sp>
      <p:pic>
        <p:nvPicPr>
          <p:cNvPr id="6" name="Picture 5"/>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280160" y="1278471"/>
            <a:ext cx="476779" cy="560916"/>
          </a:xfrm>
          <a:prstGeom prst="rect">
            <a:avLst/>
          </a:prstGeom>
        </p:spPr>
      </p:pic>
      <p:sp>
        <p:nvSpPr>
          <p:cNvPr id="7" name="Rectangle 6"/>
          <p:cNvSpPr/>
          <p:nvPr/>
        </p:nvSpPr>
        <p:spPr>
          <a:xfrm>
            <a:off x="2912512" y="1385362"/>
            <a:ext cx="1526137"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zayin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790700" y="1201741"/>
            <a:ext cx="470410" cy="566759"/>
          </a:xfrm>
          <a:prstGeom prst="rect">
            <a:avLst/>
          </a:prstGeom>
        </p:spPr>
      </p:pic>
    </p:spTree>
    <p:extLst>
      <p:ext uri="{BB962C8B-B14F-4D97-AF65-F5344CB8AC3E}">
        <p14:creationId xmlns:p14="http://schemas.microsoft.com/office/powerpoint/2010/main" val="41776665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45</a:t>
            </a:fld>
            <a:endParaRPr lang="en-US" sz="1100" b="1" dirty="0">
              <a:solidFill>
                <a:schemeClr val="tx1"/>
              </a:solidFill>
            </a:endParaRPr>
          </a:p>
        </p:txBody>
      </p:sp>
      <p:sp>
        <p:nvSpPr>
          <p:cNvPr id="2" name="Rectangle 1"/>
          <p:cNvSpPr/>
          <p:nvPr/>
        </p:nvSpPr>
        <p:spPr>
          <a:xfrm>
            <a:off x="454493" y="770466"/>
            <a:ext cx="11288309" cy="5317069"/>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2800" b="1" baseline="30000"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nd</a:t>
            </a: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Ingredient:  The Hyssop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6">
                  <a:lumMod val="75000"/>
                </a:schemeClr>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Of all the things that Solomon spoke of in his wisdom, notice: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1 Kings 4:33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he </a:t>
            </a:r>
            <a:r>
              <a:rPr lang="en-US" sz="28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spake</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of trees, from the cedar tree that is in </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Lebanon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even unto the hyssop that </a:t>
            </a:r>
            <a:r>
              <a:rPr lang="en-US" sz="28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springeth</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out of the wall.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KJV</a:t>
            </a:r>
            <a:endParaRPr lang="en-CA"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6">
                  <a:lumMod val="75000"/>
                </a:schemeClr>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While the cedar was GREAT, the hyssop was </a:t>
            </a:r>
            <a:r>
              <a:rPr lang="en-US" sz="1600" dirty="0">
                <a:latin typeface="Calibri" panose="020F0502020204030204" pitchFamily="34" charset="0"/>
                <a:ea typeface="Calibri" panose="020F0502020204030204" pitchFamily="34" charset="0"/>
                <a:cs typeface="Times New Roman" panose="02020603050405020304" pitchFamily="18" charset="0"/>
              </a:rPr>
              <a:t>small</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chemeClr val="accent6">
                  <a:lumMod val="75000"/>
                </a:schemeClr>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Even though small, this lowly shrub has a vital role in the Scriptures.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Hyssop is often associated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with cleansin</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9900FF"/>
                </a:solidFill>
                <a:latin typeface="Calibri" panose="020F0502020204030204" pitchFamily="34" charset="0"/>
                <a:ea typeface="Calibri" panose="020F0502020204030204" pitchFamily="34" charset="0"/>
                <a:cs typeface="Times New Roman" panose="02020603050405020304" pitchFamily="18" charset="0"/>
              </a:rPr>
              <a:t/>
            </a:r>
            <a:br>
              <a:rPr lang="en-US" sz="2800" dirty="0">
                <a:solidFill>
                  <a:srgbClr val="9900FF"/>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i="1" dirty="0" err="1"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Psa</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51:7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Purge me with hyssop, and I shall be clean: wash me, and I </a:t>
            </a:r>
            <a:r>
              <a:rPr lang="en-US" sz="28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shall be </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whiter than snow.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KJV</a:t>
            </a:r>
            <a:endParaRPr lang="en-CA" dirty="0">
              <a:ln>
                <a:solidFill>
                  <a:srgbClr val="0000FF"/>
                </a:solidFill>
              </a:ln>
              <a:solidFill>
                <a:schemeClr val="bg1"/>
              </a:solidFill>
            </a:endParaRPr>
          </a:p>
        </p:txBody>
      </p:sp>
      <p:pic>
        <p:nvPicPr>
          <p:cNvPr id="1026" name="Picture 2" descr="C:\Users\Rae\Desktop\Red Heifer - all info\hyssop branch.pn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2416" b="100000" l="0" r="100000"/>
                    </a14:imgEffect>
                  </a14:imgLayer>
                </a14:imgProps>
              </a:ext>
              <a:ext uri="{28A0092B-C50C-407E-A947-70E740481C1C}">
                <a14:useLocalDpi xmlns:a14="http://schemas.microsoft.com/office/drawing/2010/main"/>
              </a:ext>
            </a:extLst>
          </a:blip>
          <a:srcRect/>
          <a:stretch>
            <a:fillRect/>
          </a:stretch>
        </p:blipFill>
        <p:spPr bwMode="auto">
          <a:xfrm flipH="1">
            <a:off x="8470863" y="0"/>
            <a:ext cx="3721137" cy="2064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8373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46</a:t>
            </a:fld>
            <a:endParaRPr lang="en-US" sz="1100" b="1" dirty="0">
              <a:solidFill>
                <a:schemeClr val="tx1"/>
              </a:solidFill>
            </a:endParaRPr>
          </a:p>
        </p:txBody>
      </p:sp>
      <p:sp>
        <p:nvSpPr>
          <p:cNvPr id="2" name="Rectangle 1"/>
          <p:cNvSpPr/>
          <p:nvPr/>
        </p:nvSpPr>
        <p:spPr>
          <a:xfrm>
            <a:off x="420627" y="222253"/>
            <a:ext cx="11288309" cy="6392333"/>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r>
              <a:rPr lang="en-US" sz="2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Other areas where h</a:t>
            </a:r>
            <a:r>
              <a:rPr lang="en-US" sz="2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2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ssop is </a:t>
            </a:r>
            <a:r>
              <a:rPr lang="en-US" sz="26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used</a:t>
            </a:r>
            <a:r>
              <a:rPr lang="en-US"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CA" sz="2600" dirty="0" smtClean="0">
                <a:latin typeface="Calibri" panose="020F0502020204030204" pitchFamily="34" charset="0"/>
                <a:ea typeface="Calibri" panose="020F0502020204030204" pitchFamily="34" charset="0"/>
                <a:cs typeface="Times New Roman" panose="02020603050405020304" pitchFamily="18" charset="0"/>
              </a:rPr>
              <a:t> </a:t>
            </a:r>
            <a:r>
              <a:rPr lang="en-US" sz="2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Cleansing </a:t>
            </a:r>
            <a:r>
              <a:rPr lang="en-US" sz="2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Leprous People or Items</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Clr>
                <a:srgbClr val="993300"/>
              </a:buClr>
              <a:buFont typeface="Courier New" panose="02070309020205020404" pitchFamily="49" charset="0"/>
              <a:buChar char="o"/>
            </a:pPr>
            <a:r>
              <a:rPr lang="en-US" sz="2600" dirty="0">
                <a:ln>
                  <a:solidFill>
                    <a:sysClr val="windowText" lastClr="000000"/>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Hyssop</a:t>
            </a:r>
            <a:r>
              <a:rPr lang="en-US" sz="2600" dirty="0">
                <a:latin typeface="Calibri" panose="020F0502020204030204" pitchFamily="34" charset="0"/>
                <a:ea typeface="Calibri" panose="020F0502020204030204" pitchFamily="34" charset="0"/>
                <a:cs typeface="Times New Roman" panose="02020603050405020304" pitchFamily="18" charset="0"/>
              </a:rPr>
              <a:t> is combined with </a:t>
            </a:r>
            <a:r>
              <a:rPr lang="en-US" sz="2600" b="1" i="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scarlet</a:t>
            </a:r>
            <a:r>
              <a:rPr lang="en-US" sz="2600" dirty="0">
                <a:latin typeface="Calibri" panose="020F0502020204030204" pitchFamily="34" charset="0"/>
                <a:ea typeface="Calibri" panose="020F0502020204030204" pitchFamily="34" charset="0"/>
                <a:cs typeface="Times New Roman" panose="02020603050405020304" pitchFamily="18" charset="0"/>
              </a:rPr>
              <a:t> and </a:t>
            </a:r>
            <a:r>
              <a:rPr lang="en-US" sz="2600" b="1" i="1" dirty="0">
                <a:ln>
                  <a:solidFill>
                    <a:srgbClr val="0000FF"/>
                  </a:solidFill>
                </a:ln>
                <a:solidFill>
                  <a:srgbClr val="993300"/>
                </a:solidFill>
                <a:latin typeface="Calibri" panose="020F0502020204030204" pitchFamily="34" charset="0"/>
                <a:ea typeface="Calibri" panose="020F0502020204030204" pitchFamily="34" charset="0"/>
                <a:cs typeface="Times New Roman" panose="02020603050405020304" pitchFamily="18" charset="0"/>
              </a:rPr>
              <a:t>cedar wood </a:t>
            </a:r>
            <a:r>
              <a:rPr lang="en-US" sz="2600" dirty="0">
                <a:latin typeface="Calibri" panose="020F0502020204030204" pitchFamily="34" charset="0"/>
                <a:ea typeface="Calibri" panose="020F0502020204030204" pitchFamily="34" charset="0"/>
                <a:cs typeface="Times New Roman" panose="02020603050405020304" pitchFamily="18" charset="0"/>
              </a:rPr>
              <a:t>at the very beginning stages of the elaborate ritual involved for cleansing leprous individuals and homes (</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Lev 14</a:t>
            </a:r>
            <a:r>
              <a:rPr lang="en-US" sz="2600" dirty="0">
                <a:latin typeface="Calibri" panose="020F0502020204030204" pitchFamily="34" charset="0"/>
                <a:ea typeface="Calibri" panose="020F0502020204030204" pitchFamily="34" charset="0"/>
                <a:cs typeface="Times New Roman" panose="02020603050405020304" pitchFamily="18" charset="0"/>
              </a:rPr>
              <a:t>).  </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Clr>
                <a:srgbClr val="993300"/>
              </a:buClr>
              <a:buFont typeface="Courier New" panose="02070309020205020404" pitchFamily="49" charset="0"/>
              <a:buChar char="o"/>
            </a:pPr>
            <a:r>
              <a:rPr lang="en-US" sz="2600" dirty="0">
                <a:latin typeface="Calibri" panose="020F0502020204030204" pitchFamily="34" charset="0"/>
                <a:ea typeface="Calibri" panose="020F0502020204030204" pitchFamily="34" charset="0"/>
                <a:cs typeface="Times New Roman" panose="02020603050405020304" pitchFamily="18" charset="0"/>
              </a:rPr>
              <a:t>The cleansing aspect of these ingredients cannot be ignored, nor can the connection between the “</a:t>
            </a:r>
            <a:r>
              <a:rPr lang="en-US" sz="26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600" dirty="0">
                <a:latin typeface="Calibri" panose="020F0502020204030204" pitchFamily="34" charset="0"/>
                <a:ea typeface="Calibri" panose="020F0502020204030204" pitchFamily="34" charset="0"/>
                <a:cs typeface="Times New Roman" panose="02020603050405020304" pitchFamily="18" charset="0"/>
              </a:rPr>
              <a:t>” and cleansing be ignored – using </a:t>
            </a:r>
            <a:r>
              <a:rPr lang="en-US" sz="2600" u="sng"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cedar</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u="sng" dirty="0">
                <a:ln>
                  <a:solidFill>
                    <a:schemeClr val="bg1"/>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h</a:t>
            </a:r>
            <a:r>
              <a:rPr lang="en-US" sz="2600" dirty="0">
                <a:ln>
                  <a:solidFill>
                    <a:schemeClr val="bg1"/>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y</a:t>
            </a:r>
            <a:r>
              <a:rPr lang="en-US" sz="2600" u="sng" dirty="0">
                <a:ln>
                  <a:solidFill>
                    <a:schemeClr val="bg1"/>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sso</a:t>
            </a:r>
            <a:r>
              <a:rPr lang="en-US" sz="2600" dirty="0">
                <a:ln>
                  <a:solidFill>
                    <a:schemeClr val="bg1"/>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p</a:t>
            </a:r>
            <a:r>
              <a:rPr lang="en-US" sz="2600" dirty="0">
                <a:latin typeface="Calibri" panose="020F0502020204030204" pitchFamily="34" charset="0"/>
                <a:ea typeface="Calibri" panose="020F0502020204030204" pitchFamily="34" charset="0"/>
                <a:cs typeface="Times New Roman" panose="02020603050405020304" pitchFamily="18" charset="0"/>
              </a:rPr>
              <a:t> and </a:t>
            </a:r>
            <a:r>
              <a:rPr lang="en-US" sz="2600" b="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scarlet.</a:t>
            </a:r>
            <a:endParaRPr lang="en-CA" sz="2600" b="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0"/>
              </a:spcAft>
              <a:buClr>
                <a:srgbClr val="993300"/>
              </a:buClr>
              <a:buFont typeface="Courier New" panose="02070309020205020404" pitchFamily="49" charset="0"/>
              <a:buChar char="o"/>
            </a:pPr>
            <a:r>
              <a:rPr lang="en-US" sz="2600" dirty="0">
                <a:latin typeface="Calibri" panose="020F0502020204030204" pitchFamily="34" charset="0"/>
                <a:ea typeface="Calibri" panose="020F0502020204030204" pitchFamily="34" charset="0"/>
                <a:cs typeface="Times New Roman" panose="02020603050405020304" pitchFamily="18" charset="0"/>
              </a:rPr>
              <a:t>While the </a:t>
            </a:r>
            <a:r>
              <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blood </a:t>
            </a:r>
            <a:r>
              <a:rPr lang="en-US" sz="2600" dirty="0">
                <a:latin typeface="Calibri" panose="020F0502020204030204" pitchFamily="34" charset="0"/>
                <a:ea typeface="Calibri" panose="020F0502020204030204" pitchFamily="34" charset="0"/>
                <a:cs typeface="Times New Roman" panose="02020603050405020304" pitchFamily="18" charset="0"/>
              </a:rPr>
              <a:t>of the “</a:t>
            </a:r>
            <a:r>
              <a:rPr lang="en-US" sz="26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600" dirty="0">
                <a:latin typeface="Calibri" panose="020F0502020204030204" pitchFamily="34" charset="0"/>
                <a:ea typeface="Calibri" panose="020F0502020204030204" pitchFamily="34" charset="0"/>
                <a:cs typeface="Times New Roman" panose="02020603050405020304" pitchFamily="18" charset="0"/>
              </a:rPr>
              <a:t>” is sprinkled </a:t>
            </a:r>
            <a:r>
              <a:rPr lang="en-US" sz="2600" u="sng" dirty="0">
                <a:latin typeface="Calibri" panose="020F0502020204030204" pitchFamily="34" charset="0"/>
                <a:ea typeface="Calibri" panose="020F0502020204030204" pitchFamily="34" charset="0"/>
                <a:cs typeface="Times New Roman" panose="02020603050405020304" pitchFamily="18" charset="0"/>
              </a:rPr>
              <a:t>seven times</a:t>
            </a:r>
            <a:r>
              <a:rPr lang="en-US" sz="2600" dirty="0">
                <a:latin typeface="Calibri" panose="020F0502020204030204" pitchFamily="34" charset="0"/>
                <a:ea typeface="Calibri" panose="020F0502020204030204" pitchFamily="34" charset="0"/>
                <a:cs typeface="Times New Roman" panose="02020603050405020304" pitchFamily="18" charset="0"/>
              </a:rPr>
              <a:t> toward the House of </a:t>
            </a:r>
            <a:r>
              <a:rPr lang="en-US" sz="2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600" dirty="0">
                <a:latin typeface="Calibri" panose="020F0502020204030204" pitchFamily="34" charset="0"/>
                <a:ea typeface="Calibri" panose="020F0502020204030204" pitchFamily="34" charset="0"/>
                <a:cs typeface="Times New Roman" panose="02020603050405020304" pitchFamily="18" charset="0"/>
              </a:rPr>
              <a:t>, the leper and the leprous house are </a:t>
            </a:r>
            <a:r>
              <a:rPr lang="en-US" sz="2600" dirty="0" smtClean="0">
                <a:latin typeface="Calibri" panose="020F0502020204030204" pitchFamily="34" charset="0"/>
                <a:ea typeface="Calibri" panose="020F0502020204030204" pitchFamily="34" charset="0"/>
                <a:cs typeface="Times New Roman" panose="02020603050405020304" pitchFamily="18" charset="0"/>
              </a:rPr>
              <a:t>[also] sprinkled </a:t>
            </a:r>
            <a:br>
              <a:rPr lang="en-US" sz="2600" dirty="0" smtClean="0">
                <a:latin typeface="Calibri" panose="020F0502020204030204" pitchFamily="34" charset="0"/>
                <a:ea typeface="Calibri" panose="020F0502020204030204" pitchFamily="34" charset="0"/>
                <a:cs typeface="Times New Roman" panose="02020603050405020304" pitchFamily="18" charset="0"/>
              </a:rPr>
            </a:br>
            <a:r>
              <a:rPr lang="en-US" sz="2600" dirty="0" smtClean="0">
                <a:latin typeface="Calibri" panose="020F0502020204030204" pitchFamily="34" charset="0"/>
                <a:ea typeface="Calibri" panose="020F0502020204030204" pitchFamily="34" charset="0"/>
                <a:cs typeface="Times New Roman" panose="02020603050405020304" pitchFamily="18" charset="0"/>
              </a:rPr>
              <a:t>seven </a:t>
            </a:r>
            <a:r>
              <a:rPr lang="en-US" sz="2600" dirty="0">
                <a:latin typeface="Calibri" panose="020F0502020204030204" pitchFamily="34" charset="0"/>
                <a:ea typeface="Calibri" panose="020F0502020204030204" pitchFamily="34" charset="0"/>
                <a:cs typeface="Times New Roman" panose="02020603050405020304" pitchFamily="18" charset="0"/>
              </a:rPr>
              <a:t>times.</a:t>
            </a:r>
            <a:endParaRPr lang="en-CA" sz="26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1000"/>
              </a:spcAft>
              <a:buClr>
                <a:srgbClr val="993300"/>
              </a:buClr>
              <a:buFont typeface="Courier New" panose="02070309020205020404" pitchFamily="49" charset="0"/>
              <a:buChar char="o"/>
            </a:pPr>
            <a:r>
              <a:rPr lang="en-US" sz="2600" dirty="0" smtClean="0">
                <a:latin typeface="Calibri" panose="020F0502020204030204" pitchFamily="34" charset="0"/>
                <a:ea typeface="Calibri" panose="020F0502020204030204" pitchFamily="34" charset="0"/>
                <a:cs typeface="Times New Roman" panose="02020603050405020304" pitchFamily="18" charset="0"/>
              </a:rPr>
              <a:t>They </a:t>
            </a:r>
            <a:r>
              <a:rPr lang="en-US" sz="2600" dirty="0">
                <a:latin typeface="Calibri" panose="020F0502020204030204" pitchFamily="34" charset="0"/>
                <a:ea typeface="Calibri" panose="020F0502020204030204" pitchFamily="34" charset="0"/>
                <a:cs typeface="Times New Roman" panose="02020603050405020304" pitchFamily="18" charset="0"/>
              </a:rPr>
              <a:t>needed to be healed and sprinkled with cleansing waters.</a:t>
            </a:r>
            <a:endParaRPr lang="en-CA"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942634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47</a:t>
            </a:fld>
            <a:endParaRPr lang="en-US" sz="1100" b="1" dirty="0">
              <a:solidFill>
                <a:schemeClr val="tx1"/>
              </a:solidFill>
            </a:endParaRPr>
          </a:p>
        </p:txBody>
      </p:sp>
      <p:sp>
        <p:nvSpPr>
          <p:cNvPr id="2" name="Rectangle 1"/>
          <p:cNvSpPr/>
          <p:nvPr/>
        </p:nvSpPr>
        <p:spPr>
          <a:xfrm>
            <a:off x="395227" y="1515533"/>
            <a:ext cx="11288309" cy="4159253"/>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lnSpc>
                <a:spcPct val="115000"/>
              </a:lnSpc>
              <a:spcAft>
                <a:spcPts val="0"/>
              </a:spcAft>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Passover Ritual</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5">
                  <a:lumMod val="75000"/>
                </a:schemeClr>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1</a:t>
            </a:r>
            <a:r>
              <a:rPr lang="en-US" sz="28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800" dirty="0">
                <a:latin typeface="Calibri" panose="020F0502020204030204" pitchFamily="34" charset="0"/>
                <a:ea typeface="Calibri" panose="020F0502020204030204" pitchFamily="34" charset="0"/>
                <a:cs typeface="Times New Roman" panose="02020603050405020304" pitchFamily="18" charset="0"/>
              </a:rPr>
              <a:t> mention of hyssop </a:t>
            </a:r>
            <a:r>
              <a:rPr lang="en-US" sz="2800" dirty="0" smtClean="0">
                <a:latin typeface="Calibri" panose="020F0502020204030204" pitchFamily="34" charset="0"/>
                <a:ea typeface="Calibri" panose="020F0502020204030204" pitchFamily="34" charset="0"/>
                <a:cs typeface="Times New Roman" panose="02020603050405020304" pitchFamily="18" charset="0"/>
              </a:rPr>
              <a:t>is in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Exo 12 </a:t>
            </a:r>
            <a:r>
              <a:rPr lang="en-US" sz="2800" dirty="0">
                <a:latin typeface="Calibri" panose="020F0502020204030204" pitchFamily="34" charset="0"/>
                <a:ea typeface="Calibri" panose="020F0502020204030204" pitchFamily="34" charset="0"/>
                <a:cs typeface="Times New Roman" panose="02020603050405020304" pitchFamily="18" charset="0"/>
              </a:rPr>
              <a:t>for the Passover requirements.</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5">
                  <a:lumMod val="75000"/>
                </a:schemeClr>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The hyssop was dipped in the </a:t>
            </a:r>
            <a:r>
              <a:rPr lang="en-US"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shed blood of the Passover lamb</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5">
                  <a:lumMod val="75000"/>
                </a:schemeClr>
              </a:buClr>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The blood </a:t>
            </a:r>
            <a:r>
              <a:rPr lang="en-US" sz="2800" dirty="0" smtClean="0">
                <a:latin typeface="Calibri" panose="020F0502020204030204" pitchFamily="34" charset="0"/>
                <a:ea typeface="Calibri" panose="020F0502020204030204" pitchFamily="34" charset="0"/>
                <a:cs typeface="Times New Roman" panose="02020603050405020304" pitchFamily="18" charset="0"/>
              </a:rPr>
              <a:t>was </a:t>
            </a:r>
            <a:r>
              <a:rPr lang="en-US" sz="2800" dirty="0">
                <a:latin typeface="Calibri" panose="020F0502020204030204" pitchFamily="34" charset="0"/>
                <a:ea typeface="Calibri" panose="020F0502020204030204" pitchFamily="34" charset="0"/>
                <a:cs typeface="Times New Roman" panose="02020603050405020304" pitchFamily="18" charset="0"/>
              </a:rPr>
              <a:t>applied to the lintel and the doorposts of the house with the hyssop.</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chemeClr val="accent5">
                  <a:lumMod val="75000"/>
                </a:schemeClr>
              </a:buClr>
              <a:buFont typeface="+mj-lt"/>
              <a:buAutoNum type="alphaLcPeriod"/>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Result:  </a:t>
            </a:r>
            <a:r>
              <a:rPr lang="en-US" sz="2800" dirty="0">
                <a:latin typeface="Calibri" panose="020F0502020204030204" pitchFamily="34" charset="0"/>
                <a:ea typeface="Calibri" panose="020F0502020204030204" pitchFamily="34" charset="0"/>
                <a:cs typeface="Times New Roman" panose="02020603050405020304" pitchFamily="18" charset="0"/>
              </a:rPr>
              <a:t>the blood applied by the hyssop secured the redemption and protection of the firstborn</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[Together, they symbolized a cleansing effect.]</a:t>
            </a:r>
            <a:endParaRPr lang="en-CA" sz="28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52794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48</a:t>
            </a:fld>
            <a:endParaRPr lang="en-US" sz="1100" b="1" dirty="0">
              <a:solidFill>
                <a:schemeClr val="tx1"/>
              </a:solidFill>
            </a:endParaRPr>
          </a:p>
        </p:txBody>
      </p:sp>
      <p:sp>
        <p:nvSpPr>
          <p:cNvPr id="2" name="Rectangle 1"/>
          <p:cNvSpPr/>
          <p:nvPr/>
        </p:nvSpPr>
        <p:spPr>
          <a:xfrm>
            <a:off x="462967" y="238124"/>
            <a:ext cx="11288309" cy="6376461"/>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lnSpc>
                <a:spcPct val="115000"/>
              </a:lnSpc>
              <a:spcAft>
                <a:spcPts val="1000"/>
              </a:spcAft>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General Cleansing</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tx1">
                  <a:lumMod val="50000"/>
                </a:schemeClr>
              </a:buClr>
              <a:buFont typeface="+mj-lt"/>
              <a:buAutoNum type="alphaLcPeriod"/>
            </a:pPr>
            <a:r>
              <a:rPr lang="en-US" sz="2800" dirty="0">
                <a:ln>
                  <a:solidFill>
                    <a:schemeClr val="bg1"/>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Hyssop</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is used to </a:t>
            </a:r>
            <a:r>
              <a:rPr lang="en-US" sz="2800" dirty="0">
                <a:ln>
                  <a:solidFill>
                    <a:schemeClr val="bg1"/>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apply</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waters of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en-US"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urification</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that are made from the ashes of the “</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red heifer.” </a:t>
            </a:r>
            <a:endParaRPr lang="en-CA"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tx1">
                  <a:lumMod val="50000"/>
                </a:schemeClr>
              </a:buClr>
              <a:buFont typeface="+mj-lt"/>
              <a:buAutoNum type="alphaLcPeriod"/>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a:t>
            </a:r>
            <a:r>
              <a:rPr lang="en-US" sz="2800" dirty="0">
                <a:ln>
                  <a:solidFill>
                    <a:srgbClr val="00FF00"/>
                  </a:solidFill>
                </a:ln>
                <a:solidFill>
                  <a:srgbClr val="FFFF00"/>
                </a:solidFill>
                <a:latin typeface="Calibri" panose="020F0502020204030204" pitchFamily="34" charset="0"/>
                <a:ea typeface="Calibri" panose="020F0502020204030204" pitchFamily="34" charset="0"/>
                <a:cs typeface="Times New Roman" panose="02020603050405020304" pitchFamily="18" charset="0"/>
              </a:rPr>
              <a:t>mixture of ashes and water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is specifically to </a:t>
            </a:r>
            <a:r>
              <a:rPr lang="en-US"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cleanse;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purification from sin (</a:t>
            </a:r>
            <a:r>
              <a:rPr lang="en-US" sz="2800" i="1" dirty="0" err="1">
                <a:solidFill>
                  <a:srgbClr val="008080"/>
                </a:solidFill>
                <a:latin typeface="Georgia" panose="02040502050405020303" pitchFamily="18" charset="0"/>
                <a:ea typeface="Calibri" panose="020F0502020204030204" pitchFamily="34" charset="0"/>
                <a:cs typeface="Times New Roman" panose="02020603050405020304" pitchFamily="18" charset="0"/>
              </a:rPr>
              <a:t>Num</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19:9</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tx1">
                  <a:lumMod val="50000"/>
                </a:schemeClr>
              </a:buClr>
              <a:buFont typeface="+mj-lt"/>
              <a:buAutoNum type="alphaLcPeriod"/>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a:t>
            </a:r>
            <a:r>
              <a:rPr lang="en-US" sz="2800" dirty="0">
                <a:ln>
                  <a:solidFill>
                    <a:srgbClr val="00FF00"/>
                  </a:solidFill>
                </a:ln>
                <a:solidFill>
                  <a:srgbClr val="FFFF00"/>
                </a:solidFill>
                <a:latin typeface="Calibri" panose="020F0502020204030204" pitchFamily="34" charset="0"/>
                <a:ea typeface="Calibri" panose="020F0502020204030204" pitchFamily="34" charset="0"/>
                <a:cs typeface="Times New Roman" panose="02020603050405020304" pitchFamily="18" charset="0"/>
              </a:rPr>
              <a:t>mixture</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also </a:t>
            </a:r>
            <a:r>
              <a:rPr lang="en-US" sz="28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cleanses</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from the </a:t>
            </a:r>
            <a:r>
              <a:rPr lang="en-US" sz="28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taint of death</a:t>
            </a:r>
            <a:r>
              <a:rPr lang="en-US"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0"/>
              </a:spcAft>
              <a:buClr>
                <a:schemeClr val="tx1">
                  <a:lumMod val="50000"/>
                </a:schemeClr>
              </a:buClr>
              <a:buFont typeface="+mj-lt"/>
              <a:buAutoNum type="alphaLcPeriod"/>
            </a:pPr>
            <a:endParaRPr lang="en-US"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Clr>
                <a:schemeClr val="tx1">
                  <a:lumMod val="50000"/>
                </a:schemeClr>
              </a:buClr>
            </a:pPr>
            <a:endParaRPr lang="en-US"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Clr>
                <a:schemeClr val="tx1">
                  <a:lumMod val="50000"/>
                </a:schemeClr>
              </a:buClr>
            </a:pPr>
            <a:endPar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chemeClr val="tx1">
                  <a:lumMod val="50000"/>
                </a:schemeClr>
              </a:buClr>
              <a:buFont typeface="+mj-lt"/>
              <a:buAutoNum type="alphaLcPeriod"/>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clean person must hold the hyssop and sprinkle the unclean person. </a:t>
            </a:r>
            <a:endPar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Therefore:  </a:t>
            </a:r>
            <a:r>
              <a:rPr lang="en-US" sz="2800" b="1" u="sng"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the hyssop is a conduit for transferrin</a:t>
            </a:r>
            <a:r>
              <a:rPr lang="en-US" sz="2800" b="1"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the protective and</a:t>
            </a:r>
            <a:r>
              <a:rPr lang="en-US" sz="2800" b="1"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cleansin</a:t>
            </a:r>
            <a:r>
              <a:rPr lang="en-US" sz="2800" b="1" dirty="0" smtClean="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smtClean="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blood</a:t>
            </a:r>
            <a:r>
              <a:rPr lang="en-US" sz="2800" b="1"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as well as the water</a:t>
            </a:r>
            <a:r>
              <a:rPr lang="en-US" sz="2800" dirty="0">
                <a:ln>
                  <a:solidFill>
                    <a:schemeClr val="bg1"/>
                  </a:solidFill>
                </a:ln>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n>
                <a:solidFill>
                  <a:schemeClr val="bg1"/>
                </a:solidFill>
              </a:ln>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2"/>
          <p:cNvSpPr/>
          <p:nvPr/>
        </p:nvSpPr>
        <p:spPr>
          <a:xfrm>
            <a:off x="627063" y="3914775"/>
            <a:ext cx="11010900" cy="869823"/>
          </a:xfrm>
          <a:prstGeom prst="wedgeRoundRectCallout">
            <a:avLst>
              <a:gd name="adj1" fmla="val -33698"/>
              <a:gd name="adj2" fmla="val -97042"/>
              <a:gd name="adj3" fmla="val 16667"/>
            </a:avLst>
          </a:prstGeom>
          <a:solidFill>
            <a:schemeClr val="accent5">
              <a:lumMod val="40000"/>
              <a:lumOff val="60000"/>
            </a:schemeClr>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Might this </a:t>
            </a:r>
            <a:r>
              <a:rPr lang="en-CA" sz="2800" u="sng" dirty="0" smtClean="0">
                <a:solidFill>
                  <a:srgbClr val="002060"/>
                </a:solidFill>
              </a:rPr>
              <a:t>mixture of heifer ashes and water</a:t>
            </a:r>
            <a:r>
              <a:rPr lang="en-CA" sz="2800" dirty="0" smtClean="0">
                <a:solidFill>
                  <a:srgbClr val="002060"/>
                </a:solidFill>
              </a:rPr>
              <a:t> symbolize exactly </a:t>
            </a:r>
            <a:r>
              <a:rPr lang="en-CA" sz="2800" dirty="0" smtClean="0">
                <a:solidFill>
                  <a:srgbClr val="0000FF"/>
                </a:solidFill>
              </a:rPr>
              <a:t>Yahusha’s</a:t>
            </a:r>
            <a:r>
              <a:rPr lang="en-CA" sz="2800" dirty="0" smtClean="0">
                <a:solidFill>
                  <a:srgbClr val="002060"/>
                </a:solidFill>
              </a:rPr>
              <a:t> mission for this earth?  </a:t>
            </a:r>
            <a:endParaRPr lang="en-CA" sz="2800" dirty="0">
              <a:solidFill>
                <a:srgbClr val="002060"/>
              </a:solidFill>
            </a:endParaRPr>
          </a:p>
        </p:txBody>
      </p:sp>
    </p:spTree>
    <p:extLst>
      <p:ext uri="{BB962C8B-B14F-4D97-AF65-F5344CB8AC3E}">
        <p14:creationId xmlns:p14="http://schemas.microsoft.com/office/powerpoint/2010/main" val="20027100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gs>
            <a:gs pos="56000">
              <a:schemeClr val="accent5">
                <a:lumMod val="76000"/>
                <a:alpha val="40000"/>
              </a:schemeClr>
            </a:gs>
            <a:gs pos="21000">
              <a:srgbClr val="993300"/>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tx1"/>
                </a:solidFill>
              </a:rPr>
              <a:t>49</a:t>
            </a:fld>
            <a:endParaRPr lang="en-US" sz="1100" b="1" dirty="0">
              <a:solidFill>
                <a:schemeClr val="tx1"/>
              </a:solidFill>
            </a:endParaRPr>
          </a:p>
        </p:txBody>
      </p:sp>
      <p:sp>
        <p:nvSpPr>
          <p:cNvPr id="2" name="Rectangle 1"/>
          <p:cNvSpPr/>
          <p:nvPr/>
        </p:nvSpPr>
        <p:spPr>
          <a:xfrm>
            <a:off x="412163" y="948267"/>
            <a:ext cx="11288309" cy="4919132"/>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t>This establishes a clear connection between the </a:t>
            </a:r>
            <a:r>
              <a:rPr lang="en-US" sz="2800" b="1" u="sng" dirty="0"/>
              <a:t>cleansin</a:t>
            </a:r>
            <a:r>
              <a:rPr lang="en-US" sz="2800" b="1" dirty="0"/>
              <a:t>g</a:t>
            </a:r>
            <a:r>
              <a:rPr lang="en-US" sz="2800" b="1" u="sng" dirty="0"/>
              <a:t> </a:t>
            </a:r>
            <a:r>
              <a:rPr lang="en-US" sz="2800" b="1" dirty="0"/>
              <a:t>p</a:t>
            </a:r>
            <a:r>
              <a:rPr lang="en-US" sz="2800" b="1" u="sng" dirty="0"/>
              <a:t>ower of </a:t>
            </a:r>
            <a:r>
              <a:rPr lang="en-US" sz="2800" b="1" u="sng" dirty="0">
                <a:solidFill>
                  <a:srgbClr val="00B0F0"/>
                </a:solidFill>
              </a:rPr>
              <a:t>WATER</a:t>
            </a:r>
            <a:r>
              <a:rPr lang="en-US" sz="2800" dirty="0"/>
              <a:t> and </a:t>
            </a:r>
            <a:r>
              <a:rPr lang="en-US" sz="2800" b="1" u="sng" dirty="0">
                <a:solidFill>
                  <a:srgbClr val="FF0000"/>
                </a:solidFill>
              </a:rPr>
              <a:t>THE BLOOD</a:t>
            </a:r>
            <a:r>
              <a:rPr lang="en-US" sz="2800" dirty="0" smtClean="0">
                <a:solidFill>
                  <a:srgbClr val="FF0000"/>
                </a:solidFill>
              </a:rPr>
              <a:t>.</a:t>
            </a:r>
          </a:p>
          <a:p>
            <a:pPr lvl="0"/>
            <a:r>
              <a:rPr lang="en-US" sz="2800" dirty="0" smtClean="0"/>
              <a:t> </a:t>
            </a:r>
          </a:p>
          <a:p>
            <a:pPr lvl="0"/>
            <a:r>
              <a:rPr lang="en-US" sz="2800" dirty="0" smtClean="0"/>
              <a:t> </a:t>
            </a:r>
            <a:r>
              <a:rPr lang="en-US" sz="2800" dirty="0" smtClean="0">
                <a:solidFill>
                  <a:srgbClr val="993300"/>
                </a:solidFill>
              </a:rPr>
              <a:t>[We might do well here to remember </a:t>
            </a:r>
            <a:r>
              <a:rPr lang="en-US" sz="2800" dirty="0">
                <a:solidFill>
                  <a:srgbClr val="993300"/>
                </a:solidFill>
              </a:rPr>
              <a:t>the blood and water that poured forth from </a:t>
            </a:r>
            <a:r>
              <a:rPr lang="en-US" sz="2800" dirty="0" smtClean="0">
                <a:solidFill>
                  <a:srgbClr val="0000FF"/>
                </a:solidFill>
              </a:rPr>
              <a:t>Yahusha’s </a:t>
            </a:r>
            <a:r>
              <a:rPr lang="en-US" sz="2800" dirty="0">
                <a:solidFill>
                  <a:srgbClr val="993300"/>
                </a:solidFill>
              </a:rPr>
              <a:t>side with the spear of the Roman guard.  The </a:t>
            </a:r>
            <a:r>
              <a:rPr lang="en-US" sz="2800" dirty="0">
                <a:solidFill>
                  <a:srgbClr val="FF0000"/>
                </a:solidFill>
              </a:rPr>
              <a:t>blood</a:t>
            </a:r>
            <a:r>
              <a:rPr lang="en-US" sz="2800" dirty="0">
                <a:solidFill>
                  <a:srgbClr val="993300"/>
                </a:solidFill>
              </a:rPr>
              <a:t> was for redemption; the </a:t>
            </a:r>
            <a:r>
              <a:rPr lang="en-US" sz="2800" dirty="0">
                <a:solidFill>
                  <a:srgbClr val="0070C0"/>
                </a:solidFill>
              </a:rPr>
              <a:t>water</a:t>
            </a:r>
            <a:r>
              <a:rPr lang="en-US" sz="2800" dirty="0">
                <a:solidFill>
                  <a:srgbClr val="993300"/>
                </a:solidFill>
              </a:rPr>
              <a:t> was for cleansing</a:t>
            </a:r>
            <a:r>
              <a:rPr lang="en-US" sz="2800" dirty="0" smtClean="0">
                <a:solidFill>
                  <a:srgbClr val="993300"/>
                </a:solidFill>
              </a:rPr>
              <a:t>.]</a:t>
            </a:r>
          </a:p>
          <a:p>
            <a:pPr lvl="0"/>
            <a:endParaRPr lang="en-CA" sz="2800" dirty="0">
              <a:solidFill>
                <a:srgbClr val="993300"/>
              </a:solidFill>
            </a:endParaRPr>
          </a:p>
          <a:p>
            <a:pPr algn="ctr"/>
            <a:r>
              <a:rPr lang="en-US" sz="2800" dirty="0"/>
              <a:t>The hyssop also connects the “</a:t>
            </a:r>
            <a:r>
              <a:rPr lang="en-US" sz="2800" dirty="0">
                <a:ln>
                  <a:solidFill>
                    <a:srgbClr val="0000FF"/>
                  </a:solidFill>
                </a:ln>
                <a:solidFill>
                  <a:srgbClr val="FF33CC"/>
                </a:solidFill>
              </a:rPr>
              <a:t>red heifer</a:t>
            </a:r>
            <a:r>
              <a:rPr lang="en-US" sz="2800" dirty="0"/>
              <a:t>” sacrifice with </a:t>
            </a:r>
            <a:r>
              <a:rPr lang="en-US" sz="2800" dirty="0" smtClean="0"/>
              <a:t/>
            </a:r>
            <a:br>
              <a:rPr lang="en-US" sz="2800" dirty="0" smtClean="0"/>
            </a:br>
            <a:r>
              <a:rPr lang="en-US" sz="2800" dirty="0" smtClean="0"/>
              <a:t>the Passover </a:t>
            </a:r>
            <a:r>
              <a:rPr lang="en-US" sz="2800" dirty="0"/>
              <a:t>sacrifice, and most importantly </a:t>
            </a:r>
            <a:r>
              <a:rPr lang="en-US" sz="2800" dirty="0" smtClean="0"/>
              <a:t/>
            </a:r>
            <a:br>
              <a:rPr lang="en-US" sz="2800" dirty="0" smtClean="0"/>
            </a:br>
            <a:r>
              <a:rPr lang="en-US" sz="2800" dirty="0" smtClean="0"/>
              <a:t>the </a:t>
            </a:r>
            <a:r>
              <a:rPr lang="en-US" sz="2800" dirty="0"/>
              <a:t>Passover Sacrifice </a:t>
            </a:r>
            <a:r>
              <a:rPr lang="en-US" sz="2800" dirty="0" smtClean="0"/>
              <a:t>of </a:t>
            </a:r>
            <a:r>
              <a:rPr lang="en-US" sz="2800" dirty="0"/>
              <a:t>our Messiah.</a:t>
            </a: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56365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5</a:t>
            </a:fld>
            <a:endParaRPr lang="en-US" sz="1100" b="1" dirty="0">
              <a:solidFill>
                <a:schemeClr val="bg1"/>
              </a:solidFill>
            </a:endParaRPr>
          </a:p>
        </p:txBody>
      </p:sp>
      <p:sp>
        <p:nvSpPr>
          <p:cNvPr id="2" name="Rectangle 1"/>
          <p:cNvSpPr/>
          <p:nvPr/>
        </p:nvSpPr>
        <p:spPr>
          <a:xfrm>
            <a:off x="552980" y="508000"/>
            <a:ext cx="11159066" cy="5776387"/>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 is now time to investigate – the how and why of every detail – and how this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Red Heifer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study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going to link to </a:t>
            </a:r>
            <a:r>
              <a:rPr lang="en-US" sz="2800" dirty="0">
                <a:solidFill>
                  <a:srgbClr val="9900FF"/>
                </a:solidFill>
                <a:latin typeface="Calibri" panose="020F0502020204030204" pitchFamily="34" charset="0"/>
                <a:ea typeface="Calibri" panose="020F0502020204030204" pitchFamily="34" charset="0"/>
                <a:cs typeface="Times New Roman" panose="02020603050405020304" pitchFamily="18" charset="0"/>
              </a:rPr>
              <a:t>Joshua’s Sickle,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specifically on the fact of whether or not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was “clean” or “unclean” upon His resurrection.  As some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Enoch calendar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people claim …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was “unclean” and therefore the Wave Sheaf needed to be delayed a full week for Him to go through this cleansing ceremony before presenting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Himself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as </a:t>
            </a:r>
            <a:r>
              <a:rPr lang="en-US" sz="2800"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Wave Sheaf, and the backbone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Eh-</a:t>
            </a:r>
            <a:r>
              <a:rPr lang="en-US" sz="2800" dirty="0" err="1"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Tzem</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of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Plan of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Salvation</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800" u="sng" dirty="0">
              <a:solidFill>
                <a:schemeClr val="bg1"/>
              </a:solidFill>
            </a:endParaRPr>
          </a:p>
        </p:txBody>
      </p:sp>
    </p:spTree>
    <p:extLst>
      <p:ext uri="{BB962C8B-B14F-4D97-AF65-F5344CB8AC3E}">
        <p14:creationId xmlns:p14="http://schemas.microsoft.com/office/powerpoint/2010/main" val="145960640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chemeClr val="accent5">
                <a:lumMod val="76000"/>
                <a:alpha val="40000"/>
              </a:schemeClr>
            </a:gs>
            <a:gs pos="21000">
              <a:srgbClr val="993300"/>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50</a:t>
            </a:fld>
            <a:endParaRPr lang="en-US" sz="1100" b="1" dirty="0">
              <a:solidFill>
                <a:schemeClr val="bg1"/>
              </a:solidFill>
            </a:endParaRPr>
          </a:p>
        </p:txBody>
      </p:sp>
      <p:sp>
        <p:nvSpPr>
          <p:cNvPr id="2" name="Rectangle 1"/>
          <p:cNvSpPr/>
          <p:nvPr/>
        </p:nvSpPr>
        <p:spPr>
          <a:xfrm>
            <a:off x="421688" y="298453"/>
            <a:ext cx="11288309" cy="6249458"/>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We are now ready to examine the 3</a:t>
            </a:r>
            <a:r>
              <a:rPr lang="en-US" sz="2800" b="1" cap="all" baseline="30000"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rd</a:t>
            </a:r>
            <a:r>
              <a:rPr lang="en-US" sz="28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 ingredient </a:t>
            </a:r>
            <a:r>
              <a:rPr lang="en-US" sz="28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2800" b="1" baseline="30000"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rd</a:t>
            </a: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Ingredient:  The Scarlet (Thread)</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6">
                  <a:lumMod val="75000"/>
                </a:schemeClr>
              </a:buClr>
              <a:buFont typeface="+mj-lt"/>
              <a:buAutoNum type="arabicPeriod"/>
            </a:pPr>
            <a:r>
              <a:rPr lang="en-US" sz="2800" b="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Scarlet</a:t>
            </a:r>
            <a:r>
              <a:rPr lang="en-US" sz="2800" dirty="0">
                <a:latin typeface="Calibri" panose="020F0502020204030204" pitchFamily="34" charset="0"/>
                <a:ea typeface="Calibri" panose="020F0502020204030204" pitchFamily="34" charset="0"/>
                <a:cs typeface="Times New Roman" panose="02020603050405020304" pitchFamily="18" charset="0"/>
              </a:rPr>
              <a:t> is a very special color being one of the predominate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colors </a:t>
            </a:r>
            <a:r>
              <a:rPr lang="en-US" sz="2800" dirty="0">
                <a:latin typeface="Calibri" panose="020F0502020204030204" pitchFamily="34" charset="0"/>
                <a:ea typeface="Calibri" panose="020F0502020204030204" pitchFamily="34" charset="0"/>
                <a:cs typeface="Times New Roman" panose="02020603050405020304" pitchFamily="18" charset="0"/>
              </a:rPr>
              <a:t>in the Tabernacle tapestries, along with </a:t>
            </a:r>
            <a:r>
              <a:rPr lang="en-US" sz="2800" dirty="0">
                <a:ln>
                  <a:solidFill>
                    <a:srgbClr val="0000FF"/>
                  </a:solidFill>
                </a:ln>
                <a:solidFill>
                  <a:srgbClr val="00FFFF"/>
                </a:solidFill>
                <a:latin typeface="Calibri" panose="020F0502020204030204" pitchFamily="34" charset="0"/>
                <a:ea typeface="Calibri" panose="020F0502020204030204" pitchFamily="34" charset="0"/>
                <a:cs typeface="Times New Roman" panose="02020603050405020304" pitchFamily="18" charset="0"/>
              </a:rPr>
              <a:t>blue</a:t>
            </a:r>
            <a:r>
              <a:rPr lang="en-US" sz="2800" dirty="0">
                <a:latin typeface="Calibri" panose="020F0502020204030204" pitchFamily="34" charset="0"/>
                <a:ea typeface="Calibri" panose="020F0502020204030204" pitchFamily="34" charset="0"/>
                <a:cs typeface="Times New Roman" panose="02020603050405020304" pitchFamily="18" charset="0"/>
              </a:rPr>
              <a:t> and </a:t>
            </a:r>
            <a:r>
              <a:rPr lang="en-US" sz="2800" dirty="0">
                <a:ln>
                  <a:solidFill>
                    <a:srgbClr val="0000FF"/>
                  </a:solidFill>
                </a:ln>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purple.</a:t>
            </a:r>
            <a:r>
              <a:rPr lang="en-US" sz="28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6">
                  <a:lumMod val="75000"/>
                </a:schemeClr>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It is found all throughout the interior of the Tent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latin typeface="Calibri" panose="020F0502020204030204" pitchFamily="34" charset="0"/>
                <a:ea typeface="Calibri" panose="020F0502020204030204" pitchFamily="34" charset="0"/>
                <a:cs typeface="Times New Roman" panose="02020603050405020304" pitchFamily="18" charset="0"/>
              </a:rPr>
              <a:t>, as well as the doors, veils, screens, and gates.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6">
                  <a:lumMod val="75000"/>
                </a:schemeClr>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It is also found in the garments of the HIGH PRIEST.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accent6">
                  <a:lumMod val="75000"/>
                </a:schemeClr>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 Hebrew word for “</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scarlet</a:t>
            </a:r>
            <a:r>
              <a:rPr lang="en-US" sz="2800" dirty="0">
                <a:latin typeface="Calibri" panose="020F0502020204030204" pitchFamily="34" charset="0"/>
                <a:ea typeface="Calibri" panose="020F0502020204030204" pitchFamily="34" charset="0"/>
                <a:cs typeface="Times New Roman" panose="02020603050405020304" pitchFamily="18" charset="0"/>
              </a:rPr>
              <a:t>” is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shaniy</a:t>
            </a:r>
            <a:r>
              <a:rPr lang="en-US" sz="2800" dirty="0" smtClean="0">
                <a:latin typeface="Calibri" panose="020F0502020204030204" pitchFamily="34" charset="0"/>
                <a:ea typeface="Calibri" panose="020F0502020204030204" pitchFamily="34" charset="0"/>
                <a:cs typeface="Times New Roman" panose="02020603050405020304" pitchFamily="18" charset="0"/>
              </a:rPr>
              <a:t>”					. </a:t>
            </a:r>
          </a:p>
          <a:p>
            <a:pPr marL="342900" lvl="0" indent="-342900">
              <a:lnSpc>
                <a:spcPct val="115000"/>
              </a:lnSpc>
              <a:spcAft>
                <a:spcPts val="0"/>
              </a:spcAft>
              <a:buClr>
                <a:schemeClr val="accent6">
                  <a:lumMod val="75000"/>
                </a:schemeClr>
              </a:buClr>
              <a:buFont typeface="+mj-lt"/>
              <a:buAutoNum type="arabicPeriod"/>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Remember</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a:t>
            </a:r>
            <a:r>
              <a:rPr lang="en-US" sz="28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very </a:t>
            </a:r>
            <a:r>
              <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Hebrew letter has a numeric value ~ and ~ every word </a:t>
            </a:r>
            <a:r>
              <a:rPr lang="en-US" sz="28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also </a:t>
            </a:r>
            <a:r>
              <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has a numeric value because there is no separate </a:t>
            </a:r>
            <a:r>
              <a:rPr lang="en-US" sz="28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numbering </a:t>
            </a:r>
            <a:r>
              <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system in Hebrew. </a:t>
            </a:r>
            <a:endParaRPr lang="en-CA"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11" descr="C:\Users\Rae\Desktop\yellow face clap clear.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61400" y="414868"/>
            <a:ext cx="22098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914789" y="4292598"/>
            <a:ext cx="612077" cy="514350"/>
          </a:xfrm>
          <a:prstGeom prst="rect">
            <a:avLst/>
          </a:prstGeom>
        </p:spPr>
      </p:pic>
      <p:pic>
        <p:nvPicPr>
          <p:cNvPr id="6" name="Picture 5"/>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526866" y="4292598"/>
            <a:ext cx="668655" cy="514350"/>
          </a:xfrm>
          <a:prstGeom prst="rect">
            <a:avLst/>
          </a:prstGeom>
        </p:spPr>
      </p:pic>
      <p:pic>
        <p:nvPicPr>
          <p:cNvPr id="7" name="Picture 6"/>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80184" y="4292598"/>
            <a:ext cx="581216" cy="514350"/>
          </a:xfrm>
          <a:prstGeom prst="rect">
            <a:avLst/>
          </a:prstGeom>
        </p:spPr>
      </p:pic>
      <p:sp>
        <p:nvSpPr>
          <p:cNvPr id="8" name="Rectangle 7"/>
          <p:cNvSpPr/>
          <p:nvPr/>
        </p:nvSpPr>
        <p:spPr>
          <a:xfrm>
            <a:off x="9076553" y="4376206"/>
            <a:ext cx="1591447"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yod</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nun shin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Users\Rae\Desktop\Red Heifer - all info\scarlet cord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09213" y="328500"/>
            <a:ext cx="1666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09738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74000">
              <a:schemeClr val="accent5">
                <a:lumMod val="76000"/>
                <a:alpha val="40000"/>
              </a:schemeClr>
            </a:gs>
            <a:gs pos="52000">
              <a:srgbClr val="993300"/>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51</a:t>
            </a:fld>
            <a:endParaRPr lang="en-US" sz="1100" b="1" dirty="0">
              <a:solidFill>
                <a:sysClr val="windowText" lastClr="000000"/>
              </a:solidFill>
            </a:endParaRPr>
          </a:p>
        </p:txBody>
      </p:sp>
      <p:sp>
        <p:nvSpPr>
          <p:cNvPr id="2" name="Rectangle 1"/>
          <p:cNvSpPr/>
          <p:nvPr/>
        </p:nvSpPr>
        <p:spPr>
          <a:xfrm>
            <a:off x="421688" y="219078"/>
            <a:ext cx="11288309" cy="2150483"/>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Clr>
                <a:schemeClr val="bg2">
                  <a:lumMod val="60000"/>
                  <a:lumOff val="40000"/>
                </a:schemeClr>
              </a:buClr>
              <a:buFont typeface="+mj-lt"/>
              <a:buAutoNum type="arabicPeriod"/>
            </a:pPr>
            <a:r>
              <a:rPr lang="en-US" sz="2800" dirty="0" err="1">
                <a:latin typeface="Calibri" panose="020F0502020204030204" pitchFamily="34" charset="0"/>
                <a:ea typeface="Calibri" panose="020F0502020204030204" pitchFamily="34" charset="0"/>
                <a:cs typeface="Times New Roman" panose="02020603050405020304" pitchFamily="18" charset="0"/>
              </a:rPr>
              <a:t>Gematria</a:t>
            </a:r>
            <a:r>
              <a:rPr lang="en-US" sz="2800" dirty="0">
                <a:latin typeface="Calibri" panose="020F0502020204030204" pitchFamily="34" charset="0"/>
                <a:ea typeface="Calibri" panose="020F0502020204030204" pitchFamily="34" charset="0"/>
                <a:cs typeface="Times New Roman" panose="02020603050405020304" pitchFamily="18" charset="0"/>
              </a:rPr>
              <a:t> is the study of examining the numerical values of words.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chemeClr val="bg2">
                  <a:lumMod val="60000"/>
                  <a:lumOff val="40000"/>
                </a:schemeClr>
              </a:buClr>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The word “</a:t>
            </a:r>
            <a:r>
              <a:rPr lang="en-US" sz="2800" dirty="0" err="1">
                <a:ln>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shaniy</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has </a:t>
            </a:r>
            <a:r>
              <a:rPr lang="en-US" sz="2800" dirty="0">
                <a:latin typeface="Calibri" panose="020F0502020204030204" pitchFamily="34" charset="0"/>
                <a:ea typeface="Calibri" panose="020F0502020204030204" pitchFamily="34" charset="0"/>
                <a:cs typeface="Times New Roman" panose="02020603050405020304" pitchFamily="18" charset="0"/>
              </a:rPr>
              <a:t>the numeric value of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4000" b="1" u="sng" dirty="0" smtClean="0">
                <a:ln>
                  <a:solidFill>
                    <a:srgbClr val="0000FF"/>
                  </a:solidFill>
                </a:ln>
                <a:solidFill>
                  <a:srgbClr val="FF0000"/>
                </a:solidFill>
                <a:effectLst>
                  <a:glow rad="127000">
                    <a:srgbClr val="00FF99"/>
                  </a:glow>
                </a:effectLst>
                <a:latin typeface="Calibri" panose="020F0502020204030204" pitchFamily="34" charset="0"/>
                <a:ea typeface="Calibri" panose="020F0502020204030204" pitchFamily="34" charset="0"/>
                <a:cs typeface="Times New Roman" panose="02020603050405020304" pitchFamily="18" charset="0"/>
              </a:rPr>
              <a:t>360</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giving the sense of completion or a cycle</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646647" y="937673"/>
            <a:ext cx="612077" cy="514350"/>
          </a:xfrm>
          <a:prstGeom prst="rect">
            <a:avLst/>
          </a:prstGeom>
        </p:spPr>
      </p:pic>
      <p:pic>
        <p:nvPicPr>
          <p:cNvPr id="7" name="Picture 6"/>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58724" y="937673"/>
            <a:ext cx="668655" cy="514350"/>
          </a:xfrm>
          <a:prstGeom prst="rect">
            <a:avLst/>
          </a:prstGeom>
        </p:spPr>
      </p:pic>
      <p:pic>
        <p:nvPicPr>
          <p:cNvPr id="8" name="Picture 7"/>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812042" y="937673"/>
            <a:ext cx="581216" cy="514350"/>
          </a:xfrm>
          <a:prstGeom prst="rect">
            <a:avLst/>
          </a:prstGeom>
        </p:spPr>
      </p:pic>
      <p:sp>
        <p:nvSpPr>
          <p:cNvPr id="9" name="Rectangle 8"/>
          <p:cNvSpPr/>
          <p:nvPr/>
        </p:nvSpPr>
        <p:spPr>
          <a:xfrm>
            <a:off x="5529008" y="1046682"/>
            <a:ext cx="1591447"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yod</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nun shin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393113" y="2645786"/>
            <a:ext cx="11345458" cy="2396066"/>
          </a:xfrm>
          <a:prstGeom prst="roundRect">
            <a:avLst>
              <a:gd name="adj" fmla="val 50000"/>
            </a:avLst>
          </a:prstGeom>
          <a:gradFill flip="none" rotWithShape="1">
            <a:gsLst>
              <a:gs pos="76000">
                <a:srgbClr val="00FF00">
                  <a:alpha val="23000"/>
                </a:srgbClr>
              </a:gs>
              <a:gs pos="17000">
                <a:schemeClr val="accent5">
                  <a:lumMod val="76000"/>
                  <a:alpha val="40000"/>
                </a:schemeClr>
              </a:gs>
              <a:gs pos="52000">
                <a:srgbClr val="FFFF00">
                  <a:alpha val="56000"/>
                  <a:lumMod val="86000"/>
                </a:srgbClr>
              </a:gs>
            </a:gsLst>
            <a:lin ang="16200000" scaled="1"/>
            <a:tileRect/>
          </a:gradFill>
          <a:ln w="76200">
            <a:solidFill>
              <a:srgbClr val="0000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pPr>
            <a:r>
              <a:rPr lang="en-US" sz="2800" b="1" dirty="0" smtClean="0">
                <a:ln>
                  <a:solidFill>
                    <a:schemeClr val="bg1"/>
                  </a:solidFill>
                </a:ln>
                <a:solidFill>
                  <a:srgbClr val="FF33CC"/>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Question:</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ln>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Shaniy</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MASCULINE</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noun, </a:t>
            </a:r>
            <a:r>
              <a:rPr lang="en-US" sz="2800"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directl</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 connects to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Yahuah’s</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360 degree/day</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800" b="1" dirty="0" err="1"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Shaneh</a:t>
            </a:r>
            <a:r>
              <a:rPr lang="en-US" sz="2800"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His </a:t>
            </a:r>
            <a:r>
              <a:rPr lang="en-US" sz="2800" dirty="0" smtClean="0">
                <a:solidFill>
                  <a:srgbClr val="002060"/>
                </a:solidFill>
                <a:effectLst>
                  <a:glow rad="127000">
                    <a:srgbClr val="00FFFF"/>
                  </a:glow>
                </a:effectLst>
                <a:latin typeface="Calibri" panose="020F0502020204030204" pitchFamily="34" charset="0"/>
                <a:ea typeface="Calibri" panose="020F0502020204030204" pitchFamily="34" charset="0"/>
                <a:cs typeface="Times New Roman" panose="02020603050405020304" pitchFamily="18" charset="0"/>
              </a:rPr>
              <a:t>Tequfah </a:t>
            </a:r>
            <a:r>
              <a:rPr lang="en-US" sz="2800" dirty="0">
                <a:solidFill>
                  <a:srgbClr val="002060"/>
                </a:solidFill>
                <a:effectLst>
                  <a:glow rad="127000">
                    <a:srgbClr val="00FFFF"/>
                  </a:glow>
                </a:effectLst>
                <a:latin typeface="Calibri" panose="020F0502020204030204" pitchFamily="34" charset="0"/>
                <a:ea typeface="Calibri" panose="020F0502020204030204" pitchFamily="34" charset="0"/>
                <a:cs typeface="Times New Roman" panose="02020603050405020304" pitchFamily="18" charset="0"/>
              </a:rPr>
              <a:t>circuit </a:t>
            </a:r>
            <a:r>
              <a:rPr lang="en-US" sz="2800" dirty="0" smtClean="0">
                <a:solidFill>
                  <a:srgbClr val="002060"/>
                </a:solidFill>
                <a:effectLst>
                  <a:glow rad="127000">
                    <a:srgbClr val="00FFFF"/>
                  </a:glow>
                </a:effectLst>
                <a:latin typeface="Calibri" panose="020F0502020204030204" pitchFamily="34" charset="0"/>
                <a:ea typeface="Calibri" panose="020F0502020204030204" pitchFamily="34" charset="0"/>
                <a:cs typeface="Times New Roman" panose="02020603050405020304" pitchFamily="18" charset="0"/>
              </a:rPr>
              <a:t>based years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Wh</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then</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smtClean="0">
                <a:ln>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Shaniy</a:t>
            </a:r>
            <a:r>
              <a:rPr lang="en-US" sz="2800" b="1" dirty="0" smtClean="0">
                <a:ln>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DIRECTLY</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connected to the </a:t>
            </a:r>
            <a:r>
              <a:rPr lang="en-US" sz="2800" b="1"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coccus </a:t>
            </a:r>
            <a:r>
              <a:rPr lang="en-US" sz="2800" b="1" dirty="0" err="1"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ilicus</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 the </a:t>
            </a:r>
            <a:r>
              <a:rPr lang="en-US" sz="2800" dirty="0" smtClean="0">
                <a:ln>
                  <a:solidFill>
                    <a:srgbClr val="0000FF"/>
                  </a:solidFill>
                </a:ln>
                <a:solidFill>
                  <a:srgbClr val="FF33CC"/>
                </a:solidFill>
                <a:latin typeface="Arial Black" panose="020B0A04020102020204" pitchFamily="34" charset="0"/>
                <a:ea typeface="Calibri" panose="020F0502020204030204" pitchFamily="34" charset="0"/>
                <a:cs typeface="Times New Roman" panose="02020603050405020304" pitchFamily="18" charset="0"/>
              </a:rPr>
              <a:t>FEMALE</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worm which devoured Jonah’s shade vine? </a:t>
            </a:r>
            <a:r>
              <a:rPr lang="en-US" sz="2800" b="1"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rot="10800000" flipV="1">
            <a:off x="364539" y="5286319"/>
            <a:ext cx="11345458" cy="1372717"/>
          </a:xfrm>
          <a:prstGeom prst="roundRect">
            <a:avLst>
              <a:gd name="adj" fmla="val 50000"/>
            </a:avLst>
          </a:prstGeom>
          <a:gradFill flip="none" rotWithShape="1">
            <a:gsLst>
              <a:gs pos="76000">
                <a:srgbClr val="00FF00">
                  <a:alpha val="23000"/>
                </a:srgbClr>
              </a:gs>
              <a:gs pos="17000">
                <a:srgbClr val="00FF00"/>
              </a:gs>
              <a:gs pos="52000">
                <a:srgbClr val="FFFF00">
                  <a:alpha val="56000"/>
                  <a:lumMod val="86000"/>
                </a:srgbClr>
              </a:gs>
            </a:gsLst>
            <a:lin ang="16200000" scaled="1"/>
            <a:tileRect/>
          </a:gradFill>
          <a:ln w="76200">
            <a:solidFill>
              <a:srgbClr val="0000FF"/>
            </a:solidFill>
          </a:ln>
          <a:effectLst>
            <a:glow rad="127000">
              <a:srgbClr val="00FF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pPr>
            <a:r>
              <a:rPr lang="en-US" sz="2800" b="1" u="sng" dirty="0" smtClean="0">
                <a:ln>
                  <a:solidFill>
                    <a:srgbClr val="0000FF"/>
                  </a:solidFill>
                </a:ln>
                <a:solidFill>
                  <a:srgbClr val="FFFF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To Ponder</a:t>
            </a:r>
            <a:r>
              <a:rPr lang="en-US" sz="2800" b="1" dirty="0" smtClean="0">
                <a:ln>
                  <a:solidFill>
                    <a:srgbClr val="0000FF"/>
                  </a:solidFill>
                </a:ln>
                <a:solidFill>
                  <a:srgbClr val="FFFF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what would your thoughts be if Scriptural evidences 			expose direct linkage of this </a:t>
            </a:r>
            <a:r>
              <a:rPr lang="en-US" sz="2800" b="1" u="sng" dirty="0" smtClean="0">
                <a:solidFill>
                  <a:srgbClr val="002060"/>
                </a:solidFill>
                <a:effectLst>
                  <a:glow rad="127000">
                    <a:srgbClr val="00FFFF"/>
                  </a:glow>
                  <a:outerShdw blurRad="69850" dist="43180" dir="5400000" sx="0" sy="0">
                    <a:srgbClr val="000000">
                      <a:alpha val="65000"/>
                    </a:srgbClr>
                  </a:outerShdw>
                </a:effectLst>
                <a:latin typeface="Arial Black" panose="020B0A04020102020204" pitchFamily="34" charset="0"/>
                <a:ea typeface="Calibri" panose="020F0502020204030204" pitchFamily="34" charset="0"/>
                <a:cs typeface="Times New Roman" panose="02020603050405020304" pitchFamily="18" charset="0"/>
              </a:rPr>
              <a:t>FEMALE</a:t>
            </a:r>
            <a:r>
              <a:rPr lang="en-US" sz="2800" b="1" dirty="0" smtClean="0">
                <a:solidFill>
                  <a:srgbClr val="002060"/>
                </a:solidFill>
                <a:effectLst>
                  <a:glow rad="127000">
                    <a:srgbClr val="00FFFF"/>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WORM </a:t>
            </a:r>
            <a:r>
              <a:rPr lang="en-US" sz="2800" b="1"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to </a:t>
            </a:r>
            <a:r>
              <a:rPr lang="en-US" sz="2800" b="1" dirty="0" smtClean="0">
                <a:solidFill>
                  <a:srgbClr val="0000FF"/>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Yahusha?</a:t>
            </a:r>
            <a:r>
              <a:rPr lang="en-US" sz="2800" b="1" dirty="0" smtClean="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solidFill>
                <a:srgbClr val="00206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2"/>
          <p:cNvSpPr/>
          <p:nvPr/>
        </p:nvSpPr>
        <p:spPr>
          <a:xfrm>
            <a:off x="142874" y="1590675"/>
            <a:ext cx="3248025" cy="612648"/>
          </a:xfrm>
          <a:prstGeom prst="wedgeRoundRectCallout">
            <a:avLst>
              <a:gd name="adj1" fmla="val 31865"/>
              <a:gd name="adj2" fmla="val -83645"/>
              <a:gd name="adj3" fmla="val 16667"/>
            </a:avLst>
          </a:prstGeom>
          <a:solidFill>
            <a:srgbClr val="00FFFF"/>
          </a:solidFill>
          <a:ln w="3810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002060"/>
                </a:solidFill>
              </a:rPr>
              <a:t>H8144 – (a root word)</a:t>
            </a:r>
            <a:endParaRPr lang="en-CA" sz="2400" dirty="0">
              <a:solidFill>
                <a:srgbClr val="002060"/>
              </a:solidFill>
            </a:endParaRPr>
          </a:p>
        </p:txBody>
      </p:sp>
    </p:spTree>
    <p:extLst>
      <p:ext uri="{BB962C8B-B14F-4D97-AF65-F5344CB8AC3E}">
        <p14:creationId xmlns:p14="http://schemas.microsoft.com/office/powerpoint/2010/main" val="3200918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52</a:t>
            </a:fld>
            <a:endParaRPr lang="en-US" sz="1100" b="1" dirty="0">
              <a:solidFill>
                <a:sysClr val="windowText" lastClr="000000"/>
              </a:solidFill>
            </a:endParaRPr>
          </a:p>
        </p:txBody>
      </p:sp>
      <p:sp>
        <p:nvSpPr>
          <p:cNvPr id="2" name="Rectangle 1"/>
          <p:cNvSpPr/>
          <p:nvPr/>
        </p:nvSpPr>
        <p:spPr>
          <a:xfrm>
            <a:off x="421688" y="346078"/>
            <a:ext cx="11288309" cy="6249458"/>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lvl="0" indent="-514350">
              <a:lnSpc>
                <a:spcPct val="115000"/>
              </a:lnSpc>
              <a:spcAft>
                <a:spcPts val="1000"/>
              </a:spcAft>
              <a:buClr>
                <a:schemeClr val="bg2">
                  <a:lumMod val="60000"/>
                  <a:lumOff val="40000"/>
                </a:schemeClr>
              </a:buClr>
              <a:buFont typeface="+mj-lt"/>
              <a:buAutoNum type="arabicPeriod" startAt="3"/>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Note</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Is this not profound since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latin typeface="Calibri" panose="020F0502020204030204" pitchFamily="34" charset="0"/>
                <a:ea typeface="Calibri" panose="020F0502020204030204" pitchFamily="34" charset="0"/>
                <a:cs typeface="Times New Roman" panose="02020603050405020304" pitchFamily="18" charset="0"/>
              </a:rPr>
              <a:t> clearly operates in </a:t>
            </a:r>
            <a: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[360 degree] </a:t>
            </a:r>
            <a:r>
              <a:rPr lang="en-US" sz="2800" u="sng" dirty="0" smtClean="0">
                <a:solidFill>
                  <a:srgbClr val="0000FF"/>
                </a:solidFill>
                <a:latin typeface="Arial Black" panose="020B0A04020102020204" pitchFamily="34" charset="0"/>
                <a:ea typeface="Calibri" panose="020F0502020204030204" pitchFamily="34" charset="0"/>
                <a:cs typeface="Times New Roman" panose="02020603050405020304" pitchFamily="18" charset="0"/>
              </a:rPr>
              <a:t>CYCLES</a:t>
            </a:r>
            <a:r>
              <a:rPr lang="en-US" sz="2800" dirty="0" smtClean="0">
                <a:solidFill>
                  <a:srgbClr val="0000FF"/>
                </a:solidFill>
                <a:latin typeface="Arial Black" panose="020B0A04020102020204" pitchFamily="34" charset="0"/>
                <a:ea typeface="Calibri" panose="020F0502020204030204" pitchFamily="34" charset="0"/>
                <a:cs typeface="Times New Roman" panose="02020603050405020304" pitchFamily="18" charset="0"/>
              </a:rPr>
              <a:t>?</a:t>
            </a:r>
          </a:p>
          <a:p>
            <a:pPr marL="514350" lvl="0" indent="-514350">
              <a:lnSpc>
                <a:spcPct val="115000"/>
              </a:lnSpc>
              <a:spcAft>
                <a:spcPts val="1000"/>
              </a:spcAft>
              <a:buClr>
                <a:schemeClr val="bg2">
                  <a:lumMod val="60000"/>
                  <a:lumOff val="40000"/>
                </a:schemeClr>
              </a:buClr>
              <a:buFont typeface="+mj-lt"/>
              <a:buAutoNum type="arabicPeriod" startAt="3"/>
            </a:pPr>
            <a:endParaRPr lang="en-US" sz="2800" dirty="0" smtClean="0">
              <a:solidFill>
                <a:srgbClr val="0000FF"/>
              </a:solidFill>
              <a:latin typeface="Arial Black" panose="020B0A04020102020204" pitchFamily="34" charset="0"/>
              <a:ea typeface="Calibri" panose="020F0502020204030204" pitchFamily="34" charset="0"/>
              <a:cs typeface="Times New Roman" panose="02020603050405020304" pitchFamily="18" charset="0"/>
            </a:endParaRPr>
          </a:p>
          <a:p>
            <a:pPr lvl="0">
              <a:lnSpc>
                <a:spcPct val="115000"/>
              </a:lnSpc>
              <a:spcAft>
                <a:spcPts val="1000"/>
              </a:spcAft>
              <a:buClr>
                <a:schemeClr val="bg2">
                  <a:lumMod val="60000"/>
                  <a:lumOff val="40000"/>
                </a:schemeClr>
              </a:buCl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1000"/>
              </a:spcAft>
              <a:buClr>
                <a:schemeClr val="bg2">
                  <a:lumMod val="60000"/>
                  <a:lumOff val="40000"/>
                </a:schemeClr>
              </a:buClr>
              <a:buFont typeface="+mj-lt"/>
              <a:buAutoNum type="arabicPeriod" startAt="3"/>
            </a:pP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1000"/>
              </a:spcAft>
              <a:buClr>
                <a:schemeClr val="bg2">
                  <a:lumMod val="60000"/>
                  <a:lumOff val="40000"/>
                </a:schemeClr>
              </a:buClr>
              <a:buFont typeface="+mj-lt"/>
              <a:buAutoNum type="arabicPeriod" startAt="4"/>
            </a:pPr>
            <a:r>
              <a:rPr lang="en-US" sz="2800" dirty="0" smtClean="0">
                <a:latin typeface="Calibri" panose="020F0502020204030204" pitchFamily="34" charset="0"/>
                <a:ea typeface="Calibri" panose="020F0502020204030204" pitchFamily="34" charset="0"/>
                <a:cs typeface="Times New Roman" panose="02020603050405020304" pitchFamily="18" charset="0"/>
              </a:rPr>
              <a:t>Is </a:t>
            </a:r>
            <a:r>
              <a:rPr lang="en-US" sz="2800" dirty="0">
                <a:latin typeface="Calibri" panose="020F0502020204030204" pitchFamily="34" charset="0"/>
                <a:ea typeface="Calibri" panose="020F0502020204030204" pitchFamily="34" charset="0"/>
                <a:cs typeface="Times New Roman" panose="02020603050405020304" pitchFamily="18" charset="0"/>
              </a:rPr>
              <a:t>this </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a:ln>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shaniy</a:t>
            </a:r>
            <a:r>
              <a:rPr lang="en-US" sz="28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33CC"/>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scarlet</a:t>
            </a:r>
            <a:r>
              <a:rPr lang="en-US" sz="2800" b="1" dirty="0" smtClean="0">
                <a:solidFill>
                  <a:srgbClr val="FF33CC"/>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 value  of </a:t>
            </a:r>
            <a:r>
              <a:rPr lang="en-US" sz="2800" b="1"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360</a:t>
            </a:r>
            <a:r>
              <a:rPr lang="en-US" sz="28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 not </a:t>
            </a:r>
            <a:r>
              <a:rPr lang="en-US" sz="2800" dirty="0">
                <a:latin typeface="Calibri" panose="020F0502020204030204" pitchFamily="34" charset="0"/>
                <a:ea typeface="Calibri" panose="020F0502020204030204" pitchFamily="34" charset="0"/>
                <a:cs typeface="Times New Roman" panose="02020603050405020304" pitchFamily="18" charset="0"/>
              </a:rPr>
              <a:t>profound as this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dirty="0">
                <a:latin typeface="Calibri" panose="020F0502020204030204" pitchFamily="34" charset="0"/>
                <a:ea typeface="Calibri" panose="020F0502020204030204" pitchFamily="34" charset="0"/>
                <a:cs typeface="Times New Roman" panose="02020603050405020304" pitchFamily="18" charset="0"/>
              </a:rPr>
              <a:t>” sacrifice points to a </a:t>
            </a:r>
            <a:r>
              <a:rPr lang="en-US" sz="2800" u="sng" dirty="0">
                <a:latin typeface="Calibri" panose="020F0502020204030204" pitchFamily="34" charset="0"/>
                <a:ea typeface="Calibri" panose="020F0502020204030204" pitchFamily="34" charset="0"/>
                <a:cs typeface="Times New Roman" panose="02020603050405020304" pitchFamily="18" charset="0"/>
              </a:rPr>
              <a:t>future fulfillment</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421686" y="1611314"/>
            <a:ext cx="11288309" cy="1219200"/>
          </a:xfrm>
          <a:prstGeom prst="roundRect">
            <a:avLst>
              <a:gd name="adj" fmla="val 38542"/>
            </a:avLst>
          </a:prstGeom>
          <a:ln w="76200">
            <a:solidFill>
              <a:srgbClr val="FF0000"/>
            </a:solid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2800" b="1" dirty="0" smtClean="0">
                <a:solidFill>
                  <a:schemeClr val="bg1"/>
                </a:solidFill>
              </a:rPr>
              <a:t>Enochian &amp; Lunar</a:t>
            </a:r>
            <a:r>
              <a:rPr lang="en-CA" sz="2800" dirty="0" smtClean="0"/>
              <a:t> “years” are simply </a:t>
            </a:r>
            <a:r>
              <a:rPr lang="en-CA" sz="2800" b="1" u="sng" dirty="0" smtClean="0">
                <a:ln>
                  <a:solidFill>
                    <a:schemeClr val="bg1"/>
                  </a:solidFill>
                </a:ln>
              </a:rPr>
              <a:t>unable</a:t>
            </a:r>
            <a:r>
              <a:rPr lang="en-CA" sz="2800" dirty="0" smtClean="0"/>
              <a:t> to fulfill consistent 360 degree “</a:t>
            </a:r>
            <a:r>
              <a:rPr lang="en-CA" sz="2800" dirty="0" smtClean="0">
                <a:solidFill>
                  <a:srgbClr val="0000FF"/>
                </a:solidFill>
              </a:rPr>
              <a:t>Shaneh</a:t>
            </a:r>
            <a:r>
              <a:rPr lang="en-CA" sz="2800" dirty="0" smtClean="0"/>
              <a:t>” (perfect circuit) worship cycles!</a:t>
            </a:r>
            <a:endParaRPr lang="en-CA" sz="2800" dirty="0"/>
          </a:p>
        </p:txBody>
      </p:sp>
      <p:sp>
        <p:nvSpPr>
          <p:cNvPr id="11" name="Rounded Rectangle 10"/>
          <p:cNvSpPr/>
          <p:nvPr/>
        </p:nvSpPr>
        <p:spPr>
          <a:xfrm>
            <a:off x="421686" y="4381500"/>
            <a:ext cx="11288309" cy="1847850"/>
          </a:xfrm>
          <a:prstGeom prst="roundRect">
            <a:avLst>
              <a:gd name="adj" fmla="val 38542"/>
            </a:avLst>
          </a:prstGeom>
          <a:ln w="76200">
            <a:solidFill>
              <a:srgbClr val="FF0000"/>
            </a:solid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2800" b="1" dirty="0" smtClean="0">
                <a:solidFill>
                  <a:schemeClr val="bg1"/>
                </a:solidFill>
              </a:rPr>
              <a:t>Would this future fulfillment necessarily involve a 360 degree, 360 cycle year to facilitate a 1260 day, 42 month, 3.5 year prophecy - being completed - </a:t>
            </a:r>
            <a:r>
              <a:rPr lang="en-CA" sz="2800" b="1" u="sng" dirty="0" smtClean="0">
                <a:solidFill>
                  <a:schemeClr val="bg1"/>
                </a:solidFill>
              </a:rPr>
              <a:t>FOR OUR SALVATION</a:t>
            </a:r>
            <a:r>
              <a:rPr lang="en-CA" sz="2800" b="1" dirty="0" smtClean="0">
                <a:solidFill>
                  <a:schemeClr val="bg1"/>
                </a:solidFill>
              </a:rPr>
              <a:t>? </a:t>
            </a:r>
            <a:endParaRPr lang="en-CA" sz="2800" dirty="0"/>
          </a:p>
        </p:txBody>
      </p:sp>
    </p:spTree>
    <p:extLst>
      <p:ext uri="{BB962C8B-B14F-4D97-AF65-F5344CB8AC3E}">
        <p14:creationId xmlns:p14="http://schemas.microsoft.com/office/powerpoint/2010/main" val="24106417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53</a:t>
            </a:fld>
            <a:endParaRPr lang="en-US" sz="1100" b="1" dirty="0">
              <a:solidFill>
                <a:sysClr val="windowText" lastClr="000000"/>
              </a:solidFill>
            </a:endParaRPr>
          </a:p>
        </p:txBody>
      </p:sp>
      <p:sp>
        <p:nvSpPr>
          <p:cNvPr id="2" name="Rectangle 1"/>
          <p:cNvSpPr/>
          <p:nvPr/>
        </p:nvSpPr>
        <p:spPr>
          <a:xfrm>
            <a:off x="421688" y="346078"/>
            <a:ext cx="11288309" cy="6249458"/>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1000"/>
              </a:spcAft>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Further Investigation of “</a:t>
            </a:r>
            <a:r>
              <a:rPr lang="en-US" sz="28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shaniy</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and related family words with Scriptural examples:</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“Second Day” </a:t>
            </a:r>
            <a:r>
              <a:rPr lang="en-US" sz="2800" dirty="0">
                <a:latin typeface="Calibri" panose="020F0502020204030204" pitchFamily="34" charset="0"/>
                <a:ea typeface="Calibri" panose="020F0502020204030204" pitchFamily="34" charset="0"/>
                <a:cs typeface="Times New Roman" panose="02020603050405020304" pitchFamily="18" charset="0"/>
              </a:rPr>
              <a:t>- The first time this word is used in Scripture is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Gen 1:8 </a:t>
            </a:r>
            <a:r>
              <a:rPr lang="en-US" sz="2800" dirty="0">
                <a:latin typeface="Calibri" panose="020F0502020204030204" pitchFamily="34" charset="0"/>
                <a:ea typeface="Calibri" panose="020F0502020204030204" pitchFamily="34" charset="0"/>
                <a:cs typeface="Times New Roman" panose="02020603050405020304" pitchFamily="18" charset="0"/>
              </a:rPr>
              <a:t>as the word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second</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H8145</a:t>
            </a:r>
            <a:r>
              <a:rPr lang="en-US" sz="2800" dirty="0">
                <a:latin typeface="Calibri" panose="020F0502020204030204" pitchFamily="34" charset="0"/>
                <a:ea typeface="Calibri" panose="020F0502020204030204" pitchFamily="34" charset="0"/>
                <a:cs typeface="Times New Roman" panose="02020603050405020304" pitchFamily="18" charset="0"/>
              </a:rPr>
              <a:t>] for the second day.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root word is H3138;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second</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as H8145 means to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double</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and year as H8141 is linked to the noun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ear</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But, do note H8144 as this is linked to “scarlet” and the “insect” … an interesting connection … back to Jonah’s worm!</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second</a:t>
            </a:r>
            <a:r>
              <a:rPr lang="en-US" sz="2800" dirty="0">
                <a:latin typeface="Calibri" panose="020F0502020204030204" pitchFamily="34" charset="0"/>
                <a:ea typeface="Calibri" panose="020F0502020204030204" pitchFamily="34" charset="0"/>
                <a:cs typeface="Times New Roman" panose="02020603050405020304" pitchFamily="18" charset="0"/>
              </a:rPr>
              <a:t> - </a:t>
            </a:r>
            <a:r>
              <a:rPr lang="en-US" sz="2800" b="1" dirty="0">
                <a:latin typeface="Calibri" panose="020F0502020204030204" pitchFamily="34" charset="0"/>
                <a:ea typeface="Calibri" panose="020F0502020204030204" pitchFamily="34" charset="0"/>
                <a:cs typeface="Times New Roman" panose="02020603050405020304" pitchFamily="18" charset="0"/>
              </a:rPr>
              <a:t>H8145</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sheniy</a:t>
            </a:r>
            <a:r>
              <a:rPr lang="en-US" sz="2800" dirty="0">
                <a:latin typeface="Calibri" panose="020F0502020204030204" pitchFamily="34" charset="0"/>
                <a:ea typeface="Calibri" panose="020F0502020204030204" pitchFamily="34" charset="0"/>
                <a:cs typeface="Times New Roman" panose="02020603050405020304" pitchFamily="18" charset="0"/>
              </a:rPr>
              <a:t> (shay-nee'); from </a:t>
            </a:r>
            <a:r>
              <a:rPr lang="en-US" sz="2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H8138</a:t>
            </a:r>
            <a:r>
              <a:rPr lang="en-US"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properly, </a:t>
            </a:r>
            <a:r>
              <a:rPr lang="en-US" sz="2800" b="1" u="sng"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double</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i.e. second; also adverbially, again:  KJV - again, either [of them], (an-) other, second (time). </a:t>
            </a:r>
            <a:endParaRPr lang="en-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7376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54</a:t>
            </a:fld>
            <a:endParaRPr lang="en-US" sz="1100" b="1" dirty="0">
              <a:solidFill>
                <a:sysClr val="windowText" lastClr="000000"/>
              </a:solidFill>
            </a:endParaRPr>
          </a:p>
        </p:txBody>
      </p:sp>
      <p:sp>
        <p:nvSpPr>
          <p:cNvPr id="2" name="Rectangle 1"/>
          <p:cNvSpPr/>
          <p:nvPr/>
        </p:nvSpPr>
        <p:spPr>
          <a:xfrm>
            <a:off x="421688" y="346078"/>
            <a:ext cx="11288309" cy="6249458"/>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a:lnSpc>
                <a:spcPct val="115000"/>
              </a:lnSpc>
              <a:spcAft>
                <a:spcPts val="1000"/>
              </a:spcAft>
            </a:pPr>
            <a:r>
              <a:rPr lang="en-US" sz="2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H8138</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shanah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shaw-naw</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 p</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rimitive </a:t>
            </a:r>
            <a:r>
              <a:rPr lang="en-US" sz="2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root</a:t>
            </a:r>
            <a:r>
              <a:rPr lang="en-US"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to </a:t>
            </a:r>
            <a:r>
              <a:rPr lang="en-US" sz="2800" b="1" u="sng"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fold</a:t>
            </a:r>
            <a:r>
              <a:rPr lang="en-US" sz="2800" dirty="0">
                <a:latin typeface="Calibri" panose="020F0502020204030204" pitchFamily="34" charset="0"/>
                <a:ea typeface="Calibri" panose="020F0502020204030204" pitchFamily="34" charset="0"/>
                <a:cs typeface="Times New Roman" panose="02020603050405020304" pitchFamily="18" charset="0"/>
              </a:rPr>
              <a:t>, i.e. </a:t>
            </a:r>
            <a:r>
              <a:rPr lang="en-US" sz="2800" b="1"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duplicate</a:t>
            </a:r>
            <a:r>
              <a:rPr lang="en-US" sz="2800" dirty="0">
                <a:latin typeface="Calibri" panose="020F0502020204030204" pitchFamily="34" charset="0"/>
                <a:ea typeface="Calibri" panose="020F0502020204030204" pitchFamily="34" charset="0"/>
                <a:cs typeface="Times New Roman" panose="02020603050405020304" pitchFamily="18" charset="0"/>
              </a:rPr>
              <a:t> (literally or figuratively); by implication, to transmute (transitive or intransitive):  KJV - do (speak, strike) again, alter, double, (be given to) change, disguise, (be) diverse, pervert, prefer, repeat, return, do the second time</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457200">
              <a:lnSpc>
                <a:spcPct val="115000"/>
              </a:lnSpc>
              <a:spcAft>
                <a:spcPts val="1000"/>
              </a:spcAft>
            </a:pPr>
            <a:r>
              <a:rPr lang="en-US" sz="2800" b="1" dirty="0" smtClean="0">
                <a:solidFill>
                  <a:srgbClr val="00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y</a:t>
            </a:r>
            <a:r>
              <a:rPr lang="en-US" sz="2800" b="1" u="sng" dirty="0" smtClean="0">
                <a:solidFill>
                  <a:srgbClr val="00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ear</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H8141</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shaneh</a:t>
            </a:r>
            <a:r>
              <a:rPr lang="en-US" sz="2800" dirty="0">
                <a:latin typeface="Calibri" panose="020F0502020204030204" pitchFamily="34" charset="0"/>
                <a:ea typeface="Calibri" panose="020F0502020204030204" pitchFamily="34" charset="0"/>
                <a:cs typeface="Times New Roman" panose="02020603050405020304" pitchFamily="18" charset="0"/>
              </a:rPr>
              <a:t> (in plural only), (</a:t>
            </a:r>
            <a:r>
              <a:rPr lang="en-US" sz="2800" dirty="0" err="1">
                <a:latin typeface="Calibri" panose="020F0502020204030204" pitchFamily="34" charset="0"/>
                <a:ea typeface="Calibri" panose="020F0502020204030204" pitchFamily="34" charset="0"/>
                <a:cs typeface="Times New Roman" panose="02020603050405020304" pitchFamily="18" charset="0"/>
              </a:rPr>
              <a:t>shaw-neh</a:t>
            </a:r>
            <a:r>
              <a:rPr lang="en-US" sz="2800" dirty="0">
                <a:latin typeface="Calibri" panose="020F0502020204030204" pitchFamily="34" charset="0"/>
                <a:ea typeface="Calibri" panose="020F0502020204030204" pitchFamily="34" charset="0"/>
                <a:cs typeface="Times New Roman" panose="02020603050405020304" pitchFamily="18" charset="0"/>
              </a:rPr>
              <a:t>'); or (feminine) </a:t>
            </a:r>
            <a:r>
              <a:rPr lang="en-US" sz="2800" dirty="0" err="1">
                <a:latin typeface="Calibri" panose="020F0502020204030204" pitchFamily="34" charset="0"/>
                <a:ea typeface="Calibri" panose="020F0502020204030204" pitchFamily="34" charset="0"/>
                <a:cs typeface="Times New Roman" panose="02020603050405020304" pitchFamily="18" charset="0"/>
              </a:rPr>
              <a:t>shanah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shaw-naw</a:t>
            </a:r>
            <a:r>
              <a:rPr lang="en-US" sz="2800" dirty="0">
                <a:latin typeface="Calibri" panose="020F0502020204030204" pitchFamily="34" charset="0"/>
                <a:ea typeface="Calibri" panose="020F0502020204030204" pitchFamily="34" charset="0"/>
                <a:cs typeface="Times New Roman" panose="02020603050405020304" pitchFamily="18" charset="0"/>
              </a:rPr>
              <a:t>'); from </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H8138</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a y</a:t>
            </a:r>
            <a:r>
              <a:rPr lang="en-US" sz="2800" b="1" u="sng"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ear</a:t>
            </a:r>
            <a:r>
              <a:rPr lang="en-US" sz="2800" b="1"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b="1"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as a </a:t>
            </a:r>
            <a:r>
              <a:rPr lang="en-US" sz="2800" b="1" u="sng" dirty="0">
                <a:ln>
                  <a:solidFill>
                    <a:srgbClr val="0000FF"/>
                  </a:solidFill>
                </a:ln>
                <a:solidFill>
                  <a:srgbClr val="00FF99"/>
                </a:solidFill>
                <a:latin typeface="Calibri" panose="020F0502020204030204" pitchFamily="34" charset="0"/>
                <a:ea typeface="Calibri" panose="020F0502020204030204" pitchFamily="34" charset="0"/>
                <a:cs typeface="Times New Roman" panose="02020603050405020304" pitchFamily="18" charset="0"/>
              </a:rPr>
              <a:t>revolution of time</a:t>
            </a:r>
            <a:r>
              <a:rPr lang="en-US" sz="2800" dirty="0">
                <a:latin typeface="Calibri" panose="020F0502020204030204" pitchFamily="34" charset="0"/>
                <a:ea typeface="Calibri" panose="020F0502020204030204" pitchFamily="34" charset="0"/>
                <a:cs typeface="Times New Roman" panose="02020603050405020304" pitchFamily="18" charset="0"/>
              </a:rPr>
              <a:t>):  KJV -  whole age, long, old, year (X -</a:t>
            </a:r>
            <a:r>
              <a:rPr lang="en-US" sz="2800" dirty="0" err="1">
                <a:latin typeface="Calibri" panose="020F0502020204030204" pitchFamily="34" charset="0"/>
                <a:ea typeface="Calibri" panose="020F0502020204030204" pitchFamily="34" charset="0"/>
                <a:cs typeface="Times New Roman" panose="02020603050405020304" pitchFamily="18" charset="0"/>
              </a:rPr>
              <a:t>ly</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US" sz="2800" b="1" u="sng" dirty="0">
                <a:solidFill>
                  <a:srgbClr val="C00000"/>
                </a:solidFill>
                <a:effectLst>
                  <a:glow rad="127000">
                    <a:srgbClr val="00FF99"/>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scarlet</a:t>
            </a:r>
            <a:r>
              <a:rPr lang="en-US" sz="2800" b="1" dirty="0">
                <a:solidFill>
                  <a:srgbClr val="C00000"/>
                </a:solidFill>
                <a:effectLst>
                  <a:glow rad="127000">
                    <a:srgbClr val="00FF99"/>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 H8144  </a:t>
            </a:r>
            <a:r>
              <a:rPr lang="en-US" sz="2800" dirty="0" err="1">
                <a:latin typeface="Calibri" panose="020F0502020204030204" pitchFamily="34" charset="0"/>
                <a:ea typeface="Calibri" panose="020F0502020204030204" pitchFamily="34" charset="0"/>
                <a:cs typeface="Times New Roman" panose="02020603050405020304" pitchFamily="18" charset="0"/>
              </a:rPr>
              <a:t>shaniy</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shaw</a:t>
            </a:r>
            <a:r>
              <a:rPr lang="en-US" sz="2800" dirty="0">
                <a:latin typeface="Calibri" panose="020F0502020204030204" pitchFamily="34" charset="0"/>
                <a:ea typeface="Calibri" panose="020F0502020204030204" pitchFamily="34" charset="0"/>
                <a:cs typeface="Times New Roman" panose="02020603050405020304" pitchFamily="18" charset="0"/>
              </a:rPr>
              <a:t>-nee'); of uncertain derivation; </a:t>
            </a:r>
            <a:r>
              <a:rPr lang="en-US" sz="2800" b="1"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crimson</a:t>
            </a:r>
            <a:r>
              <a:rPr lang="en-US" sz="2800"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properly, </a:t>
            </a:r>
            <a:r>
              <a:rPr lang="en-US" sz="2800" b="1" dirty="0">
                <a:solidFill>
                  <a:srgbClr val="C00000"/>
                </a:solidFill>
                <a:effectLst>
                  <a:glow rad="127000">
                    <a:srgbClr val="00FF99"/>
                  </a:glow>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insect or its color</a:t>
            </a:r>
            <a:r>
              <a:rPr lang="en-US" sz="2800" dirty="0">
                <a:latin typeface="Calibri" panose="020F0502020204030204" pitchFamily="34" charset="0"/>
                <a:ea typeface="Calibri" panose="020F0502020204030204" pitchFamily="34" charset="0"/>
                <a:cs typeface="Times New Roman" panose="02020603050405020304" pitchFamily="18" charset="0"/>
              </a:rPr>
              <a:t>, also stuff dyed with it:  KJV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crimson</a:t>
            </a:r>
            <a:r>
              <a:rPr lang="en-US" sz="2800"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scarlet (thread</a:t>
            </a:r>
            <a:r>
              <a:rPr lang="en-US" sz="2800" dirty="0" smtClean="0">
                <a:solidFill>
                  <a:srgbClr val="C0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86272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55</a:t>
            </a:fld>
            <a:endParaRPr lang="en-US" sz="1100" b="1" dirty="0">
              <a:solidFill>
                <a:schemeClr val="bg1"/>
              </a:solidFill>
            </a:endParaRPr>
          </a:p>
        </p:txBody>
      </p:sp>
      <p:sp>
        <p:nvSpPr>
          <p:cNvPr id="2" name="Rectangle 1"/>
          <p:cNvSpPr/>
          <p:nvPr/>
        </p:nvSpPr>
        <p:spPr>
          <a:xfrm>
            <a:off x="413221" y="956733"/>
            <a:ext cx="11288309" cy="5096936"/>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1550" indent="-514350">
              <a:lnSpc>
                <a:spcPct val="115000"/>
              </a:lnSpc>
              <a:spcAft>
                <a:spcPts val="1000"/>
              </a:spcAft>
              <a:buClr>
                <a:srgbClr val="00FF00"/>
              </a:buClr>
              <a:buFont typeface="+mj-lt"/>
              <a:buAutoNum type="arabicPeriod" startAt="2"/>
            </a:pPr>
            <a:r>
              <a:rPr lang="en-US" sz="2800" dirty="0" smtClean="0"/>
              <a:t>“</a:t>
            </a:r>
            <a:r>
              <a:rPr lang="en-US" sz="2800" dirty="0" smtClean="0">
                <a:ln>
                  <a:solidFill>
                    <a:srgbClr val="0000FF"/>
                  </a:solidFill>
                </a:ln>
                <a:solidFill>
                  <a:srgbClr val="FF0000"/>
                </a:solidFill>
              </a:rPr>
              <a:t>Scarlet </a:t>
            </a:r>
            <a:r>
              <a:rPr lang="en-US" sz="2800" dirty="0">
                <a:ln>
                  <a:solidFill>
                    <a:srgbClr val="0000FF"/>
                  </a:solidFill>
                </a:ln>
                <a:solidFill>
                  <a:srgbClr val="FF0000"/>
                </a:solidFill>
              </a:rPr>
              <a:t>Thread</a:t>
            </a:r>
            <a:r>
              <a:rPr lang="en-US" sz="2800" dirty="0"/>
              <a:t>” - The first time a family word of </a:t>
            </a:r>
            <a:r>
              <a:rPr lang="en-US" sz="2800" b="1" dirty="0"/>
              <a:t>“</a:t>
            </a:r>
            <a:r>
              <a:rPr lang="en-US" sz="2800" b="1" dirty="0" err="1">
                <a:ln>
                  <a:solidFill>
                    <a:srgbClr val="0000FF"/>
                  </a:solidFill>
                </a:ln>
                <a:solidFill>
                  <a:srgbClr val="FF0000"/>
                </a:solidFill>
              </a:rPr>
              <a:t>shaniy</a:t>
            </a:r>
            <a:r>
              <a:rPr lang="en-US" sz="2800" b="1" dirty="0"/>
              <a:t>” </a:t>
            </a:r>
            <a:r>
              <a:rPr lang="en-US" sz="2800" dirty="0"/>
              <a:t>is used as “</a:t>
            </a:r>
            <a:r>
              <a:rPr lang="en-US" sz="2800" b="1" dirty="0">
                <a:ln>
                  <a:solidFill>
                    <a:srgbClr val="0000FF"/>
                  </a:solidFill>
                </a:ln>
                <a:solidFill>
                  <a:srgbClr val="FF0000"/>
                </a:solidFill>
                <a:effectLst>
                  <a:outerShdw blurRad="69850" dist="43180" dir="5400000" sx="0" sy="0">
                    <a:srgbClr val="000000">
                      <a:alpha val="65000"/>
                    </a:srgbClr>
                  </a:outerShdw>
                </a:effectLst>
              </a:rPr>
              <a:t>scarlet</a:t>
            </a:r>
            <a:r>
              <a:rPr lang="en-US" sz="2800" dirty="0"/>
              <a:t>” is </a:t>
            </a:r>
            <a:r>
              <a:rPr lang="en-US" sz="2800" i="1" dirty="0">
                <a:solidFill>
                  <a:srgbClr val="008080"/>
                </a:solidFill>
                <a:latin typeface="Georgia" panose="02040502050405020303" pitchFamily="18" charset="0"/>
              </a:rPr>
              <a:t>Gen 38 </a:t>
            </a:r>
            <a:r>
              <a:rPr lang="en-US" sz="2800" dirty="0"/>
              <a:t>– when it refers to </a:t>
            </a:r>
            <a:r>
              <a:rPr lang="en-US" sz="2800" b="1" dirty="0">
                <a:effectLst>
                  <a:outerShdw blurRad="69850" dist="43180" dir="5400000" sx="0" sy="0">
                    <a:srgbClr val="000000">
                      <a:alpha val="65000"/>
                    </a:srgbClr>
                  </a:outerShdw>
                </a:effectLst>
              </a:rPr>
              <a:t>a </a:t>
            </a:r>
            <a:r>
              <a:rPr lang="en-US" sz="2800" b="1" dirty="0">
                <a:ln>
                  <a:solidFill>
                    <a:srgbClr val="0000FF"/>
                  </a:solidFill>
                </a:ln>
                <a:solidFill>
                  <a:srgbClr val="FF0000"/>
                </a:solidFill>
                <a:effectLst>
                  <a:outerShdw blurRad="69850" dist="43180" dir="5400000" sx="0" sy="0">
                    <a:srgbClr val="000000">
                      <a:alpha val="65000"/>
                    </a:srgbClr>
                  </a:outerShdw>
                </a:effectLst>
              </a:rPr>
              <a:t>scarlet thread </a:t>
            </a:r>
            <a:r>
              <a:rPr lang="en-US" sz="2800" dirty="0"/>
              <a:t>that was tied to the wrist of </a:t>
            </a:r>
            <a:r>
              <a:rPr lang="en-US" sz="2800" b="1" u="sng" dirty="0" err="1">
                <a:solidFill>
                  <a:schemeClr val="accent4">
                    <a:lumMod val="75000"/>
                  </a:schemeClr>
                </a:solidFill>
              </a:rPr>
              <a:t>Zerah</a:t>
            </a:r>
            <a:r>
              <a:rPr lang="en-US" sz="2800" dirty="0"/>
              <a:t>, one of the twins of Judah and Tamar.  Remember, </a:t>
            </a:r>
            <a:r>
              <a:rPr lang="en-US" sz="2800" dirty="0" err="1">
                <a:solidFill>
                  <a:schemeClr val="accent4">
                    <a:lumMod val="75000"/>
                  </a:schemeClr>
                </a:solidFill>
              </a:rPr>
              <a:t>Zerah</a:t>
            </a:r>
            <a:r>
              <a:rPr lang="en-US" sz="2800" dirty="0"/>
              <a:t> </a:t>
            </a:r>
            <a:r>
              <a:rPr lang="en-US" sz="2800" b="1" u="sng" dirty="0"/>
              <a:t>thrust his fist out of Tamar FIRST</a:t>
            </a:r>
            <a:r>
              <a:rPr lang="en-US" sz="2800" dirty="0"/>
              <a:t> and a </a:t>
            </a:r>
            <a:r>
              <a:rPr lang="en-US" sz="2800" dirty="0">
                <a:ln>
                  <a:solidFill>
                    <a:srgbClr val="0000FF"/>
                  </a:solidFill>
                </a:ln>
                <a:solidFill>
                  <a:srgbClr val="FF0000"/>
                </a:solidFill>
              </a:rPr>
              <a:t>scarlet thread </a:t>
            </a:r>
            <a:r>
              <a:rPr lang="en-US" sz="2800" dirty="0"/>
              <a:t>was tied to his wrist.  He then withdrew his hand and his brother Perez came out.  </a:t>
            </a:r>
            <a:r>
              <a:rPr lang="en-US" sz="2800" dirty="0" smtClean="0"/>
              <a:t/>
            </a:r>
            <a:br>
              <a:rPr lang="en-US" sz="2800" dirty="0" smtClean="0"/>
            </a:br>
            <a:r>
              <a:rPr lang="en-US" sz="2800" b="1" dirty="0" smtClean="0">
                <a:effectLst>
                  <a:outerShdw blurRad="69850" dist="43180" dir="5400000" sx="0" sy="0">
                    <a:srgbClr val="000000">
                      <a:alpha val="65000"/>
                    </a:srgbClr>
                  </a:outerShdw>
                </a:effectLst>
              </a:rPr>
              <a:t>The </a:t>
            </a:r>
            <a:r>
              <a:rPr lang="en-US" sz="2800" b="1" dirty="0">
                <a:effectLst>
                  <a:outerShdw blurRad="69850" dist="43180" dir="5400000" sx="0" sy="0">
                    <a:srgbClr val="000000">
                      <a:alpha val="65000"/>
                    </a:srgbClr>
                  </a:outerShdw>
                </a:effectLst>
              </a:rPr>
              <a:t>child </a:t>
            </a:r>
            <a:r>
              <a:rPr lang="en-US" sz="2800" b="1" u="sng" dirty="0" err="1">
                <a:solidFill>
                  <a:schemeClr val="accent4">
                    <a:lumMod val="75000"/>
                  </a:schemeClr>
                </a:solidFill>
                <a:effectLst>
                  <a:outerShdw blurRad="69850" dist="43180" dir="5400000" sx="0" sy="0">
                    <a:srgbClr val="000000">
                      <a:alpha val="65000"/>
                    </a:srgbClr>
                  </a:outerShdw>
                </a:effectLst>
              </a:rPr>
              <a:t>Zerah</a:t>
            </a:r>
            <a:r>
              <a:rPr lang="en-US" sz="2800" b="1" dirty="0">
                <a:effectLst>
                  <a:outerShdw blurRad="69850" dist="43180" dir="5400000" sx="0" sy="0">
                    <a:srgbClr val="000000">
                      <a:alpha val="65000"/>
                    </a:srgbClr>
                  </a:outerShdw>
                </a:effectLst>
              </a:rPr>
              <a:t> that came out second was actually the first to be completely revealed, and </a:t>
            </a:r>
            <a:r>
              <a:rPr lang="en-US" sz="2800" b="1" u="sng" dirty="0">
                <a:effectLst>
                  <a:outerShdw blurRad="69850" dist="43180" dir="5400000" sx="0" sy="0">
                    <a:srgbClr val="000000">
                      <a:alpha val="65000"/>
                    </a:srgbClr>
                  </a:outerShdw>
                </a:effectLst>
              </a:rPr>
              <a:t>the ONE that the </a:t>
            </a:r>
            <a:r>
              <a:rPr lang="en-US" sz="2800" b="1" u="sng" dirty="0">
                <a:solidFill>
                  <a:srgbClr val="0000FF"/>
                </a:solidFill>
                <a:effectLst>
                  <a:outerShdw blurRad="69850" dist="43180" dir="5400000" sx="0" sy="0">
                    <a:srgbClr val="000000">
                      <a:alpha val="65000"/>
                    </a:srgbClr>
                  </a:outerShdw>
                </a:effectLst>
              </a:rPr>
              <a:t>Messiah</a:t>
            </a:r>
            <a:r>
              <a:rPr lang="en-US" sz="2800" b="1" u="sng" dirty="0">
                <a:effectLst>
                  <a:outerShdw blurRad="69850" dist="43180" dir="5400000" sx="0" sy="0">
                    <a:srgbClr val="000000">
                      <a:alpha val="65000"/>
                    </a:srgbClr>
                  </a:outerShdw>
                </a:effectLst>
              </a:rPr>
              <a:t> would come throu</a:t>
            </a:r>
            <a:r>
              <a:rPr lang="en-US" sz="2800" b="1" dirty="0">
                <a:effectLst>
                  <a:outerShdw blurRad="69850" dist="43180" dir="5400000" sx="0" sy="0">
                    <a:srgbClr val="000000">
                      <a:alpha val="65000"/>
                    </a:srgbClr>
                  </a:outerShdw>
                </a:effectLst>
              </a:rPr>
              <a:t>g</a:t>
            </a:r>
            <a:r>
              <a:rPr lang="en-US" sz="2800" b="1" u="sng" dirty="0">
                <a:effectLst>
                  <a:outerShdw blurRad="69850" dist="43180" dir="5400000" sx="0" sy="0">
                    <a:srgbClr val="000000">
                      <a:alpha val="65000"/>
                    </a:srgbClr>
                  </a:outerShdw>
                </a:effectLst>
              </a:rPr>
              <a:t>h</a:t>
            </a:r>
            <a:r>
              <a:rPr lang="en-US" sz="2800" dirty="0"/>
              <a:t> (</a:t>
            </a:r>
            <a:r>
              <a:rPr lang="en-US" sz="2800" i="1" dirty="0">
                <a:solidFill>
                  <a:srgbClr val="008080"/>
                </a:solidFill>
                <a:latin typeface="Georgia" panose="02040502050405020303" pitchFamily="18" charset="0"/>
              </a:rPr>
              <a:t>Gen 38:30</a:t>
            </a:r>
            <a:r>
              <a:rPr lang="en-US" sz="2800" dirty="0"/>
              <a:t>; </a:t>
            </a:r>
            <a:r>
              <a:rPr lang="en-US" sz="2800" i="1" dirty="0">
                <a:solidFill>
                  <a:srgbClr val="008080"/>
                </a:solidFill>
                <a:latin typeface="Georgia" panose="02040502050405020303" pitchFamily="18" charset="0"/>
              </a:rPr>
              <a:t>Matthew</a:t>
            </a:r>
            <a:r>
              <a:rPr lang="en-US" sz="2800" dirty="0"/>
              <a:t> chapter </a:t>
            </a:r>
            <a:r>
              <a:rPr lang="en-US" sz="2800" i="1" dirty="0">
                <a:solidFill>
                  <a:srgbClr val="008080"/>
                </a:solidFill>
              </a:rPr>
              <a:t>1</a:t>
            </a:r>
            <a:r>
              <a:rPr lang="en-US" sz="2800" dirty="0"/>
              <a:t>).</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68146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56</a:t>
            </a:fld>
            <a:endParaRPr lang="en-US" sz="1100" b="1" dirty="0">
              <a:solidFill>
                <a:sysClr val="windowText" lastClr="000000"/>
              </a:solidFill>
            </a:endParaRPr>
          </a:p>
        </p:txBody>
      </p:sp>
      <p:sp>
        <p:nvSpPr>
          <p:cNvPr id="2" name="Rectangle 1"/>
          <p:cNvSpPr/>
          <p:nvPr/>
        </p:nvSpPr>
        <p:spPr>
          <a:xfrm>
            <a:off x="413221" y="262465"/>
            <a:ext cx="11288309" cy="6301318"/>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1550" indent="-514350">
              <a:lnSpc>
                <a:spcPct val="115000"/>
              </a:lnSpc>
              <a:spcAft>
                <a:spcPts val="1000"/>
              </a:spcAft>
              <a:buClr>
                <a:srgbClr val="00FF00"/>
              </a:buClr>
              <a:buFont typeface="+mj-lt"/>
              <a:buAutoNum type="arabicPeriod" startAt="3"/>
            </a:pPr>
            <a:r>
              <a:rPr lang="en-US" sz="2800" dirty="0"/>
              <a:t>“</a:t>
            </a:r>
            <a:r>
              <a:rPr lang="en-US" sz="2800" dirty="0">
                <a:ln>
                  <a:solidFill>
                    <a:srgbClr val="0000FF"/>
                  </a:solidFill>
                </a:ln>
                <a:solidFill>
                  <a:srgbClr val="FF0000"/>
                </a:solidFill>
              </a:rPr>
              <a:t>Scarlet Cord</a:t>
            </a:r>
            <a:r>
              <a:rPr lang="en-US" sz="2800" dirty="0"/>
              <a:t>” – This theme continues with the </a:t>
            </a:r>
            <a:r>
              <a:rPr lang="en-US" sz="2800" dirty="0">
                <a:ln>
                  <a:solidFill>
                    <a:srgbClr val="0000FF"/>
                  </a:solidFill>
                </a:ln>
                <a:solidFill>
                  <a:srgbClr val="FF0000"/>
                </a:solidFill>
              </a:rPr>
              <a:t>scarlet</a:t>
            </a:r>
            <a:r>
              <a:rPr lang="en-US" sz="2800" dirty="0"/>
              <a:t> cord </a:t>
            </a:r>
            <a:r>
              <a:rPr lang="en-US" sz="2600" dirty="0"/>
              <a:t>that was placed in the window of </a:t>
            </a:r>
            <a:r>
              <a:rPr lang="en-US" sz="2600" b="1" u="sng" dirty="0" smtClean="0">
                <a:solidFill>
                  <a:srgbClr val="FF0000"/>
                </a:solidFill>
                <a:effectLst>
                  <a:outerShdw blurRad="69850" dist="43180" dir="5400000" sx="0" sy="0">
                    <a:srgbClr val="000000">
                      <a:alpha val="65000"/>
                    </a:srgbClr>
                  </a:outerShdw>
                </a:effectLst>
              </a:rPr>
              <a:t>Rahab</a:t>
            </a:r>
            <a:r>
              <a:rPr lang="en-US" sz="2600" dirty="0" smtClean="0">
                <a:solidFill>
                  <a:srgbClr val="FF0000"/>
                </a:solidFill>
                <a:effectLst>
                  <a:outerShdw blurRad="69850" dist="43180" dir="5400000" sx="0" sy="0">
                    <a:srgbClr val="000000">
                      <a:alpha val="65000"/>
                    </a:srgbClr>
                  </a:outerShdw>
                </a:effectLst>
              </a:rPr>
              <a:t>.</a:t>
            </a:r>
            <a:r>
              <a:rPr lang="en-US" sz="2600" dirty="0" smtClean="0"/>
              <a:t>  </a:t>
            </a:r>
            <a:r>
              <a:rPr lang="en-US" sz="2600" dirty="0"/>
              <a:t>This </a:t>
            </a:r>
            <a:r>
              <a:rPr lang="en-US" sz="2600" dirty="0">
                <a:ln>
                  <a:solidFill>
                    <a:srgbClr val="0000FF"/>
                  </a:solidFill>
                </a:ln>
                <a:solidFill>
                  <a:srgbClr val="FF0000"/>
                </a:solidFill>
              </a:rPr>
              <a:t>scarlet</a:t>
            </a:r>
            <a:r>
              <a:rPr lang="en-US" sz="2600" dirty="0"/>
              <a:t> cord was a sign of her faith, and of her salvation as she and her family were spared </a:t>
            </a:r>
            <a:r>
              <a:rPr lang="en-US" sz="2600" b="1" u="sng" dirty="0">
                <a:solidFill>
                  <a:schemeClr val="bg1"/>
                </a:solidFill>
              </a:rPr>
              <a:t>the </a:t>
            </a:r>
            <a:r>
              <a:rPr lang="en-US" sz="2600" b="1" dirty="0">
                <a:solidFill>
                  <a:schemeClr val="bg1"/>
                </a:solidFill>
              </a:rPr>
              <a:t>j</a:t>
            </a:r>
            <a:r>
              <a:rPr lang="en-US" sz="2600" b="1" u="sng" dirty="0">
                <a:solidFill>
                  <a:schemeClr val="bg1"/>
                </a:solidFill>
              </a:rPr>
              <a:t>ud</a:t>
            </a:r>
            <a:r>
              <a:rPr lang="en-US" sz="2600" b="1" dirty="0">
                <a:solidFill>
                  <a:schemeClr val="bg1"/>
                </a:solidFill>
              </a:rPr>
              <a:t>g</a:t>
            </a:r>
            <a:r>
              <a:rPr lang="en-US" sz="2600" b="1" u="sng" dirty="0">
                <a:solidFill>
                  <a:schemeClr val="bg1"/>
                </a:solidFill>
              </a:rPr>
              <a:t>ment rendered</a:t>
            </a:r>
            <a:r>
              <a:rPr lang="en-US" sz="2600" b="1" dirty="0">
                <a:solidFill>
                  <a:schemeClr val="bg1"/>
                </a:solidFill>
              </a:rPr>
              <a:t> </a:t>
            </a:r>
            <a:r>
              <a:rPr lang="en-US" sz="2600" dirty="0"/>
              <a:t>upon Jericho by </a:t>
            </a:r>
            <a:r>
              <a:rPr lang="en-US" sz="2600" dirty="0">
                <a:solidFill>
                  <a:srgbClr val="0000FF"/>
                </a:solidFill>
              </a:rPr>
              <a:t>Yahuah</a:t>
            </a:r>
            <a:r>
              <a:rPr lang="en-US" sz="2600" dirty="0"/>
              <a:t> and the Children of Israel under the command of Joshua (</a:t>
            </a:r>
            <a:r>
              <a:rPr lang="en-US" sz="2600" i="1" dirty="0">
                <a:solidFill>
                  <a:srgbClr val="008080"/>
                </a:solidFill>
                <a:latin typeface="Georgia" panose="02040502050405020303" pitchFamily="18" charset="0"/>
              </a:rPr>
              <a:t>Josh 2:18</a:t>
            </a:r>
            <a:r>
              <a:rPr lang="en-US" sz="2600" dirty="0"/>
              <a:t>).</a:t>
            </a:r>
            <a:br>
              <a:rPr lang="en-US" sz="2600" dirty="0"/>
            </a:br>
            <a:r>
              <a:rPr lang="en-US" sz="2600" b="1" dirty="0"/>
              <a:t>     </a:t>
            </a:r>
            <a:r>
              <a:rPr lang="en-US" sz="2600" i="1" dirty="0">
                <a:solidFill>
                  <a:srgbClr val="008080"/>
                </a:solidFill>
                <a:latin typeface="Georgia" panose="02040502050405020303" pitchFamily="18" charset="0"/>
              </a:rPr>
              <a:t>Josh 2:18   </a:t>
            </a:r>
            <a:r>
              <a:rPr lang="en-US" sz="2600" dirty="0">
                <a:ln>
                  <a:solidFill>
                    <a:srgbClr val="0000FF"/>
                  </a:solidFill>
                </a:ln>
                <a:solidFill>
                  <a:schemeClr val="bg2">
                    <a:lumMod val="60000"/>
                    <a:lumOff val="40000"/>
                  </a:schemeClr>
                </a:solidFill>
              </a:rPr>
              <a:t>Behold, when we come into the land, thou shalt bind this line of </a:t>
            </a:r>
            <a:r>
              <a:rPr lang="en-US" sz="2600" b="1" u="sng" dirty="0">
                <a:ln>
                  <a:solidFill>
                    <a:srgbClr val="0000FF"/>
                  </a:solidFill>
                </a:ln>
                <a:solidFill>
                  <a:srgbClr val="FF33CC"/>
                </a:solidFill>
                <a:effectLst>
                  <a:glow rad="127000">
                    <a:srgbClr val="FFFF00"/>
                  </a:glow>
                </a:effectLst>
              </a:rPr>
              <a:t>scarlet</a:t>
            </a:r>
            <a:r>
              <a:rPr lang="en-US" sz="2600" dirty="0">
                <a:ln>
                  <a:solidFill>
                    <a:srgbClr val="0000FF"/>
                  </a:solidFill>
                </a:ln>
                <a:solidFill>
                  <a:schemeClr val="bg2">
                    <a:lumMod val="60000"/>
                    <a:lumOff val="40000"/>
                  </a:schemeClr>
                </a:solidFill>
              </a:rPr>
              <a:t> thread in the window which thou didst let us down by: and thou shalt bring thy father, and thy mother, and thy brethren, and all thy father's household, home unto thee.  </a:t>
            </a:r>
            <a:r>
              <a:rPr lang="en-US" sz="2000" dirty="0">
                <a:solidFill>
                  <a:schemeClr val="bg1"/>
                </a:solidFill>
              </a:rPr>
              <a:t>KJV</a:t>
            </a:r>
            <a:r>
              <a:rPr lang="en-US" sz="2600" dirty="0"/>
              <a:t/>
            </a:r>
            <a:br>
              <a:rPr lang="en-US" sz="2600" dirty="0"/>
            </a:br>
            <a:r>
              <a:rPr lang="en-US" sz="2600" b="1" u="sng" dirty="0">
                <a:solidFill>
                  <a:srgbClr val="FF0000"/>
                </a:solidFill>
                <a:effectLst>
                  <a:outerShdw blurRad="69850" dist="43180" dir="5400000" sx="0" sy="0">
                    <a:srgbClr val="000000">
                      <a:alpha val="65000"/>
                    </a:srgbClr>
                  </a:outerShdw>
                </a:effectLst>
              </a:rPr>
              <a:t>Rahab</a:t>
            </a:r>
            <a:r>
              <a:rPr lang="en-US" sz="2600" b="1" dirty="0">
                <a:effectLst>
                  <a:outerShdw blurRad="69850" dist="43180" dir="5400000" sx="0" sy="0">
                    <a:srgbClr val="000000">
                      <a:alpha val="65000"/>
                    </a:srgbClr>
                  </a:outerShdw>
                </a:effectLst>
              </a:rPr>
              <a:t> ALSO became an ancestress of </a:t>
            </a:r>
            <a:r>
              <a:rPr lang="en-US" sz="2600" b="1" dirty="0">
                <a:solidFill>
                  <a:srgbClr val="0000FF"/>
                </a:solidFill>
                <a:effectLst>
                  <a:outerShdw blurRad="69850" dist="43180" dir="5400000" sx="0" sy="0">
                    <a:srgbClr val="000000">
                      <a:alpha val="65000"/>
                    </a:srgbClr>
                  </a:outerShdw>
                </a:effectLst>
              </a:rPr>
              <a:t>Yahusha </a:t>
            </a:r>
            <a:r>
              <a:rPr lang="en-US" sz="2600" b="1" dirty="0">
                <a:effectLst>
                  <a:outerShdw blurRad="69850" dist="43180" dir="5400000" sx="0" sy="0">
                    <a:srgbClr val="000000">
                      <a:alpha val="65000"/>
                    </a:srgbClr>
                  </a:outerShdw>
                </a:effectLst>
              </a:rPr>
              <a:t>our Messiah because of that scarlet cord. </a:t>
            </a:r>
            <a:br>
              <a:rPr lang="en-US" sz="2600" b="1" dirty="0">
                <a:effectLst>
                  <a:outerShdw blurRad="69850" dist="43180" dir="5400000" sx="0" sy="0">
                    <a:srgbClr val="000000">
                      <a:alpha val="65000"/>
                    </a:srgbClr>
                  </a:outerShdw>
                </a:effectLst>
              </a:rPr>
            </a:br>
            <a:r>
              <a:rPr lang="en-US" sz="2600" dirty="0"/>
              <a:t>     </a:t>
            </a:r>
            <a:r>
              <a:rPr lang="en-US" sz="2600" i="1" dirty="0">
                <a:solidFill>
                  <a:srgbClr val="008080"/>
                </a:solidFill>
                <a:latin typeface="Georgia" panose="02040502050405020303" pitchFamily="18" charset="0"/>
              </a:rPr>
              <a:t>Matt 1:5-6  </a:t>
            </a:r>
            <a:r>
              <a:rPr lang="en-US" sz="2600" dirty="0">
                <a:ln>
                  <a:solidFill>
                    <a:srgbClr val="0000FF"/>
                  </a:solidFill>
                </a:ln>
                <a:solidFill>
                  <a:schemeClr val="bg2">
                    <a:lumMod val="60000"/>
                    <a:lumOff val="40000"/>
                  </a:schemeClr>
                </a:solidFill>
              </a:rPr>
              <a:t>Salmon begot Boaz by </a:t>
            </a:r>
            <a:r>
              <a:rPr lang="en-US" sz="2600" b="1" u="sng" dirty="0">
                <a:solidFill>
                  <a:srgbClr val="FF0000"/>
                </a:solidFill>
                <a:effectLst>
                  <a:outerShdw blurRad="69850" dist="43180" dir="5400000" sx="0" sy="0">
                    <a:srgbClr val="000000">
                      <a:alpha val="65000"/>
                    </a:srgbClr>
                  </a:outerShdw>
                </a:effectLst>
              </a:rPr>
              <a:t>Rahab</a:t>
            </a:r>
            <a:r>
              <a:rPr lang="en-US" sz="2600" dirty="0">
                <a:ln>
                  <a:solidFill>
                    <a:srgbClr val="0000FF"/>
                  </a:solidFill>
                </a:ln>
                <a:solidFill>
                  <a:schemeClr val="bg2">
                    <a:lumMod val="60000"/>
                    <a:lumOff val="40000"/>
                  </a:schemeClr>
                </a:solidFill>
              </a:rPr>
              <a:t>, Boaz begot Obed by Ruth, Obed begot Jesse, 6 and Jesse begot David the king.  </a:t>
            </a:r>
            <a:r>
              <a:rPr lang="en-US" sz="2000" dirty="0">
                <a:solidFill>
                  <a:schemeClr val="bg1"/>
                </a:solidFill>
              </a:rPr>
              <a:t>NKJV</a:t>
            </a:r>
            <a:endParaRPr lang="en-C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66925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57</a:t>
            </a:fld>
            <a:endParaRPr lang="en-US" sz="1100" b="1" dirty="0">
              <a:solidFill>
                <a:sysClr val="windowText" lastClr="000000"/>
              </a:solidFill>
            </a:endParaRPr>
          </a:p>
        </p:txBody>
      </p:sp>
      <p:sp>
        <p:nvSpPr>
          <p:cNvPr id="2" name="Rectangle 1"/>
          <p:cNvSpPr/>
          <p:nvPr/>
        </p:nvSpPr>
        <p:spPr>
          <a:xfrm>
            <a:off x="413221" y="160860"/>
            <a:ext cx="11288309" cy="6595535"/>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rgbClr val="FF0000"/>
                </a:solidFill>
                <a:latin typeface="Calibri" panose="020F0502020204030204" pitchFamily="34" charset="0"/>
                <a:ea typeface="Times New Roman" panose="02020603050405020304" pitchFamily="18" charset="0"/>
              </a:rPr>
              <a:t>Cleansing for skin diseases &amp; comparison between scape goat and released bird </a:t>
            </a:r>
            <a:r>
              <a:rPr lang="en-US" sz="2400" b="1" dirty="0" smtClean="0">
                <a:solidFill>
                  <a:srgbClr val="FF0000"/>
                </a:solidFill>
                <a:latin typeface="Calibri" panose="020F0502020204030204" pitchFamily="34" charset="0"/>
                <a:ea typeface="Times New Roman" panose="02020603050405020304" pitchFamily="18" charset="0"/>
              </a:rPr>
              <a:t/>
            </a:r>
            <a:br>
              <a:rPr lang="en-US" sz="2400" b="1" dirty="0" smtClean="0">
                <a:solidFill>
                  <a:srgbClr val="FF0000"/>
                </a:solidFill>
                <a:latin typeface="Calibri" panose="020F0502020204030204" pitchFamily="34" charset="0"/>
                <a:ea typeface="Times New Roman" panose="02020603050405020304" pitchFamily="18" charset="0"/>
              </a:rPr>
            </a:br>
            <a:r>
              <a:rPr lang="en-US" sz="2400" b="1" dirty="0" smtClean="0">
                <a:solidFill>
                  <a:srgbClr val="FF0000"/>
                </a:solidFill>
                <a:latin typeface="Calibri" panose="020F0502020204030204" pitchFamily="34" charset="0"/>
                <a:ea typeface="Times New Roman" panose="02020603050405020304" pitchFamily="18" charset="0"/>
              </a:rPr>
              <a:t>[</a:t>
            </a:r>
            <a:r>
              <a:rPr lang="en-US" sz="2400" b="1" dirty="0">
                <a:solidFill>
                  <a:srgbClr val="FF0000"/>
                </a:solidFill>
                <a:latin typeface="Calibri" panose="020F0502020204030204" pitchFamily="34" charset="0"/>
                <a:ea typeface="Times New Roman" panose="02020603050405020304" pitchFamily="18" charset="0"/>
              </a:rPr>
              <a:t>being connected to scarlet yarn]:  </a:t>
            </a:r>
            <a:br>
              <a:rPr lang="en-US" sz="2400" b="1" dirty="0">
                <a:solidFill>
                  <a:srgbClr val="FF0000"/>
                </a:solidFill>
                <a:latin typeface="Calibri" panose="020F0502020204030204" pitchFamily="34" charset="0"/>
                <a:ea typeface="Times New Roman" panose="02020603050405020304" pitchFamily="18" charset="0"/>
              </a:rPr>
            </a:br>
            <a:r>
              <a:rPr lang="en-US" sz="2400" dirty="0">
                <a:solidFill>
                  <a:srgbClr val="002060"/>
                </a:solidFill>
                <a:latin typeface="Calibri" panose="020F0502020204030204" pitchFamily="34" charset="0"/>
                <a:ea typeface="Times New Roman" panose="02020603050405020304" pitchFamily="18" charset="0"/>
              </a:rPr>
              <a:t>If they have been healed of their defiling skin disease, the priest shall order that </a:t>
            </a:r>
            <a:r>
              <a:rPr lang="en-US" sz="2400" b="1" i="1" dirty="0">
                <a:solidFill>
                  <a:srgbClr val="002060"/>
                </a:solidFill>
                <a:effectLst>
                  <a:glow rad="127000">
                    <a:srgbClr val="00FFFF"/>
                  </a:glow>
                </a:effectLst>
                <a:latin typeface="Calibri" panose="020F0502020204030204" pitchFamily="34" charset="0"/>
                <a:ea typeface="Times New Roman" panose="02020603050405020304" pitchFamily="18" charset="0"/>
              </a:rPr>
              <a:t>two live clean birds</a:t>
            </a:r>
            <a:r>
              <a:rPr lang="en-US" sz="2400" dirty="0">
                <a:solidFill>
                  <a:srgbClr val="002060"/>
                </a:solidFill>
                <a:latin typeface="Calibri" panose="020F0502020204030204" pitchFamily="34" charset="0"/>
                <a:ea typeface="Times New Roman" panose="02020603050405020304" pitchFamily="18" charset="0"/>
              </a:rPr>
              <a:t> and some cedar wood, </a:t>
            </a:r>
            <a:r>
              <a:rPr lang="en-US" sz="2400" b="1" dirty="0">
                <a:solidFill>
                  <a:srgbClr val="002060"/>
                </a:solidFill>
                <a:effectLst>
                  <a:glow rad="127000">
                    <a:srgbClr val="FFFF00"/>
                  </a:glow>
                </a:effectLst>
                <a:latin typeface="Calibri" panose="020F0502020204030204" pitchFamily="34" charset="0"/>
                <a:ea typeface="Times New Roman" panose="02020603050405020304" pitchFamily="18" charset="0"/>
              </a:rPr>
              <a:t>scarlet yarn </a:t>
            </a:r>
            <a:r>
              <a:rPr lang="en-US" sz="2400" dirty="0">
                <a:solidFill>
                  <a:srgbClr val="002060"/>
                </a:solidFill>
                <a:latin typeface="Calibri" panose="020F0502020204030204" pitchFamily="34" charset="0"/>
                <a:ea typeface="Times New Roman" panose="02020603050405020304" pitchFamily="18" charset="0"/>
              </a:rPr>
              <a:t>and hyssop be brought for the person to be cleansed. Then the priest shall order that </a:t>
            </a:r>
            <a:r>
              <a:rPr lang="en-US" sz="2400" i="1" dirty="0">
                <a:solidFill>
                  <a:srgbClr val="002060"/>
                </a:solidFill>
                <a:latin typeface="Calibri" panose="020F0502020204030204" pitchFamily="34" charset="0"/>
                <a:ea typeface="Times New Roman" panose="02020603050405020304" pitchFamily="18" charset="0"/>
              </a:rPr>
              <a:t>one of the birds be killed</a:t>
            </a:r>
            <a:r>
              <a:rPr lang="en-US" sz="2400" dirty="0">
                <a:solidFill>
                  <a:srgbClr val="002060"/>
                </a:solidFill>
                <a:latin typeface="Calibri" panose="020F0502020204030204" pitchFamily="34" charset="0"/>
                <a:ea typeface="Times New Roman" panose="02020603050405020304" pitchFamily="18" charset="0"/>
              </a:rPr>
              <a:t> over fresh water in a clay pot. He is then to take the live bird ... And he is </a:t>
            </a:r>
            <a:r>
              <a:rPr lang="en-US" sz="2400" i="1" dirty="0">
                <a:solidFill>
                  <a:srgbClr val="002060"/>
                </a:solidFill>
                <a:latin typeface="Calibri" panose="020F0502020204030204" pitchFamily="34" charset="0"/>
                <a:ea typeface="Times New Roman" panose="02020603050405020304" pitchFamily="18" charset="0"/>
              </a:rPr>
              <a:t>to release the live bird in the open </a:t>
            </a:r>
            <a:r>
              <a:rPr lang="en-US" sz="2400" i="1" dirty="0" smtClean="0">
                <a:solidFill>
                  <a:srgbClr val="002060"/>
                </a:solidFill>
                <a:latin typeface="Calibri" panose="020F0502020204030204" pitchFamily="34" charset="0"/>
                <a:ea typeface="Times New Roman" panose="02020603050405020304" pitchFamily="18" charset="0"/>
              </a:rPr>
              <a:t>fields</a:t>
            </a:r>
            <a:r>
              <a:rPr lang="en-US" sz="2400" dirty="0" smtClean="0">
                <a:solidFill>
                  <a:srgbClr val="002060"/>
                </a:solidFill>
                <a:latin typeface="Calibri" panose="020F0502020204030204" pitchFamily="34" charset="0"/>
                <a:ea typeface="Times New Roman" panose="02020603050405020304" pitchFamily="18" charset="0"/>
              </a:rPr>
              <a:t> </a:t>
            </a:r>
            <a:r>
              <a:rPr lang="en-US" sz="2400" dirty="0">
                <a:solidFill>
                  <a:srgbClr val="002060"/>
                </a:solidFill>
                <a:latin typeface="Calibri" panose="020F0502020204030204" pitchFamily="34" charset="0"/>
                <a:ea typeface="Times New Roman" panose="02020603050405020304" pitchFamily="18" charset="0"/>
              </a:rPr>
              <a:t>(</a:t>
            </a:r>
            <a:r>
              <a:rPr lang="en-US" sz="2400" i="1" dirty="0">
                <a:solidFill>
                  <a:srgbClr val="008080"/>
                </a:solidFill>
                <a:latin typeface="Georgia" panose="02040502050405020303" pitchFamily="18" charset="0"/>
                <a:ea typeface="Times New Roman" panose="02020603050405020304" pitchFamily="18" charset="0"/>
              </a:rPr>
              <a:t>Lev 14:4-7</a:t>
            </a:r>
            <a:r>
              <a:rPr lang="en-US" sz="2400" dirty="0" smtClean="0">
                <a:solidFill>
                  <a:srgbClr val="002060"/>
                </a:solidFill>
                <a:latin typeface="Calibri" panose="020F0502020204030204" pitchFamily="34" charset="0"/>
                <a:ea typeface="Times New Roman" panose="02020603050405020304" pitchFamily="18" charset="0"/>
              </a:rPr>
              <a:t>).   </a:t>
            </a:r>
            <a:r>
              <a:rPr lang="en-US" sz="2400" dirty="0">
                <a:solidFill>
                  <a:srgbClr val="002060"/>
                </a:solidFill>
                <a:latin typeface="Calibri" panose="020F0502020204030204" pitchFamily="34" charset="0"/>
                <a:ea typeface="Calibri" panose="020F0502020204030204" pitchFamily="34" charset="0"/>
              </a:rPr>
              <a:t>The released bird, like the scapegoat, was sent away carrying the impurity, the stain.</a:t>
            </a:r>
            <a:r>
              <a:rPr lang="en-US" sz="2400" dirty="0">
                <a:solidFill>
                  <a:srgbClr val="C00000"/>
                </a:solidFill>
                <a:latin typeface="Calibri" panose="020F0502020204030204" pitchFamily="34" charset="0"/>
                <a:ea typeface="Calibri" panose="020F0502020204030204" pitchFamily="34" charset="0"/>
              </a:rPr>
              <a:t/>
            </a:r>
            <a:br>
              <a:rPr lang="en-US" sz="2400" dirty="0">
                <a:solidFill>
                  <a:srgbClr val="C00000"/>
                </a:solidFill>
                <a:latin typeface="Calibri" panose="020F0502020204030204" pitchFamily="34" charset="0"/>
                <a:ea typeface="Calibri" panose="020F0502020204030204" pitchFamily="34" charset="0"/>
              </a:rPr>
            </a:br>
            <a:r>
              <a:rPr lang="en-US" sz="2400" dirty="0">
                <a:solidFill>
                  <a:srgbClr val="C00000"/>
                </a:solidFill>
                <a:latin typeface="Calibri" panose="020F0502020204030204" pitchFamily="34" charset="0"/>
                <a:ea typeface="Calibri" panose="020F0502020204030204" pitchFamily="34" charset="0"/>
              </a:rPr>
              <a:t/>
            </a:r>
            <a:br>
              <a:rPr lang="en-US" sz="2400" dirty="0">
                <a:solidFill>
                  <a:srgbClr val="C00000"/>
                </a:solidFill>
                <a:latin typeface="Calibri" panose="020F0502020204030204" pitchFamily="34" charset="0"/>
                <a:ea typeface="Calibri" panose="020F0502020204030204" pitchFamily="34" charset="0"/>
              </a:rPr>
            </a:br>
            <a:r>
              <a:rPr lang="en-US" sz="2400" i="1" dirty="0">
                <a:solidFill>
                  <a:srgbClr val="008080"/>
                </a:solidFill>
                <a:latin typeface="Georgia" panose="02040502050405020303" pitchFamily="18" charset="0"/>
                <a:ea typeface="Times New Roman" panose="02020603050405020304" pitchFamily="18" charset="0"/>
              </a:rPr>
              <a:t>Lev </a:t>
            </a:r>
            <a:r>
              <a:rPr lang="en-US" sz="2400" i="1" dirty="0" smtClean="0">
                <a:solidFill>
                  <a:srgbClr val="008080"/>
                </a:solidFill>
                <a:latin typeface="Georgia" panose="02040502050405020303" pitchFamily="18" charset="0"/>
                <a:ea typeface="Times New Roman" panose="02020603050405020304" pitchFamily="18" charset="0"/>
              </a:rPr>
              <a:t>14:3-7 … </a:t>
            </a:r>
            <a:r>
              <a:rPr lang="en-US" sz="24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if </a:t>
            </a:r>
            <a:r>
              <a:rPr lang="en-US" sz="24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the leprosy is healed in the leper, </a:t>
            </a:r>
            <a:r>
              <a:rPr lang="en-US" sz="1200" dirty="0">
                <a:ln>
                  <a:solidFill>
                    <a:srgbClr val="0000FF"/>
                  </a:solidFill>
                </a:ln>
                <a:solidFill>
                  <a:schemeClr val="bg1"/>
                </a:solidFill>
                <a:latin typeface="Calibri" panose="020F0502020204030204" pitchFamily="34" charset="0"/>
                <a:ea typeface="Times New Roman" panose="02020603050405020304" pitchFamily="18" charset="0"/>
              </a:rPr>
              <a:t>4</a:t>
            </a:r>
            <a:r>
              <a:rPr lang="en-US" sz="24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 then the priest shall command to take for him who is to be cleansed </a:t>
            </a:r>
            <a:r>
              <a:rPr lang="en-US" sz="2400" u="sng"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two living and clean birds</a:t>
            </a:r>
            <a:r>
              <a:rPr lang="en-US" sz="24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 cedar wood, scarlet, and hyssop. </a:t>
            </a:r>
            <a:r>
              <a:rPr lang="en-US" sz="1200" dirty="0">
                <a:ln>
                  <a:solidFill>
                    <a:srgbClr val="0000FF"/>
                  </a:solidFill>
                </a:ln>
                <a:solidFill>
                  <a:schemeClr val="bg1"/>
                </a:solidFill>
                <a:latin typeface="Calibri" panose="020F0502020204030204" pitchFamily="34" charset="0"/>
                <a:ea typeface="Times New Roman" panose="02020603050405020304" pitchFamily="18" charset="0"/>
              </a:rPr>
              <a:t>5</a:t>
            </a:r>
            <a:r>
              <a:rPr lang="en-US" sz="24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 And the priest shall command that one of the birds be killed in an earthen vessel over running water. </a:t>
            </a:r>
            <a:r>
              <a:rPr lang="en-US" sz="1200" dirty="0">
                <a:ln>
                  <a:solidFill>
                    <a:srgbClr val="0000FF"/>
                  </a:solidFill>
                </a:ln>
                <a:solidFill>
                  <a:schemeClr val="bg1"/>
                </a:solidFill>
                <a:latin typeface="Calibri" panose="020F0502020204030204" pitchFamily="34" charset="0"/>
                <a:ea typeface="Times New Roman" panose="02020603050405020304" pitchFamily="18" charset="0"/>
              </a:rPr>
              <a:t>6</a:t>
            </a:r>
            <a:r>
              <a:rPr lang="en-US" sz="24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 As for the living bird, he shall take it, the cedar wood and the scarlet and the hyssop, and dip them and the living bird in the blood of the bird that was killed over the running water. </a:t>
            </a:r>
            <a:r>
              <a:rPr lang="en-US" sz="1200" dirty="0">
                <a:ln>
                  <a:solidFill>
                    <a:srgbClr val="0000FF"/>
                  </a:solidFill>
                </a:ln>
                <a:solidFill>
                  <a:srgbClr val="002060"/>
                </a:solidFill>
                <a:latin typeface="Calibri" panose="020F0502020204030204" pitchFamily="34" charset="0"/>
                <a:ea typeface="Times New Roman" panose="02020603050405020304" pitchFamily="18" charset="0"/>
              </a:rPr>
              <a:t>7</a:t>
            </a:r>
            <a:r>
              <a:rPr lang="en-US" sz="24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rPr>
              <a:t> And he shall sprinkle it seven times on him who is to be cleansed from the leprosy, and shall pronounce him clean, and shall let the living bird loose in the open field. </a:t>
            </a:r>
            <a:r>
              <a:rPr lang="en-US" sz="2400" dirty="0">
                <a:solidFill>
                  <a:srgbClr val="C00000"/>
                </a:solidFill>
                <a:latin typeface="Calibri" panose="020F0502020204030204" pitchFamily="34" charset="0"/>
                <a:ea typeface="Times New Roman" panose="02020603050405020304" pitchFamily="18" charset="0"/>
              </a:rPr>
              <a:t> NKJV</a:t>
            </a:r>
            <a:endParaRPr lang="en-C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4732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58</a:t>
            </a:fld>
            <a:endParaRPr lang="en-US" sz="1100" b="1" dirty="0">
              <a:solidFill>
                <a:sysClr val="windowText" lastClr="000000"/>
              </a:solidFill>
            </a:endParaRPr>
          </a:p>
        </p:txBody>
      </p:sp>
      <p:sp>
        <p:nvSpPr>
          <p:cNvPr id="2" name="Rectangle 1"/>
          <p:cNvSpPr/>
          <p:nvPr/>
        </p:nvSpPr>
        <p:spPr>
          <a:xfrm>
            <a:off x="413221" y="314325"/>
            <a:ext cx="11288309" cy="6232520"/>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1200"/>
              </a:spcAft>
            </a:pPr>
            <a:r>
              <a:rPr lang="en-US" sz="2800" i="1" dirty="0">
                <a:solidFill>
                  <a:srgbClr val="008080"/>
                </a:solidFill>
                <a:latin typeface="Georgia" panose="02040502050405020303" pitchFamily="18" charset="0"/>
                <a:ea typeface="Times New Roman" panose="02020603050405020304" pitchFamily="18" charset="0"/>
                <a:cs typeface="Calibri" panose="020F0502020204030204" pitchFamily="34" charset="0"/>
              </a:rPr>
              <a:t>Lev 16:7-10   </a:t>
            </a:r>
            <a:r>
              <a:rPr lang="en-US" sz="28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Then Aaron shall cast lots for the two goats: one </a:t>
            </a:r>
            <a:r>
              <a:rPr lang="en-US" sz="280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lot </a:t>
            </a:r>
            <a:r>
              <a:rPr lang="en-US" sz="280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for  </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a:t>
            </a:r>
            <a:r>
              <a:rPr lang="en-US" sz="2800" dirty="0" smtClean="0">
                <a:ln>
                  <a:solidFill>
                    <a:srgbClr val="0000FF"/>
                  </a:solidFill>
                </a:ln>
                <a:solidFill>
                  <a:srgbClr val="0000FF"/>
                </a:solidFill>
                <a:latin typeface="Calibri" panose="020F0502020204030204" pitchFamily="34" charset="0"/>
                <a:ea typeface="Times New Roman" panose="02020603050405020304" pitchFamily="18" charset="0"/>
                <a:cs typeface="Calibri" panose="020F0502020204030204" pitchFamily="34" charset="0"/>
              </a:rPr>
              <a:t>Yahuah</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 and </a:t>
            </a:r>
            <a:r>
              <a:rPr lang="en-US" sz="28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the other lot for the scapegoat. </a:t>
            </a:r>
            <a:r>
              <a:rPr lang="en-US" sz="1600" dirty="0">
                <a:ln>
                  <a:solidFill>
                    <a:srgbClr val="0000FF"/>
                  </a:solidFill>
                </a:ln>
                <a:solidFill>
                  <a:schemeClr val="bg1"/>
                </a:solidFill>
                <a:latin typeface="Calibri" panose="020F0502020204030204" pitchFamily="34" charset="0"/>
                <a:ea typeface="Times New Roman" panose="02020603050405020304" pitchFamily="18" charset="0"/>
                <a:cs typeface="Calibri" panose="020F0502020204030204" pitchFamily="34" charset="0"/>
              </a:rPr>
              <a:t>9</a:t>
            </a:r>
            <a:r>
              <a:rPr lang="en-US" sz="28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 And Aaron shall bring the goat on </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which</a:t>
            </a:r>
            <a:r>
              <a:rPr lang="en-US" sz="2800" dirty="0" smtClean="0">
                <a:ln>
                  <a:solidFill>
                    <a:schemeClr val="tx1">
                      <a:lumMod val="50000"/>
                    </a:schemeClr>
                  </a:solidFill>
                </a:ln>
                <a:solidFill>
                  <a:schemeClr val="tx1">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a:t>
            </a:r>
            <a:r>
              <a:rPr lang="en-US" sz="2800" dirty="0" smtClean="0">
                <a:ln>
                  <a:solidFill>
                    <a:srgbClr val="0000FF"/>
                  </a:solidFill>
                </a:ln>
                <a:solidFill>
                  <a:srgbClr val="0000FF"/>
                </a:solidFill>
                <a:latin typeface="Calibri" panose="020F0502020204030204" pitchFamily="34" charset="0"/>
                <a:ea typeface="Times New Roman" panose="02020603050405020304" pitchFamily="18" charset="0"/>
                <a:cs typeface="Calibri" panose="020F0502020204030204" pitchFamily="34" charset="0"/>
              </a:rPr>
              <a:t>Yahuah’s</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 lot </a:t>
            </a:r>
            <a:r>
              <a:rPr lang="en-US" sz="28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fell, and offer it as a sin offering. </a:t>
            </a:r>
            <a:r>
              <a:rPr lang="en-US" sz="1600" dirty="0">
                <a:ln>
                  <a:solidFill>
                    <a:srgbClr val="0000FF"/>
                  </a:solidFill>
                </a:ln>
                <a:solidFill>
                  <a:schemeClr val="bg1"/>
                </a:solidFill>
                <a:latin typeface="Calibri" panose="020F0502020204030204" pitchFamily="34" charset="0"/>
                <a:ea typeface="Times New Roman" panose="02020603050405020304" pitchFamily="18" charset="0"/>
                <a:cs typeface="Calibri" panose="020F0502020204030204" pitchFamily="34" charset="0"/>
              </a:rPr>
              <a:t>10 </a:t>
            </a:r>
            <a:r>
              <a:rPr lang="en-US" sz="28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But the goat on which the lot fell to be the scapegoat shall be presented alive </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before</a:t>
            </a:r>
            <a:r>
              <a:rPr lang="en-US" sz="2800" dirty="0" smtClean="0">
                <a:ln>
                  <a:solidFill>
                    <a:schemeClr val="tx1">
                      <a:lumMod val="50000"/>
                    </a:schemeClr>
                  </a:solidFill>
                </a:ln>
                <a:solidFill>
                  <a:schemeClr val="tx1">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a:t>
            </a:r>
            <a:r>
              <a:rPr lang="en-US" sz="2800" dirty="0" smtClean="0">
                <a:ln>
                  <a:solidFill>
                    <a:srgbClr val="0000FF"/>
                  </a:solidFill>
                </a:ln>
                <a:solidFill>
                  <a:srgbClr val="0000FF"/>
                </a:solidFill>
                <a:latin typeface="Calibri" panose="020F0502020204030204" pitchFamily="34" charset="0"/>
                <a:ea typeface="Times New Roman" panose="02020603050405020304" pitchFamily="18" charset="0"/>
                <a:cs typeface="Calibri" panose="020F0502020204030204" pitchFamily="34" charset="0"/>
              </a:rPr>
              <a:t>Yahuah</a:t>
            </a:r>
            <a:r>
              <a:rPr lang="en-US" sz="2800" dirty="0" smtClean="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2800" dirty="0">
                <a:ln>
                  <a:solidFill>
                    <a:srgbClr val="0000FF"/>
                  </a:solidFill>
                </a:ln>
                <a:solidFill>
                  <a:schemeClr val="bg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to make atonement upon it, and to let it go as the scapegoat into the wilderness.  </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NKJV</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Summary</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scarlet</a:t>
            </a:r>
            <a:r>
              <a:rPr lang="en-US" sz="2800" dirty="0">
                <a:latin typeface="Calibri" panose="020F0502020204030204" pitchFamily="34" charset="0"/>
                <a:ea typeface="Calibri" panose="020F0502020204030204" pitchFamily="34" charset="0"/>
                <a:cs typeface="Times New Roman" panose="02020603050405020304" pitchFamily="18" charset="0"/>
              </a:rPr>
              <a:t> thread has great Messianic significance, as do all of </a:t>
            </a:r>
            <a:r>
              <a:rPr lang="en-US" sz="2800" dirty="0" smtClean="0">
                <a:latin typeface="Calibri" panose="020F0502020204030204" pitchFamily="34" charset="0"/>
                <a:ea typeface="Calibri" panose="020F0502020204030204" pitchFamily="34" charset="0"/>
                <a:cs typeface="Times New Roman" panose="02020603050405020304" pitchFamily="18" charset="0"/>
              </a:rPr>
              <a:t>			the ingredients</a:t>
            </a:r>
            <a:r>
              <a:rPr lang="en-US" sz="2800" dirty="0">
                <a:latin typeface="Calibri" panose="020F0502020204030204" pitchFamily="34" charset="0"/>
                <a:ea typeface="Calibri" panose="020F0502020204030204" pitchFamily="34" charset="0"/>
                <a:cs typeface="Times New Roman" panose="02020603050405020304" pitchFamily="18" charset="0"/>
              </a:rPr>
              <a:t>.  The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scarlet</a:t>
            </a:r>
            <a:r>
              <a:rPr lang="en-US" sz="2800" dirty="0">
                <a:latin typeface="Calibri" panose="020F0502020204030204" pitchFamily="34" charset="0"/>
                <a:ea typeface="Calibri" panose="020F0502020204030204" pitchFamily="34" charset="0"/>
                <a:cs typeface="Times New Roman" panose="02020603050405020304" pitchFamily="18" charset="0"/>
              </a:rPr>
              <a:t> thread coupled with the great cedar wood </a:t>
            </a:r>
            <a:r>
              <a:rPr lang="en-US" sz="2800" dirty="0" smtClean="0">
                <a:latin typeface="Calibri" panose="020F0502020204030204" pitchFamily="34" charset="0"/>
                <a:ea typeface="Calibri" panose="020F0502020204030204" pitchFamily="34" charset="0"/>
                <a:cs typeface="Times New Roman" panose="02020603050405020304" pitchFamily="18" charset="0"/>
              </a:rPr>
              <a:t>		and </a:t>
            </a:r>
            <a:r>
              <a:rPr lang="en-US" sz="2800" dirty="0">
                <a:latin typeface="Calibri" panose="020F0502020204030204" pitchFamily="34" charset="0"/>
                <a:ea typeface="Calibri" panose="020F0502020204030204" pitchFamily="34" charset="0"/>
                <a:cs typeface="Times New Roman" panose="02020603050405020304" pitchFamily="18" charset="0"/>
              </a:rPr>
              <a:t>the lowly </a:t>
            </a:r>
            <a:r>
              <a:rPr lang="en-US" sz="2800" dirty="0" smtClean="0">
                <a:latin typeface="Calibri" panose="020F0502020204030204" pitchFamily="34" charset="0"/>
                <a:ea typeface="Calibri" panose="020F0502020204030204" pitchFamily="34" charset="0"/>
                <a:cs typeface="Times New Roman" panose="02020603050405020304" pitchFamily="18" charset="0"/>
              </a:rPr>
              <a:t>hyssop </a:t>
            </a:r>
            <a:r>
              <a:rPr lang="en-US" sz="2800" dirty="0">
                <a:latin typeface="Calibri" panose="020F0502020204030204" pitchFamily="34" charset="0"/>
                <a:ea typeface="Calibri" panose="020F0502020204030204" pitchFamily="34" charset="0"/>
                <a:cs typeface="Times New Roman" panose="02020603050405020304" pitchFamily="18" charset="0"/>
              </a:rPr>
              <a:t>provides a very clear picture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of how everything </a:t>
            </a:r>
            <a:r>
              <a:rPr lang="en-US"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links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points </a:t>
            </a:r>
            <a:r>
              <a:rPr lang="en-US"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to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as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Messiah.</a:t>
            </a: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3371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59</a:t>
            </a:fld>
            <a:endParaRPr lang="en-US" sz="1100" b="1" dirty="0">
              <a:solidFill>
                <a:sysClr val="windowText" lastClr="000000"/>
              </a:solidFill>
            </a:endParaRPr>
          </a:p>
        </p:txBody>
      </p:sp>
      <p:sp>
        <p:nvSpPr>
          <p:cNvPr id="2" name="Rectangle 1"/>
          <p:cNvSpPr/>
          <p:nvPr/>
        </p:nvSpPr>
        <p:spPr>
          <a:xfrm>
            <a:off x="413221" y="314325"/>
            <a:ext cx="11288309" cy="6232520"/>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 sacrifice was intended for the entire congregation.  </a:t>
            </a:r>
            <a:endParaRPr lang="en-US" sz="2800" dirty="0" smtClean="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smtClean="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It </a:t>
            </a:r>
            <a:r>
              <a:rPr lang="en-US" sz="2800"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was provided in order </a:t>
            </a:r>
            <a:r>
              <a:rPr lang="en-US" sz="2800" b="1" u="sng"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to allow people to be clean and dwell within the Assembl</a:t>
            </a:r>
            <a:r>
              <a:rPr lang="en-US" sz="2800" b="1"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y.  </a:t>
            </a:r>
            <a:endParaRPr lang="en-US" sz="2800" b="1" dirty="0" smtClean="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smtClean="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If </a:t>
            </a:r>
            <a:r>
              <a:rPr lang="en-US" sz="2800" b="1"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a person was not made clean by the waters of purification that resulted from this sacrifice, THEN they would remain </a:t>
            </a:r>
            <a:r>
              <a:rPr lang="en-US" sz="2800" b="1" dirty="0">
                <a:ln>
                  <a:solidFill>
                    <a:srgbClr val="0000FF"/>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OUTSIDE</a:t>
            </a:r>
            <a:r>
              <a:rPr lang="en-US" sz="2800" b="1"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 the Assembly.  Without it, there would be no Assembly in the camp.  So this sacrifice made </a:t>
            </a:r>
            <a:r>
              <a:rPr lang="en-US" sz="2800" b="1" dirty="0">
                <a:ln>
                  <a:solidFill>
                    <a:srgbClr val="0000FF"/>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OUTSIDE</a:t>
            </a:r>
            <a:r>
              <a:rPr lang="en-US" sz="2800" b="1"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 the camp was intended to bring those </a:t>
            </a:r>
            <a:r>
              <a:rPr lang="en-US" sz="2800" b="1" dirty="0">
                <a:ln>
                  <a:solidFill>
                    <a:srgbClr val="0000FF"/>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OUTSIDE</a:t>
            </a:r>
            <a:r>
              <a:rPr lang="en-US" sz="2800" b="1"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 the Assembly </a:t>
            </a:r>
            <a:r>
              <a:rPr lang="en-US" sz="2800" b="1" dirty="0">
                <a:ln>
                  <a:solidFill>
                    <a:srgbClr val="0000FF"/>
                  </a:solidFill>
                </a:ln>
                <a:solidFill>
                  <a:srgbClr val="0000FF"/>
                </a:solidFill>
                <a:latin typeface="Calibri" panose="020F0502020204030204" pitchFamily="34" charset="0"/>
                <a:ea typeface="Calibri" panose="020F0502020204030204" pitchFamily="34" charset="0"/>
                <a:cs typeface="Times New Roman" panose="02020603050405020304" pitchFamily="18" charset="0"/>
              </a:rPr>
              <a:t>INTO</a:t>
            </a:r>
            <a:r>
              <a:rPr lang="en-US" sz="2800" b="1" dirty="0">
                <a:ln>
                  <a:solidFill>
                    <a:srgbClr val="0000FF"/>
                  </a:solidFill>
                </a:ln>
                <a:solidFill>
                  <a:srgbClr val="00FF00"/>
                </a:solidFill>
                <a:latin typeface="Calibri" panose="020F0502020204030204" pitchFamily="34" charset="0"/>
                <a:ea typeface="Calibri" panose="020F0502020204030204" pitchFamily="34" charset="0"/>
                <a:cs typeface="Times New Roman" panose="02020603050405020304" pitchFamily="18" charset="0"/>
              </a:rPr>
              <a:t> the Assembly AND ULTIMATELY INTO </a:t>
            </a:r>
            <a:r>
              <a:rPr lang="en-US" sz="2800" b="1" dirty="0">
                <a:ln>
                  <a:solidFill>
                    <a:srgbClr val="0000FF"/>
                  </a:solidFill>
                </a:ln>
                <a:solidFill>
                  <a:srgbClr val="0000FF"/>
                </a:solidFill>
                <a:latin typeface="Calibri" panose="020F0502020204030204" pitchFamily="34" charset="0"/>
                <a:ea typeface="Calibri" panose="020F0502020204030204" pitchFamily="34" charset="0"/>
                <a:cs typeface="Times New Roman" panose="02020603050405020304" pitchFamily="18" charset="0"/>
              </a:rPr>
              <a:t>THE HOUSE. </a:t>
            </a:r>
            <a:endParaRPr lang="en-US" sz="2800" b="1" dirty="0" smtClean="0">
              <a:ln>
                <a:solidFill>
                  <a:srgbClr val="0000FF"/>
                </a:solidFill>
              </a:ln>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smtClean="0">
                <a:ln>
                  <a:solidFill>
                    <a:srgbClr val="0000FF"/>
                  </a:solidFill>
                </a:ln>
                <a:solidFill>
                  <a:srgbClr val="0000FF"/>
                </a:solidFill>
                <a:latin typeface="Calibri" panose="020F0502020204030204" pitchFamily="34" charset="0"/>
                <a:ea typeface="Calibri" panose="020F0502020204030204" pitchFamily="34" charset="0"/>
                <a:cs typeface="Times New Roman" panose="02020603050405020304" pitchFamily="18" charset="0"/>
              </a:rPr>
              <a:t>									The House of Yahusha!</a:t>
            </a:r>
            <a: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r>
            <a:b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b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other words: </a:t>
            </a:r>
            <a:r>
              <a:rPr lang="en-US" sz="28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accent5">
                    <a:lumMod val="75000"/>
                  </a:schemeClr>
                </a:solidFill>
                <a:latin typeface="Georgia" panose="02040502050405020303" pitchFamily="18" charset="0"/>
                <a:ea typeface="Calibri" panose="020F0502020204030204" pitchFamily="34" charset="0"/>
                <a:cs typeface="Times New Roman" panose="02020603050405020304" pitchFamily="18" charset="0"/>
              </a:rPr>
              <a:t>RESTORATION</a:t>
            </a:r>
            <a:r>
              <a:rPr lang="en-US" sz="28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complete restoration!</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81758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6</a:t>
            </a:fld>
            <a:endParaRPr lang="en-US" sz="1100" b="1" dirty="0">
              <a:solidFill>
                <a:schemeClr val="bg1"/>
              </a:solidFill>
            </a:endParaRPr>
          </a:p>
        </p:txBody>
      </p:sp>
      <p:sp>
        <p:nvSpPr>
          <p:cNvPr id="2" name="Rectangle 1"/>
          <p:cNvSpPr/>
          <p:nvPr/>
        </p:nvSpPr>
        <p:spPr>
          <a:xfrm>
            <a:off x="552980" y="474133"/>
            <a:ext cx="11159066" cy="6045199"/>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This study will explore this mystery demonstrating how this is no longer a mystery.  Through the Ruach this study will show how the wonderful commands around the Red Heifer is all about the plan of </a:t>
            </a:r>
            <a:r>
              <a:rPr lang="en-US" sz="2800" b="1" u="sng" dirty="0">
                <a:solidFill>
                  <a:schemeClr val="bg1"/>
                </a:solidFill>
              </a:rPr>
              <a:t>restoration</a:t>
            </a:r>
            <a:r>
              <a:rPr lang="en-US" sz="2800" dirty="0">
                <a:solidFill>
                  <a:schemeClr val="bg1"/>
                </a:solidFill>
              </a:rPr>
              <a:t> </a:t>
            </a:r>
            <a:r>
              <a:rPr lang="en-US" sz="2800" b="1" u="sng" dirty="0">
                <a:solidFill>
                  <a:schemeClr val="bg1"/>
                </a:solidFill>
              </a:rPr>
              <a:t>envisioned and portra</a:t>
            </a:r>
            <a:r>
              <a:rPr lang="en-US" sz="2800" b="1" dirty="0">
                <a:solidFill>
                  <a:schemeClr val="bg1"/>
                </a:solidFill>
              </a:rPr>
              <a:t>y</a:t>
            </a:r>
            <a:r>
              <a:rPr lang="en-US" sz="2800" b="1" u="sng" dirty="0">
                <a:solidFill>
                  <a:schemeClr val="bg1"/>
                </a:solidFill>
              </a:rPr>
              <a:t>ed</a:t>
            </a:r>
            <a:r>
              <a:rPr lang="en-US" sz="2800" dirty="0">
                <a:solidFill>
                  <a:schemeClr val="bg1"/>
                </a:solidFill>
              </a:rPr>
              <a:t> through the </a:t>
            </a:r>
            <a:r>
              <a:rPr lang="en-US" sz="2800" b="1" u="sng" dirty="0">
                <a:solidFill>
                  <a:schemeClr val="bg1"/>
                </a:solidFill>
              </a:rPr>
              <a:t>Covenant </a:t>
            </a:r>
            <a:r>
              <a:rPr lang="en-US" sz="2800" b="1" dirty="0">
                <a:solidFill>
                  <a:schemeClr val="bg1"/>
                </a:solidFill>
              </a:rPr>
              <a:t>p</a:t>
            </a:r>
            <a:r>
              <a:rPr lang="en-US" sz="2800" b="1" u="sng" dirty="0">
                <a:solidFill>
                  <a:schemeClr val="bg1"/>
                </a:solidFill>
              </a:rPr>
              <a:t>rocess</a:t>
            </a:r>
            <a:r>
              <a:rPr lang="en-US" sz="2800" dirty="0">
                <a:solidFill>
                  <a:schemeClr val="bg1"/>
                </a:solidFill>
              </a:rPr>
              <a:t> – accomplished through </a:t>
            </a:r>
            <a:r>
              <a:rPr lang="en-US" sz="2800" dirty="0">
                <a:solidFill>
                  <a:srgbClr val="0000FF"/>
                </a:solidFill>
              </a:rPr>
              <a:t>Yahusha ha </a:t>
            </a:r>
            <a:r>
              <a:rPr lang="en-US" sz="2800" dirty="0" smtClean="0">
                <a:solidFill>
                  <a:srgbClr val="0000FF"/>
                </a:solidFill>
              </a:rPr>
              <a:t>Mashiach.</a:t>
            </a:r>
          </a:p>
          <a:p>
            <a:endParaRPr lang="en-US" sz="2800" dirty="0" smtClean="0">
              <a:solidFill>
                <a:srgbClr val="0000FF"/>
              </a:solidFill>
            </a:endParaRPr>
          </a:p>
          <a:p>
            <a:r>
              <a:rPr lang="en-US" sz="2800" dirty="0" smtClean="0">
                <a:solidFill>
                  <a:srgbClr val="002060"/>
                </a:solidFill>
              </a:rPr>
              <a:t>Let’s begin some Scriptures, (from – </a:t>
            </a:r>
            <a:r>
              <a:rPr lang="en-US" sz="2800" i="1" dirty="0" smtClean="0">
                <a:solidFill>
                  <a:srgbClr val="9900FF"/>
                </a:solidFill>
                <a:latin typeface="Georgia" panose="02040502050405020303" pitchFamily="18" charset="0"/>
              </a:rPr>
              <a:t>The Scriptures</a:t>
            </a:r>
            <a:r>
              <a:rPr lang="en-US" sz="2800" dirty="0" smtClean="0">
                <a:solidFill>
                  <a:srgbClr val="002060"/>
                </a:solidFill>
              </a:rPr>
              <a:t>)</a:t>
            </a:r>
          </a:p>
          <a:p>
            <a:r>
              <a:rPr lang="en-US" sz="2800" dirty="0" smtClean="0">
                <a:solidFill>
                  <a:srgbClr val="002060"/>
                </a:solidFill>
              </a:rPr>
              <a:t> </a:t>
            </a:r>
          </a:p>
          <a:p>
            <a:r>
              <a:rPr lang="en-US" sz="2800" b="1" u="sng" dirty="0">
                <a:solidFill>
                  <a:srgbClr val="0000FF"/>
                </a:solidFill>
              </a:rPr>
              <a:t>Torah Command for the Red Heifer</a:t>
            </a:r>
            <a:r>
              <a:rPr lang="en-US" sz="2800" b="1" dirty="0">
                <a:solidFill>
                  <a:srgbClr val="0000FF"/>
                </a:solidFill>
              </a:rPr>
              <a:t> – </a:t>
            </a:r>
            <a:r>
              <a:rPr lang="en-US" sz="2800" b="1" dirty="0" err="1">
                <a:solidFill>
                  <a:srgbClr val="008080"/>
                </a:solidFill>
              </a:rPr>
              <a:t>Num</a:t>
            </a:r>
            <a:r>
              <a:rPr lang="en-US" sz="2800" b="1" dirty="0">
                <a:solidFill>
                  <a:srgbClr val="008080"/>
                </a:solidFill>
              </a:rPr>
              <a:t> </a:t>
            </a:r>
            <a:r>
              <a:rPr lang="en-US" sz="2800" b="1" dirty="0" smtClean="0">
                <a:solidFill>
                  <a:srgbClr val="008080"/>
                </a:solidFill>
              </a:rPr>
              <a:t>19:1-10</a:t>
            </a:r>
          </a:p>
        </p:txBody>
      </p:sp>
    </p:spTree>
    <p:extLst>
      <p:ext uri="{BB962C8B-B14F-4D97-AF65-F5344CB8AC3E}">
        <p14:creationId xmlns:p14="http://schemas.microsoft.com/office/powerpoint/2010/main" val="16360202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60</a:t>
            </a:fld>
            <a:endParaRPr lang="en-US" sz="1100" b="1" dirty="0">
              <a:solidFill>
                <a:sysClr val="windowText" lastClr="000000"/>
              </a:solidFill>
            </a:endParaRPr>
          </a:p>
        </p:txBody>
      </p:sp>
      <p:sp>
        <p:nvSpPr>
          <p:cNvPr id="2" name="Rectangle 1"/>
          <p:cNvSpPr/>
          <p:nvPr/>
        </p:nvSpPr>
        <p:spPr>
          <a:xfrm>
            <a:off x="429089" y="694266"/>
            <a:ext cx="11382034" cy="5640912"/>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does this link to Joseph</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cleansing with the ashes of the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something done for Israel with a particular emphasis on Joseph because it is a “fruitful”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sacrifice.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tribal emblem for Joseph, particularly Ephraim, was a cow.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Where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will Ephraim lead Israel?</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r>
              <a:rPr lang="en-US" sz="28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Note: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House of Israel under the leadership of Ephraim suffered from a special problem stemming from their worship of a cow.  The Children of Israel had whored after the cow god of Egypt at Sinai.  This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separated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them from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excluded them from entering the House. </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22244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61</a:t>
            </a:fld>
            <a:endParaRPr lang="en-US" sz="1100" b="1" dirty="0">
              <a:solidFill>
                <a:sysClr val="windowText" lastClr="000000"/>
              </a:solidFill>
            </a:endParaRPr>
          </a:p>
        </p:txBody>
      </p:sp>
      <p:sp>
        <p:nvSpPr>
          <p:cNvPr id="2" name="Rectangle 1"/>
          <p:cNvSpPr/>
          <p:nvPr/>
        </p:nvSpPr>
        <p:spPr>
          <a:xfrm>
            <a:off x="441496" y="291199"/>
            <a:ext cx="11382034" cy="6290576"/>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panose="05050102010706020507" pitchFamily="18" charset="2"/>
              <a:buChar char=""/>
            </a:pPr>
            <a:r>
              <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en-US" sz="26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nd</a:t>
            </a:r>
            <a:r>
              <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Note:  </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After the Kingdom of Israel was divided following Solomon’s death, again the northern 10 tribes whored after the cow god of Egypt, by setting up two golden calves and offering sacrifices to that god.  The House of Israel, led by Ephraim, whored after other gods and was an unfaithful wife.  As a result, the House of Israel was exiled – sent out of the camp – and actually given a </a:t>
            </a:r>
            <a:r>
              <a:rPr lang="en-US" sz="2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certificate of divorce b</a:t>
            </a:r>
            <a:r>
              <a:rPr lang="en-US" sz="2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y</a:t>
            </a:r>
            <a:r>
              <a:rPr lang="en-US" sz="2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Yahuah</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Isa 50:1; </a:t>
            </a:r>
            <a:r>
              <a:rPr lang="en-US" sz="2600" i="1" dirty="0" err="1">
                <a:solidFill>
                  <a:srgbClr val="008080"/>
                </a:solidFill>
                <a:latin typeface="Georgia" panose="02040502050405020303" pitchFamily="18" charset="0"/>
                <a:ea typeface="Calibri" panose="020F0502020204030204" pitchFamily="34" charset="0"/>
                <a:cs typeface="Times New Roman" panose="02020603050405020304" pitchFamily="18" charset="0"/>
              </a:rPr>
              <a:t>Jer</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3:8</a:t>
            </a:r>
            <a:r>
              <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6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Isa </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50:1  </a:t>
            </a:r>
            <a:r>
              <a:rPr lang="en-US" sz="26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Thus </a:t>
            </a:r>
            <a:r>
              <a:rPr lang="en-US" sz="26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saith</a:t>
            </a:r>
            <a:r>
              <a:rPr lang="en-US" sz="26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6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600" dirty="0" smtClean="0">
                <a:ln>
                  <a:solidFill>
                    <a:srgbClr val="0000FF"/>
                  </a:solidFill>
                </a:ln>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600" dirty="0" smtClean="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6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Where is the bill of your mother's divorcement, whom I have put away? or which of my creditors is it to whom I have sold you? Behold, for your iniquities have ye sold yourselves, and for your transgressions is your mother put away.  </a:t>
            </a:r>
            <a:r>
              <a:rPr lang="en-US" sz="1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KJV</a:t>
            </a:r>
            <a:endParaRPr lang="en-CA" sz="1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600" i="1" dirty="0" err="1"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Jer</a:t>
            </a:r>
            <a:r>
              <a:rPr lang="en-US" sz="26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6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3:8   </a:t>
            </a:r>
            <a:r>
              <a:rPr lang="en-US" sz="26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I saw, when for all the causes whereby backsliding Israel committed adultery I had put her away, and given her a bill of divorce; yet her treacherous sister </a:t>
            </a:r>
            <a:r>
              <a:rPr lang="en-US" sz="2600" dirty="0">
                <a:ln>
                  <a:solidFill>
                    <a:srgbClr val="0000FF"/>
                  </a:solidFill>
                </a:ln>
                <a:solidFill>
                  <a:schemeClr val="bg1"/>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Judah feared not</a:t>
            </a:r>
            <a:r>
              <a:rPr lang="en-US" sz="2600" dirty="0">
                <a:ln>
                  <a:solidFill>
                    <a:srgbClr val="0000FF"/>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600" dirty="0">
                <a:ln>
                  <a:solidFill>
                    <a:srgbClr val="0000FF"/>
                  </a:solidFill>
                </a:ln>
                <a:solidFill>
                  <a:schemeClr val="bg1"/>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but went and played the harlot also.  </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KJV</a:t>
            </a:r>
            <a:r>
              <a:rPr lang="en-US" sz="2600" dirty="0">
                <a:latin typeface="Calibri" panose="020F0502020204030204" pitchFamily="34" charset="0"/>
                <a:ea typeface="Calibri" panose="020F0502020204030204" pitchFamily="34" charset="0"/>
                <a:cs typeface="Times New Roman" panose="02020603050405020304" pitchFamily="18" charset="0"/>
              </a:rPr>
              <a:t> </a:t>
            </a:r>
            <a:endParaRPr lang="en-CA"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99370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62</a:t>
            </a:fld>
            <a:endParaRPr lang="en-US" sz="1100" b="1" dirty="0">
              <a:solidFill>
                <a:sysClr val="windowText" lastClr="000000"/>
              </a:solidFill>
            </a:endParaRPr>
          </a:p>
        </p:txBody>
      </p:sp>
      <p:sp>
        <p:nvSpPr>
          <p:cNvPr id="2" name="Rectangle 1"/>
          <p:cNvSpPr/>
          <p:nvPr/>
        </p:nvSpPr>
        <p:spPr>
          <a:xfrm>
            <a:off x="441496" y="172660"/>
            <a:ext cx="11382034" cy="6566801"/>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600" dirty="0">
                <a:solidFill>
                  <a:srgbClr val="FF0000"/>
                </a:solidFill>
              </a:rPr>
              <a:t>3</a:t>
            </a:r>
            <a:r>
              <a:rPr lang="en-US" sz="2600" baseline="30000" dirty="0">
                <a:solidFill>
                  <a:srgbClr val="FF0000"/>
                </a:solidFill>
              </a:rPr>
              <a:t>rd</a:t>
            </a:r>
            <a:r>
              <a:rPr lang="en-US" sz="2600" dirty="0">
                <a:solidFill>
                  <a:srgbClr val="FF0000"/>
                </a:solidFill>
              </a:rPr>
              <a:t> Note:  </a:t>
            </a:r>
            <a:r>
              <a:rPr lang="en-US" sz="2600" dirty="0">
                <a:solidFill>
                  <a:srgbClr val="002060"/>
                </a:solidFill>
              </a:rPr>
              <a:t>Receiving a “bill of divorcement” posed a problem for the House of Israel, because the Torah forbids remarriage to an adulterous wife. </a:t>
            </a:r>
            <a:endParaRPr lang="en-US" sz="2600" dirty="0" smtClean="0">
              <a:solidFill>
                <a:srgbClr val="002060"/>
              </a:solidFill>
            </a:endParaRPr>
          </a:p>
          <a:p>
            <a:pPr lvl="0"/>
            <a:endParaRPr lang="en-US" sz="1000" dirty="0" smtClean="0">
              <a:solidFill>
                <a:srgbClr val="002060"/>
              </a:solidFill>
            </a:endParaRPr>
          </a:p>
          <a:p>
            <a:pPr lvl="0"/>
            <a:r>
              <a:rPr lang="en-US" sz="2600" i="1" dirty="0" err="1" smtClean="0">
                <a:solidFill>
                  <a:srgbClr val="008080"/>
                </a:solidFill>
                <a:latin typeface="Georgia" panose="02040502050405020303" pitchFamily="18" charset="0"/>
              </a:rPr>
              <a:t>Deut</a:t>
            </a:r>
            <a:r>
              <a:rPr lang="en-US" sz="2600" i="1" dirty="0" smtClean="0">
                <a:solidFill>
                  <a:srgbClr val="008080"/>
                </a:solidFill>
                <a:latin typeface="Georgia" panose="02040502050405020303" pitchFamily="18" charset="0"/>
              </a:rPr>
              <a:t> </a:t>
            </a:r>
            <a:r>
              <a:rPr lang="en-US" sz="2600" i="1" dirty="0">
                <a:solidFill>
                  <a:srgbClr val="008080"/>
                </a:solidFill>
                <a:latin typeface="Georgia" panose="02040502050405020303" pitchFamily="18" charset="0"/>
              </a:rPr>
              <a:t>24:1-4  </a:t>
            </a:r>
            <a:r>
              <a:rPr lang="en-US" sz="2600" dirty="0">
                <a:ln>
                  <a:solidFill>
                    <a:srgbClr val="0000FF"/>
                  </a:solidFill>
                </a:ln>
                <a:solidFill>
                  <a:schemeClr val="bg2">
                    <a:lumMod val="60000"/>
                    <a:lumOff val="40000"/>
                  </a:schemeClr>
                </a:solidFill>
              </a:rPr>
              <a:t>When a man hath taken a wife, and married her, and it come </a:t>
            </a:r>
            <a:r>
              <a:rPr lang="en-US" sz="2600" dirty="0" smtClean="0">
                <a:ln>
                  <a:solidFill>
                    <a:srgbClr val="0000FF"/>
                  </a:solidFill>
                </a:ln>
                <a:solidFill>
                  <a:schemeClr val="bg2">
                    <a:lumMod val="60000"/>
                    <a:lumOff val="40000"/>
                  </a:schemeClr>
                </a:solidFill>
              </a:rPr>
              <a:t>	to </a:t>
            </a:r>
            <a:r>
              <a:rPr lang="en-US" sz="2600" dirty="0">
                <a:ln>
                  <a:solidFill>
                    <a:srgbClr val="0000FF"/>
                  </a:solidFill>
                </a:ln>
                <a:solidFill>
                  <a:schemeClr val="bg2">
                    <a:lumMod val="60000"/>
                    <a:lumOff val="40000"/>
                  </a:schemeClr>
                </a:solidFill>
              </a:rPr>
              <a:t>pass that she find no </a:t>
            </a:r>
            <a:r>
              <a:rPr lang="en-US" sz="2600" dirty="0" err="1">
                <a:ln>
                  <a:solidFill>
                    <a:srgbClr val="0000FF"/>
                  </a:solidFill>
                </a:ln>
                <a:solidFill>
                  <a:schemeClr val="bg2">
                    <a:lumMod val="60000"/>
                    <a:lumOff val="40000"/>
                  </a:schemeClr>
                </a:solidFill>
              </a:rPr>
              <a:t>favour</a:t>
            </a:r>
            <a:r>
              <a:rPr lang="en-US" sz="2600" dirty="0">
                <a:ln>
                  <a:solidFill>
                    <a:srgbClr val="0000FF"/>
                  </a:solidFill>
                </a:ln>
                <a:solidFill>
                  <a:schemeClr val="bg2">
                    <a:lumMod val="60000"/>
                    <a:lumOff val="40000"/>
                  </a:schemeClr>
                </a:solidFill>
              </a:rPr>
              <a:t> in his eyes, because he hath </a:t>
            </a:r>
            <a:r>
              <a:rPr lang="en-US" sz="2600" dirty="0" smtClean="0">
                <a:ln>
                  <a:solidFill>
                    <a:srgbClr val="0000FF"/>
                  </a:solidFill>
                </a:ln>
                <a:solidFill>
                  <a:schemeClr val="bg2">
                    <a:lumMod val="60000"/>
                    <a:lumOff val="40000"/>
                  </a:schemeClr>
                </a:solidFill>
              </a:rPr>
              <a:t>found </a:t>
            </a:r>
            <a:r>
              <a:rPr lang="en-US" sz="2600" dirty="0">
                <a:ln>
                  <a:solidFill>
                    <a:srgbClr val="0000FF"/>
                  </a:solidFill>
                </a:ln>
                <a:solidFill>
                  <a:schemeClr val="bg2">
                    <a:lumMod val="60000"/>
                    <a:lumOff val="40000"/>
                  </a:schemeClr>
                </a:solidFill>
              </a:rPr>
              <a:t>some </a:t>
            </a:r>
            <a:r>
              <a:rPr lang="en-US" sz="2600" dirty="0" smtClean="0">
                <a:ln>
                  <a:solidFill>
                    <a:srgbClr val="0000FF"/>
                  </a:solidFill>
                </a:ln>
                <a:solidFill>
                  <a:schemeClr val="bg2">
                    <a:lumMod val="60000"/>
                    <a:lumOff val="40000"/>
                  </a:schemeClr>
                </a:solidFill>
              </a:rPr>
              <a:t>	uncleanness </a:t>
            </a:r>
            <a:r>
              <a:rPr lang="en-US" sz="2600" dirty="0">
                <a:ln>
                  <a:solidFill>
                    <a:srgbClr val="0000FF"/>
                  </a:solidFill>
                </a:ln>
                <a:solidFill>
                  <a:schemeClr val="bg2">
                    <a:lumMod val="60000"/>
                    <a:lumOff val="40000"/>
                  </a:schemeClr>
                </a:solidFill>
              </a:rPr>
              <a:t>in her: then let him write her a bill of divorcement, and </a:t>
            </a:r>
            <a:r>
              <a:rPr lang="en-US" sz="2600" dirty="0" smtClean="0">
                <a:ln>
                  <a:solidFill>
                    <a:srgbClr val="0000FF"/>
                  </a:solidFill>
                </a:ln>
                <a:solidFill>
                  <a:schemeClr val="bg2">
                    <a:lumMod val="60000"/>
                    <a:lumOff val="40000"/>
                  </a:schemeClr>
                </a:solidFill>
              </a:rPr>
              <a:t>	give </a:t>
            </a:r>
            <a:r>
              <a:rPr lang="en-US" sz="2600" dirty="0">
                <a:ln>
                  <a:solidFill>
                    <a:srgbClr val="0000FF"/>
                  </a:solidFill>
                </a:ln>
                <a:solidFill>
                  <a:schemeClr val="bg2">
                    <a:lumMod val="60000"/>
                    <a:lumOff val="40000"/>
                  </a:schemeClr>
                </a:solidFill>
              </a:rPr>
              <a:t>it in her hand, and send her out of his house.</a:t>
            </a:r>
            <a:endParaRPr lang="en-CA" sz="2600" dirty="0">
              <a:ln>
                <a:solidFill>
                  <a:srgbClr val="0000FF"/>
                </a:solidFill>
              </a:ln>
              <a:solidFill>
                <a:schemeClr val="bg2">
                  <a:lumMod val="60000"/>
                  <a:lumOff val="40000"/>
                </a:schemeClr>
              </a:solidFill>
            </a:endParaRPr>
          </a:p>
          <a:p>
            <a:pPr lvl="1"/>
            <a:r>
              <a:rPr lang="en-US" sz="1600" dirty="0">
                <a:ln>
                  <a:solidFill>
                    <a:srgbClr val="0000FF"/>
                  </a:solidFill>
                </a:ln>
                <a:solidFill>
                  <a:schemeClr val="bg1"/>
                </a:solidFill>
              </a:rPr>
              <a:t>2</a:t>
            </a:r>
            <a:r>
              <a:rPr lang="en-US" sz="2600" dirty="0">
                <a:ln>
                  <a:solidFill>
                    <a:srgbClr val="0000FF"/>
                  </a:solidFill>
                </a:ln>
                <a:solidFill>
                  <a:schemeClr val="bg2">
                    <a:lumMod val="60000"/>
                    <a:lumOff val="40000"/>
                  </a:schemeClr>
                </a:solidFill>
              </a:rPr>
              <a:t> And when she is departed out of his house, she may go and be another man's wife.</a:t>
            </a:r>
            <a:endParaRPr lang="en-CA" sz="2600" dirty="0">
              <a:ln>
                <a:solidFill>
                  <a:srgbClr val="0000FF"/>
                </a:solidFill>
              </a:ln>
              <a:solidFill>
                <a:schemeClr val="bg2">
                  <a:lumMod val="60000"/>
                  <a:lumOff val="40000"/>
                </a:schemeClr>
              </a:solidFill>
            </a:endParaRPr>
          </a:p>
          <a:p>
            <a:pPr lvl="1"/>
            <a:r>
              <a:rPr lang="en-US" sz="1600" dirty="0">
                <a:ln>
                  <a:solidFill>
                    <a:srgbClr val="0000FF"/>
                  </a:solidFill>
                </a:ln>
                <a:solidFill>
                  <a:schemeClr val="bg1"/>
                </a:solidFill>
              </a:rPr>
              <a:t>3</a:t>
            </a:r>
            <a:r>
              <a:rPr lang="en-US" sz="2600" dirty="0">
                <a:ln>
                  <a:solidFill>
                    <a:srgbClr val="0000FF"/>
                  </a:solidFill>
                </a:ln>
                <a:solidFill>
                  <a:schemeClr val="bg2">
                    <a:lumMod val="60000"/>
                    <a:lumOff val="40000"/>
                  </a:schemeClr>
                </a:solidFill>
              </a:rPr>
              <a:t> And if the latter husband hate her, and write her a bill of divorcement, and giveth it in her hand, and </a:t>
            </a:r>
            <a:r>
              <a:rPr lang="en-US" sz="2600" dirty="0" err="1">
                <a:ln>
                  <a:solidFill>
                    <a:srgbClr val="0000FF"/>
                  </a:solidFill>
                </a:ln>
                <a:solidFill>
                  <a:schemeClr val="bg2">
                    <a:lumMod val="60000"/>
                    <a:lumOff val="40000"/>
                  </a:schemeClr>
                </a:solidFill>
              </a:rPr>
              <a:t>sendeth</a:t>
            </a:r>
            <a:r>
              <a:rPr lang="en-US" sz="2600" dirty="0">
                <a:ln>
                  <a:solidFill>
                    <a:srgbClr val="0000FF"/>
                  </a:solidFill>
                </a:ln>
                <a:solidFill>
                  <a:schemeClr val="bg2">
                    <a:lumMod val="60000"/>
                    <a:lumOff val="40000"/>
                  </a:schemeClr>
                </a:solidFill>
              </a:rPr>
              <a:t> her out of his house; or if the latter husband die, which took her to be his wife;</a:t>
            </a:r>
            <a:endParaRPr lang="en-CA" sz="2600" dirty="0">
              <a:ln>
                <a:solidFill>
                  <a:srgbClr val="0000FF"/>
                </a:solidFill>
              </a:ln>
              <a:solidFill>
                <a:schemeClr val="bg2">
                  <a:lumMod val="60000"/>
                  <a:lumOff val="40000"/>
                </a:schemeClr>
              </a:solidFill>
            </a:endParaRPr>
          </a:p>
          <a:p>
            <a:pPr lvl="1"/>
            <a:r>
              <a:rPr lang="en-US" sz="1600" dirty="0">
                <a:ln>
                  <a:solidFill>
                    <a:srgbClr val="0000FF"/>
                  </a:solidFill>
                </a:ln>
                <a:solidFill>
                  <a:schemeClr val="bg1"/>
                </a:solidFill>
              </a:rPr>
              <a:t>4</a:t>
            </a:r>
            <a:r>
              <a:rPr lang="en-US" sz="2600" dirty="0">
                <a:ln>
                  <a:solidFill>
                    <a:srgbClr val="0000FF"/>
                  </a:solidFill>
                </a:ln>
                <a:solidFill>
                  <a:schemeClr val="bg2">
                    <a:lumMod val="60000"/>
                    <a:lumOff val="40000"/>
                  </a:schemeClr>
                </a:solidFill>
              </a:rPr>
              <a:t> Her former husband, which sent her away, may not take her again to be his wife, after that she is defiled; for that is abomination before </a:t>
            </a:r>
            <a:r>
              <a:rPr lang="en-US" sz="2600" dirty="0" smtClean="0">
                <a:ln>
                  <a:solidFill>
                    <a:srgbClr val="0000FF"/>
                  </a:solidFill>
                </a:ln>
                <a:solidFill>
                  <a:schemeClr val="bg2">
                    <a:lumMod val="60000"/>
                    <a:lumOff val="40000"/>
                  </a:schemeClr>
                </a:solidFill>
              </a:rPr>
              <a:t>[</a:t>
            </a:r>
            <a:r>
              <a:rPr lang="en-US" sz="2600" dirty="0" smtClean="0">
                <a:ln>
                  <a:solidFill>
                    <a:srgbClr val="0000FF"/>
                  </a:solidFill>
                </a:ln>
                <a:solidFill>
                  <a:srgbClr val="0000FF"/>
                </a:solidFill>
              </a:rPr>
              <a:t>Yahuah</a:t>
            </a:r>
            <a:r>
              <a:rPr lang="en-US" sz="2600" dirty="0" smtClean="0">
                <a:ln>
                  <a:solidFill>
                    <a:srgbClr val="0000FF"/>
                  </a:solidFill>
                </a:ln>
                <a:solidFill>
                  <a:schemeClr val="bg2">
                    <a:lumMod val="60000"/>
                    <a:lumOff val="40000"/>
                  </a:schemeClr>
                </a:solidFill>
              </a:rPr>
              <a:t>]: </a:t>
            </a:r>
            <a:r>
              <a:rPr lang="en-US" sz="2600" dirty="0">
                <a:ln>
                  <a:solidFill>
                    <a:srgbClr val="0000FF"/>
                  </a:solidFill>
                </a:ln>
                <a:solidFill>
                  <a:schemeClr val="bg2">
                    <a:lumMod val="60000"/>
                    <a:lumOff val="40000"/>
                  </a:schemeClr>
                </a:solidFill>
              </a:rPr>
              <a:t>and thou shalt not cause the land to sin, which [</a:t>
            </a:r>
            <a:r>
              <a:rPr lang="en-US" sz="2600" dirty="0" smtClean="0">
                <a:ln>
                  <a:solidFill>
                    <a:srgbClr val="0000FF"/>
                  </a:solidFill>
                </a:ln>
                <a:solidFill>
                  <a:srgbClr val="0000FF"/>
                </a:solidFill>
              </a:rPr>
              <a:t>Yahuah</a:t>
            </a:r>
            <a:r>
              <a:rPr lang="en-US" sz="2600" dirty="0" smtClean="0">
                <a:ln>
                  <a:solidFill>
                    <a:srgbClr val="0000FF"/>
                  </a:solidFill>
                </a:ln>
                <a:solidFill>
                  <a:schemeClr val="bg2">
                    <a:lumMod val="60000"/>
                    <a:lumOff val="40000"/>
                  </a:schemeClr>
                </a:solidFill>
              </a:rPr>
              <a:t>] thy </a:t>
            </a:r>
            <a:r>
              <a:rPr lang="en-US" sz="2600" dirty="0">
                <a:ln>
                  <a:solidFill>
                    <a:srgbClr val="0000FF"/>
                  </a:solidFill>
                </a:ln>
                <a:solidFill>
                  <a:schemeClr val="bg2">
                    <a:lumMod val="60000"/>
                    <a:lumOff val="40000"/>
                  </a:schemeClr>
                </a:solidFill>
              </a:rPr>
              <a:t>Elohim giveth thee for an inheritance.  </a:t>
            </a:r>
            <a:r>
              <a:rPr lang="en-US" sz="1600" dirty="0">
                <a:solidFill>
                  <a:srgbClr val="002060"/>
                </a:solidFill>
              </a:rPr>
              <a:t>KJV</a:t>
            </a:r>
            <a:endParaRPr lang="en-CA" sz="1600" dirty="0">
              <a:solidFill>
                <a:srgbClr val="002060"/>
              </a:solidFill>
            </a:endParaRPr>
          </a:p>
        </p:txBody>
      </p:sp>
    </p:spTree>
    <p:extLst>
      <p:ext uri="{BB962C8B-B14F-4D97-AF65-F5344CB8AC3E}">
        <p14:creationId xmlns:p14="http://schemas.microsoft.com/office/powerpoint/2010/main" val="8697342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ysClr val="windowText" lastClr="000000"/>
                </a:solidFill>
              </a:rPr>
              <a:t>63</a:t>
            </a:fld>
            <a:endParaRPr lang="en-US" sz="1100" b="1" dirty="0">
              <a:solidFill>
                <a:sysClr val="windowText" lastClr="000000"/>
              </a:solidFill>
            </a:endParaRPr>
          </a:p>
        </p:txBody>
      </p:sp>
      <p:sp>
        <p:nvSpPr>
          <p:cNvPr id="2" name="Rectangle 1"/>
          <p:cNvSpPr/>
          <p:nvPr/>
        </p:nvSpPr>
        <p:spPr>
          <a:xfrm>
            <a:off x="441496" y="523875"/>
            <a:ext cx="11382034" cy="5758386"/>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a:solidFill>
                  <a:srgbClr val="FF0000"/>
                </a:solidFill>
              </a:rPr>
              <a:t>Jose</a:t>
            </a:r>
            <a:r>
              <a:rPr lang="en-US" sz="2800" b="1" dirty="0">
                <a:solidFill>
                  <a:srgbClr val="FF0000"/>
                </a:solidFill>
              </a:rPr>
              <a:t>p</a:t>
            </a:r>
            <a:r>
              <a:rPr lang="en-US" sz="2800" b="1" u="sng" dirty="0">
                <a:solidFill>
                  <a:srgbClr val="FF0000"/>
                </a:solidFill>
              </a:rPr>
              <a:t>h is now outside the </a:t>
            </a:r>
            <a:r>
              <a:rPr lang="en-US" sz="2800" b="1" u="sng" dirty="0" smtClean="0">
                <a:solidFill>
                  <a:srgbClr val="FF0000"/>
                </a:solidFill>
              </a:rPr>
              <a:t>cam</a:t>
            </a:r>
            <a:r>
              <a:rPr lang="en-US" sz="2800" b="1" dirty="0" smtClean="0">
                <a:solidFill>
                  <a:srgbClr val="FF0000"/>
                </a:solidFill>
              </a:rPr>
              <a:t>p!</a:t>
            </a:r>
          </a:p>
          <a:p>
            <a:endParaRPr lang="en-CA" sz="2800" dirty="0">
              <a:solidFill>
                <a:srgbClr val="FF0000"/>
              </a:solidFill>
            </a:endParaRPr>
          </a:p>
          <a:p>
            <a:pPr lvl="0"/>
            <a:r>
              <a:rPr lang="en-US" sz="2800" dirty="0">
                <a:solidFill>
                  <a:srgbClr val="002060"/>
                </a:solidFill>
              </a:rPr>
              <a:t>Even though Joseph was outside the camp, it was prophesied that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he </a:t>
            </a:r>
            <a:r>
              <a:rPr lang="en-US" sz="2800" dirty="0">
                <a:solidFill>
                  <a:srgbClr val="002060"/>
                </a:solidFill>
              </a:rPr>
              <a:t>would return. </a:t>
            </a:r>
            <a:endParaRPr lang="en-CA" sz="2800" dirty="0">
              <a:solidFill>
                <a:srgbClr val="002060"/>
              </a:solidFill>
            </a:endParaRPr>
          </a:p>
          <a:p>
            <a:pPr lvl="0"/>
            <a:r>
              <a:rPr lang="en-US" sz="2800" dirty="0">
                <a:solidFill>
                  <a:srgbClr val="002060"/>
                </a:solidFill>
              </a:rPr>
              <a:t>This is the reason why</a:t>
            </a:r>
            <a:r>
              <a:rPr lang="en-US" sz="2800" dirty="0">
                <a:solidFill>
                  <a:srgbClr val="0000FF"/>
                </a:solidFill>
              </a:rPr>
              <a:t> Yahusha </a:t>
            </a:r>
            <a:r>
              <a:rPr lang="en-US" sz="2800" dirty="0">
                <a:solidFill>
                  <a:srgbClr val="002060"/>
                </a:solidFill>
              </a:rPr>
              <a:t>came as the suffering servant,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known </a:t>
            </a:r>
            <a:r>
              <a:rPr lang="en-US" sz="2800" dirty="0">
                <a:solidFill>
                  <a:srgbClr val="002060"/>
                </a:solidFill>
              </a:rPr>
              <a:t>as the Messiah ben Joseph</a:t>
            </a:r>
            <a:r>
              <a:rPr lang="en-US" sz="2800" dirty="0" smtClean="0">
                <a:solidFill>
                  <a:srgbClr val="002060"/>
                </a:solidFill>
              </a:rPr>
              <a:t>.</a:t>
            </a:r>
          </a:p>
          <a:p>
            <a:pPr lvl="0"/>
            <a:r>
              <a:rPr lang="en-US" sz="2800" dirty="0" smtClean="0">
                <a:solidFill>
                  <a:srgbClr val="002060"/>
                </a:solidFill>
              </a:rPr>
              <a:t> </a:t>
            </a:r>
            <a:endParaRPr lang="en-CA" sz="2800" dirty="0">
              <a:solidFill>
                <a:srgbClr val="002060"/>
              </a:solidFill>
            </a:endParaRPr>
          </a:p>
          <a:p>
            <a:pPr lvl="0"/>
            <a:r>
              <a:rPr lang="en-US" sz="2800" dirty="0" smtClean="0">
                <a:solidFill>
                  <a:srgbClr val="002060"/>
                </a:solidFill>
              </a:rPr>
              <a:t>He </a:t>
            </a:r>
            <a:r>
              <a:rPr lang="en-US" sz="2800" dirty="0">
                <a:solidFill>
                  <a:srgbClr val="002060"/>
                </a:solidFill>
              </a:rPr>
              <a:t>specifically said that he came for the “lost sheep of the House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of </a:t>
            </a:r>
            <a:r>
              <a:rPr lang="en-US" sz="2800" dirty="0">
                <a:solidFill>
                  <a:srgbClr val="002060"/>
                </a:solidFill>
              </a:rPr>
              <a:t>Israel (</a:t>
            </a:r>
            <a:r>
              <a:rPr lang="en-US" sz="2800" i="1" dirty="0">
                <a:solidFill>
                  <a:srgbClr val="008080"/>
                </a:solidFill>
                <a:latin typeface="Georgia" panose="02040502050405020303" pitchFamily="18" charset="0"/>
              </a:rPr>
              <a:t>Matt 15:24</a:t>
            </a:r>
            <a:r>
              <a:rPr lang="en-US" sz="2800" dirty="0">
                <a:solidFill>
                  <a:srgbClr val="002060"/>
                </a:solidFill>
              </a:rPr>
              <a:t>). </a:t>
            </a:r>
            <a:endParaRPr lang="en-CA" sz="2800" dirty="0">
              <a:solidFill>
                <a:srgbClr val="002060"/>
              </a:solidFill>
            </a:endParaRPr>
          </a:p>
          <a:p>
            <a:pPr lvl="0"/>
            <a:r>
              <a:rPr lang="en-US" sz="2800" dirty="0">
                <a:solidFill>
                  <a:srgbClr val="002060"/>
                </a:solidFill>
              </a:rPr>
              <a:t>Or … He came to prepare the way </a:t>
            </a:r>
            <a:r>
              <a:rPr lang="en-US" sz="2800" b="1" u="sng" dirty="0">
                <a:solidFill>
                  <a:srgbClr val="002060"/>
                </a:solidFill>
              </a:rPr>
              <a:t>for the unfaithful bride throu</a:t>
            </a:r>
            <a:r>
              <a:rPr lang="en-US" sz="2800" b="1" dirty="0">
                <a:solidFill>
                  <a:srgbClr val="002060"/>
                </a:solidFill>
              </a:rPr>
              <a:t>g</a:t>
            </a:r>
            <a:r>
              <a:rPr lang="en-US" sz="2800" b="1" u="sng" dirty="0">
                <a:solidFill>
                  <a:srgbClr val="002060"/>
                </a:solidFill>
              </a:rPr>
              <a:t>h His blood</a:t>
            </a:r>
            <a:r>
              <a:rPr lang="en-US" sz="2800" dirty="0">
                <a:solidFill>
                  <a:srgbClr val="002060"/>
                </a:solidFill>
              </a:rPr>
              <a:t>. </a:t>
            </a:r>
            <a:endParaRPr lang="en-CA" sz="2800" dirty="0">
              <a:solidFill>
                <a:srgbClr val="002060"/>
              </a:solidFill>
            </a:endParaRPr>
          </a:p>
        </p:txBody>
      </p:sp>
    </p:spTree>
    <p:extLst>
      <p:ext uri="{BB962C8B-B14F-4D97-AF65-F5344CB8AC3E}">
        <p14:creationId xmlns:p14="http://schemas.microsoft.com/office/powerpoint/2010/main" val="24159941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64</a:t>
            </a:fld>
            <a:endParaRPr lang="en-US" sz="1100" b="1" dirty="0">
              <a:solidFill>
                <a:schemeClr val="bg1"/>
              </a:solidFill>
            </a:endParaRPr>
          </a:p>
        </p:txBody>
      </p:sp>
      <p:sp>
        <p:nvSpPr>
          <p:cNvPr id="2" name="Rectangle 1"/>
          <p:cNvSpPr/>
          <p:nvPr/>
        </p:nvSpPr>
        <p:spPr>
          <a:xfrm>
            <a:off x="441496" y="285750"/>
            <a:ext cx="11382034" cy="6282261"/>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the mystery of the Red Heifer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oing to be revealed</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whole Old Testament story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was part of the mystery hidden in the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red heifer” sacrifice.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While the bitter waters bring a curse and destroy the fruitfulness of a woman that has defiled herself and behaved unfaithfully (</a:t>
            </a:r>
            <a:r>
              <a:rPr lang="en-US" sz="2800" i="1" dirty="0" err="1">
                <a:solidFill>
                  <a:srgbClr val="008080"/>
                </a:solidFill>
                <a:latin typeface="Georgia" panose="02040502050405020303" pitchFamily="18" charset="0"/>
                <a:ea typeface="Calibri" panose="020F0502020204030204" pitchFamily="34" charset="0"/>
                <a:cs typeface="Times New Roman" panose="02020603050405020304" pitchFamily="18" charset="0"/>
              </a:rPr>
              <a:t>Num</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5</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waters of </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urification mixed with the ashes of the</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red heifer</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MAKE ONE CLEAN</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Remember: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Those waters are called “</a:t>
            </a:r>
            <a:r>
              <a:rPr lang="en-US" sz="2800" dirty="0" err="1">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niddah</a:t>
            </a:r>
            <a:r>
              <a:rPr lang="en-US" sz="2800"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waters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unmistakably revealing their purpose – to make the unclean, leprous and dead House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of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Israel alive and clean again.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is how the dry bones of the House of Israel will come back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to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life,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and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has everything to do with resurrection (</a:t>
            </a:r>
            <a:r>
              <a:rPr lang="en-US" sz="2800" i="1" dirty="0" err="1">
                <a:solidFill>
                  <a:srgbClr val="008080"/>
                </a:solidFill>
                <a:latin typeface="Georgia" panose="02040502050405020303" pitchFamily="18" charset="0"/>
                <a:ea typeface="Calibri" panose="020F0502020204030204" pitchFamily="34" charset="0"/>
                <a:cs typeface="Times New Roman" panose="02020603050405020304" pitchFamily="18" charset="0"/>
              </a:rPr>
              <a:t>Eze</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37</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06150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65</a:t>
            </a:fld>
            <a:endParaRPr lang="en-US" sz="1100" b="1" dirty="0">
              <a:solidFill>
                <a:schemeClr val="bg1"/>
              </a:solidFill>
            </a:endParaRPr>
          </a:p>
        </p:txBody>
      </p:sp>
      <p:sp>
        <p:nvSpPr>
          <p:cNvPr id="2" name="Rectangle 1"/>
          <p:cNvSpPr/>
          <p:nvPr/>
        </p:nvSpPr>
        <p:spPr>
          <a:xfrm>
            <a:off x="441496" y="285750"/>
            <a:ext cx="11382034" cy="6282261"/>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Was Joseph favored</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Will that be to his favor</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Yes, Joseph was the favored son of Jacob and Rachel.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His two sons, Ephraim and Manasseh, were actually adopted by their grandfather Israel/Jacob.</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They both became sons of Israel.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Ephraim, the youngest, was elevated to firstborn status.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Ephraim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is often referenced as the representative of the Tribe of Joseph AND the entire House of Israel.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Jeremiah 31:15-22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has a promise of hope for this situation</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7694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66</a:t>
            </a:fld>
            <a:endParaRPr lang="en-US" sz="1100" b="1" dirty="0">
              <a:solidFill>
                <a:schemeClr val="bg1"/>
              </a:solidFill>
            </a:endParaRPr>
          </a:p>
        </p:txBody>
      </p:sp>
      <p:sp>
        <p:nvSpPr>
          <p:cNvPr id="2" name="Rectangle 1"/>
          <p:cNvSpPr/>
          <p:nvPr/>
        </p:nvSpPr>
        <p:spPr>
          <a:xfrm>
            <a:off x="441496" y="104775"/>
            <a:ext cx="11382034" cy="6629399"/>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i="1" dirty="0" err="1">
                <a:solidFill>
                  <a:srgbClr val="008080"/>
                </a:solidFill>
                <a:latin typeface="Georgia" panose="02040502050405020303" pitchFamily="18" charset="0"/>
              </a:rPr>
              <a:t>Jer</a:t>
            </a:r>
            <a:r>
              <a:rPr lang="en-CA" sz="2800" i="1" dirty="0">
                <a:solidFill>
                  <a:srgbClr val="008080"/>
                </a:solidFill>
                <a:latin typeface="Georgia" panose="02040502050405020303" pitchFamily="18" charset="0"/>
              </a:rPr>
              <a:t> 31:15</a:t>
            </a:r>
            <a:r>
              <a:rPr lang="en-CA" sz="2800" i="1" dirty="0">
                <a:solidFill>
                  <a:prstClr val="black"/>
                </a:solidFill>
                <a:latin typeface="Georgia" panose="02040502050405020303" pitchFamily="18" charset="0"/>
              </a:rPr>
              <a:t>  </a:t>
            </a:r>
            <a:r>
              <a:rPr lang="en-CA" sz="2800" dirty="0">
                <a:ln>
                  <a:solidFill>
                    <a:srgbClr val="0000FF"/>
                  </a:solidFill>
                </a:ln>
                <a:solidFill>
                  <a:schemeClr val="bg2">
                    <a:lumMod val="60000"/>
                    <a:lumOff val="40000"/>
                  </a:schemeClr>
                </a:solidFill>
                <a:latin typeface="Georgia" panose="02040502050405020303" pitchFamily="18" charset="0"/>
              </a:rPr>
              <a:t>Thus said </a:t>
            </a:r>
            <a:r>
              <a:rPr lang="he-IL" sz="2800" dirty="0" smtClean="0">
                <a:solidFill>
                  <a:srgbClr val="0000FF"/>
                </a:solidFill>
                <a:latin typeface="Arial" panose="020B0604020202020204" pitchFamily="34" charset="0"/>
              </a:rPr>
              <a:t>יהוה</a:t>
            </a:r>
            <a:r>
              <a:rPr lang="en-CA" sz="2800" dirty="0" smtClean="0">
                <a:solidFill>
                  <a:prstClr val="black"/>
                </a:solidFill>
                <a:latin typeface="Arial" panose="020B0604020202020204" pitchFamily="34" charset="0"/>
              </a:rPr>
              <a:t> [</a:t>
            </a:r>
            <a:r>
              <a:rPr lang="en-CA" sz="2800" dirty="0" smtClean="0">
                <a:solidFill>
                  <a:srgbClr val="0000FF"/>
                </a:solidFill>
                <a:latin typeface="Arial" panose="020B0604020202020204" pitchFamily="34" charset="0"/>
              </a:rPr>
              <a:t>Yahuah</a:t>
            </a:r>
            <a:r>
              <a:rPr lang="en-CA" sz="2800" dirty="0" smtClean="0">
                <a:solidFill>
                  <a:prstClr val="black"/>
                </a:solidFill>
                <a:latin typeface="Arial" panose="020B0604020202020204" pitchFamily="34" charset="0"/>
              </a:rPr>
              <a:t>]</a:t>
            </a:r>
            <a:r>
              <a:rPr lang="en-US" sz="2800" dirty="0" smtClean="0">
                <a:solidFill>
                  <a:prstClr val="black"/>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“A voice was heard in Ramah, </a:t>
            </a:r>
            <a:r>
              <a:rPr lang="en-US" sz="2800" dirty="0" smtClean="0">
                <a:ln>
                  <a:solidFill>
                    <a:srgbClr val="0000FF"/>
                  </a:solidFill>
                </a:ln>
                <a:solidFill>
                  <a:schemeClr val="bg2">
                    <a:lumMod val="60000"/>
                    <a:lumOff val="40000"/>
                  </a:schemeClr>
                </a:solidFill>
                <a:latin typeface="Georgia" panose="02040502050405020303" pitchFamily="18" charset="0"/>
              </a:rPr>
              <a:t>	wailing</a:t>
            </a:r>
            <a:r>
              <a:rPr lang="en-US" sz="2800" dirty="0">
                <a:ln>
                  <a:solidFill>
                    <a:srgbClr val="0000FF"/>
                  </a:solidFill>
                </a:ln>
                <a:solidFill>
                  <a:schemeClr val="bg2">
                    <a:lumMod val="60000"/>
                    <a:lumOff val="40000"/>
                  </a:schemeClr>
                </a:solidFill>
                <a:latin typeface="Georgia" panose="02040502050405020303" pitchFamily="18" charset="0"/>
              </a:rPr>
              <a:t>, bitter weeping, </a:t>
            </a:r>
            <a:r>
              <a:rPr lang="en-US" sz="2800" dirty="0" err="1">
                <a:ln>
                  <a:solidFill>
                    <a:srgbClr val="0000FF"/>
                  </a:solidFill>
                </a:ln>
                <a:solidFill>
                  <a:schemeClr val="bg2">
                    <a:lumMod val="60000"/>
                    <a:lumOff val="40000"/>
                  </a:schemeClr>
                </a:solidFill>
                <a:latin typeface="Georgia" panose="02040502050405020303" pitchFamily="18" charset="0"/>
              </a:rPr>
              <a:t>Ra</a:t>
            </a:r>
            <a:r>
              <a:rPr lang="en-US" sz="2800" dirty="0" err="1">
                <a:ln>
                  <a:solidFill>
                    <a:srgbClr val="0000FF"/>
                  </a:solidFill>
                </a:ln>
                <a:solidFill>
                  <a:schemeClr val="bg2">
                    <a:lumMod val="60000"/>
                    <a:lumOff val="40000"/>
                  </a:schemeClr>
                </a:solidFill>
                <a:latin typeface="TITUS Cyberbit Basic" panose="02020603050405020304" pitchFamily="18" charset="0"/>
              </a:rPr>
              <a:t>ḥ</a:t>
            </a:r>
            <a:r>
              <a:rPr lang="en-US" sz="2800" dirty="0" err="1">
                <a:ln>
                  <a:solidFill>
                    <a:srgbClr val="0000FF"/>
                  </a:solidFill>
                </a:ln>
                <a:solidFill>
                  <a:schemeClr val="bg2">
                    <a:lumMod val="60000"/>
                    <a:lumOff val="40000"/>
                  </a:schemeClr>
                </a:solidFill>
                <a:latin typeface="Georgia" panose="02040502050405020303" pitchFamily="18" charset="0"/>
              </a:rPr>
              <a:t>ĕl</a:t>
            </a:r>
            <a:r>
              <a:rPr lang="en-US" sz="2800" dirty="0">
                <a:ln>
                  <a:solidFill>
                    <a:srgbClr val="0000FF"/>
                  </a:solidFill>
                </a:ln>
                <a:solidFill>
                  <a:schemeClr val="bg2">
                    <a:lumMod val="60000"/>
                    <a:lumOff val="40000"/>
                  </a:schemeClr>
                </a:solidFill>
                <a:latin typeface="Georgia" panose="02040502050405020303" pitchFamily="18" charset="0"/>
              </a:rPr>
              <a:t> weeping for her children, refusing to </a:t>
            </a:r>
            <a:r>
              <a:rPr lang="en-US" sz="2800" dirty="0" smtClean="0">
                <a:ln>
                  <a:solidFill>
                    <a:srgbClr val="0000FF"/>
                  </a:solidFill>
                </a:ln>
                <a:solidFill>
                  <a:schemeClr val="bg2">
                    <a:lumMod val="60000"/>
                    <a:lumOff val="40000"/>
                  </a:schemeClr>
                </a:solidFill>
                <a:latin typeface="Georgia" panose="02040502050405020303" pitchFamily="18" charset="0"/>
              </a:rPr>
              <a:t>	be </a:t>
            </a:r>
            <a:r>
              <a:rPr lang="en-US" sz="2800" dirty="0">
                <a:ln>
                  <a:solidFill>
                    <a:srgbClr val="0000FF"/>
                  </a:solidFill>
                </a:ln>
                <a:solidFill>
                  <a:schemeClr val="bg2">
                    <a:lumMod val="60000"/>
                    <a:lumOff val="40000"/>
                  </a:schemeClr>
                </a:solidFill>
                <a:latin typeface="Georgia" panose="02040502050405020303" pitchFamily="18" charset="0"/>
              </a:rPr>
              <a:t>comforted for her children, because they are no more</a:t>
            </a:r>
            <a:r>
              <a:rPr lang="en-US" sz="2800" dirty="0" smtClean="0">
                <a:ln>
                  <a:solidFill>
                    <a:srgbClr val="0000FF"/>
                  </a:solidFill>
                </a:ln>
                <a:solidFill>
                  <a:schemeClr val="bg2">
                    <a:lumMod val="60000"/>
                    <a:lumOff val="40000"/>
                  </a:schemeClr>
                </a:solidFill>
                <a:latin typeface="Georgia" panose="02040502050405020303" pitchFamily="18" charset="0"/>
              </a:rPr>
              <a:t>.”</a:t>
            </a:r>
          </a:p>
          <a:p>
            <a:r>
              <a:rPr lang="en-US" sz="2800" dirty="0" smtClean="0">
                <a:solidFill>
                  <a:prstClr val="black"/>
                </a:solidFill>
                <a:latin typeface="Georgia" panose="02040502050405020303" pitchFamily="18" charset="0"/>
              </a:rPr>
              <a:t> </a:t>
            </a:r>
            <a:endParaRPr lang="en-US" sz="2800" dirty="0">
              <a:solidFill>
                <a:prstClr val="black"/>
              </a:solidFill>
              <a:latin typeface="Georgia" panose="02040502050405020303" pitchFamily="18" charset="0"/>
            </a:endParaRPr>
          </a:p>
          <a:p>
            <a:r>
              <a:rPr lang="en-US" sz="2800" i="1" dirty="0" err="1">
                <a:solidFill>
                  <a:srgbClr val="008080"/>
                </a:solidFill>
                <a:latin typeface="Georgia" panose="02040502050405020303" pitchFamily="18" charset="0"/>
              </a:rPr>
              <a:t>Jer</a:t>
            </a:r>
            <a:r>
              <a:rPr lang="en-US" sz="2800" i="1" dirty="0">
                <a:solidFill>
                  <a:srgbClr val="008080"/>
                </a:solidFill>
                <a:latin typeface="Georgia" panose="02040502050405020303" pitchFamily="18" charset="0"/>
              </a:rPr>
              <a:t> 31:16</a:t>
            </a:r>
            <a:r>
              <a:rPr lang="en-US" sz="2800" i="1" dirty="0">
                <a:solidFill>
                  <a:prstClr val="black"/>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Thus said </a:t>
            </a:r>
            <a:r>
              <a:rPr lang="he-IL" sz="2800" dirty="0" smtClean="0">
                <a:solidFill>
                  <a:srgbClr val="0000FF"/>
                </a:solidFill>
                <a:latin typeface="Arial" panose="020B0604020202020204" pitchFamily="34" charset="0"/>
              </a:rPr>
              <a:t>יהוה</a:t>
            </a:r>
            <a:r>
              <a:rPr lang="en-CA" sz="2800" dirty="0" smtClean="0">
                <a:solidFill>
                  <a:prstClr val="black"/>
                </a:solidFill>
                <a:latin typeface="Arial" panose="020B0604020202020204" pitchFamily="34" charset="0"/>
              </a:rPr>
              <a:t> [</a:t>
            </a:r>
            <a:r>
              <a:rPr lang="en-CA" sz="2800" dirty="0" smtClean="0">
                <a:solidFill>
                  <a:srgbClr val="0000FF"/>
                </a:solidFill>
                <a:latin typeface="Arial" panose="020B0604020202020204" pitchFamily="34" charset="0"/>
              </a:rPr>
              <a:t>Yahuah</a:t>
            </a:r>
            <a:r>
              <a:rPr lang="en-CA" sz="2800" dirty="0" smtClean="0">
                <a:solidFill>
                  <a:prstClr val="black"/>
                </a:solidFill>
                <a:latin typeface="Arial" panose="020B0604020202020204" pitchFamily="34" charset="0"/>
              </a:rPr>
              <a:t>]</a:t>
            </a:r>
            <a:r>
              <a:rPr lang="en-US" sz="2800" dirty="0" smtClean="0">
                <a:solidFill>
                  <a:prstClr val="black"/>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“Hold back your voice from </a:t>
            </a:r>
            <a:r>
              <a:rPr lang="en-US" sz="2800" dirty="0" smtClean="0">
                <a:ln>
                  <a:solidFill>
                    <a:srgbClr val="0000FF"/>
                  </a:solidFill>
                </a:ln>
                <a:solidFill>
                  <a:schemeClr val="bg2">
                    <a:lumMod val="60000"/>
                    <a:lumOff val="40000"/>
                  </a:schemeClr>
                </a:solidFill>
                <a:latin typeface="Georgia" panose="02040502050405020303" pitchFamily="18" charset="0"/>
              </a:rPr>
              <a:t>	weeping</a:t>
            </a:r>
            <a:r>
              <a:rPr lang="en-US" sz="2800" dirty="0">
                <a:ln>
                  <a:solidFill>
                    <a:srgbClr val="0000FF"/>
                  </a:solidFill>
                </a:ln>
                <a:solidFill>
                  <a:schemeClr val="bg2">
                    <a:lumMod val="60000"/>
                    <a:lumOff val="40000"/>
                  </a:schemeClr>
                </a:solidFill>
                <a:latin typeface="Georgia" panose="02040502050405020303" pitchFamily="18" charset="0"/>
              </a:rPr>
              <a:t>, and your eyes from tears, for there is a reward for your </a:t>
            </a:r>
            <a:r>
              <a:rPr lang="en-US" sz="2800" dirty="0" smtClean="0">
                <a:ln>
                  <a:solidFill>
                    <a:srgbClr val="0000FF"/>
                  </a:solidFill>
                </a:ln>
                <a:solidFill>
                  <a:schemeClr val="bg2">
                    <a:lumMod val="60000"/>
                    <a:lumOff val="40000"/>
                  </a:schemeClr>
                </a:solidFill>
                <a:latin typeface="Georgia" panose="02040502050405020303" pitchFamily="18" charset="0"/>
              </a:rPr>
              <a:t>	work</a:t>
            </a:r>
            <a:r>
              <a:rPr lang="en-US" sz="2800" dirty="0">
                <a:ln>
                  <a:solidFill>
                    <a:srgbClr val="0000FF"/>
                  </a:solidFill>
                </a:ln>
                <a:solidFill>
                  <a:schemeClr val="bg2">
                    <a:lumMod val="60000"/>
                    <a:lumOff val="40000"/>
                  </a:schemeClr>
                </a:solidFill>
                <a:latin typeface="Georgia" panose="02040502050405020303" pitchFamily="18" charset="0"/>
              </a:rPr>
              <a:t>,” declares</a:t>
            </a:r>
            <a:r>
              <a:rPr lang="en-US" sz="2800" dirty="0">
                <a:solidFill>
                  <a:prstClr val="black"/>
                </a:solidFill>
                <a:latin typeface="Georgia" panose="02040502050405020303" pitchFamily="18" charset="0"/>
              </a:rPr>
              <a:t> </a:t>
            </a:r>
            <a:r>
              <a:rPr lang="he-IL" sz="2800" dirty="0" smtClean="0">
                <a:solidFill>
                  <a:srgbClr val="0000FF"/>
                </a:solidFill>
                <a:latin typeface="Arial" panose="020B0604020202020204" pitchFamily="34" charset="0"/>
              </a:rPr>
              <a:t>יהוה</a:t>
            </a:r>
            <a:r>
              <a:rPr lang="en-US" sz="2800" dirty="0" smtClean="0">
                <a:solidFill>
                  <a:prstClr val="black"/>
                </a:solidFill>
                <a:latin typeface="Georgia" panose="02040502050405020303" pitchFamily="18" charset="0"/>
              </a:rPr>
              <a:t> [</a:t>
            </a:r>
            <a:r>
              <a:rPr lang="en-US" sz="2800" dirty="0" smtClean="0">
                <a:solidFill>
                  <a:srgbClr val="0000FF"/>
                </a:solidFill>
                <a:latin typeface="Georgia" panose="02040502050405020303" pitchFamily="18" charset="0"/>
              </a:rPr>
              <a:t>Yahuah</a:t>
            </a:r>
            <a:r>
              <a:rPr lang="en-US" sz="2800" dirty="0" smtClean="0">
                <a:ln>
                  <a:solidFill>
                    <a:srgbClr val="0000FF"/>
                  </a:solidFill>
                </a:ln>
                <a:solidFill>
                  <a:schemeClr val="bg1"/>
                </a:solidFill>
                <a:latin typeface="Georgia" panose="02040502050405020303" pitchFamily="18" charset="0"/>
              </a:rPr>
              <a:t>],</a:t>
            </a:r>
            <a:r>
              <a:rPr lang="en-US" sz="2800" dirty="0" smtClean="0">
                <a:ln>
                  <a:solidFill>
                    <a:srgbClr val="0000FF"/>
                  </a:solidFill>
                </a:ln>
                <a:solidFill>
                  <a:schemeClr val="bg2">
                    <a:lumMod val="60000"/>
                    <a:lumOff val="40000"/>
                  </a:schemeClr>
                </a:solidFill>
                <a:latin typeface="Georgia" panose="02040502050405020303" pitchFamily="18" charset="0"/>
              </a:rPr>
              <a:t>“and </a:t>
            </a:r>
            <a:r>
              <a:rPr lang="en-US" sz="2800" dirty="0">
                <a:ln>
                  <a:solidFill>
                    <a:srgbClr val="0000FF"/>
                  </a:solidFill>
                </a:ln>
                <a:solidFill>
                  <a:schemeClr val="bg2">
                    <a:lumMod val="60000"/>
                    <a:lumOff val="40000"/>
                  </a:schemeClr>
                </a:solidFill>
                <a:latin typeface="Georgia" panose="02040502050405020303" pitchFamily="18" charset="0"/>
              </a:rPr>
              <a:t>they shall return from the land </a:t>
            </a:r>
            <a:r>
              <a:rPr lang="en-US" sz="2800" dirty="0" smtClean="0">
                <a:ln>
                  <a:solidFill>
                    <a:srgbClr val="0000FF"/>
                  </a:solidFill>
                </a:ln>
                <a:solidFill>
                  <a:schemeClr val="bg2">
                    <a:lumMod val="60000"/>
                    <a:lumOff val="40000"/>
                  </a:schemeClr>
                </a:solidFill>
                <a:latin typeface="Georgia" panose="02040502050405020303" pitchFamily="18" charset="0"/>
              </a:rPr>
              <a:t>	of </a:t>
            </a:r>
            <a:r>
              <a:rPr lang="en-US" sz="2800" dirty="0">
                <a:ln>
                  <a:solidFill>
                    <a:srgbClr val="0000FF"/>
                  </a:solidFill>
                </a:ln>
                <a:solidFill>
                  <a:schemeClr val="bg2">
                    <a:lumMod val="60000"/>
                    <a:lumOff val="40000"/>
                  </a:schemeClr>
                </a:solidFill>
                <a:latin typeface="Georgia" panose="02040502050405020303" pitchFamily="18" charset="0"/>
              </a:rPr>
              <a:t>the </a:t>
            </a:r>
            <a:r>
              <a:rPr lang="en-US" sz="2800" dirty="0" smtClean="0">
                <a:ln>
                  <a:solidFill>
                    <a:srgbClr val="0000FF"/>
                  </a:solidFill>
                </a:ln>
                <a:solidFill>
                  <a:schemeClr val="bg2">
                    <a:lumMod val="60000"/>
                    <a:lumOff val="40000"/>
                  </a:schemeClr>
                </a:solidFill>
                <a:latin typeface="Georgia" panose="02040502050405020303" pitchFamily="18" charset="0"/>
              </a:rPr>
              <a:t>enemy.</a:t>
            </a:r>
          </a:p>
          <a:p>
            <a:r>
              <a:rPr lang="en-US" sz="2800" dirty="0" smtClean="0">
                <a:solidFill>
                  <a:prstClr val="black"/>
                </a:solidFill>
                <a:latin typeface="Georgia" panose="02040502050405020303" pitchFamily="18" charset="0"/>
              </a:rPr>
              <a:t> </a:t>
            </a:r>
            <a:endParaRPr lang="en-US" sz="2800" dirty="0">
              <a:solidFill>
                <a:prstClr val="black"/>
              </a:solidFill>
              <a:latin typeface="Georgia" panose="02040502050405020303" pitchFamily="18" charset="0"/>
            </a:endParaRPr>
          </a:p>
          <a:p>
            <a:r>
              <a:rPr lang="en-US" sz="2800" i="1" dirty="0" err="1">
                <a:solidFill>
                  <a:srgbClr val="008080"/>
                </a:solidFill>
                <a:latin typeface="Georgia" panose="02040502050405020303" pitchFamily="18" charset="0"/>
              </a:rPr>
              <a:t>Jer</a:t>
            </a:r>
            <a:r>
              <a:rPr lang="en-US" sz="2800" i="1" dirty="0">
                <a:solidFill>
                  <a:srgbClr val="008080"/>
                </a:solidFill>
                <a:latin typeface="Georgia" panose="02040502050405020303" pitchFamily="18" charset="0"/>
              </a:rPr>
              <a:t> 31:17</a:t>
            </a:r>
            <a:r>
              <a:rPr lang="en-US" sz="2800" i="1" dirty="0">
                <a:solidFill>
                  <a:prstClr val="black"/>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“And there is expectancy for your latter end,” declares </a:t>
            </a:r>
            <a:r>
              <a:rPr lang="he-IL" sz="2800" dirty="0" smtClean="0">
                <a:solidFill>
                  <a:srgbClr val="0000FF"/>
                </a:solidFill>
                <a:latin typeface="Arial" panose="020B0604020202020204" pitchFamily="34" charset="0"/>
              </a:rPr>
              <a:t>יהוה</a:t>
            </a:r>
            <a:r>
              <a:rPr lang="en-CA" sz="2800" dirty="0" smtClean="0">
                <a:solidFill>
                  <a:prstClr val="black"/>
                </a:solidFill>
                <a:latin typeface="Arial" panose="020B0604020202020204" pitchFamily="34" charset="0"/>
              </a:rPr>
              <a:t> 	[</a:t>
            </a:r>
            <a:r>
              <a:rPr lang="en-CA" sz="2800" dirty="0" smtClean="0">
                <a:solidFill>
                  <a:srgbClr val="0000FF"/>
                </a:solidFill>
                <a:latin typeface="Arial" panose="020B0604020202020204" pitchFamily="34" charset="0"/>
              </a:rPr>
              <a:t>Yahuah</a:t>
            </a:r>
            <a:r>
              <a:rPr lang="en-CA" sz="2800" dirty="0" smtClean="0">
                <a:solidFill>
                  <a:prstClr val="black"/>
                </a:solidFill>
                <a:latin typeface="Arial" panose="020B0604020202020204" pitchFamily="34" charset="0"/>
              </a:rPr>
              <a:t>]</a:t>
            </a:r>
            <a:r>
              <a:rPr lang="en-US" sz="2800" dirty="0" smtClean="0">
                <a:solidFill>
                  <a:prstClr val="black"/>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“and your children shall return to their own country</a:t>
            </a:r>
            <a:r>
              <a:rPr lang="en-US" sz="2800" dirty="0" smtClean="0">
                <a:ln>
                  <a:solidFill>
                    <a:srgbClr val="0000FF"/>
                  </a:solidFill>
                </a:ln>
                <a:solidFill>
                  <a:schemeClr val="bg2">
                    <a:lumMod val="60000"/>
                    <a:lumOff val="40000"/>
                  </a:schemeClr>
                </a:solidFill>
                <a:latin typeface="Georgia" panose="02040502050405020303" pitchFamily="18" charset="0"/>
              </a:rPr>
              <a:t>.</a:t>
            </a:r>
          </a:p>
          <a:p>
            <a:r>
              <a:rPr lang="en-US" sz="2800" dirty="0" smtClean="0">
                <a:solidFill>
                  <a:prstClr val="black"/>
                </a:solidFill>
                <a:latin typeface="Georgia" panose="02040502050405020303" pitchFamily="18" charset="0"/>
              </a:rPr>
              <a:t> </a:t>
            </a:r>
            <a:endParaRPr lang="en-US" sz="2800" dirty="0">
              <a:solidFill>
                <a:prstClr val="black"/>
              </a:solidFill>
              <a:latin typeface="Georgia" panose="02040502050405020303" pitchFamily="18" charset="0"/>
            </a:endParaRPr>
          </a:p>
          <a:p>
            <a:r>
              <a:rPr lang="en-US" sz="2800" i="1" dirty="0" err="1">
                <a:solidFill>
                  <a:srgbClr val="008080"/>
                </a:solidFill>
                <a:latin typeface="Georgia" panose="02040502050405020303" pitchFamily="18" charset="0"/>
              </a:rPr>
              <a:t>Jer</a:t>
            </a:r>
            <a:r>
              <a:rPr lang="en-US" sz="2800" i="1" dirty="0">
                <a:solidFill>
                  <a:srgbClr val="008080"/>
                </a:solidFill>
                <a:latin typeface="Georgia" panose="02040502050405020303" pitchFamily="18" charset="0"/>
              </a:rPr>
              <a:t> 31:18</a:t>
            </a:r>
            <a:r>
              <a:rPr lang="en-US" sz="2800" i="1" dirty="0">
                <a:solidFill>
                  <a:prstClr val="black"/>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“I have clearly heard </a:t>
            </a:r>
            <a:r>
              <a:rPr lang="en-US" sz="2800" dirty="0" err="1">
                <a:ln>
                  <a:solidFill>
                    <a:srgbClr val="0000FF"/>
                  </a:solidFill>
                </a:ln>
                <a:solidFill>
                  <a:schemeClr val="bg2">
                    <a:lumMod val="60000"/>
                    <a:lumOff val="40000"/>
                  </a:schemeClr>
                </a:solidFill>
                <a:latin typeface="Georgia" panose="02040502050405020303" pitchFamily="18" charset="0"/>
              </a:rPr>
              <a:t>Ephrayim</a:t>
            </a:r>
            <a:r>
              <a:rPr lang="en-US" sz="2800" dirty="0">
                <a:ln>
                  <a:solidFill>
                    <a:srgbClr val="0000FF"/>
                  </a:solidFill>
                </a:ln>
                <a:solidFill>
                  <a:schemeClr val="bg2">
                    <a:lumMod val="60000"/>
                    <a:lumOff val="40000"/>
                  </a:schemeClr>
                </a:solidFill>
                <a:latin typeface="Georgia" panose="02040502050405020303" pitchFamily="18" charset="0"/>
              </a:rPr>
              <a:t> lamenting, ‘You have </a:t>
            </a:r>
            <a:r>
              <a:rPr lang="en-US" sz="2800" dirty="0" smtClean="0">
                <a:ln>
                  <a:solidFill>
                    <a:srgbClr val="0000FF"/>
                  </a:solidFill>
                </a:ln>
                <a:solidFill>
                  <a:schemeClr val="bg2">
                    <a:lumMod val="60000"/>
                    <a:lumOff val="40000"/>
                  </a:schemeClr>
                </a:solidFill>
                <a:latin typeface="Georgia" panose="02040502050405020303" pitchFamily="18" charset="0"/>
              </a:rPr>
              <a:t/>
            </a:r>
            <a:br>
              <a:rPr lang="en-US" sz="2800" dirty="0" smtClean="0">
                <a:ln>
                  <a:solidFill>
                    <a:srgbClr val="0000FF"/>
                  </a:solidFill>
                </a:ln>
                <a:solidFill>
                  <a:schemeClr val="bg2">
                    <a:lumMod val="60000"/>
                    <a:lumOff val="40000"/>
                  </a:schemeClr>
                </a:solidFill>
                <a:latin typeface="Georgia" panose="02040502050405020303" pitchFamily="18" charset="0"/>
              </a:rPr>
            </a:br>
            <a:r>
              <a:rPr lang="en-US" sz="2800" dirty="0" smtClean="0">
                <a:ln>
                  <a:solidFill>
                    <a:srgbClr val="0000FF"/>
                  </a:solidFill>
                </a:ln>
                <a:solidFill>
                  <a:schemeClr val="bg2">
                    <a:lumMod val="60000"/>
                    <a:lumOff val="40000"/>
                  </a:schemeClr>
                </a:solidFill>
                <a:latin typeface="Georgia" panose="02040502050405020303" pitchFamily="18" charset="0"/>
              </a:rPr>
              <a:t>	chastised </a:t>
            </a:r>
            <a:r>
              <a:rPr lang="en-US" sz="2800" dirty="0">
                <a:ln>
                  <a:solidFill>
                    <a:srgbClr val="0000FF"/>
                  </a:solidFill>
                </a:ln>
                <a:solidFill>
                  <a:schemeClr val="bg2">
                    <a:lumMod val="60000"/>
                    <a:lumOff val="40000"/>
                  </a:schemeClr>
                </a:solidFill>
                <a:latin typeface="Georgia" panose="02040502050405020303" pitchFamily="18" charset="0"/>
              </a:rPr>
              <a:t>me, and I was chastised, like an untrained calf. Turn me </a:t>
            </a:r>
            <a:r>
              <a:rPr lang="en-US" sz="2800" dirty="0" smtClean="0">
                <a:ln>
                  <a:solidFill>
                    <a:srgbClr val="0000FF"/>
                  </a:solidFill>
                </a:ln>
                <a:solidFill>
                  <a:schemeClr val="bg2">
                    <a:lumMod val="60000"/>
                    <a:lumOff val="40000"/>
                  </a:schemeClr>
                </a:solidFill>
                <a:latin typeface="Georgia" panose="02040502050405020303" pitchFamily="18" charset="0"/>
              </a:rPr>
              <a:t>	back</a:t>
            </a:r>
            <a:r>
              <a:rPr lang="en-US" sz="2800" dirty="0">
                <a:ln>
                  <a:solidFill>
                    <a:srgbClr val="0000FF"/>
                  </a:solidFill>
                </a:ln>
                <a:solidFill>
                  <a:schemeClr val="bg2">
                    <a:lumMod val="60000"/>
                    <a:lumOff val="40000"/>
                  </a:schemeClr>
                </a:solidFill>
                <a:latin typeface="Georgia" panose="02040502050405020303" pitchFamily="18" charset="0"/>
              </a:rPr>
              <a:t>, and I shall turn back, for You are </a:t>
            </a:r>
            <a:r>
              <a:rPr lang="he-IL" sz="2800" dirty="0">
                <a:solidFill>
                  <a:srgbClr val="0000FF"/>
                </a:solidFill>
                <a:latin typeface="Arial" panose="020B0604020202020204" pitchFamily="34" charset="0"/>
              </a:rPr>
              <a:t>יהוה</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t>
            </a:r>
            <a:r>
              <a:rPr lang="en-US" sz="2800" dirty="0" smtClean="0">
                <a:solidFill>
                  <a:srgbClr val="0000FF"/>
                </a:solidFill>
                <a:latin typeface="Georgia" panose="02040502050405020303" pitchFamily="18" charset="0"/>
              </a:rPr>
              <a:t>Yahuah</a:t>
            </a:r>
            <a:r>
              <a:rPr lang="en-US" sz="2800" dirty="0" smtClean="0">
                <a:solidFill>
                  <a:prstClr val="black"/>
                </a:solidFill>
                <a:latin typeface="Georgia" panose="02040502050405020303" pitchFamily="18" charset="0"/>
              </a:rPr>
              <a:t>] </a:t>
            </a:r>
            <a:r>
              <a:rPr lang="en-US" sz="2800" dirty="0" smtClean="0">
                <a:ln>
                  <a:solidFill>
                    <a:srgbClr val="0000FF"/>
                  </a:solidFill>
                </a:ln>
                <a:solidFill>
                  <a:schemeClr val="bg2">
                    <a:lumMod val="60000"/>
                    <a:lumOff val="40000"/>
                  </a:schemeClr>
                </a:solidFill>
                <a:latin typeface="Georgia" panose="02040502050405020303" pitchFamily="18" charset="0"/>
              </a:rPr>
              <a:t>my </a:t>
            </a:r>
            <a:r>
              <a:rPr lang="en-US" sz="2800" dirty="0">
                <a:ln>
                  <a:solidFill>
                    <a:srgbClr val="0000FF"/>
                  </a:solidFill>
                </a:ln>
                <a:solidFill>
                  <a:schemeClr val="bg2">
                    <a:lumMod val="60000"/>
                    <a:lumOff val="40000"/>
                  </a:schemeClr>
                </a:solidFill>
                <a:latin typeface="Georgia" panose="02040502050405020303" pitchFamily="18" charset="0"/>
              </a:rPr>
              <a:t>Elohim. </a:t>
            </a:r>
          </a:p>
        </p:txBody>
      </p:sp>
    </p:spTree>
    <p:extLst>
      <p:ext uri="{BB962C8B-B14F-4D97-AF65-F5344CB8AC3E}">
        <p14:creationId xmlns:p14="http://schemas.microsoft.com/office/powerpoint/2010/main" val="103053825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67</a:t>
            </a:fld>
            <a:endParaRPr lang="en-US" sz="1100" b="1" dirty="0">
              <a:solidFill>
                <a:schemeClr val="bg1"/>
              </a:solidFill>
            </a:endParaRPr>
          </a:p>
        </p:txBody>
      </p:sp>
      <p:sp>
        <p:nvSpPr>
          <p:cNvPr id="2" name="Rectangle 1"/>
          <p:cNvSpPr/>
          <p:nvPr/>
        </p:nvSpPr>
        <p:spPr>
          <a:xfrm>
            <a:off x="441496" y="285750"/>
            <a:ext cx="11382034" cy="6282261"/>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smtClean="0">
                <a:solidFill>
                  <a:srgbClr val="008080"/>
                </a:solidFill>
                <a:latin typeface="Georgia" panose="02040502050405020303" pitchFamily="18" charset="0"/>
              </a:rPr>
              <a:t>Jer</a:t>
            </a:r>
            <a:r>
              <a:rPr lang="en-US" sz="2800" i="1" dirty="0" smtClean="0">
                <a:solidFill>
                  <a:srgbClr val="008080"/>
                </a:solidFill>
                <a:latin typeface="Georgia" panose="02040502050405020303" pitchFamily="18" charset="0"/>
              </a:rPr>
              <a:t> </a:t>
            </a:r>
            <a:r>
              <a:rPr lang="en-US" sz="2800" i="1" dirty="0">
                <a:solidFill>
                  <a:srgbClr val="008080"/>
                </a:solidFill>
                <a:latin typeface="Georgia" panose="02040502050405020303" pitchFamily="18" charset="0"/>
              </a:rPr>
              <a:t>31:19</a:t>
            </a:r>
            <a:r>
              <a:rPr lang="en-US" sz="2800" i="1" dirty="0">
                <a:solidFill>
                  <a:prstClr val="black"/>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‘For after my turning back, I repented. And after I was </a:t>
            </a:r>
            <a:r>
              <a:rPr lang="en-US" sz="2800" dirty="0" smtClean="0">
                <a:ln>
                  <a:solidFill>
                    <a:srgbClr val="0000FF"/>
                  </a:solidFill>
                </a:ln>
                <a:solidFill>
                  <a:schemeClr val="bg2">
                    <a:lumMod val="60000"/>
                    <a:lumOff val="40000"/>
                  </a:schemeClr>
                </a:solidFill>
                <a:latin typeface="Georgia" panose="02040502050405020303" pitchFamily="18" charset="0"/>
              </a:rPr>
              <a:t>	instructed</a:t>
            </a:r>
            <a:r>
              <a:rPr lang="en-US" sz="2800" dirty="0">
                <a:ln>
                  <a:solidFill>
                    <a:srgbClr val="0000FF"/>
                  </a:solidFill>
                </a:ln>
                <a:solidFill>
                  <a:schemeClr val="bg2">
                    <a:lumMod val="60000"/>
                    <a:lumOff val="40000"/>
                  </a:schemeClr>
                </a:solidFill>
                <a:latin typeface="Georgia" panose="02040502050405020303" pitchFamily="18" charset="0"/>
              </a:rPr>
              <a:t>, I struck myself on the thigh. I was ashamed, even </a:t>
            </a:r>
            <a:r>
              <a:rPr lang="en-US" sz="2800" dirty="0" smtClean="0">
                <a:ln>
                  <a:solidFill>
                    <a:srgbClr val="0000FF"/>
                  </a:solidFill>
                </a:ln>
                <a:solidFill>
                  <a:schemeClr val="bg2">
                    <a:lumMod val="60000"/>
                    <a:lumOff val="40000"/>
                  </a:schemeClr>
                </a:solidFill>
                <a:latin typeface="Georgia" panose="02040502050405020303" pitchFamily="18" charset="0"/>
              </a:rPr>
              <a:t>	humiliated</a:t>
            </a:r>
            <a:r>
              <a:rPr lang="en-US" sz="2800" dirty="0">
                <a:ln>
                  <a:solidFill>
                    <a:srgbClr val="0000FF"/>
                  </a:solidFill>
                </a:ln>
                <a:solidFill>
                  <a:schemeClr val="bg2">
                    <a:lumMod val="60000"/>
                    <a:lumOff val="40000"/>
                  </a:schemeClr>
                </a:solidFill>
                <a:latin typeface="Georgia" panose="02040502050405020303" pitchFamily="18" charset="0"/>
              </a:rPr>
              <a:t>, for I bore the reproach of my youth.’ </a:t>
            </a:r>
            <a:endParaRPr lang="en-US" sz="2800" dirty="0" smtClean="0">
              <a:ln>
                <a:solidFill>
                  <a:srgbClr val="0000FF"/>
                </a:solidFill>
              </a:ln>
              <a:solidFill>
                <a:schemeClr val="bg2">
                  <a:lumMod val="60000"/>
                  <a:lumOff val="40000"/>
                </a:schemeClr>
              </a:solidFill>
              <a:latin typeface="Georgia" panose="02040502050405020303" pitchFamily="18" charset="0"/>
            </a:endParaRPr>
          </a:p>
          <a:p>
            <a:endParaRPr lang="en-US" sz="2800" dirty="0" smtClean="0">
              <a:solidFill>
                <a:srgbClr val="008080"/>
              </a:solidFill>
              <a:latin typeface="Georgia" panose="02040502050405020303" pitchFamily="18" charset="0"/>
            </a:endParaRPr>
          </a:p>
          <a:p>
            <a:r>
              <a:rPr lang="en-US" sz="2800" i="1" dirty="0" err="1" smtClean="0">
                <a:solidFill>
                  <a:srgbClr val="008080"/>
                </a:solidFill>
                <a:latin typeface="Georgia" panose="02040502050405020303" pitchFamily="18" charset="0"/>
              </a:rPr>
              <a:t>Jer</a:t>
            </a:r>
            <a:r>
              <a:rPr lang="en-US" sz="2800" i="1" dirty="0" smtClean="0">
                <a:solidFill>
                  <a:srgbClr val="008080"/>
                </a:solidFill>
                <a:latin typeface="Georgia" panose="02040502050405020303" pitchFamily="18" charset="0"/>
              </a:rPr>
              <a:t> 31:20</a:t>
            </a:r>
            <a:r>
              <a:rPr lang="en-US" sz="2800" i="1" dirty="0" smtClean="0">
                <a:solidFill>
                  <a:prstClr val="black"/>
                </a:solidFill>
                <a:latin typeface="Georgia" panose="02040502050405020303" pitchFamily="18" charset="0"/>
              </a:rPr>
              <a:t>  </a:t>
            </a:r>
            <a:r>
              <a:rPr lang="en-US" sz="2800" dirty="0" smtClean="0">
                <a:ln>
                  <a:solidFill>
                    <a:srgbClr val="0000FF"/>
                  </a:solidFill>
                </a:ln>
                <a:solidFill>
                  <a:schemeClr val="bg2">
                    <a:lumMod val="60000"/>
                    <a:lumOff val="40000"/>
                  </a:schemeClr>
                </a:solidFill>
                <a:latin typeface="Georgia" panose="02040502050405020303" pitchFamily="18" charset="0"/>
              </a:rPr>
              <a:t>“Is </a:t>
            </a:r>
            <a:r>
              <a:rPr lang="en-US" sz="2800" dirty="0" err="1" smtClean="0">
                <a:ln>
                  <a:solidFill>
                    <a:srgbClr val="0000FF"/>
                  </a:solidFill>
                </a:ln>
                <a:solidFill>
                  <a:schemeClr val="bg2">
                    <a:lumMod val="60000"/>
                    <a:lumOff val="40000"/>
                  </a:schemeClr>
                </a:solidFill>
                <a:latin typeface="Georgia" panose="02040502050405020303" pitchFamily="18" charset="0"/>
              </a:rPr>
              <a:t>Ephrayim</a:t>
            </a:r>
            <a:r>
              <a:rPr lang="en-US" sz="2800" dirty="0" smtClean="0">
                <a:ln>
                  <a:solidFill>
                    <a:srgbClr val="0000FF"/>
                  </a:solidFill>
                </a:ln>
                <a:solidFill>
                  <a:schemeClr val="bg2">
                    <a:lumMod val="60000"/>
                    <a:lumOff val="40000"/>
                  </a:schemeClr>
                </a:solidFill>
                <a:latin typeface="Georgia" panose="02040502050405020303" pitchFamily="18" charset="0"/>
              </a:rPr>
              <a:t> a precious son to Me, a child of delights? For 	though I spoke against him, I still remembered him. That is why My 	affections were deeply moved for him. I have great compassion for 	him,” declares  </a:t>
            </a:r>
            <a:r>
              <a:rPr lang="he-IL" sz="2800" dirty="0" smtClean="0">
                <a:solidFill>
                  <a:srgbClr val="0000FF"/>
                </a:solidFill>
                <a:latin typeface="Arial" panose="020B0604020202020204" pitchFamily="34" charset="0"/>
              </a:rPr>
              <a:t>יהוה</a:t>
            </a:r>
            <a:r>
              <a:rPr lang="en-US" sz="2800" dirty="0" smtClean="0">
                <a:solidFill>
                  <a:prstClr val="black"/>
                </a:solidFill>
                <a:latin typeface="Georgia" panose="02040502050405020303" pitchFamily="18" charset="0"/>
              </a:rPr>
              <a:t> [</a:t>
            </a:r>
            <a:r>
              <a:rPr lang="en-US" sz="2800" dirty="0" smtClean="0">
                <a:ln>
                  <a:solidFill>
                    <a:srgbClr val="0000FF"/>
                  </a:solidFill>
                </a:ln>
                <a:solidFill>
                  <a:srgbClr val="0000FF"/>
                </a:solidFill>
                <a:latin typeface="Georgia" panose="02040502050405020303" pitchFamily="18" charset="0"/>
              </a:rPr>
              <a:t>Yahuah</a:t>
            </a:r>
            <a:r>
              <a:rPr lang="en-US" sz="2800" dirty="0" smtClean="0">
                <a:solidFill>
                  <a:prstClr val="black"/>
                </a:solidFill>
                <a:latin typeface="Georgia" panose="02040502050405020303" pitchFamily="18" charset="0"/>
              </a:rPr>
              <a:t>]</a:t>
            </a:r>
            <a:r>
              <a:rPr lang="en-US" sz="2800" dirty="0" smtClean="0">
                <a:ln>
                  <a:solidFill>
                    <a:srgbClr val="0000FF"/>
                  </a:solidFill>
                </a:ln>
                <a:solidFill>
                  <a:schemeClr val="bg2">
                    <a:lumMod val="60000"/>
                    <a:lumOff val="40000"/>
                  </a:schemeClr>
                </a:solidFill>
                <a:latin typeface="Georgia" panose="02040502050405020303" pitchFamily="18" charset="0"/>
              </a:rPr>
              <a:t>.</a:t>
            </a:r>
          </a:p>
          <a:p>
            <a:r>
              <a:rPr lang="en-US" sz="2800" dirty="0" smtClean="0">
                <a:solidFill>
                  <a:prstClr val="black"/>
                </a:solidFill>
                <a:latin typeface="Georgia" panose="02040502050405020303" pitchFamily="18" charset="0"/>
              </a:rPr>
              <a:t> </a:t>
            </a:r>
          </a:p>
          <a:p>
            <a:r>
              <a:rPr lang="en-US" sz="2800" i="1" dirty="0" err="1" smtClean="0">
                <a:solidFill>
                  <a:srgbClr val="008080"/>
                </a:solidFill>
                <a:latin typeface="Georgia" panose="02040502050405020303" pitchFamily="18" charset="0"/>
              </a:rPr>
              <a:t>Jer</a:t>
            </a:r>
            <a:r>
              <a:rPr lang="en-US" sz="2800" i="1" dirty="0" smtClean="0">
                <a:solidFill>
                  <a:srgbClr val="008080"/>
                </a:solidFill>
                <a:latin typeface="Georgia" panose="02040502050405020303" pitchFamily="18" charset="0"/>
              </a:rPr>
              <a:t> 31:21</a:t>
            </a:r>
            <a:r>
              <a:rPr lang="en-US" sz="2800" i="1" dirty="0" smtClean="0">
                <a:solidFill>
                  <a:prstClr val="black"/>
                </a:solidFill>
                <a:latin typeface="Georgia" panose="02040502050405020303" pitchFamily="18" charset="0"/>
              </a:rPr>
              <a:t>  </a:t>
            </a:r>
            <a:r>
              <a:rPr lang="en-US" sz="2800" dirty="0" smtClean="0">
                <a:ln>
                  <a:solidFill>
                    <a:srgbClr val="0000FF"/>
                  </a:solidFill>
                </a:ln>
                <a:solidFill>
                  <a:schemeClr val="bg2">
                    <a:lumMod val="60000"/>
                    <a:lumOff val="40000"/>
                  </a:schemeClr>
                </a:solidFill>
                <a:latin typeface="Georgia" panose="02040502050405020303" pitchFamily="18" charset="0"/>
              </a:rPr>
              <a:t>“Set up signposts, make landmarks; set your heart toward 	the highway, the way in which you went. Turn back, O maiden of 	</a:t>
            </a:r>
            <a:r>
              <a:rPr lang="en-US" sz="2800" dirty="0" err="1" smtClean="0">
                <a:ln>
                  <a:solidFill>
                    <a:srgbClr val="0000FF"/>
                  </a:solidFill>
                </a:ln>
                <a:solidFill>
                  <a:schemeClr val="bg2">
                    <a:lumMod val="60000"/>
                    <a:lumOff val="40000"/>
                  </a:schemeClr>
                </a:solidFill>
                <a:latin typeface="Georgia" panose="02040502050405020303" pitchFamily="18" charset="0"/>
              </a:rPr>
              <a:t>Yisra’ĕl</a:t>
            </a:r>
            <a:r>
              <a:rPr lang="en-US" sz="2800" dirty="0" smtClean="0">
                <a:ln>
                  <a:solidFill>
                    <a:srgbClr val="0000FF"/>
                  </a:solidFill>
                </a:ln>
                <a:solidFill>
                  <a:schemeClr val="bg2">
                    <a:lumMod val="60000"/>
                    <a:lumOff val="40000"/>
                  </a:schemeClr>
                </a:solidFill>
                <a:latin typeface="Georgia" panose="02040502050405020303" pitchFamily="18" charset="0"/>
              </a:rPr>
              <a:t>, turn back to these cities of yours! </a:t>
            </a:r>
            <a:r>
              <a:rPr lang="en-US" sz="2800" dirty="0" smtClean="0">
                <a:solidFill>
                  <a:prstClr val="black"/>
                </a:solidFill>
                <a:latin typeface="Georgia" panose="02040502050405020303" pitchFamily="18" charset="0"/>
              </a:rPr>
              <a:t>     </a:t>
            </a:r>
            <a:r>
              <a:rPr lang="en-US" sz="1600" dirty="0" smtClean="0">
                <a:solidFill>
                  <a:prstClr val="black"/>
                </a:solidFill>
                <a:latin typeface="Georgia" panose="02040502050405020303" pitchFamily="18" charset="0"/>
              </a:rPr>
              <a:t>The Scriptures</a:t>
            </a:r>
          </a:p>
        </p:txBody>
      </p:sp>
    </p:spTree>
    <p:extLst>
      <p:ext uri="{BB962C8B-B14F-4D97-AF65-F5344CB8AC3E}">
        <p14:creationId xmlns:p14="http://schemas.microsoft.com/office/powerpoint/2010/main" val="300414049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68</a:t>
            </a:fld>
            <a:endParaRPr lang="en-US" sz="1100" b="1" dirty="0">
              <a:solidFill>
                <a:schemeClr val="bg1"/>
              </a:solidFill>
            </a:endParaRPr>
          </a:p>
        </p:txBody>
      </p:sp>
      <p:sp>
        <p:nvSpPr>
          <p:cNvPr id="2" name="Rectangle 1"/>
          <p:cNvSpPr/>
          <p:nvPr/>
        </p:nvSpPr>
        <p:spPr>
          <a:xfrm>
            <a:off x="399165" y="268816"/>
            <a:ext cx="11382034" cy="6282261"/>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prstClr val="black"/>
                </a:solidFill>
                <a:latin typeface="Georgia" panose="02040502050405020303" pitchFamily="18" charset="0"/>
              </a:rPr>
              <a:t> </a:t>
            </a:r>
            <a:r>
              <a:rPr lang="en-US" sz="2800" dirty="0" err="1" smtClean="0">
                <a:solidFill>
                  <a:srgbClr val="008080"/>
                </a:solidFill>
                <a:latin typeface="Georgia" panose="02040502050405020303" pitchFamily="18" charset="0"/>
              </a:rPr>
              <a:t>Jer</a:t>
            </a:r>
            <a:r>
              <a:rPr lang="en-US" sz="2800" dirty="0" smtClean="0">
                <a:solidFill>
                  <a:srgbClr val="008080"/>
                </a:solidFill>
                <a:latin typeface="Georgia" panose="02040502050405020303" pitchFamily="18" charset="0"/>
              </a:rPr>
              <a:t> 31:22</a:t>
            </a:r>
            <a:r>
              <a:rPr lang="en-US" sz="2800" dirty="0" smtClean="0">
                <a:solidFill>
                  <a:prstClr val="black"/>
                </a:solidFill>
                <a:latin typeface="Georgia" panose="02040502050405020303" pitchFamily="18" charset="0"/>
              </a:rPr>
              <a:t>  </a:t>
            </a:r>
            <a:r>
              <a:rPr lang="en-US" sz="2800" dirty="0" smtClean="0">
                <a:ln>
                  <a:solidFill>
                    <a:srgbClr val="0000FF"/>
                  </a:solidFill>
                </a:ln>
                <a:solidFill>
                  <a:schemeClr val="bg2">
                    <a:lumMod val="60000"/>
                    <a:lumOff val="40000"/>
                  </a:schemeClr>
                </a:solidFill>
                <a:latin typeface="Georgia" panose="02040502050405020303" pitchFamily="18" charset="0"/>
              </a:rPr>
              <a:t>“Till when would you turn here and there, O backsliding 	daughter? For </a:t>
            </a:r>
            <a:r>
              <a:rPr lang="he-IL" sz="2800" dirty="0" smtClean="0">
                <a:solidFill>
                  <a:srgbClr val="0000FF"/>
                </a:solidFill>
                <a:latin typeface="Arial" panose="020B0604020202020204" pitchFamily="34" charset="0"/>
              </a:rPr>
              <a:t>יהוה</a:t>
            </a:r>
            <a:r>
              <a:rPr lang="en-US" sz="2800" dirty="0" smtClean="0">
                <a:solidFill>
                  <a:prstClr val="black"/>
                </a:solidFill>
                <a:latin typeface="Georgia" panose="02040502050405020303" pitchFamily="18" charset="0"/>
              </a:rPr>
              <a:t> [</a:t>
            </a:r>
            <a:r>
              <a:rPr lang="en-US" sz="2800" dirty="0" smtClean="0">
                <a:solidFill>
                  <a:srgbClr val="0000FF"/>
                </a:solidFill>
                <a:latin typeface="Georgia" panose="02040502050405020303" pitchFamily="18" charset="0"/>
              </a:rPr>
              <a:t>Yahuah</a:t>
            </a:r>
            <a:r>
              <a:rPr lang="en-US" sz="2800" dirty="0" smtClean="0">
                <a:solidFill>
                  <a:prstClr val="black"/>
                </a:solidFill>
                <a:latin typeface="Georgia" panose="02040502050405020303" pitchFamily="18" charset="0"/>
              </a:rPr>
              <a:t>] </a:t>
            </a:r>
            <a:r>
              <a:rPr lang="en-US" sz="2800" dirty="0" smtClean="0">
                <a:ln>
                  <a:solidFill>
                    <a:srgbClr val="0000FF"/>
                  </a:solidFill>
                </a:ln>
                <a:solidFill>
                  <a:schemeClr val="bg2">
                    <a:lumMod val="60000"/>
                    <a:lumOff val="40000"/>
                  </a:schemeClr>
                </a:solidFill>
                <a:latin typeface="Georgia" panose="02040502050405020303" pitchFamily="18" charset="0"/>
              </a:rPr>
              <a:t>has created what is new on earth: a 	woman encompasses a man!” </a:t>
            </a:r>
          </a:p>
          <a:p>
            <a:endParaRPr lang="en-US" sz="1000" dirty="0" smtClean="0">
              <a:ln>
                <a:solidFill>
                  <a:srgbClr val="0000FF"/>
                </a:solidFill>
              </a:ln>
              <a:solidFill>
                <a:schemeClr val="bg2">
                  <a:lumMod val="60000"/>
                  <a:lumOff val="40000"/>
                </a:schemeClr>
              </a:solidFill>
              <a:latin typeface="Georgia" panose="02040502050405020303"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 was chastised as a bullock unaccustomed to the yoke.”)  Ephraim is likened to an unyoked calf – “</a:t>
            </a:r>
            <a:r>
              <a:rPr lang="en-US" sz="2800" b="1" dirty="0" err="1">
                <a:ln>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egal</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This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reveals the connection with the “red heifer.”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 sacrifice was needed to</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RESTORE</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relationship between </a:t>
            </a:r>
            <a:r>
              <a:rPr lang="en-US"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and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Ephraim</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when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Ephraim, the son, repents.</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THEN the House of Israel can be deemed “a vir</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when she repents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THEN</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she returns to a clean state when she has been cleansed </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from </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her condition of “</a:t>
            </a:r>
            <a:r>
              <a:rPr lang="en-US" sz="2800" b="1" dirty="0" err="1"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niddah</a:t>
            </a:r>
            <a:r>
              <a:rPr lang="en-US" sz="2800" dirty="0" smtClean="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99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It </a:t>
            </a:r>
            <a:r>
              <a:rPr lang="en-US" sz="2800" b="1" dirty="0">
                <a:solidFill>
                  <a:srgbClr val="99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is </a:t>
            </a:r>
            <a:r>
              <a:rPr lang="en-US" sz="2800" b="1" u="sng" dirty="0">
                <a:solidFill>
                  <a:srgbClr val="99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THEN</a:t>
            </a:r>
            <a:r>
              <a:rPr lang="en-US" sz="2800" b="1" dirty="0">
                <a:solidFill>
                  <a:srgbClr val="99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 that she </a:t>
            </a:r>
            <a:r>
              <a:rPr lang="en-US" sz="2800" b="1" u="sng" dirty="0">
                <a:solidFill>
                  <a:srgbClr val="99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CAN BECOME THE BRIDE</a:t>
            </a:r>
            <a:r>
              <a:rPr lang="en-US" sz="2800" dirty="0">
                <a:solidFill>
                  <a:srgbClr val="9900FF"/>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ln>
                <a:solidFill>
                  <a:srgbClr val="0000FF"/>
                </a:solidFill>
              </a:ln>
              <a:solidFill>
                <a:srgbClr val="9900FF"/>
              </a:solidFill>
              <a:effectLst>
                <a:glow rad="127000">
                  <a:srgbClr val="FFFF00"/>
                </a:glow>
              </a:effectLst>
              <a:latin typeface="Georgia" panose="02040502050405020303" pitchFamily="18" charset="0"/>
            </a:endParaRPr>
          </a:p>
        </p:txBody>
      </p:sp>
      <p:pic>
        <p:nvPicPr>
          <p:cNvPr id="4" name="Picture 3"/>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72833" y="2439891"/>
            <a:ext cx="358563" cy="505018"/>
          </a:xfrm>
          <a:prstGeom prst="rect">
            <a:avLst/>
          </a:prstGeom>
        </p:spPr>
      </p:pic>
      <p:pic>
        <p:nvPicPr>
          <p:cNvPr id="6" name="Picture 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673731" y="2464746"/>
            <a:ext cx="460957" cy="480163"/>
          </a:xfrm>
          <a:prstGeom prst="rect">
            <a:avLst/>
          </a:prstGeom>
        </p:spPr>
      </p:pic>
      <p:pic>
        <p:nvPicPr>
          <p:cNvPr id="7" name="Picture 6"/>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883970" y="2439891"/>
            <a:ext cx="388864" cy="505018"/>
          </a:xfrm>
          <a:prstGeom prst="rect">
            <a:avLst/>
          </a:prstGeom>
        </p:spPr>
      </p:pic>
      <p:sp>
        <p:nvSpPr>
          <p:cNvPr id="13" name="Rectangle 12"/>
          <p:cNvSpPr/>
          <p:nvPr/>
        </p:nvSpPr>
        <p:spPr>
          <a:xfrm>
            <a:off x="7270546" y="2455462"/>
            <a:ext cx="2097621" cy="34713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(lamed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gimmel</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3276690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69</a:t>
            </a:fld>
            <a:endParaRPr lang="en-US" sz="1100" b="1" dirty="0">
              <a:solidFill>
                <a:schemeClr val="bg1"/>
              </a:solidFill>
            </a:endParaRPr>
          </a:p>
        </p:txBody>
      </p:sp>
      <p:sp>
        <p:nvSpPr>
          <p:cNvPr id="2" name="Rectangle 1"/>
          <p:cNvSpPr/>
          <p:nvPr/>
        </p:nvSpPr>
        <p:spPr>
          <a:xfrm>
            <a:off x="441496" y="677334"/>
            <a:ext cx="11382034" cy="5611277"/>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u="sng" dirty="0">
                <a:solidFill>
                  <a:schemeClr val="bg2">
                    <a:lumMod val="60000"/>
                    <a:lumOff val="40000"/>
                  </a:schemeClr>
                </a:solidFill>
              </a:rPr>
              <a:t>How will this come about</a:t>
            </a:r>
            <a:r>
              <a:rPr lang="en-US" sz="2600" b="1" dirty="0" smtClean="0">
                <a:solidFill>
                  <a:schemeClr val="bg2">
                    <a:lumMod val="60000"/>
                    <a:lumOff val="40000"/>
                  </a:schemeClr>
                </a:solidFill>
              </a:rPr>
              <a:t>?</a:t>
            </a:r>
          </a:p>
          <a:p>
            <a:endParaRPr lang="en-CA" sz="2600" dirty="0">
              <a:solidFill>
                <a:srgbClr val="002060"/>
              </a:solidFill>
            </a:endParaRPr>
          </a:p>
          <a:p>
            <a:pPr lvl="0"/>
            <a:r>
              <a:rPr lang="en-US" sz="2600" dirty="0">
                <a:solidFill>
                  <a:srgbClr val="0000FF"/>
                </a:solidFill>
              </a:rPr>
              <a:t>Yahuah</a:t>
            </a:r>
            <a:r>
              <a:rPr lang="en-US" sz="2600" dirty="0">
                <a:solidFill>
                  <a:srgbClr val="002060"/>
                </a:solidFill>
              </a:rPr>
              <a:t> will do this through a renewed thing.</a:t>
            </a:r>
            <a:endParaRPr lang="en-CA" sz="2600" dirty="0">
              <a:solidFill>
                <a:srgbClr val="002060"/>
              </a:solidFill>
            </a:endParaRPr>
          </a:p>
          <a:p>
            <a:pPr lvl="0"/>
            <a:r>
              <a:rPr lang="en-US" sz="2600" dirty="0">
                <a:solidFill>
                  <a:srgbClr val="002060"/>
                </a:solidFill>
              </a:rPr>
              <a:t>This is exactly what Joseph needed.  Because of the calf of the </a:t>
            </a:r>
            <a:r>
              <a:rPr lang="en-US" sz="2600" dirty="0" smtClean="0">
                <a:solidFill>
                  <a:srgbClr val="002060"/>
                </a:solidFill>
              </a:rPr>
              <a:t/>
            </a:r>
            <a:br>
              <a:rPr lang="en-US" sz="2600" dirty="0" smtClean="0">
                <a:solidFill>
                  <a:srgbClr val="002060"/>
                </a:solidFill>
              </a:rPr>
            </a:br>
            <a:r>
              <a:rPr lang="en-US" sz="2600" dirty="0" smtClean="0">
                <a:solidFill>
                  <a:srgbClr val="002060"/>
                </a:solidFill>
              </a:rPr>
              <a:t>House </a:t>
            </a:r>
            <a:r>
              <a:rPr lang="en-US" sz="2600" dirty="0">
                <a:solidFill>
                  <a:srgbClr val="002060"/>
                </a:solidFill>
              </a:rPr>
              <a:t>of Israel, Joseph </a:t>
            </a:r>
            <a:r>
              <a:rPr lang="en-US" sz="2600" b="1" u="sng" dirty="0">
                <a:solidFill>
                  <a:srgbClr val="002060"/>
                </a:solidFill>
              </a:rPr>
              <a:t>was outside the cam</a:t>
            </a:r>
            <a:r>
              <a:rPr lang="en-US" sz="2600" b="1" dirty="0">
                <a:solidFill>
                  <a:srgbClr val="002060"/>
                </a:solidFill>
              </a:rPr>
              <a:t>p</a:t>
            </a:r>
            <a:r>
              <a:rPr lang="en-US" sz="2600" dirty="0">
                <a:solidFill>
                  <a:srgbClr val="002060"/>
                </a:solidFill>
              </a:rPr>
              <a:t>. </a:t>
            </a:r>
            <a:endParaRPr lang="en-CA" sz="2600" dirty="0">
              <a:solidFill>
                <a:srgbClr val="002060"/>
              </a:solidFill>
            </a:endParaRPr>
          </a:p>
          <a:p>
            <a:pPr lvl="0"/>
            <a:r>
              <a:rPr lang="en-US" sz="2600" b="1" dirty="0">
                <a:solidFill>
                  <a:srgbClr val="002060"/>
                </a:solidFill>
                <a:effectLst>
                  <a:outerShdw blurRad="69850" dist="43180" dir="5400000" sx="0" sy="0">
                    <a:srgbClr val="000000">
                      <a:alpha val="65000"/>
                    </a:srgbClr>
                  </a:outerShdw>
                </a:effectLst>
              </a:rPr>
              <a:t>He needed to be cleansed from the taint of death sprinkled with the waters of purification from the sacrifice of the “fruitful man” – </a:t>
            </a:r>
            <a:r>
              <a:rPr lang="en-US" sz="2600" b="1" dirty="0" smtClean="0">
                <a:solidFill>
                  <a:srgbClr val="002060"/>
                </a:solidFill>
                <a:effectLst>
                  <a:outerShdw blurRad="69850" dist="43180" dir="5400000" sx="0" sy="0">
                    <a:srgbClr val="000000">
                      <a:alpha val="65000"/>
                    </a:srgbClr>
                  </a:outerShdw>
                </a:effectLst>
              </a:rPr>
              <a:t/>
            </a:r>
            <a:br>
              <a:rPr lang="en-US" sz="2600" b="1" dirty="0" smtClean="0">
                <a:solidFill>
                  <a:srgbClr val="002060"/>
                </a:solidFill>
                <a:effectLst>
                  <a:outerShdw blurRad="69850" dist="43180" dir="5400000" sx="0" sy="0">
                    <a:srgbClr val="000000">
                      <a:alpha val="65000"/>
                    </a:srgbClr>
                  </a:outerShdw>
                </a:effectLst>
              </a:rPr>
            </a:br>
            <a:r>
              <a:rPr lang="en-US" sz="2600" b="1" dirty="0" smtClean="0">
                <a:ln>
                  <a:solidFill>
                    <a:srgbClr val="0000FF"/>
                  </a:solidFill>
                </a:ln>
                <a:solidFill>
                  <a:srgbClr val="0000FF"/>
                </a:solidFill>
                <a:effectLst>
                  <a:outerShdw blurRad="69850" dist="43180" dir="5400000" sx="0" sy="0">
                    <a:srgbClr val="000000">
                      <a:alpha val="65000"/>
                    </a:srgbClr>
                  </a:outerShdw>
                </a:effectLst>
              </a:rPr>
              <a:t>Yahusha</a:t>
            </a:r>
            <a:r>
              <a:rPr lang="en-US" sz="2600" b="1" dirty="0" smtClean="0">
                <a:solidFill>
                  <a:srgbClr val="002060"/>
                </a:solidFill>
                <a:effectLst>
                  <a:outerShdw blurRad="69850" dist="43180" dir="5400000" sx="0" sy="0">
                    <a:srgbClr val="000000">
                      <a:alpha val="65000"/>
                    </a:srgbClr>
                  </a:outerShdw>
                </a:effectLst>
              </a:rPr>
              <a:t> </a:t>
            </a:r>
            <a:r>
              <a:rPr lang="en-US" sz="2600" b="1" dirty="0">
                <a:solidFill>
                  <a:srgbClr val="002060"/>
                </a:solidFill>
                <a:effectLst>
                  <a:outerShdw blurRad="69850" dist="43180" dir="5400000" sx="0" sy="0">
                    <a:srgbClr val="000000">
                      <a:alpha val="65000"/>
                    </a:srgbClr>
                  </a:outerShdw>
                </a:effectLst>
              </a:rPr>
              <a:t>our Messiah</a:t>
            </a:r>
            <a:r>
              <a:rPr lang="en-US" sz="2600" b="1" dirty="0" smtClean="0">
                <a:solidFill>
                  <a:srgbClr val="002060"/>
                </a:solidFill>
                <a:effectLst>
                  <a:outerShdw blurRad="69850" dist="43180" dir="5400000" sx="0" sy="0">
                    <a:srgbClr val="000000">
                      <a:alpha val="65000"/>
                    </a:srgbClr>
                  </a:outerShdw>
                </a:effectLst>
              </a:rPr>
              <a:t>.</a:t>
            </a:r>
            <a:br>
              <a:rPr lang="en-US" sz="2600" b="1" dirty="0" smtClean="0">
                <a:solidFill>
                  <a:srgbClr val="002060"/>
                </a:solidFill>
                <a:effectLst>
                  <a:outerShdw blurRad="69850" dist="43180" dir="5400000" sx="0" sy="0">
                    <a:srgbClr val="000000">
                      <a:alpha val="65000"/>
                    </a:srgbClr>
                  </a:outerShdw>
                </a:effectLst>
              </a:rPr>
            </a:br>
            <a:r>
              <a:rPr lang="en-US" sz="2600" b="1" dirty="0" smtClean="0">
                <a:solidFill>
                  <a:srgbClr val="002060"/>
                </a:solidFill>
                <a:effectLst>
                  <a:outerShdw blurRad="69850" dist="43180" dir="5400000" sx="0" sy="0">
                    <a:srgbClr val="000000">
                      <a:alpha val="65000"/>
                    </a:srgbClr>
                  </a:outerShdw>
                </a:effectLst>
              </a:rPr>
              <a:t> </a:t>
            </a:r>
            <a:endParaRPr lang="en-CA" sz="2600" dirty="0">
              <a:solidFill>
                <a:srgbClr val="002060"/>
              </a:solidFill>
            </a:endParaRPr>
          </a:p>
          <a:p>
            <a:pPr lvl="0"/>
            <a:r>
              <a:rPr lang="en-US" sz="2600" i="1" dirty="0">
                <a:solidFill>
                  <a:srgbClr val="008080"/>
                </a:solidFill>
                <a:latin typeface="Georgia" panose="02040502050405020303" pitchFamily="18" charset="0"/>
              </a:rPr>
              <a:t>Ezekiel 36:22-33 </a:t>
            </a:r>
            <a:r>
              <a:rPr lang="en-US" sz="2600" dirty="0">
                <a:solidFill>
                  <a:srgbClr val="002060"/>
                </a:solidFill>
              </a:rPr>
              <a:t>proclaims to the House of Israel – Joseph (Ephraim):  </a:t>
            </a:r>
            <a:endParaRPr lang="en-US" sz="2600" dirty="0" smtClean="0">
              <a:solidFill>
                <a:srgbClr val="002060"/>
              </a:solidFill>
            </a:endParaRPr>
          </a:p>
          <a:p>
            <a:pPr lvl="0"/>
            <a:r>
              <a:rPr lang="en-US" sz="2000" dirty="0" smtClean="0">
                <a:solidFill>
                  <a:srgbClr val="002060"/>
                </a:solidFill>
              </a:rPr>
              <a:t>22</a:t>
            </a:r>
            <a:r>
              <a:rPr lang="en-US" sz="2600" dirty="0" smtClean="0">
                <a:solidFill>
                  <a:srgbClr val="002060"/>
                </a:solidFill>
              </a:rPr>
              <a:t> </a:t>
            </a:r>
            <a:r>
              <a:rPr lang="en-US" sz="2600" dirty="0">
                <a:ln>
                  <a:solidFill>
                    <a:srgbClr val="0000FF"/>
                  </a:solidFill>
                </a:ln>
                <a:solidFill>
                  <a:schemeClr val="bg2">
                    <a:lumMod val="60000"/>
                    <a:lumOff val="40000"/>
                  </a:schemeClr>
                </a:solidFill>
              </a:rPr>
              <a:t>Therefore say unto the house of Israel, Thus saith </a:t>
            </a:r>
            <a:r>
              <a:rPr lang="en-US" sz="2600" dirty="0">
                <a:ln>
                  <a:solidFill>
                    <a:srgbClr val="0000FF"/>
                  </a:solidFill>
                </a:ln>
                <a:solidFill>
                  <a:srgbClr val="0000FF"/>
                </a:solidFill>
              </a:rPr>
              <a:t>Yahuah</a:t>
            </a:r>
            <a:r>
              <a:rPr lang="en-US" sz="2600" dirty="0">
                <a:ln>
                  <a:solidFill>
                    <a:srgbClr val="0000FF"/>
                  </a:solidFill>
                </a:ln>
                <a:solidFill>
                  <a:schemeClr val="bg2">
                    <a:lumMod val="60000"/>
                    <a:lumOff val="40000"/>
                  </a:schemeClr>
                </a:solidFill>
              </a:rPr>
              <a:t> your Elohim; </a:t>
            </a:r>
            <a:r>
              <a:rPr lang="en-US" sz="2600" dirty="0" smtClean="0">
                <a:ln>
                  <a:solidFill>
                    <a:srgbClr val="0000FF"/>
                  </a:solidFill>
                </a:ln>
                <a:solidFill>
                  <a:schemeClr val="bg2">
                    <a:lumMod val="60000"/>
                    <a:lumOff val="40000"/>
                  </a:schemeClr>
                </a:solidFill>
              </a:rPr>
              <a:t/>
            </a:r>
            <a:br>
              <a:rPr lang="en-US" sz="2600" dirty="0" smtClean="0">
                <a:ln>
                  <a:solidFill>
                    <a:srgbClr val="0000FF"/>
                  </a:solidFill>
                </a:ln>
                <a:solidFill>
                  <a:schemeClr val="bg2">
                    <a:lumMod val="60000"/>
                    <a:lumOff val="40000"/>
                  </a:schemeClr>
                </a:solidFill>
              </a:rPr>
            </a:br>
            <a:r>
              <a:rPr lang="en-US" sz="2600" dirty="0" smtClean="0">
                <a:ln>
                  <a:solidFill>
                    <a:srgbClr val="0000FF"/>
                  </a:solidFill>
                </a:ln>
                <a:solidFill>
                  <a:schemeClr val="bg2">
                    <a:lumMod val="60000"/>
                    <a:lumOff val="40000"/>
                  </a:schemeClr>
                </a:solidFill>
              </a:rPr>
              <a:t>I </a:t>
            </a:r>
            <a:r>
              <a:rPr lang="en-US" sz="2600" dirty="0">
                <a:ln>
                  <a:solidFill>
                    <a:srgbClr val="0000FF"/>
                  </a:solidFill>
                </a:ln>
                <a:solidFill>
                  <a:schemeClr val="bg2">
                    <a:lumMod val="60000"/>
                    <a:lumOff val="40000"/>
                  </a:schemeClr>
                </a:solidFill>
              </a:rPr>
              <a:t>do not this for your sakes, O house of Israel, but for mine holy name's sake, which ye have profaned among the heathen, whither ye went</a:t>
            </a:r>
            <a:r>
              <a:rPr lang="en-US" sz="2600" dirty="0" smtClean="0">
                <a:ln>
                  <a:solidFill>
                    <a:srgbClr val="0000FF"/>
                  </a:solidFill>
                </a:ln>
                <a:solidFill>
                  <a:schemeClr val="bg2">
                    <a:lumMod val="60000"/>
                    <a:lumOff val="40000"/>
                  </a:schemeClr>
                </a:solidFill>
              </a:rPr>
              <a:t>.</a:t>
            </a:r>
            <a:endParaRPr lang="en-CA" sz="2600" dirty="0">
              <a:ln>
                <a:solidFill>
                  <a:srgbClr val="0000FF"/>
                </a:solidFill>
              </a:ln>
              <a:solidFill>
                <a:schemeClr val="bg2">
                  <a:lumMod val="60000"/>
                  <a:lumOff val="40000"/>
                </a:schemeClr>
              </a:solidFill>
            </a:endParaRPr>
          </a:p>
        </p:txBody>
      </p:sp>
    </p:spTree>
    <p:extLst>
      <p:ext uri="{BB962C8B-B14F-4D97-AF65-F5344CB8AC3E}">
        <p14:creationId xmlns:p14="http://schemas.microsoft.com/office/powerpoint/2010/main" val="26109625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7</a:t>
            </a:fld>
            <a:endParaRPr lang="en-US" sz="1100" b="1" dirty="0">
              <a:solidFill>
                <a:schemeClr val="bg1"/>
              </a:solidFill>
            </a:endParaRPr>
          </a:p>
        </p:txBody>
      </p:sp>
      <p:sp>
        <p:nvSpPr>
          <p:cNvPr id="2" name="Rectangle 1"/>
          <p:cNvSpPr/>
          <p:nvPr/>
        </p:nvSpPr>
        <p:spPr>
          <a:xfrm>
            <a:off x="552980" y="474133"/>
            <a:ext cx="11159066" cy="6045199"/>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i="1" dirty="0" err="1" smtClean="0">
                <a:solidFill>
                  <a:srgbClr val="008080"/>
                </a:solidFill>
              </a:rPr>
              <a:t>Num</a:t>
            </a:r>
            <a:r>
              <a:rPr lang="en-CA" sz="2800" i="1" dirty="0" smtClean="0">
                <a:solidFill>
                  <a:srgbClr val="008080"/>
                </a:solidFill>
              </a:rPr>
              <a:t> 19:1  </a:t>
            </a:r>
            <a:r>
              <a:rPr lang="en-CA" sz="2800" dirty="0" smtClean="0">
                <a:ln w="3175">
                  <a:solidFill>
                    <a:sysClr val="windowText" lastClr="000000"/>
                  </a:solidFill>
                </a:ln>
                <a:solidFill>
                  <a:schemeClr val="bg2">
                    <a:lumMod val="60000"/>
                    <a:lumOff val="40000"/>
                  </a:schemeClr>
                </a:solidFill>
              </a:rPr>
              <a:t>And </a:t>
            </a:r>
            <a:r>
              <a:rPr lang="he-IL" sz="2800" dirty="0" smtClean="0">
                <a:ln w="3175">
                  <a:solidFill>
                    <a:sysClr val="windowText" lastClr="000000"/>
                  </a:solidFill>
                </a:ln>
                <a:solidFill>
                  <a:srgbClr val="0000FF"/>
                </a:solidFill>
              </a:rPr>
              <a:t>יהוה</a:t>
            </a:r>
            <a:r>
              <a:rPr lang="en-US" sz="2800" dirty="0" smtClean="0">
                <a:ln w="3175">
                  <a:solidFill>
                    <a:sysClr val="windowText" lastClr="000000"/>
                  </a:solidFill>
                </a:ln>
                <a:solidFill>
                  <a:schemeClr val="bg2">
                    <a:lumMod val="60000"/>
                    <a:lumOff val="40000"/>
                  </a:schemeClr>
                </a:solidFill>
              </a:rPr>
              <a:t> [</a:t>
            </a:r>
            <a:r>
              <a:rPr lang="en-US" sz="2800" dirty="0" smtClean="0">
                <a:ln w="3175">
                  <a:solidFill>
                    <a:sysClr val="windowText" lastClr="000000"/>
                  </a:solidFill>
                </a:ln>
                <a:solidFill>
                  <a:srgbClr val="0000FF"/>
                </a:solidFill>
              </a:rPr>
              <a:t>Yahuah</a:t>
            </a:r>
            <a:r>
              <a:rPr lang="en-US" sz="2800" dirty="0" smtClean="0">
                <a:ln w="3175">
                  <a:solidFill>
                    <a:sysClr val="windowText" lastClr="000000"/>
                  </a:solidFill>
                </a:ln>
                <a:solidFill>
                  <a:schemeClr val="bg2">
                    <a:lumMod val="60000"/>
                    <a:lumOff val="40000"/>
                  </a:schemeClr>
                </a:solidFill>
              </a:rPr>
              <a:t>] spoke to Mosheh and to Aharon, saying, </a:t>
            </a:r>
          </a:p>
          <a:p>
            <a:r>
              <a:rPr lang="en-US" sz="2800" i="1" dirty="0" err="1" smtClean="0">
                <a:solidFill>
                  <a:srgbClr val="008080"/>
                </a:solidFill>
              </a:rPr>
              <a:t>Num</a:t>
            </a:r>
            <a:r>
              <a:rPr lang="en-US" sz="2800" i="1" dirty="0" smtClean="0">
                <a:solidFill>
                  <a:srgbClr val="008080"/>
                </a:solidFill>
              </a:rPr>
              <a:t> 19:2  </a:t>
            </a:r>
            <a:r>
              <a:rPr lang="en-US" sz="2800" dirty="0" smtClean="0">
                <a:ln w="3175">
                  <a:solidFill>
                    <a:sysClr val="windowText" lastClr="000000"/>
                  </a:solidFill>
                </a:ln>
                <a:solidFill>
                  <a:schemeClr val="bg2">
                    <a:lumMod val="60000"/>
                    <a:lumOff val="40000"/>
                  </a:schemeClr>
                </a:solidFill>
              </a:rPr>
              <a:t>“This is a law of the Torah which </a:t>
            </a:r>
            <a:r>
              <a:rPr lang="he-IL" sz="2800" dirty="0" smtClean="0">
                <a:ln w="3175">
                  <a:solidFill>
                    <a:sysClr val="windowText" lastClr="000000"/>
                  </a:solidFill>
                </a:ln>
                <a:solidFill>
                  <a:srgbClr val="0000FF"/>
                </a:solidFill>
              </a:rPr>
              <a:t>יהוה</a:t>
            </a:r>
            <a:r>
              <a:rPr lang="en-US" sz="2800" dirty="0" smtClean="0">
                <a:ln w="3175">
                  <a:solidFill>
                    <a:sysClr val="windowText" lastClr="000000"/>
                  </a:solidFill>
                </a:ln>
                <a:solidFill>
                  <a:schemeClr val="bg2">
                    <a:lumMod val="60000"/>
                    <a:lumOff val="40000"/>
                  </a:schemeClr>
                </a:solidFill>
              </a:rPr>
              <a:t> [</a:t>
            </a:r>
            <a:r>
              <a:rPr lang="en-US" sz="2800" dirty="0" smtClean="0">
                <a:ln w="3175">
                  <a:solidFill>
                    <a:sysClr val="windowText" lastClr="000000"/>
                  </a:solidFill>
                </a:ln>
                <a:solidFill>
                  <a:srgbClr val="0000FF"/>
                </a:solidFill>
              </a:rPr>
              <a:t>Yahuah</a:t>
            </a:r>
            <a:r>
              <a:rPr lang="en-US" sz="2800" dirty="0" smtClean="0">
                <a:ln w="3175">
                  <a:solidFill>
                    <a:sysClr val="windowText" lastClr="000000"/>
                  </a:solidFill>
                </a:ln>
                <a:solidFill>
                  <a:schemeClr val="bg2">
                    <a:lumMod val="60000"/>
                    <a:lumOff val="40000"/>
                  </a:schemeClr>
                </a:solidFill>
              </a:rPr>
              <a:t>] has 		commanded, saying, ‘Speak to the children of </a:t>
            </a:r>
            <a:r>
              <a:rPr lang="en-US" sz="2800" dirty="0" err="1" smtClean="0">
                <a:ln w="3175">
                  <a:solidFill>
                    <a:sysClr val="windowText" lastClr="000000"/>
                  </a:solidFill>
                </a:ln>
                <a:solidFill>
                  <a:schemeClr val="bg2">
                    <a:lumMod val="60000"/>
                    <a:lumOff val="40000"/>
                  </a:schemeClr>
                </a:solidFill>
              </a:rPr>
              <a:t>Yisra’ĕl</a:t>
            </a:r>
            <a:r>
              <a:rPr lang="en-US" sz="2800" dirty="0" smtClean="0">
                <a:ln w="3175">
                  <a:solidFill>
                    <a:sysClr val="windowText" lastClr="000000"/>
                  </a:solidFill>
                </a:ln>
                <a:solidFill>
                  <a:schemeClr val="bg2">
                    <a:lumMod val="60000"/>
                    <a:lumOff val="40000"/>
                  </a:schemeClr>
                </a:solidFill>
              </a:rPr>
              <a:t>, that they 	bring you a </a:t>
            </a:r>
            <a:r>
              <a:rPr lang="en-US" sz="2800" dirty="0" smtClean="0">
                <a:ln w="3175">
                  <a:solidFill>
                    <a:sysClr val="windowText" lastClr="000000"/>
                  </a:solidFill>
                </a:ln>
                <a:solidFill>
                  <a:srgbClr val="FF0000"/>
                </a:solidFill>
              </a:rPr>
              <a:t>red heifer, </a:t>
            </a:r>
            <a:r>
              <a:rPr lang="en-US" sz="2800" dirty="0" smtClean="0">
                <a:ln w="3175">
                  <a:solidFill>
                    <a:sysClr val="windowText" lastClr="000000"/>
                  </a:solidFill>
                </a:ln>
                <a:solidFill>
                  <a:schemeClr val="bg2">
                    <a:lumMod val="60000"/>
                    <a:lumOff val="40000"/>
                  </a:schemeClr>
                </a:solidFill>
              </a:rPr>
              <a:t>a perfect one, in which there is no blemish 	and on which a yoke has never come. </a:t>
            </a:r>
          </a:p>
          <a:p>
            <a:r>
              <a:rPr lang="en-US" sz="2800" i="1" dirty="0" err="1" smtClean="0">
                <a:solidFill>
                  <a:srgbClr val="008080"/>
                </a:solidFill>
              </a:rPr>
              <a:t>Num</a:t>
            </a:r>
            <a:r>
              <a:rPr lang="en-US" sz="2800" i="1" dirty="0" smtClean="0">
                <a:solidFill>
                  <a:srgbClr val="008080"/>
                </a:solidFill>
              </a:rPr>
              <a:t> </a:t>
            </a:r>
            <a:r>
              <a:rPr lang="en-US" sz="2800" i="1" dirty="0">
                <a:solidFill>
                  <a:srgbClr val="008080"/>
                </a:solidFill>
              </a:rPr>
              <a:t>19:3  </a:t>
            </a:r>
            <a:r>
              <a:rPr lang="en-US" sz="2800" dirty="0">
                <a:ln w="3175">
                  <a:solidFill>
                    <a:sysClr val="windowText" lastClr="000000"/>
                  </a:solidFill>
                </a:ln>
                <a:solidFill>
                  <a:schemeClr val="bg2">
                    <a:lumMod val="60000"/>
                    <a:lumOff val="40000"/>
                  </a:schemeClr>
                </a:solidFill>
              </a:rPr>
              <a:t>‘And you shall give it to </a:t>
            </a:r>
            <a:r>
              <a:rPr lang="en-US" sz="2800" dirty="0" err="1">
                <a:ln w="3175">
                  <a:solidFill>
                    <a:sysClr val="windowText" lastClr="000000"/>
                  </a:solidFill>
                </a:ln>
                <a:solidFill>
                  <a:schemeClr val="bg2">
                    <a:lumMod val="60000"/>
                    <a:lumOff val="40000"/>
                  </a:schemeClr>
                </a:solidFill>
              </a:rPr>
              <a:t>Elʽazar</a:t>
            </a:r>
            <a:r>
              <a:rPr lang="en-US" sz="2800" dirty="0">
                <a:ln w="3175">
                  <a:solidFill>
                    <a:sysClr val="windowText" lastClr="000000"/>
                  </a:solidFill>
                </a:ln>
                <a:solidFill>
                  <a:schemeClr val="bg2">
                    <a:lumMod val="60000"/>
                    <a:lumOff val="40000"/>
                  </a:schemeClr>
                </a:solidFill>
              </a:rPr>
              <a:t> the priest, and he shall </a:t>
            </a:r>
            <a:r>
              <a:rPr lang="en-US" sz="2800" dirty="0" smtClean="0">
                <a:ln w="3175">
                  <a:solidFill>
                    <a:sysClr val="windowText" lastClr="000000"/>
                  </a:solidFill>
                </a:ln>
                <a:solidFill>
                  <a:schemeClr val="bg2">
                    <a:lumMod val="60000"/>
                    <a:lumOff val="40000"/>
                  </a:schemeClr>
                </a:solidFill>
              </a:rPr>
              <a:t>	bring </a:t>
            </a:r>
            <a:r>
              <a:rPr lang="en-US" sz="2800" dirty="0">
                <a:ln w="3175">
                  <a:solidFill>
                    <a:sysClr val="windowText" lastClr="000000"/>
                  </a:solidFill>
                </a:ln>
                <a:solidFill>
                  <a:schemeClr val="bg2">
                    <a:lumMod val="60000"/>
                    <a:lumOff val="40000"/>
                  </a:schemeClr>
                </a:solidFill>
              </a:rPr>
              <a:t>it outside the camp, and shall slaughter it before him. </a:t>
            </a:r>
          </a:p>
          <a:p>
            <a:r>
              <a:rPr lang="en-US" sz="2800" i="1" dirty="0" err="1">
                <a:solidFill>
                  <a:srgbClr val="008080"/>
                </a:solidFill>
              </a:rPr>
              <a:t>Num</a:t>
            </a:r>
            <a:r>
              <a:rPr lang="en-US" sz="2800" i="1" dirty="0">
                <a:solidFill>
                  <a:srgbClr val="008080"/>
                </a:solidFill>
              </a:rPr>
              <a:t> 19:4  </a:t>
            </a:r>
            <a:r>
              <a:rPr lang="en-US" sz="2800" dirty="0">
                <a:ln w="3175">
                  <a:solidFill>
                    <a:sysClr val="windowText" lastClr="000000"/>
                  </a:solidFill>
                </a:ln>
                <a:solidFill>
                  <a:schemeClr val="bg2">
                    <a:lumMod val="60000"/>
                    <a:lumOff val="40000"/>
                  </a:schemeClr>
                </a:solidFill>
              </a:rPr>
              <a:t>‘And </a:t>
            </a:r>
            <a:r>
              <a:rPr lang="en-US" sz="2800" dirty="0" err="1">
                <a:ln w="3175">
                  <a:solidFill>
                    <a:sysClr val="windowText" lastClr="000000"/>
                  </a:solidFill>
                </a:ln>
                <a:solidFill>
                  <a:schemeClr val="bg2">
                    <a:lumMod val="60000"/>
                    <a:lumOff val="40000"/>
                  </a:schemeClr>
                </a:solidFill>
              </a:rPr>
              <a:t>Elʽazar</a:t>
            </a:r>
            <a:r>
              <a:rPr lang="en-US" sz="2800" dirty="0">
                <a:ln w="3175">
                  <a:solidFill>
                    <a:sysClr val="windowText" lastClr="000000"/>
                  </a:solidFill>
                </a:ln>
                <a:solidFill>
                  <a:schemeClr val="bg2">
                    <a:lumMod val="60000"/>
                    <a:lumOff val="40000"/>
                  </a:schemeClr>
                </a:solidFill>
              </a:rPr>
              <a:t> the priest shall take some of its </a:t>
            </a:r>
            <a:r>
              <a:rPr lang="en-US" sz="2800" dirty="0">
                <a:ln w="3175">
                  <a:solidFill>
                    <a:srgbClr val="0000FF"/>
                  </a:solidFill>
                </a:ln>
                <a:solidFill>
                  <a:srgbClr val="FF0000"/>
                </a:solidFill>
              </a:rPr>
              <a:t>blood</a:t>
            </a:r>
            <a:r>
              <a:rPr lang="en-US" sz="2800" dirty="0">
                <a:ln w="3175">
                  <a:solidFill>
                    <a:sysClr val="windowText" lastClr="000000"/>
                  </a:solidFill>
                </a:ln>
                <a:solidFill>
                  <a:schemeClr val="bg2">
                    <a:lumMod val="60000"/>
                    <a:lumOff val="40000"/>
                  </a:schemeClr>
                </a:solidFill>
              </a:rPr>
              <a:t> with </a:t>
            </a:r>
            <a:r>
              <a:rPr lang="en-US" sz="2800" dirty="0" smtClean="0">
                <a:ln w="3175">
                  <a:solidFill>
                    <a:sysClr val="windowText" lastClr="000000"/>
                  </a:solidFill>
                </a:ln>
                <a:solidFill>
                  <a:schemeClr val="bg2">
                    <a:lumMod val="60000"/>
                    <a:lumOff val="40000"/>
                  </a:schemeClr>
                </a:solidFill>
              </a:rPr>
              <a:t>	his </a:t>
            </a:r>
            <a:r>
              <a:rPr lang="en-US" sz="2800" dirty="0">
                <a:ln w="3175">
                  <a:solidFill>
                    <a:sysClr val="windowText" lastClr="000000"/>
                  </a:solidFill>
                </a:ln>
                <a:solidFill>
                  <a:schemeClr val="bg2">
                    <a:lumMod val="60000"/>
                    <a:lumOff val="40000"/>
                  </a:schemeClr>
                </a:solidFill>
              </a:rPr>
              <a:t>finger, and sprinkle some of its </a:t>
            </a:r>
            <a:r>
              <a:rPr lang="en-US" sz="2800" dirty="0">
                <a:ln w="3175">
                  <a:solidFill>
                    <a:srgbClr val="0000FF"/>
                  </a:solidFill>
                </a:ln>
                <a:solidFill>
                  <a:srgbClr val="FF0000"/>
                </a:solidFill>
              </a:rPr>
              <a:t>blood</a:t>
            </a:r>
            <a:r>
              <a:rPr lang="en-US" sz="2800" dirty="0">
                <a:ln w="3175">
                  <a:solidFill>
                    <a:sysClr val="windowText" lastClr="000000"/>
                  </a:solidFill>
                </a:ln>
                <a:solidFill>
                  <a:schemeClr val="bg2">
                    <a:lumMod val="60000"/>
                    <a:lumOff val="40000"/>
                  </a:schemeClr>
                </a:solidFill>
              </a:rPr>
              <a:t> seven times </a:t>
            </a:r>
            <a:r>
              <a:rPr lang="en-US" sz="2800" u="sng" dirty="0">
                <a:ln w="3175">
                  <a:solidFill>
                    <a:sysClr val="windowText" lastClr="000000"/>
                  </a:solidFill>
                </a:ln>
                <a:solidFill>
                  <a:schemeClr val="bg2">
                    <a:lumMod val="60000"/>
                    <a:lumOff val="40000"/>
                  </a:schemeClr>
                </a:solidFill>
              </a:rPr>
              <a:t>toward the </a:t>
            </a:r>
            <a:r>
              <a:rPr lang="en-US" sz="2800" dirty="0" smtClean="0">
                <a:ln w="3175">
                  <a:solidFill>
                    <a:sysClr val="windowText" lastClr="000000"/>
                  </a:solidFill>
                </a:ln>
                <a:solidFill>
                  <a:schemeClr val="bg2">
                    <a:lumMod val="60000"/>
                    <a:lumOff val="40000"/>
                  </a:schemeClr>
                </a:solidFill>
              </a:rPr>
              <a:t>	</a:t>
            </a:r>
            <a:r>
              <a:rPr lang="en-US" sz="2800" u="sng" dirty="0" smtClean="0">
                <a:ln w="3175">
                  <a:solidFill>
                    <a:sysClr val="windowText" lastClr="000000"/>
                  </a:solidFill>
                </a:ln>
                <a:solidFill>
                  <a:schemeClr val="bg2">
                    <a:lumMod val="60000"/>
                    <a:lumOff val="40000"/>
                  </a:schemeClr>
                </a:solidFill>
              </a:rPr>
              <a:t>front </a:t>
            </a:r>
            <a:r>
              <a:rPr lang="en-US" sz="2800" u="sng" dirty="0">
                <a:ln w="3175">
                  <a:solidFill>
                    <a:sysClr val="windowText" lastClr="000000"/>
                  </a:solidFill>
                </a:ln>
                <a:solidFill>
                  <a:schemeClr val="bg2">
                    <a:lumMod val="60000"/>
                    <a:lumOff val="40000"/>
                  </a:schemeClr>
                </a:solidFill>
              </a:rPr>
              <a:t>of the Tent of Meetin</a:t>
            </a:r>
            <a:r>
              <a:rPr lang="en-US" sz="2800" dirty="0">
                <a:ln w="3175">
                  <a:solidFill>
                    <a:sysClr val="windowText" lastClr="000000"/>
                  </a:solidFill>
                </a:ln>
                <a:solidFill>
                  <a:schemeClr val="bg2">
                    <a:lumMod val="60000"/>
                    <a:lumOff val="40000"/>
                  </a:schemeClr>
                </a:solidFill>
              </a:rPr>
              <a:t>g. </a:t>
            </a:r>
            <a:r>
              <a:rPr lang="en-US" sz="2800" dirty="0" smtClean="0">
                <a:ln w="3175">
                  <a:solidFill>
                    <a:sysClr val="windowText" lastClr="000000"/>
                  </a:solidFill>
                </a:ln>
                <a:solidFill>
                  <a:schemeClr val="bg2">
                    <a:lumMod val="60000"/>
                    <a:lumOff val="40000"/>
                  </a:schemeClr>
                </a:solidFill>
              </a:rPr>
              <a:t> </a:t>
            </a:r>
            <a:r>
              <a:rPr lang="en-US" sz="2800" dirty="0" smtClean="0">
                <a:ln w="3175">
                  <a:solidFill>
                    <a:sysClr val="windowText" lastClr="000000"/>
                  </a:solidFill>
                </a:ln>
                <a:solidFill>
                  <a:sysClr val="windowText" lastClr="000000"/>
                </a:solidFill>
              </a:rPr>
              <a:t>[Why this positioning?]</a:t>
            </a:r>
            <a:endParaRPr lang="en-US" sz="2800" dirty="0">
              <a:ln w="3175">
                <a:solidFill>
                  <a:sysClr val="windowText" lastClr="000000"/>
                </a:solidFill>
              </a:ln>
              <a:solidFill>
                <a:sysClr val="windowText" lastClr="000000"/>
              </a:solidFill>
            </a:endParaRPr>
          </a:p>
          <a:p>
            <a:r>
              <a:rPr lang="en-US" sz="2800" i="1" dirty="0" err="1">
                <a:solidFill>
                  <a:srgbClr val="008080"/>
                </a:solidFill>
              </a:rPr>
              <a:t>Num</a:t>
            </a:r>
            <a:r>
              <a:rPr lang="en-US" sz="2800" i="1" dirty="0">
                <a:solidFill>
                  <a:srgbClr val="008080"/>
                </a:solidFill>
              </a:rPr>
              <a:t> 19:5  </a:t>
            </a:r>
            <a:r>
              <a:rPr lang="en-US" sz="2800" dirty="0">
                <a:ln w="3175">
                  <a:solidFill>
                    <a:sysClr val="windowText" lastClr="000000"/>
                  </a:solidFill>
                </a:ln>
                <a:solidFill>
                  <a:schemeClr val="bg2">
                    <a:lumMod val="60000"/>
                    <a:lumOff val="40000"/>
                  </a:schemeClr>
                </a:solidFill>
              </a:rPr>
              <a:t>‘And the heifer shall be burned before his eyes – he burns </a:t>
            </a:r>
            <a:r>
              <a:rPr lang="en-US" sz="2800" dirty="0" smtClean="0">
                <a:ln w="3175">
                  <a:solidFill>
                    <a:sysClr val="windowText" lastClr="000000"/>
                  </a:solidFill>
                </a:ln>
                <a:solidFill>
                  <a:schemeClr val="bg2">
                    <a:lumMod val="60000"/>
                    <a:lumOff val="40000"/>
                  </a:schemeClr>
                </a:solidFill>
              </a:rPr>
              <a:t>	its </a:t>
            </a:r>
            <a:r>
              <a:rPr lang="en-US" sz="2800" dirty="0">
                <a:ln w="3175">
                  <a:solidFill>
                    <a:sysClr val="windowText" lastClr="000000"/>
                  </a:solidFill>
                </a:ln>
                <a:solidFill>
                  <a:schemeClr val="bg2">
                    <a:lumMod val="60000"/>
                    <a:lumOff val="40000"/>
                  </a:schemeClr>
                </a:solidFill>
              </a:rPr>
              <a:t>hide, and its flesh, </a:t>
            </a:r>
            <a:r>
              <a:rPr lang="en-US" sz="2800" u="sng" dirty="0">
                <a:ln w="3175">
                  <a:solidFill>
                    <a:srgbClr val="0000FF"/>
                  </a:solidFill>
                </a:ln>
                <a:solidFill>
                  <a:srgbClr val="FF0000"/>
                </a:solidFill>
              </a:rPr>
              <a:t>and its blood</a:t>
            </a:r>
            <a:r>
              <a:rPr lang="en-US" sz="2800" dirty="0">
                <a:ln w="3175">
                  <a:solidFill>
                    <a:sysClr val="windowText" lastClr="000000"/>
                  </a:solidFill>
                </a:ln>
                <a:solidFill>
                  <a:schemeClr val="bg2">
                    <a:lumMod val="60000"/>
                    <a:lumOff val="40000"/>
                  </a:schemeClr>
                </a:solidFill>
              </a:rPr>
              <a:t>, and its dung. </a:t>
            </a:r>
            <a:r>
              <a:rPr lang="en-US" sz="2800" dirty="0" smtClean="0">
                <a:ln w="3175">
                  <a:solidFill>
                    <a:sysClr val="windowText" lastClr="000000"/>
                  </a:solidFill>
                </a:ln>
                <a:solidFill>
                  <a:schemeClr val="bg2">
                    <a:lumMod val="60000"/>
                    <a:lumOff val="40000"/>
                  </a:schemeClr>
                </a:solidFill>
              </a:rPr>
              <a:t> </a:t>
            </a:r>
            <a:endParaRPr lang="en-US" sz="2800" dirty="0">
              <a:ln w="3175">
                <a:solidFill>
                  <a:sysClr val="windowText" lastClr="000000"/>
                </a:solidFill>
              </a:ln>
              <a:solidFill>
                <a:schemeClr val="bg2">
                  <a:lumMod val="60000"/>
                  <a:lumOff val="40000"/>
                </a:schemeClr>
              </a:solidFill>
            </a:endParaRPr>
          </a:p>
        </p:txBody>
      </p:sp>
    </p:spTree>
    <p:extLst>
      <p:ext uri="{BB962C8B-B14F-4D97-AF65-F5344CB8AC3E}">
        <p14:creationId xmlns:p14="http://schemas.microsoft.com/office/powerpoint/2010/main" val="24978820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70</a:t>
            </a:fld>
            <a:endParaRPr lang="en-US" sz="1100" b="1" dirty="0">
              <a:solidFill>
                <a:schemeClr val="bg1"/>
              </a:solidFill>
            </a:endParaRPr>
          </a:p>
        </p:txBody>
      </p:sp>
      <p:sp>
        <p:nvSpPr>
          <p:cNvPr id="2" name="Rectangle 1"/>
          <p:cNvSpPr/>
          <p:nvPr/>
        </p:nvSpPr>
        <p:spPr>
          <a:xfrm>
            <a:off x="441496" y="296332"/>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185738"/>
            <a:r>
              <a:rPr lang="en-US" dirty="0">
                <a:solidFill>
                  <a:srgbClr val="002060"/>
                </a:solidFill>
              </a:rPr>
              <a:t>23</a:t>
            </a:r>
            <a:r>
              <a:rPr lang="en-US" sz="2800" dirty="0">
                <a:solidFill>
                  <a:srgbClr val="002060"/>
                </a:solidFill>
              </a:rPr>
              <a:t> </a:t>
            </a:r>
            <a:r>
              <a:rPr lang="en-US" sz="2800" dirty="0">
                <a:ln>
                  <a:solidFill>
                    <a:srgbClr val="0000FF"/>
                  </a:solidFill>
                </a:ln>
                <a:solidFill>
                  <a:schemeClr val="bg2">
                    <a:lumMod val="60000"/>
                    <a:lumOff val="40000"/>
                  </a:schemeClr>
                </a:solidFill>
              </a:rPr>
              <a:t>And I will sanctify my great name, which was profaned among </a:t>
            </a:r>
            <a:r>
              <a:rPr lang="en-US" sz="2800" dirty="0" smtClean="0">
                <a:ln>
                  <a:solidFill>
                    <a:srgbClr val="0000FF"/>
                  </a:solidFill>
                </a:ln>
                <a:solidFill>
                  <a:schemeClr val="bg2">
                    <a:lumMod val="60000"/>
                    <a:lumOff val="40000"/>
                  </a:schemeClr>
                </a:solidFill>
              </a:rPr>
              <a:t>the 	heathen</a:t>
            </a:r>
            <a:r>
              <a:rPr lang="en-US" sz="2800" dirty="0">
                <a:ln>
                  <a:solidFill>
                    <a:srgbClr val="0000FF"/>
                  </a:solidFill>
                </a:ln>
                <a:solidFill>
                  <a:schemeClr val="bg2">
                    <a:lumMod val="60000"/>
                    <a:lumOff val="40000"/>
                  </a:schemeClr>
                </a:solidFill>
              </a:rPr>
              <a:t>, which ye have profaned in the midst of them; and </a:t>
            </a:r>
            <a:r>
              <a:rPr lang="en-US" sz="2800" dirty="0" smtClean="0">
                <a:ln>
                  <a:solidFill>
                    <a:srgbClr val="0000FF"/>
                  </a:solidFill>
                </a:ln>
                <a:solidFill>
                  <a:schemeClr val="bg2">
                    <a:lumMod val="60000"/>
                    <a:lumOff val="40000"/>
                  </a:schemeClr>
                </a:solidFill>
              </a:rPr>
              <a:t>	the </a:t>
            </a:r>
            <a:r>
              <a:rPr lang="en-US" sz="2800" dirty="0">
                <a:ln>
                  <a:solidFill>
                    <a:srgbClr val="0000FF"/>
                  </a:solidFill>
                </a:ln>
                <a:solidFill>
                  <a:schemeClr val="bg2">
                    <a:lumMod val="60000"/>
                    <a:lumOff val="40000"/>
                  </a:schemeClr>
                </a:solidFill>
              </a:rPr>
              <a:t>heathen shall know that I am </a:t>
            </a:r>
            <a:r>
              <a:rPr lang="en-US" sz="2800" dirty="0" smtClean="0">
                <a:ln>
                  <a:solidFill>
                    <a:srgbClr val="0000FF"/>
                  </a:solidFill>
                </a:ln>
                <a:solidFill>
                  <a:srgbClr val="0000FF"/>
                </a:solidFill>
              </a:rPr>
              <a:t>Yahuah</a:t>
            </a:r>
            <a:r>
              <a:rPr lang="en-US" sz="2800" dirty="0" smtClean="0">
                <a:ln>
                  <a:solidFill>
                    <a:srgbClr val="0000FF"/>
                  </a:solidFill>
                </a:ln>
                <a:solidFill>
                  <a:schemeClr val="bg2">
                    <a:lumMod val="60000"/>
                    <a:lumOff val="40000"/>
                  </a:schemeClr>
                </a:solidFill>
              </a:rPr>
              <a:t>, </a:t>
            </a:r>
            <a:r>
              <a:rPr lang="en-US" sz="2800" dirty="0" err="1">
                <a:ln>
                  <a:solidFill>
                    <a:srgbClr val="0000FF"/>
                  </a:solidFill>
                </a:ln>
                <a:solidFill>
                  <a:schemeClr val="bg2">
                    <a:lumMod val="60000"/>
                    <a:lumOff val="40000"/>
                  </a:schemeClr>
                </a:solidFill>
              </a:rPr>
              <a:t>saith</a:t>
            </a:r>
            <a:r>
              <a:rPr lang="en-US" sz="2800" dirty="0">
                <a:ln>
                  <a:solidFill>
                    <a:srgbClr val="0000FF"/>
                  </a:solidFill>
                </a:ln>
                <a:solidFill>
                  <a:schemeClr val="bg2">
                    <a:lumMod val="60000"/>
                    <a:lumOff val="40000"/>
                  </a:schemeClr>
                </a:solidFill>
              </a:rPr>
              <a:t> </a:t>
            </a:r>
            <a:r>
              <a:rPr lang="en-US" sz="2800" dirty="0" err="1" smtClean="0">
                <a:solidFill>
                  <a:srgbClr val="0000FF"/>
                </a:solidFill>
              </a:rPr>
              <a:t>Adon</a:t>
            </a:r>
            <a:r>
              <a:rPr lang="en-US" sz="2800" dirty="0" smtClean="0">
                <a:solidFill>
                  <a:srgbClr val="0000FF"/>
                </a:solidFill>
              </a:rPr>
              <a:t> </a:t>
            </a:r>
            <a:r>
              <a:rPr lang="en-US" sz="2800" dirty="0" smtClean="0">
                <a:ln>
                  <a:solidFill>
                    <a:srgbClr val="0000FF"/>
                  </a:solidFill>
                </a:ln>
                <a:solidFill>
                  <a:srgbClr val="0000FF"/>
                </a:solidFill>
              </a:rPr>
              <a:t>Yahuah</a:t>
            </a:r>
            <a:r>
              <a:rPr lang="en-US" sz="2800" dirty="0" smtClean="0">
                <a:solidFill>
                  <a:srgbClr val="002060"/>
                </a:solidFill>
              </a:rPr>
              <a:t>, 	</a:t>
            </a:r>
            <a:r>
              <a:rPr lang="en-US" sz="2800" dirty="0" smtClean="0">
                <a:ln>
                  <a:solidFill>
                    <a:srgbClr val="0000FF"/>
                  </a:solidFill>
                </a:ln>
                <a:solidFill>
                  <a:schemeClr val="bg2">
                    <a:lumMod val="60000"/>
                    <a:lumOff val="40000"/>
                  </a:schemeClr>
                </a:solidFill>
              </a:rPr>
              <a:t>when </a:t>
            </a:r>
            <a:r>
              <a:rPr lang="en-US" sz="2800" dirty="0">
                <a:ln>
                  <a:solidFill>
                    <a:srgbClr val="0000FF"/>
                  </a:solidFill>
                </a:ln>
                <a:solidFill>
                  <a:schemeClr val="bg2">
                    <a:lumMod val="60000"/>
                    <a:lumOff val="40000"/>
                  </a:schemeClr>
                </a:solidFill>
              </a:rPr>
              <a:t>I shall be sanctified in you before their eyes.</a:t>
            </a:r>
            <a:endParaRPr lang="en-CA" sz="2800" dirty="0">
              <a:ln>
                <a:solidFill>
                  <a:srgbClr val="0000FF"/>
                </a:solidFill>
              </a:ln>
              <a:solidFill>
                <a:schemeClr val="bg2">
                  <a:lumMod val="60000"/>
                  <a:lumOff val="40000"/>
                </a:schemeClr>
              </a:solidFill>
            </a:endParaRPr>
          </a:p>
          <a:p>
            <a:pPr lvl="1" indent="-185738"/>
            <a:r>
              <a:rPr lang="en-US" dirty="0">
                <a:solidFill>
                  <a:srgbClr val="002060"/>
                </a:solidFill>
              </a:rPr>
              <a:t>24</a:t>
            </a:r>
            <a:r>
              <a:rPr lang="en-US" sz="2800" dirty="0">
                <a:solidFill>
                  <a:srgbClr val="002060"/>
                </a:solidFill>
              </a:rPr>
              <a:t> </a:t>
            </a:r>
            <a:r>
              <a:rPr lang="en-US" sz="2800" dirty="0">
                <a:ln>
                  <a:solidFill>
                    <a:srgbClr val="0000FF"/>
                  </a:solidFill>
                </a:ln>
                <a:solidFill>
                  <a:schemeClr val="bg2">
                    <a:lumMod val="60000"/>
                    <a:lumOff val="40000"/>
                  </a:schemeClr>
                </a:solidFill>
              </a:rPr>
              <a:t>For I will take you from among the heathen, and gather you out </a:t>
            </a:r>
            <a:r>
              <a:rPr lang="en-US" sz="2800" dirty="0" smtClean="0">
                <a:ln>
                  <a:solidFill>
                    <a:srgbClr val="0000FF"/>
                  </a:solidFill>
                </a:ln>
                <a:solidFill>
                  <a:schemeClr val="bg2">
                    <a:lumMod val="60000"/>
                    <a:lumOff val="40000"/>
                  </a:schemeClr>
                </a:solidFill>
              </a:rPr>
              <a:t>	of </a:t>
            </a:r>
            <a:r>
              <a:rPr lang="en-US" sz="2800" dirty="0">
                <a:ln>
                  <a:solidFill>
                    <a:srgbClr val="0000FF"/>
                  </a:solidFill>
                </a:ln>
                <a:solidFill>
                  <a:schemeClr val="bg2">
                    <a:lumMod val="60000"/>
                    <a:lumOff val="40000"/>
                  </a:schemeClr>
                </a:solidFill>
              </a:rPr>
              <a:t>all countries, and will bring you into your own land.</a:t>
            </a:r>
            <a:endParaRPr lang="en-CA" sz="2800" dirty="0">
              <a:ln>
                <a:solidFill>
                  <a:srgbClr val="0000FF"/>
                </a:solidFill>
              </a:ln>
              <a:solidFill>
                <a:schemeClr val="bg2">
                  <a:lumMod val="60000"/>
                  <a:lumOff val="40000"/>
                </a:schemeClr>
              </a:solidFill>
            </a:endParaRPr>
          </a:p>
          <a:p>
            <a:pPr lvl="1" indent="-185738"/>
            <a:r>
              <a:rPr lang="en-US" dirty="0">
                <a:solidFill>
                  <a:srgbClr val="002060"/>
                </a:solidFill>
              </a:rPr>
              <a:t>25</a:t>
            </a:r>
            <a:r>
              <a:rPr lang="en-US" sz="2800" dirty="0">
                <a:solidFill>
                  <a:srgbClr val="002060"/>
                </a:solidFill>
              </a:rPr>
              <a:t> </a:t>
            </a:r>
            <a:r>
              <a:rPr lang="en-US" sz="2800" dirty="0">
                <a:ln>
                  <a:solidFill>
                    <a:srgbClr val="0000FF"/>
                  </a:solidFill>
                </a:ln>
                <a:solidFill>
                  <a:schemeClr val="bg2">
                    <a:lumMod val="60000"/>
                    <a:lumOff val="40000"/>
                  </a:schemeClr>
                </a:solidFill>
              </a:rPr>
              <a:t>Then will I sprinkle clean water upon you, and ye shall be clean: </a:t>
            </a:r>
            <a:r>
              <a:rPr lang="en-US" sz="2800" dirty="0" smtClean="0">
                <a:ln>
                  <a:solidFill>
                    <a:srgbClr val="0000FF"/>
                  </a:solidFill>
                </a:ln>
                <a:solidFill>
                  <a:schemeClr val="bg2">
                    <a:lumMod val="60000"/>
                    <a:lumOff val="40000"/>
                  </a:schemeClr>
                </a:solidFill>
              </a:rPr>
              <a:t>	from </a:t>
            </a:r>
            <a:r>
              <a:rPr lang="en-US" sz="2800" dirty="0">
                <a:ln>
                  <a:solidFill>
                    <a:srgbClr val="0000FF"/>
                  </a:solidFill>
                </a:ln>
                <a:solidFill>
                  <a:schemeClr val="bg2">
                    <a:lumMod val="60000"/>
                    <a:lumOff val="40000"/>
                  </a:schemeClr>
                </a:solidFill>
              </a:rPr>
              <a:t>all your filthiness, and from all your idols, will I cleanse </a:t>
            </a:r>
            <a:r>
              <a:rPr lang="en-US" sz="2800" dirty="0" smtClean="0">
                <a:ln>
                  <a:solidFill>
                    <a:srgbClr val="0000FF"/>
                  </a:solidFill>
                </a:ln>
                <a:solidFill>
                  <a:schemeClr val="bg2">
                    <a:lumMod val="60000"/>
                    <a:lumOff val="40000"/>
                  </a:schemeClr>
                </a:solidFill>
              </a:rPr>
              <a:t>	you</a:t>
            </a:r>
            <a:r>
              <a:rPr lang="en-US" sz="2800" dirty="0">
                <a:ln>
                  <a:solidFill>
                    <a:srgbClr val="0000FF"/>
                  </a:solidFill>
                </a:ln>
                <a:solidFill>
                  <a:schemeClr val="bg2">
                    <a:lumMod val="60000"/>
                    <a:lumOff val="40000"/>
                  </a:schemeClr>
                </a:solidFill>
              </a:rPr>
              <a:t>.</a:t>
            </a:r>
            <a:endParaRPr lang="en-CA" sz="2800" dirty="0">
              <a:ln>
                <a:solidFill>
                  <a:srgbClr val="0000FF"/>
                </a:solidFill>
              </a:ln>
              <a:solidFill>
                <a:schemeClr val="bg2">
                  <a:lumMod val="60000"/>
                  <a:lumOff val="40000"/>
                </a:schemeClr>
              </a:solidFill>
            </a:endParaRPr>
          </a:p>
          <a:p>
            <a:pPr lvl="1" indent="-185738"/>
            <a:r>
              <a:rPr lang="en-US" dirty="0">
                <a:solidFill>
                  <a:srgbClr val="002060"/>
                </a:solidFill>
              </a:rPr>
              <a:t>26</a:t>
            </a:r>
            <a:r>
              <a:rPr lang="en-US" sz="2800" dirty="0">
                <a:solidFill>
                  <a:srgbClr val="002060"/>
                </a:solidFill>
              </a:rPr>
              <a:t> </a:t>
            </a:r>
            <a:r>
              <a:rPr lang="en-US" sz="2800" dirty="0">
                <a:ln>
                  <a:solidFill>
                    <a:srgbClr val="0000FF"/>
                  </a:solidFill>
                </a:ln>
                <a:solidFill>
                  <a:schemeClr val="bg2">
                    <a:lumMod val="60000"/>
                    <a:lumOff val="40000"/>
                  </a:schemeClr>
                </a:solidFill>
              </a:rPr>
              <a:t>A new heart also will I give you, and a new spirit will I put within </a:t>
            </a:r>
            <a:r>
              <a:rPr lang="en-US" sz="2800" dirty="0" smtClean="0">
                <a:ln>
                  <a:solidFill>
                    <a:srgbClr val="0000FF"/>
                  </a:solidFill>
                </a:ln>
                <a:solidFill>
                  <a:schemeClr val="bg2">
                    <a:lumMod val="60000"/>
                    <a:lumOff val="40000"/>
                  </a:schemeClr>
                </a:solidFill>
              </a:rPr>
              <a:t>	you</a:t>
            </a:r>
            <a:r>
              <a:rPr lang="en-US" sz="2800" dirty="0">
                <a:ln>
                  <a:solidFill>
                    <a:srgbClr val="0000FF"/>
                  </a:solidFill>
                </a:ln>
                <a:solidFill>
                  <a:schemeClr val="bg2">
                    <a:lumMod val="60000"/>
                    <a:lumOff val="40000"/>
                  </a:schemeClr>
                </a:solidFill>
              </a:rPr>
              <a:t>: and I will take away the stony heart out of your flesh, and </a:t>
            </a:r>
            <a:r>
              <a:rPr lang="en-US" sz="2800" dirty="0" smtClean="0">
                <a:ln>
                  <a:solidFill>
                    <a:srgbClr val="0000FF"/>
                  </a:solidFill>
                </a:ln>
                <a:solidFill>
                  <a:schemeClr val="bg2">
                    <a:lumMod val="60000"/>
                    <a:lumOff val="40000"/>
                  </a:schemeClr>
                </a:solidFill>
              </a:rPr>
              <a:t>	I </a:t>
            </a:r>
            <a:r>
              <a:rPr lang="en-US" sz="2800" dirty="0">
                <a:ln>
                  <a:solidFill>
                    <a:srgbClr val="0000FF"/>
                  </a:solidFill>
                </a:ln>
                <a:solidFill>
                  <a:schemeClr val="bg2">
                    <a:lumMod val="60000"/>
                    <a:lumOff val="40000"/>
                  </a:schemeClr>
                </a:solidFill>
              </a:rPr>
              <a:t>will give you an heart of flesh.</a:t>
            </a:r>
            <a:endParaRPr lang="en-CA" sz="2800" dirty="0">
              <a:ln>
                <a:solidFill>
                  <a:srgbClr val="0000FF"/>
                </a:solidFill>
              </a:ln>
              <a:solidFill>
                <a:schemeClr val="bg2">
                  <a:lumMod val="60000"/>
                  <a:lumOff val="40000"/>
                </a:schemeClr>
              </a:solidFill>
            </a:endParaRPr>
          </a:p>
          <a:p>
            <a:pPr lvl="1" indent="-185738"/>
            <a:r>
              <a:rPr lang="en-US" sz="2000" dirty="0">
                <a:solidFill>
                  <a:srgbClr val="002060"/>
                </a:solidFill>
              </a:rPr>
              <a:t>27 </a:t>
            </a:r>
            <a:r>
              <a:rPr lang="en-US" sz="2800" dirty="0">
                <a:ln>
                  <a:solidFill>
                    <a:srgbClr val="0000FF"/>
                  </a:solidFill>
                </a:ln>
                <a:solidFill>
                  <a:schemeClr val="bg2">
                    <a:lumMod val="60000"/>
                    <a:lumOff val="40000"/>
                  </a:schemeClr>
                </a:solidFill>
              </a:rPr>
              <a:t>And </a:t>
            </a:r>
            <a:r>
              <a:rPr lang="en-US" sz="2800" dirty="0">
                <a:ln>
                  <a:solidFill>
                    <a:srgbClr val="0000FF"/>
                  </a:solidFill>
                </a:ln>
                <a:solidFill>
                  <a:schemeClr val="bg2">
                    <a:lumMod val="60000"/>
                    <a:lumOff val="40000"/>
                  </a:schemeClr>
                </a:solidFill>
                <a:effectLst>
                  <a:glow rad="88900">
                    <a:srgbClr val="00FF99"/>
                  </a:glow>
                </a:effectLst>
              </a:rPr>
              <a:t>I will put my spirit within you, and cause you to walk in my </a:t>
            </a:r>
            <a:r>
              <a:rPr lang="en-US" sz="2800" dirty="0" smtClean="0">
                <a:ln>
                  <a:solidFill>
                    <a:srgbClr val="0000FF"/>
                  </a:solidFill>
                </a:ln>
                <a:solidFill>
                  <a:schemeClr val="bg2">
                    <a:lumMod val="60000"/>
                    <a:lumOff val="40000"/>
                  </a:schemeClr>
                </a:solidFill>
                <a:effectLst>
                  <a:glow rad="88900">
                    <a:srgbClr val="00FF99"/>
                  </a:glow>
                </a:effectLst>
              </a:rPr>
              <a:t>	statutes</a:t>
            </a:r>
            <a:r>
              <a:rPr lang="en-US" sz="2800" dirty="0">
                <a:ln>
                  <a:solidFill>
                    <a:srgbClr val="0000FF"/>
                  </a:solidFill>
                </a:ln>
                <a:solidFill>
                  <a:schemeClr val="bg2">
                    <a:lumMod val="60000"/>
                    <a:lumOff val="40000"/>
                  </a:schemeClr>
                </a:solidFill>
                <a:effectLst>
                  <a:glow rad="88900">
                    <a:srgbClr val="00FF99"/>
                  </a:glow>
                </a:effectLst>
              </a:rPr>
              <a:t>, and ye shall keep my judgments, and do them.</a:t>
            </a:r>
            <a:endParaRPr lang="en-CA" sz="2800" dirty="0">
              <a:ln>
                <a:solidFill>
                  <a:srgbClr val="0000FF"/>
                </a:solidFill>
              </a:ln>
              <a:solidFill>
                <a:schemeClr val="bg2">
                  <a:lumMod val="60000"/>
                  <a:lumOff val="40000"/>
                </a:schemeClr>
              </a:solidFill>
              <a:effectLst>
                <a:glow rad="88900">
                  <a:srgbClr val="00FF99"/>
                </a:glow>
              </a:effectLst>
            </a:endParaRPr>
          </a:p>
        </p:txBody>
      </p:sp>
    </p:spTree>
    <p:extLst>
      <p:ext uri="{BB962C8B-B14F-4D97-AF65-F5344CB8AC3E}">
        <p14:creationId xmlns:p14="http://schemas.microsoft.com/office/powerpoint/2010/main" val="34491883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9000">
              <a:srgbClr val="0000FF">
                <a:alpha val="25000"/>
              </a:srgbClr>
            </a:gs>
            <a:gs pos="56000">
              <a:srgbClr val="FFC000">
                <a:alpha val="71000"/>
              </a:srgbClr>
            </a:gs>
            <a:gs pos="21000">
              <a:schemeClr val="bg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71</a:t>
            </a:fld>
            <a:endParaRPr lang="en-US" sz="1100" b="1" dirty="0">
              <a:solidFill>
                <a:schemeClr val="bg1"/>
              </a:solidFill>
            </a:endParaRPr>
          </a:p>
        </p:txBody>
      </p:sp>
      <p:sp>
        <p:nvSpPr>
          <p:cNvPr id="2" name="Rectangle 1"/>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lvl="1" indent="-177800"/>
            <a:r>
              <a:rPr lang="en-US" sz="2000" dirty="0">
                <a:solidFill>
                  <a:schemeClr val="bg1"/>
                </a:solidFill>
              </a:rPr>
              <a:t>28</a:t>
            </a:r>
            <a:r>
              <a:rPr lang="en-US" sz="2600" dirty="0">
                <a:solidFill>
                  <a:srgbClr val="0000FF"/>
                </a:solidFill>
              </a:rPr>
              <a:t> </a:t>
            </a:r>
            <a:r>
              <a:rPr lang="en-US" sz="2600" dirty="0">
                <a:ln>
                  <a:solidFill>
                    <a:srgbClr val="0000FF"/>
                  </a:solidFill>
                </a:ln>
                <a:solidFill>
                  <a:schemeClr val="bg2">
                    <a:lumMod val="60000"/>
                    <a:lumOff val="40000"/>
                  </a:schemeClr>
                </a:solidFill>
              </a:rPr>
              <a:t>And ye shall dwell in the land that I gave to your fathers; </a:t>
            </a:r>
            <a:r>
              <a:rPr lang="en-US" sz="2600" dirty="0" smtClean="0">
                <a:ln>
                  <a:solidFill>
                    <a:srgbClr val="0000FF"/>
                  </a:solidFill>
                </a:ln>
                <a:solidFill>
                  <a:schemeClr val="bg2">
                    <a:lumMod val="60000"/>
                    <a:lumOff val="40000"/>
                  </a:schemeClr>
                </a:solidFill>
              </a:rPr>
              <a:t/>
            </a:r>
            <a:br>
              <a:rPr lang="en-US" sz="2600" dirty="0" smtClean="0">
                <a:ln>
                  <a:solidFill>
                    <a:srgbClr val="0000FF"/>
                  </a:solidFill>
                </a:ln>
                <a:solidFill>
                  <a:schemeClr val="bg2">
                    <a:lumMod val="60000"/>
                    <a:lumOff val="40000"/>
                  </a:schemeClr>
                </a:solidFill>
              </a:rPr>
            </a:br>
            <a:r>
              <a:rPr lang="en-US" sz="2600" dirty="0" smtClean="0">
                <a:ln>
                  <a:solidFill>
                    <a:srgbClr val="0000FF"/>
                  </a:solidFill>
                </a:ln>
                <a:solidFill>
                  <a:schemeClr val="bg2">
                    <a:lumMod val="60000"/>
                    <a:lumOff val="40000"/>
                  </a:schemeClr>
                </a:solidFill>
              </a:rPr>
              <a:t>     and </a:t>
            </a:r>
            <a:r>
              <a:rPr lang="en-US" sz="2600" dirty="0">
                <a:ln>
                  <a:solidFill>
                    <a:srgbClr val="0000FF"/>
                  </a:solidFill>
                </a:ln>
                <a:solidFill>
                  <a:schemeClr val="bg2">
                    <a:lumMod val="60000"/>
                    <a:lumOff val="40000"/>
                  </a:schemeClr>
                </a:solidFill>
              </a:rPr>
              <a:t>ye shall b</a:t>
            </a:r>
            <a:r>
              <a:rPr lang="en-US" sz="2600" dirty="0" smtClean="0">
                <a:ln>
                  <a:solidFill>
                    <a:srgbClr val="0000FF"/>
                  </a:solidFill>
                </a:ln>
                <a:solidFill>
                  <a:schemeClr val="bg2">
                    <a:lumMod val="60000"/>
                    <a:lumOff val="40000"/>
                  </a:schemeClr>
                </a:solidFill>
              </a:rPr>
              <a:t>e </a:t>
            </a:r>
            <a:r>
              <a:rPr lang="en-US" sz="2600" dirty="0">
                <a:ln>
                  <a:solidFill>
                    <a:srgbClr val="0000FF"/>
                  </a:solidFill>
                </a:ln>
                <a:solidFill>
                  <a:schemeClr val="bg2">
                    <a:lumMod val="60000"/>
                    <a:lumOff val="40000"/>
                  </a:schemeClr>
                </a:solidFill>
              </a:rPr>
              <a:t>my people, and I will be your </a:t>
            </a:r>
            <a:r>
              <a:rPr lang="en-US" sz="2600" dirty="0" smtClean="0">
                <a:ln>
                  <a:solidFill>
                    <a:srgbClr val="0000FF"/>
                  </a:solidFill>
                </a:ln>
                <a:solidFill>
                  <a:schemeClr val="bg2">
                    <a:lumMod val="60000"/>
                    <a:lumOff val="40000"/>
                  </a:schemeClr>
                </a:solidFill>
              </a:rPr>
              <a:t>[Elohim].</a:t>
            </a:r>
            <a:endParaRPr lang="en-CA" sz="2600" dirty="0">
              <a:ln>
                <a:solidFill>
                  <a:srgbClr val="0000FF"/>
                </a:solidFill>
              </a:ln>
              <a:solidFill>
                <a:schemeClr val="bg2">
                  <a:lumMod val="60000"/>
                  <a:lumOff val="40000"/>
                </a:schemeClr>
              </a:solidFill>
            </a:endParaRPr>
          </a:p>
          <a:p>
            <a:pPr lvl="1" indent="-185738"/>
            <a:r>
              <a:rPr lang="en-US" sz="2000" dirty="0">
                <a:solidFill>
                  <a:schemeClr val="bg1"/>
                </a:solidFill>
              </a:rPr>
              <a:t>29</a:t>
            </a:r>
            <a:r>
              <a:rPr lang="en-US" sz="2600" dirty="0">
                <a:solidFill>
                  <a:srgbClr val="0000FF"/>
                </a:solidFill>
              </a:rPr>
              <a:t> </a:t>
            </a:r>
            <a:r>
              <a:rPr lang="en-US" sz="2600" dirty="0">
                <a:ln>
                  <a:solidFill>
                    <a:srgbClr val="0000FF"/>
                  </a:solidFill>
                </a:ln>
                <a:solidFill>
                  <a:schemeClr val="bg2">
                    <a:lumMod val="60000"/>
                    <a:lumOff val="40000"/>
                  </a:schemeClr>
                </a:solidFill>
              </a:rPr>
              <a:t>I will also save you from all your </a:t>
            </a:r>
            <a:r>
              <a:rPr lang="en-US" sz="2600" dirty="0" err="1">
                <a:ln>
                  <a:solidFill>
                    <a:srgbClr val="0000FF"/>
                  </a:solidFill>
                </a:ln>
                <a:solidFill>
                  <a:schemeClr val="bg2">
                    <a:lumMod val="60000"/>
                    <a:lumOff val="40000"/>
                  </a:schemeClr>
                </a:solidFill>
              </a:rPr>
              <a:t>uncleannesses</a:t>
            </a:r>
            <a:r>
              <a:rPr lang="en-US" sz="2600" dirty="0">
                <a:ln>
                  <a:solidFill>
                    <a:srgbClr val="0000FF"/>
                  </a:solidFill>
                </a:ln>
                <a:solidFill>
                  <a:schemeClr val="bg2">
                    <a:lumMod val="60000"/>
                    <a:lumOff val="40000"/>
                  </a:schemeClr>
                </a:solidFill>
              </a:rPr>
              <a:t>: and I will call for the </a:t>
            </a:r>
            <a:r>
              <a:rPr lang="en-US" sz="2600" dirty="0" smtClean="0">
                <a:ln>
                  <a:solidFill>
                    <a:srgbClr val="0000FF"/>
                  </a:solidFill>
                </a:ln>
                <a:solidFill>
                  <a:schemeClr val="bg2">
                    <a:lumMod val="60000"/>
                    <a:lumOff val="40000"/>
                  </a:schemeClr>
                </a:solidFill>
              </a:rPr>
              <a:t>	corn</a:t>
            </a:r>
            <a:r>
              <a:rPr lang="en-US" sz="2600" dirty="0">
                <a:ln>
                  <a:solidFill>
                    <a:srgbClr val="0000FF"/>
                  </a:solidFill>
                </a:ln>
                <a:solidFill>
                  <a:schemeClr val="bg2">
                    <a:lumMod val="60000"/>
                    <a:lumOff val="40000"/>
                  </a:schemeClr>
                </a:solidFill>
              </a:rPr>
              <a:t>, and will increase it, and lay no famine upon you.</a:t>
            </a:r>
            <a:endParaRPr lang="en-CA" sz="2600" dirty="0">
              <a:ln>
                <a:solidFill>
                  <a:srgbClr val="0000FF"/>
                </a:solidFill>
              </a:ln>
              <a:solidFill>
                <a:schemeClr val="bg2">
                  <a:lumMod val="60000"/>
                  <a:lumOff val="40000"/>
                </a:schemeClr>
              </a:solidFill>
            </a:endParaRPr>
          </a:p>
          <a:p>
            <a:pPr lvl="1" indent="-185738"/>
            <a:r>
              <a:rPr lang="en-US" sz="2000" dirty="0">
                <a:solidFill>
                  <a:schemeClr val="bg1"/>
                </a:solidFill>
              </a:rPr>
              <a:t>30</a:t>
            </a:r>
            <a:r>
              <a:rPr lang="en-US" sz="2600" dirty="0">
                <a:solidFill>
                  <a:srgbClr val="0000FF"/>
                </a:solidFill>
              </a:rPr>
              <a:t> </a:t>
            </a:r>
            <a:r>
              <a:rPr lang="en-US" sz="2600" dirty="0">
                <a:ln>
                  <a:solidFill>
                    <a:srgbClr val="0000FF"/>
                  </a:solidFill>
                </a:ln>
                <a:solidFill>
                  <a:schemeClr val="bg2">
                    <a:lumMod val="60000"/>
                    <a:lumOff val="40000"/>
                  </a:schemeClr>
                </a:solidFill>
              </a:rPr>
              <a:t>And I will multiply the fruit of the tree, and the increase of the field, </a:t>
            </a:r>
            <a:r>
              <a:rPr lang="en-US" sz="2600" dirty="0" smtClean="0">
                <a:ln>
                  <a:solidFill>
                    <a:srgbClr val="0000FF"/>
                  </a:solidFill>
                </a:ln>
                <a:solidFill>
                  <a:schemeClr val="bg2">
                    <a:lumMod val="60000"/>
                    <a:lumOff val="40000"/>
                  </a:schemeClr>
                </a:solidFill>
              </a:rPr>
              <a:t>	that </a:t>
            </a:r>
            <a:r>
              <a:rPr lang="en-US" sz="2600" dirty="0">
                <a:ln>
                  <a:solidFill>
                    <a:srgbClr val="0000FF"/>
                  </a:solidFill>
                </a:ln>
                <a:solidFill>
                  <a:schemeClr val="bg2">
                    <a:lumMod val="60000"/>
                    <a:lumOff val="40000"/>
                  </a:schemeClr>
                </a:solidFill>
              </a:rPr>
              <a:t>ye shall receive no more reproach of famine among the </a:t>
            </a:r>
            <a:r>
              <a:rPr lang="en-US" sz="2600" dirty="0" smtClean="0">
                <a:ln>
                  <a:solidFill>
                    <a:srgbClr val="0000FF"/>
                  </a:solidFill>
                </a:ln>
                <a:solidFill>
                  <a:schemeClr val="bg2">
                    <a:lumMod val="60000"/>
                    <a:lumOff val="40000"/>
                  </a:schemeClr>
                </a:solidFill>
              </a:rPr>
              <a:t>	heathen</a:t>
            </a:r>
            <a:r>
              <a:rPr lang="en-US" sz="2600" dirty="0">
                <a:ln>
                  <a:solidFill>
                    <a:srgbClr val="0000FF"/>
                  </a:solidFill>
                </a:ln>
                <a:solidFill>
                  <a:schemeClr val="bg2">
                    <a:lumMod val="60000"/>
                    <a:lumOff val="40000"/>
                  </a:schemeClr>
                </a:solidFill>
              </a:rPr>
              <a:t>.</a:t>
            </a:r>
            <a:endParaRPr lang="en-CA" sz="2600" dirty="0">
              <a:ln>
                <a:solidFill>
                  <a:srgbClr val="0000FF"/>
                </a:solidFill>
              </a:ln>
              <a:solidFill>
                <a:schemeClr val="bg2">
                  <a:lumMod val="60000"/>
                  <a:lumOff val="40000"/>
                </a:schemeClr>
              </a:solidFill>
            </a:endParaRPr>
          </a:p>
          <a:p>
            <a:pPr lvl="1" indent="-185738"/>
            <a:r>
              <a:rPr lang="en-US" sz="2000" dirty="0">
                <a:solidFill>
                  <a:schemeClr val="bg1"/>
                </a:solidFill>
              </a:rPr>
              <a:t>31</a:t>
            </a:r>
            <a:r>
              <a:rPr lang="en-US" sz="2600" dirty="0">
                <a:solidFill>
                  <a:srgbClr val="0000FF"/>
                </a:solidFill>
              </a:rPr>
              <a:t> </a:t>
            </a:r>
            <a:r>
              <a:rPr lang="en-US" sz="2600" dirty="0">
                <a:ln>
                  <a:solidFill>
                    <a:srgbClr val="0000FF"/>
                  </a:solidFill>
                </a:ln>
                <a:solidFill>
                  <a:schemeClr val="bg2">
                    <a:lumMod val="60000"/>
                    <a:lumOff val="40000"/>
                  </a:schemeClr>
                </a:solidFill>
              </a:rPr>
              <a:t>Then shall ye remember your own evil ways, and your doings that </a:t>
            </a:r>
            <a:r>
              <a:rPr lang="en-US" sz="2600" dirty="0" smtClean="0">
                <a:ln>
                  <a:solidFill>
                    <a:srgbClr val="0000FF"/>
                  </a:solidFill>
                </a:ln>
                <a:solidFill>
                  <a:schemeClr val="bg2">
                    <a:lumMod val="60000"/>
                    <a:lumOff val="40000"/>
                  </a:schemeClr>
                </a:solidFill>
              </a:rPr>
              <a:t>	were </a:t>
            </a:r>
            <a:r>
              <a:rPr lang="en-US" sz="2600" dirty="0">
                <a:ln>
                  <a:solidFill>
                    <a:srgbClr val="0000FF"/>
                  </a:solidFill>
                </a:ln>
                <a:solidFill>
                  <a:schemeClr val="bg2">
                    <a:lumMod val="60000"/>
                    <a:lumOff val="40000"/>
                  </a:schemeClr>
                </a:solidFill>
              </a:rPr>
              <a:t>not good, and shall </a:t>
            </a:r>
            <a:r>
              <a:rPr lang="en-US" sz="2600" dirty="0" err="1">
                <a:ln>
                  <a:solidFill>
                    <a:srgbClr val="0000FF"/>
                  </a:solidFill>
                </a:ln>
                <a:solidFill>
                  <a:schemeClr val="bg2">
                    <a:lumMod val="60000"/>
                    <a:lumOff val="40000"/>
                  </a:schemeClr>
                </a:solidFill>
              </a:rPr>
              <a:t>lothe</a:t>
            </a:r>
            <a:r>
              <a:rPr lang="en-US" sz="2600" dirty="0">
                <a:ln>
                  <a:solidFill>
                    <a:srgbClr val="0000FF"/>
                  </a:solidFill>
                </a:ln>
                <a:solidFill>
                  <a:schemeClr val="bg2">
                    <a:lumMod val="60000"/>
                    <a:lumOff val="40000"/>
                  </a:schemeClr>
                </a:solidFill>
              </a:rPr>
              <a:t> yourselves in your own sight for your </a:t>
            </a:r>
            <a:r>
              <a:rPr lang="en-US" sz="2600" dirty="0" smtClean="0">
                <a:ln>
                  <a:solidFill>
                    <a:srgbClr val="0000FF"/>
                  </a:solidFill>
                </a:ln>
                <a:solidFill>
                  <a:schemeClr val="bg2">
                    <a:lumMod val="60000"/>
                    <a:lumOff val="40000"/>
                  </a:schemeClr>
                </a:solidFill>
              </a:rPr>
              <a:t>	iniquities </a:t>
            </a:r>
            <a:r>
              <a:rPr lang="en-US" sz="2600" dirty="0">
                <a:ln>
                  <a:solidFill>
                    <a:srgbClr val="0000FF"/>
                  </a:solidFill>
                </a:ln>
                <a:solidFill>
                  <a:schemeClr val="bg2">
                    <a:lumMod val="60000"/>
                    <a:lumOff val="40000"/>
                  </a:schemeClr>
                </a:solidFill>
              </a:rPr>
              <a:t>and for your abominations.</a:t>
            </a:r>
            <a:endParaRPr lang="en-CA" sz="2600" dirty="0">
              <a:ln>
                <a:solidFill>
                  <a:srgbClr val="0000FF"/>
                </a:solidFill>
              </a:ln>
              <a:solidFill>
                <a:schemeClr val="bg2">
                  <a:lumMod val="60000"/>
                  <a:lumOff val="40000"/>
                </a:schemeClr>
              </a:solidFill>
            </a:endParaRPr>
          </a:p>
          <a:p>
            <a:pPr lvl="1" indent="-185738"/>
            <a:r>
              <a:rPr lang="en-US" sz="2000" dirty="0">
                <a:solidFill>
                  <a:schemeClr val="bg1"/>
                </a:solidFill>
              </a:rPr>
              <a:t>32</a:t>
            </a:r>
            <a:r>
              <a:rPr lang="en-US" sz="2600" dirty="0">
                <a:solidFill>
                  <a:srgbClr val="0000FF"/>
                </a:solidFill>
              </a:rPr>
              <a:t> </a:t>
            </a:r>
            <a:r>
              <a:rPr lang="en-US" sz="2600" dirty="0">
                <a:ln>
                  <a:solidFill>
                    <a:srgbClr val="0000FF"/>
                  </a:solidFill>
                </a:ln>
                <a:solidFill>
                  <a:schemeClr val="bg2">
                    <a:lumMod val="60000"/>
                    <a:lumOff val="40000"/>
                  </a:schemeClr>
                </a:solidFill>
              </a:rPr>
              <a:t>Not for your sakes do I this, </a:t>
            </a:r>
            <a:r>
              <a:rPr lang="en-US" sz="2600" dirty="0" err="1">
                <a:ln>
                  <a:solidFill>
                    <a:srgbClr val="0000FF"/>
                  </a:solidFill>
                </a:ln>
                <a:solidFill>
                  <a:schemeClr val="bg2">
                    <a:lumMod val="60000"/>
                    <a:lumOff val="40000"/>
                  </a:schemeClr>
                </a:solidFill>
              </a:rPr>
              <a:t>saith</a:t>
            </a:r>
            <a:r>
              <a:rPr lang="en-US" sz="2600" dirty="0">
                <a:ln>
                  <a:solidFill>
                    <a:srgbClr val="0000FF"/>
                  </a:solidFill>
                </a:ln>
                <a:solidFill>
                  <a:schemeClr val="bg2">
                    <a:lumMod val="60000"/>
                    <a:lumOff val="40000"/>
                  </a:schemeClr>
                </a:solidFill>
              </a:rPr>
              <a:t> </a:t>
            </a:r>
            <a:r>
              <a:rPr lang="en-US" sz="2600" dirty="0" err="1" smtClean="0">
                <a:ln>
                  <a:solidFill>
                    <a:srgbClr val="0000FF"/>
                  </a:solidFill>
                </a:ln>
                <a:solidFill>
                  <a:schemeClr val="bg2">
                    <a:lumMod val="60000"/>
                    <a:lumOff val="40000"/>
                  </a:schemeClr>
                </a:solidFill>
              </a:rPr>
              <a:t>Adon</a:t>
            </a:r>
            <a:r>
              <a:rPr lang="en-US" sz="2600" dirty="0" smtClean="0">
                <a:ln>
                  <a:solidFill>
                    <a:srgbClr val="0000FF"/>
                  </a:solidFill>
                </a:ln>
                <a:solidFill>
                  <a:schemeClr val="bg2">
                    <a:lumMod val="60000"/>
                    <a:lumOff val="40000"/>
                  </a:schemeClr>
                </a:solidFill>
              </a:rPr>
              <a:t> </a:t>
            </a:r>
            <a:r>
              <a:rPr lang="en-US" sz="2600" dirty="0" smtClean="0">
                <a:ln>
                  <a:solidFill>
                    <a:srgbClr val="0000FF"/>
                  </a:solidFill>
                </a:ln>
                <a:solidFill>
                  <a:srgbClr val="0000FF"/>
                </a:solidFill>
              </a:rPr>
              <a:t>Yahuah</a:t>
            </a:r>
            <a:r>
              <a:rPr lang="en-US" sz="2600" dirty="0" smtClean="0">
                <a:ln>
                  <a:solidFill>
                    <a:srgbClr val="0000FF"/>
                  </a:solidFill>
                </a:ln>
                <a:solidFill>
                  <a:schemeClr val="bg2">
                    <a:lumMod val="60000"/>
                    <a:lumOff val="40000"/>
                  </a:schemeClr>
                </a:solidFill>
              </a:rPr>
              <a:t>, </a:t>
            </a:r>
            <a:r>
              <a:rPr lang="en-US" sz="2600" dirty="0">
                <a:ln>
                  <a:solidFill>
                    <a:srgbClr val="0000FF"/>
                  </a:solidFill>
                </a:ln>
                <a:solidFill>
                  <a:schemeClr val="bg2">
                    <a:lumMod val="60000"/>
                    <a:lumOff val="40000"/>
                  </a:schemeClr>
                </a:solidFill>
              </a:rPr>
              <a:t>be it known unto you: </a:t>
            </a:r>
            <a:r>
              <a:rPr lang="en-US" sz="2600" dirty="0" smtClean="0">
                <a:ln>
                  <a:solidFill>
                    <a:srgbClr val="0000FF"/>
                  </a:solidFill>
                </a:ln>
                <a:solidFill>
                  <a:schemeClr val="bg2">
                    <a:lumMod val="60000"/>
                    <a:lumOff val="40000"/>
                  </a:schemeClr>
                </a:solidFill>
              </a:rPr>
              <a:t>	be </a:t>
            </a:r>
            <a:r>
              <a:rPr lang="en-US" sz="2600" dirty="0">
                <a:ln>
                  <a:solidFill>
                    <a:srgbClr val="0000FF"/>
                  </a:solidFill>
                </a:ln>
                <a:solidFill>
                  <a:schemeClr val="bg2">
                    <a:lumMod val="60000"/>
                    <a:lumOff val="40000"/>
                  </a:schemeClr>
                </a:solidFill>
              </a:rPr>
              <a:t>ashamed and confounded for your own ways, O house of Israel.</a:t>
            </a:r>
            <a:endParaRPr lang="en-CA" sz="2600" dirty="0">
              <a:ln>
                <a:solidFill>
                  <a:srgbClr val="0000FF"/>
                </a:solidFill>
              </a:ln>
              <a:solidFill>
                <a:schemeClr val="bg2">
                  <a:lumMod val="60000"/>
                  <a:lumOff val="40000"/>
                </a:schemeClr>
              </a:solidFill>
            </a:endParaRPr>
          </a:p>
          <a:p>
            <a:pPr lvl="1" indent="-185738"/>
            <a:r>
              <a:rPr lang="en-US" sz="2000" dirty="0">
                <a:solidFill>
                  <a:schemeClr val="bg1"/>
                </a:solidFill>
              </a:rPr>
              <a:t>33</a:t>
            </a:r>
            <a:r>
              <a:rPr lang="en-US" sz="2600" dirty="0">
                <a:solidFill>
                  <a:srgbClr val="0000FF"/>
                </a:solidFill>
              </a:rPr>
              <a:t> </a:t>
            </a:r>
            <a:r>
              <a:rPr lang="en-US" sz="2600" dirty="0">
                <a:ln>
                  <a:solidFill>
                    <a:srgbClr val="0000FF"/>
                  </a:solidFill>
                </a:ln>
                <a:solidFill>
                  <a:schemeClr val="bg2">
                    <a:lumMod val="60000"/>
                    <a:lumOff val="40000"/>
                  </a:schemeClr>
                </a:solidFill>
              </a:rPr>
              <a:t>Thus </a:t>
            </a:r>
            <a:r>
              <a:rPr lang="en-US" sz="2600" dirty="0" err="1">
                <a:ln>
                  <a:solidFill>
                    <a:srgbClr val="0000FF"/>
                  </a:solidFill>
                </a:ln>
                <a:solidFill>
                  <a:schemeClr val="bg2">
                    <a:lumMod val="60000"/>
                    <a:lumOff val="40000"/>
                  </a:schemeClr>
                </a:solidFill>
              </a:rPr>
              <a:t>saith</a:t>
            </a:r>
            <a:r>
              <a:rPr lang="en-US" sz="2600" dirty="0">
                <a:ln>
                  <a:solidFill>
                    <a:srgbClr val="0000FF"/>
                  </a:solidFill>
                </a:ln>
                <a:solidFill>
                  <a:schemeClr val="bg2">
                    <a:lumMod val="60000"/>
                    <a:lumOff val="40000"/>
                  </a:schemeClr>
                </a:solidFill>
              </a:rPr>
              <a:t> </a:t>
            </a:r>
            <a:r>
              <a:rPr lang="en-US" sz="2600" dirty="0" err="1" smtClean="0">
                <a:ln>
                  <a:solidFill>
                    <a:srgbClr val="0000FF"/>
                  </a:solidFill>
                </a:ln>
                <a:solidFill>
                  <a:schemeClr val="bg2">
                    <a:lumMod val="60000"/>
                    <a:lumOff val="40000"/>
                  </a:schemeClr>
                </a:solidFill>
              </a:rPr>
              <a:t>Adon</a:t>
            </a:r>
            <a:r>
              <a:rPr lang="en-US" sz="2600" dirty="0" smtClean="0">
                <a:ln>
                  <a:solidFill>
                    <a:srgbClr val="0000FF"/>
                  </a:solidFill>
                </a:ln>
                <a:solidFill>
                  <a:schemeClr val="bg2">
                    <a:lumMod val="60000"/>
                    <a:lumOff val="40000"/>
                  </a:schemeClr>
                </a:solidFill>
              </a:rPr>
              <a:t> </a:t>
            </a:r>
            <a:r>
              <a:rPr lang="en-US" sz="2600" dirty="0" smtClean="0">
                <a:ln>
                  <a:solidFill>
                    <a:srgbClr val="0000FF"/>
                  </a:solidFill>
                </a:ln>
                <a:solidFill>
                  <a:srgbClr val="0000FF"/>
                </a:solidFill>
              </a:rPr>
              <a:t>Yahuah</a:t>
            </a:r>
            <a:r>
              <a:rPr lang="en-US" sz="2600" dirty="0" smtClean="0">
                <a:ln>
                  <a:solidFill>
                    <a:srgbClr val="0000FF"/>
                  </a:solidFill>
                </a:ln>
                <a:solidFill>
                  <a:schemeClr val="bg2">
                    <a:lumMod val="60000"/>
                    <a:lumOff val="40000"/>
                  </a:schemeClr>
                </a:solidFill>
              </a:rPr>
              <a:t>; </a:t>
            </a:r>
            <a:r>
              <a:rPr lang="en-US" sz="2600" dirty="0">
                <a:ln>
                  <a:solidFill>
                    <a:srgbClr val="0000FF"/>
                  </a:solidFill>
                </a:ln>
                <a:solidFill>
                  <a:schemeClr val="bg2">
                    <a:lumMod val="60000"/>
                    <a:lumOff val="40000"/>
                  </a:schemeClr>
                </a:solidFill>
                <a:effectLst>
                  <a:glow rad="88900">
                    <a:srgbClr val="00FF99"/>
                  </a:glow>
                </a:effectLst>
              </a:rPr>
              <a:t>In the day that I shall have </a:t>
            </a:r>
            <a:r>
              <a:rPr lang="en-US" sz="2600" dirty="0">
                <a:ln>
                  <a:solidFill>
                    <a:srgbClr val="0000FF"/>
                  </a:solidFill>
                </a:ln>
                <a:solidFill>
                  <a:schemeClr val="bg2">
                    <a:lumMod val="60000"/>
                    <a:lumOff val="40000"/>
                  </a:schemeClr>
                </a:solidFill>
                <a:effectLst>
                  <a:glow rad="393700">
                    <a:srgbClr val="00FF99"/>
                  </a:glow>
                </a:effectLst>
              </a:rPr>
              <a:t>cleansed</a:t>
            </a:r>
            <a:r>
              <a:rPr lang="en-US" sz="2600" dirty="0">
                <a:ln>
                  <a:solidFill>
                    <a:srgbClr val="0000FF"/>
                  </a:solidFill>
                </a:ln>
                <a:solidFill>
                  <a:schemeClr val="bg2">
                    <a:lumMod val="60000"/>
                    <a:lumOff val="40000"/>
                  </a:schemeClr>
                </a:solidFill>
                <a:effectLst>
                  <a:glow rad="88900">
                    <a:srgbClr val="00FF99"/>
                  </a:glow>
                </a:effectLst>
              </a:rPr>
              <a:t> you from </a:t>
            </a:r>
            <a:r>
              <a:rPr lang="en-US" sz="2600" dirty="0" smtClean="0">
                <a:ln>
                  <a:solidFill>
                    <a:srgbClr val="0000FF"/>
                  </a:solidFill>
                </a:ln>
                <a:solidFill>
                  <a:schemeClr val="bg2">
                    <a:lumMod val="60000"/>
                    <a:lumOff val="40000"/>
                  </a:schemeClr>
                </a:solidFill>
                <a:effectLst>
                  <a:glow rad="88900">
                    <a:srgbClr val="00FF99"/>
                  </a:glow>
                </a:effectLst>
              </a:rPr>
              <a:t>	all </a:t>
            </a:r>
            <a:r>
              <a:rPr lang="en-US" sz="2600" dirty="0">
                <a:ln>
                  <a:solidFill>
                    <a:srgbClr val="0000FF"/>
                  </a:solidFill>
                </a:ln>
                <a:solidFill>
                  <a:schemeClr val="bg2">
                    <a:lumMod val="60000"/>
                    <a:lumOff val="40000"/>
                  </a:schemeClr>
                </a:solidFill>
                <a:effectLst>
                  <a:glow rad="88900">
                    <a:srgbClr val="00FF99"/>
                  </a:glow>
                </a:effectLst>
              </a:rPr>
              <a:t>your iniquities</a:t>
            </a:r>
            <a:r>
              <a:rPr lang="en-US" sz="2600" dirty="0">
                <a:ln>
                  <a:solidFill>
                    <a:srgbClr val="0000FF"/>
                  </a:solidFill>
                </a:ln>
                <a:solidFill>
                  <a:schemeClr val="bg2">
                    <a:lumMod val="60000"/>
                    <a:lumOff val="40000"/>
                  </a:schemeClr>
                </a:solidFill>
              </a:rPr>
              <a:t> I will also cause you to dwell in the cities, and the </a:t>
            </a:r>
            <a:r>
              <a:rPr lang="en-US" sz="2600" dirty="0" smtClean="0">
                <a:ln>
                  <a:solidFill>
                    <a:srgbClr val="0000FF"/>
                  </a:solidFill>
                </a:ln>
                <a:solidFill>
                  <a:schemeClr val="bg2">
                    <a:lumMod val="60000"/>
                    <a:lumOff val="40000"/>
                  </a:schemeClr>
                </a:solidFill>
              </a:rPr>
              <a:t>	wastes </a:t>
            </a:r>
            <a:r>
              <a:rPr lang="en-US" sz="2600" dirty="0">
                <a:ln>
                  <a:solidFill>
                    <a:srgbClr val="0000FF"/>
                  </a:solidFill>
                </a:ln>
                <a:solidFill>
                  <a:schemeClr val="bg2">
                    <a:lumMod val="60000"/>
                    <a:lumOff val="40000"/>
                  </a:schemeClr>
                </a:solidFill>
              </a:rPr>
              <a:t>shall be </a:t>
            </a:r>
            <a:r>
              <a:rPr lang="en-US" sz="2600" dirty="0" err="1">
                <a:ln>
                  <a:solidFill>
                    <a:srgbClr val="0000FF"/>
                  </a:solidFill>
                </a:ln>
                <a:solidFill>
                  <a:schemeClr val="bg2">
                    <a:lumMod val="60000"/>
                    <a:lumOff val="40000"/>
                  </a:schemeClr>
                </a:solidFill>
              </a:rPr>
              <a:t>builded</a:t>
            </a:r>
            <a:r>
              <a:rPr lang="en-US" sz="2600" dirty="0">
                <a:ln>
                  <a:solidFill>
                    <a:srgbClr val="0000FF"/>
                  </a:solidFill>
                </a:ln>
                <a:solidFill>
                  <a:schemeClr val="bg2">
                    <a:lumMod val="60000"/>
                    <a:lumOff val="40000"/>
                  </a:schemeClr>
                </a:solidFill>
              </a:rPr>
              <a:t>.  </a:t>
            </a:r>
            <a:endParaRPr lang="en-CA" sz="2600" dirty="0">
              <a:ln>
                <a:solidFill>
                  <a:srgbClr val="0000FF"/>
                </a:solidFill>
              </a:ln>
              <a:solidFill>
                <a:schemeClr val="bg2">
                  <a:lumMod val="60000"/>
                  <a:lumOff val="40000"/>
                </a:schemeClr>
              </a:solidFill>
            </a:endParaRPr>
          </a:p>
        </p:txBody>
      </p:sp>
    </p:spTree>
    <p:extLst>
      <p:ext uri="{BB962C8B-B14F-4D97-AF65-F5344CB8AC3E}">
        <p14:creationId xmlns:p14="http://schemas.microsoft.com/office/powerpoint/2010/main" val="151874360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72</a:t>
            </a:fld>
            <a:endParaRPr lang="en-US" sz="1100" b="1" dirty="0">
              <a:solidFill>
                <a:schemeClr val="bg1"/>
              </a:solidFill>
            </a:endParaRPr>
          </a:p>
        </p:txBody>
      </p:sp>
      <p:sp>
        <p:nvSpPr>
          <p:cNvPr id="2" name="Rectangle 1"/>
          <p:cNvSpPr/>
          <p:nvPr/>
        </p:nvSpPr>
        <p:spPr>
          <a:xfrm>
            <a:off x="372997" y="203200"/>
            <a:ext cx="11382034" cy="6411386"/>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Are the mysteries of this cleansin</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red heifer sacrifice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becomin</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clear</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House of Israel needed this cleansing provision OUTSIDE THE CAMP, </a:t>
            </a:r>
            <a:r>
              <a:rPr lang="en-US" sz="28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this is where Joseph is located</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spcAft>
                <a:spcPts val="0"/>
              </a:spcAft>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only way to be RESTORED is to be CLEANSED!</a:t>
            </a:r>
            <a:r>
              <a:rPr lang="en-US" sz="2800" b="1" dirty="0">
                <a:solidFill>
                  <a:srgbClr val="FF000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house of Israel will some day </a:t>
            </a:r>
            <a:r>
              <a:rPr lang="en-US" sz="28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BE REGATHERED</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CLEANSED AND RESTORED BACK TO THE LAND</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spcAft>
                <a:spcPts val="0"/>
              </a:spcAft>
            </a:pPr>
            <a:endPar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blood of this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[important]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sacrifice was sprinkled toward the door so that, once purified, he can enter the Land and approach the House.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595341" y="4079873"/>
            <a:ext cx="10937346" cy="770469"/>
          </a:xfrm>
          <a:prstGeom prst="roundRect">
            <a:avLst/>
          </a:prstGeom>
          <a:solidFill>
            <a:srgbClr val="00FFFF"/>
          </a:solidFill>
          <a:ln w="5715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00FF"/>
                </a:solidFill>
              </a:rPr>
              <a:t>This will be accomplished by </a:t>
            </a:r>
            <a:r>
              <a:rPr lang="en-CA" sz="3600" u="sng" dirty="0" smtClean="0">
                <a:solidFill>
                  <a:srgbClr val="0000FF"/>
                </a:solidFill>
              </a:rPr>
              <a:t>Yahusha</a:t>
            </a:r>
            <a:r>
              <a:rPr lang="en-CA" sz="3600" dirty="0" smtClean="0">
                <a:solidFill>
                  <a:srgbClr val="0000FF"/>
                </a:solidFill>
              </a:rPr>
              <a:t> – </a:t>
            </a:r>
            <a:r>
              <a:rPr lang="en-CA" sz="3600" b="1" i="1" dirty="0" smtClean="0">
                <a:solidFill>
                  <a:srgbClr val="FF0000"/>
                </a:solidFill>
                <a:latin typeface="Comic Sans MS" panose="030F0702030302020204" pitchFamily="66" charset="0"/>
              </a:rPr>
              <a:t>NOT MAN</a:t>
            </a:r>
            <a:r>
              <a:rPr lang="en-CA" sz="3600" b="1" i="1" dirty="0" smtClean="0">
                <a:solidFill>
                  <a:srgbClr val="FF0000"/>
                </a:solidFill>
              </a:rPr>
              <a:t>!</a:t>
            </a:r>
            <a:endParaRPr lang="en-CA" sz="3600" b="1" i="1" dirty="0">
              <a:solidFill>
                <a:srgbClr val="FF0000"/>
              </a:solidFill>
            </a:endParaRPr>
          </a:p>
        </p:txBody>
      </p:sp>
    </p:spTree>
    <p:extLst>
      <p:ext uri="{BB962C8B-B14F-4D97-AF65-F5344CB8AC3E}">
        <p14:creationId xmlns:p14="http://schemas.microsoft.com/office/powerpoint/2010/main" val="360796071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73</a:t>
            </a:fld>
            <a:endParaRPr lang="en-US" sz="1100" b="1" dirty="0">
              <a:solidFill>
                <a:schemeClr val="bg1"/>
              </a:solidFill>
            </a:endParaRPr>
          </a:p>
        </p:txBody>
      </p:sp>
      <p:sp>
        <p:nvSpPr>
          <p:cNvPr id="6" name="Rectangle 5"/>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Where was the “red heifer” sacrifice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resented</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b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“red heifer” sacrifice was NOT presented IN THE HOUSE.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Why?</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 it was NOT meant for</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as all the other sacrifices in the court </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y</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ard were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“red heifer” ALREADY BELONGED TO</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IT ORIGINATED IN HIS HOUSE</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“red heifer”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[was removed from the “house”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taken]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OUTSIDE THE CAMP</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because it was INTENDED FOR THOSE WHO FOUND THEMSELVES </a:t>
            </a:r>
            <a:r>
              <a:rPr lang="en-US" sz="2800" b="1" i="1" u="sng" dirty="0">
                <a:solidFill>
                  <a:srgbClr val="9900FF"/>
                </a:solidFill>
                <a:latin typeface="Calibri" panose="020F0502020204030204" pitchFamily="34" charset="0"/>
                <a:ea typeface="Calibri" panose="020F0502020204030204" pitchFamily="34" charset="0"/>
                <a:cs typeface="Times New Roman" panose="02020603050405020304" pitchFamily="18" charset="0"/>
              </a:rPr>
              <a:t>OUTSIDE THE CAMP</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UNABLE TO APPROACH HIS HOUSE</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ular Callout 1"/>
          <p:cNvSpPr/>
          <p:nvPr/>
        </p:nvSpPr>
        <p:spPr>
          <a:xfrm>
            <a:off x="1024467" y="5295901"/>
            <a:ext cx="8737600" cy="1172632"/>
          </a:xfrm>
          <a:prstGeom prst="wedgeRoundRectCallout">
            <a:avLst>
              <a:gd name="adj1" fmla="val -33689"/>
              <a:gd name="adj2" fmla="val -77018"/>
              <a:gd name="adj3" fmla="val 16667"/>
            </a:avLst>
          </a:prstGeom>
          <a:solidFill>
            <a:schemeClr val="accent5">
              <a:lumMod val="40000"/>
              <a:lumOff val="60000"/>
            </a:schemeClr>
          </a:solidFill>
          <a:ln w="57150">
            <a:solidFill>
              <a:srgbClr val="99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u="sng" dirty="0" smtClean="0">
                <a:solidFill>
                  <a:schemeClr val="bg1"/>
                </a:solidFill>
              </a:rPr>
              <a:t>Sinners</a:t>
            </a:r>
            <a:r>
              <a:rPr lang="en-CA" sz="2800" dirty="0" smtClean="0">
                <a:solidFill>
                  <a:schemeClr val="bg1"/>
                </a:solidFill>
              </a:rPr>
              <a:t> - OUTSIDE THE CAMP </a:t>
            </a:r>
            <a:r>
              <a:rPr lang="en-CA" sz="2800" dirty="0" smtClean="0">
                <a:solidFill>
                  <a:schemeClr val="bg2">
                    <a:lumMod val="60000"/>
                    <a:lumOff val="40000"/>
                  </a:schemeClr>
                </a:solidFill>
              </a:rPr>
              <a:t>{</a:t>
            </a:r>
            <a:r>
              <a:rPr lang="en-CA" sz="2800" b="1" u="sng" dirty="0" smtClean="0">
                <a:solidFill>
                  <a:srgbClr val="0000FF"/>
                </a:solidFill>
              </a:rPr>
              <a:t>Covenant</a:t>
            </a:r>
            <a:r>
              <a:rPr lang="en-CA" sz="2800" dirty="0" smtClean="0">
                <a:solidFill>
                  <a:schemeClr val="bg2">
                    <a:lumMod val="60000"/>
                    <a:lumOff val="40000"/>
                  </a:schemeClr>
                </a:solidFill>
              </a:rPr>
              <a:t>}</a:t>
            </a:r>
            <a:r>
              <a:rPr lang="en-CA" sz="2800" dirty="0" smtClean="0"/>
              <a:t> </a:t>
            </a:r>
            <a:r>
              <a:rPr lang="en-CA" sz="2800" dirty="0" smtClean="0">
                <a:solidFill>
                  <a:schemeClr val="bg1"/>
                </a:solidFill>
              </a:rPr>
              <a:t>in need of</a:t>
            </a:r>
            <a:r>
              <a:rPr lang="en-CA" sz="2800" dirty="0" smtClean="0"/>
              <a:t> </a:t>
            </a:r>
            <a:br>
              <a:rPr lang="en-CA" sz="2800" dirty="0" smtClean="0"/>
            </a:br>
            <a:r>
              <a:rPr lang="en-CA" sz="2800" dirty="0" smtClean="0">
                <a:solidFill>
                  <a:srgbClr val="0000FF"/>
                </a:solidFill>
              </a:rPr>
              <a:t>Yahusha’s Intercessory Mediation</a:t>
            </a:r>
            <a:r>
              <a:rPr lang="en-CA" sz="2800" dirty="0"/>
              <a:t> </a:t>
            </a:r>
            <a:r>
              <a:rPr lang="en-CA" sz="2800" dirty="0" smtClean="0">
                <a:solidFill>
                  <a:schemeClr val="bg1"/>
                </a:solidFill>
              </a:rPr>
              <a:t>option.</a:t>
            </a:r>
            <a:endParaRPr lang="en-CA" sz="2800" dirty="0">
              <a:solidFill>
                <a:schemeClr val="bg1"/>
              </a:solidFill>
            </a:endParaRPr>
          </a:p>
        </p:txBody>
      </p:sp>
    </p:spTree>
    <p:extLst>
      <p:ext uri="{BB962C8B-B14F-4D97-AF65-F5344CB8AC3E}">
        <p14:creationId xmlns:p14="http://schemas.microsoft.com/office/powerpoint/2010/main" val="3179295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gradFill>
            <a:gsLst>
              <a:gs pos="89000">
                <a:srgbClr val="00FF00">
                  <a:alpha val="34000"/>
                </a:srgbClr>
              </a:gs>
              <a:gs pos="56000">
                <a:schemeClr val="accent5">
                  <a:lumMod val="40000"/>
                  <a:lumOff val="60000"/>
                </a:schemeClr>
              </a:gs>
              <a:gs pos="21000">
                <a:schemeClr val="bg2">
                  <a:lumMod val="20000"/>
                  <a:lumOff val="80000"/>
                </a:schemeClr>
              </a:gs>
            </a:gsLst>
            <a:lin ang="5400000" scaled="1"/>
          </a:gradFill>
        </p:spPr>
        <p:txBody>
          <a:bodyPr/>
          <a:lstStyle/>
          <a:p>
            <a:fld id="{6D22F896-40B5-4ADD-8801-0D06FADFA095}" type="slidenum">
              <a:rPr lang="en-US" sz="1100" b="1" smtClean="0">
                <a:solidFill>
                  <a:schemeClr val="bg1"/>
                </a:solidFill>
              </a:rPr>
              <a:t>74</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Review of Offerin</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 Made on His Altar in the Court</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ard</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Any offering </a:t>
            </a:r>
            <a:r>
              <a:rPr lang="en-US" sz="2800" u="sng" dirty="0">
                <a:solidFill>
                  <a:schemeClr val="bg1"/>
                </a:solidFill>
                <a:latin typeface="Bahnschrift Light SemiCondensed" panose="020B0502040204020203" pitchFamily="34" charset="0"/>
                <a:ea typeface="Calibri" panose="020F0502020204030204" pitchFamily="34" charset="0"/>
                <a:cs typeface="Times New Roman" panose="02020603050405020304" pitchFamily="18" charset="0"/>
              </a:rPr>
              <a:t>for </a:t>
            </a:r>
            <a:r>
              <a:rPr lang="en-US" sz="2800" u="sng" dirty="0">
                <a:solidFill>
                  <a:srgbClr val="0000FF"/>
                </a:solidFill>
                <a:latin typeface="Bahnschrift Light SemiCondensed" panose="020B0502040204020203" pitchFamily="34" charset="0"/>
                <a:ea typeface="Calibri" panose="020F0502020204030204" pitchFamily="34" charset="0"/>
                <a:cs typeface="Times New Roman" panose="02020603050405020304" pitchFamily="18" charset="0"/>
              </a:rPr>
              <a:t>Yahuah</a:t>
            </a:r>
            <a:r>
              <a:rPr lang="en-US" sz="2800" dirty="0">
                <a:solidFill>
                  <a:schemeClr val="bg1"/>
                </a:solidFill>
                <a:latin typeface="Bahnschrift Light SemiCondensed" panose="020B0502040204020203"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was made on His altar.  That person offering the sacrifice must be clean,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AND,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 one became UNCLEAN by offering their sacrifice.</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was not so for the “red heifer” as we now know</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“red heifer” was </a:t>
            </a:r>
            <a:r>
              <a:rPr lang="en-US" sz="2800" b="1" i="1" dirty="0">
                <a:solidFill>
                  <a:srgbClr val="9900FF"/>
                </a:solidFill>
                <a:latin typeface="Comic Sans MS" panose="030F0702030302020204" pitchFamily="66" charset="0"/>
                <a:ea typeface="Calibri" panose="020F0502020204030204" pitchFamily="34" charset="0"/>
                <a:cs typeface="Times New Roman" panose="02020603050405020304" pitchFamily="18" charset="0"/>
              </a:rPr>
              <a:t>unique.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It was perfect and unblemished.  Everything about the process reveals that the sacrifice itself was CLEAN.  </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 was originally IN the House; it was inspected and found to be clean – unblemished.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A perfect one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err="1"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Num</a:t>
            </a:r>
            <a:r>
              <a:rPr lang="en-US" sz="2800"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 19:2.]   </a:t>
            </a:r>
            <a:br>
              <a:rPr lang="en-US" sz="2800"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br>
            <a:r>
              <a:rPr lang="en-US" sz="2800" i="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[Does this remind us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endParaRPr lang="en-CA"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 had to be clean because it could NOT defile the Tabernacle that was “</a:t>
            </a:r>
            <a:r>
              <a:rPr lang="en-US"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qudosh</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apart. </a:t>
            </a:r>
            <a:endParaRPr lang="en-CA"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88740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75</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panose="05050102010706020507" pitchFamily="18" charset="2"/>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Remember, it is the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of this sacrifice that is the emphasis – NOT the </a:t>
            </a:r>
            <a:r>
              <a:rPr lang="en-US" sz="2800"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color of the animal</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(By constantly referring to this sacrifice “by color” (</a:t>
            </a:r>
            <a:r>
              <a:rPr lang="en-US" sz="2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ie</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The red cow or red heifer) the focus is misplaced.  </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[More info in part #2.]</a:t>
            </a:r>
            <a:endParaRPr lang="en-CA"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Remember: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Man was called “</a:t>
            </a:r>
            <a:r>
              <a:rPr lang="en-US" sz="2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adam</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because of the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(dam) that flowed through his veins. </a:t>
            </a:r>
            <a:endParaRPr lang="en-CA"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Despite the fact that he was blood colored, he was made in the image of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Yahuah.  </a:t>
            </a:r>
            <a:endParaRPr lang="en-CA"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It is the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that is IMPORTANT.  The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bg1"/>
                </a:solidFill>
                <a:effectLst>
                  <a:glow rad="127000">
                    <a:srgbClr val="00FF99"/>
                  </a:glow>
                </a:effectLst>
                <a:latin typeface="Calibri" panose="020F0502020204030204" pitchFamily="34" charset="0"/>
                <a:ea typeface="Calibri" panose="020F0502020204030204" pitchFamily="34" charset="0"/>
                <a:cs typeface="Times New Roman" panose="02020603050405020304" pitchFamily="18" charset="0"/>
              </a:rPr>
              <a:t>alone leads to the House.</a:t>
            </a:r>
          </a:p>
          <a:p>
            <a:pPr marL="342900" lvl="0" indent="-342900">
              <a:lnSpc>
                <a:spcPct val="115000"/>
              </a:lnSpc>
              <a:spcAft>
                <a:spcPts val="0"/>
              </a:spcAft>
              <a:buFont typeface="Symbol" panose="05050102010706020507" pitchFamily="18" charset="2"/>
              <a:buChar char=""/>
            </a:pP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The blood burned and mixed with the flesh and other ingredients of cedar, hyssop and </a:t>
            </a:r>
            <a:r>
              <a:rPr lang="en-US" sz="2800" u="sng"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scarlet</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 thread – is what then became the ashes. </a:t>
            </a:r>
            <a:endParaRPr lang="en-CA"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 is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sz="28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ASHES</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then provide the cleansing </a:t>
            </a:r>
            <a:r>
              <a:rPr lang="en-US" sz="2800"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when </a:t>
            </a:r>
            <a:r>
              <a:rPr lang="en-US" sz="28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mixed</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with </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WATER.</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9057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76</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ashes of the sacrifices burned in the Temple service were removed from the altar AND kept in a clean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place.</a:t>
            </a:r>
            <a:endParaRPr lang="en-CA"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ashes of the “red heifer” removed from the </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Miphkad</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Altar were collected, stored and mixed with water</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CA"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word for ashes is “</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epher</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4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a:t>
            </a:r>
            <a:r>
              <a:rPr lang="en-US" sz="2400" dirty="0" err="1"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Num</a:t>
            </a:r>
            <a:r>
              <a:rPr lang="en-US" sz="24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8080"/>
                </a:solidFill>
                <a:latin typeface="Calibri" panose="020F0502020204030204" pitchFamily="34" charset="0"/>
                <a:ea typeface="Calibri" panose="020F0502020204030204" pitchFamily="34" charset="0"/>
                <a:cs typeface="Times New Roman" panose="02020603050405020304" pitchFamily="18" charset="0"/>
              </a:rPr>
              <a:t>19:10 =]  </a:t>
            </a: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ashes</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H665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epher</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(ay'-</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fer</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endPar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[This H665 word references the ashes from the red heifer sacrifice that pertains </a:t>
            </a:r>
            <a:r>
              <a:rPr lang="en-US" sz="2400" b="1"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DIRECTLY</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 the </a:t>
            </a:r>
            <a:r>
              <a:rPr lang="en-US" sz="2400" u="sng" dirty="0"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clean</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man, gathering the remains of the </a:t>
            </a:r>
            <a:r>
              <a:rPr lang="en-US"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ashes </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which was ultimately comprised of very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symbolic</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materials. </a:t>
            </a:r>
            <a:b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Symbolic</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of – </a:t>
            </a:r>
            <a:r>
              <a:rPr lang="en-US" sz="2400"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note the </a:t>
            </a:r>
            <a:r>
              <a:rPr lang="en-US" sz="24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Aleph</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w</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hich indicates a </a:t>
            </a:r>
            <a:r>
              <a:rPr lang="en-US" sz="2400"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Qodesh</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affiliation!]</a:t>
            </a:r>
          </a:p>
          <a:p>
            <a:pPr marL="742950" lvl="1" indent="-285750">
              <a:lnSpc>
                <a:spcPct val="115000"/>
              </a:lnSpc>
              <a:spcAft>
                <a:spcPts val="0"/>
              </a:spcAft>
              <a:buFont typeface="Courier New" panose="02070309020205020404" pitchFamily="49" charset="0"/>
              <a:buChar char="o"/>
            </a:pP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Now, let’s look at the </a:t>
            </a:r>
            <a:r>
              <a:rPr lang="en-US" sz="2400" u="sng"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next word</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used for – </a:t>
            </a:r>
            <a:r>
              <a:rPr lang="en-US" sz="2400" i="1" dirty="0" smtClean="0">
                <a:solidFill>
                  <a:srgbClr val="9900FF"/>
                </a:solidFill>
                <a:latin typeface="Comic Sans MS" panose="030F0702030302020204" pitchFamily="66" charset="0"/>
                <a:ea typeface="Calibri" panose="020F0502020204030204" pitchFamily="34" charset="0"/>
                <a:cs typeface="Times New Roman" panose="02020603050405020304" pitchFamily="18" charset="0"/>
              </a:rPr>
              <a:t>ASHES</a:t>
            </a:r>
            <a:r>
              <a:rPr lang="en-US" sz="2400" i="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en-US" sz="2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 </a:t>
            </a:r>
            <a:r>
              <a:rPr lang="en-US" sz="24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Numbers 19:17! </a:t>
            </a:r>
            <a:br>
              <a:rPr lang="en-US" sz="24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n>
                  <a:solidFill>
                    <a:srgbClr val="0000FF"/>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Is there a difference?</a:t>
            </a:r>
            <a:endParaRPr lang="en-CA" sz="2400" b="1" dirty="0">
              <a:ln>
                <a:solidFill>
                  <a:srgbClr val="0000FF"/>
                </a:solidFill>
              </a:ln>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p:nvPr/>
        </p:nvGrpSpPr>
        <p:grpSpPr>
          <a:xfrm>
            <a:off x="4815887" y="1938142"/>
            <a:ext cx="4124913" cy="620720"/>
            <a:chOff x="4858221" y="2279979"/>
            <a:chExt cx="4124913" cy="620720"/>
          </a:xfrm>
        </p:grpSpPr>
        <p:pic>
          <p:nvPicPr>
            <p:cNvPr id="2" name="Picture 1"/>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68354" y="2279979"/>
              <a:ext cx="526256" cy="619125"/>
            </a:xfrm>
            <a:prstGeom prst="rect">
              <a:avLst/>
            </a:prstGeom>
          </p:spPr>
        </p:pic>
        <p:pic>
          <p:nvPicPr>
            <p:cNvPr id="3" name="Picture 2"/>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345324" y="2281573"/>
              <a:ext cx="842010" cy="619125"/>
            </a:xfrm>
            <a:prstGeom prst="rect">
              <a:avLst/>
            </a:prstGeom>
          </p:spPr>
        </p:pic>
        <p:pic>
          <p:nvPicPr>
            <p:cNvPr id="6" name="Picture 5"/>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58221" y="2281574"/>
              <a:ext cx="439579" cy="619125"/>
            </a:xfrm>
            <a:prstGeom prst="rect">
              <a:avLst/>
            </a:prstGeom>
          </p:spPr>
        </p:pic>
        <p:sp>
          <p:nvSpPr>
            <p:cNvPr id="7" name="Rectangle 6"/>
            <p:cNvSpPr/>
            <p:nvPr/>
          </p:nvSpPr>
          <p:spPr>
            <a:xfrm>
              <a:off x="7309737" y="2439124"/>
              <a:ext cx="1673397"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9" name="Picture 12" descr="C:\Users\Rae\Desktop\Art on Desktop\white man clip art\yellow-blue smiley faces\Smiley Face  jpe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33052" y="5767323"/>
            <a:ext cx="784856" cy="1062262"/>
          </a:xfrm>
          <a:prstGeom prst="rect">
            <a:avLst/>
          </a:prstGeom>
          <a:noFill/>
          <a:extLst>
            <a:ext uri="{909E8E84-426E-40DD-AFC4-6F175D3DCCD1}">
              <a14:hiddenFill xmlns:a14="http://schemas.microsoft.com/office/drawing/2010/main">
                <a:solidFill>
                  <a:srgbClr val="FFFFFF"/>
                </a:solidFill>
              </a14:hiddenFill>
            </a:ext>
          </a:extLst>
        </p:spPr>
      </p:pic>
      <p:sp>
        <p:nvSpPr>
          <p:cNvPr id="10" name="Bent Arrow 9"/>
          <p:cNvSpPr/>
          <p:nvPr/>
        </p:nvSpPr>
        <p:spPr>
          <a:xfrm rot="16200000" flipH="1">
            <a:off x="7721219" y="186117"/>
            <a:ext cx="423667" cy="3194683"/>
          </a:xfrm>
          <a:prstGeom prst="bentArrow">
            <a:avLst>
              <a:gd name="adj1" fmla="val 25000"/>
              <a:gd name="adj2" fmla="val 50000"/>
              <a:gd name="adj3" fmla="val 38489"/>
              <a:gd name="adj4" fmla="val 43750"/>
            </a:avLst>
          </a:prstGeom>
          <a:solidFill>
            <a:schemeClr val="accent5">
              <a:lumMod val="40000"/>
              <a:lumOff val="60000"/>
            </a:schemeClr>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Explosion 1 10"/>
          <p:cNvSpPr/>
          <p:nvPr/>
        </p:nvSpPr>
        <p:spPr>
          <a:xfrm>
            <a:off x="9530394" y="1514474"/>
            <a:ext cx="1466850" cy="1371600"/>
          </a:xfrm>
          <a:prstGeom prst="irregularSeal1">
            <a:avLst/>
          </a:prstGeom>
          <a:solidFill>
            <a:schemeClr val="accent5">
              <a:lumMod val="40000"/>
              <a:lumOff val="60000"/>
            </a:schemeClr>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62544" y="2886074"/>
            <a:ext cx="6478791" cy="1066143"/>
          </a:xfrm>
          <a:prstGeom prst="rect">
            <a:avLst/>
          </a:prstGeom>
        </p:spPr>
      </p:pic>
      <p:sp>
        <p:nvSpPr>
          <p:cNvPr id="13" name="Rectangle 12"/>
          <p:cNvSpPr/>
          <p:nvPr/>
        </p:nvSpPr>
        <p:spPr>
          <a:xfrm>
            <a:off x="8378663" y="2961945"/>
            <a:ext cx="295608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A Hebrew Lexicon </a:t>
            </a:r>
            <a:br>
              <a:rPr lang="en-CA" dirty="0" smtClean="0">
                <a:solidFill>
                  <a:schemeClr val="bg1"/>
                </a:solidFill>
              </a:rPr>
            </a:br>
            <a:r>
              <a:rPr lang="en-CA" dirty="0" smtClean="0">
                <a:solidFill>
                  <a:schemeClr val="bg1"/>
                </a:solidFill>
              </a:rPr>
              <a:t>J Parkhurst 1762  pg. 496</a:t>
            </a:r>
            <a:endParaRPr lang="en-CA" dirty="0">
              <a:solidFill>
                <a:schemeClr val="bg1"/>
              </a:solidFill>
            </a:endParaRPr>
          </a:p>
        </p:txBody>
      </p:sp>
    </p:spTree>
    <p:extLst>
      <p:ext uri="{BB962C8B-B14F-4D97-AF65-F5344CB8AC3E}">
        <p14:creationId xmlns:p14="http://schemas.microsoft.com/office/powerpoint/2010/main" val="3738741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77</a:t>
            </a:fld>
            <a:endParaRPr lang="en-US" sz="1100" b="1" dirty="0">
              <a:solidFill>
                <a:schemeClr val="bg1"/>
              </a:solidFill>
            </a:endParaRPr>
          </a:p>
        </p:txBody>
      </p:sp>
      <p:sp>
        <p:nvSpPr>
          <p:cNvPr id="4" name="Rectangle 3"/>
          <p:cNvSpPr/>
          <p:nvPr/>
        </p:nvSpPr>
        <p:spPr>
          <a:xfrm>
            <a:off x="441496" y="1828797"/>
            <a:ext cx="11382034" cy="3855349"/>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15000"/>
              </a:lnSpc>
              <a:spcAft>
                <a:spcPts val="0"/>
              </a:spcAft>
              <a:buFont typeface="Courier New" panose="02070309020205020404" pitchFamily="49" charset="0"/>
              <a:buChar char="o"/>
            </a:pPr>
            <a:r>
              <a:rPr lang="en-US" sz="2800" b="1" dirty="0" err="1"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Num</a:t>
            </a:r>
            <a:r>
              <a:rPr lang="en-US" sz="2800"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008080"/>
                </a:solidFill>
                <a:latin typeface="Calibri" panose="020F0502020204030204" pitchFamily="34" charset="0"/>
                <a:ea typeface="Calibri" panose="020F0502020204030204" pitchFamily="34" charset="0"/>
                <a:cs typeface="Times New Roman" panose="02020603050405020304" pitchFamily="18" charset="0"/>
              </a:rPr>
              <a:t>19:</a:t>
            </a:r>
            <a:r>
              <a:rPr lang="en-US" sz="2800" b="1" u="sng" dirty="0" smtClean="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17</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ashes</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H6083</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aphar</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(aw-</a:t>
            </a:r>
            <a:r>
              <a:rPr lang="en-US" sz="2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fawr</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from OT:6080; dust (as powdered or gray); hence, clay, earth, mud:  KJV - ashes, dust, earth, ground, </a:t>
            </a:r>
            <a:r>
              <a:rPr lang="en-US" sz="2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morter</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powder, rubbish.      `</a:t>
            </a:r>
            <a:r>
              <a:rPr lang="en-US" sz="2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Aphrah</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See H1036</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spcAft>
                <a:spcPts val="0"/>
              </a:spcAft>
              <a:buFont typeface="Courier New" panose="02070309020205020404" pitchFamily="49" charset="0"/>
              <a:buChar char="o"/>
            </a:pPr>
            <a:r>
              <a:rPr lang="en-US" sz="28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[This </a:t>
            </a:r>
            <a:r>
              <a:rPr lang="en-US" sz="2800" b="1" dirty="0" smtClean="0">
                <a:ln>
                  <a:solidFill>
                    <a:srgbClr val="0000FF"/>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H6083</a:t>
            </a:r>
            <a:r>
              <a:rPr lang="en-US" sz="28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word is used to directly reference when the </a:t>
            </a:r>
            <a:r>
              <a:rPr lang="en-US" sz="2800" b="1" u="sng"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UNCLEAN</a:t>
            </a:r>
            <a:r>
              <a:rPr lang="en-US" sz="28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person was to use this </a:t>
            </a:r>
            <a:r>
              <a:rPr lang="en-US" sz="2800" b="1" dirty="0" smtClean="0">
                <a:ln>
                  <a:solidFill>
                    <a:srgbClr val="0000FF"/>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CLEANSING WATER/ASH </a:t>
            </a:r>
            <a:r>
              <a:rPr lang="en-US" sz="2800" b="1" u="sng" dirty="0" smtClean="0">
                <a:ln>
                  <a:solidFill>
                    <a:srgbClr val="0000FF"/>
                  </a:solidFill>
                </a:ln>
                <a:solidFill>
                  <a:srgbClr val="00B050"/>
                </a:solidFill>
                <a:latin typeface="Calibri" panose="020F0502020204030204" pitchFamily="34" charset="0"/>
                <a:ea typeface="Calibri" panose="020F0502020204030204" pitchFamily="34" charset="0"/>
                <a:cs typeface="Times New Roman" panose="02020603050405020304" pitchFamily="18" charset="0"/>
              </a:rPr>
              <a:t>MIXTURE</a:t>
            </a:r>
            <a:r>
              <a:rPr lang="en-US" sz="28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for purification purposes.]</a:t>
            </a:r>
            <a:endParaRPr lang="en-CA" sz="2800" dirty="0">
              <a:solidFill>
                <a:schemeClr val="bg1"/>
              </a:solidFill>
              <a:effectLst>
                <a:glow rad="457200">
                  <a:schemeClr val="accent5">
                    <a:lumMod val="75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4858221" y="2048875"/>
            <a:ext cx="3990505" cy="640680"/>
            <a:chOff x="4858221" y="2281573"/>
            <a:chExt cx="3990505" cy="640680"/>
          </a:xfrm>
        </p:grpSpPr>
        <p:pic>
          <p:nvPicPr>
            <p:cNvPr id="3" name="Picture 2"/>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345324" y="2281573"/>
              <a:ext cx="842010" cy="619125"/>
            </a:xfrm>
            <a:prstGeom prst="rect">
              <a:avLst/>
            </a:prstGeom>
          </p:spPr>
        </p:pic>
        <p:pic>
          <p:nvPicPr>
            <p:cNvPr id="6" name="Picture 5"/>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58221" y="2281574"/>
              <a:ext cx="439579" cy="619125"/>
            </a:xfrm>
            <a:prstGeom prst="rect">
              <a:avLst/>
            </a:prstGeom>
          </p:spPr>
        </p:pic>
        <p:sp>
          <p:nvSpPr>
            <p:cNvPr id="7" name="Rectangle 6"/>
            <p:cNvSpPr/>
            <p:nvPr/>
          </p:nvSpPr>
          <p:spPr>
            <a:xfrm>
              <a:off x="7309738" y="2439124"/>
              <a:ext cx="1538988"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22342" y="2303128"/>
              <a:ext cx="594360" cy="619125"/>
            </a:xfrm>
            <a:prstGeom prst="rect">
              <a:avLst/>
            </a:prstGeom>
          </p:spPr>
        </p:pic>
      </p:grpSp>
      <p:grpSp>
        <p:nvGrpSpPr>
          <p:cNvPr id="11" name="Group 10"/>
          <p:cNvGrpSpPr/>
          <p:nvPr/>
        </p:nvGrpSpPr>
        <p:grpSpPr>
          <a:xfrm>
            <a:off x="6132512" y="325765"/>
            <a:ext cx="4835585" cy="1811342"/>
            <a:chOff x="6118679" y="1409110"/>
            <a:chExt cx="4835585" cy="1811342"/>
          </a:xfrm>
        </p:grpSpPr>
        <p:sp>
          <p:nvSpPr>
            <p:cNvPr id="9" name="Bent Arrow 8"/>
            <p:cNvSpPr/>
            <p:nvPr/>
          </p:nvSpPr>
          <p:spPr>
            <a:xfrm rot="16200000" flipH="1">
              <a:off x="7251883" y="954457"/>
              <a:ext cx="1132791" cy="3399199"/>
            </a:xfrm>
            <a:prstGeom prst="bentArrow">
              <a:avLst>
                <a:gd name="adj1" fmla="val 13041"/>
                <a:gd name="adj2" fmla="val 36920"/>
                <a:gd name="adj3" fmla="val 38489"/>
                <a:gd name="adj4" fmla="val 43750"/>
              </a:avLst>
            </a:prstGeom>
            <a:solidFill>
              <a:schemeClr val="accent5">
                <a:lumMod val="40000"/>
                <a:lumOff val="60000"/>
              </a:schemeClr>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Explosion 1 9"/>
            <p:cNvSpPr/>
            <p:nvPr/>
          </p:nvSpPr>
          <p:spPr>
            <a:xfrm>
              <a:off x="9487414" y="1409110"/>
              <a:ext cx="1466850" cy="1371600"/>
            </a:xfrm>
            <a:prstGeom prst="irregularSeal1">
              <a:avLst/>
            </a:prstGeom>
            <a:solidFill>
              <a:schemeClr val="accent5">
                <a:lumMod val="40000"/>
                <a:lumOff val="60000"/>
              </a:schemeClr>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915854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78</a:t>
            </a:fld>
            <a:endParaRPr lang="en-US" sz="1100" b="1" dirty="0">
              <a:solidFill>
                <a:schemeClr val="bg1"/>
              </a:solidFill>
            </a:endParaRPr>
          </a:p>
        </p:txBody>
      </p:sp>
      <p:sp>
        <p:nvSpPr>
          <p:cNvPr id="4" name="Rectangle 3"/>
          <p:cNvSpPr/>
          <p:nvPr/>
        </p:nvSpPr>
        <p:spPr>
          <a:xfrm>
            <a:off x="441496" y="1548806"/>
            <a:ext cx="11382034" cy="3729722"/>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panose="05050102010706020507" pitchFamily="18"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These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“red heifer” ashes were kept in a clean place outside the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camp. </a:t>
            </a:r>
          </a:p>
          <a:p>
            <a:pPr lvl="0">
              <a:lnSpc>
                <a:spcPct val="115000"/>
              </a:lnSpc>
              <a:spcAft>
                <a:spcPts val="0"/>
              </a:spcAft>
            </a:pPr>
            <a:endPar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Interestingly</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 both instances where the ashes are mentioned in the sacrificial process, the word “</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epher</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preceded by the Alep Taw </a:t>
            </a:r>
            <a:endPar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glow rad="127000">
                    <a:srgbClr val="00FFFF"/>
                  </a:glow>
                </a:effectLst>
                <a:latin typeface="Calibri" panose="020F0502020204030204" pitchFamily="34" charset="0"/>
                <a:ea typeface="Calibri" panose="020F0502020204030204" pitchFamily="34" charset="0"/>
                <a:cs typeface="Times New Roman" panose="02020603050405020304" pitchFamily="18" charset="0"/>
              </a:rPr>
              <a:t>a clear Messianic reference!  </a:t>
            </a:r>
          </a:p>
          <a:p>
            <a:pPr lvl="0">
              <a:lnSpc>
                <a:spcPct val="115000"/>
              </a:lnSpc>
              <a:spcAft>
                <a:spcPts val="0"/>
              </a:spcAft>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So</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the Messiah is connected with those ashes, just as </a:t>
            </a:r>
            <a:r>
              <a:rPr lang="en-US" sz="24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first Adam came from </a:t>
            </a:r>
            <a:r>
              <a:rPr lang="en-US" sz="24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ashes</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en-CA"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a:grpSpLocks noChangeAspect="1"/>
          </p:cNvGrpSpPr>
          <p:nvPr/>
        </p:nvGrpSpPr>
        <p:grpSpPr>
          <a:xfrm>
            <a:off x="6870181" y="3306247"/>
            <a:ext cx="1082389" cy="695325"/>
            <a:chOff x="5018087" y="2952750"/>
            <a:chExt cx="1482725" cy="952500"/>
          </a:xfrm>
        </p:grpSpPr>
        <p:pic>
          <p:nvPicPr>
            <p:cNvPr id="2" name="Picture 1"/>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691187" y="2952750"/>
              <a:ext cx="809625" cy="952500"/>
            </a:xfrm>
            <a:prstGeom prst="rect">
              <a:avLst/>
            </a:prstGeom>
          </p:spPr>
        </p:pic>
        <p:pic>
          <p:nvPicPr>
            <p:cNvPr id="3" name="Picture 2"/>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18087" y="2952750"/>
              <a:ext cx="733425" cy="952500"/>
            </a:xfrm>
            <a:prstGeom prst="rect">
              <a:avLst/>
            </a:prstGeom>
          </p:spPr>
        </p:pic>
      </p:grpSp>
      <p:sp>
        <p:nvSpPr>
          <p:cNvPr id="7" name="Rectangle 6"/>
          <p:cNvSpPr/>
          <p:nvPr/>
        </p:nvSpPr>
        <p:spPr>
          <a:xfrm>
            <a:off x="8186038" y="3480342"/>
            <a:ext cx="1167512"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6758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79</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p</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aved the wa</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to the Tabernacle</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 was 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that paved the way to the Tabernacle, the House,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while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ashes remained </a:t>
            </a:r>
            <a:r>
              <a:rPr lang="en-US" sz="28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OUTSIDE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camp.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was where the unclean were located.</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Why is this so significant?</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is a vivid example of the work of our Messiah.  He was </a:t>
            </a:r>
            <a:r>
              <a:rPr lang="en-US" sz="28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OUTSIDE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camp healing the unclean and raising the dead. </a:t>
            </a:r>
            <a:endParaRPr lang="en-CA"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Example: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one instance of healing He sent the healed leper to the Priests to undergo the </a:t>
            </a:r>
            <a:r>
              <a:rPr lang="en-US" sz="28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ritual set forth in the Torah</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This was a rare event and surely should have notified the Priests that the Messiah had come.  Why?  In those days, many anticipated a Messiah Who would cleanse them from their sins</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51300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8</a:t>
            </a:fld>
            <a:endParaRPr lang="en-US" sz="1100" b="1" dirty="0">
              <a:solidFill>
                <a:schemeClr val="bg1"/>
              </a:solidFill>
            </a:endParaRPr>
          </a:p>
        </p:txBody>
      </p:sp>
      <p:sp>
        <p:nvSpPr>
          <p:cNvPr id="2" name="Rectangle 1"/>
          <p:cNvSpPr/>
          <p:nvPr/>
        </p:nvSpPr>
        <p:spPr>
          <a:xfrm>
            <a:off x="552980" y="474133"/>
            <a:ext cx="11159066" cy="6045199"/>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smtClean="0">
                <a:solidFill>
                  <a:srgbClr val="008080"/>
                </a:solidFill>
              </a:rPr>
              <a:t>Num</a:t>
            </a:r>
            <a:r>
              <a:rPr lang="en-US" sz="2800" i="1" dirty="0" smtClean="0">
                <a:solidFill>
                  <a:srgbClr val="008080"/>
                </a:solidFill>
              </a:rPr>
              <a:t> </a:t>
            </a:r>
            <a:r>
              <a:rPr lang="en-US" sz="2800" i="1" dirty="0">
                <a:solidFill>
                  <a:srgbClr val="008080"/>
                </a:solidFill>
              </a:rPr>
              <a:t>19:6  </a:t>
            </a:r>
            <a:r>
              <a:rPr lang="en-US" sz="2800" dirty="0">
                <a:ln w="3175">
                  <a:solidFill>
                    <a:sysClr val="windowText" lastClr="000000"/>
                  </a:solidFill>
                </a:ln>
                <a:solidFill>
                  <a:schemeClr val="bg2">
                    <a:lumMod val="60000"/>
                    <a:lumOff val="40000"/>
                  </a:schemeClr>
                </a:solidFill>
              </a:rPr>
              <a:t>‘And the priest shall take cedar wood and hyssop and </a:t>
            </a:r>
            <a:r>
              <a:rPr lang="en-US" sz="2800" dirty="0" smtClean="0">
                <a:ln w="3175">
                  <a:solidFill>
                    <a:sysClr val="windowText" lastClr="000000"/>
                  </a:solidFill>
                </a:ln>
                <a:solidFill>
                  <a:schemeClr val="bg2">
                    <a:lumMod val="60000"/>
                    <a:lumOff val="40000"/>
                  </a:schemeClr>
                </a:solidFill>
              </a:rPr>
              <a:t>	</a:t>
            </a:r>
            <a:r>
              <a:rPr lang="en-US" sz="2800" b="1" dirty="0" smtClean="0">
                <a:ln w="3175">
                  <a:solidFill>
                    <a:srgbClr val="0000FF"/>
                  </a:solidFill>
                </a:ln>
                <a:solidFill>
                  <a:srgbClr val="FF33CC"/>
                </a:solidFill>
              </a:rPr>
              <a:t>scarlet</a:t>
            </a:r>
            <a:r>
              <a:rPr lang="en-US" sz="2800" dirty="0">
                <a:ln w="3175">
                  <a:solidFill>
                    <a:sysClr val="windowText" lastClr="000000"/>
                  </a:solidFill>
                </a:ln>
                <a:solidFill>
                  <a:schemeClr val="bg2">
                    <a:lumMod val="60000"/>
                    <a:lumOff val="40000"/>
                  </a:schemeClr>
                </a:solidFill>
              </a:rPr>
              <a:t>, and throw them into the midst of the fire burning the </a:t>
            </a:r>
            <a:r>
              <a:rPr lang="en-US" sz="2800" dirty="0" smtClean="0">
                <a:ln w="3175">
                  <a:solidFill>
                    <a:sysClr val="windowText" lastClr="000000"/>
                  </a:solidFill>
                </a:ln>
                <a:solidFill>
                  <a:schemeClr val="bg2">
                    <a:lumMod val="60000"/>
                    <a:lumOff val="40000"/>
                  </a:schemeClr>
                </a:solidFill>
              </a:rPr>
              <a:t>	</a:t>
            </a:r>
            <a:r>
              <a:rPr lang="en-US" sz="2800" dirty="0" smtClean="0">
                <a:ln w="3175">
                  <a:solidFill>
                    <a:srgbClr val="0000FF"/>
                  </a:solidFill>
                </a:ln>
                <a:solidFill>
                  <a:srgbClr val="FF0000"/>
                </a:solidFill>
              </a:rPr>
              <a:t>heifer</a:t>
            </a:r>
            <a:r>
              <a:rPr lang="en-US" sz="2800" dirty="0">
                <a:ln w="3175">
                  <a:solidFill>
                    <a:sysClr val="windowText" lastClr="000000"/>
                  </a:solidFill>
                </a:ln>
                <a:solidFill>
                  <a:schemeClr val="bg2">
                    <a:lumMod val="60000"/>
                    <a:lumOff val="40000"/>
                  </a:schemeClr>
                </a:solidFill>
              </a:rPr>
              <a:t>. </a:t>
            </a:r>
          </a:p>
          <a:p>
            <a:r>
              <a:rPr lang="en-US" sz="2800" i="1" dirty="0" err="1">
                <a:solidFill>
                  <a:srgbClr val="008080"/>
                </a:solidFill>
              </a:rPr>
              <a:t>Num</a:t>
            </a:r>
            <a:r>
              <a:rPr lang="en-US" sz="2800" i="1" dirty="0">
                <a:solidFill>
                  <a:srgbClr val="008080"/>
                </a:solidFill>
              </a:rPr>
              <a:t> 19:7  </a:t>
            </a:r>
            <a:r>
              <a:rPr lang="en-US" sz="2800" dirty="0">
                <a:ln w="3175">
                  <a:solidFill>
                    <a:sysClr val="windowText" lastClr="000000"/>
                  </a:solidFill>
                </a:ln>
                <a:solidFill>
                  <a:schemeClr val="bg2">
                    <a:lumMod val="60000"/>
                    <a:lumOff val="40000"/>
                  </a:schemeClr>
                </a:solidFill>
              </a:rPr>
              <a:t>‘The priest shall then wash his garments, and shall bathe </a:t>
            </a:r>
            <a:r>
              <a:rPr lang="en-US" sz="2800" dirty="0" smtClean="0">
                <a:ln w="3175">
                  <a:solidFill>
                    <a:sysClr val="windowText" lastClr="000000"/>
                  </a:solidFill>
                </a:ln>
                <a:solidFill>
                  <a:schemeClr val="bg2">
                    <a:lumMod val="60000"/>
                    <a:lumOff val="40000"/>
                  </a:schemeClr>
                </a:solidFill>
              </a:rPr>
              <a:t>	his </a:t>
            </a:r>
            <a:r>
              <a:rPr lang="en-US" sz="2800" dirty="0">
                <a:ln w="3175">
                  <a:solidFill>
                    <a:sysClr val="windowText" lastClr="000000"/>
                  </a:solidFill>
                </a:ln>
                <a:solidFill>
                  <a:schemeClr val="bg2">
                    <a:lumMod val="60000"/>
                    <a:lumOff val="40000"/>
                  </a:schemeClr>
                </a:solidFill>
              </a:rPr>
              <a:t>body in water, and afterward come into the camp, but the </a:t>
            </a:r>
            <a:r>
              <a:rPr lang="en-US" sz="2800" dirty="0" smtClean="0">
                <a:ln w="3175">
                  <a:solidFill>
                    <a:sysClr val="windowText" lastClr="000000"/>
                  </a:solidFill>
                </a:ln>
                <a:solidFill>
                  <a:schemeClr val="bg2">
                    <a:lumMod val="60000"/>
                    <a:lumOff val="40000"/>
                  </a:schemeClr>
                </a:solidFill>
              </a:rPr>
              <a:t>	priest </a:t>
            </a:r>
            <a:r>
              <a:rPr lang="en-US" sz="2800" dirty="0">
                <a:ln w="3175">
                  <a:solidFill>
                    <a:sysClr val="windowText" lastClr="000000"/>
                  </a:solidFill>
                </a:ln>
                <a:solidFill>
                  <a:schemeClr val="bg2">
                    <a:lumMod val="60000"/>
                    <a:lumOff val="40000"/>
                  </a:schemeClr>
                </a:solidFill>
              </a:rPr>
              <a:t>is unclean until evening. </a:t>
            </a:r>
          </a:p>
          <a:p>
            <a:r>
              <a:rPr lang="en-US" sz="2800" i="1" dirty="0" err="1">
                <a:solidFill>
                  <a:srgbClr val="008080"/>
                </a:solidFill>
              </a:rPr>
              <a:t>Num</a:t>
            </a:r>
            <a:r>
              <a:rPr lang="en-US" sz="2800" i="1" dirty="0">
                <a:solidFill>
                  <a:srgbClr val="008080"/>
                </a:solidFill>
              </a:rPr>
              <a:t> 19:8  </a:t>
            </a:r>
            <a:r>
              <a:rPr lang="en-US" sz="2800" dirty="0">
                <a:ln w="3175">
                  <a:solidFill>
                    <a:sysClr val="windowText" lastClr="000000"/>
                  </a:solidFill>
                </a:ln>
                <a:solidFill>
                  <a:schemeClr val="bg2">
                    <a:lumMod val="60000"/>
                    <a:lumOff val="40000"/>
                  </a:schemeClr>
                </a:solidFill>
              </a:rPr>
              <a:t>‘And he who is burning it washes his garments in water, </a:t>
            </a:r>
            <a:r>
              <a:rPr lang="en-US" sz="2800" dirty="0" smtClean="0">
                <a:ln w="3175">
                  <a:solidFill>
                    <a:sysClr val="windowText" lastClr="000000"/>
                  </a:solidFill>
                </a:ln>
                <a:solidFill>
                  <a:schemeClr val="bg2">
                    <a:lumMod val="60000"/>
                    <a:lumOff val="40000"/>
                  </a:schemeClr>
                </a:solidFill>
              </a:rPr>
              <a:t>	and </a:t>
            </a:r>
            <a:r>
              <a:rPr lang="en-US" sz="2800" dirty="0">
                <a:ln w="3175">
                  <a:solidFill>
                    <a:sysClr val="windowText" lastClr="000000"/>
                  </a:solidFill>
                </a:ln>
                <a:solidFill>
                  <a:schemeClr val="bg2">
                    <a:lumMod val="60000"/>
                    <a:lumOff val="40000"/>
                  </a:schemeClr>
                </a:solidFill>
              </a:rPr>
              <a:t>shall bathe his body in water, and is unclean until evening. </a:t>
            </a:r>
          </a:p>
          <a:p>
            <a:r>
              <a:rPr lang="en-US" sz="2800" i="1" dirty="0" err="1">
                <a:solidFill>
                  <a:srgbClr val="008080"/>
                </a:solidFill>
              </a:rPr>
              <a:t>Num</a:t>
            </a:r>
            <a:r>
              <a:rPr lang="en-US" sz="2800" i="1" dirty="0">
                <a:solidFill>
                  <a:srgbClr val="008080"/>
                </a:solidFill>
              </a:rPr>
              <a:t> 19:9  </a:t>
            </a:r>
            <a:r>
              <a:rPr lang="en-US" sz="2800" dirty="0">
                <a:ln w="3175">
                  <a:solidFill>
                    <a:sysClr val="windowText" lastClr="000000"/>
                  </a:solidFill>
                </a:ln>
                <a:solidFill>
                  <a:schemeClr val="bg2">
                    <a:lumMod val="60000"/>
                    <a:lumOff val="40000"/>
                  </a:schemeClr>
                </a:solidFill>
              </a:rPr>
              <a:t>‘And a clean man shall gather up the </a:t>
            </a:r>
            <a:r>
              <a:rPr lang="en-US" sz="2800" dirty="0">
                <a:ln w="3175">
                  <a:solidFill>
                    <a:sysClr val="windowText" lastClr="000000"/>
                  </a:solidFill>
                </a:ln>
                <a:solidFill>
                  <a:schemeClr val="tx1">
                    <a:lumMod val="50000"/>
                  </a:schemeClr>
                </a:solidFill>
              </a:rPr>
              <a:t>ashes</a:t>
            </a:r>
            <a:r>
              <a:rPr lang="en-US" sz="2800" dirty="0">
                <a:ln w="3175">
                  <a:solidFill>
                    <a:sysClr val="windowText" lastClr="000000"/>
                  </a:solidFill>
                </a:ln>
                <a:solidFill>
                  <a:schemeClr val="bg2">
                    <a:lumMod val="60000"/>
                    <a:lumOff val="40000"/>
                  </a:schemeClr>
                </a:solidFill>
              </a:rPr>
              <a:t> of the </a:t>
            </a:r>
            <a:r>
              <a:rPr lang="en-US" sz="2800" dirty="0">
                <a:ln w="3175">
                  <a:solidFill>
                    <a:srgbClr val="0000FF"/>
                  </a:solidFill>
                </a:ln>
                <a:solidFill>
                  <a:srgbClr val="FF0000"/>
                </a:solidFill>
              </a:rPr>
              <a:t>heifer</a:t>
            </a:r>
            <a:r>
              <a:rPr lang="en-US" sz="2800" dirty="0">
                <a:ln w="3175">
                  <a:solidFill>
                    <a:sysClr val="windowText" lastClr="000000"/>
                  </a:solidFill>
                </a:ln>
                <a:solidFill>
                  <a:schemeClr val="bg2">
                    <a:lumMod val="60000"/>
                    <a:lumOff val="40000"/>
                  </a:schemeClr>
                </a:solidFill>
              </a:rPr>
              <a:t>, </a:t>
            </a:r>
            <a:r>
              <a:rPr lang="en-US" sz="2800" dirty="0" smtClean="0">
                <a:ln w="3175">
                  <a:solidFill>
                    <a:sysClr val="windowText" lastClr="000000"/>
                  </a:solidFill>
                </a:ln>
                <a:solidFill>
                  <a:schemeClr val="bg2">
                    <a:lumMod val="60000"/>
                    <a:lumOff val="40000"/>
                  </a:schemeClr>
                </a:solidFill>
              </a:rPr>
              <a:t>	and </a:t>
            </a:r>
            <a:r>
              <a:rPr lang="en-US" sz="2800" dirty="0">
                <a:ln w="3175">
                  <a:solidFill>
                    <a:sysClr val="windowText" lastClr="000000"/>
                  </a:solidFill>
                </a:ln>
                <a:solidFill>
                  <a:schemeClr val="bg2">
                    <a:lumMod val="60000"/>
                    <a:lumOff val="40000"/>
                  </a:schemeClr>
                </a:solidFill>
              </a:rPr>
              <a:t>shall place them outside the camp in a clean place. And they </a:t>
            </a:r>
            <a:r>
              <a:rPr lang="en-US" sz="2800" dirty="0" smtClean="0">
                <a:ln w="3175">
                  <a:solidFill>
                    <a:sysClr val="windowText" lastClr="000000"/>
                  </a:solidFill>
                </a:ln>
                <a:solidFill>
                  <a:schemeClr val="bg2">
                    <a:lumMod val="60000"/>
                    <a:lumOff val="40000"/>
                  </a:schemeClr>
                </a:solidFill>
              </a:rPr>
              <a:t>	shall </a:t>
            </a:r>
            <a:r>
              <a:rPr lang="en-US" sz="2800" dirty="0">
                <a:ln w="3175">
                  <a:solidFill>
                    <a:sysClr val="windowText" lastClr="000000"/>
                  </a:solidFill>
                </a:ln>
                <a:solidFill>
                  <a:schemeClr val="bg2">
                    <a:lumMod val="60000"/>
                    <a:lumOff val="40000"/>
                  </a:schemeClr>
                </a:solidFill>
              </a:rPr>
              <a:t>be kept for the congregation of the children of </a:t>
            </a:r>
            <a:r>
              <a:rPr lang="en-US" sz="2800" dirty="0" err="1">
                <a:ln w="3175">
                  <a:solidFill>
                    <a:sysClr val="windowText" lastClr="000000"/>
                  </a:solidFill>
                </a:ln>
                <a:solidFill>
                  <a:schemeClr val="bg2">
                    <a:lumMod val="60000"/>
                    <a:lumOff val="40000"/>
                  </a:schemeClr>
                </a:solidFill>
              </a:rPr>
              <a:t>Yisra’ĕl</a:t>
            </a:r>
            <a:r>
              <a:rPr lang="en-US" sz="2800" dirty="0">
                <a:ln w="3175">
                  <a:solidFill>
                    <a:sysClr val="windowText" lastClr="000000"/>
                  </a:solidFill>
                </a:ln>
                <a:solidFill>
                  <a:schemeClr val="bg2">
                    <a:lumMod val="60000"/>
                    <a:lumOff val="40000"/>
                  </a:schemeClr>
                </a:solidFill>
              </a:rPr>
              <a:t> for </a:t>
            </a:r>
            <a:r>
              <a:rPr lang="en-US" sz="2800" dirty="0" smtClean="0">
                <a:ln w="3175">
                  <a:solidFill>
                    <a:sysClr val="windowText" lastClr="000000"/>
                  </a:solidFill>
                </a:ln>
                <a:solidFill>
                  <a:schemeClr val="bg2">
                    <a:lumMod val="60000"/>
                    <a:lumOff val="40000"/>
                  </a:schemeClr>
                </a:solidFill>
              </a:rPr>
              <a:t>	the </a:t>
            </a:r>
            <a:r>
              <a:rPr lang="en-US" sz="2800" dirty="0">
                <a:ln w="3175">
                  <a:solidFill>
                    <a:sysClr val="windowText" lastClr="000000"/>
                  </a:solidFill>
                </a:ln>
                <a:solidFill>
                  <a:schemeClr val="bg2">
                    <a:lumMod val="60000"/>
                    <a:lumOff val="40000"/>
                  </a:schemeClr>
                </a:solidFill>
              </a:rPr>
              <a:t>water for uncleanness, it is for cleansing from sin. </a:t>
            </a:r>
          </a:p>
        </p:txBody>
      </p:sp>
    </p:spTree>
    <p:extLst>
      <p:ext uri="{BB962C8B-B14F-4D97-AF65-F5344CB8AC3E}">
        <p14:creationId xmlns:p14="http://schemas.microsoft.com/office/powerpoint/2010/main" val="246993964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80</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15000"/>
              </a:lnSpc>
              <a:buFont typeface="Courier New" panose="02070309020205020404" pitchFamily="49" charset="0"/>
              <a:buChar char="o"/>
            </a:pPr>
            <a:r>
              <a:rPr lang="en-US" sz="2800" b="1"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Daniel 12:10</a:t>
            </a:r>
            <a:r>
              <a:rPr lang="en-US" sz="2800"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includes a reference to the “red heifer” sacrifice: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Many shall be purified, and </a:t>
            </a:r>
            <a:r>
              <a:rPr lang="en-US" sz="2800" u="sng"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made white</a:t>
            </a:r>
            <a:r>
              <a:rPr lang="en-US" sz="2800"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 and tried.</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KJV    [</a:t>
            </a:r>
            <a:r>
              <a:rPr lang="en-US" sz="2800" b="1" u="sng" dirty="0">
                <a:solidFill>
                  <a:srgbClr val="663300"/>
                </a:solidFill>
                <a:latin typeface="Calibri" panose="020F0502020204030204" pitchFamily="34" charset="0"/>
                <a:ea typeface="Calibri" panose="020F0502020204030204" pitchFamily="34" charset="0"/>
                <a:cs typeface="Times New Roman" panose="02020603050405020304" pitchFamily="18" charset="0"/>
              </a:rPr>
              <a:t>Made white</a:t>
            </a:r>
            <a:r>
              <a:rPr lang="en-US" sz="2800" b="1"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				  Can this be </a:t>
            </a:r>
            <a:r>
              <a:rPr lang="en-US" sz="2800" b="1" u="sng"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DIRECTLY CONNECTED</a:t>
            </a:r>
            <a:r>
              <a:rPr lang="en-US" sz="2800" b="1"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 to - </a:t>
            </a:r>
            <a:r>
              <a:rPr lang="en-US"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THAT WORM</a:t>
            </a:r>
            <a:r>
              <a:rPr lang="en-US" sz="2800" b="1" dirty="0">
                <a:solidFill>
                  <a:srgbClr val="663300"/>
                </a:solidFill>
                <a:latin typeface="Calibri" panose="020F0502020204030204" pitchFamily="34" charset="0"/>
                <a:ea typeface="Calibri" panose="020F0502020204030204" pitchFamily="34" charset="0"/>
                <a:cs typeface="Times New Roman" panose="02020603050405020304" pitchFamily="18" charset="0"/>
              </a:rPr>
              <a:t>!?</a:t>
            </a:r>
            <a:endParaRPr lang="en-CA" sz="2800" b="1" dirty="0">
              <a:solidFill>
                <a:srgbClr val="6633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is reflected by</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Yahusha’s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word in</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Rev 1:5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states that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washed us from our sins in his own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KJV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It </a:t>
            </a:r>
            <a:r>
              <a:rPr lang="en-US" sz="2800" b="1"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is </a:t>
            </a:r>
            <a:r>
              <a:rPr lang="en-US" sz="2800" b="1" u="sng" dirty="0">
                <a:solidFill>
                  <a:srgbClr val="993300"/>
                </a:solidFill>
                <a:latin typeface="Calibri" panose="020F0502020204030204" pitchFamily="34" charset="0"/>
                <a:ea typeface="Calibri" panose="020F0502020204030204" pitchFamily="34" charset="0"/>
                <a:cs typeface="Times New Roman" panose="02020603050405020304" pitchFamily="18" charset="0"/>
              </a:rPr>
              <a:t>NOT THE COLOUR of His </a:t>
            </a:r>
            <a:r>
              <a:rPr lang="en-US" sz="2800" b="1" u="sng"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skin that cleanses</a:t>
            </a:r>
            <a:r>
              <a:rPr lang="en-US" sz="2800" b="1"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i.e.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a:t>
            </a:r>
            <a:r>
              <a:rPr lang="en-US" sz="28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heifer.]</a:t>
            </a:r>
            <a:endParaRPr lang="en-CA" sz="2800" b="1" dirty="0">
              <a:solidFill>
                <a:srgbClr val="9933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elect are also described in </a:t>
            </a:r>
            <a:r>
              <a:rPr lang="en-US" sz="2800" b="1"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Rev 7:14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 “…the ones who come out of the great tribulation, and washed their robes and made them </a:t>
            </a:r>
            <a:r>
              <a:rPr lang="en-US" sz="2800" b="1" dirty="0">
                <a:solidFill>
                  <a:srgbClr val="000000"/>
                </a:solidFill>
                <a:effectLst>
                  <a:glow rad="317500">
                    <a:schemeClr val="tx1"/>
                  </a:glow>
                </a:effectLst>
                <a:latin typeface="Calibri" panose="020F0502020204030204" pitchFamily="34" charset="0"/>
                <a:ea typeface="Calibri" panose="020F0502020204030204" pitchFamily="34" charset="0"/>
                <a:cs typeface="Times New Roman" panose="02020603050405020304" pitchFamily="18" charset="0"/>
              </a:rPr>
              <a:t>white</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 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the Lamb.” </a:t>
            </a:r>
            <a:endParaRPr lang="en-CA" sz="28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According to </a:t>
            </a:r>
            <a:r>
              <a:rPr lang="en-US" sz="2800" b="1"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1 John 1:7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a:t>
            </a:r>
            <a:r>
              <a:rPr lang="en-US" sz="2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cleanses us from all sin.” </a:t>
            </a:r>
            <a:endParaRPr lang="en-CA" sz="28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13662" y="441867"/>
            <a:ext cx="1234187" cy="347134"/>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Continued</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57190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81</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9900FF"/>
                </a:solidFill>
              </a:rPr>
              <a:t>Let’s sum it up: </a:t>
            </a:r>
            <a:endParaRPr lang="en-CA" sz="2800" dirty="0">
              <a:solidFill>
                <a:srgbClr val="9900FF"/>
              </a:solidFill>
            </a:endParaRPr>
          </a:p>
          <a:p>
            <a:pPr marL="457200" lvl="0" indent="-457200">
              <a:buClr>
                <a:srgbClr val="9900FF"/>
              </a:buClr>
              <a:buFont typeface="Wingdings" panose="05000000000000000000" pitchFamily="2" charset="2"/>
              <a:buChar char="v"/>
            </a:pPr>
            <a:r>
              <a:rPr lang="en-US" sz="2800" dirty="0">
                <a:solidFill>
                  <a:srgbClr val="002060"/>
                </a:solidFill>
              </a:rPr>
              <a:t>The </a:t>
            </a:r>
            <a:r>
              <a:rPr lang="en-US" sz="2800" u="sng" dirty="0">
                <a:solidFill>
                  <a:srgbClr val="002060"/>
                </a:solidFill>
              </a:rPr>
              <a:t>fruitful</a:t>
            </a:r>
            <a:r>
              <a:rPr lang="en-US" sz="2800" dirty="0">
                <a:solidFill>
                  <a:srgbClr val="002060"/>
                </a:solidFill>
              </a:rPr>
              <a:t> Son of </a:t>
            </a:r>
            <a:r>
              <a:rPr lang="en-US" sz="2800" dirty="0">
                <a:solidFill>
                  <a:srgbClr val="0000FF"/>
                </a:solidFill>
              </a:rPr>
              <a:t>Yahuah</a:t>
            </a:r>
            <a:r>
              <a:rPr lang="en-US" sz="2800" dirty="0">
                <a:solidFill>
                  <a:srgbClr val="002060"/>
                </a:solidFill>
              </a:rPr>
              <a:t>, the first born, was made to cleanse from sin. </a:t>
            </a:r>
            <a:endParaRPr lang="en-CA" sz="2800" dirty="0">
              <a:solidFill>
                <a:srgbClr val="002060"/>
              </a:solidFill>
            </a:endParaRPr>
          </a:p>
          <a:p>
            <a:pPr marL="457200" lvl="0" indent="-457200">
              <a:buClr>
                <a:srgbClr val="9900FF"/>
              </a:buClr>
              <a:buFont typeface="Wingdings" panose="05000000000000000000" pitchFamily="2" charset="2"/>
              <a:buChar char="v"/>
            </a:pPr>
            <a:r>
              <a:rPr lang="en-US" sz="2800" dirty="0">
                <a:solidFill>
                  <a:srgbClr val="002060"/>
                </a:solidFill>
              </a:rPr>
              <a:t>This was specifically the purpose of the waters mixed with the ashes (</a:t>
            </a:r>
            <a:r>
              <a:rPr lang="en-US" sz="2800" i="1" dirty="0" err="1">
                <a:solidFill>
                  <a:srgbClr val="008080"/>
                </a:solidFill>
                <a:latin typeface="Georgia" panose="02040502050405020303" pitchFamily="18" charset="0"/>
              </a:rPr>
              <a:t>Num</a:t>
            </a:r>
            <a:r>
              <a:rPr lang="en-US" sz="2800" i="1" dirty="0">
                <a:solidFill>
                  <a:srgbClr val="008080"/>
                </a:solidFill>
                <a:latin typeface="Georgia" panose="02040502050405020303" pitchFamily="18" charset="0"/>
              </a:rPr>
              <a:t> 19:9</a:t>
            </a:r>
            <a:r>
              <a:rPr lang="en-US" sz="2800" dirty="0" smtClean="0">
                <a:solidFill>
                  <a:srgbClr val="002060"/>
                </a:solidFill>
              </a:rPr>
              <a:t>).  </a:t>
            </a:r>
            <a:r>
              <a:rPr lang="en-US" sz="2800" dirty="0" smtClean="0">
                <a:ln>
                  <a:solidFill>
                    <a:srgbClr val="0000FF"/>
                  </a:solidFill>
                </a:ln>
                <a:solidFill>
                  <a:srgbClr val="FF0000"/>
                </a:solidFill>
              </a:rPr>
              <a:t>[And - Why a </a:t>
            </a:r>
            <a:r>
              <a:rPr lang="en-US" sz="2800" b="1" u="sng" dirty="0" smtClean="0">
                <a:ln>
                  <a:solidFill>
                    <a:srgbClr val="0000FF"/>
                  </a:solidFill>
                </a:ln>
                <a:solidFill>
                  <a:srgbClr val="FF0000"/>
                </a:solidFill>
              </a:rPr>
              <a:t>Worm</a:t>
            </a:r>
            <a:r>
              <a:rPr lang="en-US" sz="2800" dirty="0" smtClean="0">
                <a:ln>
                  <a:solidFill>
                    <a:srgbClr val="0000FF"/>
                  </a:solidFill>
                </a:ln>
                <a:solidFill>
                  <a:srgbClr val="FF0000"/>
                </a:solidFill>
              </a:rPr>
              <a:t> </a:t>
            </a:r>
            <a:r>
              <a:rPr lang="en-US" sz="2800" i="1" dirty="0" smtClean="0">
                <a:ln>
                  <a:solidFill>
                    <a:srgbClr val="0000FF"/>
                  </a:solidFill>
                </a:ln>
                <a:solidFill>
                  <a:srgbClr val="FF0000"/>
                </a:solidFill>
              </a:rPr>
              <a:t>{</a:t>
            </a:r>
            <a:r>
              <a:rPr lang="en-US" sz="2800" b="1" i="1" dirty="0" smtClean="0">
                <a:ln w="12700">
                  <a:solidFill>
                    <a:srgbClr val="9900FF"/>
                  </a:solidFill>
                </a:ln>
                <a:solidFill>
                  <a:schemeClr val="tx1"/>
                </a:solidFill>
                <a:latin typeface="Comic Sans MS" panose="030F0702030302020204" pitchFamily="66" charset="0"/>
              </a:rPr>
              <a:t>WHITE</a:t>
            </a:r>
            <a:r>
              <a:rPr lang="en-US" sz="1200" b="1" i="1" dirty="0" smtClean="0">
                <a:ln w="12700">
                  <a:solidFill>
                    <a:srgbClr val="9900FF"/>
                  </a:solidFill>
                </a:ln>
                <a:solidFill>
                  <a:schemeClr val="tx1"/>
                </a:solidFill>
                <a:latin typeface="Comic Sans MS" panose="030F0702030302020204" pitchFamily="66" charset="0"/>
              </a:rPr>
              <a:t> </a:t>
            </a:r>
            <a:r>
              <a:rPr lang="en-US" sz="2800" i="1" dirty="0" smtClean="0">
                <a:ln>
                  <a:solidFill>
                    <a:srgbClr val="0000FF"/>
                  </a:solidFill>
                </a:ln>
                <a:solidFill>
                  <a:srgbClr val="FF0000"/>
                </a:solidFill>
              </a:rPr>
              <a:t>} </a:t>
            </a:r>
            <a:r>
              <a:rPr lang="en-US" sz="2800" dirty="0" smtClean="0">
                <a:ln>
                  <a:solidFill>
                    <a:srgbClr val="0000FF"/>
                  </a:solidFill>
                </a:ln>
                <a:solidFill>
                  <a:srgbClr val="FF0000"/>
                </a:solidFill>
              </a:rPr>
              <a:t>connection?]</a:t>
            </a:r>
          </a:p>
          <a:p>
            <a:pPr lvl="0"/>
            <a:r>
              <a:rPr lang="en-US" sz="2800" dirty="0" smtClean="0">
                <a:solidFill>
                  <a:srgbClr val="002060"/>
                </a:solidFill>
              </a:rPr>
              <a:t> </a:t>
            </a:r>
            <a:endParaRPr lang="en-CA" sz="2800" dirty="0">
              <a:solidFill>
                <a:srgbClr val="002060"/>
              </a:solidFill>
            </a:endParaRPr>
          </a:p>
          <a:p>
            <a:pPr lvl="0"/>
            <a:r>
              <a:rPr lang="en-US" sz="2800" dirty="0">
                <a:solidFill>
                  <a:srgbClr val="0000FF"/>
                </a:solidFill>
              </a:rPr>
              <a:t>Yahusha</a:t>
            </a:r>
            <a:r>
              <a:rPr lang="en-US" sz="2800" dirty="0">
                <a:solidFill>
                  <a:srgbClr val="002060"/>
                </a:solidFill>
              </a:rPr>
              <a:t> came and died almost 2000 years ago – slaughtered </a:t>
            </a:r>
            <a:r>
              <a:rPr lang="en-US" sz="2800" u="sng" dirty="0">
                <a:solidFill>
                  <a:srgbClr val="002060"/>
                </a:solidFill>
              </a:rPr>
              <a:t>OUTSIDE</a:t>
            </a:r>
            <a:r>
              <a:rPr lang="en-US" sz="2800" dirty="0">
                <a:solidFill>
                  <a:srgbClr val="002060"/>
                </a:solidFill>
              </a:rPr>
              <a:t> </a:t>
            </a:r>
            <a:r>
              <a:rPr lang="en-US" sz="2800" dirty="0" smtClean="0">
                <a:solidFill>
                  <a:srgbClr val="002060"/>
                </a:solidFill>
              </a:rPr>
              <a:t>	the </a:t>
            </a:r>
            <a:r>
              <a:rPr lang="en-US" sz="2800" dirty="0">
                <a:solidFill>
                  <a:srgbClr val="002060"/>
                </a:solidFill>
              </a:rPr>
              <a:t>camp, like the “red heifer” in order to purify the people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	(</a:t>
            </a:r>
            <a:r>
              <a:rPr lang="en-US" sz="2800" i="1" dirty="0" err="1">
                <a:solidFill>
                  <a:srgbClr val="008080"/>
                </a:solidFill>
                <a:latin typeface="Georgia" panose="02040502050405020303" pitchFamily="18" charset="0"/>
              </a:rPr>
              <a:t>Heb</a:t>
            </a:r>
            <a:r>
              <a:rPr lang="en-US" sz="2800" i="1" dirty="0">
                <a:solidFill>
                  <a:srgbClr val="008080"/>
                </a:solidFill>
                <a:latin typeface="Georgia" panose="02040502050405020303" pitchFamily="18" charset="0"/>
              </a:rPr>
              <a:t> </a:t>
            </a:r>
            <a:r>
              <a:rPr lang="en-US" sz="2800" i="1" dirty="0" smtClean="0">
                <a:solidFill>
                  <a:srgbClr val="008080"/>
                </a:solidFill>
                <a:latin typeface="Georgia" panose="02040502050405020303" pitchFamily="18" charset="0"/>
              </a:rPr>
              <a:t>	13:12</a:t>
            </a:r>
            <a:r>
              <a:rPr lang="en-US" sz="2800" dirty="0">
                <a:solidFill>
                  <a:srgbClr val="002060"/>
                </a:solidFill>
              </a:rPr>
              <a:t>). </a:t>
            </a:r>
            <a:endParaRPr lang="en-CA" sz="2800" dirty="0">
              <a:solidFill>
                <a:srgbClr val="002060"/>
              </a:solidFill>
            </a:endParaRPr>
          </a:p>
          <a:p>
            <a:pPr lvl="0"/>
            <a:r>
              <a:rPr lang="en-US" sz="2800" dirty="0">
                <a:solidFill>
                  <a:srgbClr val="002060"/>
                </a:solidFill>
              </a:rPr>
              <a:t>He was rejected by most of the Yahudim and like a lamb led to the </a:t>
            </a:r>
            <a:r>
              <a:rPr lang="en-US" sz="2800" dirty="0" smtClean="0">
                <a:solidFill>
                  <a:srgbClr val="002060"/>
                </a:solidFill>
              </a:rPr>
              <a:t>	slaughter </a:t>
            </a:r>
            <a:r>
              <a:rPr lang="en-US" sz="2800" dirty="0">
                <a:solidFill>
                  <a:srgbClr val="002060"/>
                </a:solidFill>
              </a:rPr>
              <a:t>He did not open His mouth, but let them kill Him in </a:t>
            </a:r>
            <a:r>
              <a:rPr lang="en-US" sz="2800" dirty="0" smtClean="0">
                <a:solidFill>
                  <a:srgbClr val="002060"/>
                </a:solidFill>
              </a:rPr>
              <a:t>	accordance </a:t>
            </a:r>
            <a:r>
              <a:rPr lang="en-US" sz="2800" dirty="0">
                <a:solidFill>
                  <a:srgbClr val="002060"/>
                </a:solidFill>
              </a:rPr>
              <a:t>to the prophecies (</a:t>
            </a:r>
            <a:r>
              <a:rPr lang="en-US" sz="2800" i="1" dirty="0">
                <a:solidFill>
                  <a:srgbClr val="008080"/>
                </a:solidFill>
                <a:latin typeface="Georgia" panose="02040502050405020303" pitchFamily="18" charset="0"/>
              </a:rPr>
              <a:t>Isa </a:t>
            </a:r>
            <a:r>
              <a:rPr lang="en-US" sz="2800" i="1" dirty="0" smtClean="0">
                <a:solidFill>
                  <a:srgbClr val="008080"/>
                </a:solidFill>
                <a:latin typeface="Georgia" panose="02040502050405020303" pitchFamily="18" charset="0"/>
              </a:rPr>
              <a:t>53:7, Dan 9:27</a:t>
            </a:r>
            <a:r>
              <a:rPr lang="en-US" sz="2800" dirty="0" smtClean="0">
                <a:solidFill>
                  <a:srgbClr val="002060"/>
                </a:solidFill>
              </a:rPr>
              <a:t>).  </a:t>
            </a:r>
            <a:endParaRPr lang="en-CA" sz="2800" dirty="0">
              <a:solidFill>
                <a:srgbClr val="9900FF"/>
              </a:solidFill>
            </a:endParaRPr>
          </a:p>
        </p:txBody>
      </p:sp>
    </p:spTree>
    <p:extLst>
      <p:ext uri="{BB962C8B-B14F-4D97-AF65-F5344CB8AC3E}">
        <p14:creationId xmlns:p14="http://schemas.microsoft.com/office/powerpoint/2010/main" val="23506342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82</a:t>
            </a:fld>
            <a:endParaRPr lang="en-US" sz="1100" b="1" dirty="0">
              <a:solidFill>
                <a:schemeClr val="bg1"/>
              </a:solidFill>
            </a:endParaRPr>
          </a:p>
        </p:txBody>
      </p:sp>
      <p:sp>
        <p:nvSpPr>
          <p:cNvPr id="4" name="Rectangle 3"/>
          <p:cNvSpPr/>
          <p:nvPr/>
        </p:nvSpPr>
        <p:spPr>
          <a:xfrm>
            <a:off x="412921" y="809625"/>
            <a:ext cx="11382034" cy="5263247"/>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smtClean="0">
                <a:solidFill>
                  <a:srgbClr val="993300"/>
                </a:solidFill>
              </a:rPr>
              <a:t>Some </a:t>
            </a:r>
            <a:r>
              <a:rPr lang="en-US" sz="2800" b="1" u="sng" dirty="0">
                <a:solidFill>
                  <a:srgbClr val="993300"/>
                </a:solidFill>
              </a:rPr>
              <a:t>ver</a:t>
            </a:r>
            <a:r>
              <a:rPr lang="en-US" sz="2800" b="1" dirty="0">
                <a:solidFill>
                  <a:srgbClr val="993300"/>
                </a:solidFill>
              </a:rPr>
              <a:t>y</a:t>
            </a:r>
            <a:r>
              <a:rPr lang="en-US" sz="2800" b="1" u="sng" dirty="0">
                <a:solidFill>
                  <a:srgbClr val="993300"/>
                </a:solidFill>
              </a:rPr>
              <a:t> interestin</a:t>
            </a:r>
            <a:r>
              <a:rPr lang="en-US" sz="2800" b="1" dirty="0">
                <a:solidFill>
                  <a:srgbClr val="993300"/>
                </a:solidFill>
              </a:rPr>
              <a:t>g</a:t>
            </a:r>
            <a:r>
              <a:rPr lang="en-US" sz="2800" b="1" u="sng" dirty="0">
                <a:solidFill>
                  <a:srgbClr val="993300"/>
                </a:solidFill>
              </a:rPr>
              <a:t> </a:t>
            </a:r>
            <a:r>
              <a:rPr lang="en-US" sz="2800" b="1" u="sng" dirty="0" smtClean="0">
                <a:solidFill>
                  <a:srgbClr val="993300"/>
                </a:solidFill>
              </a:rPr>
              <a:t>thou</a:t>
            </a:r>
            <a:r>
              <a:rPr lang="en-US" sz="2800" b="1" dirty="0" smtClean="0">
                <a:solidFill>
                  <a:srgbClr val="993300"/>
                </a:solidFill>
              </a:rPr>
              <a:t>g</a:t>
            </a:r>
            <a:r>
              <a:rPr lang="en-US" sz="2800" b="1" u="sng" dirty="0" smtClean="0">
                <a:solidFill>
                  <a:srgbClr val="993300"/>
                </a:solidFill>
              </a:rPr>
              <a:t>hts on </a:t>
            </a:r>
            <a:r>
              <a:rPr lang="en-US" sz="2800" b="1" u="sng" dirty="0">
                <a:solidFill>
                  <a:srgbClr val="993300"/>
                </a:solidFill>
              </a:rPr>
              <a:t>the</a:t>
            </a:r>
            <a:r>
              <a:rPr lang="en-US" sz="2800" b="1" dirty="0">
                <a:solidFill>
                  <a:srgbClr val="993300"/>
                </a:solidFill>
              </a:rPr>
              <a:t> “</a:t>
            </a:r>
            <a:r>
              <a:rPr lang="en-US" sz="2800" b="1" u="sng" dirty="0">
                <a:solidFill>
                  <a:srgbClr val="FF0000"/>
                </a:solidFill>
              </a:rPr>
              <a:t>red heifer</a:t>
            </a:r>
            <a:r>
              <a:rPr lang="en-US" sz="2800" b="1" dirty="0">
                <a:solidFill>
                  <a:srgbClr val="993300"/>
                </a:solidFill>
              </a:rPr>
              <a:t>” </a:t>
            </a:r>
            <a:r>
              <a:rPr lang="en-US" sz="2800" b="1" u="sng" dirty="0">
                <a:solidFill>
                  <a:srgbClr val="993300"/>
                </a:solidFill>
              </a:rPr>
              <a:t>sacrifice</a:t>
            </a:r>
            <a:r>
              <a:rPr lang="en-US" sz="2800" b="1" dirty="0">
                <a:solidFill>
                  <a:srgbClr val="993300"/>
                </a:solidFill>
              </a:rPr>
              <a:t>!</a:t>
            </a:r>
            <a:endParaRPr lang="en-CA" sz="2800" dirty="0">
              <a:solidFill>
                <a:srgbClr val="993300"/>
              </a:solidFill>
            </a:endParaRPr>
          </a:p>
          <a:p>
            <a:pPr lvl="0"/>
            <a:endParaRPr lang="en-US" sz="2800" dirty="0" smtClean="0">
              <a:solidFill>
                <a:srgbClr val="002060"/>
              </a:solidFill>
            </a:endParaRPr>
          </a:p>
          <a:p>
            <a:pPr lvl="0"/>
            <a:r>
              <a:rPr lang="en-US" sz="2800" dirty="0" smtClean="0">
                <a:solidFill>
                  <a:srgbClr val="002060"/>
                </a:solidFill>
              </a:rPr>
              <a:t>This </a:t>
            </a:r>
            <a:r>
              <a:rPr lang="en-US" sz="2800" dirty="0">
                <a:solidFill>
                  <a:srgbClr val="002060"/>
                </a:solidFill>
              </a:rPr>
              <a:t>sacrifice only cleanses people </a:t>
            </a:r>
            <a:r>
              <a:rPr lang="en-US" sz="2800" b="1" u="sng" dirty="0">
                <a:solidFill>
                  <a:srgbClr val="002060"/>
                </a:solidFill>
              </a:rPr>
              <a:t>in order to </a:t>
            </a:r>
            <a:r>
              <a:rPr lang="en-US" sz="2800" b="1" dirty="0">
                <a:solidFill>
                  <a:srgbClr val="002060"/>
                </a:solidFill>
              </a:rPr>
              <a:t>g</a:t>
            </a:r>
            <a:r>
              <a:rPr lang="en-US" sz="2800" b="1" u="sng" dirty="0">
                <a:solidFill>
                  <a:srgbClr val="002060"/>
                </a:solidFill>
              </a:rPr>
              <a:t>et them INSIDE the CAMP – which re</a:t>
            </a:r>
            <a:r>
              <a:rPr lang="en-US" sz="2800" b="1" dirty="0">
                <a:solidFill>
                  <a:srgbClr val="002060"/>
                </a:solidFill>
              </a:rPr>
              <a:t>p</a:t>
            </a:r>
            <a:r>
              <a:rPr lang="en-US" sz="2800" b="1" u="sng" dirty="0">
                <a:solidFill>
                  <a:srgbClr val="002060"/>
                </a:solidFill>
              </a:rPr>
              <a:t>resents the Kin</a:t>
            </a:r>
            <a:r>
              <a:rPr lang="en-US" sz="2800" b="1" dirty="0">
                <a:solidFill>
                  <a:srgbClr val="002060"/>
                </a:solidFill>
              </a:rPr>
              <a:t>g</a:t>
            </a:r>
            <a:r>
              <a:rPr lang="en-US" sz="2800" b="1" u="sng" dirty="0">
                <a:solidFill>
                  <a:srgbClr val="002060"/>
                </a:solidFill>
              </a:rPr>
              <a:t>dom</a:t>
            </a:r>
            <a:r>
              <a:rPr lang="en-US" sz="2800" dirty="0">
                <a:solidFill>
                  <a:srgbClr val="002060"/>
                </a:solidFill>
              </a:rPr>
              <a:t>. </a:t>
            </a:r>
            <a:endParaRPr lang="en-CA" sz="2800" dirty="0">
              <a:solidFill>
                <a:srgbClr val="002060"/>
              </a:solidFill>
            </a:endParaRPr>
          </a:p>
          <a:p>
            <a:pPr lvl="0"/>
            <a:r>
              <a:rPr lang="en-US" sz="2800" dirty="0">
                <a:solidFill>
                  <a:srgbClr val="002060"/>
                </a:solidFill>
              </a:rPr>
              <a:t>There was still the issue of getting into the HOUSE.</a:t>
            </a:r>
            <a:endParaRPr lang="en-CA" sz="2800" dirty="0">
              <a:solidFill>
                <a:srgbClr val="002060"/>
              </a:solidFill>
            </a:endParaRPr>
          </a:p>
          <a:p>
            <a:pPr lvl="0"/>
            <a:r>
              <a:rPr lang="en-US" sz="2800" dirty="0">
                <a:solidFill>
                  <a:srgbClr val="002060"/>
                </a:solidFill>
              </a:rPr>
              <a:t>Because of the sin involving another “cow,” the golden calf of </a:t>
            </a:r>
            <a:r>
              <a:rPr lang="en-US" sz="2800" dirty="0" smtClean="0">
                <a:solidFill>
                  <a:srgbClr val="002060"/>
                </a:solidFill>
              </a:rPr>
              <a:t>Sinai;</a:t>
            </a:r>
            <a:endParaRPr lang="en-CA" sz="2800" dirty="0">
              <a:solidFill>
                <a:srgbClr val="002060"/>
              </a:solidFill>
            </a:endParaRPr>
          </a:p>
          <a:p>
            <a:pPr lvl="1"/>
            <a:r>
              <a:rPr lang="en-US" sz="2800" dirty="0">
                <a:solidFill>
                  <a:srgbClr val="002060"/>
                </a:solidFill>
              </a:rPr>
              <a:t>ONLY the Levites were permitted to serve IN the </a:t>
            </a:r>
            <a:r>
              <a:rPr lang="en-US" sz="2800" dirty="0" smtClean="0">
                <a:solidFill>
                  <a:srgbClr val="002060"/>
                </a:solidFill>
              </a:rPr>
              <a:t>House.</a:t>
            </a:r>
          </a:p>
          <a:p>
            <a:pPr lvl="1"/>
            <a:r>
              <a:rPr lang="en-US" sz="2800" dirty="0" smtClean="0">
                <a:solidFill>
                  <a:srgbClr val="002060"/>
                </a:solidFill>
              </a:rPr>
              <a:t> </a:t>
            </a:r>
            <a:br>
              <a:rPr lang="en-US" sz="2800" dirty="0" smtClean="0">
                <a:solidFill>
                  <a:srgbClr val="002060"/>
                </a:solidFill>
              </a:rPr>
            </a:br>
            <a:r>
              <a:rPr lang="en-US" sz="2800" dirty="0" smtClean="0">
                <a:solidFill>
                  <a:srgbClr val="002060"/>
                </a:solidFill>
              </a:rPr>
              <a:t>[It was the Levites </a:t>
            </a:r>
            <a:r>
              <a:rPr lang="en-US" sz="2800" b="1" u="sng" dirty="0" smtClean="0">
                <a:solidFill>
                  <a:srgbClr val="002060"/>
                </a:solidFill>
              </a:rPr>
              <a:t>ONLY</a:t>
            </a:r>
            <a:r>
              <a:rPr lang="en-US" sz="2800" dirty="0" smtClean="0">
                <a:solidFill>
                  <a:srgbClr val="002060"/>
                </a:solidFill>
              </a:rPr>
              <a:t> in - </a:t>
            </a:r>
            <a:r>
              <a:rPr lang="en-US" sz="2800" dirty="0" smtClean="0">
                <a:solidFill>
                  <a:srgbClr val="008080"/>
                </a:solidFill>
                <a:latin typeface="Georgia" panose="02040502050405020303" pitchFamily="18" charset="0"/>
              </a:rPr>
              <a:t>Ex 32:26, 28 – </a:t>
            </a:r>
            <a:r>
              <a:rPr lang="en-US" sz="2800" dirty="0" smtClean="0">
                <a:solidFill>
                  <a:schemeClr val="bg1"/>
                </a:solidFill>
              </a:rPr>
              <a:t>who chose to </a:t>
            </a:r>
            <a:br>
              <a:rPr lang="en-US" sz="2800" dirty="0" smtClean="0">
                <a:solidFill>
                  <a:schemeClr val="bg1"/>
                </a:solidFill>
              </a:rPr>
            </a:br>
            <a:r>
              <a:rPr lang="en-US" sz="2800" dirty="0" smtClean="0">
                <a:solidFill>
                  <a:schemeClr val="bg1"/>
                </a:solidFill>
              </a:rPr>
              <a:t>stand on the side of </a:t>
            </a:r>
            <a:r>
              <a:rPr lang="en-US" sz="2800" dirty="0" smtClean="0">
                <a:solidFill>
                  <a:srgbClr val="0000FF"/>
                </a:solidFill>
              </a:rPr>
              <a:t>Yahuah</a:t>
            </a:r>
            <a:r>
              <a:rPr lang="en-US" sz="2800" dirty="0" smtClean="0">
                <a:solidFill>
                  <a:schemeClr val="bg1"/>
                </a:solidFill>
              </a:rPr>
              <a:t>/Mosheh, to bring justice </a:t>
            </a:r>
            <a:br>
              <a:rPr lang="en-US" sz="2800" dirty="0" smtClean="0">
                <a:solidFill>
                  <a:schemeClr val="bg1"/>
                </a:solidFill>
              </a:rPr>
            </a:br>
            <a:r>
              <a:rPr lang="en-US" sz="2800" dirty="0" smtClean="0">
                <a:solidFill>
                  <a:schemeClr val="bg1"/>
                </a:solidFill>
              </a:rPr>
              <a:t>to the camp when the evil of the golden calf had to be purged.] </a:t>
            </a:r>
            <a:r>
              <a:rPr lang="en-US" sz="2800" dirty="0" smtClean="0">
                <a:solidFill>
                  <a:srgbClr val="008080"/>
                </a:solidFill>
                <a:latin typeface="Georgia" panose="02040502050405020303" pitchFamily="18" charset="0"/>
              </a:rPr>
              <a:t> </a:t>
            </a:r>
            <a:endParaRPr lang="en-CA" sz="2800" dirty="0">
              <a:solidFill>
                <a:schemeClr val="bg2">
                  <a:lumMod val="60000"/>
                  <a:lumOff val="40000"/>
                </a:schemeClr>
              </a:solidFill>
            </a:endParaRPr>
          </a:p>
        </p:txBody>
      </p:sp>
    </p:spTree>
    <p:extLst>
      <p:ext uri="{BB962C8B-B14F-4D97-AF65-F5344CB8AC3E}">
        <p14:creationId xmlns:p14="http://schemas.microsoft.com/office/powerpoint/2010/main" val="2724185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83</a:t>
            </a:fld>
            <a:endParaRPr lang="en-US" sz="1100" b="1" dirty="0">
              <a:solidFill>
                <a:schemeClr val="bg1"/>
              </a:solidFill>
            </a:endParaRPr>
          </a:p>
        </p:txBody>
      </p:sp>
      <p:sp>
        <p:nvSpPr>
          <p:cNvPr id="4" name="Rectangle 3"/>
          <p:cNvSpPr/>
          <p:nvPr/>
        </p:nvSpPr>
        <p:spPr>
          <a:xfrm>
            <a:off x="431971" y="1143000"/>
            <a:ext cx="11382034" cy="4348847"/>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smtClean="0">
                <a:solidFill>
                  <a:srgbClr val="002060"/>
                </a:solidFill>
              </a:rPr>
              <a:t>Only </a:t>
            </a:r>
            <a:r>
              <a:rPr lang="en-US" sz="2800" dirty="0">
                <a:solidFill>
                  <a:srgbClr val="002060"/>
                </a:solidFill>
              </a:rPr>
              <a:t>the sons of Aaron were permitted to ENTER into the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MOST </a:t>
            </a:r>
            <a:r>
              <a:rPr lang="en-US" sz="2800" dirty="0">
                <a:solidFill>
                  <a:srgbClr val="002060"/>
                </a:solidFill>
              </a:rPr>
              <a:t>HOLY PLACE, the Throne Room of </a:t>
            </a:r>
            <a:r>
              <a:rPr lang="en-US" sz="2800" dirty="0">
                <a:solidFill>
                  <a:srgbClr val="0000FF"/>
                </a:solidFill>
              </a:rPr>
              <a:t>Yahuah.  </a:t>
            </a:r>
            <a:endParaRPr lang="en-US" sz="2800" dirty="0" smtClean="0">
              <a:solidFill>
                <a:srgbClr val="0000FF"/>
              </a:solidFill>
            </a:endParaRPr>
          </a:p>
          <a:p>
            <a:pPr lvl="1"/>
            <a:r>
              <a:rPr lang="en-US" sz="2800" dirty="0" smtClean="0">
                <a:solidFill>
                  <a:srgbClr val="002060"/>
                </a:solidFill>
              </a:rPr>
              <a:t>That </a:t>
            </a:r>
            <a:r>
              <a:rPr lang="en-US" sz="2800" dirty="0">
                <a:solidFill>
                  <a:srgbClr val="002060"/>
                </a:solidFill>
              </a:rPr>
              <a:t>privilege was limited to ONE Time each </a:t>
            </a:r>
            <a:r>
              <a:rPr lang="en-US" sz="2800" dirty="0" smtClean="0">
                <a:solidFill>
                  <a:srgbClr val="002060"/>
                </a:solidFill>
              </a:rPr>
              <a:t>year, </a:t>
            </a:r>
            <a:r>
              <a:rPr lang="en-US" sz="2800" dirty="0">
                <a:solidFill>
                  <a:srgbClr val="002060"/>
                </a:solidFill>
              </a:rPr>
              <a:t>on Yom Kippur</a:t>
            </a:r>
            <a:r>
              <a:rPr lang="en-US" sz="2800" dirty="0" smtClean="0">
                <a:solidFill>
                  <a:srgbClr val="002060"/>
                </a:solidFill>
              </a:rPr>
              <a:t>.</a:t>
            </a:r>
          </a:p>
          <a:p>
            <a:pPr lvl="1"/>
            <a:r>
              <a:rPr lang="en-US" sz="2800" dirty="0" smtClean="0">
                <a:solidFill>
                  <a:srgbClr val="002060"/>
                </a:solidFill>
              </a:rPr>
              <a:t> </a:t>
            </a:r>
            <a:endParaRPr lang="en-CA" sz="2800" dirty="0">
              <a:solidFill>
                <a:srgbClr val="002060"/>
              </a:solidFill>
            </a:endParaRPr>
          </a:p>
          <a:p>
            <a:pPr lvl="1"/>
            <a:r>
              <a:rPr lang="en-US" sz="2800" dirty="0">
                <a:solidFill>
                  <a:srgbClr val="002060"/>
                </a:solidFill>
              </a:rPr>
              <a:t>The Levites represented the firstborn of Israel. </a:t>
            </a:r>
            <a:endParaRPr lang="en-CA" sz="2800" dirty="0">
              <a:solidFill>
                <a:srgbClr val="002060"/>
              </a:solidFill>
            </a:endParaRPr>
          </a:p>
          <a:p>
            <a:pPr lvl="1"/>
            <a:r>
              <a:rPr lang="en-US" sz="2800" dirty="0">
                <a:solidFill>
                  <a:srgbClr val="002060"/>
                </a:solidFill>
              </a:rPr>
              <a:t>The goal was for the firstborn to be in the House,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but </a:t>
            </a:r>
            <a:r>
              <a:rPr lang="en-US" sz="2800" dirty="0">
                <a:solidFill>
                  <a:srgbClr val="002060"/>
                </a:solidFill>
              </a:rPr>
              <a:t>things were not as </a:t>
            </a:r>
            <a:r>
              <a:rPr lang="en-US" sz="2800" dirty="0">
                <a:solidFill>
                  <a:srgbClr val="0000FF"/>
                </a:solidFill>
              </a:rPr>
              <a:t>Yahuah</a:t>
            </a:r>
            <a:r>
              <a:rPr lang="en-US" sz="2800" dirty="0">
                <a:solidFill>
                  <a:srgbClr val="002060"/>
                </a:solidFill>
              </a:rPr>
              <a:t> desired.</a:t>
            </a:r>
            <a:endParaRPr lang="en-CA" sz="2800" dirty="0">
              <a:solidFill>
                <a:srgbClr val="002060"/>
              </a:solidFill>
            </a:endParaRPr>
          </a:p>
        </p:txBody>
      </p:sp>
    </p:spTree>
    <p:extLst>
      <p:ext uri="{BB962C8B-B14F-4D97-AF65-F5344CB8AC3E}">
        <p14:creationId xmlns:p14="http://schemas.microsoft.com/office/powerpoint/2010/main" val="6146526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84</a:t>
            </a:fld>
            <a:endParaRPr lang="en-US" sz="1100" b="1" dirty="0">
              <a:solidFill>
                <a:schemeClr val="bg1"/>
              </a:solidFill>
            </a:endParaRPr>
          </a:p>
        </p:txBody>
      </p:sp>
      <p:sp>
        <p:nvSpPr>
          <p:cNvPr id="4" name="Rectangle 3"/>
          <p:cNvSpPr/>
          <p:nvPr/>
        </p:nvSpPr>
        <p:spPr>
          <a:xfrm>
            <a:off x="441496" y="1323975"/>
            <a:ext cx="11382034" cy="4396472"/>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about Adam and Eve</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Adam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Eve originally dwelled in the Garden of Eden – paradise!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Paradise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represents living in the House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 </a:t>
            </a:r>
            <a:endParaRPr lang="en-CA"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Even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during the best of times the Israelites could only visit the Courts of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the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House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They were never allowed inside the House.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Only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priests were allowed in, but not as inhabitants or guests,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only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as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servants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(see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Numbers 3, 8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18</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9537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85</a:t>
            </a:fld>
            <a:endParaRPr lang="en-US" sz="1100" b="1" dirty="0">
              <a:solidFill>
                <a:schemeClr val="bg1"/>
              </a:solidFill>
            </a:endParaRPr>
          </a:p>
        </p:txBody>
      </p:sp>
      <p:sp>
        <p:nvSpPr>
          <p:cNvPr id="4" name="Rectangle 3"/>
          <p:cNvSpPr/>
          <p:nvPr/>
        </p:nvSpPr>
        <p:spPr>
          <a:xfrm>
            <a:off x="441496" y="990600"/>
            <a:ext cx="11382034" cy="5025122"/>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Just one example</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Imagine being invited to your father’s house for a party – a feast.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When you arrive you bring a gift, but you are only permitted to stand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front yard.</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host (the Father) will NOT permit you into His house.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not a bit awkward and is this a sign of a close intimate relationship?</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Fact:  many gauge the depth of a friendship on how often you have been inside the person’s house.</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5060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86</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a:solidFill>
                  <a:srgbClr val="993300"/>
                </a:solidFill>
              </a:rPr>
              <a:t>Back to Israel</a:t>
            </a:r>
            <a:endParaRPr lang="en-CA" sz="2800" dirty="0">
              <a:solidFill>
                <a:srgbClr val="993300"/>
              </a:solidFill>
            </a:endParaRPr>
          </a:p>
          <a:p>
            <a:pPr lvl="0"/>
            <a:r>
              <a:rPr lang="en-US" sz="2800" dirty="0">
                <a:solidFill>
                  <a:srgbClr val="002060"/>
                </a:solidFill>
              </a:rPr>
              <a:t>Was Israel left outside the house because they created the rift </a:t>
            </a:r>
            <a:r>
              <a:rPr lang="en-US" sz="2800" dirty="0" smtClean="0">
                <a:solidFill>
                  <a:srgbClr val="002060"/>
                </a:solidFill>
              </a:rPr>
              <a:t>	through </a:t>
            </a:r>
            <a:r>
              <a:rPr lang="en-US" sz="2800" dirty="0">
                <a:solidFill>
                  <a:srgbClr val="002060"/>
                </a:solidFill>
              </a:rPr>
              <a:t>their actions?</a:t>
            </a:r>
            <a:endParaRPr lang="en-CA" sz="2800" dirty="0">
              <a:solidFill>
                <a:srgbClr val="002060"/>
              </a:solidFill>
            </a:endParaRPr>
          </a:p>
          <a:p>
            <a:pPr lvl="0"/>
            <a:r>
              <a:rPr lang="en-US" sz="2800" dirty="0">
                <a:solidFill>
                  <a:srgbClr val="002060"/>
                </a:solidFill>
                <a:effectLst>
                  <a:glow rad="50800">
                    <a:srgbClr val="00FF99"/>
                  </a:glow>
                </a:effectLst>
              </a:rPr>
              <a:t>Did they not p</a:t>
            </a:r>
            <a:r>
              <a:rPr lang="en-US" sz="2800" u="sng" dirty="0">
                <a:solidFill>
                  <a:srgbClr val="002060"/>
                </a:solidFill>
                <a:effectLst>
                  <a:glow rad="50800">
                    <a:srgbClr val="00FF99"/>
                  </a:glow>
                </a:effectLst>
              </a:rPr>
              <a:t>rofane their vows</a:t>
            </a:r>
            <a:r>
              <a:rPr lang="en-US" sz="2800" dirty="0">
                <a:solidFill>
                  <a:srgbClr val="002060"/>
                </a:solidFill>
                <a:effectLst>
                  <a:glow rad="50800">
                    <a:srgbClr val="00FF99"/>
                  </a:glow>
                </a:effectLst>
              </a:rPr>
              <a:t> and cause their separation?</a:t>
            </a:r>
            <a:endParaRPr lang="en-CA" sz="2800" dirty="0">
              <a:solidFill>
                <a:srgbClr val="002060"/>
              </a:solidFill>
              <a:effectLst>
                <a:glow rad="50800">
                  <a:srgbClr val="00FF99"/>
                </a:glow>
              </a:effectLst>
            </a:endParaRPr>
          </a:p>
          <a:p>
            <a:pPr lvl="0"/>
            <a:r>
              <a:rPr lang="en-US" sz="2800" dirty="0" smtClean="0">
                <a:solidFill>
                  <a:srgbClr val="002060"/>
                </a:solidFill>
              </a:rPr>
              <a:t>	</a:t>
            </a:r>
            <a:r>
              <a:rPr lang="en-US" sz="2800" dirty="0" smtClean="0">
                <a:solidFill>
                  <a:srgbClr val="0000FF"/>
                </a:solidFill>
              </a:rPr>
              <a:t>Yahuah</a:t>
            </a:r>
            <a:r>
              <a:rPr lang="en-US" sz="2800" dirty="0" smtClean="0">
                <a:solidFill>
                  <a:srgbClr val="002060"/>
                </a:solidFill>
              </a:rPr>
              <a:t> </a:t>
            </a:r>
            <a:r>
              <a:rPr lang="en-US" sz="2800" dirty="0">
                <a:solidFill>
                  <a:srgbClr val="002060"/>
                </a:solidFill>
              </a:rPr>
              <a:t>still let them visit with Him, but He could not and would </a:t>
            </a:r>
            <a:r>
              <a:rPr lang="en-US" sz="2800" dirty="0" smtClean="0">
                <a:solidFill>
                  <a:srgbClr val="002060"/>
                </a:solidFill>
              </a:rPr>
              <a:t>	not </a:t>
            </a:r>
            <a:r>
              <a:rPr lang="en-US" sz="2800" dirty="0">
                <a:solidFill>
                  <a:srgbClr val="002060"/>
                </a:solidFill>
              </a:rPr>
              <a:t>let them into His House in their condition.</a:t>
            </a:r>
            <a:endParaRPr lang="en-CA" sz="2800" dirty="0">
              <a:solidFill>
                <a:srgbClr val="002060"/>
              </a:solidFill>
            </a:endParaRPr>
          </a:p>
          <a:p>
            <a:pPr lvl="0"/>
            <a:r>
              <a:rPr lang="en-US" sz="2800" dirty="0">
                <a:solidFill>
                  <a:srgbClr val="002060"/>
                </a:solidFill>
              </a:rPr>
              <a:t>Remember:  ONLY the High Priest could enter the Most Holy Place, </a:t>
            </a:r>
            <a:r>
              <a:rPr lang="en-US" sz="2800" dirty="0" smtClean="0">
                <a:solidFill>
                  <a:srgbClr val="002060"/>
                </a:solidFill>
              </a:rPr>
              <a:t>	and </a:t>
            </a:r>
            <a:r>
              <a:rPr lang="en-US" sz="2800" dirty="0">
                <a:solidFill>
                  <a:srgbClr val="002060"/>
                </a:solidFill>
              </a:rPr>
              <a:t>ONLY once a year, and ONLY in a thick cloud of incense to </a:t>
            </a:r>
            <a:r>
              <a:rPr lang="en-US" sz="2800" dirty="0" smtClean="0">
                <a:solidFill>
                  <a:srgbClr val="002060"/>
                </a:solidFill>
              </a:rPr>
              <a:t>	cover </a:t>
            </a:r>
            <a:r>
              <a:rPr lang="en-US" sz="2800" dirty="0">
                <a:solidFill>
                  <a:srgbClr val="002060"/>
                </a:solidFill>
              </a:rPr>
              <a:t>him. </a:t>
            </a:r>
            <a:endParaRPr lang="en-CA" sz="2800" dirty="0">
              <a:solidFill>
                <a:srgbClr val="002060"/>
              </a:solidFill>
            </a:endParaRPr>
          </a:p>
          <a:p>
            <a:pPr lvl="0"/>
            <a:r>
              <a:rPr lang="en-US" sz="2800" dirty="0">
                <a:solidFill>
                  <a:srgbClr val="002060"/>
                </a:solidFill>
              </a:rPr>
              <a:t>In other words:  Israel could not be in the presence of a perfect set </a:t>
            </a:r>
            <a:r>
              <a:rPr lang="en-US" sz="2800" dirty="0" smtClean="0">
                <a:solidFill>
                  <a:srgbClr val="002060"/>
                </a:solidFill>
              </a:rPr>
              <a:t>	apart </a:t>
            </a:r>
            <a:r>
              <a:rPr lang="en-US" sz="2800" dirty="0">
                <a:solidFill>
                  <a:srgbClr val="002060"/>
                </a:solidFill>
              </a:rPr>
              <a:t>Elohim and live.  They had to be separated for their own </a:t>
            </a:r>
            <a:r>
              <a:rPr lang="en-US" sz="2800" dirty="0" smtClean="0">
                <a:solidFill>
                  <a:srgbClr val="002060"/>
                </a:solidFill>
              </a:rPr>
              <a:t>	good</a:t>
            </a:r>
            <a:r>
              <a:rPr lang="en-US" sz="2800" dirty="0">
                <a:solidFill>
                  <a:srgbClr val="002060"/>
                </a:solidFill>
              </a:rPr>
              <a:t>.  </a:t>
            </a:r>
            <a:endParaRPr lang="en-CA" sz="2800" dirty="0">
              <a:solidFill>
                <a:srgbClr val="002060"/>
              </a:solidFill>
            </a:endParaRPr>
          </a:p>
          <a:p>
            <a:pPr lvl="0"/>
            <a:r>
              <a:rPr lang="en-US" sz="2800" dirty="0">
                <a:solidFill>
                  <a:srgbClr val="002060"/>
                </a:solidFill>
              </a:rPr>
              <a:t>Also remember:  </a:t>
            </a:r>
            <a:r>
              <a:rPr lang="en-US" sz="2800" dirty="0">
                <a:solidFill>
                  <a:srgbClr val="0000FF"/>
                </a:solidFill>
              </a:rPr>
              <a:t>Yahusha</a:t>
            </a:r>
            <a:r>
              <a:rPr lang="en-US" sz="2800" dirty="0">
                <a:solidFill>
                  <a:srgbClr val="002060"/>
                </a:solidFill>
              </a:rPr>
              <a:t> – the firstborn of </a:t>
            </a:r>
            <a:r>
              <a:rPr lang="en-US" sz="2800" dirty="0">
                <a:solidFill>
                  <a:srgbClr val="0000FF"/>
                </a:solidFill>
              </a:rPr>
              <a:t>Yahuah</a:t>
            </a:r>
            <a:r>
              <a:rPr lang="en-US" sz="2800" dirty="0">
                <a:solidFill>
                  <a:srgbClr val="002060"/>
                </a:solidFill>
              </a:rPr>
              <a:t> – the High Priest </a:t>
            </a:r>
            <a:r>
              <a:rPr lang="en-US" sz="2800" dirty="0" smtClean="0">
                <a:solidFill>
                  <a:srgbClr val="002060"/>
                </a:solidFill>
              </a:rPr>
              <a:t>	according </a:t>
            </a:r>
            <a:r>
              <a:rPr lang="en-US" sz="2800" dirty="0">
                <a:solidFill>
                  <a:srgbClr val="002060"/>
                </a:solidFill>
              </a:rPr>
              <a:t>to the Order of </a:t>
            </a:r>
            <a:r>
              <a:rPr lang="en-US" sz="2800" dirty="0" err="1" smtClean="0">
                <a:solidFill>
                  <a:srgbClr val="002060"/>
                </a:solidFill>
              </a:rPr>
              <a:t>MelchiTzedek</a:t>
            </a:r>
            <a:r>
              <a:rPr lang="en-US" sz="2800" dirty="0" smtClean="0">
                <a:solidFill>
                  <a:srgbClr val="002060"/>
                </a:solidFill>
              </a:rPr>
              <a:t> </a:t>
            </a:r>
            <a:r>
              <a:rPr lang="en-US" sz="2800" dirty="0">
                <a:solidFill>
                  <a:srgbClr val="002060"/>
                </a:solidFill>
              </a:rPr>
              <a:t>– </a:t>
            </a:r>
            <a:r>
              <a:rPr lang="en-US" sz="2800" b="1" u="sng" dirty="0">
                <a:solidFill>
                  <a:srgbClr val="002060"/>
                </a:solidFill>
              </a:rPr>
              <a:t>has unfettered access </a:t>
            </a:r>
            <a:r>
              <a:rPr lang="en-US" sz="2800" b="1" u="sng" dirty="0" smtClean="0">
                <a:solidFill>
                  <a:srgbClr val="002060"/>
                </a:solidFill>
              </a:rPr>
              <a:t>	to 	the </a:t>
            </a:r>
            <a:r>
              <a:rPr lang="en-US" sz="2800" b="1" u="sng" dirty="0">
                <a:solidFill>
                  <a:srgbClr val="002060"/>
                </a:solidFill>
              </a:rPr>
              <a:t>HOUSE</a:t>
            </a:r>
            <a:r>
              <a:rPr lang="en-US" sz="2800" b="1" dirty="0" smtClean="0">
                <a:solidFill>
                  <a:srgbClr val="002060"/>
                </a:solidFill>
              </a:rPr>
              <a:t>.</a:t>
            </a:r>
            <a:endParaRPr lang="en-CA" sz="2800" dirty="0">
              <a:solidFill>
                <a:srgbClr val="002060"/>
              </a:solidFill>
            </a:endParaRPr>
          </a:p>
        </p:txBody>
      </p:sp>
    </p:spTree>
    <p:extLst>
      <p:ext uri="{BB962C8B-B14F-4D97-AF65-F5344CB8AC3E}">
        <p14:creationId xmlns:p14="http://schemas.microsoft.com/office/powerpoint/2010/main" val="392986496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87</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Clr>
                <a:srgbClr val="0000FF"/>
              </a:buClr>
              <a:buFont typeface="Wingdings" panose="05000000000000000000" pitchFamily="2" charset="2"/>
              <a:buChar char="ü"/>
            </a:pPr>
            <a:r>
              <a:rPr lang="en-US" sz="2800" dirty="0">
                <a:solidFill>
                  <a:srgbClr val="0000FF"/>
                </a:solidFill>
              </a:rPr>
              <a:t>Yahusha</a:t>
            </a:r>
            <a:r>
              <a:rPr lang="en-US" sz="2800" dirty="0">
                <a:solidFill>
                  <a:srgbClr val="002060"/>
                </a:solidFill>
              </a:rPr>
              <a:t> willingly came OUT of the </a:t>
            </a:r>
            <a:r>
              <a:rPr lang="en-US" sz="2800" dirty="0" smtClean="0">
                <a:solidFill>
                  <a:srgbClr val="002060"/>
                </a:solidFill>
              </a:rPr>
              <a:t>House [</a:t>
            </a:r>
            <a:r>
              <a:rPr lang="en-US" sz="2800" dirty="0" smtClean="0">
                <a:solidFill>
                  <a:srgbClr val="0000FF"/>
                </a:solidFill>
              </a:rPr>
              <a:t>Yahuah’s Kingdom</a:t>
            </a:r>
            <a:r>
              <a:rPr lang="en-US" sz="2800" dirty="0" smtClean="0">
                <a:solidFill>
                  <a:srgbClr val="002060"/>
                </a:solidFill>
              </a:rPr>
              <a:t>], </a:t>
            </a:r>
            <a:br>
              <a:rPr lang="en-US" sz="2800" dirty="0" smtClean="0">
                <a:solidFill>
                  <a:srgbClr val="002060"/>
                </a:solidFill>
              </a:rPr>
            </a:br>
            <a:r>
              <a:rPr lang="en-US" sz="2800" dirty="0" smtClean="0">
                <a:solidFill>
                  <a:srgbClr val="002060"/>
                </a:solidFill>
              </a:rPr>
              <a:t>like </a:t>
            </a:r>
            <a:r>
              <a:rPr lang="en-US" sz="2800" dirty="0">
                <a:solidFill>
                  <a:srgbClr val="002060"/>
                </a:solidFill>
              </a:rPr>
              <a:t>the “red heifer,” to make a way for us to enter INTO an intimate relationship </a:t>
            </a:r>
            <a:r>
              <a:rPr lang="en-US" sz="2800" dirty="0" smtClean="0">
                <a:solidFill>
                  <a:srgbClr val="993300"/>
                </a:solidFill>
              </a:rPr>
              <a:t>[a future Kingdom entrance] </a:t>
            </a:r>
            <a:r>
              <a:rPr lang="en-US" sz="2800" dirty="0" smtClean="0">
                <a:solidFill>
                  <a:srgbClr val="002060"/>
                </a:solidFill>
              </a:rPr>
              <a:t>with </a:t>
            </a:r>
            <a:r>
              <a:rPr lang="en-US" sz="2800" dirty="0">
                <a:solidFill>
                  <a:srgbClr val="0000FF"/>
                </a:solidFill>
              </a:rPr>
              <a:t>Yahuah. </a:t>
            </a:r>
            <a:endParaRPr lang="en-CA" sz="2800" dirty="0">
              <a:solidFill>
                <a:srgbClr val="0000FF"/>
              </a:solidFill>
            </a:endParaRPr>
          </a:p>
          <a:p>
            <a:pPr marL="457200" lvl="0" indent="-457200">
              <a:buClr>
                <a:srgbClr val="0000FF"/>
              </a:buClr>
              <a:buFont typeface="Wingdings" panose="05000000000000000000" pitchFamily="2" charset="2"/>
              <a:buChar char="ü"/>
            </a:pPr>
            <a:r>
              <a:rPr lang="en-US" sz="2800" dirty="0">
                <a:solidFill>
                  <a:srgbClr val="002060"/>
                </a:solidFill>
              </a:rPr>
              <a:t>Therefore:  all should desire to join with the Messiah and make Him their </a:t>
            </a:r>
            <a:r>
              <a:rPr lang="en-US" sz="2800" dirty="0" smtClean="0">
                <a:solidFill>
                  <a:srgbClr val="002060"/>
                </a:solidFill>
              </a:rPr>
              <a:t>[Kohen Ha </a:t>
            </a:r>
            <a:r>
              <a:rPr lang="en-US" sz="2800" dirty="0" err="1" smtClean="0">
                <a:solidFill>
                  <a:srgbClr val="002060"/>
                </a:solidFill>
              </a:rPr>
              <a:t>Gadol</a:t>
            </a:r>
            <a:r>
              <a:rPr lang="en-US" sz="2800" dirty="0" smtClean="0">
                <a:solidFill>
                  <a:srgbClr val="002060"/>
                </a:solidFill>
              </a:rPr>
              <a:t>] High </a:t>
            </a:r>
            <a:r>
              <a:rPr lang="en-US" sz="2800" dirty="0">
                <a:solidFill>
                  <a:srgbClr val="002060"/>
                </a:solidFill>
              </a:rPr>
              <a:t>Priest. </a:t>
            </a:r>
            <a:br>
              <a:rPr lang="en-US" sz="2800" dirty="0">
                <a:solidFill>
                  <a:srgbClr val="002060"/>
                </a:solidFill>
              </a:rPr>
            </a:br>
            <a:endParaRPr lang="en-CA" sz="2800" dirty="0">
              <a:solidFill>
                <a:srgbClr val="002060"/>
              </a:solidFill>
            </a:endParaRPr>
          </a:p>
          <a:p>
            <a:pPr lvl="0"/>
            <a:r>
              <a:rPr lang="en-US" sz="2800" dirty="0">
                <a:solidFill>
                  <a:srgbClr val="002060"/>
                </a:solidFill>
              </a:rPr>
              <a:t>As we walk the Covenant path demonstrated through Abram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we </a:t>
            </a:r>
            <a:r>
              <a:rPr lang="en-US" sz="2800" dirty="0">
                <a:solidFill>
                  <a:srgbClr val="002060"/>
                </a:solidFill>
              </a:rPr>
              <a:t>begin to see the path of </a:t>
            </a:r>
            <a:r>
              <a:rPr lang="en-US" sz="2800" dirty="0">
                <a:solidFill>
                  <a:srgbClr val="0000FF"/>
                </a:solidFill>
              </a:rPr>
              <a:t>Yahusha</a:t>
            </a:r>
            <a:r>
              <a:rPr lang="en-US" sz="2800" dirty="0">
                <a:solidFill>
                  <a:srgbClr val="002060"/>
                </a:solidFill>
              </a:rPr>
              <a:t> the High Priest.</a:t>
            </a:r>
            <a:endParaRPr lang="en-CA" sz="2800" dirty="0">
              <a:solidFill>
                <a:srgbClr val="002060"/>
              </a:solidFill>
            </a:endParaRPr>
          </a:p>
          <a:p>
            <a:pPr lvl="0"/>
            <a:r>
              <a:rPr lang="en-US" sz="2800" dirty="0">
                <a:solidFill>
                  <a:srgbClr val="002060"/>
                </a:solidFill>
              </a:rPr>
              <a:t>It was the </a:t>
            </a:r>
            <a:r>
              <a:rPr lang="en-US" sz="2800" dirty="0">
                <a:ln>
                  <a:solidFill>
                    <a:srgbClr val="0000FF"/>
                  </a:solidFill>
                </a:ln>
                <a:solidFill>
                  <a:srgbClr val="FF0000"/>
                </a:solidFill>
              </a:rPr>
              <a:t>blood</a:t>
            </a:r>
            <a:r>
              <a:rPr lang="en-US" sz="2800" dirty="0">
                <a:solidFill>
                  <a:srgbClr val="002060"/>
                </a:solidFill>
              </a:rPr>
              <a:t> that Messiah, as the smoke and fire, traversed. </a:t>
            </a:r>
            <a:endParaRPr lang="en-CA" sz="2800" dirty="0">
              <a:solidFill>
                <a:srgbClr val="002060"/>
              </a:solidFill>
            </a:endParaRPr>
          </a:p>
          <a:p>
            <a:pPr lvl="0"/>
            <a:r>
              <a:rPr lang="en-US" sz="2800" dirty="0">
                <a:solidFill>
                  <a:srgbClr val="002060"/>
                </a:solidFill>
              </a:rPr>
              <a:t>This was also the path that the </a:t>
            </a:r>
            <a:r>
              <a:rPr lang="en-US" sz="2800" dirty="0">
                <a:ln>
                  <a:solidFill>
                    <a:srgbClr val="0000FF"/>
                  </a:solidFill>
                </a:ln>
                <a:solidFill>
                  <a:srgbClr val="FF0000"/>
                </a:solidFill>
              </a:rPr>
              <a:t>blood</a:t>
            </a:r>
            <a:r>
              <a:rPr lang="en-US" sz="2800" dirty="0">
                <a:solidFill>
                  <a:srgbClr val="002060"/>
                </a:solidFill>
              </a:rPr>
              <a:t> of the Messiah would provide </a:t>
            </a:r>
            <a:r>
              <a:rPr lang="en-US" sz="2800" dirty="0" smtClean="0">
                <a:solidFill>
                  <a:srgbClr val="002060"/>
                </a:solidFill>
              </a:rPr>
              <a:t/>
            </a:r>
            <a:br>
              <a:rPr lang="en-US" sz="2800" dirty="0" smtClean="0">
                <a:solidFill>
                  <a:srgbClr val="002060"/>
                </a:solidFill>
              </a:rPr>
            </a:br>
            <a:r>
              <a:rPr lang="en-US" sz="2800" dirty="0" smtClean="0">
                <a:solidFill>
                  <a:srgbClr val="002060"/>
                </a:solidFill>
              </a:rPr>
              <a:t>as </a:t>
            </a:r>
            <a:r>
              <a:rPr lang="en-US" sz="2800" dirty="0">
                <a:solidFill>
                  <a:srgbClr val="002060"/>
                </a:solidFill>
              </a:rPr>
              <a:t>we find our way back to the House. </a:t>
            </a:r>
            <a:endParaRPr lang="en-CA" sz="2800" dirty="0">
              <a:solidFill>
                <a:srgbClr val="002060"/>
              </a:solidFill>
            </a:endParaRPr>
          </a:p>
          <a:p>
            <a:r>
              <a:rPr lang="en-US" sz="2800" dirty="0">
                <a:solidFill>
                  <a:srgbClr val="002060"/>
                </a:solidFill>
              </a:rPr>
              <a:t>The types of animals included in the Covenant made with Abram reveal the steps in the path, and they are mirrored in the patterns provided in the Temple service (</a:t>
            </a:r>
            <a:r>
              <a:rPr lang="en-US" sz="2800" i="1" dirty="0">
                <a:solidFill>
                  <a:srgbClr val="008080"/>
                </a:solidFill>
                <a:latin typeface="Georgia" panose="02040502050405020303" pitchFamily="18" charset="0"/>
              </a:rPr>
              <a:t>Numbers 15</a:t>
            </a:r>
            <a:r>
              <a:rPr lang="en-US" sz="2800" dirty="0">
                <a:solidFill>
                  <a:srgbClr val="002060"/>
                </a:solidFill>
              </a:rPr>
              <a:t>). </a:t>
            </a:r>
            <a:endParaRPr lang="en-CA" sz="2800" dirty="0">
              <a:solidFill>
                <a:srgbClr val="002060"/>
              </a:solidFill>
            </a:endParaRPr>
          </a:p>
        </p:txBody>
      </p:sp>
    </p:spTree>
    <p:extLst>
      <p:ext uri="{BB962C8B-B14F-4D97-AF65-F5344CB8AC3E}">
        <p14:creationId xmlns:p14="http://schemas.microsoft.com/office/powerpoint/2010/main" val="198210124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88</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path begins with an uncircumcised individual OUTSIDE of the Covenant.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We then begin the bloody path with 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the heifer, the “</a:t>
            </a:r>
            <a:r>
              <a:rPr lang="en-US" sz="2800" b="1"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eglah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the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first of the cuttings of the Covenant</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blood of the “red heifer” permits us INTO THE CAMP</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the seven sprinklin</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s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lead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us to the house</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next slau</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hterin</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the path of the blood Covenant was the </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oat described as an “</a:t>
            </a:r>
            <a:r>
              <a:rPr lang="en-US" sz="28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aza</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Wingdings" panose="05000000000000000000" pitchFamily="2"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We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saw the goat at Yom Kippur that provides atonement for sin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Lev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16</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Once we are made CLEAN and ALLOWED TO ENTER THE CAMP</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WE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RECEIVE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ATONEMENT BY THE </a:t>
            </a:r>
            <a:r>
              <a:rPr lang="en-US" sz="2800" b="1" u="sng"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THE GOAT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477" y="2241492"/>
            <a:ext cx="4397634" cy="505018"/>
            <a:chOff x="6645792" y="2990230"/>
            <a:chExt cx="4397634" cy="505018"/>
          </a:xfrm>
        </p:grpSpPr>
        <p:pic>
          <p:nvPicPr>
            <p:cNvPr id="7" name="Picture 6"/>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381970" y="2990230"/>
              <a:ext cx="358563" cy="505018"/>
            </a:xfrm>
            <a:prstGeom prst="rect">
              <a:avLst/>
            </a:prstGeom>
          </p:spPr>
        </p:pic>
        <p:pic>
          <p:nvPicPr>
            <p:cNvPr id="8" name="Picture 7"/>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782868" y="3015085"/>
              <a:ext cx="460957" cy="480163"/>
            </a:xfrm>
            <a:prstGeom prst="rect">
              <a:avLst/>
            </a:prstGeom>
          </p:spPr>
        </p:pic>
        <p:pic>
          <p:nvPicPr>
            <p:cNvPr id="9" name="Picture 8"/>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93107" y="2990230"/>
              <a:ext cx="388864" cy="505018"/>
            </a:xfrm>
            <a:prstGeom prst="rect">
              <a:avLst/>
            </a:prstGeom>
          </p:spPr>
        </p:pic>
        <p:pic>
          <p:nvPicPr>
            <p:cNvPr id="10" name="Picture 9"/>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45792" y="2996580"/>
              <a:ext cx="362607" cy="458996"/>
            </a:xfrm>
            <a:prstGeom prst="rect">
              <a:avLst/>
            </a:prstGeom>
          </p:spPr>
        </p:pic>
        <p:sp>
          <p:nvSpPr>
            <p:cNvPr id="11" name="Rectangle 10"/>
            <p:cNvSpPr/>
            <p:nvPr/>
          </p:nvSpPr>
          <p:spPr>
            <a:xfrm>
              <a:off x="8542097" y="3052511"/>
              <a:ext cx="2501329"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eh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L</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amed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immel</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yin</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 13"/>
          <p:cNvGrpSpPr/>
          <p:nvPr/>
        </p:nvGrpSpPr>
        <p:grpSpPr>
          <a:xfrm>
            <a:off x="4157446" y="4112264"/>
            <a:ext cx="2723452" cy="695325"/>
            <a:chOff x="4163486" y="3626127"/>
            <a:chExt cx="2723452" cy="695325"/>
          </a:xfrm>
        </p:grpSpPr>
        <p:grpSp>
          <p:nvGrpSpPr>
            <p:cNvPr id="12" name="Group 11"/>
            <p:cNvGrpSpPr>
              <a:grpSpLocks noChangeAspect="1"/>
            </p:cNvGrpSpPr>
            <p:nvPr/>
          </p:nvGrpSpPr>
          <p:grpSpPr>
            <a:xfrm>
              <a:off x="4163486" y="3626127"/>
              <a:ext cx="1244625" cy="695325"/>
              <a:chOff x="6819900" y="2665413"/>
              <a:chExt cx="1704975" cy="952500"/>
            </a:xfrm>
          </p:grpSpPr>
          <p:pic>
            <p:nvPicPr>
              <p:cNvPr id="2" name="Picture 1"/>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10475" y="2665413"/>
                <a:ext cx="914400" cy="952500"/>
              </a:xfrm>
              <a:prstGeom prst="rect">
                <a:avLst/>
              </a:prstGeom>
            </p:spPr>
          </p:pic>
          <p:pic>
            <p:nvPicPr>
              <p:cNvPr id="3" name="Picture 2"/>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819900" y="2665413"/>
                <a:ext cx="790575" cy="952500"/>
              </a:xfrm>
              <a:prstGeom prst="rect">
                <a:avLst/>
              </a:prstGeom>
            </p:spPr>
          </p:pic>
        </p:grpSp>
        <p:sp>
          <p:nvSpPr>
            <p:cNvPr id="13" name="Rectangle 12"/>
            <p:cNvSpPr/>
            <p:nvPr/>
          </p:nvSpPr>
          <p:spPr>
            <a:xfrm>
              <a:off x="5681102" y="3800222"/>
              <a:ext cx="1205836"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Tsyon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060613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89</a:t>
            </a:fld>
            <a:endParaRPr lang="en-US" sz="1100" b="1" dirty="0">
              <a:solidFill>
                <a:schemeClr val="bg1"/>
              </a:solidFill>
            </a:endParaRPr>
          </a:p>
        </p:txBody>
      </p:sp>
      <p:sp>
        <p:nvSpPr>
          <p:cNvPr id="4" name="Rectangle 3"/>
          <p:cNvSpPr/>
          <p:nvPr/>
        </p:nvSpPr>
        <p:spPr>
          <a:xfrm>
            <a:off x="424562" y="885984"/>
            <a:ext cx="11382034" cy="5086191"/>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Next is the blood of a ram, described as an “</a:t>
            </a:r>
            <a:r>
              <a:rPr lang="en-US" sz="28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ayil</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Wingdings" panose="05000000000000000000" pitchFamily="2"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ram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was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provided to Abraham, during the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akeda</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the mountains of Moriah, revealing that the only Son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would be offered up as the sacrifice of the Covenant (</a:t>
            </a:r>
            <a:r>
              <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rPr>
              <a:t>Gen 11</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was the Lamb of Elohim, the “</a:t>
            </a:r>
            <a:r>
              <a:rPr lang="en-US" sz="28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seh</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spcAft>
                <a:spcPts val="0"/>
              </a:spcAft>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offered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Passover to redeem the firstborn so that they could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LIVE</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in </a:t>
            </a:r>
            <a:r>
              <a:rPr lang="en-US" sz="2800" b="1" u="sng"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the HOUSE</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 [Or – IN </a:t>
            </a:r>
            <a:r>
              <a:rPr lang="en-US" sz="2800" b="1" u="sng"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THE KINGDOM</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When the firstborn are finally redeemed by the blood of the Lamb,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are adopted into the family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endParaRPr lang="en-CA"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p:cNvGrpSpPr/>
          <p:nvPr/>
        </p:nvGrpSpPr>
        <p:grpSpPr>
          <a:xfrm>
            <a:off x="8008411" y="1217105"/>
            <a:ext cx="3069164" cy="552450"/>
            <a:chOff x="7903636" y="1217105"/>
            <a:chExt cx="3069164" cy="552450"/>
          </a:xfrm>
        </p:grpSpPr>
        <p:grpSp>
          <p:nvGrpSpPr>
            <p:cNvPr id="7" name="Group 6"/>
            <p:cNvGrpSpPr>
              <a:grpSpLocks noChangeAspect="1"/>
            </p:cNvGrpSpPr>
            <p:nvPr/>
          </p:nvGrpSpPr>
          <p:grpSpPr>
            <a:xfrm>
              <a:off x="7903636" y="1217105"/>
              <a:ext cx="1151851" cy="552450"/>
              <a:chOff x="3845982" y="1369484"/>
              <a:chExt cx="1985964" cy="952500"/>
            </a:xfrm>
          </p:grpSpPr>
          <p:pic>
            <p:nvPicPr>
              <p:cNvPr id="2" name="Picture 1"/>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22321" y="1369484"/>
                <a:ext cx="809625" cy="952500"/>
              </a:xfrm>
              <a:prstGeom prst="rect">
                <a:avLst/>
              </a:prstGeom>
            </p:spPr>
          </p:pic>
          <p:pic>
            <p:nvPicPr>
              <p:cNvPr id="3" name="Picture 2"/>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631796" y="1369484"/>
                <a:ext cx="390525" cy="952500"/>
              </a:xfrm>
              <a:prstGeom prst="rect">
                <a:avLst/>
              </a:prstGeom>
            </p:spPr>
          </p:pic>
          <p:pic>
            <p:nvPicPr>
              <p:cNvPr id="6" name="Picture 5"/>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845982" y="1369484"/>
                <a:ext cx="733425" cy="952500"/>
              </a:xfrm>
              <a:prstGeom prst="rect">
                <a:avLst/>
              </a:prstGeom>
            </p:spPr>
          </p:pic>
        </p:grpSp>
        <p:sp>
          <p:nvSpPr>
            <p:cNvPr id="8" name="Rectangle 7"/>
            <p:cNvSpPr/>
            <p:nvPr/>
          </p:nvSpPr>
          <p:spPr>
            <a:xfrm>
              <a:off x="9178407" y="1319763"/>
              <a:ext cx="1794393"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Lamed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p:cNvGrpSpPr/>
          <p:nvPr/>
        </p:nvGrpSpPr>
        <p:grpSpPr>
          <a:xfrm>
            <a:off x="2055286" y="1750505"/>
            <a:ext cx="3069164" cy="552450"/>
            <a:chOff x="7903636" y="1217105"/>
            <a:chExt cx="3069164" cy="552450"/>
          </a:xfrm>
        </p:grpSpPr>
        <p:grpSp>
          <p:nvGrpSpPr>
            <p:cNvPr id="11" name="Group 10"/>
            <p:cNvGrpSpPr>
              <a:grpSpLocks noChangeAspect="1"/>
            </p:cNvGrpSpPr>
            <p:nvPr/>
          </p:nvGrpSpPr>
          <p:grpSpPr>
            <a:xfrm>
              <a:off x="7903636" y="1217105"/>
              <a:ext cx="1151851" cy="552450"/>
              <a:chOff x="3845982" y="1369484"/>
              <a:chExt cx="1985964" cy="952500"/>
            </a:xfrm>
          </p:grpSpPr>
          <p:pic>
            <p:nvPicPr>
              <p:cNvPr id="13" name="Picture 12"/>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22321" y="1369484"/>
                <a:ext cx="809625" cy="952500"/>
              </a:xfrm>
              <a:prstGeom prst="rect">
                <a:avLst/>
              </a:prstGeom>
            </p:spPr>
          </p:pic>
          <p:pic>
            <p:nvPicPr>
              <p:cNvPr id="14" name="Picture 13"/>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631796" y="1369484"/>
                <a:ext cx="390525" cy="952500"/>
              </a:xfrm>
              <a:prstGeom prst="rect">
                <a:avLst/>
              </a:prstGeom>
            </p:spPr>
          </p:pic>
          <p:pic>
            <p:nvPicPr>
              <p:cNvPr id="15" name="Picture 14"/>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845982" y="1369484"/>
                <a:ext cx="733425" cy="952500"/>
              </a:xfrm>
              <a:prstGeom prst="rect">
                <a:avLst/>
              </a:prstGeom>
            </p:spPr>
          </p:pic>
        </p:grpSp>
        <p:sp>
          <p:nvSpPr>
            <p:cNvPr id="12" name="Rectangle 11"/>
            <p:cNvSpPr/>
            <p:nvPr/>
          </p:nvSpPr>
          <p:spPr>
            <a:xfrm>
              <a:off x="9178407" y="1319763"/>
              <a:ext cx="1794393"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Lamed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Aleph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a:grpSpLocks noChangeAspect="1"/>
          </p:cNvGrpSpPr>
          <p:nvPr/>
        </p:nvGrpSpPr>
        <p:grpSpPr>
          <a:xfrm>
            <a:off x="6714473" y="3169484"/>
            <a:ext cx="1124178" cy="572262"/>
            <a:chOff x="7213601" y="2979365"/>
            <a:chExt cx="1871135" cy="952500"/>
          </a:xfrm>
        </p:grpSpPr>
        <p:pic>
          <p:nvPicPr>
            <p:cNvPr id="16" name="Picture 15"/>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008411" y="2979365"/>
              <a:ext cx="1076325" cy="952500"/>
            </a:xfrm>
            <a:prstGeom prst="rect">
              <a:avLst/>
            </a:prstGeom>
          </p:spPr>
        </p:pic>
        <p:pic>
          <p:nvPicPr>
            <p:cNvPr id="17" name="Picture 16"/>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213601" y="2979365"/>
              <a:ext cx="752475" cy="952500"/>
            </a:xfrm>
            <a:prstGeom prst="rect">
              <a:avLst/>
            </a:prstGeom>
          </p:spPr>
        </p:pic>
      </p:grpSp>
      <p:sp>
        <p:nvSpPr>
          <p:cNvPr id="18" name="Rectangle 17"/>
          <p:cNvSpPr/>
          <p:nvPr/>
        </p:nvSpPr>
        <p:spPr>
          <a:xfrm>
            <a:off x="8026261" y="3282048"/>
            <a:ext cx="2184540"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Heh Shin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Flockling</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7110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9</a:t>
            </a:fld>
            <a:endParaRPr lang="en-US" sz="1100" b="1" dirty="0">
              <a:solidFill>
                <a:schemeClr val="bg1"/>
              </a:solidFill>
            </a:endParaRPr>
          </a:p>
        </p:txBody>
      </p:sp>
      <p:sp>
        <p:nvSpPr>
          <p:cNvPr id="2" name="Rectangle 1"/>
          <p:cNvSpPr/>
          <p:nvPr/>
        </p:nvSpPr>
        <p:spPr>
          <a:xfrm>
            <a:off x="552980" y="474133"/>
            <a:ext cx="11159066" cy="6045199"/>
          </a:xfrm>
          <a:prstGeom prst="rect">
            <a:avLst/>
          </a:prstGeom>
          <a:solidFill>
            <a:schemeClr val="accent2"/>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smtClean="0">
                <a:solidFill>
                  <a:srgbClr val="008080"/>
                </a:solidFill>
              </a:rPr>
              <a:t>Num</a:t>
            </a:r>
            <a:r>
              <a:rPr lang="en-US" sz="2800" i="1" dirty="0" smtClean="0">
                <a:solidFill>
                  <a:srgbClr val="008080"/>
                </a:solidFill>
              </a:rPr>
              <a:t> 19:10  </a:t>
            </a:r>
            <a:r>
              <a:rPr lang="en-US" sz="2800" dirty="0" smtClean="0">
                <a:ln w="3175">
                  <a:solidFill>
                    <a:sysClr val="windowText" lastClr="000000"/>
                  </a:solidFill>
                </a:ln>
                <a:solidFill>
                  <a:schemeClr val="bg2">
                    <a:lumMod val="60000"/>
                    <a:lumOff val="40000"/>
                  </a:schemeClr>
                </a:solidFill>
              </a:rPr>
              <a:t>‘And he who gathers the </a:t>
            </a:r>
            <a:r>
              <a:rPr lang="en-US" sz="2800" dirty="0" smtClean="0">
                <a:ln w="3175">
                  <a:solidFill>
                    <a:sysClr val="windowText" lastClr="000000"/>
                  </a:solidFill>
                </a:ln>
                <a:solidFill>
                  <a:schemeClr val="tx1">
                    <a:lumMod val="50000"/>
                  </a:schemeClr>
                </a:solidFill>
              </a:rPr>
              <a:t>ashes</a:t>
            </a:r>
            <a:r>
              <a:rPr lang="en-US" sz="2800" dirty="0" smtClean="0">
                <a:ln w="3175">
                  <a:solidFill>
                    <a:sysClr val="windowText" lastClr="000000"/>
                  </a:solidFill>
                </a:ln>
                <a:solidFill>
                  <a:schemeClr val="bg2">
                    <a:lumMod val="60000"/>
                    <a:lumOff val="40000"/>
                  </a:schemeClr>
                </a:solidFill>
              </a:rPr>
              <a:t> of the </a:t>
            </a:r>
            <a:r>
              <a:rPr lang="en-US" sz="2800" dirty="0" smtClean="0">
                <a:ln w="3175">
                  <a:solidFill>
                    <a:srgbClr val="0000FF"/>
                  </a:solidFill>
                </a:ln>
                <a:solidFill>
                  <a:srgbClr val="FF0000"/>
                </a:solidFill>
              </a:rPr>
              <a:t>heifer</a:t>
            </a:r>
            <a:r>
              <a:rPr lang="en-US" sz="2800" dirty="0" smtClean="0">
                <a:ln w="3175">
                  <a:solidFill>
                    <a:sysClr val="windowText" lastClr="000000"/>
                  </a:solidFill>
                </a:ln>
                <a:solidFill>
                  <a:schemeClr val="bg2">
                    <a:lumMod val="60000"/>
                    <a:lumOff val="40000"/>
                  </a:schemeClr>
                </a:solidFill>
              </a:rPr>
              <a:t> shall wash 	his garments, and is unclean until evening. And it shall be a law 	forever to the children of </a:t>
            </a:r>
            <a:r>
              <a:rPr lang="en-US" sz="2800" dirty="0" err="1" smtClean="0">
                <a:ln w="3175">
                  <a:solidFill>
                    <a:sysClr val="windowText" lastClr="000000"/>
                  </a:solidFill>
                </a:ln>
                <a:solidFill>
                  <a:schemeClr val="bg2">
                    <a:lumMod val="60000"/>
                    <a:lumOff val="40000"/>
                  </a:schemeClr>
                </a:solidFill>
              </a:rPr>
              <a:t>Yisra’ĕl</a:t>
            </a:r>
            <a:r>
              <a:rPr lang="en-US" sz="2800" dirty="0" smtClean="0">
                <a:ln w="3175">
                  <a:solidFill>
                    <a:sysClr val="windowText" lastClr="000000"/>
                  </a:solidFill>
                </a:ln>
                <a:solidFill>
                  <a:schemeClr val="bg2">
                    <a:lumMod val="60000"/>
                    <a:lumOff val="40000"/>
                  </a:schemeClr>
                </a:solidFill>
              </a:rPr>
              <a:t> and to the stranger who 	sojourns in their midst.</a:t>
            </a:r>
          </a:p>
          <a:p>
            <a:endParaRPr lang="en-US" sz="2800" dirty="0">
              <a:ln w="3175">
                <a:solidFill>
                  <a:sysClr val="windowText" lastClr="000000"/>
                </a:solidFill>
              </a:ln>
              <a:solidFill>
                <a:schemeClr val="bg2">
                  <a:lumMod val="60000"/>
                  <a:lumOff val="40000"/>
                </a:schemeClr>
              </a:solidFill>
            </a:endParaRPr>
          </a:p>
          <a:p>
            <a:pPr>
              <a:lnSpc>
                <a:spcPct val="115000"/>
              </a:lnSpc>
              <a:spcAft>
                <a:spcPts val="1000"/>
              </a:spcAft>
            </a:pPr>
            <a:r>
              <a:rPr lang="en-US" sz="2800"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Summary </a:t>
            </a:r>
            <a:r>
              <a:rPr lang="en-US"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of</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i="1" u="sng" dirty="0">
                <a:solidFill>
                  <a:srgbClr val="008080"/>
                </a:solidFill>
                <a:latin typeface="Calibri" panose="020F0502020204030204" pitchFamily="34" charset="0"/>
                <a:ea typeface="Calibri" panose="020F0502020204030204" pitchFamily="34" charset="0"/>
                <a:cs typeface="Times New Roman" panose="02020603050405020304" pitchFamily="18" charset="0"/>
              </a:rPr>
              <a:t>Numbers 19</a:t>
            </a:r>
            <a:r>
              <a:rPr lang="en-US" sz="2800" i="1" dirty="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Torah Command</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command was given to Moses and Aaron.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Aaron was the high priest at this time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demonstrating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that Moses was NOT acting as High Priest, but likely overseeing each action to be sure Torah commands were </a:t>
            </a:r>
            <a:r>
              <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followed.]</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Unblemished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acrifice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must be led from the Tabernacle to a place </a:t>
            </a:r>
            <a:r>
              <a:rPr lang="en-US"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OUTSIDE THE </a:t>
            </a:r>
            <a:r>
              <a:rPr lang="en-US" sz="2800" b="1"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CAMP</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n w="3175">
                <a:solidFill>
                  <a:sysClr val="windowText" lastClr="000000"/>
                </a:solidFill>
              </a:ln>
              <a:solidFill>
                <a:srgbClr val="002060"/>
              </a:solidFill>
            </a:endParaRPr>
          </a:p>
        </p:txBody>
      </p:sp>
    </p:spTree>
    <p:extLst>
      <p:ext uri="{BB962C8B-B14F-4D97-AF65-F5344CB8AC3E}">
        <p14:creationId xmlns:p14="http://schemas.microsoft.com/office/powerpoint/2010/main" val="10343679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90</a:t>
            </a:fld>
            <a:endParaRPr lang="en-US" sz="1100" b="1" dirty="0">
              <a:solidFill>
                <a:schemeClr val="bg1"/>
              </a:solidFill>
            </a:endParaRPr>
          </a:p>
        </p:txBody>
      </p:sp>
      <p:sp>
        <p:nvSpPr>
          <p:cNvPr id="4" name="Rectangle 3"/>
          <p:cNvSpPr/>
          <p:nvPr/>
        </p:nvSpPr>
        <p:spPr>
          <a:xfrm>
            <a:off x="441496" y="1450980"/>
            <a:ext cx="11382034" cy="3463022"/>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Happens once We are in THE House</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Once in the House, we approach the final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slaughterings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800" dirty="0">
                <a:solidFill>
                  <a:srgbClr val="9900FF"/>
                </a:solidFill>
                <a:latin typeface="Calibri" panose="020F0502020204030204" pitchFamily="34" charset="0"/>
                <a:ea typeface="Calibri" panose="020F0502020204030204" pitchFamily="34" charset="0"/>
                <a:cs typeface="Times New Roman" panose="02020603050405020304" pitchFamily="18" charset="0"/>
              </a:rPr>
              <a:t>the two birds which totaled </a:t>
            </a:r>
            <a:r>
              <a:rPr lang="en-US" sz="2800" dirty="0">
                <a:solidFill>
                  <a:srgbClr val="9900FF"/>
                </a:solidFill>
                <a:effectLst>
                  <a:glow rad="88900">
                    <a:srgbClr val="FFFF00"/>
                  </a:glow>
                </a:effectLst>
                <a:latin typeface="Calibri" panose="020F0502020204030204" pitchFamily="34" charset="0"/>
                <a:ea typeface="Calibri" panose="020F0502020204030204" pitchFamily="34" charset="0"/>
                <a:cs typeface="Times New Roman" panose="02020603050405020304" pitchFamily="18" charset="0"/>
              </a:rPr>
              <a:t>4 wings, representing the cherubim that cover the mercy seat in the Most Set Apart Place</a:t>
            </a:r>
            <a:r>
              <a:rPr lang="en-US" sz="2800" dirty="0">
                <a:solidFill>
                  <a:srgbClr val="002060"/>
                </a:solidFill>
                <a:effectLst>
                  <a:glow rad="88900">
                    <a:srgbClr val="FFFF00"/>
                  </a:glow>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Exo 25:18</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4634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91</a:t>
            </a:fld>
            <a:endParaRPr lang="en-US" sz="1100" b="1" dirty="0">
              <a:solidFill>
                <a:schemeClr val="bg1"/>
              </a:solidFill>
            </a:endParaRPr>
          </a:p>
        </p:txBody>
      </p:sp>
      <p:sp>
        <p:nvSpPr>
          <p:cNvPr id="4" name="Rectangle 3"/>
          <p:cNvSpPr/>
          <p:nvPr/>
        </p:nvSpPr>
        <p:spPr>
          <a:xfrm>
            <a:off x="420622" y="276384"/>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Was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Covenant with Abram</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b="1" u="sng"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the Pattern</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9900FF"/>
              </a:buClr>
              <a:buFont typeface="Wingdings" panose="05000000000000000000" pitchFamily="2" charset="2"/>
              <a:buChar char="q"/>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Covenant</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made with Abram vividly reveals the </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PATH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THE THRONE.</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9900FF"/>
              </a:buClr>
              <a:buFont typeface="Wingdings" panose="05000000000000000000" pitchFamily="2" charset="2"/>
              <a:buChar char="q"/>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heifer</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cleanses</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allowing </a:t>
            </a:r>
            <a:r>
              <a:rPr lang="en-US" sz="28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ENTRANCE INTO THE KINGDOM</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Clr>
                <a:srgbClr val="9900FF"/>
              </a:buClr>
              <a:buFont typeface="Wingdings" panose="05000000000000000000" pitchFamily="2" charset="2"/>
              <a:buChar char="q"/>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goat</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atones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allowing us to STAY in the kingdom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and, </a:t>
            </a:r>
          </a:p>
          <a:p>
            <a:pPr marL="457200" lvl="0" indent="-457200">
              <a:lnSpc>
                <a:spcPct val="115000"/>
              </a:lnSpc>
              <a:spcAft>
                <a:spcPts val="0"/>
              </a:spcAft>
              <a:buClr>
                <a:srgbClr val="9900FF"/>
              </a:buClr>
              <a:buFont typeface="Wingdings" panose="05000000000000000000" pitchFamily="2" charset="2"/>
              <a:buChar char="q"/>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he </a:t>
            </a:r>
            <a:r>
              <a:rPr lang="en-US" sz="2800" b="1"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ram</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represents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Lamb of Elohim REDEEMING the FIRSTBORN, ADOPTING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them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into His family so that they can dwell in His House.</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Those who follow 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path of blood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following the fire and the smoke,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may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enter the Throne Room.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fulfilled the patterns provided through all of these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slaughterings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it was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His blood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leads us back to Eden, to His Throne in the New Jerusalem</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6551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81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92</a:t>
            </a:fld>
            <a:endParaRPr lang="en-US" sz="1100" b="1" dirty="0">
              <a:solidFill>
                <a:schemeClr val="bg1"/>
              </a:solidFill>
            </a:endParaRPr>
          </a:p>
        </p:txBody>
      </p:sp>
      <p:sp>
        <p:nvSpPr>
          <p:cNvPr id="4" name="Rectangle 3"/>
          <p:cNvSpPr/>
          <p:nvPr/>
        </p:nvSpPr>
        <p:spPr>
          <a:xfrm>
            <a:off x="420622" y="38100"/>
            <a:ext cx="11382034" cy="6777884"/>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600" b="1" u="sng"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Jews toda</a:t>
            </a:r>
            <a:r>
              <a:rPr lang="en-US" sz="2600" b="1"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y </a:t>
            </a:r>
            <a:r>
              <a:rPr lang="en-US" sz="2600" b="1" u="sng"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are lookin</a:t>
            </a:r>
            <a:r>
              <a:rPr lang="en-US" sz="2600" b="1"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g</a:t>
            </a:r>
            <a:r>
              <a:rPr lang="en-US" sz="2600" b="1" u="sng"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for a </a:t>
            </a:r>
            <a:r>
              <a:rPr lang="en-US" sz="2600" b="1" u="sng" dirty="0">
                <a:ln>
                  <a:solidFill>
                    <a:srgbClr val="993300"/>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red</a:t>
            </a:r>
            <a:r>
              <a:rPr lang="en-US" sz="2600" b="1" u="sng"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heifer when the</a:t>
            </a:r>
            <a:r>
              <a:rPr lang="en-US" sz="2600" b="1"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y</a:t>
            </a:r>
            <a:r>
              <a:rPr lang="en-US" sz="2600" b="1" u="sng"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should be lookin</a:t>
            </a:r>
            <a:r>
              <a:rPr lang="en-US" sz="2600" b="1"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g</a:t>
            </a:r>
            <a:r>
              <a:rPr lang="en-US" sz="2600" b="1" u="sng"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the Lamb</a:t>
            </a:r>
            <a:r>
              <a:rPr lang="en-US" sz="2600" b="1"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600"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sz="2600" dirty="0">
              <a:ln>
                <a:solidFill>
                  <a:srgbClr val="993300"/>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Summary &amp; Conclusion</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Hebrew words have been examined – disclosing deep meanings.</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mysterious numeric value of the Hebrew word for </a:t>
            </a:r>
            <a:r>
              <a:rPr lang="en-US" sz="2800" b="1" dirty="0" smtClean="0">
                <a:ln w="28575">
                  <a:solidFill>
                    <a:srgbClr val="0000FF"/>
                  </a:solidFill>
                </a:ln>
                <a:solidFill>
                  <a:srgbClr val="FF33CC"/>
                </a:solidFill>
                <a:latin typeface="Arial Black" panose="020B0A04020102020204" pitchFamily="34" charset="0"/>
                <a:ea typeface="Calibri" panose="020F0502020204030204" pitchFamily="34" charset="0"/>
                <a:cs typeface="Times New Roman" panose="02020603050405020304" pitchFamily="18" charset="0"/>
              </a:rPr>
              <a:t>SCARLET</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ln w="12700">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Shaniy</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reveals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number “360” – a very interesting number 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His Covenant Calendar. </a:t>
            </a:r>
            <a:endParaRPr lang="en-CA"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numeric value of the word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parah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is 285.  The first word in the Scriptures that has the value of 285 is “the city” –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ha`iyr</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found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Gen </a:t>
            </a:r>
            <a:r>
              <a:rPr lang="en-US" sz="28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4:17.</a:t>
            </a:r>
            <a:endParaRPr lang="en-CA"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Examination of this number shows in Hebrew there is a “fruitful city”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or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 “city of Firstfruits.”</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was represented by the fact that the Levites belonged to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 </a:t>
            </a:r>
            <a:endParaRPr lang="en-CA"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They were given to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place of all of the firstborn of Israel</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a:grpSpLocks noChangeAspect="1"/>
          </p:cNvGrpSpPr>
          <p:nvPr/>
        </p:nvGrpSpPr>
        <p:grpSpPr>
          <a:xfrm>
            <a:off x="1610625" y="4202711"/>
            <a:ext cx="1858891" cy="647700"/>
            <a:chOff x="3775075" y="4029075"/>
            <a:chExt cx="2733675" cy="952500"/>
          </a:xfrm>
        </p:grpSpPr>
        <p:pic>
          <p:nvPicPr>
            <p:cNvPr id="2" name="Picture 1"/>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756275" y="4029075"/>
              <a:ext cx="752475" cy="952500"/>
            </a:xfrm>
            <a:prstGeom prst="rect">
              <a:avLst/>
            </a:prstGeom>
          </p:spPr>
        </p:pic>
        <p:pic>
          <p:nvPicPr>
            <p:cNvPr id="3" name="Picture 2"/>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41875" y="4029075"/>
              <a:ext cx="914400" cy="952500"/>
            </a:xfrm>
            <a:prstGeom prst="rect">
              <a:avLst/>
            </a:prstGeom>
          </p:spPr>
        </p:pic>
        <p:pic>
          <p:nvPicPr>
            <p:cNvPr id="6" name="Picture 5"/>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51350" y="4029075"/>
              <a:ext cx="390525" cy="952500"/>
            </a:xfrm>
            <a:prstGeom prst="rect">
              <a:avLst/>
            </a:prstGeom>
          </p:spPr>
        </p:pic>
        <p:pic>
          <p:nvPicPr>
            <p:cNvPr id="7" name="Picture 6"/>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75075" y="4029075"/>
              <a:ext cx="676275" cy="952500"/>
            </a:xfrm>
            <a:prstGeom prst="rect">
              <a:avLst/>
            </a:prstGeom>
          </p:spPr>
        </p:pic>
      </p:grpSp>
      <p:sp>
        <p:nvSpPr>
          <p:cNvPr id="9" name="Rectangle 8"/>
          <p:cNvSpPr/>
          <p:nvPr/>
        </p:nvSpPr>
        <p:spPr>
          <a:xfrm>
            <a:off x="3847595" y="4352994"/>
            <a:ext cx="2078643"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Resh</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Vav</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Ayin</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Heh</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858589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27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93</a:t>
            </a:fld>
            <a:endParaRPr lang="en-US" sz="1100" b="1" dirty="0">
              <a:solidFill>
                <a:schemeClr val="bg1"/>
              </a:solidFill>
            </a:endParaRPr>
          </a:p>
        </p:txBody>
      </p:sp>
      <p:sp>
        <p:nvSpPr>
          <p:cNvPr id="4" name="Rectangle 3"/>
          <p:cNvSpPr/>
          <p:nvPr/>
        </p:nvSpPr>
        <p:spPr>
          <a:xfrm>
            <a:off x="420622" y="276383"/>
            <a:ext cx="11382034" cy="6358463"/>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361950">
              <a:lnSpc>
                <a:spcPct val="115000"/>
              </a:lnSpc>
              <a:spcAft>
                <a:spcPts val="0"/>
              </a:spcAft>
              <a:buFont typeface="Symbol" panose="05050102010706020507" pitchFamily="18"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So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was the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Firstfruits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Israel that filled the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House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 </a:t>
            </a:r>
            <a:endParaRPr lang="en-CA"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47675" lvl="1" indent="-361950">
              <a:lnSpc>
                <a:spcPct val="115000"/>
              </a:lnSpc>
              <a:spcAft>
                <a:spcPts val="0"/>
              </a:spcAft>
              <a:buFont typeface="Symbol" panose="05050102010706020507" pitchFamily="18" charset="2"/>
              <a:buChar char=""/>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Interestingly, a Levite would cease his work in the Tabernacle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age of 50 (</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Numbers 8</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47675" lvl="1" indent="-361950">
              <a:lnSpc>
                <a:spcPct val="115000"/>
              </a:lnSpc>
              <a:spcAft>
                <a:spcPts val="0"/>
              </a:spcAft>
              <a:buFont typeface="Symbol" panose="05050102010706020507" pitchFamily="18" charset="2"/>
              <a:buChar char=""/>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no coincidence both “</a:t>
            </a:r>
            <a:r>
              <a:rPr lang="en-US" sz="2800" dirty="0">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adamah</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(ground) and “</a:t>
            </a:r>
            <a:r>
              <a:rPr lang="en-US" sz="2800" dirty="0" err="1">
                <a:ln>
                  <a:solidFill>
                    <a:srgbClr val="0000FF"/>
                  </a:solidFill>
                </a:ln>
                <a:solidFill>
                  <a:srgbClr val="FF33CC"/>
                </a:solidFill>
                <a:latin typeface="Calibri" panose="020F0502020204030204" pitchFamily="34" charset="0"/>
                <a:ea typeface="Calibri" panose="020F0502020204030204" pitchFamily="34" charset="0"/>
                <a:cs typeface="Times New Roman" panose="02020603050405020304" pitchFamily="18" charset="0"/>
              </a:rPr>
              <a:t>ha`adam</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man) share the same value of 50!</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09625" lvl="2" indent="-723900">
              <a:lnSpc>
                <a:spcPct val="115000"/>
              </a:lnSpc>
              <a:spcAft>
                <a:spcPts val="0"/>
              </a:spcAft>
              <a:buFont typeface="Symbol" panose="05050102010706020507" pitchFamily="18" charset="2"/>
              <a:buBlip>
                <a:blip r:embed="rId3"/>
              </a:buBlip>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number is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unmistakably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connected with the Jubilee, a time when Land and people are RESTORED.</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09625" lvl="2" indent="-723900">
              <a:lnSpc>
                <a:spcPct val="115000"/>
              </a:lnSpc>
              <a:spcAft>
                <a:spcPts val="0"/>
              </a:spcAft>
              <a:buFont typeface="Symbol" panose="05050102010706020507" pitchFamily="18" charset="2"/>
              <a:buBlip>
                <a:blip r:embed="rId3"/>
              </a:buBlip>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number 50 is also connected with the harvest season.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09625" lvl="2" indent="-723900">
              <a:lnSpc>
                <a:spcPct val="115000"/>
              </a:lnSpc>
              <a:spcAft>
                <a:spcPts val="0"/>
              </a:spcAft>
              <a:buFont typeface="Symbol" panose="05050102010706020507" pitchFamily="18" charset="2"/>
              <a:buBlip>
                <a:blip r:embed="rId3"/>
              </a:buBlip>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Torah provides for a 50 day count known as the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counting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the Omer.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09625" lvl="2" indent="-723900">
              <a:lnSpc>
                <a:spcPct val="115000"/>
              </a:lnSpc>
              <a:spcAft>
                <a:spcPts val="0"/>
              </a:spcAft>
              <a:buFont typeface="Symbol" panose="05050102010706020507" pitchFamily="18" charset="2"/>
              <a:buBlip>
                <a:blip r:embed="rId3"/>
              </a:buBlip>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Omer count encompasses the annual grain harvest – connecting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to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800" b="1" u="sng" dirty="0">
                <a:ln>
                  <a:solidFill>
                    <a:srgbClr val="0000FF"/>
                  </a:solidFill>
                </a:ln>
                <a:solidFill>
                  <a:srgbClr val="9900FF"/>
                </a:solidFill>
                <a:latin typeface="Calibri" panose="020F0502020204030204" pitchFamily="34" charset="0"/>
                <a:ea typeface="Calibri" panose="020F0502020204030204" pitchFamily="34" charset="0"/>
                <a:cs typeface="Times New Roman" panose="02020603050405020304" pitchFamily="18" charset="0"/>
              </a:rPr>
              <a:t>wheat</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harvest.  </a:t>
            </a:r>
            <a:endParaRPr lang="en-CA"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41458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162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06225" y="6614586"/>
            <a:ext cx="519959" cy="277598"/>
          </a:xfrm>
          <a:noFill/>
        </p:spPr>
        <p:txBody>
          <a:bodyPr/>
          <a:lstStyle/>
          <a:p>
            <a:fld id="{6D22F896-40B5-4ADD-8801-0D06FADFA095}" type="slidenum">
              <a:rPr lang="en-US" sz="1100" b="1" smtClean="0">
                <a:solidFill>
                  <a:schemeClr val="bg1"/>
                </a:solidFill>
              </a:rPr>
              <a:t>94</a:t>
            </a:fld>
            <a:endParaRPr lang="en-US" sz="1100" b="1" dirty="0">
              <a:solidFill>
                <a:schemeClr val="bg1"/>
              </a:solidFill>
            </a:endParaRPr>
          </a:p>
        </p:txBody>
      </p:sp>
      <p:sp>
        <p:nvSpPr>
          <p:cNvPr id="4" name="Rectangle 3"/>
          <p:cNvSpPr/>
          <p:nvPr/>
        </p:nvSpPr>
        <p:spPr>
          <a:xfrm>
            <a:off x="441496" y="933450"/>
            <a:ext cx="11382034" cy="4987022"/>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2" indent="-361950">
              <a:lnSpc>
                <a:spcPct val="115000"/>
              </a:lnSpc>
              <a:spcAft>
                <a:spcPts val="0"/>
              </a:spcAft>
              <a:buFont typeface="Symbol" panose="05050102010706020507" pitchFamily="18" charset="2"/>
              <a:buBlip>
                <a:blip r:embed="rId3"/>
              </a:buBlip>
            </a:pP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wheat harvest begins at the </a:t>
            </a:r>
            <a:r>
              <a:rPr lang="en-US" sz="28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House of Yahuah</a:t>
            </a:r>
            <a: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with the </a:t>
            </a:r>
            <a:r>
              <a:rPr lang="en-US" sz="2800" dirty="0" err="1"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resheet</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 the first wheat offering, and it concludes at the </a:t>
            </a:r>
            <a:r>
              <a:rPr lang="en-US" sz="28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House of Yahuah</a:t>
            </a:r>
            <a: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with the offering of the </a:t>
            </a:r>
            <a:r>
              <a:rPr lang="en-US" sz="2800" dirty="0" err="1" smtClean="0">
                <a:solidFill>
                  <a:srgbClr val="9900FF"/>
                </a:solidFill>
                <a:latin typeface="Calibri" panose="020F0502020204030204" pitchFamily="34" charset="0"/>
                <a:ea typeface="Calibri" panose="020F0502020204030204" pitchFamily="34" charset="0"/>
                <a:cs typeface="Times New Roman" panose="02020603050405020304" pitchFamily="18" charset="0"/>
              </a:rPr>
              <a:t>bikkurim</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 or the </a:t>
            </a:r>
            <a:r>
              <a:rPr lang="en-US" sz="28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Firstfruits</a:t>
            </a:r>
            <a:r>
              <a:rPr lang="en-US" sz="2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from all throughout the Land. </a:t>
            </a:r>
            <a:endParaRPr lang="en-CA" sz="2800" dirty="0" smtClean="0">
              <a:latin typeface="Calibri" panose="020F0502020204030204" pitchFamily="34" charset="0"/>
              <a:ea typeface="Calibri" panose="020F0502020204030204" pitchFamily="34" charset="0"/>
              <a:cs typeface="Times New Roman" panose="02020603050405020304" pitchFamily="18" charset="0"/>
            </a:endParaRPr>
          </a:p>
          <a:p>
            <a:pPr marL="447675" lvl="2" indent="-361950">
              <a:lnSpc>
                <a:spcPct val="115000"/>
              </a:lnSpc>
              <a:spcAft>
                <a:spcPts val="1000"/>
              </a:spcAft>
              <a:buFont typeface="Symbol" panose="05050102010706020507" pitchFamily="18" charset="2"/>
              <a:buBlip>
                <a:blip r:embed="rId3"/>
              </a:buBlip>
            </a:pPr>
            <a:r>
              <a:rPr lang="en-US" sz="2800" b="1"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entire 50 day period is about the harvest and </a:t>
            </a:r>
            <a:r>
              <a:rPr lang="en-US" sz="2800" b="1" u="sng"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Firstfruits</a:t>
            </a:r>
            <a:r>
              <a:rPr lang="en-US"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447675" lvl="2" indent="-361950">
              <a:lnSpc>
                <a:spcPct val="115000"/>
              </a:lnSpc>
              <a:spcAft>
                <a:spcPts val="1000"/>
              </a:spcAft>
              <a:buFont typeface="Symbol" panose="05050102010706020507" pitchFamily="18" charset="2"/>
              <a:buBlip>
                <a:blip r:embed="rId3"/>
              </a:buBlip>
            </a:pPr>
            <a:endPar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Story of </a:t>
            </a:r>
            <a:r>
              <a:rPr lang="en-US" sz="2800" b="1" u="sng"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Gematria</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Blip>
                <a:blip r:embed="rId3"/>
              </a:buBlip>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Land and man restored through the </a:t>
            </a:r>
            <a:r>
              <a:rPr lang="en-US" sz="2800" b="1"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blood of Messiah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a fruitful city filled with the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Firstfruits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the harvest at the Jubilee</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10271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90511" y="6614586"/>
            <a:ext cx="535673" cy="277598"/>
          </a:xfrm>
          <a:noFill/>
        </p:spPr>
        <p:txBody>
          <a:bodyPr/>
          <a:lstStyle/>
          <a:p>
            <a:fld id="{6D22F896-40B5-4ADD-8801-0D06FADFA095}" type="slidenum">
              <a:rPr lang="en-US" sz="1100" b="1" smtClean="0">
                <a:solidFill>
                  <a:schemeClr val="bg1"/>
                </a:solidFill>
              </a:rPr>
              <a:t>95</a:t>
            </a:fld>
            <a:endParaRPr lang="en-US" sz="1100" b="1" dirty="0">
              <a:solidFill>
                <a:schemeClr val="bg1"/>
              </a:solidFill>
            </a:endParaRPr>
          </a:p>
        </p:txBody>
      </p:sp>
      <p:sp>
        <p:nvSpPr>
          <p:cNvPr id="4" name="Rectangle 3"/>
          <p:cNvSpPr/>
          <p:nvPr/>
        </p:nvSpPr>
        <p:spPr>
          <a:xfrm>
            <a:off x="441496" y="295275"/>
            <a:ext cx="11382034" cy="6248400"/>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Reasonable</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Logical Assumptions</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hung on a tree OUTSIDE the gate – OUTSIDE the camp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008080"/>
                </a:solidFill>
                <a:latin typeface="Georgia" panose="02040502050405020303" pitchFamily="18" charset="0"/>
                <a:ea typeface="Calibri" panose="020F0502020204030204" pitchFamily="34" charset="0"/>
                <a:cs typeface="Times New Roman" panose="02020603050405020304" pitchFamily="18" charset="0"/>
              </a:rPr>
              <a:t>Heb</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13:12</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There is a strong indication that He was hung on the Mount of Olives at the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SAME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site as the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Miphkad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Altar.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 would have been facing the Temple looking to the west, just as was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done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by the “</a:t>
            </a:r>
            <a:r>
              <a:rPr lang="en-US" sz="2800" dirty="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red </a:t>
            </a:r>
            <a:r>
              <a:rPr lang="en-US" sz="2800" dirty="0" smtClean="0">
                <a:ln>
                  <a:solidFill>
                    <a:srgbClr val="0000FF"/>
                  </a:solidFill>
                </a:ln>
                <a:solidFill>
                  <a:srgbClr val="FF0000"/>
                </a:solidFill>
                <a:latin typeface="Calibri" panose="020F0502020204030204" pitchFamily="34" charset="0"/>
                <a:ea typeface="Calibri" panose="020F0502020204030204" pitchFamily="34" charset="0"/>
                <a:cs typeface="Times New Roman" panose="02020603050405020304" pitchFamily="18" charset="0"/>
              </a:rPr>
              <a:t>heifer.</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can be surmised due to the account in </a:t>
            </a:r>
            <a:r>
              <a:rPr lang="en-US" sz="2800" b="1"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Mark 15:37-39</a:t>
            </a:r>
            <a:r>
              <a:rPr lang="en-US" sz="28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cried with a loud voice, and gave up the ghost. </a:t>
            </a:r>
            <a:r>
              <a:rPr lang="en-US" sz="2800" dirty="0" smtClean="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the veil of the temple was rent in twain </a:t>
            </a:r>
            <a:r>
              <a:rPr lang="en-US" sz="2800" u="sng"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from the </a:t>
            </a:r>
            <a:r>
              <a:rPr lang="en-US" sz="2800" b="1" u="sng" dirty="0">
                <a:ln>
                  <a:solidFill>
                    <a:srgbClr val="0000FF"/>
                  </a:solidFill>
                </a:ln>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top to the bottom</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And when the centurion, which stood over against him, saw that he so cried out, and gave up the ghost, he said,’ Truly this man was the Son of </a:t>
            </a:r>
            <a:r>
              <a:rPr lang="en-US" sz="2800" dirty="0" smtClean="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Elohim.</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KJV</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a:grpSpLocks noChangeAspect="1"/>
          </p:cNvGrpSpPr>
          <p:nvPr/>
        </p:nvGrpSpPr>
        <p:grpSpPr>
          <a:xfrm>
            <a:off x="5710239" y="2427290"/>
            <a:ext cx="2015999" cy="610010"/>
            <a:chOff x="4948237" y="2189163"/>
            <a:chExt cx="3562350" cy="1077912"/>
          </a:xfrm>
        </p:grpSpPr>
        <p:pic>
          <p:nvPicPr>
            <p:cNvPr id="2" name="Picture 1"/>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453312" y="2314575"/>
              <a:ext cx="1057275" cy="952500"/>
            </a:xfrm>
            <a:prstGeom prst="rect">
              <a:avLst/>
            </a:prstGeom>
          </p:spPr>
        </p:pic>
        <p:pic>
          <p:nvPicPr>
            <p:cNvPr id="3" name="Picture 2"/>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05537" y="2314575"/>
              <a:ext cx="1295400" cy="952500"/>
            </a:xfrm>
            <a:prstGeom prst="rect">
              <a:avLst/>
            </a:prstGeom>
          </p:spPr>
        </p:pic>
        <p:pic>
          <p:nvPicPr>
            <p:cNvPr id="6" name="Picture 5"/>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595937" y="2314575"/>
              <a:ext cx="609600" cy="952500"/>
            </a:xfrm>
            <a:prstGeom prst="rect">
              <a:avLst/>
            </a:prstGeom>
          </p:spPr>
        </p:pic>
        <p:pic>
          <p:nvPicPr>
            <p:cNvPr id="7" name="Picture 6"/>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48237" y="2189163"/>
              <a:ext cx="609600" cy="952500"/>
            </a:xfrm>
            <a:prstGeom prst="rect">
              <a:avLst/>
            </a:prstGeom>
          </p:spPr>
        </p:pic>
      </p:grpSp>
      <p:sp>
        <p:nvSpPr>
          <p:cNvPr id="9" name="Rectangle 8"/>
          <p:cNvSpPr/>
          <p:nvPr/>
        </p:nvSpPr>
        <p:spPr>
          <a:xfrm>
            <a:off x="7860998" y="2635664"/>
            <a:ext cx="3962532" cy="347134"/>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0"/>
              </a:spcAft>
            </a:pP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Dalet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Quf</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Pey</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Mem (</a:t>
            </a:r>
            <a:r>
              <a:rPr lang="en-US"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appointed</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{altar})</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80287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96</a:t>
            </a:fld>
            <a:endParaRPr lang="en-US" sz="1100" b="1" dirty="0">
              <a:solidFill>
                <a:schemeClr val="bg1"/>
              </a:solidFill>
            </a:endParaRPr>
          </a:p>
        </p:txBody>
      </p:sp>
      <p:sp>
        <p:nvSpPr>
          <p:cNvPr id="4" name="Rectangle 3"/>
          <p:cNvSpPr/>
          <p:nvPr/>
        </p:nvSpPr>
        <p:spPr>
          <a:xfrm>
            <a:off x="420622" y="647700"/>
            <a:ext cx="11382034" cy="5476876"/>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115000"/>
              </a:lnSpc>
              <a:spcAft>
                <a:spcPts val="0"/>
              </a:spcAft>
              <a:buFont typeface="Symbol" panose="05050102010706020507" pitchFamily="18" charset="2"/>
              <a:buBlip>
                <a:blip r:embed="rId3"/>
              </a:buBlip>
            </a:pP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Luke </a:t>
            </a: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23:47  </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Now when the centurion </a:t>
            </a:r>
            <a:r>
              <a:rPr lang="en-US"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saw</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what was </a:t>
            </a:r>
            <a: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done</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he glorified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800" dirty="0" smtClean="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saying, Certainly this was a righteous man.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KJV</a:t>
            </a:r>
            <a:endParaRPr lang="en-CA"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Blip>
                <a:blip r:embed="rId3"/>
              </a:buBlip>
            </a:pP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Matt 27:54  </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Now when the centurion, and they that were with him, </a:t>
            </a:r>
            <a:r>
              <a:rPr lang="en-US" sz="2800" dirty="0" smtClean="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watchin</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g</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sz="2800" dirty="0" smtClean="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saw</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the earthquake, </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and those things that were </a:t>
            </a:r>
            <a:r>
              <a:rPr lang="en-US" sz="28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done</a:t>
            </a:r>
            <a:r>
              <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they feared greatly, saying, Truly this was the Son of Elohim.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KJV</a:t>
            </a:r>
            <a:endParaRPr lang="en-CA"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Aft>
                <a:spcPts val="1000"/>
              </a:spcAft>
              <a:buFont typeface="+mj-lt"/>
              <a:buAutoNum type="arabicPeriod" startAt="4"/>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ONLY place this would be possible, OUTSIDE the CAMP, would be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directly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across from the Temple on the Mount of Olives near the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Miphkad</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Altar.</a:t>
            </a:r>
            <a:endParaRPr lang="en-C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p:cNvSpPr/>
          <p:nvPr/>
        </p:nvSpPr>
        <p:spPr>
          <a:xfrm>
            <a:off x="1247775" y="771524"/>
            <a:ext cx="2057400" cy="581025"/>
          </a:xfrm>
          <a:prstGeom prst="ellipse">
            <a:avLst/>
          </a:prstGeom>
          <a:solidFill>
            <a:schemeClr val="accent2"/>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smtClean="0">
                <a:solidFill>
                  <a:srgbClr val="9900FF"/>
                </a:solidFill>
              </a:rPr>
              <a:t>And -</a:t>
            </a:r>
            <a:endParaRPr lang="en-CA" sz="3200" i="1" dirty="0">
              <a:solidFill>
                <a:srgbClr val="9900FF"/>
              </a:solidFill>
            </a:endParaRPr>
          </a:p>
        </p:txBody>
      </p:sp>
    </p:spTree>
    <p:extLst>
      <p:ext uri="{BB962C8B-B14F-4D97-AF65-F5344CB8AC3E}">
        <p14:creationId xmlns:p14="http://schemas.microsoft.com/office/powerpoint/2010/main" val="12239854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noFill/>
        </p:spPr>
        <p:txBody>
          <a:bodyPr/>
          <a:lstStyle/>
          <a:p>
            <a:fld id="{6D22F896-40B5-4ADD-8801-0D06FADFA095}" type="slidenum">
              <a:rPr lang="en-US" sz="1100" b="1" smtClean="0">
                <a:solidFill>
                  <a:schemeClr val="bg1"/>
                </a:solidFill>
              </a:rPr>
              <a:t>97</a:t>
            </a:fld>
            <a:endParaRPr lang="en-US" sz="1100" b="1" dirty="0">
              <a:solidFill>
                <a:schemeClr val="bg1"/>
              </a:solidFill>
            </a:endParaRPr>
          </a:p>
        </p:txBody>
      </p:sp>
      <p:sp>
        <p:nvSpPr>
          <p:cNvPr id="4" name="Rectangle 3"/>
          <p:cNvSpPr/>
          <p:nvPr/>
        </p:nvSpPr>
        <p:spPr>
          <a:xfrm>
            <a:off x="411097" y="200025"/>
            <a:ext cx="11382034" cy="6467475"/>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Without A Doubt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“red heifer” sacrifice is about the </a:t>
            </a:r>
            <a:r>
              <a:rPr lang="en-US"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RESTORATION OF CREATION</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“red heifer” points to Joseph and represents the Messiah Who came OUT of the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House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OUTSIDE the camp to shed His blood. </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blood was sprinkled toward the door of the House. </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points to the </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Covenant</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path that connects the sacrifice with the House. </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is the </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Covenant</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Journey represented through the life of Abraham.</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very sacrifice [</a:t>
            </a:r>
            <a:r>
              <a:rPr lang="en-US" sz="24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Yahusha’s</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is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critical to CLEANSING PEOPLE - SO THEY can enter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Kingdom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PROCEED to the HOUSE.</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CLEANSES FROM DEATH, DISEASE, SICKNESS AND SIN.</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Blip>
                <a:blip r:embed="rId3"/>
              </a:buBlip>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Without this sacrifice the HOUSE </a:t>
            </a:r>
            <a:r>
              <a:rPr lang="en-US"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cannot be filled</a:t>
            </a: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Blip>
                <a:blip r:embed="rId3"/>
              </a:buBlip>
            </a:pPr>
            <a:r>
              <a:rPr lang="en-US" sz="24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The function of this sacrifice, and the deep meaning hidden within the </a:t>
            </a:r>
            <a:r>
              <a:rPr lang="en-US" sz="24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commandment</a:t>
            </a:r>
            <a:r>
              <a:rPr lang="en-US" sz="24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clearly point to the Messiah as the means to purification and </a:t>
            </a:r>
            <a:r>
              <a:rPr lang="en-US" sz="24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entrance </a:t>
            </a:r>
            <a:r>
              <a:rPr lang="en-US" sz="24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into the house.  He wants His House to be filled with His children – as </a:t>
            </a:r>
            <a:r>
              <a:rPr lang="en-US" sz="2400" b="1" dirty="0" smtClean="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			many </a:t>
            </a:r>
            <a:r>
              <a:rPr lang="en-US" sz="2400" b="1" dirty="0">
                <a:solidFill>
                  <a:srgbClr val="0070C0"/>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as possible!</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9875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26333" y="6614586"/>
            <a:ext cx="499851" cy="277598"/>
          </a:xfrm>
          <a:noFill/>
        </p:spPr>
        <p:txBody>
          <a:bodyPr/>
          <a:lstStyle/>
          <a:p>
            <a:fld id="{6D22F896-40B5-4ADD-8801-0D06FADFA095}" type="slidenum">
              <a:rPr lang="en-US" sz="1100" b="1" smtClean="0">
                <a:solidFill>
                  <a:schemeClr val="bg1"/>
                </a:solidFill>
              </a:rPr>
              <a:t>98</a:t>
            </a:fld>
            <a:endParaRPr lang="en-US" sz="1100" b="1" dirty="0">
              <a:solidFill>
                <a:schemeClr val="bg1"/>
              </a:solidFill>
            </a:endParaRPr>
          </a:p>
        </p:txBody>
      </p:sp>
      <p:sp>
        <p:nvSpPr>
          <p:cNvPr id="4" name="Rectangle 3"/>
          <p:cNvSpPr/>
          <p:nvPr/>
        </p:nvSpPr>
        <p:spPr>
          <a:xfrm>
            <a:off x="434382" y="828675"/>
            <a:ext cx="11382034" cy="5172075"/>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Questions in Conclusion</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9900FF"/>
              </a:buClr>
              <a:buFont typeface="Wingdings" panose="05000000000000000000" pitchFamily="2"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Is it possible King Solomon did not perceive the purpose of the “red heifer,” because he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died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before the Kingdom of Israel was divided and Joseph fell into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idolatry? </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9900FF"/>
              </a:buClr>
              <a:buFont typeface="Wingdings" panose="05000000000000000000" pitchFamily="2"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Interestingly, that division was directly related to his own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idolatry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400" i="1" dirty="0">
                <a:solidFill>
                  <a:srgbClr val="008080"/>
                </a:solidFill>
                <a:latin typeface="Georgia" panose="02040502050405020303" pitchFamily="18" charset="0"/>
                <a:ea typeface="Calibri" panose="020F0502020204030204" pitchFamily="34" charset="0"/>
                <a:cs typeface="Times New Roman" panose="02020603050405020304" pitchFamily="18" charset="0"/>
              </a:rPr>
              <a:t>1 Kings </a:t>
            </a:r>
            <a:r>
              <a:rPr lang="en-US" sz="24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11:11</a:t>
            </a:r>
            <a:r>
              <a:rPr lang="en-US" sz="2400" i="1" dirty="0" smtClean="0">
                <a:solidFill>
                  <a:schemeClr val="bg1"/>
                </a:solidFill>
                <a:latin typeface="Georgia" panose="02040502050405020303" pitchFamily="18" charset="0"/>
                <a:ea typeface="Calibri" panose="020F0502020204030204" pitchFamily="34" charset="0"/>
                <a:cs typeface="Times New Roman" panose="02020603050405020304" pitchFamily="18" charset="0"/>
              </a:rPr>
              <a:t>) </a:t>
            </a:r>
            <a:r>
              <a:rPr lang="en-US" sz="2400" i="1" dirty="0" smtClean="0">
                <a:solidFill>
                  <a:srgbClr val="008080"/>
                </a:solidFill>
                <a:latin typeface="Georgia" panose="02040502050405020303" pitchFamily="18" charset="0"/>
                <a:ea typeface="Calibri" panose="020F0502020204030204" pitchFamily="34" charset="0"/>
                <a:cs typeface="Times New Roman" panose="02020603050405020304" pitchFamily="18" charset="0"/>
              </a:rPr>
              <a:t> </a:t>
            </a:r>
            <a:r>
              <a:rPr lang="en-US" sz="2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Wherefore [</a:t>
            </a:r>
            <a:r>
              <a:rPr lang="en-US" sz="24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said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unto Solomon, Forasmuch as this is done of thee, and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thou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hast </a:t>
            </a:r>
            <a:r>
              <a:rPr lang="en-US" sz="24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not kept m</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y</a:t>
            </a:r>
            <a:r>
              <a:rPr lang="en-US" sz="24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covenant and m</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y</a:t>
            </a:r>
            <a:r>
              <a:rPr lang="en-US" sz="24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statutes</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which I have commanded thee,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Iwill</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surely rend the kingdom from thee, and will give it to thy servant.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KJV</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Clr>
                <a:srgbClr val="9900FF"/>
              </a:buClr>
              <a:buFont typeface="Wingdings" panose="05000000000000000000" pitchFamily="2"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idolatry continued to infect the House of Judah until the Temple was first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destroyed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by the Babylonians in 606 BC and finally by the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Romans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70 AD. </a:t>
            </a:r>
            <a:endParaRPr lang="en-CA"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9900FF"/>
              </a:buClr>
              <a:buFont typeface="Wingdings" panose="05000000000000000000" pitchFamily="2"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Both the House of Israel and the House of Judah were guilty of idolatry, and both were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exiled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from the Land.</a:t>
            </a:r>
            <a:endParaRPr lang="en-CA"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2531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5">
                <a:lumMod val="60000"/>
                <a:lumOff val="40000"/>
              </a:schemeClr>
            </a:gs>
            <a:gs pos="89000">
              <a:srgbClr val="00FF00">
                <a:alpha val="34000"/>
              </a:srgbClr>
            </a:gs>
            <a:gs pos="37000">
              <a:schemeClr val="accent5">
                <a:lumMod val="40000"/>
                <a:lumOff val="60000"/>
              </a:schemeClr>
            </a:gs>
            <a:gs pos="5000">
              <a:srgbClr val="FFFF00">
                <a:alpha val="32000"/>
              </a:srgb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26333" y="6614586"/>
            <a:ext cx="499851" cy="277598"/>
          </a:xfrm>
          <a:noFill/>
        </p:spPr>
        <p:txBody>
          <a:bodyPr/>
          <a:lstStyle/>
          <a:p>
            <a:fld id="{6D22F896-40B5-4ADD-8801-0D06FADFA095}" type="slidenum">
              <a:rPr lang="en-US" sz="1100" b="1" smtClean="0">
                <a:solidFill>
                  <a:schemeClr val="bg1"/>
                </a:solidFill>
              </a:rPr>
              <a:t>99</a:t>
            </a:fld>
            <a:endParaRPr lang="en-US" sz="1100" b="1" dirty="0">
              <a:solidFill>
                <a:schemeClr val="bg1"/>
              </a:solidFill>
            </a:endParaRPr>
          </a:p>
        </p:txBody>
      </p:sp>
      <p:sp>
        <p:nvSpPr>
          <p:cNvPr id="4" name="Rectangle 3"/>
          <p:cNvSpPr/>
          <p:nvPr/>
        </p:nvSpPr>
        <p:spPr>
          <a:xfrm>
            <a:off x="1337733" y="583143"/>
            <a:ext cx="9575811" cy="5639858"/>
          </a:xfrm>
          <a:prstGeom prst="rect">
            <a:avLst/>
          </a:prstGeom>
          <a:solidFill>
            <a:schemeClr val="accent1">
              <a:lumMod val="20000"/>
              <a:lumOff val="80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lnSpc>
                <a:spcPct val="115000"/>
              </a:lnSpc>
              <a:spcAft>
                <a:spcPts val="1000"/>
              </a:spcAft>
            </a:pPr>
            <a:r>
              <a:rPr lang="en-CA" sz="3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This is the End of </a:t>
            </a:r>
            <a:r>
              <a:rPr lang="en-CA" sz="36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Red Heifer</a:t>
            </a:r>
            <a:r>
              <a:rPr lang="en-CA"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CA" sz="3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Part #</a:t>
            </a:r>
            <a:r>
              <a:rPr lang="en-CA" sz="3600"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a:t>
            </a:r>
            <a:r>
              <a:rPr lang="en-CA"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CA" sz="3600"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n-CA" sz="3600"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May the </a:t>
            </a:r>
            <a:r>
              <a:rPr lang="en-CA" sz="32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Ruach Ha Qodesh </a:t>
            </a:r>
            <a: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bless you with this writing.</a:t>
            </a:r>
          </a:p>
          <a:p>
            <a:pPr algn="ctr">
              <a:lnSpc>
                <a:spcPct val="115000"/>
              </a:lnSpc>
              <a:spcAft>
                <a:spcPts val="1000"/>
              </a:spcAft>
            </a:pPr>
            <a: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Thank you for staying until the end. </a:t>
            </a:r>
          </a:p>
          <a:p>
            <a:pPr algn="ctr">
              <a:lnSpc>
                <a:spcPct val="115000"/>
              </a:lnSpc>
              <a:spcAft>
                <a:spcPts val="1000"/>
              </a:spcAft>
            </a:pPr>
            <a: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Please feel free to contact either Charlene Fortsch or, </a:t>
            </a:r>
            <a:b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myself, Timothy Astleford, if you have </a:t>
            </a:r>
            <a:b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questions, concerns or comments. </a:t>
            </a:r>
            <a:b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CA"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ln>
                  <a:solidFill>
                    <a:srgbClr val="663300"/>
                  </a:solidFill>
                </a:ln>
                <a:solidFill>
                  <a:srgbClr val="201F1E"/>
                </a:solidFill>
                <a:latin typeface="Segoe UI" panose="020B0502040204020203" pitchFamily="34" charset="0"/>
              </a:rPr>
              <a:t>questions@studythecalendar.com </a:t>
            </a:r>
            <a:endParaRPr lang="en-US" sz="3200" b="1" dirty="0">
              <a:ln>
                <a:solidFill>
                  <a:srgbClr val="663300"/>
                </a:solidFill>
              </a:ln>
              <a:solidFill>
                <a:srgbClr val="201F1E"/>
              </a:solidFill>
              <a:latin typeface="Segoe UI" panose="020B0502040204020203" pitchFamily="34" charset="0"/>
            </a:endParaRPr>
          </a:p>
        </p:txBody>
      </p:sp>
      <p:sp>
        <p:nvSpPr>
          <p:cNvPr id="2" name="Rectangle 1"/>
          <p:cNvSpPr/>
          <p:nvPr/>
        </p:nvSpPr>
        <p:spPr>
          <a:xfrm>
            <a:off x="2565980" y="5633761"/>
            <a:ext cx="7425814"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Website:  www.studythecalendar.com</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681438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TM33492763-City Berlin Design_SL_V1.pptx" id="{3F282180-5EEA-405F-B4AB-74AFDB282BED}" vid="{2C324EBF-668F-414A-954E-8F9D25B67C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FEF88-46AD-4DA4-B4B0-B0CB702092EE}">
  <ds:schemaRef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71af3243-3dd4-4a8d-8c0d-dd76da1f02a5"/>
    <ds:schemaRef ds:uri="http://schemas.openxmlformats.org/package/2006/metadata/core-properties"/>
    <ds:schemaRef ds:uri="16c05727-aa75-4e4a-9b5f-8a80a1165891"/>
    <ds:schemaRef ds:uri="http://www.w3.org/XML/1998/namespace"/>
    <ds:schemaRef ds:uri="http://purl.org/dc/elements/1.1/"/>
  </ds:schemaRefs>
</ds:datastoreItem>
</file>

<file path=customXml/itemProps2.xml><?xml version="1.0" encoding="utf-8"?>
<ds:datastoreItem xmlns:ds="http://schemas.openxmlformats.org/officeDocument/2006/customXml" ds:itemID="{A0763669-6920-4D40-91A7-A09F8FE2279B}">
  <ds:schemaRefs>
    <ds:schemaRef ds:uri="http://schemas.microsoft.com/sharepoint/v3/contenttype/forms"/>
  </ds:schemaRefs>
</ds:datastoreItem>
</file>

<file path=customXml/itemProps3.xml><?xml version="1.0" encoding="utf-8"?>
<ds:datastoreItem xmlns:ds="http://schemas.openxmlformats.org/officeDocument/2006/customXml" ds:itemID="{6B0B8669-5F33-417F-97D4-E062AF4A1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5509</Words>
  <Application>Microsoft Office PowerPoint</Application>
  <PresentationFormat>Custom</PresentationFormat>
  <Paragraphs>700</Paragraphs>
  <Slides>100</Slides>
  <Notes>15</Notes>
  <HiddenSlides>1</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Yahusha's Age of Responsibility</dc:title>
  <dc:creator/>
  <cp:lastModifiedBy/>
  <cp:revision>1</cp:revision>
  <dcterms:created xsi:type="dcterms:W3CDTF">2019-07-07T13:18:46Z</dcterms:created>
  <dcterms:modified xsi:type="dcterms:W3CDTF">2021-02-07T18:03:15Z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