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78" r:id="rId2"/>
    <p:sldId id="256" r:id="rId3"/>
    <p:sldId id="373" r:id="rId4"/>
    <p:sldId id="439" r:id="rId5"/>
    <p:sldId id="440" r:id="rId6"/>
    <p:sldId id="441" r:id="rId7"/>
    <p:sldId id="442" r:id="rId8"/>
    <p:sldId id="443" r:id="rId9"/>
    <p:sldId id="331" r:id="rId10"/>
    <p:sldId id="259" r:id="rId11"/>
    <p:sldId id="262" r:id="rId12"/>
    <p:sldId id="264" r:id="rId13"/>
    <p:sldId id="492" r:id="rId14"/>
    <p:sldId id="333" r:id="rId15"/>
    <p:sldId id="338" r:id="rId16"/>
    <p:sldId id="385" r:id="rId17"/>
    <p:sldId id="398" r:id="rId18"/>
    <p:sldId id="267" r:id="rId19"/>
    <p:sldId id="268" r:id="rId20"/>
    <p:sldId id="334" r:id="rId21"/>
    <p:sldId id="335" r:id="rId22"/>
    <p:sldId id="336" r:id="rId23"/>
    <p:sldId id="458" r:id="rId24"/>
    <p:sldId id="459" r:id="rId25"/>
    <p:sldId id="455" r:id="rId26"/>
    <p:sldId id="460" r:id="rId27"/>
    <p:sldId id="456" r:id="rId28"/>
    <p:sldId id="462" r:id="rId29"/>
    <p:sldId id="270" r:id="rId30"/>
    <p:sldId id="414" r:id="rId31"/>
    <p:sldId id="411" r:id="rId32"/>
    <p:sldId id="401" r:id="rId33"/>
    <p:sldId id="461" r:id="rId34"/>
    <p:sldId id="409" r:id="rId35"/>
    <p:sldId id="410" r:id="rId36"/>
    <p:sldId id="454" r:id="rId37"/>
    <p:sldId id="450" r:id="rId38"/>
    <p:sldId id="465" r:id="rId39"/>
    <p:sldId id="451" r:id="rId40"/>
    <p:sldId id="463" r:id="rId41"/>
    <p:sldId id="404" r:id="rId42"/>
    <p:sldId id="425" r:id="rId43"/>
    <p:sldId id="432" r:id="rId44"/>
    <p:sldId id="433" r:id="rId45"/>
    <p:sldId id="436" r:id="rId46"/>
    <p:sldId id="419" r:id="rId47"/>
    <p:sldId id="435" r:id="rId48"/>
    <p:sldId id="445" r:id="rId49"/>
    <p:sldId id="464" r:id="rId50"/>
    <p:sldId id="437" r:id="rId51"/>
    <p:sldId id="444" r:id="rId52"/>
    <p:sldId id="434" r:id="rId53"/>
    <p:sldId id="480" r:id="rId54"/>
    <p:sldId id="482" r:id="rId55"/>
    <p:sldId id="481" r:id="rId56"/>
    <p:sldId id="484" r:id="rId57"/>
    <p:sldId id="483" r:id="rId58"/>
    <p:sldId id="488" r:id="rId59"/>
    <p:sldId id="485" r:id="rId60"/>
    <p:sldId id="486" r:id="rId61"/>
    <p:sldId id="468" r:id="rId62"/>
    <p:sldId id="446" r:id="rId63"/>
    <p:sldId id="470" r:id="rId64"/>
    <p:sldId id="447" r:id="rId65"/>
    <p:sldId id="448" r:id="rId66"/>
    <p:sldId id="449" r:id="rId67"/>
    <p:sldId id="466" r:id="rId68"/>
    <p:sldId id="332" r:id="rId69"/>
    <p:sldId id="326" r:id="rId70"/>
    <p:sldId id="491" r:id="rId71"/>
    <p:sldId id="475" r:id="rId72"/>
    <p:sldId id="471" r:id="rId73"/>
    <p:sldId id="478" r:id="rId74"/>
    <p:sldId id="403" r:id="rId7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e" initials="R" lastIdx="377" clrIdx="0"/>
  <p:cmAuthor id="1" name="timothy Astleford" initials="tA" lastIdx="279" clrIdx="1">
    <p:extLst>
      <p:ext uri="{19B8F6BF-5375-455C-9EA6-DF929625EA0E}">
        <p15:presenceInfo xmlns:p15="http://schemas.microsoft.com/office/powerpoint/2012/main" xmlns="" userId="6f70958e306951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0001"/>
    <a:srgbClr val="A20000"/>
    <a:srgbClr val="006666"/>
    <a:srgbClr val="00EAEA"/>
    <a:srgbClr val="193342"/>
    <a:srgbClr val="1A3242"/>
    <a:srgbClr val="004846"/>
    <a:srgbClr val="0F1D27"/>
    <a:srgbClr val="7EC7D5"/>
    <a:srgbClr val="183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>
      <p:cViewPr varScale="1">
        <p:scale>
          <a:sx n="113" d="100"/>
          <a:sy n="113" d="100"/>
        </p:scale>
        <p:origin x="-9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218333-6BDC-45C9-BC46-223710663211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185F51-1A9A-4C5A-B45A-A91A949D3EB8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/>
            <a:t>#1</a:t>
          </a:r>
        </a:p>
      </dgm:t>
    </dgm:pt>
    <dgm:pt modelId="{C99580AC-69E5-4C47-B063-87D475B94756}" type="parTrans" cxnId="{4D13C553-3BA5-49BB-A0F6-3BED976A81B0}">
      <dgm:prSet/>
      <dgm:spPr/>
      <dgm:t>
        <a:bodyPr/>
        <a:lstStyle/>
        <a:p>
          <a:endParaRPr lang="en-US"/>
        </a:p>
      </dgm:t>
    </dgm:pt>
    <dgm:pt modelId="{5670D512-9CD6-48D1-90C9-0EAB10D6AEAF}" type="sibTrans" cxnId="{4D13C553-3BA5-49BB-A0F6-3BED976A81B0}">
      <dgm:prSet/>
      <dgm:spPr/>
      <dgm:t>
        <a:bodyPr/>
        <a:lstStyle/>
        <a:p>
          <a:endParaRPr lang="en-US"/>
        </a:p>
      </dgm:t>
    </dgm:pt>
    <dgm:pt modelId="{6A286B52-E9F7-499F-AA23-A79D41202415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Jour 1 de Création</a:t>
          </a:r>
        </a:p>
      </dgm:t>
    </dgm:pt>
    <dgm:pt modelId="{9139DF1C-D76F-436D-907C-C3F7697666A9}" type="parTrans" cxnId="{A0CC4245-43CE-419C-9FD0-39E5BA82C3DC}">
      <dgm:prSet/>
      <dgm:spPr/>
      <dgm:t>
        <a:bodyPr/>
        <a:lstStyle/>
        <a:p>
          <a:endParaRPr lang="en-US"/>
        </a:p>
      </dgm:t>
    </dgm:pt>
    <dgm:pt modelId="{8A97D962-0100-4B3E-AE3F-F3928C3631D8}" type="sibTrans" cxnId="{A0CC4245-43CE-419C-9FD0-39E5BA82C3DC}">
      <dgm:prSet/>
      <dgm:spPr/>
      <dgm:t>
        <a:bodyPr/>
        <a:lstStyle/>
        <a:p>
          <a:endParaRPr lang="en-US"/>
        </a:p>
      </dgm:t>
    </dgm:pt>
    <dgm:pt modelId="{91D6328C-190B-47CD-B303-B9BDE2808AF3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Jour commence avec Yahuah </a:t>
          </a:r>
          <a:r>
            <a:rPr lang="en-US" b="1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`owr </a:t>
          </a:r>
          <a:r>
            <a:rPr lang="en-US" b="1" dirty="0">
              <a:solidFill>
                <a:srgbClr val="7030A0"/>
              </a:solidFill>
            </a:rPr>
            <a:t>Lumière</a:t>
          </a:r>
        </a:p>
      </dgm:t>
    </dgm:pt>
    <dgm:pt modelId="{4CC61358-FF11-436A-A9DE-562FED27E1C1}" type="parTrans" cxnId="{15FC365C-F476-47AA-BB4B-CA6F20A4E8DC}">
      <dgm:prSet/>
      <dgm:spPr/>
      <dgm:t>
        <a:bodyPr/>
        <a:lstStyle/>
        <a:p>
          <a:endParaRPr lang="en-US"/>
        </a:p>
      </dgm:t>
    </dgm:pt>
    <dgm:pt modelId="{5CEA8701-A8CD-489D-86DF-3B804FBAF465}" type="sibTrans" cxnId="{15FC365C-F476-47AA-BB4B-CA6F20A4E8DC}">
      <dgm:prSet/>
      <dgm:spPr/>
      <dgm:t>
        <a:bodyPr/>
        <a:lstStyle/>
        <a:p>
          <a:endParaRPr lang="en-US"/>
        </a:p>
      </dgm:t>
    </dgm:pt>
    <dgm:pt modelId="{0AC5A35B-D8E1-4842-BD2F-9F66CB4F4EC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#2-3-4</a:t>
          </a:r>
        </a:p>
      </dgm:t>
    </dgm:pt>
    <dgm:pt modelId="{7395CD5D-1966-4C28-AE44-FEF268BE2D2A}" type="parTrans" cxnId="{5212C798-4712-4333-8B3C-4F1DE7525DEB}">
      <dgm:prSet/>
      <dgm:spPr/>
      <dgm:t>
        <a:bodyPr/>
        <a:lstStyle/>
        <a:p>
          <a:endParaRPr lang="en-US"/>
        </a:p>
      </dgm:t>
    </dgm:pt>
    <dgm:pt modelId="{920FCEE8-7401-4044-9FFB-5F1DDE1468B5}" type="sibTrans" cxnId="{5212C798-4712-4333-8B3C-4F1DE7525DEB}">
      <dgm:prSet/>
      <dgm:spPr/>
      <dgm:t>
        <a:bodyPr/>
        <a:lstStyle/>
        <a:p>
          <a:endParaRPr lang="en-US"/>
        </a:p>
      </dgm:t>
    </dgm:pt>
    <dgm:pt modelId="{DDA98E91-A5AB-4FA5-9307-2D8910634F4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Jours 2, 3, &amp; 4 de la Création</a:t>
          </a:r>
        </a:p>
      </dgm:t>
    </dgm:pt>
    <dgm:pt modelId="{CD2C4708-13C4-4A3E-A88D-B61FE90987E3}" type="parTrans" cxnId="{3E8BBDCC-F51B-40F6-81BC-D8409CB692FC}">
      <dgm:prSet/>
      <dgm:spPr/>
      <dgm:t>
        <a:bodyPr/>
        <a:lstStyle/>
        <a:p>
          <a:endParaRPr lang="en-US"/>
        </a:p>
      </dgm:t>
    </dgm:pt>
    <dgm:pt modelId="{34A654BA-7F34-408E-83C9-C62E534391D7}" type="sibTrans" cxnId="{3E8BBDCC-F51B-40F6-81BC-D8409CB692FC}">
      <dgm:prSet/>
      <dgm:spPr/>
      <dgm:t>
        <a:bodyPr/>
        <a:lstStyle/>
        <a:p>
          <a:endParaRPr lang="en-US"/>
        </a:p>
      </dgm:t>
    </dgm:pt>
    <dgm:pt modelId="{0CFC2CC4-17AF-40CB-9A73-3D4D5E35A9B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Jour commence avec Yahuah </a:t>
          </a:r>
          <a:r>
            <a:rPr lang="en-US" b="1" dirty="0">
              <a:solidFill>
                <a:schemeClr val="accent5">
                  <a:lumMod val="50000"/>
                </a:schemeClr>
              </a:solidFill>
              <a:effectLst>
                <a:glow rad="101600">
                  <a:srgbClr val="CCFF33"/>
                </a:glow>
              </a:effectLst>
            </a:rPr>
            <a:t>boqer</a:t>
          </a:r>
          <a:r>
            <a:rPr lang="en-US" b="1" dirty="0">
              <a:solidFill>
                <a:schemeClr val="accent5">
                  <a:lumMod val="50000"/>
                </a:schemeClr>
              </a:solidFill>
            </a:rPr>
            <a:t> lumière</a:t>
          </a:r>
        </a:p>
      </dgm:t>
    </dgm:pt>
    <dgm:pt modelId="{AD6D496F-DDE4-4A87-A7F0-872AD78106A9}" type="parTrans" cxnId="{CE0D475A-D0B8-4FC2-A39E-2F715625EA1D}">
      <dgm:prSet/>
      <dgm:spPr/>
      <dgm:t>
        <a:bodyPr/>
        <a:lstStyle/>
        <a:p>
          <a:endParaRPr lang="en-US"/>
        </a:p>
      </dgm:t>
    </dgm:pt>
    <dgm:pt modelId="{5DF85F46-E62C-4B69-B5E3-BDECFA4E01BA}" type="sibTrans" cxnId="{CE0D475A-D0B8-4FC2-A39E-2F715625EA1D}">
      <dgm:prSet/>
      <dgm:spPr/>
      <dgm:t>
        <a:bodyPr/>
        <a:lstStyle/>
        <a:p>
          <a:endParaRPr lang="en-US"/>
        </a:p>
      </dgm:t>
    </dgm:pt>
    <dgm:pt modelId="{D2D41072-6246-4017-8BCA-B3BFD78FDA5A}">
      <dgm:prSet phldrT="[Text]"/>
      <dgm:spPr/>
      <dgm:t>
        <a:bodyPr/>
        <a:lstStyle/>
        <a:p>
          <a:r>
            <a:rPr lang="en-US" b="1" dirty="0"/>
            <a:t>#5</a:t>
          </a:r>
        </a:p>
      </dgm:t>
    </dgm:pt>
    <dgm:pt modelId="{5143186A-E21F-4F2F-89D6-94096040B2EC}" type="parTrans" cxnId="{BFE102A9-0B93-4561-9DDD-AEB0437783CF}">
      <dgm:prSet/>
      <dgm:spPr/>
      <dgm:t>
        <a:bodyPr/>
        <a:lstStyle/>
        <a:p>
          <a:endParaRPr lang="en-US"/>
        </a:p>
      </dgm:t>
    </dgm:pt>
    <dgm:pt modelId="{48394E27-2157-47FB-8FCC-B098B22D0BC2}" type="sibTrans" cxnId="{BFE102A9-0B93-4561-9DDD-AEB0437783CF}">
      <dgm:prSet/>
      <dgm:spPr/>
      <dgm:t>
        <a:bodyPr/>
        <a:lstStyle/>
        <a:p>
          <a:endParaRPr lang="en-US"/>
        </a:p>
      </dgm:t>
    </dgm:pt>
    <dgm:pt modelId="{E4A4CD6D-C5E0-4DF3-BE9A-BAEA76470192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Jour 5 de la Création et avant</a:t>
          </a:r>
        </a:p>
      </dgm:t>
    </dgm:pt>
    <dgm:pt modelId="{3FF248D0-3A51-427C-AB9F-C375C357AED0}" type="parTrans" cxnId="{ACAC4959-C07A-4293-93E9-D1A1D1B90F64}">
      <dgm:prSet/>
      <dgm:spPr/>
      <dgm:t>
        <a:bodyPr/>
        <a:lstStyle/>
        <a:p>
          <a:endParaRPr lang="en-US"/>
        </a:p>
      </dgm:t>
    </dgm:pt>
    <dgm:pt modelId="{EF0A8EB1-5AFA-43AC-AFCB-A8D76C49A40A}" type="sibTrans" cxnId="{ACAC4959-C07A-4293-93E9-D1A1D1B90F64}">
      <dgm:prSet/>
      <dgm:spPr/>
      <dgm:t>
        <a:bodyPr/>
        <a:lstStyle/>
        <a:p>
          <a:endParaRPr lang="en-US"/>
        </a:p>
      </dgm:t>
    </dgm:pt>
    <dgm:pt modelId="{3F0C1312-9065-4BD1-BBA5-4E9673536C5D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Jour commence avec le  </a:t>
          </a:r>
          <a:r>
            <a:rPr lang="en-US" b="1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FFFF00"/>
                </a:glow>
              </a:effectLst>
            </a:rPr>
            <a:t>soleil boqer 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lumière</a:t>
          </a:r>
        </a:p>
      </dgm:t>
    </dgm:pt>
    <dgm:pt modelId="{0FEEBF27-A4CE-45DF-BE73-0BC641835D02}" type="parTrans" cxnId="{DE63B21A-6148-4C36-9E0A-56F6BEB084D7}">
      <dgm:prSet/>
      <dgm:spPr/>
      <dgm:t>
        <a:bodyPr/>
        <a:lstStyle/>
        <a:p>
          <a:endParaRPr lang="en-US"/>
        </a:p>
      </dgm:t>
    </dgm:pt>
    <dgm:pt modelId="{51D42630-0A78-40FD-B50E-D822349FD148}" type="sibTrans" cxnId="{DE63B21A-6148-4C36-9E0A-56F6BEB084D7}">
      <dgm:prSet/>
      <dgm:spPr/>
      <dgm:t>
        <a:bodyPr/>
        <a:lstStyle/>
        <a:p>
          <a:endParaRPr lang="en-US"/>
        </a:p>
      </dgm:t>
    </dgm:pt>
    <dgm:pt modelId="{BEC10CFB-0B98-422E-88E3-E11BE747EAF4}" type="pres">
      <dgm:prSet presAssocID="{C6218333-6BDC-45C9-BC46-22371066321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983B1F-D386-4540-A1E4-C5B22CEDF2CE}" type="pres">
      <dgm:prSet presAssocID="{BB185F51-1A9A-4C5A-B45A-A91A949D3EB8}" presName="composite" presStyleCnt="0"/>
      <dgm:spPr/>
    </dgm:pt>
    <dgm:pt modelId="{2C555F30-174B-4365-9220-B639C8898A39}" type="pres">
      <dgm:prSet presAssocID="{BB185F51-1A9A-4C5A-B45A-A91A949D3EB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3C114-EA44-4C50-896F-E99908EA6140}" type="pres">
      <dgm:prSet presAssocID="{BB185F51-1A9A-4C5A-B45A-A91A949D3EB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3D659-C1A1-44AC-80A9-3349B4C4594B}" type="pres">
      <dgm:prSet presAssocID="{5670D512-9CD6-48D1-90C9-0EAB10D6AEAF}" presName="sp" presStyleCnt="0"/>
      <dgm:spPr/>
    </dgm:pt>
    <dgm:pt modelId="{FC0AFAFC-A4FE-4117-B89F-94B96F8F4730}" type="pres">
      <dgm:prSet presAssocID="{0AC5A35B-D8E1-4842-BD2F-9F66CB4F4ECC}" presName="composite" presStyleCnt="0"/>
      <dgm:spPr/>
    </dgm:pt>
    <dgm:pt modelId="{A76CF12B-0D8C-40E1-8923-FD16C97146E7}" type="pres">
      <dgm:prSet presAssocID="{0AC5A35B-D8E1-4842-BD2F-9F66CB4F4EC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ACBCE-0685-4F00-85EB-EA3669FE7D12}" type="pres">
      <dgm:prSet presAssocID="{0AC5A35B-D8E1-4842-BD2F-9F66CB4F4EC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FFF92-B4BC-4388-830F-38899316A176}" type="pres">
      <dgm:prSet presAssocID="{920FCEE8-7401-4044-9FFB-5F1DDE1468B5}" presName="sp" presStyleCnt="0"/>
      <dgm:spPr/>
    </dgm:pt>
    <dgm:pt modelId="{D75F0E2B-F964-43D1-8AE8-578135D2DA2D}" type="pres">
      <dgm:prSet presAssocID="{D2D41072-6246-4017-8BCA-B3BFD78FDA5A}" presName="composite" presStyleCnt="0"/>
      <dgm:spPr/>
    </dgm:pt>
    <dgm:pt modelId="{BC4268E0-67B5-438F-B8E7-2C67E39963C9}" type="pres">
      <dgm:prSet presAssocID="{D2D41072-6246-4017-8BCA-B3BFD78FDA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DCD22-9C16-4A40-82BE-D5D997412F13}" type="pres">
      <dgm:prSet presAssocID="{D2D41072-6246-4017-8BCA-B3BFD78FDA5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63B21A-6148-4C36-9E0A-56F6BEB084D7}" srcId="{D2D41072-6246-4017-8BCA-B3BFD78FDA5A}" destId="{3F0C1312-9065-4BD1-BBA5-4E9673536C5D}" srcOrd="1" destOrd="0" parTransId="{0FEEBF27-A4CE-45DF-BE73-0BC641835D02}" sibTransId="{51D42630-0A78-40FD-B50E-D822349FD148}"/>
    <dgm:cxn modelId="{CE0D475A-D0B8-4FC2-A39E-2F715625EA1D}" srcId="{0AC5A35B-D8E1-4842-BD2F-9F66CB4F4ECC}" destId="{0CFC2CC4-17AF-40CB-9A73-3D4D5E35A9BB}" srcOrd="1" destOrd="0" parTransId="{AD6D496F-DDE4-4A87-A7F0-872AD78106A9}" sibTransId="{5DF85F46-E62C-4B69-B5E3-BDECFA4E01BA}"/>
    <dgm:cxn modelId="{4D13C553-3BA5-49BB-A0F6-3BED976A81B0}" srcId="{C6218333-6BDC-45C9-BC46-223710663211}" destId="{BB185F51-1A9A-4C5A-B45A-A91A949D3EB8}" srcOrd="0" destOrd="0" parTransId="{C99580AC-69E5-4C47-B063-87D475B94756}" sibTransId="{5670D512-9CD6-48D1-90C9-0EAB10D6AEAF}"/>
    <dgm:cxn modelId="{073AC88D-F65E-414D-96BA-7CECD2D6C914}" type="presOf" srcId="{BB185F51-1A9A-4C5A-B45A-A91A949D3EB8}" destId="{2C555F30-174B-4365-9220-B639C8898A39}" srcOrd="0" destOrd="0" presId="urn:microsoft.com/office/officeart/2005/8/layout/chevron2"/>
    <dgm:cxn modelId="{B50147DE-FF2C-45F8-939D-E1E639BF39F0}" type="presOf" srcId="{91D6328C-190B-47CD-B303-B9BDE2808AF3}" destId="{8DB3C114-EA44-4C50-896F-E99908EA6140}" srcOrd="0" destOrd="1" presId="urn:microsoft.com/office/officeart/2005/8/layout/chevron2"/>
    <dgm:cxn modelId="{A0CC4245-43CE-419C-9FD0-39E5BA82C3DC}" srcId="{BB185F51-1A9A-4C5A-B45A-A91A949D3EB8}" destId="{6A286B52-E9F7-499F-AA23-A79D41202415}" srcOrd="0" destOrd="0" parTransId="{9139DF1C-D76F-436D-907C-C3F7697666A9}" sibTransId="{8A97D962-0100-4B3E-AE3F-F3928C3631D8}"/>
    <dgm:cxn modelId="{5E3809A3-799A-42ED-B802-04842D7DFF50}" type="presOf" srcId="{6A286B52-E9F7-499F-AA23-A79D41202415}" destId="{8DB3C114-EA44-4C50-896F-E99908EA6140}" srcOrd="0" destOrd="0" presId="urn:microsoft.com/office/officeart/2005/8/layout/chevron2"/>
    <dgm:cxn modelId="{5B8A9125-6629-475D-8C4E-C926CBCC18C3}" type="presOf" srcId="{E4A4CD6D-C5E0-4DF3-BE9A-BAEA76470192}" destId="{2D6DCD22-9C16-4A40-82BE-D5D997412F13}" srcOrd="0" destOrd="0" presId="urn:microsoft.com/office/officeart/2005/8/layout/chevron2"/>
    <dgm:cxn modelId="{ACAC4959-C07A-4293-93E9-D1A1D1B90F64}" srcId="{D2D41072-6246-4017-8BCA-B3BFD78FDA5A}" destId="{E4A4CD6D-C5E0-4DF3-BE9A-BAEA76470192}" srcOrd="0" destOrd="0" parTransId="{3FF248D0-3A51-427C-AB9F-C375C357AED0}" sibTransId="{EF0A8EB1-5AFA-43AC-AFCB-A8D76C49A40A}"/>
    <dgm:cxn modelId="{3E8BBDCC-F51B-40F6-81BC-D8409CB692FC}" srcId="{0AC5A35B-D8E1-4842-BD2F-9F66CB4F4ECC}" destId="{DDA98E91-A5AB-4FA5-9307-2D8910634F4B}" srcOrd="0" destOrd="0" parTransId="{CD2C4708-13C4-4A3E-A88D-B61FE90987E3}" sibTransId="{34A654BA-7F34-408E-83C9-C62E534391D7}"/>
    <dgm:cxn modelId="{4519AD5E-B65B-4034-B6BF-186A15E9CD2E}" type="presOf" srcId="{0CFC2CC4-17AF-40CB-9A73-3D4D5E35A9BB}" destId="{248ACBCE-0685-4F00-85EB-EA3669FE7D12}" srcOrd="0" destOrd="1" presId="urn:microsoft.com/office/officeart/2005/8/layout/chevron2"/>
    <dgm:cxn modelId="{BFE102A9-0B93-4561-9DDD-AEB0437783CF}" srcId="{C6218333-6BDC-45C9-BC46-223710663211}" destId="{D2D41072-6246-4017-8BCA-B3BFD78FDA5A}" srcOrd="2" destOrd="0" parTransId="{5143186A-E21F-4F2F-89D6-94096040B2EC}" sibTransId="{48394E27-2157-47FB-8FCC-B098B22D0BC2}"/>
    <dgm:cxn modelId="{95F4E8BB-1958-45DD-BC06-FF4DF061C9B4}" type="presOf" srcId="{C6218333-6BDC-45C9-BC46-223710663211}" destId="{BEC10CFB-0B98-422E-88E3-E11BE747EAF4}" srcOrd="0" destOrd="0" presId="urn:microsoft.com/office/officeart/2005/8/layout/chevron2"/>
    <dgm:cxn modelId="{BC39A1FA-CA29-4CF0-B51F-B03A613A48DE}" type="presOf" srcId="{0AC5A35B-D8E1-4842-BD2F-9F66CB4F4ECC}" destId="{A76CF12B-0D8C-40E1-8923-FD16C97146E7}" srcOrd="0" destOrd="0" presId="urn:microsoft.com/office/officeart/2005/8/layout/chevron2"/>
    <dgm:cxn modelId="{5212C798-4712-4333-8B3C-4F1DE7525DEB}" srcId="{C6218333-6BDC-45C9-BC46-223710663211}" destId="{0AC5A35B-D8E1-4842-BD2F-9F66CB4F4ECC}" srcOrd="1" destOrd="0" parTransId="{7395CD5D-1966-4C28-AE44-FEF268BE2D2A}" sibTransId="{920FCEE8-7401-4044-9FFB-5F1DDE1468B5}"/>
    <dgm:cxn modelId="{90BC9E9D-4C5A-480D-977E-2D9CD30FCF07}" type="presOf" srcId="{DDA98E91-A5AB-4FA5-9307-2D8910634F4B}" destId="{248ACBCE-0685-4F00-85EB-EA3669FE7D12}" srcOrd="0" destOrd="0" presId="urn:microsoft.com/office/officeart/2005/8/layout/chevron2"/>
    <dgm:cxn modelId="{EFADB796-9D28-40DD-BEB1-DB8D0AAFA086}" type="presOf" srcId="{D2D41072-6246-4017-8BCA-B3BFD78FDA5A}" destId="{BC4268E0-67B5-438F-B8E7-2C67E39963C9}" srcOrd="0" destOrd="0" presId="urn:microsoft.com/office/officeart/2005/8/layout/chevron2"/>
    <dgm:cxn modelId="{15FC365C-F476-47AA-BB4B-CA6F20A4E8DC}" srcId="{BB185F51-1A9A-4C5A-B45A-A91A949D3EB8}" destId="{91D6328C-190B-47CD-B303-B9BDE2808AF3}" srcOrd="1" destOrd="0" parTransId="{4CC61358-FF11-436A-A9DE-562FED27E1C1}" sibTransId="{5CEA8701-A8CD-489D-86DF-3B804FBAF465}"/>
    <dgm:cxn modelId="{F439CE99-5DDA-4DA5-B662-DBCB76AAFB17}" type="presOf" srcId="{3F0C1312-9065-4BD1-BBA5-4E9673536C5D}" destId="{2D6DCD22-9C16-4A40-82BE-D5D997412F13}" srcOrd="0" destOrd="1" presId="urn:microsoft.com/office/officeart/2005/8/layout/chevron2"/>
    <dgm:cxn modelId="{1194DC5A-BE6D-44F6-A583-B87D38559AA4}" type="presParOf" srcId="{BEC10CFB-0B98-422E-88E3-E11BE747EAF4}" destId="{28983B1F-D386-4540-A1E4-C5B22CEDF2CE}" srcOrd="0" destOrd="0" presId="urn:microsoft.com/office/officeart/2005/8/layout/chevron2"/>
    <dgm:cxn modelId="{D7F2FD2C-116F-4EB2-A613-B848306F812F}" type="presParOf" srcId="{28983B1F-D386-4540-A1E4-C5B22CEDF2CE}" destId="{2C555F30-174B-4365-9220-B639C8898A39}" srcOrd="0" destOrd="0" presId="urn:microsoft.com/office/officeart/2005/8/layout/chevron2"/>
    <dgm:cxn modelId="{7D932FFB-3EAA-4B8F-A420-45BC91FB2CBC}" type="presParOf" srcId="{28983B1F-D386-4540-A1E4-C5B22CEDF2CE}" destId="{8DB3C114-EA44-4C50-896F-E99908EA6140}" srcOrd="1" destOrd="0" presId="urn:microsoft.com/office/officeart/2005/8/layout/chevron2"/>
    <dgm:cxn modelId="{FFE3EE0D-4C31-46A8-B71B-D6B4F487FD36}" type="presParOf" srcId="{BEC10CFB-0B98-422E-88E3-E11BE747EAF4}" destId="{9983D659-C1A1-44AC-80A9-3349B4C4594B}" srcOrd="1" destOrd="0" presId="urn:microsoft.com/office/officeart/2005/8/layout/chevron2"/>
    <dgm:cxn modelId="{8C2E73E2-DDA6-4785-85A6-945D477ED8FB}" type="presParOf" srcId="{BEC10CFB-0B98-422E-88E3-E11BE747EAF4}" destId="{FC0AFAFC-A4FE-4117-B89F-94B96F8F4730}" srcOrd="2" destOrd="0" presId="urn:microsoft.com/office/officeart/2005/8/layout/chevron2"/>
    <dgm:cxn modelId="{D7E7FB57-5E34-4C64-AC5E-FE335E2AAD99}" type="presParOf" srcId="{FC0AFAFC-A4FE-4117-B89F-94B96F8F4730}" destId="{A76CF12B-0D8C-40E1-8923-FD16C97146E7}" srcOrd="0" destOrd="0" presId="urn:microsoft.com/office/officeart/2005/8/layout/chevron2"/>
    <dgm:cxn modelId="{21CE7CDB-901B-42FB-9449-1BA4FE4E264E}" type="presParOf" srcId="{FC0AFAFC-A4FE-4117-B89F-94B96F8F4730}" destId="{248ACBCE-0685-4F00-85EB-EA3669FE7D12}" srcOrd="1" destOrd="0" presId="urn:microsoft.com/office/officeart/2005/8/layout/chevron2"/>
    <dgm:cxn modelId="{8AAAAE9F-4E3D-4FCE-89BF-DDFCE6CDD9B7}" type="presParOf" srcId="{BEC10CFB-0B98-422E-88E3-E11BE747EAF4}" destId="{35EFFF92-B4BC-4388-830F-38899316A176}" srcOrd="3" destOrd="0" presId="urn:microsoft.com/office/officeart/2005/8/layout/chevron2"/>
    <dgm:cxn modelId="{2B0743E6-5DE1-4BB0-843B-96116D222479}" type="presParOf" srcId="{BEC10CFB-0B98-422E-88E3-E11BE747EAF4}" destId="{D75F0E2B-F964-43D1-8AE8-578135D2DA2D}" srcOrd="4" destOrd="0" presId="urn:microsoft.com/office/officeart/2005/8/layout/chevron2"/>
    <dgm:cxn modelId="{02F25DE8-1B32-43EC-BD3A-DA769FB29879}" type="presParOf" srcId="{D75F0E2B-F964-43D1-8AE8-578135D2DA2D}" destId="{BC4268E0-67B5-438F-B8E7-2C67E39963C9}" srcOrd="0" destOrd="0" presId="urn:microsoft.com/office/officeart/2005/8/layout/chevron2"/>
    <dgm:cxn modelId="{DC5AD157-3B12-4EBD-8E48-4D622EFD08C1}" type="presParOf" srcId="{D75F0E2B-F964-43D1-8AE8-578135D2DA2D}" destId="{2D6DCD22-9C16-4A40-82BE-D5D997412F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218333-6BDC-45C9-BC46-223710663211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185F51-1A9A-4C5A-B45A-A91A949D3EB8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/>
            <a:t>#1</a:t>
          </a:r>
        </a:p>
      </dgm:t>
    </dgm:pt>
    <dgm:pt modelId="{C99580AC-69E5-4C47-B063-87D475B94756}" type="parTrans" cxnId="{4D13C553-3BA5-49BB-A0F6-3BED976A81B0}">
      <dgm:prSet/>
      <dgm:spPr/>
      <dgm:t>
        <a:bodyPr/>
        <a:lstStyle/>
        <a:p>
          <a:endParaRPr lang="en-US"/>
        </a:p>
      </dgm:t>
    </dgm:pt>
    <dgm:pt modelId="{5670D512-9CD6-48D1-90C9-0EAB10D6AEAF}" type="sibTrans" cxnId="{4D13C553-3BA5-49BB-A0F6-3BED976A81B0}">
      <dgm:prSet/>
      <dgm:spPr/>
      <dgm:t>
        <a:bodyPr/>
        <a:lstStyle/>
        <a:p>
          <a:endParaRPr lang="en-US"/>
        </a:p>
      </dgm:t>
    </dgm:pt>
    <dgm:pt modelId="{6A286B52-E9F7-499F-AA23-A79D41202415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Jour 1 de la Création</a:t>
          </a:r>
        </a:p>
      </dgm:t>
    </dgm:pt>
    <dgm:pt modelId="{9139DF1C-D76F-436D-907C-C3F7697666A9}" type="parTrans" cxnId="{A0CC4245-43CE-419C-9FD0-39E5BA82C3DC}">
      <dgm:prSet/>
      <dgm:spPr/>
      <dgm:t>
        <a:bodyPr/>
        <a:lstStyle/>
        <a:p>
          <a:endParaRPr lang="en-US"/>
        </a:p>
      </dgm:t>
    </dgm:pt>
    <dgm:pt modelId="{8A97D962-0100-4B3E-AE3F-F3928C3631D8}" type="sibTrans" cxnId="{A0CC4245-43CE-419C-9FD0-39E5BA82C3DC}">
      <dgm:prSet/>
      <dgm:spPr/>
      <dgm:t>
        <a:bodyPr/>
        <a:lstStyle/>
        <a:p>
          <a:endParaRPr lang="en-US"/>
        </a:p>
      </dgm:t>
    </dgm:pt>
    <dgm:pt modelId="{91D6328C-190B-47CD-B303-B9BDE2808AF3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Jour commence avec Yahuah `</a:t>
          </a:r>
          <a:r>
            <a:rPr lang="en-US" b="1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owr </a:t>
          </a:r>
          <a:r>
            <a:rPr lang="en-US" b="1" dirty="0">
              <a:solidFill>
                <a:srgbClr val="7030A0"/>
              </a:solidFill>
            </a:rPr>
            <a:t>LUMIÈRE</a:t>
          </a:r>
        </a:p>
      </dgm:t>
    </dgm:pt>
    <dgm:pt modelId="{4CC61358-FF11-436A-A9DE-562FED27E1C1}" type="parTrans" cxnId="{15FC365C-F476-47AA-BB4B-CA6F20A4E8DC}">
      <dgm:prSet/>
      <dgm:spPr/>
      <dgm:t>
        <a:bodyPr/>
        <a:lstStyle/>
        <a:p>
          <a:endParaRPr lang="en-US"/>
        </a:p>
      </dgm:t>
    </dgm:pt>
    <dgm:pt modelId="{5CEA8701-A8CD-489D-86DF-3B804FBAF465}" type="sibTrans" cxnId="{15FC365C-F476-47AA-BB4B-CA6F20A4E8DC}">
      <dgm:prSet/>
      <dgm:spPr/>
      <dgm:t>
        <a:bodyPr/>
        <a:lstStyle/>
        <a:p>
          <a:endParaRPr lang="en-US"/>
        </a:p>
      </dgm:t>
    </dgm:pt>
    <dgm:pt modelId="{0AC5A35B-D8E1-4842-BD2F-9F66CB4F4EC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#2-3-4</a:t>
          </a:r>
        </a:p>
      </dgm:t>
    </dgm:pt>
    <dgm:pt modelId="{7395CD5D-1966-4C28-AE44-FEF268BE2D2A}" type="parTrans" cxnId="{5212C798-4712-4333-8B3C-4F1DE7525DEB}">
      <dgm:prSet/>
      <dgm:spPr/>
      <dgm:t>
        <a:bodyPr/>
        <a:lstStyle/>
        <a:p>
          <a:endParaRPr lang="en-US"/>
        </a:p>
      </dgm:t>
    </dgm:pt>
    <dgm:pt modelId="{920FCEE8-7401-4044-9FFB-5F1DDE1468B5}" type="sibTrans" cxnId="{5212C798-4712-4333-8B3C-4F1DE7525DEB}">
      <dgm:prSet/>
      <dgm:spPr/>
      <dgm:t>
        <a:bodyPr/>
        <a:lstStyle/>
        <a:p>
          <a:endParaRPr lang="en-US"/>
        </a:p>
      </dgm:t>
    </dgm:pt>
    <dgm:pt modelId="{DDA98E91-A5AB-4FA5-9307-2D8910634F4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Jour 2, 3, &amp; 4 de la Création</a:t>
          </a:r>
        </a:p>
      </dgm:t>
    </dgm:pt>
    <dgm:pt modelId="{CD2C4708-13C4-4A3E-A88D-B61FE90987E3}" type="parTrans" cxnId="{3E8BBDCC-F51B-40F6-81BC-D8409CB692FC}">
      <dgm:prSet/>
      <dgm:spPr/>
      <dgm:t>
        <a:bodyPr/>
        <a:lstStyle/>
        <a:p>
          <a:endParaRPr lang="en-US"/>
        </a:p>
      </dgm:t>
    </dgm:pt>
    <dgm:pt modelId="{34A654BA-7F34-408E-83C9-C62E534391D7}" type="sibTrans" cxnId="{3E8BBDCC-F51B-40F6-81BC-D8409CB692FC}">
      <dgm:prSet/>
      <dgm:spPr/>
      <dgm:t>
        <a:bodyPr/>
        <a:lstStyle/>
        <a:p>
          <a:endParaRPr lang="en-US"/>
        </a:p>
      </dgm:t>
    </dgm:pt>
    <dgm:pt modelId="{0CFC2CC4-17AF-40CB-9A73-3D4D5E35A9B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Jour commence avec Yahuah </a:t>
          </a:r>
          <a:r>
            <a:rPr lang="en-US" b="1" dirty="0">
              <a:solidFill>
                <a:schemeClr val="accent5">
                  <a:lumMod val="50000"/>
                </a:schemeClr>
              </a:solidFill>
              <a:effectLst>
                <a:glow rad="88900">
                  <a:srgbClr val="CCFF33"/>
                </a:glow>
              </a:effectLst>
            </a:rPr>
            <a:t>boqer</a:t>
          </a:r>
          <a:r>
            <a:rPr lang="en-US" b="1" dirty="0">
              <a:solidFill>
                <a:schemeClr val="accent5">
                  <a:lumMod val="50000"/>
                </a:schemeClr>
              </a:solidFill>
            </a:rPr>
            <a:t> lumière</a:t>
          </a:r>
        </a:p>
      </dgm:t>
    </dgm:pt>
    <dgm:pt modelId="{AD6D496F-DDE4-4A87-A7F0-872AD78106A9}" type="parTrans" cxnId="{CE0D475A-D0B8-4FC2-A39E-2F715625EA1D}">
      <dgm:prSet/>
      <dgm:spPr/>
      <dgm:t>
        <a:bodyPr/>
        <a:lstStyle/>
        <a:p>
          <a:endParaRPr lang="en-US"/>
        </a:p>
      </dgm:t>
    </dgm:pt>
    <dgm:pt modelId="{5DF85F46-E62C-4B69-B5E3-BDECFA4E01BA}" type="sibTrans" cxnId="{CE0D475A-D0B8-4FC2-A39E-2F715625EA1D}">
      <dgm:prSet/>
      <dgm:spPr/>
      <dgm:t>
        <a:bodyPr/>
        <a:lstStyle/>
        <a:p>
          <a:endParaRPr lang="en-US"/>
        </a:p>
      </dgm:t>
    </dgm:pt>
    <dgm:pt modelId="{D2D41072-6246-4017-8BCA-B3BFD78FDA5A}">
      <dgm:prSet phldrT="[Text]"/>
      <dgm:spPr/>
      <dgm:t>
        <a:bodyPr/>
        <a:lstStyle/>
        <a:p>
          <a:r>
            <a:rPr lang="en-US" b="1" dirty="0"/>
            <a:t>#5</a:t>
          </a:r>
        </a:p>
      </dgm:t>
    </dgm:pt>
    <dgm:pt modelId="{48394E27-2157-47FB-8FCC-B098B22D0BC2}" type="sibTrans" cxnId="{BFE102A9-0B93-4561-9DDD-AEB0437783CF}">
      <dgm:prSet/>
      <dgm:spPr/>
      <dgm:t>
        <a:bodyPr/>
        <a:lstStyle/>
        <a:p>
          <a:endParaRPr lang="en-US"/>
        </a:p>
      </dgm:t>
    </dgm:pt>
    <dgm:pt modelId="{5143186A-E21F-4F2F-89D6-94096040B2EC}" type="parTrans" cxnId="{BFE102A9-0B93-4561-9DDD-AEB0437783CF}">
      <dgm:prSet/>
      <dgm:spPr/>
      <dgm:t>
        <a:bodyPr/>
        <a:lstStyle/>
        <a:p>
          <a:endParaRPr lang="en-US"/>
        </a:p>
      </dgm:t>
    </dgm:pt>
    <dgm:pt modelId="{E4A4CD6D-C5E0-4DF3-BE9A-BAEA76470192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Jour 5 de la Création et avant</a:t>
          </a:r>
        </a:p>
      </dgm:t>
    </dgm:pt>
    <dgm:pt modelId="{EF0A8EB1-5AFA-43AC-AFCB-A8D76C49A40A}" type="sibTrans" cxnId="{ACAC4959-C07A-4293-93E9-D1A1D1B90F64}">
      <dgm:prSet/>
      <dgm:spPr/>
      <dgm:t>
        <a:bodyPr/>
        <a:lstStyle/>
        <a:p>
          <a:endParaRPr lang="en-US"/>
        </a:p>
      </dgm:t>
    </dgm:pt>
    <dgm:pt modelId="{3FF248D0-3A51-427C-AB9F-C375C357AED0}" type="parTrans" cxnId="{ACAC4959-C07A-4293-93E9-D1A1D1B90F64}">
      <dgm:prSet/>
      <dgm:spPr/>
      <dgm:t>
        <a:bodyPr/>
        <a:lstStyle/>
        <a:p>
          <a:endParaRPr lang="en-US"/>
        </a:p>
      </dgm:t>
    </dgm:pt>
    <dgm:pt modelId="{3F0C1312-9065-4BD1-BBA5-4E9673536C5D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Jour commence avec le </a:t>
          </a:r>
          <a:r>
            <a:rPr lang="en-US" b="1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88900">
                  <a:srgbClr val="CCFF33"/>
                </a:glow>
              </a:effectLst>
            </a:rPr>
            <a:t>soleil boqer 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lumière</a:t>
          </a:r>
        </a:p>
      </dgm:t>
    </dgm:pt>
    <dgm:pt modelId="{51D42630-0A78-40FD-B50E-D822349FD148}" type="sibTrans" cxnId="{DE63B21A-6148-4C36-9E0A-56F6BEB084D7}">
      <dgm:prSet/>
      <dgm:spPr/>
      <dgm:t>
        <a:bodyPr/>
        <a:lstStyle/>
        <a:p>
          <a:endParaRPr lang="en-US"/>
        </a:p>
      </dgm:t>
    </dgm:pt>
    <dgm:pt modelId="{0FEEBF27-A4CE-45DF-BE73-0BC641835D02}" type="parTrans" cxnId="{DE63B21A-6148-4C36-9E0A-56F6BEB084D7}">
      <dgm:prSet/>
      <dgm:spPr/>
      <dgm:t>
        <a:bodyPr/>
        <a:lstStyle/>
        <a:p>
          <a:endParaRPr lang="en-US"/>
        </a:p>
      </dgm:t>
    </dgm:pt>
    <dgm:pt modelId="{BEC10CFB-0B98-422E-88E3-E11BE747EAF4}" type="pres">
      <dgm:prSet presAssocID="{C6218333-6BDC-45C9-BC46-22371066321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983B1F-D386-4540-A1E4-C5B22CEDF2CE}" type="pres">
      <dgm:prSet presAssocID="{BB185F51-1A9A-4C5A-B45A-A91A949D3EB8}" presName="composite" presStyleCnt="0"/>
      <dgm:spPr/>
    </dgm:pt>
    <dgm:pt modelId="{2C555F30-174B-4365-9220-B639C8898A39}" type="pres">
      <dgm:prSet presAssocID="{BB185F51-1A9A-4C5A-B45A-A91A949D3EB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3C114-EA44-4C50-896F-E99908EA6140}" type="pres">
      <dgm:prSet presAssocID="{BB185F51-1A9A-4C5A-B45A-A91A949D3EB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3D659-C1A1-44AC-80A9-3349B4C4594B}" type="pres">
      <dgm:prSet presAssocID="{5670D512-9CD6-48D1-90C9-0EAB10D6AEAF}" presName="sp" presStyleCnt="0"/>
      <dgm:spPr/>
    </dgm:pt>
    <dgm:pt modelId="{FC0AFAFC-A4FE-4117-B89F-94B96F8F4730}" type="pres">
      <dgm:prSet presAssocID="{0AC5A35B-D8E1-4842-BD2F-9F66CB4F4ECC}" presName="composite" presStyleCnt="0"/>
      <dgm:spPr/>
    </dgm:pt>
    <dgm:pt modelId="{A76CF12B-0D8C-40E1-8923-FD16C97146E7}" type="pres">
      <dgm:prSet presAssocID="{0AC5A35B-D8E1-4842-BD2F-9F66CB4F4EC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ACBCE-0685-4F00-85EB-EA3669FE7D12}" type="pres">
      <dgm:prSet presAssocID="{0AC5A35B-D8E1-4842-BD2F-9F66CB4F4EC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FFF92-B4BC-4388-830F-38899316A176}" type="pres">
      <dgm:prSet presAssocID="{920FCEE8-7401-4044-9FFB-5F1DDE1468B5}" presName="sp" presStyleCnt="0"/>
      <dgm:spPr/>
    </dgm:pt>
    <dgm:pt modelId="{D75F0E2B-F964-43D1-8AE8-578135D2DA2D}" type="pres">
      <dgm:prSet presAssocID="{D2D41072-6246-4017-8BCA-B3BFD78FDA5A}" presName="composite" presStyleCnt="0"/>
      <dgm:spPr/>
    </dgm:pt>
    <dgm:pt modelId="{BC4268E0-67B5-438F-B8E7-2C67E39963C9}" type="pres">
      <dgm:prSet presAssocID="{D2D41072-6246-4017-8BCA-B3BFD78FDA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DCD22-9C16-4A40-82BE-D5D997412F13}" type="pres">
      <dgm:prSet presAssocID="{D2D41072-6246-4017-8BCA-B3BFD78FDA5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890757-7E2B-4B3D-BC1C-672B4815BEC5}" type="presOf" srcId="{C6218333-6BDC-45C9-BC46-223710663211}" destId="{BEC10CFB-0B98-422E-88E3-E11BE747EAF4}" srcOrd="0" destOrd="0" presId="urn:microsoft.com/office/officeart/2005/8/layout/chevron2"/>
    <dgm:cxn modelId="{BAAEC068-3A8A-40A0-AFD5-0960D1FDBA93}" type="presOf" srcId="{BB185F51-1A9A-4C5A-B45A-A91A949D3EB8}" destId="{2C555F30-174B-4365-9220-B639C8898A39}" srcOrd="0" destOrd="0" presId="urn:microsoft.com/office/officeart/2005/8/layout/chevron2"/>
    <dgm:cxn modelId="{15FC365C-F476-47AA-BB4B-CA6F20A4E8DC}" srcId="{BB185F51-1A9A-4C5A-B45A-A91A949D3EB8}" destId="{91D6328C-190B-47CD-B303-B9BDE2808AF3}" srcOrd="1" destOrd="0" parTransId="{4CC61358-FF11-436A-A9DE-562FED27E1C1}" sibTransId="{5CEA8701-A8CD-489D-86DF-3B804FBAF465}"/>
    <dgm:cxn modelId="{4D13C553-3BA5-49BB-A0F6-3BED976A81B0}" srcId="{C6218333-6BDC-45C9-BC46-223710663211}" destId="{BB185F51-1A9A-4C5A-B45A-A91A949D3EB8}" srcOrd="0" destOrd="0" parTransId="{C99580AC-69E5-4C47-B063-87D475B94756}" sibTransId="{5670D512-9CD6-48D1-90C9-0EAB10D6AEAF}"/>
    <dgm:cxn modelId="{61078726-12F6-433B-A4AE-83427A5E72BD}" type="presOf" srcId="{6A286B52-E9F7-499F-AA23-A79D41202415}" destId="{8DB3C114-EA44-4C50-896F-E99908EA6140}" srcOrd="0" destOrd="0" presId="urn:microsoft.com/office/officeart/2005/8/layout/chevron2"/>
    <dgm:cxn modelId="{DE63B21A-6148-4C36-9E0A-56F6BEB084D7}" srcId="{D2D41072-6246-4017-8BCA-B3BFD78FDA5A}" destId="{3F0C1312-9065-4BD1-BBA5-4E9673536C5D}" srcOrd="1" destOrd="0" parTransId="{0FEEBF27-A4CE-45DF-BE73-0BC641835D02}" sibTransId="{51D42630-0A78-40FD-B50E-D822349FD148}"/>
    <dgm:cxn modelId="{BFE102A9-0B93-4561-9DDD-AEB0437783CF}" srcId="{C6218333-6BDC-45C9-BC46-223710663211}" destId="{D2D41072-6246-4017-8BCA-B3BFD78FDA5A}" srcOrd="2" destOrd="0" parTransId="{5143186A-E21F-4F2F-89D6-94096040B2EC}" sibTransId="{48394E27-2157-47FB-8FCC-B098B22D0BC2}"/>
    <dgm:cxn modelId="{273F38B7-2049-42EF-8AAB-CE7BBF057B10}" type="presOf" srcId="{E4A4CD6D-C5E0-4DF3-BE9A-BAEA76470192}" destId="{2D6DCD22-9C16-4A40-82BE-D5D997412F13}" srcOrd="0" destOrd="0" presId="urn:microsoft.com/office/officeart/2005/8/layout/chevron2"/>
    <dgm:cxn modelId="{3E8BBDCC-F51B-40F6-81BC-D8409CB692FC}" srcId="{0AC5A35B-D8E1-4842-BD2F-9F66CB4F4ECC}" destId="{DDA98E91-A5AB-4FA5-9307-2D8910634F4B}" srcOrd="0" destOrd="0" parTransId="{CD2C4708-13C4-4A3E-A88D-B61FE90987E3}" sibTransId="{34A654BA-7F34-408E-83C9-C62E534391D7}"/>
    <dgm:cxn modelId="{F3A29645-9B65-431A-8355-8D39C5D2A55B}" type="presOf" srcId="{DDA98E91-A5AB-4FA5-9307-2D8910634F4B}" destId="{248ACBCE-0685-4F00-85EB-EA3669FE7D12}" srcOrd="0" destOrd="0" presId="urn:microsoft.com/office/officeart/2005/8/layout/chevron2"/>
    <dgm:cxn modelId="{C7BFE20D-50B5-4C9E-87D6-A673F04210CE}" type="presOf" srcId="{0AC5A35B-D8E1-4842-BD2F-9F66CB4F4ECC}" destId="{A76CF12B-0D8C-40E1-8923-FD16C97146E7}" srcOrd="0" destOrd="0" presId="urn:microsoft.com/office/officeart/2005/8/layout/chevron2"/>
    <dgm:cxn modelId="{C236F4AF-4819-435D-9F64-9885E612BAA1}" type="presOf" srcId="{0CFC2CC4-17AF-40CB-9A73-3D4D5E35A9BB}" destId="{248ACBCE-0685-4F00-85EB-EA3669FE7D12}" srcOrd="0" destOrd="1" presId="urn:microsoft.com/office/officeart/2005/8/layout/chevron2"/>
    <dgm:cxn modelId="{CE0D475A-D0B8-4FC2-A39E-2F715625EA1D}" srcId="{0AC5A35B-D8E1-4842-BD2F-9F66CB4F4ECC}" destId="{0CFC2CC4-17AF-40CB-9A73-3D4D5E35A9BB}" srcOrd="1" destOrd="0" parTransId="{AD6D496F-DDE4-4A87-A7F0-872AD78106A9}" sibTransId="{5DF85F46-E62C-4B69-B5E3-BDECFA4E01BA}"/>
    <dgm:cxn modelId="{ACAC4959-C07A-4293-93E9-D1A1D1B90F64}" srcId="{D2D41072-6246-4017-8BCA-B3BFD78FDA5A}" destId="{E4A4CD6D-C5E0-4DF3-BE9A-BAEA76470192}" srcOrd="0" destOrd="0" parTransId="{3FF248D0-3A51-427C-AB9F-C375C357AED0}" sibTransId="{EF0A8EB1-5AFA-43AC-AFCB-A8D76C49A40A}"/>
    <dgm:cxn modelId="{5212C798-4712-4333-8B3C-4F1DE7525DEB}" srcId="{C6218333-6BDC-45C9-BC46-223710663211}" destId="{0AC5A35B-D8E1-4842-BD2F-9F66CB4F4ECC}" srcOrd="1" destOrd="0" parTransId="{7395CD5D-1966-4C28-AE44-FEF268BE2D2A}" sibTransId="{920FCEE8-7401-4044-9FFB-5F1DDE1468B5}"/>
    <dgm:cxn modelId="{B369CFD1-554C-4C86-8426-A50A026AA2D0}" type="presOf" srcId="{D2D41072-6246-4017-8BCA-B3BFD78FDA5A}" destId="{BC4268E0-67B5-438F-B8E7-2C67E39963C9}" srcOrd="0" destOrd="0" presId="urn:microsoft.com/office/officeart/2005/8/layout/chevron2"/>
    <dgm:cxn modelId="{4AC71C63-6FB4-4A4C-8493-CE6369DDC839}" type="presOf" srcId="{3F0C1312-9065-4BD1-BBA5-4E9673536C5D}" destId="{2D6DCD22-9C16-4A40-82BE-D5D997412F13}" srcOrd="0" destOrd="1" presId="urn:microsoft.com/office/officeart/2005/8/layout/chevron2"/>
    <dgm:cxn modelId="{A0CC4245-43CE-419C-9FD0-39E5BA82C3DC}" srcId="{BB185F51-1A9A-4C5A-B45A-A91A949D3EB8}" destId="{6A286B52-E9F7-499F-AA23-A79D41202415}" srcOrd="0" destOrd="0" parTransId="{9139DF1C-D76F-436D-907C-C3F7697666A9}" sibTransId="{8A97D962-0100-4B3E-AE3F-F3928C3631D8}"/>
    <dgm:cxn modelId="{6691652B-0610-4D12-A924-ECDA104C62DA}" type="presOf" srcId="{91D6328C-190B-47CD-B303-B9BDE2808AF3}" destId="{8DB3C114-EA44-4C50-896F-E99908EA6140}" srcOrd="0" destOrd="1" presId="urn:microsoft.com/office/officeart/2005/8/layout/chevron2"/>
    <dgm:cxn modelId="{31403AEC-B90A-49EF-960C-FC77436B491D}" type="presParOf" srcId="{BEC10CFB-0B98-422E-88E3-E11BE747EAF4}" destId="{28983B1F-D386-4540-A1E4-C5B22CEDF2CE}" srcOrd="0" destOrd="0" presId="urn:microsoft.com/office/officeart/2005/8/layout/chevron2"/>
    <dgm:cxn modelId="{0909BAD6-64FC-4F02-9D30-0888BE7A223E}" type="presParOf" srcId="{28983B1F-D386-4540-A1E4-C5B22CEDF2CE}" destId="{2C555F30-174B-4365-9220-B639C8898A39}" srcOrd="0" destOrd="0" presId="urn:microsoft.com/office/officeart/2005/8/layout/chevron2"/>
    <dgm:cxn modelId="{1BDF898C-4214-4C00-B2ED-7384978E79B5}" type="presParOf" srcId="{28983B1F-D386-4540-A1E4-C5B22CEDF2CE}" destId="{8DB3C114-EA44-4C50-896F-E99908EA6140}" srcOrd="1" destOrd="0" presId="urn:microsoft.com/office/officeart/2005/8/layout/chevron2"/>
    <dgm:cxn modelId="{CA3D5FDF-002D-4363-81B8-E6D143DB6238}" type="presParOf" srcId="{BEC10CFB-0B98-422E-88E3-E11BE747EAF4}" destId="{9983D659-C1A1-44AC-80A9-3349B4C4594B}" srcOrd="1" destOrd="0" presId="urn:microsoft.com/office/officeart/2005/8/layout/chevron2"/>
    <dgm:cxn modelId="{0F1957EC-4D91-4C11-9E6E-A38444782278}" type="presParOf" srcId="{BEC10CFB-0B98-422E-88E3-E11BE747EAF4}" destId="{FC0AFAFC-A4FE-4117-B89F-94B96F8F4730}" srcOrd="2" destOrd="0" presId="urn:microsoft.com/office/officeart/2005/8/layout/chevron2"/>
    <dgm:cxn modelId="{C54C8D8E-1EEB-418C-B267-B77FAA29B2E0}" type="presParOf" srcId="{FC0AFAFC-A4FE-4117-B89F-94B96F8F4730}" destId="{A76CF12B-0D8C-40E1-8923-FD16C97146E7}" srcOrd="0" destOrd="0" presId="urn:microsoft.com/office/officeart/2005/8/layout/chevron2"/>
    <dgm:cxn modelId="{4C17CC37-6EAB-4E96-9C05-50E2D56F9039}" type="presParOf" srcId="{FC0AFAFC-A4FE-4117-B89F-94B96F8F4730}" destId="{248ACBCE-0685-4F00-85EB-EA3669FE7D12}" srcOrd="1" destOrd="0" presId="urn:microsoft.com/office/officeart/2005/8/layout/chevron2"/>
    <dgm:cxn modelId="{4DE165D4-3D8A-45D7-B63B-F942157138BF}" type="presParOf" srcId="{BEC10CFB-0B98-422E-88E3-E11BE747EAF4}" destId="{35EFFF92-B4BC-4388-830F-38899316A176}" srcOrd="3" destOrd="0" presId="urn:microsoft.com/office/officeart/2005/8/layout/chevron2"/>
    <dgm:cxn modelId="{CFF3C09D-B806-4321-B1BE-9C5C1ADE747D}" type="presParOf" srcId="{BEC10CFB-0B98-422E-88E3-E11BE747EAF4}" destId="{D75F0E2B-F964-43D1-8AE8-578135D2DA2D}" srcOrd="4" destOrd="0" presId="urn:microsoft.com/office/officeart/2005/8/layout/chevron2"/>
    <dgm:cxn modelId="{D71FB0B8-2E88-402E-8F8E-15861093E1D2}" type="presParOf" srcId="{D75F0E2B-F964-43D1-8AE8-578135D2DA2D}" destId="{BC4268E0-67B5-438F-B8E7-2C67E39963C9}" srcOrd="0" destOrd="0" presId="urn:microsoft.com/office/officeart/2005/8/layout/chevron2"/>
    <dgm:cxn modelId="{49C71715-E24F-4C57-9D71-06D455F3B961}" type="presParOf" srcId="{D75F0E2B-F964-43D1-8AE8-578135D2DA2D}" destId="{2D6DCD22-9C16-4A40-82BE-D5D997412F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218333-6BDC-45C9-BC46-223710663211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185F51-1A9A-4C5A-B45A-A91A949D3EB8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/>
            <a:t>#1</a:t>
          </a:r>
        </a:p>
      </dgm:t>
    </dgm:pt>
    <dgm:pt modelId="{C99580AC-69E5-4C47-B063-87D475B94756}" type="parTrans" cxnId="{4D13C553-3BA5-49BB-A0F6-3BED976A81B0}">
      <dgm:prSet/>
      <dgm:spPr/>
      <dgm:t>
        <a:bodyPr/>
        <a:lstStyle/>
        <a:p>
          <a:endParaRPr lang="en-US"/>
        </a:p>
      </dgm:t>
    </dgm:pt>
    <dgm:pt modelId="{5670D512-9CD6-48D1-90C9-0EAB10D6AEAF}" type="sibTrans" cxnId="{4D13C553-3BA5-49BB-A0F6-3BED976A81B0}">
      <dgm:prSet/>
      <dgm:spPr/>
      <dgm:t>
        <a:bodyPr/>
        <a:lstStyle/>
        <a:p>
          <a:endParaRPr lang="en-US"/>
        </a:p>
      </dgm:t>
    </dgm:pt>
    <dgm:pt modelId="{6A286B52-E9F7-499F-AA23-A79D41202415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Jour 1 de la Création</a:t>
          </a:r>
        </a:p>
      </dgm:t>
    </dgm:pt>
    <dgm:pt modelId="{9139DF1C-D76F-436D-907C-C3F7697666A9}" type="parTrans" cxnId="{A0CC4245-43CE-419C-9FD0-39E5BA82C3DC}">
      <dgm:prSet/>
      <dgm:spPr/>
      <dgm:t>
        <a:bodyPr/>
        <a:lstStyle/>
        <a:p>
          <a:endParaRPr lang="en-US"/>
        </a:p>
      </dgm:t>
    </dgm:pt>
    <dgm:pt modelId="{8A97D962-0100-4B3E-AE3F-F3928C3631D8}" type="sibTrans" cxnId="{A0CC4245-43CE-419C-9FD0-39E5BA82C3DC}">
      <dgm:prSet/>
      <dgm:spPr/>
      <dgm:t>
        <a:bodyPr/>
        <a:lstStyle/>
        <a:p>
          <a:endParaRPr lang="en-US"/>
        </a:p>
      </dgm:t>
    </dgm:pt>
    <dgm:pt modelId="{91D6328C-190B-47CD-B303-B9BDE2808AF3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Jour commence avec Yahuah </a:t>
          </a:r>
          <a:r>
            <a:rPr lang="en-US" b="1" dirty="0">
              <a:solidFill>
                <a:srgbClr val="7030A0"/>
              </a:solidFill>
              <a:effectLst>
                <a:glow rad="127000">
                  <a:srgbClr val="00FFFF"/>
                </a:glow>
              </a:effectLst>
            </a:rPr>
            <a:t>`owr </a:t>
          </a:r>
          <a:r>
            <a:rPr lang="en-US" b="1" dirty="0">
              <a:solidFill>
                <a:srgbClr val="7030A0"/>
              </a:solidFill>
            </a:rPr>
            <a:t>Lumière*</a:t>
          </a:r>
        </a:p>
      </dgm:t>
    </dgm:pt>
    <dgm:pt modelId="{4CC61358-FF11-436A-A9DE-562FED27E1C1}" type="parTrans" cxnId="{15FC365C-F476-47AA-BB4B-CA6F20A4E8DC}">
      <dgm:prSet/>
      <dgm:spPr/>
      <dgm:t>
        <a:bodyPr/>
        <a:lstStyle/>
        <a:p>
          <a:endParaRPr lang="en-US"/>
        </a:p>
      </dgm:t>
    </dgm:pt>
    <dgm:pt modelId="{5CEA8701-A8CD-489D-86DF-3B804FBAF465}" type="sibTrans" cxnId="{15FC365C-F476-47AA-BB4B-CA6F20A4E8DC}">
      <dgm:prSet/>
      <dgm:spPr/>
      <dgm:t>
        <a:bodyPr/>
        <a:lstStyle/>
        <a:p>
          <a:endParaRPr lang="en-US"/>
        </a:p>
      </dgm:t>
    </dgm:pt>
    <dgm:pt modelId="{0AC5A35B-D8E1-4842-BD2F-9F66CB4F4EC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#2-3-4</a:t>
          </a:r>
        </a:p>
      </dgm:t>
    </dgm:pt>
    <dgm:pt modelId="{7395CD5D-1966-4C28-AE44-FEF268BE2D2A}" type="parTrans" cxnId="{5212C798-4712-4333-8B3C-4F1DE7525DEB}">
      <dgm:prSet/>
      <dgm:spPr/>
      <dgm:t>
        <a:bodyPr/>
        <a:lstStyle/>
        <a:p>
          <a:endParaRPr lang="en-US"/>
        </a:p>
      </dgm:t>
    </dgm:pt>
    <dgm:pt modelId="{920FCEE8-7401-4044-9FFB-5F1DDE1468B5}" type="sibTrans" cxnId="{5212C798-4712-4333-8B3C-4F1DE7525DEB}">
      <dgm:prSet/>
      <dgm:spPr/>
      <dgm:t>
        <a:bodyPr/>
        <a:lstStyle/>
        <a:p>
          <a:endParaRPr lang="en-US"/>
        </a:p>
      </dgm:t>
    </dgm:pt>
    <dgm:pt modelId="{DDA98E91-A5AB-4FA5-9307-2D8910634F4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Jour 2, 3, &amp; 4 de la Création</a:t>
          </a:r>
        </a:p>
      </dgm:t>
    </dgm:pt>
    <dgm:pt modelId="{CD2C4708-13C4-4A3E-A88D-B61FE90987E3}" type="parTrans" cxnId="{3E8BBDCC-F51B-40F6-81BC-D8409CB692FC}">
      <dgm:prSet/>
      <dgm:spPr/>
      <dgm:t>
        <a:bodyPr/>
        <a:lstStyle/>
        <a:p>
          <a:endParaRPr lang="en-US"/>
        </a:p>
      </dgm:t>
    </dgm:pt>
    <dgm:pt modelId="{34A654BA-7F34-408E-83C9-C62E534391D7}" type="sibTrans" cxnId="{3E8BBDCC-F51B-40F6-81BC-D8409CB692FC}">
      <dgm:prSet/>
      <dgm:spPr/>
      <dgm:t>
        <a:bodyPr/>
        <a:lstStyle/>
        <a:p>
          <a:endParaRPr lang="en-US"/>
        </a:p>
      </dgm:t>
    </dgm:pt>
    <dgm:pt modelId="{0CFC2CC4-17AF-40CB-9A73-3D4D5E35A9B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Jour commence avec Yahuah </a:t>
          </a:r>
          <a:r>
            <a:rPr lang="en-US" b="1" dirty="0">
              <a:solidFill>
                <a:schemeClr val="accent5">
                  <a:lumMod val="50000"/>
                </a:schemeClr>
              </a:solidFill>
              <a:effectLst>
                <a:glow rad="127000">
                  <a:srgbClr val="CCFF33"/>
                </a:glow>
              </a:effectLst>
            </a:rPr>
            <a:t>boqer</a:t>
          </a:r>
          <a:r>
            <a:rPr lang="en-US" b="1" dirty="0">
              <a:solidFill>
                <a:schemeClr val="accent5">
                  <a:lumMod val="50000"/>
                </a:schemeClr>
              </a:solidFill>
            </a:rPr>
            <a:t> lumière</a:t>
          </a:r>
        </a:p>
      </dgm:t>
    </dgm:pt>
    <dgm:pt modelId="{AD6D496F-DDE4-4A87-A7F0-872AD78106A9}" type="parTrans" cxnId="{CE0D475A-D0B8-4FC2-A39E-2F715625EA1D}">
      <dgm:prSet/>
      <dgm:spPr/>
      <dgm:t>
        <a:bodyPr/>
        <a:lstStyle/>
        <a:p>
          <a:endParaRPr lang="en-US"/>
        </a:p>
      </dgm:t>
    </dgm:pt>
    <dgm:pt modelId="{5DF85F46-E62C-4B69-B5E3-BDECFA4E01BA}" type="sibTrans" cxnId="{CE0D475A-D0B8-4FC2-A39E-2F715625EA1D}">
      <dgm:prSet/>
      <dgm:spPr/>
      <dgm:t>
        <a:bodyPr/>
        <a:lstStyle/>
        <a:p>
          <a:endParaRPr lang="en-US"/>
        </a:p>
      </dgm:t>
    </dgm:pt>
    <dgm:pt modelId="{D2D41072-6246-4017-8BCA-B3BFD78FDA5A}">
      <dgm:prSet phldrT="[Text]"/>
      <dgm:spPr/>
      <dgm:t>
        <a:bodyPr/>
        <a:lstStyle/>
        <a:p>
          <a:r>
            <a:rPr lang="en-US" b="1" dirty="0"/>
            <a:t>#5</a:t>
          </a:r>
        </a:p>
      </dgm:t>
    </dgm:pt>
    <dgm:pt modelId="{5143186A-E21F-4F2F-89D6-94096040B2EC}" type="parTrans" cxnId="{BFE102A9-0B93-4561-9DDD-AEB0437783CF}">
      <dgm:prSet/>
      <dgm:spPr/>
      <dgm:t>
        <a:bodyPr/>
        <a:lstStyle/>
        <a:p>
          <a:endParaRPr lang="en-US"/>
        </a:p>
      </dgm:t>
    </dgm:pt>
    <dgm:pt modelId="{48394E27-2157-47FB-8FCC-B098B22D0BC2}" type="sibTrans" cxnId="{BFE102A9-0B93-4561-9DDD-AEB0437783CF}">
      <dgm:prSet/>
      <dgm:spPr/>
      <dgm:t>
        <a:bodyPr/>
        <a:lstStyle/>
        <a:p>
          <a:endParaRPr lang="en-US"/>
        </a:p>
      </dgm:t>
    </dgm:pt>
    <dgm:pt modelId="{E4A4CD6D-C5E0-4DF3-BE9A-BAEA76470192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Jour 5 de la Création et la suite</a:t>
          </a:r>
        </a:p>
      </dgm:t>
    </dgm:pt>
    <dgm:pt modelId="{3FF248D0-3A51-427C-AB9F-C375C357AED0}" type="parTrans" cxnId="{ACAC4959-C07A-4293-93E9-D1A1D1B90F64}">
      <dgm:prSet/>
      <dgm:spPr/>
      <dgm:t>
        <a:bodyPr/>
        <a:lstStyle/>
        <a:p>
          <a:endParaRPr lang="en-US"/>
        </a:p>
      </dgm:t>
    </dgm:pt>
    <dgm:pt modelId="{EF0A8EB1-5AFA-43AC-AFCB-A8D76C49A40A}" type="sibTrans" cxnId="{ACAC4959-C07A-4293-93E9-D1A1D1B90F64}">
      <dgm:prSet/>
      <dgm:spPr/>
      <dgm:t>
        <a:bodyPr/>
        <a:lstStyle/>
        <a:p>
          <a:endParaRPr lang="en-US"/>
        </a:p>
      </dgm:t>
    </dgm:pt>
    <dgm:pt modelId="{3F0C1312-9065-4BD1-BBA5-4E9673536C5D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Jour commence avec le  </a:t>
          </a:r>
          <a:r>
            <a:rPr lang="en-US" b="1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CCFF33"/>
                </a:glow>
              </a:effectLst>
            </a:rPr>
            <a:t>soleil / boqer 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lumière</a:t>
          </a:r>
        </a:p>
      </dgm:t>
    </dgm:pt>
    <dgm:pt modelId="{0FEEBF27-A4CE-45DF-BE73-0BC641835D02}" type="parTrans" cxnId="{DE63B21A-6148-4C36-9E0A-56F6BEB084D7}">
      <dgm:prSet/>
      <dgm:spPr/>
      <dgm:t>
        <a:bodyPr/>
        <a:lstStyle/>
        <a:p>
          <a:endParaRPr lang="en-US"/>
        </a:p>
      </dgm:t>
    </dgm:pt>
    <dgm:pt modelId="{51D42630-0A78-40FD-B50E-D822349FD148}" type="sibTrans" cxnId="{DE63B21A-6148-4C36-9E0A-56F6BEB084D7}">
      <dgm:prSet/>
      <dgm:spPr/>
      <dgm:t>
        <a:bodyPr/>
        <a:lstStyle/>
        <a:p>
          <a:endParaRPr lang="en-US"/>
        </a:p>
      </dgm:t>
    </dgm:pt>
    <dgm:pt modelId="{BEC10CFB-0B98-422E-88E3-E11BE747EAF4}" type="pres">
      <dgm:prSet presAssocID="{C6218333-6BDC-45C9-BC46-22371066321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983B1F-D386-4540-A1E4-C5B22CEDF2CE}" type="pres">
      <dgm:prSet presAssocID="{BB185F51-1A9A-4C5A-B45A-A91A949D3EB8}" presName="composite" presStyleCnt="0"/>
      <dgm:spPr/>
    </dgm:pt>
    <dgm:pt modelId="{2C555F30-174B-4365-9220-B639C8898A39}" type="pres">
      <dgm:prSet presAssocID="{BB185F51-1A9A-4C5A-B45A-A91A949D3EB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3C114-EA44-4C50-896F-E99908EA6140}" type="pres">
      <dgm:prSet presAssocID="{BB185F51-1A9A-4C5A-B45A-A91A949D3EB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3D659-C1A1-44AC-80A9-3349B4C4594B}" type="pres">
      <dgm:prSet presAssocID="{5670D512-9CD6-48D1-90C9-0EAB10D6AEAF}" presName="sp" presStyleCnt="0"/>
      <dgm:spPr/>
    </dgm:pt>
    <dgm:pt modelId="{FC0AFAFC-A4FE-4117-B89F-94B96F8F4730}" type="pres">
      <dgm:prSet presAssocID="{0AC5A35B-D8E1-4842-BD2F-9F66CB4F4ECC}" presName="composite" presStyleCnt="0"/>
      <dgm:spPr/>
    </dgm:pt>
    <dgm:pt modelId="{A76CF12B-0D8C-40E1-8923-FD16C97146E7}" type="pres">
      <dgm:prSet presAssocID="{0AC5A35B-D8E1-4842-BD2F-9F66CB4F4EC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ACBCE-0685-4F00-85EB-EA3669FE7D12}" type="pres">
      <dgm:prSet presAssocID="{0AC5A35B-D8E1-4842-BD2F-9F66CB4F4EC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FFF92-B4BC-4388-830F-38899316A176}" type="pres">
      <dgm:prSet presAssocID="{920FCEE8-7401-4044-9FFB-5F1DDE1468B5}" presName="sp" presStyleCnt="0"/>
      <dgm:spPr/>
    </dgm:pt>
    <dgm:pt modelId="{D75F0E2B-F964-43D1-8AE8-578135D2DA2D}" type="pres">
      <dgm:prSet presAssocID="{D2D41072-6246-4017-8BCA-B3BFD78FDA5A}" presName="composite" presStyleCnt="0"/>
      <dgm:spPr/>
    </dgm:pt>
    <dgm:pt modelId="{BC4268E0-67B5-438F-B8E7-2C67E39963C9}" type="pres">
      <dgm:prSet presAssocID="{D2D41072-6246-4017-8BCA-B3BFD78FDA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DCD22-9C16-4A40-82BE-D5D997412F13}" type="pres">
      <dgm:prSet presAssocID="{D2D41072-6246-4017-8BCA-B3BFD78FDA5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81F644-4700-4D07-8577-0ABF67533094}" type="presOf" srcId="{BB185F51-1A9A-4C5A-B45A-A91A949D3EB8}" destId="{2C555F30-174B-4365-9220-B639C8898A39}" srcOrd="0" destOrd="0" presId="urn:microsoft.com/office/officeart/2005/8/layout/chevron2"/>
    <dgm:cxn modelId="{403047D2-6FBA-4973-A7EE-45E20F8412C4}" type="presOf" srcId="{C6218333-6BDC-45C9-BC46-223710663211}" destId="{BEC10CFB-0B98-422E-88E3-E11BE747EAF4}" srcOrd="0" destOrd="0" presId="urn:microsoft.com/office/officeart/2005/8/layout/chevron2"/>
    <dgm:cxn modelId="{15FC365C-F476-47AA-BB4B-CA6F20A4E8DC}" srcId="{BB185F51-1A9A-4C5A-B45A-A91A949D3EB8}" destId="{91D6328C-190B-47CD-B303-B9BDE2808AF3}" srcOrd="1" destOrd="0" parTransId="{4CC61358-FF11-436A-A9DE-562FED27E1C1}" sibTransId="{5CEA8701-A8CD-489D-86DF-3B804FBAF465}"/>
    <dgm:cxn modelId="{4D13C553-3BA5-49BB-A0F6-3BED976A81B0}" srcId="{C6218333-6BDC-45C9-BC46-223710663211}" destId="{BB185F51-1A9A-4C5A-B45A-A91A949D3EB8}" srcOrd="0" destOrd="0" parTransId="{C99580AC-69E5-4C47-B063-87D475B94756}" sibTransId="{5670D512-9CD6-48D1-90C9-0EAB10D6AEAF}"/>
    <dgm:cxn modelId="{BFE102A9-0B93-4561-9DDD-AEB0437783CF}" srcId="{C6218333-6BDC-45C9-BC46-223710663211}" destId="{D2D41072-6246-4017-8BCA-B3BFD78FDA5A}" srcOrd="2" destOrd="0" parTransId="{5143186A-E21F-4F2F-89D6-94096040B2EC}" sibTransId="{48394E27-2157-47FB-8FCC-B098B22D0BC2}"/>
    <dgm:cxn modelId="{DE63B21A-6148-4C36-9E0A-56F6BEB084D7}" srcId="{D2D41072-6246-4017-8BCA-B3BFD78FDA5A}" destId="{3F0C1312-9065-4BD1-BBA5-4E9673536C5D}" srcOrd="1" destOrd="0" parTransId="{0FEEBF27-A4CE-45DF-BE73-0BC641835D02}" sibTransId="{51D42630-0A78-40FD-B50E-D822349FD148}"/>
    <dgm:cxn modelId="{3E8BBDCC-F51B-40F6-81BC-D8409CB692FC}" srcId="{0AC5A35B-D8E1-4842-BD2F-9F66CB4F4ECC}" destId="{DDA98E91-A5AB-4FA5-9307-2D8910634F4B}" srcOrd="0" destOrd="0" parTransId="{CD2C4708-13C4-4A3E-A88D-B61FE90987E3}" sibTransId="{34A654BA-7F34-408E-83C9-C62E534391D7}"/>
    <dgm:cxn modelId="{2C07E398-45C0-4B13-A97D-FA3882AFFF79}" type="presOf" srcId="{E4A4CD6D-C5E0-4DF3-BE9A-BAEA76470192}" destId="{2D6DCD22-9C16-4A40-82BE-D5D997412F13}" srcOrd="0" destOrd="0" presId="urn:microsoft.com/office/officeart/2005/8/layout/chevron2"/>
    <dgm:cxn modelId="{A8FF5E10-82A6-48A6-B7B6-CA93D4D0ADCB}" type="presOf" srcId="{0AC5A35B-D8E1-4842-BD2F-9F66CB4F4ECC}" destId="{A76CF12B-0D8C-40E1-8923-FD16C97146E7}" srcOrd="0" destOrd="0" presId="urn:microsoft.com/office/officeart/2005/8/layout/chevron2"/>
    <dgm:cxn modelId="{2496DDC2-2C12-4F88-9C41-32488B336172}" type="presOf" srcId="{0CFC2CC4-17AF-40CB-9A73-3D4D5E35A9BB}" destId="{248ACBCE-0685-4F00-85EB-EA3669FE7D12}" srcOrd="0" destOrd="1" presId="urn:microsoft.com/office/officeart/2005/8/layout/chevron2"/>
    <dgm:cxn modelId="{88459AC9-8AE0-49E2-AB0D-D317D2CA9F9B}" type="presOf" srcId="{91D6328C-190B-47CD-B303-B9BDE2808AF3}" destId="{8DB3C114-EA44-4C50-896F-E99908EA6140}" srcOrd="0" destOrd="1" presId="urn:microsoft.com/office/officeart/2005/8/layout/chevron2"/>
    <dgm:cxn modelId="{CE0D475A-D0B8-4FC2-A39E-2F715625EA1D}" srcId="{0AC5A35B-D8E1-4842-BD2F-9F66CB4F4ECC}" destId="{0CFC2CC4-17AF-40CB-9A73-3D4D5E35A9BB}" srcOrd="1" destOrd="0" parTransId="{AD6D496F-DDE4-4A87-A7F0-872AD78106A9}" sibTransId="{5DF85F46-E62C-4B69-B5E3-BDECFA4E01BA}"/>
    <dgm:cxn modelId="{ACAC4959-C07A-4293-93E9-D1A1D1B90F64}" srcId="{D2D41072-6246-4017-8BCA-B3BFD78FDA5A}" destId="{E4A4CD6D-C5E0-4DF3-BE9A-BAEA76470192}" srcOrd="0" destOrd="0" parTransId="{3FF248D0-3A51-427C-AB9F-C375C357AED0}" sibTransId="{EF0A8EB1-5AFA-43AC-AFCB-A8D76C49A40A}"/>
    <dgm:cxn modelId="{5212C798-4712-4333-8B3C-4F1DE7525DEB}" srcId="{C6218333-6BDC-45C9-BC46-223710663211}" destId="{0AC5A35B-D8E1-4842-BD2F-9F66CB4F4ECC}" srcOrd="1" destOrd="0" parTransId="{7395CD5D-1966-4C28-AE44-FEF268BE2D2A}" sibTransId="{920FCEE8-7401-4044-9FFB-5F1DDE1468B5}"/>
    <dgm:cxn modelId="{4C2AF3E2-F19A-43AC-AC41-3CD8E4225821}" type="presOf" srcId="{6A286B52-E9F7-499F-AA23-A79D41202415}" destId="{8DB3C114-EA44-4C50-896F-E99908EA6140}" srcOrd="0" destOrd="0" presId="urn:microsoft.com/office/officeart/2005/8/layout/chevron2"/>
    <dgm:cxn modelId="{A0CC4245-43CE-419C-9FD0-39E5BA82C3DC}" srcId="{BB185F51-1A9A-4C5A-B45A-A91A949D3EB8}" destId="{6A286B52-E9F7-499F-AA23-A79D41202415}" srcOrd="0" destOrd="0" parTransId="{9139DF1C-D76F-436D-907C-C3F7697666A9}" sibTransId="{8A97D962-0100-4B3E-AE3F-F3928C3631D8}"/>
    <dgm:cxn modelId="{E396C105-1586-4EFA-B272-022C6F612B96}" type="presOf" srcId="{D2D41072-6246-4017-8BCA-B3BFD78FDA5A}" destId="{BC4268E0-67B5-438F-B8E7-2C67E39963C9}" srcOrd="0" destOrd="0" presId="urn:microsoft.com/office/officeart/2005/8/layout/chevron2"/>
    <dgm:cxn modelId="{F9404D4F-6D28-4F92-8D4A-8E89F99D3CDB}" type="presOf" srcId="{DDA98E91-A5AB-4FA5-9307-2D8910634F4B}" destId="{248ACBCE-0685-4F00-85EB-EA3669FE7D12}" srcOrd="0" destOrd="0" presId="urn:microsoft.com/office/officeart/2005/8/layout/chevron2"/>
    <dgm:cxn modelId="{70E021E9-EDF5-4D6D-9C95-4675CD6B69F3}" type="presOf" srcId="{3F0C1312-9065-4BD1-BBA5-4E9673536C5D}" destId="{2D6DCD22-9C16-4A40-82BE-D5D997412F13}" srcOrd="0" destOrd="1" presId="urn:microsoft.com/office/officeart/2005/8/layout/chevron2"/>
    <dgm:cxn modelId="{3298ACF7-A6EA-44A7-8D86-20E4643430D9}" type="presParOf" srcId="{BEC10CFB-0B98-422E-88E3-E11BE747EAF4}" destId="{28983B1F-D386-4540-A1E4-C5B22CEDF2CE}" srcOrd="0" destOrd="0" presId="urn:microsoft.com/office/officeart/2005/8/layout/chevron2"/>
    <dgm:cxn modelId="{A1926418-B380-4BDE-A75E-9C085758F4A3}" type="presParOf" srcId="{28983B1F-D386-4540-A1E4-C5B22CEDF2CE}" destId="{2C555F30-174B-4365-9220-B639C8898A39}" srcOrd="0" destOrd="0" presId="urn:microsoft.com/office/officeart/2005/8/layout/chevron2"/>
    <dgm:cxn modelId="{B3958F3F-F685-4B88-A9FB-4DCEE7ACAF0F}" type="presParOf" srcId="{28983B1F-D386-4540-A1E4-C5B22CEDF2CE}" destId="{8DB3C114-EA44-4C50-896F-E99908EA6140}" srcOrd="1" destOrd="0" presId="urn:microsoft.com/office/officeart/2005/8/layout/chevron2"/>
    <dgm:cxn modelId="{3C642A41-E158-4E96-8DED-0A71188CAD9E}" type="presParOf" srcId="{BEC10CFB-0B98-422E-88E3-E11BE747EAF4}" destId="{9983D659-C1A1-44AC-80A9-3349B4C4594B}" srcOrd="1" destOrd="0" presId="urn:microsoft.com/office/officeart/2005/8/layout/chevron2"/>
    <dgm:cxn modelId="{02880C25-1280-4E8D-A9CD-86A678D425DC}" type="presParOf" srcId="{BEC10CFB-0B98-422E-88E3-E11BE747EAF4}" destId="{FC0AFAFC-A4FE-4117-B89F-94B96F8F4730}" srcOrd="2" destOrd="0" presId="urn:microsoft.com/office/officeart/2005/8/layout/chevron2"/>
    <dgm:cxn modelId="{1FBFACC9-8B76-466D-9ED4-05B6569CF698}" type="presParOf" srcId="{FC0AFAFC-A4FE-4117-B89F-94B96F8F4730}" destId="{A76CF12B-0D8C-40E1-8923-FD16C97146E7}" srcOrd="0" destOrd="0" presId="urn:microsoft.com/office/officeart/2005/8/layout/chevron2"/>
    <dgm:cxn modelId="{B0C8B778-45FC-476C-821C-736C935C5EAA}" type="presParOf" srcId="{FC0AFAFC-A4FE-4117-B89F-94B96F8F4730}" destId="{248ACBCE-0685-4F00-85EB-EA3669FE7D12}" srcOrd="1" destOrd="0" presId="urn:microsoft.com/office/officeart/2005/8/layout/chevron2"/>
    <dgm:cxn modelId="{2B4A6944-2FD5-4B59-8DD0-2CBF06E944DA}" type="presParOf" srcId="{BEC10CFB-0B98-422E-88E3-E11BE747EAF4}" destId="{35EFFF92-B4BC-4388-830F-38899316A176}" srcOrd="3" destOrd="0" presId="urn:microsoft.com/office/officeart/2005/8/layout/chevron2"/>
    <dgm:cxn modelId="{541340E3-DA9A-4752-BB3A-A0CE9624C46D}" type="presParOf" srcId="{BEC10CFB-0B98-422E-88E3-E11BE747EAF4}" destId="{D75F0E2B-F964-43D1-8AE8-578135D2DA2D}" srcOrd="4" destOrd="0" presId="urn:microsoft.com/office/officeart/2005/8/layout/chevron2"/>
    <dgm:cxn modelId="{9FC180D2-376C-4B63-8DE9-012823FCA29B}" type="presParOf" srcId="{D75F0E2B-F964-43D1-8AE8-578135D2DA2D}" destId="{BC4268E0-67B5-438F-B8E7-2C67E39963C9}" srcOrd="0" destOrd="0" presId="urn:microsoft.com/office/officeart/2005/8/layout/chevron2"/>
    <dgm:cxn modelId="{B396454B-F2C8-4DC4-92DF-FEE30219FAFD}" type="presParOf" srcId="{D75F0E2B-F964-43D1-8AE8-578135D2DA2D}" destId="{2D6DCD22-9C16-4A40-82BE-D5D997412F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5F30-174B-4365-9220-B639C8898A39}">
      <dsp:nvSpPr>
        <dsp:cNvPr id="0" name=""/>
        <dsp:cNvSpPr/>
      </dsp:nvSpPr>
      <dsp:spPr>
        <a:xfrm rot="5400000">
          <a:off x="-158344" y="158746"/>
          <a:ext cx="1055631" cy="738941"/>
        </a:xfrm>
        <a:prstGeom prst="chevron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#1</a:t>
          </a:r>
        </a:p>
      </dsp:txBody>
      <dsp:txXfrm rot="-5400000">
        <a:off x="2" y="369872"/>
        <a:ext cx="738941" cy="316690"/>
      </dsp:txXfrm>
    </dsp:sp>
    <dsp:sp modelId="{8DB3C114-EA44-4C50-896F-E99908EA6140}">
      <dsp:nvSpPr>
        <dsp:cNvPr id="0" name=""/>
        <dsp:cNvSpPr/>
      </dsp:nvSpPr>
      <dsp:spPr>
        <a:xfrm rot="5400000">
          <a:off x="2502890" y="-1763547"/>
          <a:ext cx="686160" cy="421405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rgbClr val="7030A0"/>
              </a:solidFill>
            </a:rPr>
            <a:t>Jour 1 de Création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rgbClr val="7030A0"/>
              </a:solidFill>
            </a:rPr>
            <a:t>Jour commence avec Yahuah </a:t>
          </a:r>
          <a:r>
            <a:rPr lang="en-US" sz="1600" b="1" kern="1200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`owr </a:t>
          </a:r>
          <a:r>
            <a:rPr lang="en-US" sz="1600" b="1" kern="1200" dirty="0">
              <a:solidFill>
                <a:srgbClr val="7030A0"/>
              </a:solidFill>
            </a:rPr>
            <a:t>Lumière</a:t>
          </a:r>
        </a:p>
      </dsp:txBody>
      <dsp:txXfrm rot="-5400000">
        <a:off x="738941" y="33898"/>
        <a:ext cx="4180562" cy="619168"/>
      </dsp:txXfrm>
    </dsp:sp>
    <dsp:sp modelId="{A76CF12B-0D8C-40E1-8923-FD16C97146E7}">
      <dsp:nvSpPr>
        <dsp:cNvPr id="0" name=""/>
        <dsp:cNvSpPr/>
      </dsp:nvSpPr>
      <dsp:spPr>
        <a:xfrm rot="5400000">
          <a:off x="-158344" y="1009312"/>
          <a:ext cx="1055631" cy="738941"/>
        </a:xfrm>
        <a:prstGeom prst="chevron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#2-3-4</a:t>
          </a:r>
        </a:p>
      </dsp:txBody>
      <dsp:txXfrm rot="-5400000">
        <a:off x="2" y="1220438"/>
        <a:ext cx="738941" cy="316690"/>
      </dsp:txXfrm>
    </dsp:sp>
    <dsp:sp modelId="{248ACBCE-0685-4F00-85EB-EA3669FE7D12}">
      <dsp:nvSpPr>
        <dsp:cNvPr id="0" name=""/>
        <dsp:cNvSpPr/>
      </dsp:nvSpPr>
      <dsp:spPr>
        <a:xfrm rot="5400000">
          <a:off x="2502890" y="-912981"/>
          <a:ext cx="686160" cy="4214058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5">
                  <a:lumMod val="50000"/>
                </a:schemeClr>
              </a:solidFill>
            </a:rPr>
            <a:t>Jours 2, 3, &amp; 4 de la Création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5">
                  <a:lumMod val="50000"/>
                </a:schemeClr>
              </a:solidFill>
            </a:rPr>
            <a:t>Jour commence avec Yahuah </a:t>
          </a:r>
          <a:r>
            <a:rPr lang="en-US" sz="1600" b="1" kern="1200" dirty="0">
              <a:solidFill>
                <a:schemeClr val="accent5">
                  <a:lumMod val="50000"/>
                </a:schemeClr>
              </a:solidFill>
              <a:effectLst>
                <a:glow rad="101600">
                  <a:srgbClr val="CCFF33"/>
                </a:glow>
              </a:effectLst>
            </a:rPr>
            <a:t>boqer</a:t>
          </a:r>
          <a:r>
            <a:rPr lang="en-US" sz="1600" b="1" kern="1200" dirty="0">
              <a:solidFill>
                <a:schemeClr val="accent5">
                  <a:lumMod val="50000"/>
                </a:schemeClr>
              </a:solidFill>
            </a:rPr>
            <a:t> lumière</a:t>
          </a:r>
        </a:p>
      </dsp:txBody>
      <dsp:txXfrm rot="-5400000">
        <a:off x="738941" y="884464"/>
        <a:ext cx="4180562" cy="619168"/>
      </dsp:txXfrm>
    </dsp:sp>
    <dsp:sp modelId="{BC4268E0-67B5-438F-B8E7-2C67E39963C9}">
      <dsp:nvSpPr>
        <dsp:cNvPr id="0" name=""/>
        <dsp:cNvSpPr/>
      </dsp:nvSpPr>
      <dsp:spPr>
        <a:xfrm rot="5400000">
          <a:off x="-158344" y="1859878"/>
          <a:ext cx="1055631" cy="738941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#5</a:t>
          </a:r>
        </a:p>
      </dsp:txBody>
      <dsp:txXfrm rot="-5400000">
        <a:off x="2" y="2071004"/>
        <a:ext cx="738941" cy="316690"/>
      </dsp:txXfrm>
    </dsp:sp>
    <dsp:sp modelId="{2D6DCD22-9C16-4A40-82BE-D5D997412F13}">
      <dsp:nvSpPr>
        <dsp:cNvPr id="0" name=""/>
        <dsp:cNvSpPr/>
      </dsp:nvSpPr>
      <dsp:spPr>
        <a:xfrm rot="5400000">
          <a:off x="2502890" y="-62414"/>
          <a:ext cx="686160" cy="4214058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Jour 5 de la Création et avant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Jour commence avec le  </a:t>
          </a:r>
          <a:r>
            <a:rPr lang="en-US" sz="1600" b="1" kern="120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FFFF00"/>
                </a:glow>
              </a:effectLst>
            </a:rPr>
            <a:t>soleil boqer </a:t>
          </a: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lumière</a:t>
          </a:r>
        </a:p>
      </dsp:txBody>
      <dsp:txXfrm rot="-5400000">
        <a:off x="738941" y="1735031"/>
        <a:ext cx="4180562" cy="6191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5F30-174B-4365-9220-B639C8898A39}">
      <dsp:nvSpPr>
        <dsp:cNvPr id="0" name=""/>
        <dsp:cNvSpPr/>
      </dsp:nvSpPr>
      <dsp:spPr>
        <a:xfrm rot="5400000">
          <a:off x="-158344" y="158746"/>
          <a:ext cx="1055631" cy="738941"/>
        </a:xfrm>
        <a:prstGeom prst="chevron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#1</a:t>
          </a:r>
        </a:p>
      </dsp:txBody>
      <dsp:txXfrm rot="-5400000">
        <a:off x="2" y="369872"/>
        <a:ext cx="738941" cy="316690"/>
      </dsp:txXfrm>
    </dsp:sp>
    <dsp:sp modelId="{8DB3C114-EA44-4C50-896F-E99908EA6140}">
      <dsp:nvSpPr>
        <dsp:cNvPr id="0" name=""/>
        <dsp:cNvSpPr/>
      </dsp:nvSpPr>
      <dsp:spPr>
        <a:xfrm rot="5400000">
          <a:off x="2502890" y="-1763547"/>
          <a:ext cx="686160" cy="421405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rgbClr val="7030A0"/>
              </a:solidFill>
            </a:rPr>
            <a:t>Jour 1 de la Création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rgbClr val="7030A0"/>
              </a:solidFill>
            </a:rPr>
            <a:t>Jour commence avec Yahuah `</a:t>
          </a:r>
          <a:r>
            <a:rPr lang="en-US" sz="1600" b="1" kern="1200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owr </a:t>
          </a:r>
          <a:r>
            <a:rPr lang="en-US" sz="1600" b="1" kern="1200" dirty="0">
              <a:solidFill>
                <a:srgbClr val="7030A0"/>
              </a:solidFill>
            </a:rPr>
            <a:t>LUMIÈRE</a:t>
          </a:r>
        </a:p>
      </dsp:txBody>
      <dsp:txXfrm rot="-5400000">
        <a:off x="738941" y="33898"/>
        <a:ext cx="4180562" cy="619168"/>
      </dsp:txXfrm>
    </dsp:sp>
    <dsp:sp modelId="{A76CF12B-0D8C-40E1-8923-FD16C97146E7}">
      <dsp:nvSpPr>
        <dsp:cNvPr id="0" name=""/>
        <dsp:cNvSpPr/>
      </dsp:nvSpPr>
      <dsp:spPr>
        <a:xfrm rot="5400000">
          <a:off x="-158344" y="1009312"/>
          <a:ext cx="1055631" cy="738941"/>
        </a:xfrm>
        <a:prstGeom prst="chevron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#2-3-4</a:t>
          </a:r>
        </a:p>
      </dsp:txBody>
      <dsp:txXfrm rot="-5400000">
        <a:off x="2" y="1220438"/>
        <a:ext cx="738941" cy="316690"/>
      </dsp:txXfrm>
    </dsp:sp>
    <dsp:sp modelId="{248ACBCE-0685-4F00-85EB-EA3669FE7D12}">
      <dsp:nvSpPr>
        <dsp:cNvPr id="0" name=""/>
        <dsp:cNvSpPr/>
      </dsp:nvSpPr>
      <dsp:spPr>
        <a:xfrm rot="5400000">
          <a:off x="2502890" y="-912981"/>
          <a:ext cx="686160" cy="4214058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5">
                  <a:lumMod val="50000"/>
                </a:schemeClr>
              </a:solidFill>
            </a:rPr>
            <a:t>Jour 2, 3, &amp; 4 de la Création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5">
                  <a:lumMod val="50000"/>
                </a:schemeClr>
              </a:solidFill>
            </a:rPr>
            <a:t>Jour commence avec Yahuah </a:t>
          </a:r>
          <a:r>
            <a:rPr lang="en-US" sz="1600" b="1" kern="1200" dirty="0">
              <a:solidFill>
                <a:schemeClr val="accent5">
                  <a:lumMod val="50000"/>
                </a:schemeClr>
              </a:solidFill>
              <a:effectLst>
                <a:glow rad="88900">
                  <a:srgbClr val="CCFF33"/>
                </a:glow>
              </a:effectLst>
            </a:rPr>
            <a:t>boqer</a:t>
          </a:r>
          <a:r>
            <a:rPr lang="en-US" sz="1600" b="1" kern="1200" dirty="0">
              <a:solidFill>
                <a:schemeClr val="accent5">
                  <a:lumMod val="50000"/>
                </a:schemeClr>
              </a:solidFill>
            </a:rPr>
            <a:t> lumière</a:t>
          </a:r>
        </a:p>
      </dsp:txBody>
      <dsp:txXfrm rot="-5400000">
        <a:off x="738941" y="884464"/>
        <a:ext cx="4180562" cy="619168"/>
      </dsp:txXfrm>
    </dsp:sp>
    <dsp:sp modelId="{BC4268E0-67B5-438F-B8E7-2C67E39963C9}">
      <dsp:nvSpPr>
        <dsp:cNvPr id="0" name=""/>
        <dsp:cNvSpPr/>
      </dsp:nvSpPr>
      <dsp:spPr>
        <a:xfrm rot="5400000">
          <a:off x="-158344" y="1859878"/>
          <a:ext cx="1055631" cy="738941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#5</a:t>
          </a:r>
        </a:p>
      </dsp:txBody>
      <dsp:txXfrm rot="-5400000">
        <a:off x="2" y="2071004"/>
        <a:ext cx="738941" cy="316690"/>
      </dsp:txXfrm>
    </dsp:sp>
    <dsp:sp modelId="{2D6DCD22-9C16-4A40-82BE-D5D997412F13}">
      <dsp:nvSpPr>
        <dsp:cNvPr id="0" name=""/>
        <dsp:cNvSpPr/>
      </dsp:nvSpPr>
      <dsp:spPr>
        <a:xfrm rot="5400000">
          <a:off x="2502890" y="-62414"/>
          <a:ext cx="686160" cy="4214058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Jour 5 de la Création et avant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Jour commence avec le </a:t>
          </a:r>
          <a:r>
            <a:rPr lang="en-US" sz="1600" b="1" kern="120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88900">
                  <a:srgbClr val="CCFF33"/>
                </a:glow>
              </a:effectLst>
            </a:rPr>
            <a:t>soleil boqer </a:t>
          </a: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lumière</a:t>
          </a:r>
        </a:p>
      </dsp:txBody>
      <dsp:txXfrm rot="-5400000">
        <a:off x="738941" y="1735031"/>
        <a:ext cx="4180562" cy="619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5F30-174B-4365-9220-B639C8898A39}">
      <dsp:nvSpPr>
        <dsp:cNvPr id="0" name=""/>
        <dsp:cNvSpPr/>
      </dsp:nvSpPr>
      <dsp:spPr>
        <a:xfrm rot="5400000">
          <a:off x="-158344" y="158746"/>
          <a:ext cx="1055631" cy="738941"/>
        </a:xfrm>
        <a:prstGeom prst="chevron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#1</a:t>
          </a:r>
        </a:p>
      </dsp:txBody>
      <dsp:txXfrm rot="-5400000">
        <a:off x="2" y="369872"/>
        <a:ext cx="738941" cy="316690"/>
      </dsp:txXfrm>
    </dsp:sp>
    <dsp:sp modelId="{8DB3C114-EA44-4C50-896F-E99908EA6140}">
      <dsp:nvSpPr>
        <dsp:cNvPr id="0" name=""/>
        <dsp:cNvSpPr/>
      </dsp:nvSpPr>
      <dsp:spPr>
        <a:xfrm rot="5400000">
          <a:off x="2502890" y="-1763547"/>
          <a:ext cx="686160" cy="421405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rgbClr val="7030A0"/>
              </a:solidFill>
            </a:rPr>
            <a:t>Jour 1 de la Création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rgbClr val="7030A0"/>
              </a:solidFill>
            </a:rPr>
            <a:t>Jour commence avec Yahuah </a:t>
          </a:r>
          <a:r>
            <a:rPr lang="en-US" sz="1600" b="1" kern="1200" dirty="0">
              <a:solidFill>
                <a:srgbClr val="7030A0"/>
              </a:solidFill>
              <a:effectLst>
                <a:glow rad="127000">
                  <a:srgbClr val="00FFFF"/>
                </a:glow>
              </a:effectLst>
            </a:rPr>
            <a:t>`owr </a:t>
          </a:r>
          <a:r>
            <a:rPr lang="en-US" sz="1600" b="1" kern="1200" dirty="0">
              <a:solidFill>
                <a:srgbClr val="7030A0"/>
              </a:solidFill>
            </a:rPr>
            <a:t>Lumière*</a:t>
          </a:r>
        </a:p>
      </dsp:txBody>
      <dsp:txXfrm rot="-5400000">
        <a:off x="738941" y="33898"/>
        <a:ext cx="4180562" cy="619168"/>
      </dsp:txXfrm>
    </dsp:sp>
    <dsp:sp modelId="{A76CF12B-0D8C-40E1-8923-FD16C97146E7}">
      <dsp:nvSpPr>
        <dsp:cNvPr id="0" name=""/>
        <dsp:cNvSpPr/>
      </dsp:nvSpPr>
      <dsp:spPr>
        <a:xfrm rot="5400000">
          <a:off x="-158344" y="1009312"/>
          <a:ext cx="1055631" cy="738941"/>
        </a:xfrm>
        <a:prstGeom prst="chevron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#2-3-4</a:t>
          </a:r>
        </a:p>
      </dsp:txBody>
      <dsp:txXfrm rot="-5400000">
        <a:off x="2" y="1220438"/>
        <a:ext cx="738941" cy="316690"/>
      </dsp:txXfrm>
    </dsp:sp>
    <dsp:sp modelId="{248ACBCE-0685-4F00-85EB-EA3669FE7D12}">
      <dsp:nvSpPr>
        <dsp:cNvPr id="0" name=""/>
        <dsp:cNvSpPr/>
      </dsp:nvSpPr>
      <dsp:spPr>
        <a:xfrm rot="5400000">
          <a:off x="2502890" y="-912981"/>
          <a:ext cx="686160" cy="4214058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5">
                  <a:lumMod val="50000"/>
                </a:schemeClr>
              </a:solidFill>
            </a:rPr>
            <a:t>Jour 2, 3, &amp; 4 de la Création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5">
                  <a:lumMod val="50000"/>
                </a:schemeClr>
              </a:solidFill>
            </a:rPr>
            <a:t>Jour commence avec Yahuah </a:t>
          </a:r>
          <a:r>
            <a:rPr lang="en-US" sz="1600" b="1" kern="1200" dirty="0">
              <a:solidFill>
                <a:schemeClr val="accent5">
                  <a:lumMod val="50000"/>
                </a:schemeClr>
              </a:solidFill>
              <a:effectLst>
                <a:glow rad="127000">
                  <a:srgbClr val="CCFF33"/>
                </a:glow>
              </a:effectLst>
            </a:rPr>
            <a:t>boqer</a:t>
          </a:r>
          <a:r>
            <a:rPr lang="en-US" sz="1600" b="1" kern="1200" dirty="0">
              <a:solidFill>
                <a:schemeClr val="accent5">
                  <a:lumMod val="50000"/>
                </a:schemeClr>
              </a:solidFill>
            </a:rPr>
            <a:t> lumière</a:t>
          </a:r>
        </a:p>
      </dsp:txBody>
      <dsp:txXfrm rot="-5400000">
        <a:off x="738941" y="884464"/>
        <a:ext cx="4180562" cy="619168"/>
      </dsp:txXfrm>
    </dsp:sp>
    <dsp:sp modelId="{BC4268E0-67B5-438F-B8E7-2C67E39963C9}">
      <dsp:nvSpPr>
        <dsp:cNvPr id="0" name=""/>
        <dsp:cNvSpPr/>
      </dsp:nvSpPr>
      <dsp:spPr>
        <a:xfrm rot="5400000">
          <a:off x="-158344" y="1859878"/>
          <a:ext cx="1055631" cy="738941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#5</a:t>
          </a:r>
        </a:p>
      </dsp:txBody>
      <dsp:txXfrm rot="-5400000">
        <a:off x="2" y="2071004"/>
        <a:ext cx="738941" cy="316690"/>
      </dsp:txXfrm>
    </dsp:sp>
    <dsp:sp modelId="{2D6DCD22-9C16-4A40-82BE-D5D997412F13}">
      <dsp:nvSpPr>
        <dsp:cNvPr id="0" name=""/>
        <dsp:cNvSpPr/>
      </dsp:nvSpPr>
      <dsp:spPr>
        <a:xfrm rot="5400000">
          <a:off x="2502890" y="-62414"/>
          <a:ext cx="686160" cy="4214058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Jour 5 de la Création et la suite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Jour commence avec le  </a:t>
          </a:r>
          <a:r>
            <a:rPr lang="en-US" sz="1600" b="1" kern="120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CCFF33"/>
                </a:glow>
              </a:effectLst>
            </a:rPr>
            <a:t>soleil / boqer </a:t>
          </a: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lumière</a:t>
          </a:r>
        </a:p>
      </dsp:txBody>
      <dsp:txXfrm rot="-5400000">
        <a:off x="738941" y="1735031"/>
        <a:ext cx="4180562" cy="619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57A5ADB-869D-42CF-BBFA-0F9013084CDB}" type="datetimeFigureOut">
              <a:rPr lang="en-US" smtClean="0"/>
              <a:t>7/24/2021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1B2E82D-8F09-4EF3-9C94-E1455046C4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89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7E7376A-393E-42D4-B7F6-38B8861D78F4}" type="datetimeFigureOut">
              <a:rPr lang="en-US" smtClean="0"/>
              <a:t>7/24/2021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B364ACA-2509-464B-9618-AB2EF21807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4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3465-FB75-4CEA-8DC0-BF0119EE2DBB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67844-FB85-487B-AEEE-A972D5FCE411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BA3F8-9DF8-497C-BCC3-77A957EA1850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E66-99ED-4491-8A51-EA76EE9297B3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A614C-2C07-4B1C-90E0-E1018D558867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1C6E-1E25-40A0-87AE-4AEBC23D366A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2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4DD8-F8CC-4931-A188-254CA0074CDA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E816-89A2-4EEB-B125-E2FCE3D370D0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2362200" y="6248400"/>
            <a:ext cx="2133600" cy="365125"/>
          </a:xfrm>
        </p:spPr>
        <p:txBody>
          <a:bodyPr/>
          <a:lstStyle/>
          <a:p>
            <a:fld id="{E149F27E-CB2E-4E81-91A9-6247659F81C5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>
            <a:lvl1pPr algn="ctr">
              <a:defRPr sz="1400">
                <a:solidFill>
                  <a:srgbClr val="002060"/>
                </a:solidFill>
              </a:defRPr>
            </a:lvl1pPr>
          </a:lstStyle>
          <a:p>
            <a:fld id="{F98DBE31-67BE-43CC-8D6C-2180D5FA01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2C7F-5D95-4B24-9959-C6E33A949952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CDE2-E5A2-473E-9B26-CC5C534DF1B6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8325-E3C4-4503-ADC6-CCDC7C4D71C3}" type="datetime1">
              <a:rPr lang="en-US" smtClean="0"/>
              <a:t>7/24/2021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microsoft.com/office/2007/relationships/diagramDrawing" Target="../diagrams/drawing1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microsoft.com/office/2007/relationships/hdphoto" Target="../media/hdphoto6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microsoft.com/office/2007/relationships/hdphoto" Target="../media/hdphoto6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microsoft.com/office/2007/relationships/hdphoto" Target="../media/hdphoto6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6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microsoft.com/office/2007/relationships/hdphoto" Target="../media/hdphoto6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9.jpeg"/><Relationship Id="rId7" Type="http://schemas.openxmlformats.org/officeDocument/2006/relationships/image" Target="../media/image4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71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2.png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7.jpg"/><Relationship Id="rId7" Type="http://schemas.openxmlformats.org/officeDocument/2006/relationships/image" Target="../media/image4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microsoft.com/office/2007/relationships/hdphoto" Target="../media/hdphoto6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microsoft.com/office/2007/relationships/hdphoto" Target="../media/hdphoto6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2.jpe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microsoft.com/office/2007/relationships/hdphoto" Target="../media/hdphoto6.wdp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6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46.png"/><Relationship Id="rId4" Type="http://schemas.openxmlformats.org/officeDocument/2006/relationships/diagramData" Target="../diagrams/data3.xml"/><Relationship Id="rId9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97.png"/><Relationship Id="rId4" Type="http://schemas.openxmlformats.org/officeDocument/2006/relationships/image" Target="../media/image2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2.png"/><Relationship Id="rId10" Type="http://schemas.microsoft.com/office/2007/relationships/hdphoto" Target="../media/hdphoto12.wdp"/><Relationship Id="rId4" Type="http://schemas.openxmlformats.org/officeDocument/2006/relationships/image" Target="../media/image101.jpeg"/><Relationship Id="rId9" Type="http://schemas.openxmlformats.org/officeDocument/2006/relationships/image" Target="../media/image10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74" y="457200"/>
            <a:ext cx="9067800" cy="62478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Quand commence la journée? 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(2ème Parti)</a:t>
            </a:r>
          </a:p>
          <a:p>
            <a:pPr algn="ctr"/>
            <a:r>
              <a:rPr lang="en-US" sz="6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6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n-US" sz="16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  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(Selon ce que </a:t>
            </a:r>
            <a:r>
              <a:rPr lang="en-US" sz="3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dit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La Torah)</a:t>
            </a:r>
          </a:p>
        </p:txBody>
      </p:sp>
    </p:spTree>
    <p:extLst>
      <p:ext uri="{BB962C8B-B14F-4D97-AF65-F5344CB8AC3E}">
        <p14:creationId xmlns:p14="http://schemas.microsoft.com/office/powerpoint/2010/main" val="28457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2590800"/>
            <a:ext cx="7772400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Mais ce n'est pas tout ce qu'il a changé. Il a même changé quand le jour commence pour les statuts de culte de Yahuah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sz="1400" b="1" smtClean="0">
                <a:solidFill>
                  <a:schemeClr val="bg1"/>
                </a:solidFill>
              </a:rPr>
              <a:pPr/>
              <a:t>10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Rae\Desktop\clock 1 midn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03" y="304800"/>
            <a:ext cx="3810000" cy="3485619"/>
          </a:xfrm>
          <a:prstGeom prst="rect">
            <a:avLst/>
          </a:prstGeom>
          <a:noFill/>
          <a:effectLst>
            <a:glow rad="177800">
              <a:schemeClr val="accent1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98890" y="254300"/>
            <a:ext cx="3924300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“journée”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fr-CA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moderne de 24 heures commence à minuit.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11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Ceci est connu comme le calcul romain civil du temps</a:t>
            </a:r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b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fr-CA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comme on le trouve dans les évangiles.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</a:t>
            </a:r>
            <a:b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</a:t>
            </a:r>
            <a:r>
              <a:rPr lang="en-US" sz="2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Voir Matt 27:19.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551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689" y="2487741"/>
            <a:ext cx="9163810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Juifs et la plupart des Sabbatariens 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</a:t>
            </a:r>
            <a:r>
              <a:rPr lang="fr-CA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observateur des festivals 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” 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fr-CA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commencent leur sabbat le vendredi soir au coucher du soleil.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6714" y="993189"/>
            <a:ext cx="8386482" cy="5755422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660033"/>
                </a:solidFill>
                <a:effectLst>
                  <a:glow rad="139700">
                    <a:srgbClr val="FFC000"/>
                  </a:glow>
                  <a:outerShdw blurRad="50800" dist="50800" dir="5400000" algn="ctr" rotWithShape="0">
                    <a:srgbClr val="002060"/>
                  </a:outerShdw>
                </a:effectLst>
                <a:latin typeface="Comic Sans MS" pitchFamily="66" charset="0"/>
              </a:rPr>
              <a:t>Souvenez-vous, </a:t>
            </a:r>
            <a:r>
              <a:rPr lang="fr-CA" sz="2000" b="1" dirty="0">
                <a:solidFill>
                  <a:srgbClr val="542A00"/>
                </a:solidFill>
                <a:latin typeface="Comic Sans MS" pitchFamily="66" charset="0"/>
              </a:rPr>
              <a:t>le Sabbat hebdomadaire est le premier fleuron des festivals de Yahuah (Lév 23:2-8).</a:t>
            </a:r>
            <a:r>
              <a:rPr lang="en-US" sz="2000" b="1" dirty="0">
                <a:solidFill>
                  <a:srgbClr val="542A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800000"/>
                </a:solidFill>
                <a:effectLst>
                  <a:glow rad="127000">
                    <a:srgbClr val="FFC000"/>
                  </a:glow>
                  <a:outerShdw blurRad="50800" dist="50800" dir="5400000" algn="ctr" rotWithShape="0">
                    <a:srgbClr val="002060"/>
                  </a:outerShdw>
                </a:effectLst>
                <a:latin typeface="Comic Sans MS" pitchFamily="66" charset="0"/>
              </a:rPr>
              <a:t>Noté</a:t>
            </a:r>
            <a:r>
              <a:rPr lang="en-US" sz="2000" b="1" dirty="0">
                <a:solidFill>
                  <a:srgbClr val="800000"/>
                </a:solidFill>
                <a:latin typeface="Comic Sans MS" pitchFamily="66" charset="0"/>
              </a:rPr>
              <a:t> </a:t>
            </a:r>
            <a:r>
              <a:rPr lang="fr-CA" sz="2000" b="1" dirty="0">
                <a:solidFill>
                  <a:srgbClr val="542A00"/>
                </a:solidFill>
                <a:latin typeface="Comic Sans MS" pitchFamily="66" charset="0"/>
              </a:rPr>
              <a:t>il y a une énorme quantité d'informations exposées, dans les Écritures qui sont résumées comme suit:</a:t>
            </a:r>
            <a:r>
              <a:rPr lang="en-US" sz="2000" b="1" dirty="0">
                <a:solidFill>
                  <a:srgbClr val="542A00"/>
                </a:solidFill>
                <a:latin typeface="Comic Sans MS" pitchFamily="66" charset="0"/>
              </a:rPr>
              <a:t> </a:t>
            </a:r>
            <a:r>
              <a:rPr lang="en-US" sz="2400" dirty="0">
                <a:effectLst/>
                <a:latin typeface="Comic Sans MS" pitchFamily="66" charset="0"/>
              </a:rPr>
              <a:t>“</a:t>
            </a:r>
            <a:r>
              <a:rPr lang="fr-CA" sz="2400" dirty="0">
                <a:latin typeface="Comic Sans MS" pitchFamily="66" charset="0"/>
              </a:rPr>
              <a:t>Jusqu'à la période IIa [env. 700 -300 av. J.-C.], appartiennent à ces processus qui ont pratiquement achevé </a:t>
            </a:r>
            <a:r>
              <a:rPr lang="en-US" sz="2400" b="1" u="sng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L’ÉVOLUTION</a:t>
            </a:r>
            <a:r>
              <a:rPr lang="en-US" sz="2400" dirty="0">
                <a:effectLst/>
                <a:latin typeface="Comic Sans MS" pitchFamily="66" charset="0"/>
              </a:rPr>
              <a:t> </a:t>
            </a:r>
            <a:r>
              <a:rPr lang="fr-CA" sz="2400" dirty="0">
                <a:latin typeface="Comic Sans MS" pitchFamily="66" charset="0"/>
              </a:rPr>
              <a:t>du Calendrier III comme parfait, ou</a:t>
            </a:r>
            <a:r>
              <a:rPr lang="en-US" sz="2400" dirty="0">
                <a:effectLst/>
                <a:latin typeface="Comic Sans MS" pitchFamily="66" charset="0"/>
              </a:rPr>
              <a:t> </a:t>
            </a:r>
            <a:r>
              <a:rPr lang="fr-CA" sz="2400" b="1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calendrier luni-solaire </a:t>
            </a:r>
            <a:r>
              <a:rPr lang="fr-CA" sz="2400" b="1" u="sng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à peu près parfait,</a:t>
            </a:r>
            <a:r>
              <a:rPr lang="en-US" sz="2400" dirty="0">
                <a:effectLst/>
                <a:latin typeface="Comic Sans MS" pitchFamily="66" charset="0"/>
              </a:rPr>
              <a:t>viz., le </a:t>
            </a:r>
            <a:r>
              <a:rPr lang="en-US" sz="2400" b="1" u="sng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CHANGEMENT</a:t>
            </a:r>
            <a:r>
              <a:rPr lang="en-US" sz="2400" b="1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dans le système de </a:t>
            </a:r>
            <a:r>
              <a:rPr lang="en-US" sz="2400" b="1" dirty="0" err="1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calcul</a:t>
            </a:r>
            <a:r>
              <a:rPr lang="en-US" sz="2400" b="1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du jour</a:t>
            </a:r>
            <a:r>
              <a:rPr lang="en-US" sz="2400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,</a:t>
            </a:r>
            <a:r>
              <a:rPr lang="en-US" sz="2400" dirty="0">
                <a:effectLst/>
                <a:latin typeface="Comic Sans MS" pitchFamily="66" charset="0"/>
              </a:rPr>
              <a:t> la </a:t>
            </a:r>
            <a:r>
              <a:rPr lang="en-US" sz="2400" b="1" u="sng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RE-DATE</a:t>
            </a:r>
            <a:r>
              <a:rPr lang="en-US" sz="2400" b="1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des </a:t>
            </a: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festivals </a:t>
            </a:r>
            <a:r>
              <a:rPr lang="en-US" sz="2400" b="1" dirty="0" err="1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commençant</a:t>
            </a: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au coucher du soleil,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fr-CA" sz="2400" dirty="0">
                <a:latin typeface="Comic Sans MS" pitchFamily="66" charset="0"/>
              </a:rPr>
              <a:t>et avec ça la fusion finale et complète des fêtes de la Pâque et de Mazzot, comme enregistré dans Exo 12:18</a:t>
            </a:r>
            <a:r>
              <a:rPr lang="en-US" sz="2400" dirty="0">
                <a:effectLst/>
                <a:latin typeface="Comic Sans MS" pitchFamily="66" charset="0"/>
              </a:rPr>
              <a:t>, le </a:t>
            </a:r>
            <a:r>
              <a:rPr lang="en-US" sz="2400" b="1" u="sng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Nouveau SYSTÈME</a:t>
            </a:r>
            <a:r>
              <a:rPr lang="en-US" sz="2400" b="1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de    mois </a:t>
            </a:r>
            <a:r>
              <a:rPr lang="fr-CA" sz="2400" dirty="0">
                <a:latin typeface="Comic Sans MS" pitchFamily="66" charset="0"/>
              </a:rPr>
              <a:t>de trente et vingt-neuf jours alternativement chacun et le </a:t>
            </a:r>
            <a:r>
              <a:rPr lang="en-US" sz="2400" b="1" u="sng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Nouveau SYSTÈME</a:t>
            </a:r>
            <a:r>
              <a:rPr lang="en-US" sz="2400" b="1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d'intercalation.</a:t>
            </a:r>
            <a:r>
              <a:rPr lang="en-US" sz="2400" dirty="0">
                <a:effectLst/>
                <a:latin typeface="Comic Sans MS" pitchFamily="66" charset="0"/>
              </a:rPr>
              <a:t>” </a:t>
            </a:r>
            <a:r>
              <a:rPr lang="en-US" sz="2000" dirty="0">
                <a:solidFill>
                  <a:srgbClr val="0000FF"/>
                </a:solidFill>
                <a:effectLst/>
                <a:latin typeface="Comic Sans MS" pitchFamily="66" charset="0"/>
              </a:rPr>
              <a:t>[Changement de la Torah de l’Aube à l’Aube, et les Mazzaroth/Tequfah </a:t>
            </a:r>
            <a:r>
              <a:rPr lang="en-US" sz="2000" b="1" dirty="0">
                <a:solidFill>
                  <a:srgbClr val="0000FF"/>
                </a:solidFill>
                <a:effectLst>
                  <a:glow rad="127000">
                    <a:srgbClr val="CCFF33"/>
                  </a:glow>
                </a:effectLst>
                <a:latin typeface="Comic Sans MS" pitchFamily="66" charset="0"/>
              </a:rPr>
              <a:t>Lumière</a:t>
            </a: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fr-CA" sz="2000" dirty="0">
                <a:solidFill>
                  <a:srgbClr val="0000FF"/>
                </a:solidFill>
                <a:latin typeface="Comic Sans MS" pitchFamily="66" charset="0"/>
              </a:rPr>
              <a:t>calcul basé pour calendrier</a:t>
            </a: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.]</a:t>
            </a:r>
            <a:r>
              <a:rPr lang="en-US" sz="1400" dirty="0"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</a:t>
            </a:r>
            <a:endParaRPr lang="en-US" sz="1400" dirty="0">
              <a:solidFill>
                <a:srgbClr val="0000FF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399" y="-10418"/>
            <a:ext cx="8776325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Julian Morgenstern</a:t>
            </a:r>
          </a:p>
          <a:p>
            <a:pPr algn="ctr"/>
            <a:r>
              <a:rPr lang="en-US" sz="3200" i="1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Ancient Calendars of Israel </a:t>
            </a:r>
            <a:r>
              <a:rPr lang="en-US" sz="20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(pg 103)</a:t>
            </a:r>
            <a:endParaRPr lang="en-US" sz="3600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433" y="65623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0587" y="457200"/>
            <a:ext cx="8630410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Cependant, les Écritures révèlent quand le jour commence et ce n'est ni minuit, ni midi, ni coucher du soleil, ni le soir, ni au lever du soleil.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!</a:t>
            </a: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sz="1400" b="1" smtClean="0">
                <a:solidFill>
                  <a:schemeClr val="bg1"/>
                </a:solidFill>
              </a:rPr>
              <a:pPr/>
              <a:t>14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748" y="3429000"/>
            <a:ext cx="8630410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Commençons par une introduction d'abord des évènements littéraires avant de passer aux définitions.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84313" y="3012749"/>
            <a:ext cx="2112087" cy="1732410"/>
            <a:chOff x="-983650" y="3124200"/>
            <a:chExt cx="2112087" cy="1732410"/>
          </a:xfrm>
        </p:grpSpPr>
        <p:pic>
          <p:nvPicPr>
            <p:cNvPr id="1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624163" y="421027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Évènements littéraires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" y="4551362"/>
            <a:ext cx="1395595" cy="2091363"/>
            <a:chOff x="8732520" y="3713571"/>
            <a:chExt cx="1395595" cy="2091363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8630410" cy="41242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restauration de la Création  à commencé </a:t>
            </a:r>
            <a:r>
              <a:rPr lang="en-US" sz="4400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après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que la </a:t>
            </a: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terre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soit  </a:t>
            </a:r>
            <a:r>
              <a:rPr lang="en-US" sz="4400" u="sng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devenue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[H1961 </a:t>
            </a:r>
            <a:r>
              <a:rPr lang="en-US" sz="3200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soit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-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“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devenue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”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]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vide, sans forme &amp; 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sombre. </a:t>
            </a:r>
          </a:p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1:2a)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4765" y="4513678"/>
            <a:ext cx="762923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Cette “noirceur” est &lt;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choskek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H2822&gt; not &lt;layil/nuit H3915&gt;.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47207"/>
            <a:ext cx="1906339" cy="1713131"/>
            <a:chOff x="-983650" y="3124200"/>
            <a:chExt cx="1906339" cy="1713131"/>
          </a:xfrm>
        </p:grpSpPr>
        <p:pic>
          <p:nvPicPr>
            <p:cNvPr id="8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-98365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Évènement </a:t>
              </a:r>
            </a:p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Littéraires.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rot="10800000" flipV="1">
            <a:off x="-1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ight Triangle 1"/>
          <p:cNvSpPr/>
          <p:nvPr/>
        </p:nvSpPr>
        <p:spPr>
          <a:xfrm rot="5400000">
            <a:off x="1142999" y="-1142999"/>
            <a:ext cx="6858001" cy="9144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75363" y="3403600"/>
            <a:ext cx="5562600" cy="2985433"/>
          </a:xfrm>
          <a:prstGeom prst="rect">
            <a:avLst/>
          </a:prstGeom>
        </p:spPr>
        <p:txBody>
          <a:bodyPr wrap="square">
            <a:sp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“Que la Lumière </a:t>
            </a:r>
          </a:p>
          <a:p>
            <a:pPr algn="ctr"/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soit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[où  - 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“fût”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]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Lumière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&lt;`owr&gt;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.” 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1:3b)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135792"/>
            <a:ext cx="5638802" cy="3662541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“Et le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Ruach planait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sur la face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des eaux.”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1:2b)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16</a:t>
            </a:fld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291475" y="4896316"/>
            <a:ext cx="1906339" cy="1713131"/>
            <a:chOff x="-983650" y="3124200"/>
            <a:chExt cx="1906339" cy="1713131"/>
          </a:xfrm>
        </p:grpSpPr>
        <p:pic>
          <p:nvPicPr>
            <p:cNvPr id="1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Évènements Littéraires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7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1475" y="533400"/>
            <a:ext cx="8630410" cy="6494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restauration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*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 la semaine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 La  Création  commence 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quand le Créateur dit, 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“Que la lumière soit.”</a:t>
            </a:r>
          </a:p>
          <a:p>
            <a:pPr algn="ctr"/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Rien ne commence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avec la 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noirceur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!</a:t>
            </a:r>
          </a:p>
          <a:p>
            <a:pPr algn="ctr"/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421C5E"/>
                  </a:glow>
                </a:effectLst>
                <a:latin typeface="Arial Rounded MT Bold" pitchFamily="34" charset="0"/>
              </a:rPr>
              <a:t>*Ps 104:30  </a:t>
            </a:r>
            <a:r>
              <a:rPr lang="en-US" sz="16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Tu envoies ton esprit,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421C5E"/>
                  </a:glow>
                </a:effectLst>
                <a:latin typeface="Arial Rounded MT Bold" pitchFamily="34" charset="0"/>
              </a:rPr>
              <a:t>ils  sont  créés: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Et tu </a:t>
            </a:r>
            <a:r>
              <a:rPr lang="en-US" sz="1600" dirty="0">
                <a:solidFill>
                  <a:srgbClr val="002060"/>
                </a:solidFill>
                <a:effectLst>
                  <a:glow rad="228600">
                    <a:srgbClr val="E646C8">
                      <a:alpha val="60000"/>
                    </a:srgbClr>
                  </a:glow>
                </a:effectLst>
                <a:latin typeface="Arial Rounded MT Bold" pitchFamily="34" charset="0"/>
              </a:rPr>
              <a:t>RENOUVELLE </a:t>
            </a:r>
            <a:r>
              <a:rPr lang="en-US" sz="16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la face de la terre.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    </a:t>
            </a:r>
            <a:r>
              <a:rPr lang="en-US" sz="12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421C5E"/>
                  </a:glow>
                </a:effectLst>
                <a:latin typeface="Arial Rounded MT Bold" pitchFamily="34" charset="0"/>
              </a:rPr>
              <a:t>KJV</a:t>
            </a:r>
            <a:endParaRPr lang="en-US" sz="1600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421C5E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17</a:t>
            </a:fld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15747" y="3930134"/>
            <a:ext cx="1906339" cy="1713131"/>
            <a:chOff x="-983650" y="3124200"/>
            <a:chExt cx="1906339" cy="1713131"/>
          </a:xfrm>
        </p:grpSpPr>
        <p:pic>
          <p:nvPicPr>
            <p:cNvPr id="1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Évènements Littéraires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1190" y="27956"/>
            <a:ext cx="8630410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Le premier jour de la première semaine ne pouvait PAS commencer par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</a:t>
            </a:r>
            <a:r>
              <a:rPr lang="en-US" sz="3600" dirty="0">
                <a:ln>
                  <a:solidFill>
                    <a:schemeClr val="bg1"/>
                  </a:solidFill>
                </a:ln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36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choshek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&gt;</a:t>
            </a:r>
            <a:r>
              <a:rPr lang="en-US" sz="3600" dirty="0">
                <a:ln>
                  <a:solidFill>
                    <a:schemeClr val="bg1"/>
                  </a:solidFill>
                </a:ln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noirceur,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fr-CA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ça ne pouvait pas non plus commencer par le soir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&lt;ereb/H6153&gt;.</a:t>
            </a:r>
          </a:p>
          <a:p>
            <a:pPr algn="ctr"/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539851"/>
            <a:ext cx="9177218" cy="16831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Souvenons nous: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Au vs 1, LE 1er jour a commencé  avec la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C00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Lumière de Yahuah sa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présence.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2400" y="2667000"/>
            <a:ext cx="1395595" cy="2091363"/>
            <a:chOff x="8732520" y="3713571"/>
            <a:chExt cx="1395595" cy="2091363"/>
          </a:xfrm>
        </p:grpSpPr>
        <p:pic>
          <p:nvPicPr>
            <p:cNvPr id="9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5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5440" y="228600"/>
            <a:ext cx="8630410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“Et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[ensuite]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… Yahuah divise la lumière des </a:t>
            </a:r>
            <a:r>
              <a:rPr lang="en-US" sz="44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ténèbres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1:4)</a:t>
            </a:r>
          </a:p>
        </p:txBody>
      </p:sp>
      <p:pic>
        <p:nvPicPr>
          <p:cNvPr id="12292" name="Picture 4" descr="C:\Users\Rae\Desktop\darkness to l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6613"/>
            <a:ext cx="4572000" cy="3414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19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795" y="5115925"/>
            <a:ext cx="1906339" cy="1713131"/>
            <a:chOff x="-983650" y="3124200"/>
            <a:chExt cx="1906339" cy="1713131"/>
          </a:xfrm>
        </p:grpSpPr>
        <p:pic>
          <p:nvPicPr>
            <p:cNvPr id="1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Évènements Littéraires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5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74" y="381000"/>
            <a:ext cx="9067800" cy="60631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Quand commence la journée?</a:t>
            </a:r>
            <a:b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          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(Selon vous?)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81183"/>
            <a:ext cx="8931272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“Yahuah appel la Lumière* …</a:t>
            </a:r>
          </a:p>
        </p:txBody>
      </p:sp>
      <p:pic>
        <p:nvPicPr>
          <p:cNvPr id="76802" name="Picture 2" descr="C:\Users\Rae\Desktop\YCC Logo croppe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075" y="1143000"/>
            <a:ext cx="4455925" cy="4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48255" y="3947560"/>
            <a:ext cx="208756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Nuit*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5503" y="1905000"/>
            <a:ext cx="189306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Jour*</a:t>
            </a:r>
          </a:p>
        </p:txBody>
      </p:sp>
      <p:sp>
        <p:nvSpPr>
          <p:cNvPr id="9" name="Rectangle 8"/>
          <p:cNvSpPr/>
          <p:nvPr/>
        </p:nvSpPr>
        <p:spPr>
          <a:xfrm>
            <a:off x="192275" y="2008525"/>
            <a:ext cx="312420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Et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noirceur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Il </a:t>
            </a: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appelle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6364" y="5694749"/>
            <a:ext cx="94488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(Gen 1:5a)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Ce sont des “définitions” pour le calendrier.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20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4670499"/>
            <a:ext cx="1906339" cy="1713131"/>
            <a:chOff x="-983650" y="3124200"/>
            <a:chExt cx="1906339" cy="1713131"/>
          </a:xfrm>
        </p:grpSpPr>
        <p:pic>
          <p:nvPicPr>
            <p:cNvPr id="14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Littéraires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88077" y="3516055"/>
            <a:ext cx="1395595" cy="2091363"/>
            <a:chOff x="8732520" y="3713571"/>
            <a:chExt cx="1395595" cy="2091363"/>
          </a:xfrm>
        </p:grpSpPr>
        <p:pic>
          <p:nvPicPr>
            <p:cNvPr id="2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06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075" y="4114755"/>
            <a:ext cx="1288046" cy="128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7504" y="228600"/>
            <a:ext cx="893127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C'était la première alliance donnée le 1er jour de la création, appelée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3275" y="1828800"/>
            <a:ext cx="4455925" cy="4464418"/>
            <a:chOff x="3087875" y="1025679"/>
            <a:chExt cx="4455925" cy="4464418"/>
          </a:xfrm>
        </p:grpSpPr>
        <p:pic>
          <p:nvPicPr>
            <p:cNvPr id="76802" name="Picture 2" descr="C:\Users\Rae\Desktop\YCC Logo croppe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875" y="1025679"/>
              <a:ext cx="4455925" cy="446441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272055" y="3830239"/>
              <a:ext cx="2087564" cy="7694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glow rad="304800">
                      <a:srgbClr val="002060"/>
                    </a:glow>
                  </a:effectLst>
                  <a:latin typeface="Arial Rounded MT Bold" pitchFamily="34" charset="0"/>
                </a:rPr>
                <a:t>Night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9303" y="1787679"/>
              <a:ext cx="1893068" cy="7694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Rounded MT Bold" pitchFamily="34" charset="0"/>
                </a:rPr>
                <a:t>Day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051610" y="1428929"/>
            <a:ext cx="335280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L’ “Alliance avec le jour </a:t>
            </a:r>
          </a:p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et </a:t>
            </a:r>
          </a:p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L’Alliance avec  la nuit.”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97066" y="6096000"/>
            <a:ext cx="387426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(Jer 33:20-25)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21</a:t>
            </a:fld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685800"/>
            <a:ext cx="1395595" cy="2050746"/>
            <a:chOff x="8732520" y="3754188"/>
            <a:chExt cx="1395595" cy="2050746"/>
          </a:xfrm>
        </p:grpSpPr>
        <p:pic>
          <p:nvPicPr>
            <p:cNvPr id="15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54188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Définition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84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153" y="-76200"/>
            <a:ext cx="8931272" cy="16475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  <a:t>C'est une alliance très spéciale et le début de :</a:t>
            </a:r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5496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7826" name="Picture 2" descr="C:\Users\Rae\Desktop\Daisy CCC website\LOGO - Final Sm PPT size  4-30-20\YCC-Cover-Slide-BOQ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284714"/>
            <a:ext cx="4775200" cy="3581400"/>
          </a:xfrm>
          <a:prstGeom prst="roundRect">
            <a:avLst>
              <a:gd name="adj" fmla="val 1509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22</a:t>
            </a:fld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93472" y="4690437"/>
            <a:ext cx="1395595" cy="2091363"/>
            <a:chOff x="8732520" y="3713571"/>
            <a:chExt cx="1395595" cy="2091363"/>
          </a:xfrm>
        </p:grpSpPr>
        <p:pic>
          <p:nvPicPr>
            <p:cNvPr id="1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  <p:pic>
        <p:nvPicPr>
          <p:cNvPr id="12" name="Picture 2" descr="C:\Users\Rae\Desktop\YCC Logo sm size.png">
            <a:extLst>
              <a:ext uri="{FF2B5EF4-FFF2-40B4-BE49-F238E27FC236}">
                <a16:creationId xmlns:a16="http://schemas.microsoft.com/office/drawing/2014/main" xmlns="" id="{BEBE66E7-AF9A-4700-AF37-69E7B23E8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260689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ContrastingLeftFacing" fov="6000000">
              <a:rot lat="21482101" lon="1198524" rev="21198456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rganigramme : Alternative 12">
            <a:extLst>
              <a:ext uri="{FF2B5EF4-FFF2-40B4-BE49-F238E27FC236}">
                <a16:creationId xmlns:a16="http://schemas.microsoft.com/office/drawing/2014/main" xmlns="" id="{61324E78-E39D-47C4-A1B0-348F91A5D8C1}"/>
              </a:ext>
            </a:extLst>
          </p:cNvPr>
          <p:cNvSpPr/>
          <p:nvPr/>
        </p:nvSpPr>
        <p:spPr>
          <a:xfrm>
            <a:off x="1672229" y="1490960"/>
            <a:ext cx="4982571" cy="3086775"/>
          </a:xfrm>
          <a:prstGeom prst="flowChartAlternateProcess">
            <a:avLst/>
          </a:prstGeom>
          <a:solidFill>
            <a:srgbClr val="183342"/>
          </a:solidFill>
          <a:ln w="28575">
            <a:solidFill>
              <a:srgbClr val="1A3242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HeroicExtremeLeftFacing">
              <a:rot lat="20803806" lon="977028" rev="21262019"/>
            </a:camera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fr-CA" sz="6000" dirty="0">
                <a:solidFill>
                  <a:srgbClr val="FFFF00"/>
                </a:solidFill>
                <a:effectLst>
                  <a:glow rad="38100">
                    <a:schemeClr val="bg1"/>
                  </a:glow>
                </a:effectLst>
                <a:latin typeface="Avenir Next LT Pro Light" panose="020B0304020202020204" pitchFamily="34" charset="0"/>
              </a:rPr>
              <a:t>YAHUAH</a:t>
            </a:r>
          </a:p>
          <a:p>
            <a:pPr algn="ctr"/>
            <a:r>
              <a:rPr lang="fr-CA" sz="4400" dirty="0">
                <a:solidFill>
                  <a:schemeClr val="bg1"/>
                </a:solidFill>
                <a:effectLst>
                  <a:glow rad="38100">
                    <a:schemeClr val="bg1"/>
                  </a:glow>
                </a:effectLst>
                <a:latin typeface="Segoe Script" panose="030B0504020000000003" pitchFamily="66" charset="0"/>
              </a:rPr>
              <a:t>Calendrier</a:t>
            </a:r>
          </a:p>
          <a:p>
            <a:pPr algn="ctr"/>
            <a:r>
              <a:rPr lang="fr-CA" sz="6000" dirty="0">
                <a:solidFill>
                  <a:srgbClr val="87E5EF"/>
                </a:solidFill>
                <a:effectLst>
                  <a:glow rad="38100">
                    <a:schemeClr val="bg1"/>
                  </a:glow>
                </a:effectLst>
                <a:latin typeface="Arial Narrow" panose="020B0606020202030204" pitchFamily="34" charset="0"/>
              </a:rPr>
              <a:t>De L’ALLIANCE </a:t>
            </a:r>
            <a:r>
              <a:rPr lang="fr-CA" sz="6000" dirty="0">
                <a:solidFill>
                  <a:srgbClr val="87E5EF"/>
                </a:solidFill>
                <a:effectLst>
                  <a:glow rad="38100">
                    <a:schemeClr val="bg1"/>
                  </a:glow>
                </a:effectLst>
              </a:rPr>
              <a:t> </a:t>
            </a:r>
          </a:p>
        </p:txBody>
      </p:sp>
      <p:pic>
        <p:nvPicPr>
          <p:cNvPr id="14" name="Picture 2" descr="C:\Users\Rae\Desktop\YCC Logo sm size.png">
            <a:extLst>
              <a:ext uri="{FF2B5EF4-FFF2-40B4-BE49-F238E27FC236}">
                <a16:creationId xmlns:a16="http://schemas.microsoft.com/office/drawing/2014/main" xmlns="" id="{C716F587-F5B4-4212-9624-3FC07215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193" y="2460342"/>
            <a:ext cx="681013" cy="6810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3938" y="4658142"/>
            <a:ext cx="78933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CA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Ce calendrier est entièrement basé sur la “</a:t>
            </a:r>
            <a:r>
              <a:rPr lang="fr-CA" sz="3600" b="1" dirty="0">
                <a:ln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glow rad="304800">
                    <a:srgbClr val="00FFFF"/>
                  </a:glow>
                </a:effectLst>
                <a:latin typeface="Comic Sans MS" pitchFamily="66" charset="0"/>
              </a:rPr>
              <a:t>lumière</a:t>
            </a:r>
            <a:r>
              <a:rPr lang="fr-CA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”</a:t>
            </a:r>
            <a:r>
              <a:rPr lang="fr-CA" sz="3600" dirty="0">
                <a:solidFill>
                  <a:srgbClr val="FFC000"/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 tout comme Yahuah est </a:t>
            </a:r>
            <a:r>
              <a:rPr lang="fr-CA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“</a:t>
            </a:r>
            <a:r>
              <a:rPr lang="fr-CA" sz="3600" b="1" dirty="0">
                <a:ln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glow rad="304800">
                    <a:srgbClr val="00FFFF"/>
                  </a:glow>
                </a:effectLst>
                <a:latin typeface="Comic Sans MS" pitchFamily="66" charset="0"/>
              </a:rPr>
              <a:t>Lumière</a:t>
            </a:r>
            <a:r>
              <a:rPr lang="fr-CA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”</a:t>
            </a:r>
            <a:r>
              <a:rPr lang="fr-CA" sz="3600" dirty="0">
                <a:solidFill>
                  <a:srgbClr val="FFC000"/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 !</a:t>
            </a:r>
            <a:endParaRPr lang="en-US" sz="36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444416" y="-612983"/>
            <a:ext cx="6477001" cy="89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095" y="1451091"/>
            <a:ext cx="7202992" cy="4263909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69883" y="1315286"/>
            <a:ext cx="6237416" cy="45355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Avant d'aller plus loin, examinons quelques graphiques qui traceront le schéma du début de la journée de la semaine de la création de Yahuah.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34" y="762000"/>
            <a:ext cx="8848165" cy="20287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28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Gen 1:5 est le verset le plus important de la semaine de la création pour établir deux concepts différents qui ne doivent pas être confondus</a:t>
            </a:r>
            <a:r>
              <a:rPr lang="fr-CA" sz="32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.</a:t>
            </a:r>
            <a:endParaRPr lang="en-US" sz="3200" dirty="0">
              <a:solidFill>
                <a:srgbClr val="660033"/>
              </a:solidFill>
              <a:effectLst>
                <a:glow rad="165100">
                  <a:srgbClr val="FFFF99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096000" y="3962400"/>
            <a:ext cx="2438400" cy="17929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sz="24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Les Événements Littéraux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152400"/>
            <a:ext cx="8991599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36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Attention particulière pour Genèse 1 verset</a:t>
            </a:r>
            <a:r>
              <a:rPr lang="en-CA" sz="36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5!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5800" y="3973068"/>
            <a:ext cx="2449180" cy="17929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sz="28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Gen 1:5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Définitions des Termes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00990" y="528834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Quelle est la prochaine étape?</a:t>
            </a:r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69789" y="513139"/>
            <a:ext cx="797678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fr-CA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Deux concepts de Gen 1:5</a:t>
            </a:r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pic>
        <p:nvPicPr>
          <p:cNvPr id="26" name="Picture 2" descr="C:\Users\Rae\Desktop\green check mark clea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437" y="5766008"/>
            <a:ext cx="1295400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2380" y="5602174"/>
            <a:ext cx="656843" cy="9705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2DC683A1-9ADF-494F-9E6D-0AEE6282512C}"/>
              </a:ext>
            </a:extLst>
          </p:cNvPr>
          <p:cNvSpPr txBox="1"/>
          <p:nvPr/>
        </p:nvSpPr>
        <p:spPr>
          <a:xfrm>
            <a:off x="1231125" y="6418878"/>
            <a:ext cx="1059121" cy="3077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127000">
                    <a:schemeClr val="bg1"/>
                  </a:glow>
                </a:effectLst>
              </a:rPr>
              <a:t>Définitions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xmlns="" id="{11E6C466-0875-4FF3-9E7C-033EA387BD96}"/>
              </a:ext>
            </a:extLst>
          </p:cNvPr>
          <p:cNvSpPr txBox="1"/>
          <p:nvPr/>
        </p:nvSpPr>
        <p:spPr>
          <a:xfrm>
            <a:off x="6816977" y="6310679"/>
            <a:ext cx="1095898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127000">
                    <a:schemeClr val="bg1"/>
                  </a:glow>
                </a:effectLst>
              </a:rPr>
              <a:t>Évènements Littéral</a:t>
            </a:r>
          </a:p>
        </p:txBody>
      </p:sp>
    </p:spTree>
    <p:extLst>
      <p:ext uri="{BB962C8B-B14F-4D97-AF65-F5344CB8AC3E}">
        <p14:creationId xmlns:p14="http://schemas.microsoft.com/office/powerpoint/2010/main" val="15436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34" y="100584"/>
            <a:ext cx="8848165" cy="736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tabLst>
                <a:tab pos="5378450" algn="l"/>
              </a:tabLst>
            </a:pPr>
            <a:r>
              <a:rPr lang="fr-CA" sz="32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Développons le Concept </a:t>
            </a:r>
            <a:r>
              <a:rPr lang="fr-CA" sz="32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fr-CA" sz="24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 </a:t>
            </a:r>
            <a:r>
              <a:rPr lang="fr-CA" sz="32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et le Concept </a:t>
            </a:r>
            <a:r>
              <a:rPr lang="fr-CA" sz="28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B.</a:t>
            </a:r>
            <a:r>
              <a:rPr lang="en-US" sz="28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endParaRPr lang="en-US" sz="2800" dirty="0">
              <a:solidFill>
                <a:srgbClr val="660033"/>
              </a:solidFill>
              <a:effectLst>
                <a:glow rad="165100">
                  <a:srgbClr val="00FFFF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648200" y="1929385"/>
            <a:ext cx="3904404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sz="16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Ordre des évènements littéraux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24301" y="1940053"/>
            <a:ext cx="3371004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Définitions of Termes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8696" y="2613646"/>
            <a:ext cx="34472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L'ordre des événements littéraux pour le 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"début de journée" dans vs 5 </a:t>
            </a:r>
          </a:p>
          <a:p>
            <a:pPr algn="ctr"/>
            <a:r>
              <a:rPr lang="fr-CA" sz="28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[</a:t>
            </a:r>
            <a:r>
              <a:rPr lang="fr-CA" sz="2000" b="1" dirty="0">
                <a:solidFill>
                  <a:srgbClr val="002060"/>
                </a:solidFill>
                <a:effectLst>
                  <a:glow rad="63500">
                    <a:srgbClr val="00FFFF"/>
                  </a:glow>
                </a:effectLst>
              </a:rPr>
              <a:t>le 1er jour de la création</a:t>
            </a:r>
            <a:r>
              <a:rPr lang="fr-CA" sz="28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], </a:t>
            </a:r>
            <a:r>
              <a:rPr lang="fr-CA" sz="24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est très différent du   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"début de journée" des jours suivants.</a:t>
            </a:r>
            <a:endParaRPr lang="en-US" sz="24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302" y="2549653"/>
            <a:ext cx="33710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Genèse 1:5 fournit les définitions bibliques nécessaires pour établir correctement le bon début du jour.</a:t>
            </a:r>
            <a:endParaRPr lang="en-US" sz="2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68677" y="-1624550"/>
            <a:ext cx="797678" cy="6138584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Deux Concepts pour Gen 1:5</a:t>
            </a:r>
          </a:p>
        </p:txBody>
      </p:sp>
      <p:pic>
        <p:nvPicPr>
          <p:cNvPr id="26" name="Picture 2" descr="C:\Users\Rae\Desktop\green check mark clea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1823610"/>
            <a:ext cx="1295400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49" y="1643053"/>
            <a:ext cx="656843" cy="9705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23175" y="5977656"/>
            <a:ext cx="748868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Développons encore le concept A.</a:t>
            </a:r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8" grpId="0" animBg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96162"/>
            <a:ext cx="9144000" cy="13019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28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Les définitions nous aideront à comprendre le sens littéral complet du début du jour dans Genèse 1.</a:t>
            </a:r>
            <a:endParaRPr lang="en-US" sz="2800" dirty="0">
              <a:solidFill>
                <a:srgbClr val="660033"/>
              </a:solidFill>
              <a:effectLst>
                <a:glow rad="165100">
                  <a:srgbClr val="FFFF99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895600" y="3203619"/>
            <a:ext cx="5791200" cy="22827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Lumière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&lt;`owr&gt; &amp; 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Jour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&lt;yowm&gt;</a:t>
            </a:r>
          </a:p>
          <a:p>
            <a:pPr algn="ctr">
              <a:lnSpc>
                <a:spcPct val="150000"/>
              </a:lnSpc>
            </a:pPr>
            <a:r>
              <a:rPr lang="en-CA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79000"/>
                    </a:schemeClr>
                  </a:glow>
                </a:effectLst>
                <a:latin typeface="Comic Sans MS" pitchFamily="66" charset="0"/>
              </a:rPr>
              <a:t>Ténèbres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&lt;choshek&gt; &amp; </a:t>
            </a:r>
            <a:r>
              <a:rPr lang="en-CA" sz="2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0000"/>
                    </a:srgbClr>
                  </a:glow>
                </a:effectLst>
                <a:latin typeface="Comic Sans MS" pitchFamily="66" charset="0"/>
              </a:rPr>
              <a:t>Nuit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&lt;layil&gt;</a:t>
            </a:r>
          </a:p>
          <a:p>
            <a:pPr algn="ctr">
              <a:lnSpc>
                <a:spcPct val="150000"/>
              </a:lnSpc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Soir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&lt;ereb&gt; &amp; 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Matin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&lt;boqer&gt;</a:t>
            </a:r>
          </a:p>
          <a:p>
            <a:pPr algn="ctr">
              <a:lnSpc>
                <a:spcPct val="150000"/>
              </a:lnSpc>
            </a:pP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[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Crépuscule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&lt;nesheph&gt;]</a:t>
            </a:r>
            <a:endParaRPr lang="en-CA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52400"/>
            <a:ext cx="91440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0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Attention particulière au concept A</a:t>
            </a:r>
            <a:endParaRPr lang="en-CA" sz="4000" b="1" i="1" dirty="0">
              <a:solidFill>
                <a:srgbClr val="FFFF99"/>
              </a:solidFill>
              <a:effectLst>
                <a:glow rad="127000">
                  <a:schemeClr val="tx1">
                    <a:lumMod val="85000"/>
                    <a:lumOff val="15000"/>
                  </a:schemeClr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0072" y="3214287"/>
            <a:ext cx="2449180" cy="17929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sz="28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Gen 1:5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Définitions of Termes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67" y="5652758"/>
            <a:ext cx="820126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Au besoin, les définitions seront données.</a:t>
            </a:r>
          </a:p>
          <a:p>
            <a:pPr algn="ctr"/>
            <a:r>
              <a:rPr lang="fr-CA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Suivant: Développons davantage le concept B.</a:t>
            </a:r>
            <a:endParaRPr lang="en-US" sz="28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094075" y="-960511"/>
            <a:ext cx="797678" cy="7461829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Gen 1 Définitions début de journée</a:t>
            </a:r>
          </a:p>
        </p:txBody>
      </p:sp>
      <p:pic>
        <p:nvPicPr>
          <p:cNvPr id="29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656843" cy="9705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69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060583" y="1146057"/>
            <a:ext cx="3886200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Ordre des Évènements Littéraux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1872" y="1760221"/>
            <a:ext cx="3767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L'événement littéral au verset 5 pour le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“début-journée” [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au 1er jour de création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], est très différent des </a:t>
            </a:r>
            <a:b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“début de journée” des jours suivant. 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81" y="3619487"/>
            <a:ext cx="3566735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u="sng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Lors</a:t>
            </a:r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q</a:t>
            </a:r>
            <a:r>
              <a:rPr lang="en-US" sz="2800" b="1" u="sng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ue</a:t>
            </a:r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tous les concepts </a:t>
            </a:r>
            <a:r>
              <a:rPr lang="en-US" sz="2800" b="1" dirty="0" err="1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sont</a:t>
            </a:r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expliqués</a:t>
            </a:r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en détail, </a:t>
            </a:r>
            <a:r>
              <a:rPr lang="en-US" sz="2800" b="1" u="sng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ALORS</a:t>
            </a:r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Gen 1:5 </a:t>
            </a:r>
            <a:r>
              <a:rPr lang="en-US" sz="2800" b="1" dirty="0" err="1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devient</a:t>
            </a:r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claire.</a:t>
            </a:r>
          </a:p>
        </p:txBody>
      </p:sp>
      <p:pic>
        <p:nvPicPr>
          <p:cNvPr id="16" name="Picture 10" descr="C:\Users\Rae\Desktop\White men puzzle 60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269" y="5686155"/>
            <a:ext cx="2003391" cy="11267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96189" y="1151586"/>
            <a:ext cx="3038286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Définitions des Termes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000" y="1761186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Gen 1:5 </a:t>
            </a:r>
            <a:r>
              <a:rPr lang="fr-CA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fournit également les définitions bibliques nécessaires pour établir correctement le bon début de la journée.</a:t>
            </a:r>
            <a:endParaRPr lang="en-US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084270" y="-2306260"/>
            <a:ext cx="797678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Deux Concepts de Gen 1:5</a:t>
            </a:r>
          </a:p>
        </p:txBody>
      </p:sp>
      <p:sp>
        <p:nvSpPr>
          <p:cNvPr id="36" name="Left Bracket 35"/>
          <p:cNvSpPr/>
          <p:nvPr/>
        </p:nvSpPr>
        <p:spPr>
          <a:xfrm>
            <a:off x="3810000" y="1353615"/>
            <a:ext cx="1808088" cy="4970985"/>
          </a:xfrm>
          <a:prstGeom prst="leftBracket">
            <a:avLst>
              <a:gd name="adj" fmla="val 35493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002557871"/>
              </p:ext>
            </p:extLst>
          </p:nvPr>
        </p:nvGraphicFramePr>
        <p:xfrm>
          <a:off x="3954049" y="3124200"/>
          <a:ext cx="4953000" cy="275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5596903" y="5411949"/>
            <a:ext cx="2443939" cy="1379582"/>
            <a:chOff x="-1557261" y="3124200"/>
            <a:chExt cx="2874293" cy="1419691"/>
          </a:xfrm>
        </p:grpSpPr>
        <p:pic>
          <p:nvPicPr>
            <p:cNvPr id="2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-1557261" y="4163821"/>
              <a:ext cx="2874293" cy="38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2590799" y="2277930"/>
            <a:ext cx="1351296" cy="1453441"/>
            <a:chOff x="8561080" y="4119544"/>
            <a:chExt cx="1769017" cy="1764410"/>
          </a:xfrm>
        </p:grpSpPr>
        <p:pic>
          <p:nvPicPr>
            <p:cNvPr id="3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2902" y="4119544"/>
              <a:ext cx="1165374" cy="172203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561080" y="5435602"/>
              <a:ext cx="1769017" cy="44835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Définition</a:t>
              </a: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0" y="53665"/>
            <a:ext cx="91440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0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Attention particulière au concept </a:t>
            </a:r>
            <a:r>
              <a:rPr lang="fr-CA" sz="4000" b="1" i="1" u="sng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B</a:t>
            </a:r>
            <a:endParaRPr lang="en-CA" sz="4000" b="1" i="1" u="sng" dirty="0">
              <a:solidFill>
                <a:srgbClr val="FFFF99"/>
              </a:solidFill>
              <a:effectLst>
                <a:glow rad="127000">
                  <a:schemeClr val="tx1">
                    <a:lumMod val="85000"/>
                    <a:lumOff val="15000"/>
                  </a:schemeClr>
                </a:glo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36" grpId="0" animBg="1"/>
      <p:bldGraphic spid="11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369525" y="844266"/>
            <a:ext cx="6746241" cy="697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03089" y="1755212"/>
            <a:ext cx="6639853" cy="4701192"/>
          </a:xfrm>
          <a:prstGeom prst="roundRect">
            <a:avLst>
              <a:gd name="adj" fmla="val 7732"/>
            </a:avLst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Jour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&lt;yowm/H3117&gt;</a:t>
            </a: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la chaleur [12] heures de la saison jour; 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ii) l’entièreté du 24 heures du cycle du jour et de la nuit</a:t>
            </a:r>
            <a:endParaRPr lang="en-CA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79000"/>
                    </a:schemeClr>
                  </a:glow>
                </a:effectLst>
                <a:latin typeface="Comic Sans MS" pitchFamily="66" charset="0"/>
              </a:rPr>
              <a:t>Ténèbres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&lt;choshek/H2822&gt; </a:t>
            </a:r>
            <a:b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littéralement très obscur &amp; ténèbres contaminée défini d’abord in Gen 1:2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Lumière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&lt;`owr/H216&gt; </a:t>
            </a: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 illumination </a:t>
            </a:r>
            <a:r>
              <a:rPr lang="en-CA" b="1" u="sng" dirty="0">
                <a:solidFill>
                  <a:srgbClr val="0070C0"/>
                </a:solidFill>
                <a:latin typeface="Comic Sans MS" pitchFamily="66" charset="0"/>
              </a:rPr>
              <a:t>après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le lever du jour </a:t>
            </a:r>
            <a:endParaRPr lang="en-CA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0000"/>
                    </a:srgbClr>
                  </a:glow>
                </a:effectLst>
                <a:latin typeface="Comic Sans MS" pitchFamily="66" charset="0"/>
              </a:rPr>
              <a:t>Nuit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&lt;layil/H3915&gt;  </a:t>
            </a:r>
            <a:b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absence de lumière</a:t>
            </a:r>
            <a:endParaRPr lang="en-CA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Soir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&lt;ereb/H6153&gt;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crépuscule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Matin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&lt;boqer/H1242&gt;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Aube </a:t>
            </a:r>
            <a:r>
              <a:rPr lang="en-CA" sz="1400" b="1" dirty="0">
                <a:solidFill>
                  <a:srgbClr val="0070C0"/>
                </a:solidFill>
                <a:latin typeface="Comic Sans MS" pitchFamily="66" charset="0"/>
              </a:rPr>
              <a:t>(crepuscule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400" b="1" dirty="0">
                <a:solidFill>
                  <a:srgbClr val="0070C0"/>
                </a:solidFill>
                <a:latin typeface="Comic Sans MS" pitchFamily="66" charset="0"/>
              </a:rPr>
              <a:t> du matin)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[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Crépuscule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&lt;nesheph/H5399&gt;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] </a:t>
            </a:r>
            <a:b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 crépuscule  ii) aube</a:t>
            </a:r>
            <a:endParaRPr lang="en-CA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46223" y="1602097"/>
            <a:ext cx="2396928" cy="17929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sz="28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Gen 1:5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Définitions des Termes</a:t>
            </a:r>
          </a:p>
        </p:txBody>
      </p:sp>
      <p:sp>
        <p:nvSpPr>
          <p:cNvPr id="21" name="Left Bracket 20"/>
          <p:cNvSpPr/>
          <p:nvPr/>
        </p:nvSpPr>
        <p:spPr>
          <a:xfrm rot="16200000" flipH="1">
            <a:off x="4231016" y="-2435998"/>
            <a:ext cx="797678" cy="7278511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Gen 1 Définitions pour début-jour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2000" y="3395037"/>
            <a:ext cx="1395595" cy="2091363"/>
            <a:chOff x="8732520" y="3713571"/>
            <a:chExt cx="1395595" cy="2091363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0" y="167640"/>
            <a:ext cx="9144000" cy="47751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spc="300" dirty="0" err="1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Commençons</a:t>
            </a:r>
            <a:r>
              <a:rPr lang="en-CA" sz="4000" b="1" i="1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 avec Concept A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02632" y="383433"/>
            <a:ext cx="5638801" cy="7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0600" y="2057400"/>
            <a:ext cx="6183550" cy="43396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Quand Moïse a écrit le livre de la Genèse, il a parfaitement compris ce mot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jour.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/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/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En Genèse, 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Yahuah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défini le mot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jour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</a:t>
            </a: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comme incluant à la fois les heures de transition crépusculaire, du soir et du matin.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29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08002" y="3603066"/>
            <a:ext cx="1395595" cy="2091363"/>
            <a:chOff x="8732520" y="3713571"/>
            <a:chExt cx="1395595" cy="2091363"/>
          </a:xfrm>
        </p:grpSpPr>
        <p:pic>
          <p:nvPicPr>
            <p:cNvPr id="15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Définition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52400" y="125115"/>
            <a:ext cx="65532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Le mot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jour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</a:t>
            </a: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est souvent mal compris par la plupart des gens.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" y="184826"/>
            <a:ext cx="90678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4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Quand commence la journée selon</a:t>
            </a:r>
            <a:endParaRPr lang="en-US" sz="36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3</a:t>
            </a:fld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70025A-3C20-4B7C-819C-BE4923A24556}"/>
              </a:ext>
            </a:extLst>
          </p:cNvPr>
          <p:cNvSpPr/>
          <p:nvPr/>
        </p:nvSpPr>
        <p:spPr>
          <a:xfrm>
            <a:off x="958614" y="2057400"/>
            <a:ext cx="6903311" cy="4336672"/>
          </a:xfrm>
          <a:prstGeom prst="rect">
            <a:avLst/>
          </a:prstGeom>
          <a:solidFill>
            <a:srgbClr val="580E4B"/>
          </a:solidFill>
          <a:ln w="28575">
            <a:solidFill>
              <a:srgbClr val="580E4B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fr-CA" sz="8000" dirty="0">
                <a:solidFill>
                  <a:srgbClr val="FFFF00"/>
                </a:solidFill>
                <a:effectLst>
                  <a:glow rad="38100">
                    <a:schemeClr val="bg1"/>
                  </a:glow>
                </a:effectLst>
                <a:latin typeface="Avenir Next LT Pro Light" panose="020B0304020202020204" pitchFamily="34" charset="0"/>
              </a:rPr>
              <a:t>YAHUAH</a:t>
            </a:r>
          </a:p>
          <a:p>
            <a:pPr algn="ctr"/>
            <a:r>
              <a:rPr lang="fr-CA" sz="6000" dirty="0">
                <a:solidFill>
                  <a:schemeClr val="bg1"/>
                </a:solidFill>
                <a:effectLst>
                  <a:glow rad="38100">
                    <a:schemeClr val="bg1"/>
                  </a:glow>
                </a:effectLst>
                <a:latin typeface="Segoe Script" panose="030B0504020000000003" pitchFamily="66" charset="0"/>
              </a:rPr>
              <a:t>Calendrier</a:t>
            </a:r>
          </a:p>
          <a:p>
            <a:pPr algn="ctr"/>
            <a:r>
              <a:rPr lang="fr-CA" sz="8000" dirty="0">
                <a:solidFill>
                  <a:srgbClr val="87E5EF"/>
                </a:solidFill>
                <a:effectLst>
                  <a:glow rad="38100">
                    <a:schemeClr val="bg1"/>
                  </a:glow>
                </a:effectLst>
                <a:latin typeface="Arial Narrow" panose="020B0606020202030204" pitchFamily="34" charset="0"/>
              </a:rPr>
              <a:t>De L’ALLIANCE </a:t>
            </a:r>
            <a:r>
              <a:rPr lang="fr-CA" sz="8000" dirty="0">
                <a:solidFill>
                  <a:srgbClr val="87E5EF"/>
                </a:solidFill>
                <a:effectLst>
                  <a:glow rad="38100">
                    <a:schemeClr val="bg1"/>
                  </a:glow>
                </a:effectLst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55163" y="4648200"/>
            <a:ext cx="9144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?</a:t>
            </a:r>
            <a:endParaRPr lang="en-US" sz="72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Triangle 4"/>
          <p:cNvSpPr/>
          <p:nvPr/>
        </p:nvSpPr>
        <p:spPr>
          <a:xfrm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76200"/>
            <a:ext cx="6471982" cy="449353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1</a:t>
            </a:r>
            <a:r>
              <a:rPr lang="en-US" sz="3200" b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er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Définition pour “</a:t>
            </a:r>
            <a:r>
              <a:rPr lang="en-US" sz="2800" b="1" dirty="0">
                <a:solidFill>
                  <a:srgbClr val="00FFFF"/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jour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/yowm” est: </a:t>
            </a: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fr-CA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Les heures chaudes de la journée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lumMod val="50000"/>
                    <a:alpha val="49000"/>
                  </a:schemeClr>
                </a:glow>
              </a:effectLst>
              <a:latin typeface="Arial Rounded MT Bold" pitchFamily="34" charset="0"/>
            </a:endParaRP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Être chaud 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[Saison du Jour]</a:t>
            </a: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lumMod val="50000"/>
                    <a:alpha val="49000"/>
                  </a:schemeClr>
                </a:glow>
              </a:effectLst>
              <a:latin typeface="Arial Rounded MT Bold" pitchFamily="34" charset="0"/>
            </a:endParaRPr>
          </a:p>
          <a:p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En autres mots: </a:t>
            </a: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fr-CA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Du début de matinée </a:t>
            </a:r>
          </a:p>
          <a:p>
            <a:pPr>
              <a:buSzPct val="70000"/>
            </a:pPr>
            <a:r>
              <a:rPr lang="fr-CA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   à la fin de soirée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   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</a:t>
            </a:r>
            <a:r>
              <a:rPr lang="fr-CA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ou environ 12 heures</a:t>
            </a:r>
          </a:p>
          <a:p>
            <a:pPr>
              <a:buSzPct val="70000"/>
            </a:pPr>
            <a:r>
              <a:rPr lang="fr-CA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     ou 12 segments </a:t>
            </a:r>
          </a:p>
          <a:p>
            <a:pPr>
              <a:buSzPct val="70000"/>
            </a:pPr>
            <a:r>
              <a:rPr lang="fr-CA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     de temps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.]</a:t>
            </a: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30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55616" y="2322969"/>
            <a:ext cx="4240784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2</a:t>
            </a:r>
            <a:r>
              <a:rPr lang="en-US" sz="32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eme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Définition </a:t>
            </a: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pour“</a:t>
            </a:r>
            <a:r>
              <a:rPr lang="en-US" sz="3200" dirty="0">
                <a:solidFill>
                  <a:srgbClr val="00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jour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/yowm” est: l’entièreté du cycle de 24 heures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incluant la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Saison Jour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et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la Saison Nuit.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38400" y="5916705"/>
            <a:ext cx="5334002" cy="696446"/>
            <a:chOff x="2438400" y="5916705"/>
            <a:chExt cx="5334002" cy="696446"/>
          </a:xfrm>
        </p:grpSpPr>
        <p:sp>
          <p:nvSpPr>
            <p:cNvPr id="13" name="Rounded Rectangle 12"/>
            <p:cNvSpPr/>
            <p:nvPr/>
          </p:nvSpPr>
          <p:spPr>
            <a:xfrm>
              <a:off x="2590800" y="5938278"/>
              <a:ext cx="1816782" cy="339107"/>
            </a:xfrm>
            <a:prstGeom prst="roundRect">
              <a:avLst/>
            </a:prstGeom>
            <a:solidFill>
              <a:schemeClr val="bg2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h="25400" prst="softRound"/>
              </a:sp3d>
            </a:bodyPr>
            <a:lstStyle/>
            <a:p>
              <a:pPr algn="ctr"/>
              <a:r>
                <a:rPr lang="en-CA" sz="2000" b="1" dirty="0">
                  <a:solidFill>
                    <a:srgbClr val="0070C0"/>
                  </a:solidFill>
                  <a:latin typeface="Comic Sans MS" pitchFamily="66" charset="0"/>
                </a:rPr>
                <a:t>Saison Jour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638800" y="5916705"/>
              <a:ext cx="1971165" cy="339107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h="25400" prst="softRound"/>
              </a:sp3d>
            </a:bodyPr>
            <a:lstStyle/>
            <a:p>
              <a:pPr algn="ctr"/>
              <a:r>
                <a:rPr lang="en-CA" sz="2000" b="1" dirty="0">
                  <a:latin typeface="Comic Sans MS" pitchFamily="66" charset="0"/>
                </a:rPr>
                <a:t> Saison Nuit</a:t>
              </a:r>
            </a:p>
          </p:txBody>
        </p:sp>
        <p:sp>
          <p:nvSpPr>
            <p:cNvPr id="15" name="Left Bracket 14"/>
            <p:cNvSpPr/>
            <p:nvPr/>
          </p:nvSpPr>
          <p:spPr>
            <a:xfrm rot="16200000">
              <a:off x="4889377" y="3730126"/>
              <a:ext cx="432048" cy="5334002"/>
            </a:xfrm>
            <a:prstGeom prst="leftBracket">
              <a:avLst>
                <a:gd name="adj" fmla="val 70062"/>
              </a:avLst>
            </a:prstGeom>
            <a:ln w="76200">
              <a:gradFill flip="none" rotWithShape="1">
                <a:gsLst>
                  <a:gs pos="16000">
                    <a:srgbClr val="000040"/>
                  </a:gs>
                  <a:gs pos="30000">
                    <a:srgbClr val="8F0040"/>
                  </a:gs>
                  <a:gs pos="38000">
                    <a:srgbClr val="F27300"/>
                  </a:gs>
                  <a:gs pos="45000">
                    <a:srgbClr val="FFBF00"/>
                  </a:gs>
                </a:gsLst>
                <a:lin ang="18900000" scaled="1"/>
                <a:tileRect/>
              </a:gradFill>
              <a:headEnd type="oval" w="med" len="med"/>
              <a:tailEnd type="oval" w="med" len="med"/>
            </a:ln>
            <a:effectLst>
              <a:glow rad="50800">
                <a:srgbClr val="FFFF99"/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" rtlCol="0" anchor="ctr">
              <a:sp3d extrusionH="57150">
                <a:bevelT h="25400" prst="softRound"/>
              </a:sp3d>
            </a:bodyPr>
            <a:lstStyle/>
            <a:p>
              <a:pPr algn="ctr"/>
              <a:endParaRPr lang="en-US" sz="1200" dirty="0"/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Comic Sans MS" pitchFamily="66" charset="0"/>
                </a:rPr>
                <a:t>Cycle de 24 Heures Entier/Complet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38937" y="542725"/>
            <a:ext cx="1219200" cy="1432786"/>
            <a:chOff x="-1581912" y="4191000"/>
            <a:chExt cx="1219200" cy="1432786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9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159" y="291155"/>
            <a:ext cx="8873519" cy="53527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Le mot “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jour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/yowm”</a:t>
            </a:r>
            <a:r>
              <a:rPr lang="fr-CA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peut être un mot déroutant pour beaucoup.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Selon l’Hébreu #3117 </a:t>
            </a:r>
            <a:r>
              <a:rPr lang="fr-CA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il existe deux définitions principales pour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“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Jour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</a:t>
            </a:r>
            <a:r>
              <a:rPr lang="fr-CA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dans l'étude Calendrier des Fêtes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/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(qui comprendra des crépuscules).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82724" y="5133739"/>
            <a:ext cx="1219200" cy="1432786"/>
            <a:chOff x="-1581912" y="4191000"/>
            <a:chExt cx="1219200" cy="1432786"/>
          </a:xfrm>
        </p:grpSpPr>
        <p:pic>
          <p:nvPicPr>
            <p:cNvPr id="1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5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Triangle 4"/>
          <p:cNvSpPr/>
          <p:nvPr/>
        </p:nvSpPr>
        <p:spPr>
          <a:xfrm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47935"/>
            <a:ext cx="7391400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Quand Yahuah a séparé la lumière des ténèbres, Il a appelé la lumière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Jour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et ensuite …</a:t>
            </a:r>
          </a:p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Il a défini que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Jour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est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comme étant composé </a:t>
            </a:r>
          </a:p>
          <a:p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à la fois du soir </a:t>
            </a:r>
          </a:p>
          <a:p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et du matin.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2667000"/>
            <a:ext cx="739140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Les crépuscules </a:t>
            </a:r>
          </a:p>
          <a:p>
            <a:pPr algn="r"/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du soir &amp; du matin </a:t>
            </a:r>
          </a:p>
          <a:p>
            <a:pPr algn="r"/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sont des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 “</a:t>
            </a:r>
            <a:r>
              <a:rPr lang="en-US" sz="3200" dirty="0">
                <a:solidFill>
                  <a:srgbClr val="CCFF33"/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mixtures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 de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et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 “</a:t>
            </a:r>
            <a:r>
              <a:rPr lang="en-US" sz="3200" dirty="0">
                <a:ln>
                  <a:solidFill>
                    <a:schemeClr val="bg1">
                      <a:lumMod val="85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ténèbres.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C'est pourquoi ils appartiennent </a:t>
            </a:r>
          </a:p>
          <a:p>
            <a:pPr algn="r"/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au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Jour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 ~ Saison de Lumière.</a:t>
            </a: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1878" y="6145200"/>
            <a:ext cx="79248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La “Nuit” n’a pas de “lumière” de la Saison Lumière.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32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84392" y="595628"/>
            <a:ext cx="1906339" cy="1713131"/>
            <a:chOff x="-983650" y="3124200"/>
            <a:chExt cx="1906339" cy="1713131"/>
          </a:xfrm>
        </p:grpSpPr>
        <p:pic>
          <p:nvPicPr>
            <p:cNvPr id="1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74622" y="4374095"/>
            <a:ext cx="1219200" cy="1432786"/>
            <a:chOff x="-1581912" y="4191000"/>
            <a:chExt cx="1219200" cy="1432786"/>
          </a:xfrm>
        </p:grpSpPr>
        <p:pic>
          <p:nvPicPr>
            <p:cNvPr id="16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81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02632" y="383433"/>
            <a:ext cx="5638801" cy="7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311773"/>
            <a:ext cx="5994399" cy="3371851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6467" y="2367764"/>
            <a:ext cx="611506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Qu’est-ce qu’un “crépuscule”?</a:t>
            </a:r>
          </a:p>
          <a:p>
            <a:pPr algn="ctr"/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Dans la partie 1, nous avons découvert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C’est une </a:t>
            </a:r>
            <a:r>
              <a:rPr lang="en-US" sz="32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mixture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de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avec les “</a:t>
            </a:r>
            <a:r>
              <a:rPr lang="en-US" sz="3200" dirty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ténèbres</a:t>
            </a:r>
            <a:r>
              <a:rPr lang="en-US" sz="32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08636" y="4048429"/>
            <a:ext cx="1219200" cy="1432786"/>
            <a:chOff x="-1581912" y="4191000"/>
            <a:chExt cx="1219200" cy="1432786"/>
          </a:xfrm>
        </p:grpSpPr>
        <p:pic>
          <p:nvPicPr>
            <p:cNvPr id="1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0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5793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34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193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3995352-1893-463D-BF75-D0F7E9F99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6535" y="993785"/>
            <a:ext cx="9953025" cy="5587914"/>
          </a:xfrm>
          <a:prstGeom prst="rect">
            <a:avLst/>
          </a:prstGeom>
          <a:ln w="57150"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87A8E1F7-10F8-408C-BD09-019E850134A7}"/>
              </a:ext>
            </a:extLst>
          </p:cNvPr>
          <p:cNvSpPr txBox="1">
            <a:spLocks/>
          </p:cNvSpPr>
          <p:nvPr/>
        </p:nvSpPr>
        <p:spPr>
          <a:xfrm>
            <a:off x="8615793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Sun 30">
            <a:extLst>
              <a:ext uri="{FF2B5EF4-FFF2-40B4-BE49-F238E27FC236}">
                <a16:creationId xmlns:a16="http://schemas.microsoft.com/office/drawing/2014/main" xmlns="" id="{9A35B9E4-F454-4F83-9273-213454AEFD1F}"/>
              </a:ext>
            </a:extLst>
          </p:cNvPr>
          <p:cNvSpPr/>
          <p:nvPr/>
        </p:nvSpPr>
        <p:spPr>
          <a:xfrm>
            <a:off x="1762858" y="1257619"/>
            <a:ext cx="629952" cy="625222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xmlns="" id="{799972A9-E442-4602-9404-7CA6203F5E81}"/>
              </a:ext>
            </a:extLst>
          </p:cNvPr>
          <p:cNvSpPr/>
          <p:nvPr/>
        </p:nvSpPr>
        <p:spPr>
          <a:xfrm>
            <a:off x="591166" y="1889667"/>
            <a:ext cx="1295400" cy="369333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000" b="1" dirty="0">
                <a:solidFill>
                  <a:srgbClr val="874141"/>
                </a:solidFill>
                <a:latin typeface="Comic Sans MS" pitchFamily="66" charset="0"/>
              </a:rPr>
              <a:t>Horizon</a:t>
            </a:r>
            <a:endParaRPr lang="en-CA" sz="2200" b="1" dirty="0">
              <a:solidFill>
                <a:srgbClr val="874141"/>
              </a:solidFill>
              <a:latin typeface="Comic Sans MS" pitchFamily="66" charset="0"/>
            </a:endParaRPr>
          </a:p>
        </p:txBody>
      </p:sp>
      <p:sp>
        <p:nvSpPr>
          <p:cNvPr id="43" name="Rounded Rectangle 29">
            <a:extLst>
              <a:ext uri="{FF2B5EF4-FFF2-40B4-BE49-F238E27FC236}">
                <a16:creationId xmlns:a16="http://schemas.microsoft.com/office/drawing/2014/main" xmlns="" id="{CDF352E9-EA84-4F40-B243-ACDC612E5E3C}"/>
              </a:ext>
            </a:extLst>
          </p:cNvPr>
          <p:cNvSpPr/>
          <p:nvPr/>
        </p:nvSpPr>
        <p:spPr>
          <a:xfrm>
            <a:off x="2014648" y="2049917"/>
            <a:ext cx="3048000" cy="33910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fr-CA" sz="1400" b="1" dirty="0">
                <a:latin typeface="Comic Sans MS" pitchFamily="66" charset="0"/>
              </a:rPr>
              <a:t>Encore avant le lever du soleil</a:t>
            </a:r>
            <a:endParaRPr lang="en-CA" sz="1400" b="1" dirty="0">
              <a:latin typeface="Comic Sans MS" pitchFamily="66" charset="0"/>
            </a:endParaRPr>
          </a:p>
        </p:txBody>
      </p:sp>
      <p:sp>
        <p:nvSpPr>
          <p:cNvPr id="44" name="Rounded Rectangle 32">
            <a:extLst>
              <a:ext uri="{FF2B5EF4-FFF2-40B4-BE49-F238E27FC236}">
                <a16:creationId xmlns:a16="http://schemas.microsoft.com/office/drawing/2014/main" xmlns="" id="{52E4CE3D-1B3B-448C-9766-81ED410D8291}"/>
              </a:ext>
            </a:extLst>
          </p:cNvPr>
          <p:cNvSpPr/>
          <p:nvPr/>
        </p:nvSpPr>
        <p:spPr>
          <a:xfrm rot="21194818">
            <a:off x="638042" y="2888461"/>
            <a:ext cx="3474099" cy="515653"/>
          </a:xfrm>
          <a:prstGeom prst="roundRect">
            <a:avLst/>
          </a:prstGeom>
          <a:gradFill flip="none" rotWithShape="1">
            <a:gsLst>
              <a:gs pos="54000">
                <a:srgbClr val="FF1A33"/>
              </a:gs>
              <a:gs pos="15000">
                <a:srgbClr val="FF6D1A"/>
              </a:gs>
              <a:gs pos="0">
                <a:srgbClr val="FFC000"/>
              </a:gs>
              <a:gs pos="90000">
                <a:srgbClr val="FF006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200" b="1" dirty="0">
                <a:latin typeface="Comic Sans MS" pitchFamily="66" charset="0"/>
              </a:rPr>
              <a:t>Aube / crépuscule civile</a:t>
            </a:r>
          </a:p>
        </p:txBody>
      </p:sp>
      <p:sp>
        <p:nvSpPr>
          <p:cNvPr id="45" name="Rounded Rectangle 33">
            <a:extLst>
              <a:ext uri="{FF2B5EF4-FFF2-40B4-BE49-F238E27FC236}">
                <a16:creationId xmlns:a16="http://schemas.microsoft.com/office/drawing/2014/main" xmlns="" id="{3FCEF61F-BB1D-4453-BEC6-BEF8941FC2C2}"/>
              </a:ext>
            </a:extLst>
          </p:cNvPr>
          <p:cNvSpPr/>
          <p:nvPr/>
        </p:nvSpPr>
        <p:spPr>
          <a:xfrm rot="20815589">
            <a:off x="598575" y="3989106"/>
            <a:ext cx="3928495" cy="515653"/>
          </a:xfrm>
          <a:prstGeom prst="roundRect">
            <a:avLst/>
          </a:prstGeom>
          <a:gradFill flip="none" rotWithShape="1">
            <a:gsLst>
              <a:gs pos="19000">
                <a:srgbClr val="7005D4"/>
              </a:gs>
              <a:gs pos="50000">
                <a:srgbClr val="7E21B3"/>
              </a:gs>
              <a:gs pos="77000">
                <a:srgbClr val="852FA2"/>
              </a:gs>
              <a:gs pos="86000">
                <a:srgbClr val="AF1F8D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200" b="1" dirty="0">
                <a:latin typeface="Comic Sans MS" pitchFamily="66" charset="0"/>
              </a:rPr>
              <a:t>Aube / crépuscule nautique</a:t>
            </a:r>
          </a:p>
        </p:txBody>
      </p:sp>
      <p:sp>
        <p:nvSpPr>
          <p:cNvPr id="46" name="Rounded Rectangle 34">
            <a:extLst>
              <a:ext uri="{FF2B5EF4-FFF2-40B4-BE49-F238E27FC236}">
                <a16:creationId xmlns:a16="http://schemas.microsoft.com/office/drawing/2014/main" xmlns="" id="{93EFDB23-7B3B-4A02-ACD2-6378CCCA43E0}"/>
              </a:ext>
            </a:extLst>
          </p:cNvPr>
          <p:cNvSpPr/>
          <p:nvPr/>
        </p:nvSpPr>
        <p:spPr>
          <a:xfrm rot="20459661">
            <a:off x="310352" y="5099063"/>
            <a:ext cx="4799140" cy="515653"/>
          </a:xfrm>
          <a:prstGeom prst="roundRect">
            <a:avLst/>
          </a:prstGeom>
          <a:gradFill flip="none" rotWithShape="1">
            <a:gsLst>
              <a:gs pos="12000">
                <a:schemeClr val="tx2">
                  <a:lumMod val="75000"/>
                  <a:lumOff val="25000"/>
                </a:schemeClr>
              </a:gs>
              <a:gs pos="26000">
                <a:srgbClr val="002060"/>
              </a:gs>
              <a:gs pos="18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200" b="1" dirty="0">
                <a:latin typeface="Comic Sans MS" pitchFamily="66" charset="0"/>
              </a:rPr>
              <a:t>Aube / crépuscule astronomique</a:t>
            </a:r>
          </a:p>
        </p:txBody>
      </p:sp>
      <p:sp>
        <p:nvSpPr>
          <p:cNvPr id="47" name="Rounded Rectangle 35">
            <a:extLst>
              <a:ext uri="{FF2B5EF4-FFF2-40B4-BE49-F238E27FC236}">
                <a16:creationId xmlns:a16="http://schemas.microsoft.com/office/drawing/2014/main" xmlns="" id="{369D69FA-A594-4526-894A-FD24FF6549D3}"/>
              </a:ext>
            </a:extLst>
          </p:cNvPr>
          <p:cNvSpPr/>
          <p:nvPr/>
        </p:nvSpPr>
        <p:spPr>
          <a:xfrm rot="20347002">
            <a:off x="4397477" y="4459033"/>
            <a:ext cx="3342512" cy="798850"/>
          </a:xfrm>
          <a:prstGeom prst="roundRect">
            <a:avLst/>
          </a:prstGeom>
          <a:solidFill>
            <a:srgbClr val="000D2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fr-CA" sz="2000" b="1" dirty="0">
                <a:latin typeface="Comic Sans MS" pitchFamily="66" charset="0"/>
              </a:rPr>
              <a:t>Saison de nuit [Pas de lumière du soleil]</a:t>
            </a:r>
            <a:endParaRPr lang="en-CA" sz="2000" b="1" dirty="0">
              <a:latin typeface="Comic Sans MS" pitchFamily="66" charset="0"/>
            </a:endParaRPr>
          </a:p>
        </p:txBody>
      </p:sp>
      <p:sp>
        <p:nvSpPr>
          <p:cNvPr id="48" name="Rounded Rectangle 36">
            <a:extLst>
              <a:ext uri="{FF2B5EF4-FFF2-40B4-BE49-F238E27FC236}">
                <a16:creationId xmlns:a16="http://schemas.microsoft.com/office/drawing/2014/main" xmlns="" id="{0C16E646-43EF-471B-868C-C3769A9C0F17}"/>
              </a:ext>
            </a:extLst>
          </p:cNvPr>
          <p:cNvSpPr/>
          <p:nvPr/>
        </p:nvSpPr>
        <p:spPr>
          <a:xfrm>
            <a:off x="3038102" y="1306063"/>
            <a:ext cx="2152403" cy="33910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Saison de jour</a:t>
            </a:r>
          </a:p>
        </p:txBody>
      </p:sp>
      <p:sp>
        <p:nvSpPr>
          <p:cNvPr id="49" name="Left Bracket 39">
            <a:extLst>
              <a:ext uri="{FF2B5EF4-FFF2-40B4-BE49-F238E27FC236}">
                <a16:creationId xmlns:a16="http://schemas.microsoft.com/office/drawing/2014/main" xmlns="" id="{ADC4A4C5-0B73-4780-8FE6-1E790D6E9840}"/>
              </a:ext>
            </a:extLst>
          </p:cNvPr>
          <p:cNvSpPr/>
          <p:nvPr/>
        </p:nvSpPr>
        <p:spPr>
          <a:xfrm rot="15126474">
            <a:off x="6798465" y="1198416"/>
            <a:ext cx="401604" cy="4990322"/>
          </a:xfrm>
          <a:prstGeom prst="leftBracket">
            <a:avLst>
              <a:gd name="adj" fmla="val 5739"/>
            </a:avLst>
          </a:prstGeom>
          <a:noFill/>
          <a:ln w="76200">
            <a:gradFill flip="none" rotWithShape="1">
              <a:gsLst>
                <a:gs pos="64000">
                  <a:srgbClr val="FF99FF"/>
                </a:gs>
                <a:gs pos="81000">
                  <a:srgbClr val="FFFF99"/>
                </a:gs>
                <a:gs pos="50000">
                  <a:srgbClr val="AEA0FA"/>
                </a:gs>
                <a:gs pos="37000">
                  <a:srgbClr val="3DAAF4"/>
                </a:gs>
                <a:gs pos="22000">
                  <a:srgbClr val="00B0F0"/>
                </a:gs>
                <a:gs pos="4000">
                  <a:srgbClr val="0070C0"/>
                </a:gs>
              </a:gsLst>
              <a:lin ang="16200000" scaled="1"/>
              <a:tileRect/>
            </a:gradFill>
            <a:headEnd type="oval" w="med" len="med"/>
            <a:tailEnd type="oval" w="med" len="med"/>
          </a:ln>
          <a:effectLst>
            <a:glow rad="139700">
              <a:srgbClr val="FF99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                                     </a:t>
            </a:r>
          </a:p>
          <a:p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        </a:t>
            </a:r>
            <a:r>
              <a:rPr lang="en-US" b="1" dirty="0">
                <a:solidFill>
                  <a:srgbClr val="FF99CC"/>
                </a:solidFill>
                <a:effectLst>
                  <a:glow rad="127000">
                    <a:srgbClr val="FFFF99"/>
                  </a:glow>
                </a:effectLst>
                <a:latin typeface="Arial Rounded MT Bold" pitchFamily="34" charset="0"/>
                <a:cs typeface="Aharoni" pitchFamily="2" charset="-79"/>
              </a:rPr>
              <a:t>MARQUEUR D'AUBE</a:t>
            </a:r>
          </a:p>
        </p:txBody>
      </p:sp>
      <p:pic>
        <p:nvPicPr>
          <p:cNvPr id="50" name="Picture 2" descr="C:\Users\Rae\Desktop\YCC Logo sm size.png">
            <a:extLst>
              <a:ext uri="{FF2B5EF4-FFF2-40B4-BE49-F238E27FC236}">
                <a16:creationId xmlns:a16="http://schemas.microsoft.com/office/drawing/2014/main" xmlns="" id="{CFBEAA53-F088-47AF-A2F7-0F96C483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193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AE53B62-CFD1-4433-A6D0-A23C0BABF48E}"/>
              </a:ext>
            </a:extLst>
          </p:cNvPr>
          <p:cNvSpPr/>
          <p:nvPr/>
        </p:nvSpPr>
        <p:spPr>
          <a:xfrm>
            <a:off x="2375091" y="5999010"/>
            <a:ext cx="341279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70000"/>
                    </a:srgbClr>
                  </a:glow>
                </a:effectLst>
                <a:latin typeface="Arial Rounded MT Bold" pitchFamily="34" charset="0"/>
              </a:rPr>
              <a:t>Moïse le savait!</a:t>
            </a:r>
          </a:p>
        </p:txBody>
      </p:sp>
      <p:sp>
        <p:nvSpPr>
          <p:cNvPr id="52" name="Left Bracket 37">
            <a:extLst>
              <a:ext uri="{FF2B5EF4-FFF2-40B4-BE49-F238E27FC236}">
                <a16:creationId xmlns:a16="http://schemas.microsoft.com/office/drawing/2014/main" xmlns="" id="{23AD5CCD-EEBB-4EAE-9038-9BACE3DD8F7E}"/>
              </a:ext>
            </a:extLst>
          </p:cNvPr>
          <p:cNvSpPr/>
          <p:nvPr/>
        </p:nvSpPr>
        <p:spPr>
          <a:xfrm>
            <a:off x="19983" y="1262574"/>
            <a:ext cx="432048" cy="5230301"/>
          </a:xfrm>
          <a:prstGeom prst="leftBracket">
            <a:avLst>
              <a:gd name="adj" fmla="val 70062"/>
            </a:avLst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38">
            <a:extLst>
              <a:ext uri="{FF2B5EF4-FFF2-40B4-BE49-F238E27FC236}">
                <a16:creationId xmlns:a16="http://schemas.microsoft.com/office/drawing/2014/main" xmlns="" id="{F2F470F5-FB07-4891-834D-AEECA37DF395}"/>
              </a:ext>
            </a:extLst>
          </p:cNvPr>
          <p:cNvSpPr/>
          <p:nvPr/>
        </p:nvSpPr>
        <p:spPr>
          <a:xfrm rot="5400000">
            <a:off x="-2090207" y="3682690"/>
            <a:ext cx="4866137" cy="41367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JOU  R    /SAISON</a:t>
            </a:r>
          </a:p>
        </p:txBody>
      </p:sp>
      <p:sp>
        <p:nvSpPr>
          <p:cNvPr id="54" name="Sun 30">
            <a:extLst>
              <a:ext uri="{FF2B5EF4-FFF2-40B4-BE49-F238E27FC236}">
                <a16:creationId xmlns:a16="http://schemas.microsoft.com/office/drawing/2014/main" xmlns="" id="{B1ACC2F4-B10E-48F3-87B0-3BC519AD174D}"/>
              </a:ext>
            </a:extLst>
          </p:cNvPr>
          <p:cNvSpPr/>
          <p:nvPr/>
        </p:nvSpPr>
        <p:spPr>
          <a:xfrm>
            <a:off x="1010467" y="2308931"/>
            <a:ext cx="629952" cy="625222"/>
          </a:xfrm>
          <a:prstGeom prst="sun">
            <a:avLst>
              <a:gd name="adj" fmla="val 26910"/>
            </a:avLst>
          </a:prstGeom>
          <a:solidFill>
            <a:schemeClr val="tx1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effectLst/>
            </a:endParaRPr>
          </a:p>
        </p:txBody>
      </p:sp>
      <p:sp>
        <p:nvSpPr>
          <p:cNvPr id="55" name="Sun 30">
            <a:extLst>
              <a:ext uri="{FF2B5EF4-FFF2-40B4-BE49-F238E27FC236}">
                <a16:creationId xmlns:a16="http://schemas.microsoft.com/office/drawing/2014/main" xmlns="" id="{942671E1-A8A2-4F82-BDD4-BB92484E5321}"/>
              </a:ext>
            </a:extLst>
          </p:cNvPr>
          <p:cNvSpPr/>
          <p:nvPr/>
        </p:nvSpPr>
        <p:spPr>
          <a:xfrm>
            <a:off x="1911619" y="6031759"/>
            <a:ext cx="335614" cy="350350"/>
          </a:xfrm>
          <a:prstGeom prst="sun">
            <a:avLst>
              <a:gd name="adj" fmla="val 32640"/>
            </a:avLst>
          </a:prstGeom>
          <a:solidFill>
            <a:schemeClr val="tx1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effectLst/>
            </a:endParaRPr>
          </a:p>
        </p:txBody>
      </p:sp>
      <p:sp>
        <p:nvSpPr>
          <p:cNvPr id="56" name="Sun 30">
            <a:extLst>
              <a:ext uri="{FF2B5EF4-FFF2-40B4-BE49-F238E27FC236}">
                <a16:creationId xmlns:a16="http://schemas.microsoft.com/office/drawing/2014/main" xmlns="" id="{A8983C18-2F54-4A96-A713-461249FFBB89}"/>
              </a:ext>
            </a:extLst>
          </p:cNvPr>
          <p:cNvSpPr/>
          <p:nvPr/>
        </p:nvSpPr>
        <p:spPr>
          <a:xfrm>
            <a:off x="1010467" y="3814217"/>
            <a:ext cx="431579" cy="400230"/>
          </a:xfrm>
          <a:prstGeom prst="sun">
            <a:avLst>
              <a:gd name="adj" fmla="val 32640"/>
            </a:avLst>
          </a:prstGeom>
          <a:solidFill>
            <a:schemeClr val="tx1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effectLst/>
            </a:endParaRPr>
          </a:p>
        </p:txBody>
      </p:sp>
      <p:sp>
        <p:nvSpPr>
          <p:cNvPr id="57" name="Sun 30">
            <a:extLst>
              <a:ext uri="{FF2B5EF4-FFF2-40B4-BE49-F238E27FC236}">
                <a16:creationId xmlns:a16="http://schemas.microsoft.com/office/drawing/2014/main" xmlns="" id="{D9628667-702A-48C2-9F39-0B926390EC26}"/>
              </a:ext>
            </a:extLst>
          </p:cNvPr>
          <p:cNvSpPr/>
          <p:nvPr/>
        </p:nvSpPr>
        <p:spPr>
          <a:xfrm>
            <a:off x="1056441" y="5059614"/>
            <a:ext cx="413671" cy="387209"/>
          </a:xfrm>
          <a:prstGeom prst="sun">
            <a:avLst>
              <a:gd name="adj" fmla="val 32640"/>
            </a:avLst>
          </a:prstGeom>
          <a:solidFill>
            <a:schemeClr val="tx1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effectLst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1B1E1A3F-2E35-4A66-88A2-2FEF805B7CC6}"/>
              </a:ext>
            </a:extLst>
          </p:cNvPr>
          <p:cNvSpPr txBox="1"/>
          <p:nvPr/>
        </p:nvSpPr>
        <p:spPr>
          <a:xfrm rot="21257022">
            <a:off x="4922181" y="2342450"/>
            <a:ext cx="199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effectLst>
                  <a:glow rad="127000">
                    <a:schemeClr val="bg1"/>
                  </a:glow>
                </a:effectLst>
                <a:latin typeface="AR CENA" panose="02000000000000000000" pitchFamily="2" charset="0"/>
              </a:rPr>
              <a:t>Crépuscule civile 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C965106A-CB7B-429B-9290-6DE2688EB41B}"/>
              </a:ext>
            </a:extLst>
          </p:cNvPr>
          <p:cNvSpPr txBox="1"/>
          <p:nvPr/>
        </p:nvSpPr>
        <p:spPr>
          <a:xfrm rot="20925597">
            <a:off x="4780515" y="3022830"/>
            <a:ext cx="2648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effectLst>
                  <a:glow rad="127000">
                    <a:schemeClr val="bg1"/>
                  </a:glow>
                </a:effectLst>
                <a:latin typeface="AR CENA" panose="02000000000000000000" pitchFamily="2" charset="0"/>
              </a:rPr>
              <a:t>Crépuscule nautique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220B80D6-FF22-401B-BAF3-1AF6204C4464}"/>
              </a:ext>
            </a:extLst>
          </p:cNvPr>
          <p:cNvSpPr txBox="1"/>
          <p:nvPr/>
        </p:nvSpPr>
        <p:spPr>
          <a:xfrm rot="20618033">
            <a:off x="4643544" y="3537653"/>
            <a:ext cx="29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effectLst>
                  <a:glow rad="127000">
                    <a:schemeClr val="bg1"/>
                  </a:glow>
                </a:effectLst>
                <a:latin typeface="AR CENA" panose="02000000000000000000" pitchFamily="2" charset="0"/>
              </a:rPr>
              <a:t>Crépuscule astronomique </a:t>
            </a:r>
          </a:p>
        </p:txBody>
      </p:sp>
      <p:pic>
        <p:nvPicPr>
          <p:cNvPr id="41" name="Picture 2" descr="D:\Art on Desktop - 1\Bible Characters\moses' torah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506" y="5378538"/>
            <a:ext cx="1658075" cy="1524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590C334C-DC39-48A6-BE8A-DF815514870C}"/>
              </a:ext>
            </a:extLst>
          </p:cNvPr>
          <p:cNvSpPr/>
          <p:nvPr/>
        </p:nvSpPr>
        <p:spPr>
          <a:xfrm>
            <a:off x="135240" y="8781"/>
            <a:ext cx="8873519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Le crépuscule astronomique marque le début de la journée.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62" name="Group 15">
            <a:extLst>
              <a:ext uri="{FF2B5EF4-FFF2-40B4-BE49-F238E27FC236}">
                <a16:creationId xmlns:a16="http://schemas.microsoft.com/office/drawing/2014/main" xmlns="" id="{CAB65E22-E9A7-4C77-85BB-A23141231C95}"/>
              </a:ext>
            </a:extLst>
          </p:cNvPr>
          <p:cNvGrpSpPr/>
          <p:nvPr/>
        </p:nvGrpSpPr>
        <p:grpSpPr>
          <a:xfrm>
            <a:off x="8013170" y="3623637"/>
            <a:ext cx="1395595" cy="2091363"/>
            <a:chOff x="8732520" y="3713571"/>
            <a:chExt cx="1395595" cy="2091363"/>
          </a:xfrm>
        </p:grpSpPr>
        <p:pic>
          <p:nvPicPr>
            <p:cNvPr id="63" name="Picture 8" descr="C:\Users\Rae\Desktop\Art on Desktop\white man clip art\reminder_hand.png">
              <a:extLst>
                <a:ext uri="{FF2B5EF4-FFF2-40B4-BE49-F238E27FC236}">
                  <a16:creationId xmlns:a16="http://schemas.microsoft.com/office/drawing/2014/main" xmlns="" id="{6019017D-E079-413C-90B3-BC7AEFCDC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17">
              <a:extLst>
                <a:ext uri="{FF2B5EF4-FFF2-40B4-BE49-F238E27FC236}">
                  <a16:creationId xmlns:a16="http://schemas.microsoft.com/office/drawing/2014/main" xmlns="" id="{9C98176D-DBBC-4AE4-9BE3-3BD492F6BFAF}"/>
                </a:ext>
              </a:extLst>
            </p:cNvPr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91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74615" y="120963"/>
            <a:ext cx="6718925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35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020" y="1783894"/>
            <a:ext cx="6862978" cy="4708981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4186" y="1783894"/>
            <a:ext cx="7010400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Maintenant que nous savons que les crépuscules du matin et du soir appartiennent au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“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Jour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combien de temps est-ce 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jour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?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12 heures? or 24 heures?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69739" y="3514650"/>
            <a:ext cx="1395595" cy="2091363"/>
            <a:chOff x="8732520" y="3713571"/>
            <a:chExt cx="1395595" cy="2091363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7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36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-76200" y="83193"/>
            <a:ext cx="92202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3600" b="1" i="1" dirty="0">
                <a:solidFill>
                  <a:srgbClr val="FFFF99"/>
                </a:solidFill>
                <a:effectLst>
                  <a:glow rad="88900">
                    <a:srgbClr val="660033">
                      <a:alpha val="66000"/>
                    </a:srgbClr>
                  </a:glow>
                </a:effectLst>
                <a:latin typeface="Footlight MT Light" panose="0204060206030A020304" pitchFamily="18" charset="0"/>
              </a:rPr>
              <a:t>Définitions des termes de création dans </a:t>
            </a:r>
            <a:r>
              <a:rPr lang="en-CA" sz="3600" b="1" i="1" dirty="0">
                <a:solidFill>
                  <a:srgbClr val="FFFF99"/>
                </a:solidFill>
                <a:effectLst>
                  <a:glow rad="88900">
                    <a:srgbClr val="660033">
                      <a:alpha val="66000"/>
                    </a:srgbClr>
                  </a:glow>
                </a:effectLst>
                <a:latin typeface="Footlight MT Light" panose="0204060206030A020304" pitchFamily="18" charset="0"/>
              </a:rPr>
              <a:t>Gen 1:5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43435" y="762000"/>
            <a:ext cx="3886200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effectLst>
                  <a:glow rad="152400">
                    <a:srgbClr val="FFFF99"/>
                  </a:glow>
                </a:effectLst>
                <a:latin typeface="Arial Rounded MT Bold" pitchFamily="34" charset="0"/>
              </a:rPr>
              <a:t>Gen 1:5a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effectLst>
                  <a:glow rad="152400">
                    <a:srgbClr val="FFFF99"/>
                  </a:glow>
                </a:effectLst>
                <a:latin typeface="Arial Rounded MT Bold" pitchFamily="34" charset="0"/>
              </a:rPr>
              <a:t>“</a:t>
            </a:r>
            <a:r>
              <a:rPr lang="fr-CA" sz="3200" b="1" dirty="0">
                <a:solidFill>
                  <a:srgbClr val="0070C0"/>
                </a:solidFill>
                <a:effectLst>
                  <a:glow rad="152400">
                    <a:srgbClr val="FFFF99"/>
                  </a:glow>
                </a:effectLst>
                <a:latin typeface="Arial Rounded MT Bold" pitchFamily="34" charset="0"/>
              </a:rPr>
              <a:t>Et la lumière qu'il appela le jour</a:t>
            </a:r>
            <a:r>
              <a:rPr lang="en-US" sz="3200" b="1" dirty="0">
                <a:solidFill>
                  <a:srgbClr val="0070C0"/>
                </a:solidFill>
                <a:effectLst>
                  <a:glow rad="152400">
                    <a:srgbClr val="FFFF99"/>
                  </a:glow>
                </a:effectLst>
                <a:latin typeface="Arial Rounded MT Bold" pitchFamily="34" charset="0"/>
              </a:rPr>
              <a:t>…”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14800" y="3025676"/>
            <a:ext cx="5029200" cy="21329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</a:t>
            </a: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et les ténèbres qu'il appelait </a:t>
            </a:r>
            <a:r>
              <a:rPr lang="fr-CA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stellar" panose="020A0402060406010301" pitchFamily="18" charset="0"/>
              </a:rPr>
              <a:t>Nuit</a:t>
            </a:r>
            <a:r>
              <a:rPr lang="en-US" sz="3200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(Gen 1:5b)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12574" y="5428725"/>
            <a:ext cx="1873625" cy="393736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SAISON JOUR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05400" y="5407152"/>
            <a:ext cx="1971165" cy="393736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latin typeface="Comic Sans MS" pitchFamily="66" charset="0"/>
              </a:rPr>
              <a:t>SAISON NUIT</a:t>
            </a:r>
          </a:p>
        </p:txBody>
      </p:sp>
      <p:sp>
        <p:nvSpPr>
          <p:cNvPr id="24" name="Left Bracket 23"/>
          <p:cNvSpPr/>
          <p:nvPr/>
        </p:nvSpPr>
        <p:spPr>
          <a:xfrm rot="16200000">
            <a:off x="4172264" y="3407214"/>
            <a:ext cx="723274" cy="5410201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Cycle de 24 Heures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0111" y="5084495"/>
            <a:ext cx="1219200" cy="1432786"/>
            <a:chOff x="-1581912" y="4191000"/>
            <a:chExt cx="1219200" cy="1432786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4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Rae\Desktop\night sky days 1-2-3 edi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401" y="651076"/>
            <a:ext cx="4431199" cy="3934536"/>
          </a:xfrm>
          <a:prstGeom prst="ellipse">
            <a:avLst/>
          </a:prstGeom>
          <a:ln w="174625" cap="rnd">
            <a:solidFill>
              <a:srgbClr val="002060"/>
            </a:solidFill>
          </a:ln>
          <a:effectLst>
            <a:glow rad="1689100">
              <a:srgbClr val="002060">
                <a:alpha val="77000"/>
              </a:srgb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892076"/>
            <a:ext cx="3443220" cy="14747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</a:t>
            </a: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et il y a eu un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soir*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…”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223" y="582849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11957" y="4170891"/>
            <a:ext cx="8031223" cy="156638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SAISON DU JOUR </a:t>
            </a:r>
            <a:r>
              <a:rPr lang="en-CA" sz="2000" b="1" u="sng" dirty="0">
                <a:solidFill>
                  <a:srgbClr val="0070C0"/>
                </a:solidFill>
                <a:latin typeface="Comic Sans MS" pitchFamily="66" charset="0"/>
              </a:rPr>
              <a:t>INCLUS TOUS LES CRÉPUSCULES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. </a:t>
            </a:r>
          </a:p>
          <a:p>
            <a:pPr algn="ctr"/>
            <a:r>
              <a:rPr lang="en-CA" sz="2000" b="1" dirty="0">
                <a:solidFill>
                  <a:srgbClr val="FF0000"/>
                </a:solidFill>
                <a:latin typeface="Comic Sans MS" pitchFamily="66" charset="0"/>
              </a:rPr>
              <a:t>Seulement le 1</a:t>
            </a:r>
            <a:r>
              <a:rPr lang="en-CA" sz="2000" b="1" baseline="30000" dirty="0">
                <a:solidFill>
                  <a:srgbClr val="FF0000"/>
                </a:solidFill>
                <a:latin typeface="Comic Sans MS" pitchFamily="66" charset="0"/>
              </a:rPr>
              <a:t>er</a:t>
            </a:r>
            <a:r>
              <a:rPr lang="en-CA" sz="2000" b="1" dirty="0">
                <a:solidFill>
                  <a:srgbClr val="FF0000"/>
                </a:solidFill>
                <a:latin typeface="Comic Sans MS" pitchFamily="66" charset="0"/>
              </a:rPr>
              <a:t> Jour de Création </a:t>
            </a:r>
            <a: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  <a:t>eu un </a:t>
            </a:r>
            <a:r>
              <a:rPr lang="en-CA" sz="2000" b="1" u="sng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seul</a:t>
            </a:r>
            <a:r>
              <a:rPr lang="en-CA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crépuscule.  </a:t>
            </a:r>
            <a: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  <a:t/>
            </a:r>
            <a:b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</a:br>
            <a:r>
              <a:rPr lang="fr-CA" sz="2000" b="1" u="sng" dirty="0">
                <a:solidFill>
                  <a:schemeClr val="accent6"/>
                </a:solidFill>
                <a:latin typeface="Comic Sans MS" pitchFamily="66" charset="0"/>
              </a:rPr>
              <a:t>Après la 1ère saison de lumière</a:t>
            </a:r>
            <a: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  <a:t>, le </a:t>
            </a:r>
            <a:r>
              <a:rPr lang="en-CA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crépuscule du soir </a:t>
            </a:r>
            <a: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  <a:t>arrive.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[Le </a:t>
            </a:r>
            <a:r>
              <a:rPr lang="en-CA" sz="20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Jour 2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 le modèle change &amp; contient </a:t>
            </a:r>
            <a:r>
              <a:rPr lang="en-CA" sz="20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deux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 crépuscules.]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3771608" y="829074"/>
            <a:ext cx="1524583" cy="8153404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10765" y="3524539"/>
            <a:ext cx="89154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[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le</a:t>
            </a:r>
            <a:r>
              <a:rPr lang="en-US" sz="2400" dirty="0">
                <a:solidFill>
                  <a:schemeClr val="accent6"/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 SEUL CRÉPUSCULE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 de cette saison de Lumière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]</a:t>
            </a:r>
            <a:endParaRPr lang="en-US" sz="105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36691" y="42435"/>
            <a:ext cx="9217382" cy="914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CA" sz="36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Définitions des termes de création de Yahuah</a:t>
            </a:r>
            <a:r>
              <a:rPr lang="en-CA" sz="36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                                                                               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[suite] Lumière</a:t>
            </a:r>
            <a:r>
              <a:rPr lang="en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Phase 1* [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Premier 12 heures de création </a:t>
            </a:r>
            <a:r>
              <a:rPr lang="en-CA" sz="2400" b="1" i="1" u="sng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s’est produit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]</a:t>
            </a:r>
            <a:endParaRPr lang="en-CA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97666" y="1654943"/>
            <a:ext cx="1906339" cy="1713131"/>
            <a:chOff x="-983650" y="3124200"/>
            <a:chExt cx="1906339" cy="1713131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 Évènement Littéral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44973" y="5844440"/>
            <a:ext cx="8032375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</a:t>
            </a:r>
            <a:r>
              <a:rPr lang="fr-CA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phase de lumière 1 de l'équation de début de journée définit UNIQUEMENT la saison de jour de 12 heures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051278" y="3572424"/>
            <a:ext cx="1219200" cy="1432786"/>
            <a:chOff x="-1581912" y="4191000"/>
            <a:chExt cx="1219200" cy="1432786"/>
          </a:xfrm>
        </p:grpSpPr>
        <p:pic>
          <p:nvPicPr>
            <p:cNvPr id="2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4936297" y="1637948"/>
            <a:ext cx="2743200" cy="1562452"/>
          </a:xfrm>
          <a:prstGeom prst="roundRect">
            <a:avLst>
              <a:gd name="adj" fmla="val 5883"/>
            </a:avLst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b="1" spc="3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1</a:t>
            </a:r>
            <a:r>
              <a:rPr lang="en-CA" sz="3200" b="1" spc="300" baseline="30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er</a:t>
            </a:r>
            <a:r>
              <a:rPr lang="en-CA" sz="3200" b="1" spc="3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 </a:t>
            </a:r>
            <a:r>
              <a:rPr lang="en-CA" sz="3200" b="1" spc="3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Saison</a:t>
            </a:r>
            <a:r>
              <a:rPr lang="en-CA" sz="3200" b="1" spc="3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 Nuit</a:t>
            </a:r>
            <a:r>
              <a:rPr lang="en-CA" sz="3200" b="1" spc="3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76400" y="3145738"/>
            <a:ext cx="152400" cy="41199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  <a:effectLst>
            <a:glow rad="127000">
              <a:srgbClr val="CCFF33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6" grpId="0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43761" y="914400"/>
            <a:ext cx="4846474" cy="4724400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glow rad="1752600">
              <a:srgbClr val="002060">
                <a:alpha val="78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349276"/>
            <a:ext cx="3443220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 il y eu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un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soir*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…”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223" y="582849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0" y="10352"/>
            <a:ext cx="9525000" cy="914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</a:t>
            </a:r>
            <a:r>
              <a:rPr lang="fr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Définitions des termes de création de Yahuah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/>
            </a:r>
            <a:b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</a:br>
            <a:r>
              <a:rPr lang="en-CA" sz="2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Lumière Phase 2* [</a:t>
            </a:r>
            <a:r>
              <a:rPr lang="en-CA" sz="20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le dernier 12 heures vient</a:t>
            </a:r>
            <a:r>
              <a:rPr lang="en-CA" sz="2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- </a:t>
            </a:r>
            <a:r>
              <a:rPr lang="en-CA" sz="2000" b="1" i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88900">
                    <a:srgbClr val="00FFFF"/>
                  </a:glow>
                </a:effectLst>
                <a:latin typeface="Footlight MT Light" panose="0204060206030A020304" pitchFamily="18" charset="0"/>
              </a:rPr>
              <a:t>APRÈS  le crépuscule du soir </a:t>
            </a:r>
            <a:r>
              <a:rPr lang="en-CA" sz="2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895600" y="2145268"/>
            <a:ext cx="1906339" cy="1713131"/>
            <a:chOff x="-983650" y="3124200"/>
            <a:chExt cx="1906339" cy="1713131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4362007" y="1054341"/>
            <a:ext cx="4123947" cy="28834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 la fin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de la première </a:t>
            </a:r>
            <a:r>
              <a:rPr lang="en-US" sz="2800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nuit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{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avec boqer/crépuscule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}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le premier 24 heures  prend fin.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66008" y="4595270"/>
            <a:ext cx="2072814" cy="58928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Jour SAISON</a:t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1200" b="1" dirty="0">
                <a:solidFill>
                  <a:srgbClr val="0070C0"/>
                </a:solidFill>
                <a:latin typeface="Comic Sans MS" pitchFamily="66" charset="0"/>
              </a:rPr>
              <a:t>(avec </a:t>
            </a:r>
            <a:r>
              <a:rPr lang="en-CA" sz="1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UN</a:t>
            </a:r>
            <a:r>
              <a:rPr lang="en-CA" sz="1200" b="1" dirty="0">
                <a:solidFill>
                  <a:srgbClr val="0070C0"/>
                </a:solidFill>
                <a:latin typeface="Comic Sans MS" pitchFamily="66" charset="0"/>
              </a:rPr>
              <a:t> CRÉPUSCULE)</a:t>
            </a:r>
            <a:endParaRPr lang="en-CA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861021" y="4521183"/>
            <a:ext cx="1971165" cy="58928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latin typeface="Comic Sans MS" pitchFamily="66" charset="0"/>
              </a:rPr>
              <a:t>NUIT </a:t>
            </a:r>
            <a:br>
              <a:rPr lang="en-CA" sz="1600" b="1" dirty="0">
                <a:latin typeface="Comic Sans MS" pitchFamily="66" charset="0"/>
              </a:rPr>
            </a:br>
            <a:r>
              <a:rPr lang="en-CA" sz="1600" b="1" dirty="0">
                <a:latin typeface="Comic Sans MS" pitchFamily="66" charset="0"/>
              </a:rPr>
              <a:t>SAISON</a:t>
            </a:r>
          </a:p>
        </p:txBody>
      </p:sp>
      <p:sp>
        <p:nvSpPr>
          <p:cNvPr id="24" name="Left Bracket 23"/>
          <p:cNvSpPr/>
          <p:nvPr/>
        </p:nvSpPr>
        <p:spPr>
          <a:xfrm rot="16200000" flipH="1">
            <a:off x="2019300" y="2803711"/>
            <a:ext cx="838200" cy="4114799"/>
          </a:xfrm>
          <a:prstGeom prst="leftBracket">
            <a:avLst>
              <a:gd name="adj" fmla="val 30846"/>
            </a:avLst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Un 12 Heure Cycle Lumière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33748" y="3733800"/>
            <a:ext cx="467665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“… un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[24 hr]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 jour.* ”</a:t>
            </a:r>
            <a:endParaRPr lang="en-US" sz="11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7" name="Left Bracket 26"/>
          <p:cNvSpPr/>
          <p:nvPr/>
        </p:nvSpPr>
        <p:spPr>
          <a:xfrm rot="16200000" flipH="1">
            <a:off x="6367275" y="2795850"/>
            <a:ext cx="838200" cy="4123944"/>
          </a:xfrm>
          <a:prstGeom prst="leftBracket">
            <a:avLst>
              <a:gd name="adj" fmla="val 30846"/>
            </a:avLst>
          </a:prstGeom>
          <a:ln w="76200">
            <a:solidFill>
              <a:schemeClr val="tx2">
                <a:lumMod val="50000"/>
              </a:schemeClr>
            </a:solidFill>
            <a:headEnd type="oval" w="med" len="med"/>
            <a:tailEnd type="oval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Un 12 heure Cycle Nuit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76200" y="5827693"/>
            <a:ext cx="831773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</a:t>
            </a:r>
            <a:r>
              <a:rPr lang="fr-CA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phase 2 de l'équation de début de journée ajoute la saison nocturne finalisant le cycle complet de 24 heures.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70210" y="3632324"/>
            <a:ext cx="1219200" cy="1432786"/>
            <a:chOff x="-1581912" y="4191000"/>
            <a:chExt cx="1219200" cy="1432786"/>
          </a:xfrm>
        </p:grpSpPr>
        <p:pic>
          <p:nvPicPr>
            <p:cNvPr id="3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81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4" grpId="0" animBg="1"/>
      <p:bldP spid="26" grpId="0"/>
      <p:bldP spid="27" grpId="0" animBg="1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39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5382" y="5103989"/>
            <a:ext cx="1219200" cy="1432786"/>
            <a:chOff x="-1581912" y="4191000"/>
            <a:chExt cx="1219200" cy="1432786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  <p:sp>
        <p:nvSpPr>
          <p:cNvPr id="3" name="Teardrop 2"/>
          <p:cNvSpPr/>
          <p:nvPr/>
        </p:nvSpPr>
        <p:spPr>
          <a:xfrm rot="18992246">
            <a:off x="2528426" y="1994593"/>
            <a:ext cx="4191572" cy="4304227"/>
          </a:xfrm>
          <a:prstGeom prst="teardrop">
            <a:avLst>
              <a:gd name="adj" fmla="val 111059"/>
            </a:avLst>
          </a:prstGeom>
          <a:gradFill flip="none" rotWithShape="1">
            <a:gsLst>
              <a:gs pos="8000">
                <a:srgbClr val="002060"/>
              </a:gs>
              <a:gs pos="78000">
                <a:srgbClr val="000612"/>
              </a:gs>
              <a:gs pos="30000">
                <a:schemeClr val="tx1"/>
              </a:gs>
              <a:gs pos="93000">
                <a:srgbClr val="0A128C"/>
              </a:gs>
              <a:gs pos="100000">
                <a:srgbClr val="7005D4"/>
              </a:gs>
            </a:gsLst>
            <a:lin ang="5400000" scaled="1"/>
            <a:tileRect/>
          </a:gradFill>
          <a:ln w="57150"/>
          <a:effectLst>
            <a:glow rad="1905000">
              <a:srgbClr val="002060">
                <a:alpha val="74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810125" y="6150405"/>
            <a:ext cx="5945706" cy="546136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000" b="1" dirty="0">
                <a:latin typeface="Comic Sans MS" pitchFamily="66" charset="0"/>
              </a:rPr>
              <a:t>IL APPELLE AUSSI LA NUIT “SAISON”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400" y="1647885"/>
            <a:ext cx="4358212" cy="43489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et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les </a:t>
            </a:r>
            <a:r>
              <a:rPr lang="en-US" sz="4000" dirty="0">
                <a:ln w="28575">
                  <a:solidFill>
                    <a:schemeClr val="bg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ténèbres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Il appelle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Nuit.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 (Gen 1:5b)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619" y="2895600"/>
            <a:ext cx="195277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CRÉPUSCULE</a:t>
            </a:r>
          </a:p>
          <a:p>
            <a:r>
              <a:rPr lang="en-US" dirty="0">
                <a:solidFill>
                  <a:schemeClr val="accent6"/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           Soir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139524" y="2886455"/>
            <a:ext cx="1611340" cy="923330"/>
          </a:xfrm>
          <a:prstGeom prst="rect">
            <a:avLst/>
          </a:prstGeom>
          <a:effectLst>
            <a:glow rad="736600">
              <a:srgbClr val="FFFF00"/>
            </a:glo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>
                <a:solidFill>
                  <a:srgbClr val="E646C8"/>
                </a:solidFill>
                <a:effectLst>
                  <a:glow rad="127000">
                    <a:srgbClr val="FFFF00"/>
                  </a:glow>
                </a:effectLst>
                <a:latin typeface="Arial Rounded MT Bold" pitchFamily="34" charset="0"/>
              </a:rPr>
              <a:t>L’AUBE où</a:t>
            </a:r>
          </a:p>
          <a:p>
            <a:pPr algn="ctr"/>
            <a:r>
              <a:rPr lang="en-US" dirty="0">
                <a:solidFill>
                  <a:srgbClr val="E646C8"/>
                </a:solidFill>
                <a:effectLst>
                  <a:glow rad="127000">
                    <a:srgbClr val="FFFF00"/>
                  </a:glow>
                </a:effectLst>
                <a:latin typeface="Arial Rounded MT Bold" pitchFamily="34" charset="0"/>
              </a:rPr>
              <a:t>(crépuscule)</a:t>
            </a:r>
          </a:p>
          <a:p>
            <a:r>
              <a:rPr lang="en-US" dirty="0">
                <a:solidFill>
                  <a:srgbClr val="E646C8"/>
                </a:solidFill>
                <a:effectLst>
                  <a:glow rad="127000">
                    <a:srgbClr val="FFFF00"/>
                  </a:glow>
                </a:effectLst>
                <a:latin typeface="Arial Rounded MT Bold" pitchFamily="34" charset="0"/>
              </a:rPr>
              <a:t>        Matin</a:t>
            </a:r>
            <a:endParaRPr lang="en-US" dirty="0">
              <a:solidFill>
                <a:srgbClr val="E646C8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747" y="85827"/>
            <a:ext cx="8888506" cy="762000"/>
          </a:xfrm>
          <a:prstGeom prst="roundRect">
            <a:avLst>
              <a:gd name="adj" fmla="val 9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36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Définitions des termes de création de Yahuah</a:t>
            </a:r>
            <a:endParaRPr lang="en-CA" sz="36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0" y="169611"/>
            <a:ext cx="5410200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000" b="1" dirty="0">
                <a:solidFill>
                  <a:srgbClr val="00B0F0"/>
                </a:solidFill>
                <a:effectLst>
                  <a:glow rad="469900">
                    <a:srgbClr val="FFFF99">
                      <a:alpha val="60784"/>
                    </a:srgbClr>
                  </a:glow>
                </a:effectLst>
                <a:latin typeface="Lucida Calligraphy" pitchFamily="66" charset="0"/>
              </a:rPr>
              <a:t>Yahuah est Lumière. Il n'est jamais associer au «ténèbres» dans Genèse 1.</a:t>
            </a:r>
            <a:endParaRPr lang="en-US" sz="4000" b="1" dirty="0">
              <a:solidFill>
                <a:srgbClr val="00B0F0"/>
              </a:solidFill>
              <a:effectLst/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4</a:t>
            </a:fld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04798" y="2985593"/>
            <a:ext cx="8623925" cy="36586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>
                <a:solidFill>
                  <a:srgbClr val="FFC00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  <a:t>Au </a:t>
            </a:r>
            <a:r>
              <a:rPr lang="en-US" sz="4200" b="1" dirty="0">
                <a:solidFill>
                  <a:srgbClr val="00B0F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  <a:t>1</a:t>
            </a:r>
            <a:r>
              <a:rPr lang="en-US" sz="4200" b="1" baseline="30000" dirty="0">
                <a:solidFill>
                  <a:srgbClr val="00B0F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  <a:t>er</a:t>
            </a:r>
            <a:r>
              <a:rPr lang="en-US" sz="4200" b="1" dirty="0">
                <a:solidFill>
                  <a:srgbClr val="00B0F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  <a:t> jour de la création </a:t>
            </a:r>
            <a:r>
              <a:rPr lang="en-US" sz="4200" b="1" dirty="0">
                <a:solidFill>
                  <a:srgbClr val="FFC00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  <a:t/>
            </a:r>
            <a:br>
              <a:rPr lang="en-US" sz="4200" b="1" dirty="0">
                <a:solidFill>
                  <a:srgbClr val="FFC00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</a:br>
            <a:r>
              <a:rPr lang="en-US" sz="3200" b="1" dirty="0">
                <a:solidFill>
                  <a:srgbClr val="FFC00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  <a:t>(</a:t>
            </a:r>
            <a:r>
              <a:rPr lang="en-US" sz="3200" b="1" dirty="0">
                <a:solidFill>
                  <a:srgbClr val="00B0F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  <a:t>au verset 1</a:t>
            </a:r>
            <a:r>
              <a:rPr lang="en-US" sz="3200" b="1" dirty="0">
                <a:solidFill>
                  <a:srgbClr val="FFC00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  <a:t>) </a:t>
            </a:r>
            <a:br>
              <a:rPr lang="en-US" sz="3200" b="1" dirty="0">
                <a:solidFill>
                  <a:srgbClr val="FFC00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</a:br>
            <a:r>
              <a:rPr lang="en-US" sz="4200" b="1" dirty="0">
                <a:solidFill>
                  <a:srgbClr val="FFC000"/>
                </a:solidFill>
                <a:effectLst>
                  <a:glow rad="381000">
                    <a:srgbClr val="660033">
                      <a:alpha val="98000"/>
                    </a:srgbClr>
                  </a:glow>
                </a:effectLst>
                <a:latin typeface="Lucida Calligraphy" pitchFamily="66" charset="0"/>
              </a:rPr>
              <a:t>la terre étais illumine avec </a:t>
            </a:r>
            <a:r>
              <a:rPr lang="en-US" sz="4200" b="1" dirty="0">
                <a:ln>
                  <a:solidFill>
                    <a:schemeClr val="accent6"/>
                  </a:solidFill>
                </a:ln>
                <a:solidFill>
                  <a:srgbClr val="FFC000"/>
                </a:solidFill>
                <a:effectLst>
                  <a:glow rad="558800">
                    <a:srgbClr val="FFFF99">
                      <a:alpha val="81000"/>
                    </a:srgbClr>
                  </a:glow>
                </a:effectLst>
                <a:latin typeface="Lucida Calligraphy" pitchFamily="66" charset="0"/>
              </a:rPr>
              <a:t>Yahuah, il est Lumière</a:t>
            </a:r>
            <a:r>
              <a:rPr lang="en-US" sz="4200" b="1" dirty="0">
                <a:solidFill>
                  <a:srgbClr val="FFC000"/>
                </a:solidFill>
                <a:effectLst>
                  <a:glow rad="558800">
                    <a:srgbClr val="FFFF99">
                      <a:alpha val="81000"/>
                    </a:srgbClr>
                  </a:glow>
                </a:effectLst>
                <a:latin typeface="Lucida Calligraphy" pitchFamily="66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FF3156-9B2A-4B04-B6B9-4948405609D4}"/>
              </a:ext>
            </a:extLst>
          </p:cNvPr>
          <p:cNvSpPr/>
          <p:nvPr/>
        </p:nvSpPr>
        <p:spPr>
          <a:xfrm>
            <a:off x="228599" y="499970"/>
            <a:ext cx="3505200" cy="2155264"/>
          </a:xfrm>
          <a:prstGeom prst="rect">
            <a:avLst/>
          </a:prstGeom>
          <a:solidFill>
            <a:srgbClr val="580E4B"/>
          </a:solidFill>
          <a:ln w="28575">
            <a:solidFill>
              <a:srgbClr val="580E4B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fr-CA" sz="4000" b="1" dirty="0">
                <a:solidFill>
                  <a:srgbClr val="FFFF00"/>
                </a:solidFill>
                <a:effectLst>
                  <a:glow rad="12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YAHUAH</a:t>
            </a:r>
          </a:p>
          <a:p>
            <a:pPr algn="ctr"/>
            <a:r>
              <a:rPr lang="fr-CA" sz="4000" dirty="0">
                <a:solidFill>
                  <a:schemeClr val="bg1"/>
                </a:solidFill>
                <a:effectLst>
                  <a:glow rad="38100">
                    <a:schemeClr val="bg1"/>
                  </a:glow>
                </a:effectLst>
                <a:latin typeface="Segoe Script" panose="030B0504020000000003" pitchFamily="66" charset="0"/>
              </a:rPr>
              <a:t>Calendrier</a:t>
            </a:r>
          </a:p>
          <a:p>
            <a:pPr algn="ctr"/>
            <a:r>
              <a:rPr lang="fr-CA" sz="4000" dirty="0">
                <a:solidFill>
                  <a:srgbClr val="87E5EF"/>
                </a:solidFill>
                <a:effectLst>
                  <a:glow rad="12700">
                    <a:schemeClr val="bg1"/>
                  </a:glow>
                </a:effectLst>
                <a:latin typeface="Arial Narrow" panose="020B0606020202030204" pitchFamily="34" charset="0"/>
              </a:rPr>
              <a:t>De L’ALLIANCE </a:t>
            </a:r>
            <a:r>
              <a:rPr lang="fr-CA" sz="4000" dirty="0">
                <a:solidFill>
                  <a:srgbClr val="87E5EF"/>
                </a:solidFill>
                <a:effectLst>
                  <a:glow rad="12700">
                    <a:schemeClr val="bg1"/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8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day-night ed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205506" cy="42027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412210" y="12539"/>
            <a:ext cx="8709212" cy="5574305"/>
          </a:xfrm>
          <a:prstGeom prst="roundRect">
            <a:avLst>
              <a:gd name="adj" fmla="val 9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Le premier Jour est terminé pour les définitions littérales et les événements</a:t>
            </a:r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32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36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r>
              <a:rPr lang="en-CA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               jusqu’à la fin de la nuit.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1579" y="5555775"/>
            <a:ext cx="7924800" cy="1219200"/>
          </a:xfrm>
          <a:prstGeom prst="roundRect">
            <a:avLst>
              <a:gd name="adj" fmla="val 9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32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Nous sommes maintenant prêts à examiner les Événements Littéraux des autres Jours avec le Concept B.</a:t>
            </a:r>
            <a:endParaRPr lang="en-CA" sz="32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0600" y="1335280"/>
            <a:ext cx="1232704" cy="1903133"/>
            <a:chOff x="8732520" y="3713571"/>
            <a:chExt cx="1395595" cy="2136687"/>
          </a:xfrm>
        </p:grpSpPr>
        <p:pic>
          <p:nvPicPr>
            <p:cNvPr id="16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732520" y="5435601"/>
              <a:ext cx="1395595" cy="41465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43625" y="1341669"/>
            <a:ext cx="1906339" cy="1713131"/>
            <a:chOff x="-983650" y="3124200"/>
            <a:chExt cx="1906339" cy="1713131"/>
          </a:xfrm>
        </p:grpSpPr>
        <p:pic>
          <p:nvPicPr>
            <p:cNvPr id="2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30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42044" y="1981200"/>
            <a:ext cx="3192431" cy="38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000" b="1" i="1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Premiers pas avec l'ordre des événements pour </a:t>
            </a:r>
            <a:r>
              <a:rPr lang="en-CA" sz="4000" b="1" i="1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Concept B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257800" y="1211580"/>
            <a:ext cx="3886200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Ordre des Évènements littéraux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66325" y="1840007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L’ordre des ÉvènementsLittéraux</a:t>
            </a:r>
            <a:b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de “début du Jour” au verset 5 [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au 1</a:t>
            </a:r>
            <a:r>
              <a:rPr lang="en-US" b="1" baseline="30000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er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 Jour de Création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], est très different du “début du Jour” des autres journées.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96189" y="1195367"/>
            <a:ext cx="3038286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Définitions des Termes</a:t>
            </a:r>
          </a:p>
        </p:txBody>
      </p:sp>
      <p:sp>
        <p:nvSpPr>
          <p:cNvPr id="26" name="Left Bracket 25"/>
          <p:cNvSpPr/>
          <p:nvPr/>
        </p:nvSpPr>
        <p:spPr>
          <a:xfrm rot="16200000" flipH="1">
            <a:off x="4084270" y="-2306260"/>
            <a:ext cx="797678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fr-CA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Événements littéraux du concept B</a:t>
            </a:r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sp>
        <p:nvSpPr>
          <p:cNvPr id="27" name="Left Bracket 26"/>
          <p:cNvSpPr/>
          <p:nvPr/>
        </p:nvSpPr>
        <p:spPr>
          <a:xfrm>
            <a:off x="3571714" y="1756143"/>
            <a:ext cx="1808088" cy="4695836"/>
          </a:xfrm>
          <a:prstGeom prst="leftBracket">
            <a:avLst>
              <a:gd name="adj" fmla="val 35493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2897100327"/>
              </p:ext>
            </p:extLst>
          </p:nvPr>
        </p:nvGraphicFramePr>
        <p:xfrm>
          <a:off x="3954049" y="3124200"/>
          <a:ext cx="4953000" cy="275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659158" y="5335417"/>
            <a:ext cx="1620912" cy="1419999"/>
            <a:chOff x="-983650" y="3124200"/>
            <a:chExt cx="1906339" cy="1713131"/>
          </a:xfrm>
        </p:grpSpPr>
        <p:pic>
          <p:nvPicPr>
            <p:cNvPr id="3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Évènements Littéraux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0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51135"/>
            <a:ext cx="8655300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Chaque </a:t>
            </a:r>
            <a:r>
              <a:rPr lang="en-US" sz="3200" b="1" spc="300" dirty="0">
                <a:ln>
                  <a:solidFill>
                    <a:srgbClr val="6EE9FA"/>
                  </a:solidFill>
                </a:ln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définition</a:t>
            </a:r>
            <a:r>
              <a:rPr lang="en-US" sz="32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dans Gen 1:5 </a:t>
            </a:r>
            <a:br>
              <a:rPr lang="en-US" sz="32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2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sont d’une importance capital.</a:t>
            </a:r>
            <a:endParaRPr lang="en-US" sz="4400" spc="3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Les Écritures ont fourni les définitions des termes de calendrier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. 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Concept A: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</a:t>
            </a: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Définition des termes jour, nuit, soirée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&amp; matin.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Note:  Gen1:5 a un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autre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but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.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Concept B: </a:t>
            </a:r>
            <a:r>
              <a:rPr lang="fr-CA" sz="3200" dirty="0">
                <a:solidFill>
                  <a:schemeClr val="bg1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Donner l'ordre correct des événements tels qu'ils se sont produits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. 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280443" y="4372419"/>
            <a:ext cx="1596857" cy="1234604"/>
            <a:chOff x="-983650" y="3124200"/>
            <a:chExt cx="1906339" cy="1713131"/>
          </a:xfrm>
        </p:grpSpPr>
        <p:pic>
          <p:nvPicPr>
            <p:cNvPr id="17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Littéral Évènement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15593" y="2819400"/>
            <a:ext cx="1219200" cy="1432786"/>
            <a:chOff x="-1581912" y="4191000"/>
            <a:chExt cx="1219200" cy="1432786"/>
          </a:xfrm>
        </p:grpSpPr>
        <p:pic>
          <p:nvPicPr>
            <p:cNvPr id="14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2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52400"/>
            <a:ext cx="8458200" cy="5509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Objectif #1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[a]: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Ordre </a:t>
            </a:r>
            <a:r>
              <a:rPr lang="en-US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correct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des événements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pour les “</a:t>
            </a:r>
            <a:r>
              <a:rPr lang="en-US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Yowm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Saisons”</a:t>
            </a:r>
          </a:p>
          <a:p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Saison </a:t>
            </a:r>
            <a:r>
              <a:rPr lang="en-US" sz="3200" b="1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Jour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vient en premier … </a:t>
            </a:r>
          </a:p>
          <a:p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… et la Saison nuit vient ensuite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52400" y="2057400"/>
            <a:ext cx="1906339" cy="1713131"/>
            <a:chOff x="-983650" y="3124200"/>
            <a:chExt cx="1906339" cy="1713131"/>
          </a:xfrm>
        </p:grpSpPr>
        <p:pic>
          <p:nvPicPr>
            <p:cNvPr id="18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29577" y="3048000"/>
            <a:ext cx="1219200" cy="1432786"/>
            <a:chOff x="-1581912" y="4191000"/>
            <a:chExt cx="1219200" cy="1432786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3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65" y="76200"/>
            <a:ext cx="9144000" cy="78175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Objectif #1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[b]:</a:t>
            </a: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Ordre Correct des Évènements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Pour la “Saison </a:t>
            </a:r>
            <a:r>
              <a:rPr lang="en-US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Cré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p</a:t>
            </a:r>
            <a:r>
              <a:rPr lang="en-US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uscule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”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(</a:t>
            </a:r>
            <a:r>
              <a:rPr lang="en-US" sz="3200" b="1" dirty="0">
                <a:solidFill>
                  <a:srgbClr val="FFC0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au Jour Un SEULEMENT!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)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endParaRPr lang="en-US" sz="20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fr-CA" sz="32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41300">
                    <a:schemeClr val="accent6">
                      <a:lumMod val="20000"/>
                      <a:lumOff val="80000"/>
                    </a:schemeClr>
                  </a:glow>
                </a:effectLst>
                <a:latin typeface="Arial Rounded MT Bold" pitchFamily="34" charset="0"/>
              </a:rPr>
              <a:t>Suite à la 1ère Saison Lumière de la création</a:t>
            </a:r>
            <a:r>
              <a:rPr lang="en-US" sz="32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41300">
                    <a:schemeClr val="accent6">
                      <a:lumMod val="20000"/>
                      <a:lumOff val="80000"/>
                    </a:schemeClr>
                  </a:glow>
                </a:effectLst>
                <a:latin typeface="Arial Rounded MT Bold" pitchFamily="34" charset="0"/>
              </a:rPr>
              <a:t>, </a:t>
            </a:r>
          </a:p>
          <a:p>
            <a:endParaRPr lang="en-US" sz="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        le 1</a:t>
            </a:r>
            <a:r>
              <a:rPr lang="en-US" sz="3200" b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er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Soir arrive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…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  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 ensuite la nuit passe] </a:t>
            </a:r>
          </a:p>
          <a:p>
            <a:endParaRPr lang="en-US" sz="16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(Note:  </a:t>
            </a:r>
            <a:r>
              <a:rPr lang="fr-CA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au début du premier crépuscule du matin</a:t>
            </a:r>
            <a:r>
              <a:rPr lang="en-US" sz="2000" b="1" dirty="0"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, 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(</a:t>
            </a:r>
            <a:r>
              <a:rPr lang="en-US" sz="2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ceci étant -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E646C8"/>
                </a:solidFill>
                <a:effectLst>
                  <a:glow rad="304800">
                    <a:srgbClr val="FFFF99"/>
                  </a:glow>
                </a:effectLst>
                <a:latin typeface="Arial Black" pitchFamily="34" charset="0"/>
              </a:rPr>
              <a:t>BOQER</a:t>
            </a: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de la Saison LUMIÈRE #2 </a:t>
            </a: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</a:rPr>
              <a:t>), 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</a:rPr>
              <a:t/>
            </a:r>
            <a:br>
              <a:rPr lang="en-US" sz="2000" b="1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</a:rPr>
            </a:b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Ce  </a:t>
            </a:r>
            <a:r>
              <a:rPr lang="en-US" sz="2400" b="1" dirty="0">
                <a:ln>
                  <a:solidFill>
                    <a:srgbClr val="9966FF"/>
                  </a:solidFill>
                </a:ln>
                <a:solidFill>
                  <a:srgbClr val="E646C8"/>
                </a:solidFill>
                <a:effectLst>
                  <a:glow rad="101600">
                    <a:srgbClr val="CCFF33"/>
                  </a:glow>
                </a:effectLst>
                <a:latin typeface="Arial Black" panose="020B0A04020102020204" pitchFamily="34" charset="0"/>
              </a:rPr>
              <a:t>Boqer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  </a:t>
            </a:r>
            <a:r>
              <a:rPr lang="en-US" sz="2400" b="1" spc="600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separe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  action  divise 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/>
            </a:r>
            <a:b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</a:b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le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03200">
                    <a:srgbClr val="FFFF99"/>
                  </a:glow>
                </a:effectLst>
                <a:latin typeface="Arial Rounded MT Bold" pitchFamily="34" charset="0"/>
              </a:rPr>
              <a:t>1</a:t>
            </a:r>
            <a:r>
              <a:rPr lang="en-US" sz="2000" b="1" baseline="300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03200">
                    <a:srgbClr val="FFFF99"/>
                  </a:glow>
                </a:effectLst>
                <a:latin typeface="Arial Rounded MT Bold" pitchFamily="34" charset="0"/>
              </a:rPr>
              <a:t>er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cycle de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24 heure du nouveau  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03200">
                    <a:srgbClr val="FFFF99"/>
                  </a:glow>
                </a:effectLst>
                <a:latin typeface="Arial Rounded MT Bold" pitchFamily="34" charset="0"/>
              </a:rPr>
              <a:t>2</a:t>
            </a:r>
            <a:r>
              <a:rPr lang="en-US" sz="2000" b="1" baseline="300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03200">
                    <a:srgbClr val="FFFF99"/>
                  </a:glow>
                </a:effectLst>
                <a:latin typeface="Arial Rounded MT Bold" pitchFamily="34" charset="0"/>
              </a:rPr>
              <a:t>ème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cycle de 24 heure.)</a:t>
            </a:r>
          </a:p>
          <a:p>
            <a: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   </a:t>
            </a:r>
            <a:r>
              <a:rPr lang="en-US" sz="2800" b="1" dirty="0">
                <a:solidFill>
                  <a:srgbClr val="E646C8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… et </a:t>
            </a:r>
            <a:r>
              <a:rPr lang="en-US" sz="2800" b="1" u="sng" dirty="0">
                <a:solidFill>
                  <a:srgbClr val="00FFFF"/>
                </a:solidFill>
                <a:effectLst>
                  <a:glow rad="152400">
                    <a:schemeClr val="accent2">
                      <a:lumMod val="60000"/>
                      <a:lumOff val="40000"/>
                      <a:alpha val="94000"/>
                    </a:schemeClr>
                  </a:glow>
                </a:effectLst>
                <a:latin typeface="Arial Rounded MT Bold" pitchFamily="34" charset="0"/>
              </a:rPr>
              <a:t>alors</a:t>
            </a:r>
            <a:r>
              <a:rPr lang="en-US" sz="2800" b="1" dirty="0">
                <a:solidFill>
                  <a:srgbClr val="E646C8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 le 1</a:t>
            </a:r>
            <a:r>
              <a:rPr lang="en-US" sz="2800" b="1" baseline="30000" dirty="0">
                <a:solidFill>
                  <a:srgbClr val="E646C8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er</a:t>
            </a:r>
            <a:r>
              <a:rPr lang="en-US" sz="2800" b="1" dirty="0">
                <a:solidFill>
                  <a:srgbClr val="E646C8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matin de la Création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               </a:t>
            </a:r>
            <a:r>
              <a:rPr lang="en-US" sz="2800" b="1" dirty="0">
                <a:solidFill>
                  <a:srgbClr val="00FFFF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crépuscule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 </a:t>
            </a:r>
            <a:r>
              <a:rPr lang="en-US" sz="2000" b="1" dirty="0">
                <a:solidFill>
                  <a:srgbClr val="E646C8"/>
                </a:solidFill>
                <a:effectLst>
                  <a:glow rad="203200">
                    <a:schemeClr val="accent6">
                      <a:lumMod val="40000"/>
                      <a:lumOff val="60000"/>
                    </a:schemeClr>
                  </a:glow>
                </a:effectLst>
                <a:latin typeface="Arial Rounded MT Bold" pitchFamily="34" charset="0"/>
              </a:rPr>
              <a:t>(#2 Cycle)  </a:t>
            </a:r>
            <a:r>
              <a:rPr lang="en-US" sz="2800" b="1" dirty="0">
                <a:solidFill>
                  <a:srgbClr val="00FFFF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commence.  </a:t>
            </a:r>
            <a:r>
              <a:rPr lang="en-US" sz="3200" b="1" dirty="0">
                <a:solidFill>
                  <a:srgbClr val="00FFFF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3200" b="1" dirty="0">
                <a:solidFill>
                  <a:srgbClr val="00FFFF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endParaRPr lang="en-US" b="1" dirty="0">
              <a:solidFill>
                <a:srgbClr val="00FFFF"/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1021675"/>
            <a:ext cx="1628425" cy="1419999"/>
            <a:chOff x="-983650" y="3124200"/>
            <a:chExt cx="1906339" cy="1713131"/>
          </a:xfrm>
        </p:grpSpPr>
        <p:pic>
          <p:nvPicPr>
            <p:cNvPr id="11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Littérale</a:t>
              </a:r>
            </a:p>
          </p:txBody>
        </p:sp>
      </p:grpSp>
      <p:sp>
        <p:nvSpPr>
          <p:cNvPr id="16" name="Teardrop 15"/>
          <p:cNvSpPr/>
          <p:nvPr/>
        </p:nvSpPr>
        <p:spPr>
          <a:xfrm>
            <a:off x="321399" y="203946"/>
            <a:ext cx="1085087" cy="866016"/>
          </a:xfrm>
          <a:prstGeom prst="teardrop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Jour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7287" y="3779407"/>
            <a:ext cx="1219200" cy="1432786"/>
            <a:chOff x="-1581912" y="4191000"/>
            <a:chExt cx="1219200" cy="1432786"/>
          </a:xfrm>
        </p:grpSpPr>
        <p:pic>
          <p:nvPicPr>
            <p:cNvPr id="14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  <p:cxnSp>
        <p:nvCxnSpPr>
          <p:cNvPr id="6" name="Straight Connector 5"/>
          <p:cNvCxnSpPr>
            <a:cxnSpLocks/>
          </p:cNvCxnSpPr>
          <p:nvPr/>
        </p:nvCxnSpPr>
        <p:spPr>
          <a:xfrm>
            <a:off x="195957" y="2895600"/>
            <a:ext cx="914400" cy="0"/>
          </a:xfrm>
          <a:prstGeom prst="line">
            <a:avLst/>
          </a:prstGeom>
          <a:ln w="76200">
            <a:solidFill>
              <a:srgbClr val="CCFF33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1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04800" y="237024"/>
            <a:ext cx="9906000" cy="5878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200000"/>
              </a:lnSpc>
            </a:pPr>
            <a:r>
              <a:rPr lang="fr-CA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Que font aussi les crépuscules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?</a:t>
            </a:r>
          </a:p>
          <a:p>
            <a:pPr algn="ctr">
              <a:lnSpc>
                <a:spcPct val="200000"/>
              </a:lnSpc>
            </a:pP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Les crépuscules feront toujours la transition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:</a:t>
            </a:r>
          </a:p>
          <a:p>
            <a:pPr marL="457200" indent="-457200"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La Saison 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Jour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à la Saison Nuit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et/ou </a:t>
            </a:r>
          </a:p>
          <a:p>
            <a:pPr marL="457200" indent="-457200"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La Saison Nuit à la Saison 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Jour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.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400800" y="5273675"/>
            <a:ext cx="1495528" cy="1408331"/>
            <a:chOff x="-983650" y="3124200"/>
            <a:chExt cx="1906339" cy="1713131"/>
          </a:xfrm>
        </p:grpSpPr>
        <p:pic>
          <p:nvPicPr>
            <p:cNvPr id="18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0" y="3352800"/>
            <a:ext cx="1219200" cy="1432786"/>
            <a:chOff x="-1581912" y="4191000"/>
            <a:chExt cx="1219200" cy="1432786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4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8610600" cy="24785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Lumière fût premièrement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(au Jour Un )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et </a:t>
            </a:r>
            <a:r>
              <a:rPr lang="en-US" sz="3600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 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commence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le premier cycle de 24 heures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" y="2742841"/>
            <a:ext cx="7620000" cy="2767548"/>
          </a:xfrm>
          <a:prstGeom prst="round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48643" y="2787787"/>
            <a:ext cx="7115232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Le Crépuscule du Soir à suivi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12 heures plus tard.</a:t>
            </a:r>
          </a:p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Le soir ne peut pas arriver en premier car il doit d’abord y avoir la“</a:t>
            </a:r>
            <a:r>
              <a:rPr lang="en-US" sz="2400" dirty="0">
                <a:solidFill>
                  <a:srgbClr val="00EAEA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” pour se mélanger avec  “</a:t>
            </a:r>
            <a:r>
              <a:rPr lang="en-US" sz="2400" dirty="0">
                <a:solidFill>
                  <a:srgbClr val="00206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l’obscurité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”  qui s’ensuit – la seule façon de  produire un </a:t>
            </a: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Black" panose="020B0A04020102020204" pitchFamily="34" charset="0"/>
              </a:rPr>
              <a:t>Crépuscule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.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0979" y="5522738"/>
            <a:ext cx="8077199" cy="12618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Question: </a:t>
            </a:r>
            <a:r>
              <a:rPr lang="fr-CA" sz="2400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Comment la soirée peut-elle commencer une nouvelle journée après le passage des 12 premières heures de</a:t>
            </a:r>
            <a:r>
              <a:rPr lang="en-US" sz="2400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 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2400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?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38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7157738" y="527880"/>
            <a:ext cx="1906339" cy="1713131"/>
            <a:chOff x="-983650" y="3124200"/>
            <a:chExt cx="1906339" cy="1713131"/>
          </a:xfrm>
        </p:grpSpPr>
        <p:pic>
          <p:nvPicPr>
            <p:cNvPr id="2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 </a:t>
              </a:r>
            </a:p>
          </p:txBody>
        </p:sp>
      </p:grpSp>
      <p:sp>
        <p:nvSpPr>
          <p:cNvPr id="30" name="Teardrop 29"/>
          <p:cNvSpPr/>
          <p:nvPr/>
        </p:nvSpPr>
        <p:spPr>
          <a:xfrm>
            <a:off x="216530" y="215429"/>
            <a:ext cx="1073224" cy="891268"/>
          </a:xfrm>
          <a:prstGeom prst="teardrop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Jour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0554" y="2619964"/>
            <a:ext cx="1219200" cy="1432786"/>
            <a:chOff x="-1581912" y="4191000"/>
            <a:chExt cx="1219200" cy="1432786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  <p:cxnSp>
        <p:nvCxnSpPr>
          <p:cNvPr id="5" name="Straight Connector 4"/>
          <p:cNvCxnSpPr>
            <a:cxnSpLocks/>
          </p:cNvCxnSpPr>
          <p:nvPr/>
        </p:nvCxnSpPr>
        <p:spPr>
          <a:xfrm>
            <a:off x="1219200" y="5029200"/>
            <a:ext cx="1333500" cy="0"/>
          </a:xfrm>
          <a:prstGeom prst="line">
            <a:avLst/>
          </a:prstGeom>
          <a:ln w="38100">
            <a:solidFill>
              <a:srgbClr val="00FFFF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438400" y="4648200"/>
            <a:ext cx="914400" cy="0"/>
          </a:xfrm>
          <a:prstGeom prst="line">
            <a:avLst/>
          </a:prstGeom>
          <a:ln w="57150">
            <a:solidFill>
              <a:srgbClr val="00FFFF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0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25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563113" y="990600"/>
            <a:ext cx="1986592" cy="4800600"/>
          </a:xfrm>
          <a:prstGeom prst="ellipse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6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0746" y="1082616"/>
            <a:ext cx="3118254" cy="31367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Yahusha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Commence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le 1er JOUR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0" y="2438400"/>
            <a:ext cx="3071784" cy="16831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Soirée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Crépuscule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S’Ensuit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4644" y="1377853"/>
            <a:ext cx="3352800" cy="27437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La fin des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Ténèbres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/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 Terminé ~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5782270"/>
            <a:ext cx="7803775" cy="6556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Le </a:t>
            </a:r>
            <a:r>
              <a:rPr lang="en-US" sz="28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Premier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Cycle de 24 Heures est complèté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0104"/>
            <a:ext cx="9144000" cy="8165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Gen 1:5 Résumé du Jour 1 </a:t>
            </a:r>
            <a:r>
              <a:rPr lang="en-US" sz="36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SEULEMENT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004226" y="4253099"/>
            <a:ext cx="1906339" cy="1713131"/>
            <a:chOff x="-983650" y="3124200"/>
            <a:chExt cx="1906339" cy="1713131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12453" y="4253099"/>
            <a:ext cx="1219200" cy="1432786"/>
            <a:chOff x="-1581912" y="4191000"/>
            <a:chExt cx="1219200" cy="1432786"/>
          </a:xfrm>
        </p:grpSpPr>
        <p:pic>
          <p:nvPicPr>
            <p:cNvPr id="2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47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464" y="1485389"/>
            <a:ext cx="9160464" cy="33547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Réponse</a:t>
            </a:r>
            <a:r>
              <a:rPr lang="en-US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Parce que le premier Jour a commencé avec une </a:t>
            </a:r>
            <a:r>
              <a:rPr lang="en-US" sz="3200" dirty="0">
                <a:ln>
                  <a:solidFill>
                    <a:srgbClr val="FFFF99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Lumière Pure</a:t>
            </a:r>
            <a:r>
              <a:rPr lang="en-US" sz="4000" dirty="0">
                <a:ln>
                  <a:solidFill>
                    <a:srgbClr val="FFFF99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,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spécial</a:t>
            </a:r>
            <a:r>
              <a:rPr lang="en-US" sz="4000" dirty="0">
                <a:ln>
                  <a:solidFill>
                    <a:srgbClr val="FFFF99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/>
            </a:r>
            <a:br>
              <a:rPr lang="en-US" sz="4000" dirty="0">
                <a:ln>
                  <a:solidFill>
                    <a:srgbClr val="FFFF99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{</a:t>
            </a:r>
            <a:r>
              <a:rPr lang="en-US" sz="3200" dirty="0">
                <a:ln w="28575"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celle de </a:t>
            </a:r>
            <a:r>
              <a:rPr lang="en-US" sz="3200" dirty="0">
                <a:ln w="28575">
                  <a:solidFill>
                    <a:srgbClr val="FFFF99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Yahusha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} 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Pas de crépuscule </a:t>
            </a:r>
            <a:r>
              <a:rPr lang="en-US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matinal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010" y="4876800"/>
            <a:ext cx="8695764" cy="16475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36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Ce détail sera examiné prochainement selon les définitions.</a:t>
            </a:r>
            <a:endParaRPr lang="en-US" sz="3600" dirty="0">
              <a:solidFill>
                <a:srgbClr val="FFC000"/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8240" y="251135"/>
            <a:ext cx="9153144" cy="13019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Pourquoi toutes ces informations ont - elles été données pour le premier jour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SEULEMENT?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303059" y="2806510"/>
            <a:ext cx="1906339" cy="1713131"/>
            <a:chOff x="-983650" y="3124200"/>
            <a:chExt cx="1906339" cy="1713131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773" y="3076827"/>
            <a:ext cx="1219200" cy="1432786"/>
            <a:chOff x="-1581912" y="4191000"/>
            <a:chExt cx="1219200" cy="1432786"/>
          </a:xfrm>
        </p:grpSpPr>
        <p:pic>
          <p:nvPicPr>
            <p:cNvPr id="18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23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ardrop 18"/>
          <p:cNvSpPr/>
          <p:nvPr/>
        </p:nvSpPr>
        <p:spPr>
          <a:xfrm rot="18992246">
            <a:off x="479632" y="949350"/>
            <a:ext cx="4361168" cy="4683652"/>
          </a:xfrm>
          <a:prstGeom prst="teardrop">
            <a:avLst/>
          </a:prstGeom>
          <a:gradFill flip="none" rotWithShape="1">
            <a:gsLst>
              <a:gs pos="8000">
                <a:srgbClr val="002060"/>
              </a:gs>
              <a:gs pos="78000">
                <a:srgbClr val="000612"/>
              </a:gs>
              <a:gs pos="30000">
                <a:schemeClr val="tx1"/>
              </a:gs>
              <a:gs pos="93000">
                <a:srgbClr val="0A128C"/>
              </a:gs>
              <a:gs pos="100000">
                <a:srgbClr val="7005D4"/>
              </a:gs>
            </a:gsLst>
            <a:lin ang="5400000" scaled="1"/>
            <a:tileRect/>
          </a:gradFill>
          <a:ln w="57150"/>
          <a:effectLst>
            <a:glow rad="1905000">
              <a:srgbClr val="002060">
                <a:alpha val="74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0" y="1752600"/>
            <a:ext cx="3200400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et il eut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un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matin* …”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223" y="582849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91064" y="4446776"/>
            <a:ext cx="8002768" cy="1381716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Ensuite, le 2</a:t>
            </a:r>
            <a:r>
              <a:rPr lang="en-CA" b="1" baseline="30000" dirty="0">
                <a:solidFill>
                  <a:srgbClr val="0070C0"/>
                </a:solidFill>
                <a:latin typeface="Comic Sans MS" pitchFamily="66" charset="0"/>
              </a:rPr>
              <a:t>eme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SAISON Jour/Lumière </a:t>
            </a:r>
            <a:r>
              <a:rPr lang="en-CA" b="1" u="sng" dirty="0">
                <a:solidFill>
                  <a:srgbClr val="0070C0"/>
                </a:solidFill>
                <a:latin typeface="Comic Sans MS" pitchFamily="66" charset="0"/>
              </a:rPr>
              <a:t>contiendra </a:t>
            </a:r>
            <a:r>
              <a:rPr lang="en-CA" b="1" u="sng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deux crépuscules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. 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chemeClr val="accent6"/>
                </a:solidFill>
                <a:latin typeface="Comic Sans MS" pitchFamily="66" charset="0"/>
              </a:rPr>
              <a:t>[</a:t>
            </a:r>
            <a:r>
              <a:rPr lang="fr-CA" sz="1600" b="1" dirty="0">
                <a:solidFill>
                  <a:schemeClr val="accent6"/>
                </a:solidFill>
                <a:latin typeface="Comic Sans MS" pitchFamily="66" charset="0"/>
              </a:rPr>
              <a:t>Seul le 1er Jour n'a qu'un seul crépuscule ; le soir arrive le premier</a:t>
            </a:r>
            <a:r>
              <a:rPr lang="en-CA" b="1" dirty="0">
                <a:solidFill>
                  <a:schemeClr val="accent6"/>
                </a:solidFill>
                <a:latin typeface="Comic Sans MS" pitchFamily="66" charset="0"/>
              </a:rPr>
              <a:t>.]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fr-CA" sz="1600" b="1" dirty="0">
                <a:solidFill>
                  <a:srgbClr val="0070C0"/>
                </a:solidFill>
                <a:latin typeface="Comic Sans MS" pitchFamily="66" charset="0"/>
              </a:rPr>
              <a:t>À partir du jour de la saison 2, le crépuscule du matin arrive en premier</a:t>
            </a: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.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Saison Jour #2 commence avec “</a:t>
            </a:r>
            <a:r>
              <a:rPr lang="en-CA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boqer</a:t>
            </a:r>
            <a:r>
              <a:rPr lang="en-CA" b="1" dirty="0"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CA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lumière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” pas “</a:t>
            </a:r>
            <a:r>
              <a:rPr lang="en-CA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`owr lumière.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”</a:t>
            </a:r>
            <a:endParaRPr lang="en-CA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3862441" y="998392"/>
            <a:ext cx="1342917" cy="8153404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0" y="5818632"/>
            <a:ext cx="8032375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Phase 1 de la 2</a:t>
            </a:r>
            <a:r>
              <a:rPr lang="en-US" sz="24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eme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Saison Jour commence avec  </a:t>
            </a:r>
            <a:r>
              <a:rPr lang="en-US" sz="2400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Boqer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Lumière; fini quand le soir est terminé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689" y="75142"/>
            <a:ext cx="9296400" cy="914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Définitions des Termes de Création de Yahuah</a:t>
            </a:r>
            <a:r>
              <a:rPr lang="en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[suite]</a:t>
            </a:r>
            <a:b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</a:br>
            <a:r>
              <a:rPr lang="en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                            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Lumière Phase 1* - 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premier 12 heures</a:t>
            </a:r>
            <a:endParaRPr lang="en-CA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08712" y="2193451"/>
            <a:ext cx="1906339" cy="1713131"/>
            <a:chOff x="-983650" y="3124200"/>
            <a:chExt cx="1906339" cy="1713131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71483" y="1752600"/>
            <a:ext cx="4833917" cy="24407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Le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Crépuscule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</a:t>
            </a:r>
            <a:r>
              <a:rPr lang="en-US" sz="2000" dirty="0">
                <a:solidFill>
                  <a:srgbClr val="CCFF3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boqer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]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Lumière,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termine la fin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de la </a:t>
            </a:r>
            <a:r>
              <a:rPr lang="en-US" sz="3200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nuit;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&amp;,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la fin du 1</a:t>
            </a:r>
            <a:r>
              <a:rPr lang="en-US" sz="24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er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Jour.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30" name="Teardrop 29"/>
          <p:cNvSpPr/>
          <p:nvPr/>
        </p:nvSpPr>
        <p:spPr>
          <a:xfrm>
            <a:off x="7933764" y="1069440"/>
            <a:ext cx="1057835" cy="813648"/>
          </a:xfrm>
          <a:prstGeom prst="teardrop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Jour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#2</a:t>
            </a:r>
          </a:p>
        </p:txBody>
      </p:sp>
      <p:sp>
        <p:nvSpPr>
          <p:cNvPr id="31" name="Teardrop 30"/>
          <p:cNvSpPr/>
          <p:nvPr/>
        </p:nvSpPr>
        <p:spPr>
          <a:xfrm>
            <a:off x="1752600" y="914400"/>
            <a:ext cx="1447800" cy="838200"/>
          </a:xfrm>
          <a:prstGeom prst="teardrop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Final Jour #1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112282" y="3538927"/>
            <a:ext cx="954968" cy="1151315"/>
            <a:chOff x="-1581912" y="4191000"/>
            <a:chExt cx="1219200" cy="1440904"/>
          </a:xfrm>
        </p:grpSpPr>
        <p:pic>
          <p:nvPicPr>
            <p:cNvPr id="2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-1581912" y="5285232"/>
              <a:ext cx="1219200" cy="34667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9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/>
      <p:bldP spid="12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86200" y="56507"/>
            <a:ext cx="5334000" cy="5878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“La Lumière” commence le premier cycle de 24 heures – du 1</a:t>
            </a:r>
            <a:r>
              <a:rPr lang="en-US" sz="3600" b="1" baseline="30000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st</a:t>
            </a:r>
            <a:r>
              <a:rPr lang="en-US" sz="36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 jour</a:t>
            </a:r>
          </a:p>
          <a:p>
            <a:pPr algn="ctr"/>
            <a:r>
              <a:rPr lang="en-US" sz="3600" b="1" dirty="0">
                <a:solidFill>
                  <a:srgbClr val="FFC000"/>
                </a:solidFill>
                <a:effectLst>
                  <a:glow rad="419100">
                    <a:srgbClr val="00B0F0">
                      <a:alpha val="39000"/>
                    </a:srgbClr>
                  </a:glow>
                </a:effectLst>
                <a:latin typeface="Lucida Calligraphy" pitchFamily="66" charset="0"/>
              </a:rPr>
              <a:t>jusqu’à ce que </a:t>
            </a:r>
            <a:r>
              <a:rPr lang="en-US" sz="3600" b="1" dirty="0" err="1">
                <a:solidFill>
                  <a:srgbClr val="FFC000"/>
                </a:solidFill>
                <a:effectLst>
                  <a:glow rad="419100">
                    <a:srgbClr val="00B0F0">
                      <a:alpha val="39000"/>
                    </a:srgbClr>
                  </a:glow>
                </a:effectLst>
                <a:latin typeface="Lucida Calligraphy" pitchFamily="66" charset="0"/>
              </a:rPr>
              <a:t>parresse</a:t>
            </a:r>
            <a:r>
              <a:rPr lang="en-US" sz="36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 “La Lumière”</a:t>
            </a:r>
            <a:r>
              <a:rPr lang="en-US" sz="4000" b="1" dirty="0">
                <a:solidFill>
                  <a:srgbClr val="FFC000"/>
                </a:solidFill>
                <a:effectLst>
                  <a:glow rad="419100">
                    <a:srgbClr val="00B0F0">
                      <a:alpha val="40000"/>
                    </a:srgbClr>
                  </a:glow>
                </a:effectLst>
                <a:latin typeface="Lucida Calligraphy" pitchFamily="66" charset="0"/>
              </a:rPr>
              <a:t> pour commencer le second jour du cycle de 24 heures.</a:t>
            </a:r>
            <a:endParaRPr lang="en-US" sz="3200" b="1" dirty="0">
              <a:solidFill>
                <a:srgbClr val="FFC000"/>
              </a:solidFill>
              <a:effectLst>
                <a:glow rad="419100">
                  <a:srgbClr val="00B0F0">
                    <a:alpha val="40000"/>
                  </a:srgbClr>
                </a:glow>
              </a:effectLst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5</a:t>
            </a:fld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0" y="252573"/>
            <a:ext cx="273818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585" y="2924954"/>
            <a:ext cx="4038600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Comic Sans MS" pitchFamily="66" charset="0"/>
              </a:rPr>
              <a:t>Tout ce qui concerne la journée de </a:t>
            </a:r>
            <a:br>
              <a:rPr lang="en-US" sz="4000" b="1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4000" b="1" dirty="0">
                <a:solidFill>
                  <a:srgbClr val="00B0F0"/>
                </a:solidFill>
                <a:latin typeface="Comic Sans MS" pitchFamily="66" charset="0"/>
              </a:rPr>
              <a:t>Yahuah est de  </a:t>
            </a:r>
            <a:r>
              <a:rPr lang="en-US" sz="40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Comic Sans MS" pitchFamily="66" charset="0"/>
              </a:rPr>
              <a:t>“lumière” à “lumière.”</a:t>
            </a:r>
            <a:endParaRPr lang="en-US" sz="3200" b="1" dirty="0">
              <a:solidFill>
                <a:srgbClr val="FFC000"/>
              </a:solidFill>
              <a:effectLst>
                <a:glow rad="419100">
                  <a:srgbClr val="FFFF99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289" y="156049"/>
            <a:ext cx="8907158" cy="100456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fr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Définitions des termes de création de Yahuah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[suite]</a:t>
            </a:r>
            <a:b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</a:b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				      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Final 12 heures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de Lumière Phase 2* </a:t>
            </a:r>
          </a:p>
          <a:p>
            <a:endParaRPr lang="en-CA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50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711" y="2166140"/>
            <a:ext cx="2971800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et il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eut un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matin* …”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822699" y="1860175"/>
            <a:ext cx="3321301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 et il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eut un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soir* …”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159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17508" y="4676464"/>
            <a:ext cx="5902492" cy="115131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200" b="1" dirty="0">
                <a:solidFill>
                  <a:srgbClr val="0070C0"/>
                </a:solidFill>
                <a:latin typeface="Comic Sans MS" pitchFamily="66" charset="0"/>
              </a:rPr>
              <a:t>2</a:t>
            </a:r>
            <a:r>
              <a:rPr lang="en-CA" sz="3200" b="1" baseline="30000" dirty="0">
                <a:solidFill>
                  <a:srgbClr val="0070C0"/>
                </a:solidFill>
                <a:latin typeface="Comic Sans MS" pitchFamily="66" charset="0"/>
              </a:rPr>
              <a:t>eme</a:t>
            </a:r>
            <a:r>
              <a:rPr lang="en-CA" sz="3200" b="1" dirty="0">
                <a:solidFill>
                  <a:srgbClr val="0070C0"/>
                </a:solidFill>
                <a:latin typeface="Comic Sans MS" pitchFamily="66" charset="0"/>
              </a:rPr>
              <a:t> SAISON du JOUR</a:t>
            </a: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u="sng" dirty="0">
                <a:solidFill>
                  <a:srgbClr val="0070C0"/>
                </a:solidFill>
                <a:latin typeface="Comic Sans MS" pitchFamily="66" charset="0"/>
              </a:rPr>
              <a:t>CONTIENT LES DEUX CRÉPUSCULES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(</a:t>
            </a:r>
            <a:r>
              <a:rPr lang="fr-CA" b="1" dirty="0">
                <a:solidFill>
                  <a:srgbClr val="0070C0"/>
                </a:solidFill>
                <a:latin typeface="Comic Sans MS" pitchFamily="66" charset="0"/>
              </a:rPr>
              <a:t>jusqu'à la fin du crépuscule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!)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24122" y="1847084"/>
            <a:ext cx="1124353" cy="6692158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0" y="5889248"/>
            <a:ext cx="831773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Phase Lumière 2:</a:t>
            </a:r>
            <a:r>
              <a:rPr lang="en-US" sz="28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Saison Nuit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du 2</a:t>
            </a:r>
            <a:r>
              <a:rPr lang="en-US" sz="2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eme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fin de nuit fini le 2</a:t>
            </a:r>
            <a:r>
              <a:rPr lang="en-US" sz="2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eme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cycle de 12 heures au - </a:t>
            </a:r>
            <a:r>
              <a:rPr lang="en-US" sz="2800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matin.  </a:t>
            </a:r>
            <a:endParaRPr lang="en-US" sz="36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31" name="Teardrop 30"/>
          <p:cNvSpPr/>
          <p:nvPr/>
        </p:nvSpPr>
        <p:spPr>
          <a:xfrm>
            <a:off x="1143000" y="1426464"/>
            <a:ext cx="1073019" cy="859536"/>
          </a:xfrm>
          <a:prstGeom prst="teardrop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Jour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165511" y="1152590"/>
            <a:ext cx="2778089" cy="3344488"/>
            <a:chOff x="3165511" y="1044476"/>
            <a:chExt cx="2778089" cy="3443012"/>
          </a:xfrm>
        </p:grpSpPr>
        <p:sp>
          <p:nvSpPr>
            <p:cNvPr id="7" name="Oval 6"/>
            <p:cNvSpPr/>
            <p:nvPr/>
          </p:nvSpPr>
          <p:spPr>
            <a:xfrm>
              <a:off x="3165511" y="1044476"/>
              <a:ext cx="2778089" cy="3443012"/>
            </a:xfrm>
            <a:prstGeom prst="ellipse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70C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98016" y="3243075"/>
              <a:ext cx="1947970" cy="855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Division des</a:t>
              </a:r>
              <a:b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EAUX</a:t>
              </a:r>
              <a:endParaRPr lang="en-US" sz="2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442" y="4322554"/>
            <a:ext cx="1219200" cy="1432786"/>
            <a:chOff x="-1581912" y="4191000"/>
            <a:chExt cx="1219200" cy="1432786"/>
          </a:xfrm>
        </p:grpSpPr>
        <p:pic>
          <p:nvPicPr>
            <p:cNvPr id="2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9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625952" y="879676"/>
            <a:ext cx="1915880" cy="4800600"/>
          </a:xfrm>
          <a:prstGeom prst="ellipse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6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0" y="2438400"/>
            <a:ext cx="3071784" cy="16831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Soirée 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Crépuscule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S’Ensuit</a:t>
            </a:r>
          </a:p>
        </p:txBody>
      </p:sp>
      <p:sp>
        <p:nvSpPr>
          <p:cNvPr id="8" name="Rectangle 7"/>
          <p:cNvSpPr/>
          <p:nvPr/>
        </p:nvSpPr>
        <p:spPr>
          <a:xfrm>
            <a:off x="5770579" y="304800"/>
            <a:ext cx="3068622" cy="54476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Réponse</a:t>
            </a:r>
            <a:r>
              <a:rPr lang="en-US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:</a:t>
            </a:r>
          </a:p>
          <a:p>
            <a:pPr algn="ctr"/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Parce que le 2eme Jour a commencé </a:t>
            </a:r>
            <a:b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avec un crépuscule du 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matin spécial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~ 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boqer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Lumière, </a:t>
            </a:r>
          </a:p>
          <a:p>
            <a:pPr algn="ctr"/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~ pas 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`owr.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010" y="5867400"/>
            <a:ext cx="7841190" cy="736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Cette explication détaillée arrive.</a:t>
            </a:r>
            <a:endParaRPr lang="en-US" sz="2400" dirty="0">
              <a:solidFill>
                <a:srgbClr val="FFC000"/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069051"/>
            <a:ext cx="3810000" cy="3690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Pourquoi toutes ces informations ont-elles été données pour le deuxième jour ?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1504414"/>
            <a:ext cx="2743200" cy="43785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Après la soirée: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n>
                  <a:solidFill>
                    <a:schemeClr val="bg1"/>
                  </a:solidFill>
                </a:ln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Obscurité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s’ensuit.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( 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Saison Nuit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fr-CA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Les 12 dernières heures du cycle de 24 heures du deuxième jour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432175" y="3352800"/>
            <a:ext cx="2667000" cy="246670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[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FFFF"/>
                  </a:glow>
                </a:effectLst>
                <a:latin typeface="Arial Rounded MT Bold" pitchFamily="34" charset="0"/>
              </a:rPr>
              <a:t>3 </a:t>
            </a:r>
            <a:r>
              <a:rPr lang="en-US" sz="2800" b="1" baseline="30000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FFFF"/>
                  </a:glow>
                </a:effectLst>
                <a:latin typeface="Arial Rounded MT Bold" pitchFamily="34" charset="0"/>
              </a:rPr>
              <a:t>eme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Jour]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Saison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01816" y="129865"/>
            <a:ext cx="3736258" cy="6477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2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05111" y="720090"/>
            <a:ext cx="3071784" cy="58025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Le Nouveau 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6EE9FA"/>
                </a:solidFill>
                <a:effectLst>
                  <a:glow rad="304800">
                    <a:schemeClr val="accent2"/>
                  </a:glow>
                </a:effectLst>
                <a:latin typeface="Arial Black" panose="020B0A04020102020204" pitchFamily="34" charset="0"/>
              </a:rPr>
              <a:t>Crépuscule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 matinal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  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6EE9FA"/>
                </a:solidFill>
                <a:effectLst>
                  <a:glow rad="304800">
                    <a:schemeClr val="accent2"/>
                  </a:glow>
                </a:effectLst>
                <a:latin typeface="Arial Black" panose="020B0A04020102020204" pitchFamily="34" charset="0"/>
              </a:rPr>
              <a:t>sépare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 chaque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cycle de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24 heures!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07292" y="5440482"/>
            <a:ext cx="1619733" cy="1379659"/>
            <a:chOff x="-983650" y="3124200"/>
            <a:chExt cx="1906339" cy="1713131"/>
          </a:xfrm>
        </p:grpSpPr>
        <p:pic>
          <p:nvPicPr>
            <p:cNvPr id="1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sp>
        <p:nvSpPr>
          <p:cNvPr id="24" name="Teardrop 23"/>
          <p:cNvSpPr/>
          <p:nvPr/>
        </p:nvSpPr>
        <p:spPr>
          <a:xfrm>
            <a:off x="752507" y="457199"/>
            <a:ext cx="1076293" cy="862118"/>
          </a:xfrm>
          <a:prstGeom prst="teardrop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Jour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#2</a:t>
            </a:r>
          </a:p>
        </p:txBody>
      </p:sp>
      <p:sp>
        <p:nvSpPr>
          <p:cNvPr id="32" name="Teardrop 31"/>
          <p:cNvSpPr/>
          <p:nvPr/>
        </p:nvSpPr>
        <p:spPr>
          <a:xfrm>
            <a:off x="4126828" y="152400"/>
            <a:ext cx="1054772" cy="838200"/>
          </a:xfrm>
          <a:prstGeom prst="teardrop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Jour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89384" y="304800"/>
            <a:ext cx="2294516" cy="3027722"/>
            <a:chOff x="6589384" y="425824"/>
            <a:chExt cx="2294516" cy="3027722"/>
          </a:xfrm>
        </p:grpSpPr>
        <p:sp>
          <p:nvSpPr>
            <p:cNvPr id="33" name="Oval 32"/>
            <p:cNvSpPr/>
            <p:nvPr/>
          </p:nvSpPr>
          <p:spPr>
            <a:xfrm>
              <a:off x="6589384" y="425824"/>
              <a:ext cx="2294516" cy="3027722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70C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58467" y="841114"/>
              <a:ext cx="205216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Plantes </a:t>
              </a:r>
            </a:p>
            <a:p>
              <a:pPr algn="ctr"/>
              <a: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apparaissent</a:t>
              </a:r>
              <a:endParaRPr lang="en-US" sz="2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6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438146" y="1028700"/>
            <a:ext cx="1905000" cy="4800600"/>
          </a:xfrm>
          <a:prstGeom prst="ellipse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6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54754" y="2438400"/>
            <a:ext cx="3071784" cy="16831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Soirée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Crépuscule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S’ensuit </a:t>
            </a:r>
          </a:p>
        </p:txBody>
      </p:sp>
      <p:sp>
        <p:nvSpPr>
          <p:cNvPr id="8" name="Rectangle 7"/>
          <p:cNvSpPr/>
          <p:nvPr/>
        </p:nvSpPr>
        <p:spPr>
          <a:xfrm>
            <a:off x="5484442" y="13361"/>
            <a:ext cx="3636980" cy="60324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Autres Question:</a:t>
            </a:r>
          </a:p>
          <a:p>
            <a:pPr algn="ctr"/>
            <a:endParaRPr lang="en-US" dirty="0">
              <a:ln>
                <a:solidFill>
                  <a:srgbClr val="00206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FFFF99">
                    <a:alpha val="80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Le quatrième Jour commencera-t-il avec le même  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matin / boqer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crépuscule ~ </a:t>
            </a: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ou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une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autre  option?</a:t>
            </a:r>
            <a:endParaRPr lang="en-US" sz="3600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glow rad="304800">
                  <a:srgbClr val="FFFF99">
                    <a:alpha val="80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010" y="5867400"/>
            <a:ext cx="7841190" cy="6556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28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L'un des crépuscules du Jour 4 sera unique</a:t>
            </a:r>
            <a:r>
              <a:rPr lang="en-US" sz="28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!</a:t>
            </a:r>
            <a:endParaRPr lang="en-US" sz="2000" dirty="0">
              <a:solidFill>
                <a:srgbClr val="FFC000"/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144" y="76200"/>
            <a:ext cx="3810000" cy="59067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Jour  2 &amp; 3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commence 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leur 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matin/ boqer crépuscule.</a:t>
            </a: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Pourquoi c'est important </a:t>
            </a:r>
          </a:p>
          <a:p>
            <a:pPr algn="ctr">
              <a:lnSpc>
                <a:spcPct val="150000"/>
              </a:lnSpc>
            </a:pP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à savoir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?  </a:t>
            </a: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5623" y="332280"/>
            <a:ext cx="7696200" cy="6958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accent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“… </a:t>
            </a:r>
            <a:r>
              <a:rPr lang="fr-CA" sz="3000" dirty="0">
                <a:solidFill>
                  <a:schemeClr val="accent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et il est venu le matin</a:t>
            </a:r>
            <a:r>
              <a:rPr lang="en-US" sz="3000" dirty="0">
                <a:solidFill>
                  <a:schemeClr val="accent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* …”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1336" y="5867400"/>
            <a:ext cx="831773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Quel genre </a:t>
            </a:r>
            <a:r>
              <a:rPr lang="en-US" sz="2800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matin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“lumière” s’agissait il?</a:t>
            </a:r>
          </a:p>
          <a:p>
            <a:pPr algn="ctr"/>
            <a:r>
              <a:rPr lang="en-US" sz="2800" dirty="0" err="1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Était-ce</a:t>
            </a:r>
            <a:r>
              <a:rPr lang="en-US" sz="28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 la grande lumière, le Soleil?</a:t>
            </a:r>
            <a:endParaRPr lang="en-US" sz="3600" dirty="0">
              <a:solidFill>
                <a:srgbClr val="CCFF33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304800" y="324102"/>
            <a:ext cx="1066800" cy="818898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Jour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#4</a:t>
            </a:r>
          </a:p>
        </p:txBody>
      </p:sp>
    </p:spTree>
    <p:extLst>
      <p:ext uri="{BB962C8B-B14F-4D97-AF65-F5344CB8AC3E}">
        <p14:creationId xmlns:p14="http://schemas.microsoft.com/office/powerpoint/2010/main" val="6347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8224" y="76200"/>
            <a:ext cx="6658301" cy="11291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2400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Notre Créateur est-il arrivé au Jour 4 avec le même</a:t>
            </a:r>
            <a:r>
              <a:rPr lang="en-US" sz="2400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“boqer/lumière*” qu’au jours 2 &amp; 3?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002" y="5642493"/>
            <a:ext cx="831773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Jour 4 la lumière du </a:t>
            </a:r>
            <a:r>
              <a:rPr lang="en-US" sz="3200" b="1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matin 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n’était 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fr-CA" sz="3200" b="1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pas fourni par le soleil</a:t>
            </a:r>
            <a:r>
              <a:rPr lang="en-US" sz="3200" b="1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!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Pourquoi?</a:t>
            </a:r>
            <a:r>
              <a:rPr lang="en-US" sz="3200" b="1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endParaRPr lang="en-US" sz="4000" b="1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838200" y="381000"/>
            <a:ext cx="1066800" cy="81057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Jour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#4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66877" y="1826675"/>
            <a:ext cx="5409390" cy="32244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Oui! </a:t>
            </a:r>
            <a:r>
              <a:rPr lang="fr-CA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Puis Yahuah a commandé les </a:t>
            </a:r>
            <a:r>
              <a:rPr lang="en-US" sz="2400" b="1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CCFF33"/>
                  </a:glow>
                </a:effectLst>
                <a:latin typeface="Arial Rounded MT Bold" pitchFamily="34" charset="0"/>
              </a:rPr>
              <a:t>Deux</a:t>
            </a:r>
            <a:br>
              <a:rPr lang="en-US" sz="2400" b="1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CCFF33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Grande Lumières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dans l'étendue du ciel - </a:t>
            </a:r>
            <a:r>
              <a:rPr lang="en-US" sz="24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Pour SÉPARER   </a:t>
            </a:r>
            <a:br>
              <a:rPr lang="en-US" sz="24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&amp;</a:t>
            </a:r>
            <a:r>
              <a:rPr lang="en-US" sz="24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2400" dirty="0">
                <a:solidFill>
                  <a:srgbClr val="FF00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DISTINGUER</a:t>
            </a:r>
            <a:r>
              <a:rPr lang="en-US" sz="24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-</a:t>
            </a:r>
            <a:r>
              <a:rPr lang="en-US" sz="24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r>
              <a:rPr lang="fr-CA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le jour de la nuit.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[Voir Gen 1:14-19.]</a:t>
            </a:r>
            <a:endParaRPr lang="en-US" sz="1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4711" y="2423618"/>
            <a:ext cx="2778089" cy="2631140"/>
            <a:chOff x="407531" y="2504138"/>
            <a:chExt cx="2778089" cy="263114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5" name="Oval 14"/>
            <p:cNvSpPr/>
            <p:nvPr/>
          </p:nvSpPr>
          <p:spPr>
            <a:xfrm>
              <a:off x="407531" y="2504138"/>
              <a:ext cx="2778089" cy="2631140"/>
            </a:xfrm>
            <a:prstGeom prst="ellipse">
              <a:avLst/>
            </a:prstGeom>
            <a:grpFill/>
            <a:ln w="57150">
              <a:solidFill>
                <a:srgbClr val="0070C0"/>
              </a:solidFill>
            </a:ln>
            <a:effectLst>
              <a:glow rad="1143000">
                <a:srgbClr val="FFFF00">
                  <a:alpha val="7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3420" y="3669763"/>
              <a:ext cx="1973633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spc="1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glow rad="558800">
                      <a:srgbClr val="FFFF00">
                        <a:alpha val="59000"/>
                      </a:srgbClr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Soleil &amp; Étoiles</a:t>
              </a:r>
              <a:endParaRPr lang="en-US" sz="2400" b="1" cap="none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558800">
                    <a:srgbClr val="FFFF00">
                      <a:alpha val="59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9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-66737" y="96730"/>
            <a:ext cx="9372600" cy="8307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fr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Définitions des termes de création de Yahuah</a:t>
            </a:r>
            <a:r>
              <a:rPr lang="en-CA" sz="32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[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suite</a:t>
            </a: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]</a:t>
            </a:r>
            <a:b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</a:b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  Lumière  Phase 1*  [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premier12 heures</a:t>
            </a: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]</a:t>
            </a:r>
            <a:endParaRPr lang="en-CA" sz="3200" b="1" i="1" dirty="0">
              <a:solidFill>
                <a:srgbClr val="FFFF99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56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837636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1600200" y="4676464"/>
            <a:ext cx="6248092" cy="115131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fr-CA" sz="2400" b="1" dirty="0">
                <a:solidFill>
                  <a:srgbClr val="0070C0"/>
                </a:solidFill>
                <a:latin typeface="Comic Sans MS" pitchFamily="66" charset="0"/>
              </a:rPr>
              <a:t>Le SOIR du Jour 4 au tout 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n-CA" sz="24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1</a:t>
            </a:r>
            <a:r>
              <a:rPr lang="en-CA" sz="2400" b="1" baseline="30000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er</a:t>
            </a:r>
            <a:r>
              <a:rPr lang="en-CA" sz="24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 crépuscule marquer par le soleil.</a:t>
            </a:r>
            <a:r>
              <a:rPr lang="en-CA" sz="16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 </a:t>
            </a:r>
            <a:endParaRPr lang="en-CA" b="1" dirty="0">
              <a:ln>
                <a:solidFill>
                  <a:srgbClr val="0000FF"/>
                </a:solidFill>
              </a:ln>
              <a:solidFill>
                <a:srgbClr val="0070C0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28" name="Left Bracket 27"/>
          <p:cNvSpPr/>
          <p:nvPr/>
        </p:nvSpPr>
        <p:spPr>
          <a:xfrm rot="16200000" flipH="1">
            <a:off x="4184634" y="1786574"/>
            <a:ext cx="1124353" cy="6813182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29" name="Rectangle 28"/>
          <p:cNvSpPr/>
          <p:nvPr/>
        </p:nvSpPr>
        <p:spPr>
          <a:xfrm>
            <a:off x="0" y="5889248"/>
            <a:ext cx="8317732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Lumière Phase 1: D'une importance particulière le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crépuscule du soir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marque le </a:t>
            </a:r>
            <a:r>
              <a:rPr lang="en-US" sz="27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</a:t>
            </a: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CCFF33"/>
                  </a:glow>
                </a:effectLst>
                <a:latin typeface="Arial Rounded MT Bold" pitchFamily="34" charset="0"/>
              </a:rPr>
              <a:t>milieu de la semaine</a:t>
            </a:r>
            <a:r>
              <a:rPr lang="en-US" sz="27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”</a:t>
            </a:r>
            <a:endParaRPr lang="en-US" sz="27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4442" y="4322554"/>
            <a:ext cx="1219200" cy="1432786"/>
            <a:chOff x="-1581912" y="4191000"/>
            <a:chExt cx="1219200" cy="1432786"/>
          </a:xfrm>
        </p:grpSpPr>
        <p:pic>
          <p:nvPicPr>
            <p:cNvPr id="32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  <p:sp>
        <p:nvSpPr>
          <p:cNvPr id="34" name="Teardrop 33"/>
          <p:cNvSpPr/>
          <p:nvPr/>
        </p:nvSpPr>
        <p:spPr>
          <a:xfrm>
            <a:off x="609601" y="1068142"/>
            <a:ext cx="1055720" cy="830764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Jour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#4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3294529" y="1849007"/>
            <a:ext cx="2650069" cy="2486600"/>
            <a:chOff x="407531" y="2504138"/>
            <a:chExt cx="2778089" cy="263114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3" name="Oval 22"/>
            <p:cNvSpPr/>
            <p:nvPr/>
          </p:nvSpPr>
          <p:spPr>
            <a:xfrm>
              <a:off x="407531" y="2504138"/>
              <a:ext cx="2778089" cy="2631140"/>
            </a:xfrm>
            <a:prstGeom prst="ellipse">
              <a:avLst/>
            </a:prstGeom>
            <a:grpFill/>
            <a:ln w="57150">
              <a:solidFill>
                <a:srgbClr val="0070C0"/>
              </a:solidFill>
            </a:ln>
            <a:effectLst>
              <a:glow rad="1143000">
                <a:srgbClr val="FFFF00">
                  <a:alpha val="7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5692" y="3494194"/>
              <a:ext cx="2592115" cy="81416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spc="1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glow rad="558800">
                      <a:srgbClr val="FFFF00">
                        <a:alpha val="59000"/>
                      </a:srgbClr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Soleil &amp; Étoiles </a:t>
              </a:r>
              <a:br>
                <a:rPr lang="en-US" sz="2400" b="1" spc="1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glow rad="558800">
                      <a:srgbClr val="FFFF00">
                        <a:alpha val="59000"/>
                      </a:srgbClr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n-US" sz="2000" b="1" spc="1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glow rad="558800">
                      <a:srgbClr val="FFFF00">
                        <a:alpha val="59000"/>
                      </a:srgbClr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Commandé</a:t>
              </a:r>
              <a:endParaRPr lang="en-US" sz="2400" b="1" cap="none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558800">
                    <a:srgbClr val="FFFF00">
                      <a:alpha val="59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704944" y="1066800"/>
            <a:ext cx="7021480" cy="6556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aura un schéma similaire au Jour 1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1981200"/>
            <a:ext cx="2971800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</a:t>
            </a: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et il </a:t>
            </a:r>
          </a:p>
          <a:p>
            <a:pPr algn="ctr">
              <a:lnSpc>
                <a:spcPct val="150000"/>
              </a:lnSpc>
            </a:pP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 eut un matin: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* …”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822699" y="1860175"/>
            <a:ext cx="3321301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</a:t>
            </a: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et il </a:t>
            </a:r>
          </a:p>
          <a:p>
            <a:pPr algn="ctr">
              <a:lnSpc>
                <a:spcPct val="150000"/>
              </a:lnSpc>
            </a:pP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 eut un </a:t>
            </a:r>
          </a:p>
          <a:p>
            <a:pPr algn="ctr">
              <a:lnSpc>
                <a:spcPct val="150000"/>
              </a:lnSpc>
            </a:pPr>
            <a:r>
              <a:rPr lang="fr-CA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soir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* …”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-203993"/>
            <a:ext cx="8991600" cy="167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fr-CA" sz="4000" b="1" i="1" dirty="0">
                <a:solidFill>
                  <a:srgbClr val="FFFF99"/>
                </a:solidFill>
                <a:effectLst>
                  <a:glow rad="127000">
                    <a:srgbClr val="002060">
                      <a:alpha val="73000"/>
                    </a:srgbClr>
                  </a:glow>
                </a:effectLst>
                <a:latin typeface="Footlight MT Light" panose="0204060206030A020304" pitchFamily="18" charset="0"/>
              </a:rPr>
              <a:t>Yahuah a plusieurs alliances spéciales pendant la semaine de la création</a:t>
            </a:r>
            <a:endParaRPr lang="en-CA" sz="3200" b="1" i="1" dirty="0">
              <a:solidFill>
                <a:srgbClr val="FFFF99"/>
              </a:solidFill>
              <a:effectLst>
                <a:glow rad="127000">
                  <a:srgbClr val="002060">
                    <a:alpha val="73000"/>
                  </a:srgbClr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9046" y="1371600"/>
            <a:ext cx="7878754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CA" sz="28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Alliance du jour et de la nuit</a:t>
            </a:r>
            <a:r>
              <a:rPr lang="en-US" sz="20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  </a:t>
            </a:r>
            <a:br>
              <a:rPr lang="en-US" sz="20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[</a:t>
            </a:r>
            <a:r>
              <a:rPr lang="en-US" sz="2000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ereb </a:t>
            </a:r>
            <a:r>
              <a:rPr lang="fr-CA" sz="2000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a été marqué par LE FILS à travers </a:t>
            </a:r>
            <a:r>
              <a:rPr lang="en-US" sz="2000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&lt;`owr&gt; lumière</a:t>
            </a:r>
            <a:r>
              <a:rPr lang="en-US" sz="2400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]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5889248"/>
            <a:ext cx="81534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Jour 4 le 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crépuscule du soir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est le premier crépuscule marqué par  </a:t>
            </a:r>
            <a:r>
              <a:rPr lang="en-US" sz="2000" dirty="0">
                <a:ln>
                  <a:solidFill>
                    <a:srgbClr val="CCFF33"/>
                  </a:solidFill>
                </a:ln>
                <a:solidFill>
                  <a:srgbClr val="FFFF0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le  SOLEIL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dans la semaine de Création.</a:t>
            </a:r>
            <a:endParaRPr lang="en-US" sz="20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135897" y="1449180"/>
            <a:ext cx="1066799" cy="838200"/>
          </a:xfrm>
          <a:prstGeom prst="teardrop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Jour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#1</a:t>
            </a:r>
          </a:p>
        </p:txBody>
      </p:sp>
      <p:sp>
        <p:nvSpPr>
          <p:cNvPr id="23" name="Teardrop 22"/>
          <p:cNvSpPr/>
          <p:nvPr/>
        </p:nvSpPr>
        <p:spPr>
          <a:xfrm>
            <a:off x="800822" y="2543264"/>
            <a:ext cx="1066799" cy="838200"/>
          </a:xfrm>
          <a:prstGeom prst="teardrop">
            <a:avLst/>
          </a:prstGeom>
          <a:solidFill>
            <a:srgbClr val="CE767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rgbClr val="660033"/>
                </a:solidFill>
                <a:latin typeface="Comic Sans MS" pitchFamily="66" charset="0"/>
              </a:rPr>
              <a:t>Jour</a:t>
            </a:r>
            <a:r>
              <a:rPr lang="en-US" sz="2000" b="1" dirty="0">
                <a:solidFill>
                  <a:srgbClr val="660033"/>
                </a:solidFill>
              </a:rPr>
              <a:t> #6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52965" y="2543264"/>
            <a:ext cx="4251633" cy="6556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Alliance de mariage</a:t>
            </a:r>
          </a:p>
        </p:txBody>
      </p:sp>
      <p:sp>
        <p:nvSpPr>
          <p:cNvPr id="28" name="Teardrop 27"/>
          <p:cNvSpPr/>
          <p:nvPr/>
        </p:nvSpPr>
        <p:spPr>
          <a:xfrm>
            <a:off x="1612375" y="3581400"/>
            <a:ext cx="1066799" cy="838200"/>
          </a:xfrm>
          <a:prstGeom prst="teardrop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89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Jour</a:t>
            </a:r>
            <a:r>
              <a:rPr lang="en-US" sz="2000" b="1" dirty="0">
                <a:solidFill>
                  <a:srgbClr val="002060"/>
                </a:solidFill>
              </a:rPr>
              <a:t> #7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64518" y="3581400"/>
            <a:ext cx="4506880" cy="6556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B0F0"/>
                </a:solidFill>
                <a:effectLst>
                  <a:glow rad="228600">
                    <a:schemeClr val="accent2">
                      <a:lumMod val="75000"/>
                      <a:alpha val="88000"/>
                    </a:schemeClr>
                  </a:glow>
                </a:effectLst>
                <a:latin typeface="Arial Rounded MT Bold" pitchFamily="34" charset="0"/>
              </a:rPr>
              <a:t>Alliance du Sabbath</a:t>
            </a:r>
          </a:p>
        </p:txBody>
      </p:sp>
      <p:sp>
        <p:nvSpPr>
          <p:cNvPr id="30" name="Teardrop 29"/>
          <p:cNvSpPr/>
          <p:nvPr/>
        </p:nvSpPr>
        <p:spPr>
          <a:xfrm>
            <a:off x="119396" y="4648200"/>
            <a:ext cx="1066799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Jour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#4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219199" y="4572000"/>
            <a:ext cx="7924801" cy="8925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Alliance de notre Rédemption </a:t>
            </a:r>
            <a:r>
              <a:rPr lang="en-US" sz="24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4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tx2"/>
                </a:solidFill>
                <a:effectLst>
                  <a:glow rad="228600">
                    <a:srgbClr val="FFC000">
                      <a:alpha val="61000"/>
                    </a:srgbClr>
                  </a:glow>
                </a:effectLst>
                <a:latin typeface="Arial Rounded MT Bold" pitchFamily="34" charset="0"/>
              </a:rPr>
              <a:t>[</a:t>
            </a:r>
            <a:r>
              <a:rPr lang="en-US" sz="2000" dirty="0">
                <a:solidFill>
                  <a:schemeClr val="tx2"/>
                </a:solidFill>
                <a:effectLst>
                  <a:glow rad="228600">
                    <a:srgbClr val="FFC000">
                      <a:alpha val="61000"/>
                    </a:srgbClr>
                  </a:glow>
                </a:effectLst>
                <a:latin typeface="Arial Rounded MT Bold" pitchFamily="34" charset="0"/>
              </a:rPr>
              <a:t>ereb a été marqué par le SOLEIL à travers &lt;boqer&gt; lumière</a:t>
            </a:r>
            <a:r>
              <a:rPr lang="en-US" sz="2400" dirty="0">
                <a:solidFill>
                  <a:schemeClr val="tx2"/>
                </a:solidFill>
                <a:effectLst>
                  <a:glow rad="228600">
                    <a:srgbClr val="FFC000">
                      <a:alpha val="61000"/>
                    </a:srgbClr>
                  </a:glow>
                </a:effectLst>
                <a:latin typeface="Arial Rounded MT Bold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68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9" grpId="0"/>
      <p:bldP spid="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-235304"/>
            <a:ext cx="8991600" cy="167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fr-CA" sz="4000" b="1" i="1" dirty="0">
                <a:solidFill>
                  <a:srgbClr val="FFFF99"/>
                </a:solidFill>
                <a:effectLst>
                  <a:glow rad="228600">
                    <a:srgbClr val="542A00">
                      <a:alpha val="52000"/>
                    </a:srgbClr>
                  </a:glow>
                </a:effectLst>
                <a:latin typeface="Footlight MT Light" panose="0204060206030A020304" pitchFamily="18" charset="0"/>
              </a:rPr>
              <a:t>Les alliances de la création de Yahuah Conduit vers les études du calendrier</a:t>
            </a:r>
            <a:endParaRPr lang="en-CA" sz="3200" b="1" i="1" dirty="0">
              <a:solidFill>
                <a:srgbClr val="FFFF99"/>
              </a:solidFill>
              <a:effectLst>
                <a:glow rad="228600">
                  <a:srgbClr val="542A00">
                    <a:alpha val="52000"/>
                  </a:srgbClr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ardrop 29"/>
          <p:cNvSpPr/>
          <p:nvPr/>
        </p:nvSpPr>
        <p:spPr>
          <a:xfrm>
            <a:off x="609601" y="1121152"/>
            <a:ext cx="1078966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Jour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#4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62000" y="1709648"/>
            <a:ext cx="8229600" cy="4525963"/>
          </a:xfrm>
          <a:prstGeom prst="rect">
            <a:avLst/>
          </a:prstGeom>
          <a:noFill/>
        </p:spPr>
        <p:txBody>
          <a:bodyPr>
            <a:normAutofit fontScale="85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      </a:t>
            </a:r>
            <a:r>
              <a:rPr lang="fr-CA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 aussi un très spécial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milieu de semaine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 alliance – </a:t>
            </a:r>
            <a:b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marque un Jour très spécial – relit avec l’étude du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calendrier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prophéticque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. </a:t>
            </a:r>
          </a:p>
          <a:p>
            <a:r>
              <a:rPr lang="en-US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Ce </a:t>
            </a:r>
            <a:r>
              <a:rPr lang="fr-CA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marqueur de cette alliance ne peut être trouvé que lorsque le </a:t>
            </a:r>
            <a:r>
              <a:rPr lang="en-US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US" b="1" spc="150" dirty="0">
                <a:ln w="11430"/>
                <a:solidFill>
                  <a:srgbClr val="00FFFF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jour</a:t>
            </a:r>
            <a:r>
              <a:rPr lang="en-US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 commence avec “</a:t>
            </a:r>
            <a:r>
              <a:rPr lang="en-US" b="1" spc="150" dirty="0">
                <a:ln w="11430"/>
                <a:solidFill>
                  <a:srgbClr val="00FFFF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lumière</a:t>
            </a:r>
            <a:r>
              <a:rPr lang="en-US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”- pas “coucher du soleil ou au soir.”</a:t>
            </a:r>
          </a:p>
          <a:p>
            <a:r>
              <a:rPr lang="en-US" b="1" spc="150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Que</a:t>
            </a:r>
            <a:r>
              <a:rPr lang="fr-CA" b="1" spc="150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s’est il passé </a:t>
            </a:r>
            <a:r>
              <a:rPr lang="fr-CA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au milieu de la semaine de la création</a:t>
            </a:r>
            <a:r>
              <a:rPr lang="en-US" b="1" spc="150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b="1" spc="150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qui est si remarquable, et comprend également une autre alliance?</a:t>
            </a:r>
            <a:r>
              <a:rPr lang="en-US" b="1" spc="150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48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7114" y="0"/>
            <a:ext cx="8991600" cy="9985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rgbClr val="660033">
                      <a:alpha val="62000"/>
                    </a:srgbClr>
                  </a:glow>
                </a:effectLst>
                <a:latin typeface="Footlight MT Light" panose="0204060206030A020304" pitchFamily="18" charset="0"/>
              </a:rPr>
              <a:t>Yahuah           Alliance de Rédemption</a:t>
            </a:r>
            <a:endParaRPr lang="en-CA" sz="3200" b="1" i="1" dirty="0">
              <a:solidFill>
                <a:srgbClr val="FFFF99"/>
              </a:solidFill>
              <a:effectLst>
                <a:glow rad="127000">
                  <a:srgbClr val="660033">
                    <a:alpha val="62000"/>
                  </a:srgbClr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59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2464" y="51054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ardrop 29"/>
          <p:cNvSpPr/>
          <p:nvPr/>
        </p:nvSpPr>
        <p:spPr>
          <a:xfrm>
            <a:off x="2438400" y="56812"/>
            <a:ext cx="1073223" cy="918376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Jour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#4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114" y="5791200"/>
            <a:ext cx="8563486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93700">
                    <a:schemeClr val="tx1"/>
                  </a:glow>
                </a:effectLst>
                <a:latin typeface="Arial Rounded MT Bold" pitchFamily="34" charset="0"/>
              </a:rPr>
              <a:t>Ensuite : Le tableau de la semaine de la création complète la prophétie messianique de Dan 9:27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93700">
                    <a:schemeClr val="tx1"/>
                  </a:glow>
                </a:effectLst>
                <a:latin typeface="Arial Rounded MT Bold" pitchFamily="34" charset="0"/>
              </a:rPr>
              <a:t>.</a:t>
            </a:r>
            <a:endParaRPr lang="en-US" sz="3600" dirty="0">
              <a:solidFill>
                <a:srgbClr val="E646C8"/>
              </a:solidFill>
              <a:effectLst>
                <a:glow rad="3937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79872" y="939803"/>
            <a:ext cx="7651374" cy="4828033"/>
          </a:xfrm>
          <a:prstGeom prst="rect">
            <a:avLst/>
          </a:prstGeom>
          <a:solidFill>
            <a:schemeClr val="accent2">
              <a:alpha val="67000"/>
            </a:schemeClr>
          </a:solidFill>
        </p:spPr>
        <p:txBody>
          <a:bodyPr>
            <a:normAutofit fontScale="9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Cette alliance du jour 4 aura-t-elle une application solide au moment de la crucifixion de Yahusha d'après la prophétie de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Daniel 9:27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?</a:t>
            </a:r>
          </a:p>
          <a:p>
            <a:r>
              <a:rPr lang="fr-CA" b="1" spc="150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Et si </a:t>
            </a:r>
            <a:r>
              <a:rPr lang="fr-CA" b="1" spc="150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c'est le cas, est-ce </a:t>
            </a:r>
            <a:r>
              <a:rPr lang="fr-CA" b="1" spc="150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un </a:t>
            </a:r>
            <a:r>
              <a:rPr lang="fr-CA" sz="3000" b="1" spc="150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message spécial de notre Créateur ?</a:t>
            </a:r>
            <a:r>
              <a:rPr lang="en-US" sz="3000" b="1" spc="150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fr-CA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au milieu de la première semaine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 </a:t>
            </a:r>
            <a:r>
              <a:rPr lang="en-US" b="1" spc="150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de création?</a:t>
            </a:r>
          </a:p>
          <a:p>
            <a:r>
              <a:rPr lang="fr-CA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Au jour 4, </a:t>
            </a:r>
            <a:r>
              <a:rPr lang="fr-CA" b="1" spc="150" dirty="0">
                <a:ln w="11430"/>
                <a:solidFill>
                  <a:srgbClr val="00EAEA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LE Fils</a:t>
            </a:r>
            <a:r>
              <a:rPr lang="fr-CA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, avec </a:t>
            </a:r>
            <a:r>
              <a:rPr lang="fr-CA" b="1" spc="150" dirty="0">
                <a:ln w="11430"/>
                <a:solidFill>
                  <a:srgbClr val="00EAEA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le soleil</a:t>
            </a:r>
            <a:r>
              <a:rPr lang="fr-CA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, sont il un</a:t>
            </a:r>
            <a:r>
              <a:rPr lang="en-US" b="1" spc="150" dirty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marqueur de notre salut en 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“milieu de semaine”</a:t>
            </a:r>
            <a:r>
              <a:rPr lang="en-US" b="1" spc="150" dirty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2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124200" y="304800"/>
            <a:ext cx="2971800" cy="2133600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467100" y="2841812"/>
            <a:ext cx="2286000" cy="3657600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2895600" cy="48320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Si le jour de Yahuah débute avec la “lumière” alors ~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0200" y="1584113"/>
            <a:ext cx="3467100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pourquoi les observateurs du Sabbath commence leur journée au coucher du soleil?</a:t>
            </a:r>
          </a:p>
        </p:txBody>
      </p:sp>
    </p:spTree>
    <p:extLst>
      <p:ext uri="{BB962C8B-B14F-4D97-AF65-F5344CB8AC3E}">
        <p14:creationId xmlns:p14="http://schemas.microsoft.com/office/powerpoint/2010/main" val="47753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0"/>
            <a:ext cx="8991600" cy="990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rgbClr val="0070C0"/>
                  </a:glow>
                </a:effectLst>
                <a:latin typeface="Footlight MT Light" panose="0204060206030A020304" pitchFamily="18" charset="0"/>
              </a:rPr>
              <a:t> Compter le “milieu de la semaine” </a:t>
            </a:r>
            <a:endParaRPr lang="en-CA" sz="3200" b="1" i="1" dirty="0">
              <a:solidFill>
                <a:srgbClr val="FFFF99"/>
              </a:solidFill>
              <a:effectLst>
                <a:glow rad="127000">
                  <a:srgbClr val="0070C0"/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60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2497596"/>
            <a:ext cx="2819400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 </a:t>
            </a:r>
            <a:r>
              <a:rPr lang="fr-CA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Sacrifices accomplis à la 11e heure 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[Josephus].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8106" y="5119082"/>
            <a:ext cx="3715996" cy="914400"/>
          </a:xfrm>
          <a:prstGeom prst="rect">
            <a:avLst/>
          </a:prstGeom>
          <a:solidFill>
            <a:srgbClr val="CE7674"/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D’Après le début - du  </a:t>
            </a:r>
            <a:b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Jour </a:t>
            </a:r>
            <a:r>
              <a:rPr lang="en-US" sz="24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CRÉPUSCULE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…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25537" y="3200400"/>
            <a:ext cx="0" cy="1600200"/>
          </a:xfrm>
          <a:prstGeom prst="line">
            <a:avLst/>
          </a:prstGeom>
          <a:ln w="57150">
            <a:solidFill>
              <a:srgbClr val="002060"/>
            </a:solidFill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/>
          <p:cNvSpPr txBox="1">
            <a:spLocks/>
          </p:cNvSpPr>
          <p:nvPr/>
        </p:nvSpPr>
        <p:spPr>
          <a:xfrm>
            <a:off x="381000" y="838200"/>
            <a:ext cx="8610600" cy="47244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itchFamily="34" charset="0"/>
              <a:buNone/>
            </a:pPr>
            <a:r>
              <a:rPr lang="en-US" b="1" dirty="0">
                <a:ln w="190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rgbClr val="FFFF00">
                      <a:alpha val="62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Dan 9:27  </a:t>
            </a:r>
            <a:r>
              <a:rPr lang="fr-CA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Et il confirmera l'alliance avec plusieurs pendant une semaine, et </a:t>
            </a:r>
            <a:r>
              <a:rPr lang="en-US" sz="2400" b="1" dirty="0">
                <a:ln w="1905">
                  <a:noFill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au  </a:t>
            </a:r>
            <a:r>
              <a:rPr lang="en-US" sz="2400" b="1" u="sng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MILIEU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>
                <a:ln w="1905">
                  <a:noFill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la semaine </a:t>
            </a:r>
            <a:r>
              <a:rPr lang="fr-CA" sz="2400" dirty="0">
                <a:ln w="1905">
                  <a:noFill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il fera cesser le sacrifice et l'oblation</a:t>
            </a:r>
            <a:r>
              <a:rPr lang="en-US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… </a:t>
            </a:r>
            <a:endParaRPr lang="en-US" sz="2800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61000"/>
                  </a:schemeClr>
                </a:glow>
              </a:effectLst>
            </a:endParaRPr>
          </a:p>
          <a:p>
            <a:pPr marL="4572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250311" y="4957045"/>
            <a:ext cx="4748899" cy="1037075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57150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Ereb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(La 12</a:t>
            </a:r>
            <a:r>
              <a:rPr lang="en-US" sz="1800" b="1" spc="50" baseline="30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ème</a:t>
            </a: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heure de </a:t>
            </a:r>
            <a:r>
              <a:rPr lang="en-US" sz="14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Crépuscule</a:t>
            </a: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) 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- au 4</a:t>
            </a:r>
            <a:r>
              <a:rPr lang="en-US" sz="2000" b="1" spc="50" baseline="30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ème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cycle – </a:t>
            </a: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c’est </a:t>
            </a:r>
            <a:r>
              <a:rPr lang="en-US" sz="18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exactement</a:t>
            </a: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    le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“milieu de la semaine.”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131713"/>
              </p:ext>
            </p:extLst>
          </p:nvPr>
        </p:nvGraphicFramePr>
        <p:xfrm>
          <a:off x="396221" y="3423920"/>
          <a:ext cx="2895601" cy="9194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9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er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ème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er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270588"/>
              </p:ext>
            </p:extLst>
          </p:nvPr>
        </p:nvGraphicFramePr>
        <p:xfrm>
          <a:off x="5936951" y="3429000"/>
          <a:ext cx="2895601" cy="9144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ème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ème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Sabb.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558430"/>
              </p:ext>
            </p:extLst>
          </p:nvPr>
        </p:nvGraphicFramePr>
        <p:xfrm>
          <a:off x="3448031" y="3352800"/>
          <a:ext cx="1047769" cy="1158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10477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ème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Lumière Saison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Abib 14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47000">
                          <a:srgbClr val="00B0F0"/>
                        </a:gs>
                        <a:gs pos="56000">
                          <a:srgbClr val="000040"/>
                        </a:gs>
                        <a:gs pos="70000">
                          <a:srgbClr val="400040"/>
                        </a:gs>
                        <a:gs pos="84000">
                          <a:srgbClr val="00B0F0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031613"/>
              </p:ext>
            </p:extLst>
          </p:nvPr>
        </p:nvGraphicFramePr>
        <p:xfrm>
          <a:off x="3288031" y="3272155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838317"/>
              </p:ext>
            </p:extLst>
          </p:nvPr>
        </p:nvGraphicFramePr>
        <p:xfrm>
          <a:off x="4727910" y="3352800"/>
          <a:ext cx="990601" cy="1158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ème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Nuit Saison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Abib 14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12019"/>
              </p:ext>
            </p:extLst>
          </p:nvPr>
        </p:nvGraphicFramePr>
        <p:xfrm>
          <a:off x="4514552" y="327279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367108"/>
              </p:ext>
            </p:extLst>
          </p:nvPr>
        </p:nvGraphicFramePr>
        <p:xfrm>
          <a:off x="5726131" y="327406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33" name="Straight Connector 32"/>
          <p:cNvCxnSpPr/>
          <p:nvPr/>
        </p:nvCxnSpPr>
        <p:spPr>
          <a:xfrm flipH="1">
            <a:off x="4492906" y="2160495"/>
            <a:ext cx="2894" cy="3581400"/>
          </a:xfrm>
          <a:prstGeom prst="line">
            <a:avLst/>
          </a:prstGeom>
          <a:ln w="76200">
            <a:solidFill>
              <a:srgbClr val="FFC000"/>
            </a:solidFill>
            <a:headEnd type="diamond" w="med" len="med"/>
            <a:tailEnd type="diamond" w="med" len="med"/>
          </a:ln>
          <a:effectLst>
            <a:glow rad="889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9800000">
            <a:off x="3682325" y="4737093"/>
            <a:ext cx="100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6ème Hr </a:t>
            </a:r>
          </a:p>
        </p:txBody>
      </p:sp>
      <p:sp>
        <p:nvSpPr>
          <p:cNvPr id="35" name="TextBox 34"/>
          <p:cNvSpPr txBox="1"/>
          <p:nvPr/>
        </p:nvSpPr>
        <p:spPr>
          <a:xfrm rot="19800000">
            <a:off x="3514381" y="2487536"/>
            <a:ext cx="114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11ème Hr 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81000" y="3352800"/>
            <a:ext cx="0" cy="1828800"/>
          </a:xfrm>
          <a:prstGeom prst="line">
            <a:avLst/>
          </a:prstGeom>
          <a:ln w="76200">
            <a:solidFill>
              <a:schemeClr val="accent2"/>
            </a:solidFill>
            <a:headEnd type="diamond" w="med" len="med"/>
            <a:tailEnd type="diamond" w="med" len="med"/>
          </a:ln>
          <a:effectLst>
            <a:glow rad="1397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343400" y="2766060"/>
            <a:ext cx="6336" cy="586740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ular Callout 37"/>
          <p:cNvSpPr/>
          <p:nvPr/>
        </p:nvSpPr>
        <p:spPr>
          <a:xfrm>
            <a:off x="6068095" y="4355439"/>
            <a:ext cx="2996811" cy="471453"/>
          </a:xfrm>
          <a:prstGeom prst="wedgeRoundRectCallout">
            <a:avLst>
              <a:gd name="adj1" fmla="val -52241"/>
              <a:gd name="adj2" fmla="val -8168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E767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latin typeface="Comic Sans MS" pitchFamily="66" charset="0"/>
              </a:rPr>
              <a:t>Crépuscule du U/B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74020" y="2474260"/>
            <a:ext cx="2926980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2.</a:t>
            </a:r>
            <a:r>
              <a:rPr lang="fr-CA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La 12ème heure accomplit également la prophétie de Dan 9:27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 rot="19800000">
            <a:off x="4437621" y="2538599"/>
            <a:ext cx="110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effectLst>
                  <a:glow rad="127000">
                    <a:srgbClr val="002060"/>
                  </a:glow>
                </a:effectLst>
              </a:rPr>
              <a:t>12ème Hr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1027" y="5875375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0480" y="6181102"/>
            <a:ext cx="831773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Le  marqueur de notre SALUT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crépuscule du soir.</a:t>
            </a:r>
            <a:endParaRPr lang="en-US" sz="24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34" grpId="0"/>
      <p:bldP spid="35" grpId="0"/>
      <p:bldP spid="38" grpId="0" animBg="1"/>
      <p:bldP spid="39" grpId="0" animBg="1"/>
      <p:bldP spid="40" grpId="0"/>
      <p:bldP spid="4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Rae\Desktop\5 cle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30003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ae\Desktop\4 clea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3206751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41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327422"/>
            <a:ext cx="8642222" cy="52121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À partir du jour 5 de la création, la lumière du soleil a été commandée pour inaugurer et sortir </a:t>
            </a:r>
            <a:r>
              <a:rPr lang="fr-CA" sz="3200" b="1" dirty="0">
                <a:solidFill>
                  <a:srgbClr val="FFFF00"/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chaque</a:t>
            </a:r>
            <a:r>
              <a:rPr lang="fr-CA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 crépuscule suivant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4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08000">
                  <a:srgbClr val="660033">
                    <a:alpha val="55000"/>
                  </a:srgbClr>
                </a:glow>
              </a:effectLst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/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fr-CA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Maintenant, il est temps de rassembler tout cela dans un résumé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! </a:t>
            </a:r>
            <a:endParaRPr lang="en-US" sz="3200" dirty="0">
              <a:solidFill>
                <a:srgbClr val="0070C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4099" name="Picture 3" descr="C:\Users\Rae\Desktop\1 clear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308831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808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Chaque début de journée du calendrier de Yahuah concerne la </a:t>
            </a:r>
            <a:r>
              <a:rPr lang="fr-CA" sz="36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278372" y="3007979"/>
            <a:ext cx="4572000" cy="3201682"/>
            <a:chOff x="4278372" y="3007979"/>
            <a:chExt cx="4572000" cy="3201682"/>
          </a:xfrm>
        </p:grpSpPr>
        <p:pic>
          <p:nvPicPr>
            <p:cNvPr id="3074" name="Picture 2" descr="C:\Users\Rae\Desktop\let there be light 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372" y="3007979"/>
              <a:ext cx="4572000" cy="3201682"/>
            </a:xfrm>
            <a:prstGeom prst="ellipse">
              <a:avLst/>
            </a:prstGeom>
            <a:ln w="762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405377" y="3656531"/>
              <a:ext cx="4317990" cy="176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r-CA" sz="24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Le jour 1 a commencé avec la LUMIÈRE de Yahuah définie comme</a:t>
              </a:r>
              <a:r>
                <a:rPr lang="en-US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n-US" sz="2800" b="1" dirty="0">
                  <a:solidFill>
                    <a:srgbClr val="00B0F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`owr</a:t>
              </a:r>
              <a:r>
                <a:rPr lang="en-US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&gt;.</a:t>
              </a:r>
              <a:endParaRPr lang="en-US" sz="2800" b="1" dirty="0">
                <a:solidFill>
                  <a:srgbClr val="39513E"/>
                </a:solidFill>
                <a:effectLst>
                  <a:glow rad="304800">
                    <a:srgbClr val="769E7E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7278" y="2759376"/>
            <a:ext cx="5239912" cy="33570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&lt;</a:t>
            </a:r>
            <a:r>
              <a:rPr lang="en-US" sz="2400" dirty="0">
                <a:solidFill>
                  <a:srgbClr val="00B0F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`owr </a:t>
            </a: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H216&gt; </a:t>
            </a:r>
            <a:r>
              <a:rPr lang="en-US" sz="20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est d'abord </a:t>
            </a:r>
            <a:r>
              <a:rPr lang="en-US" sz="2000" dirty="0" err="1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défini</a:t>
            </a:r>
            <a:r>
              <a:rPr lang="en-US" sz="20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comme Illumination – </a:t>
            </a:r>
            <a:r>
              <a:rPr lang="en-US" sz="2000" u="sng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pas un </a:t>
            </a:r>
          </a:p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luminaire dans le ciel </a:t>
            </a:r>
            <a:r>
              <a:rPr lang="en-US" sz="20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.</a:t>
            </a:r>
            <a:r>
              <a:rPr lang="fr-CA" sz="20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 Cela fait référence spécifiquement à </a:t>
            </a:r>
          </a:p>
          <a:p>
            <a:pPr>
              <a:lnSpc>
                <a:spcPct val="150000"/>
              </a:lnSpc>
            </a:pPr>
            <a:r>
              <a:rPr lang="fr-CA" sz="20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Yahuah fournissant toute la </a:t>
            </a:r>
          </a:p>
          <a:p>
            <a:pPr>
              <a:lnSpc>
                <a:spcPct val="150000"/>
              </a:lnSpc>
            </a:pPr>
            <a:r>
              <a:rPr lang="fr-CA" sz="20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lumière avant que les éclaireurs </a:t>
            </a:r>
          </a:p>
          <a:p>
            <a:pPr>
              <a:lnSpc>
                <a:spcPct val="150000"/>
              </a:lnSpc>
            </a:pPr>
            <a:r>
              <a:rPr lang="fr-CA" sz="20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du ciel n'apparaissent</a:t>
            </a:r>
            <a:r>
              <a:rPr lang="en-US" sz="20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057400"/>
            <a:ext cx="9118590" cy="6958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Un “type” de “</a:t>
            </a:r>
            <a:r>
              <a:rPr lang="en-US" sz="30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très unique &amp; spécial.</a:t>
            </a: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747116" y="5425214"/>
            <a:ext cx="1219200" cy="1432786"/>
            <a:chOff x="-1581912" y="4191000"/>
            <a:chExt cx="1219200" cy="1432786"/>
          </a:xfrm>
        </p:grpSpPr>
        <p:pic>
          <p:nvPicPr>
            <p:cNvPr id="22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8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6475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Dans la Semaine de la Création, il y a 3 types de départs du jour différents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354285"/>
            <a:ext cx="4671847" cy="3201682"/>
            <a:chOff x="228600" y="3354285"/>
            <a:chExt cx="4671847" cy="3201682"/>
          </a:xfrm>
        </p:grpSpPr>
        <p:pic>
          <p:nvPicPr>
            <p:cNvPr id="3074" name="Picture 2" descr="C:\Users\Rae\Desktop\let there be light 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354285"/>
              <a:ext cx="4572000" cy="3201682"/>
            </a:xfrm>
            <a:prstGeom prst="ellipse">
              <a:avLst/>
            </a:prstGeom>
            <a:ln w="762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Rae\Desktop\yahs light 2 hands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029776" y="4420232"/>
              <a:ext cx="969648" cy="1412066"/>
            </a:xfrm>
            <a:prstGeom prst="ellipse">
              <a:avLst/>
            </a:prstGeom>
            <a:ln w="63500" cap="rnd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28600" y="3570332"/>
              <a:ext cx="4671847" cy="279114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r-CA" sz="2400" b="1" dirty="0">
                  <a:solidFill>
                    <a:srgbClr val="FFC000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Le jour 1 a commencé </a:t>
              </a:r>
            </a:p>
            <a:p>
              <a:pPr algn="ctr">
                <a:lnSpc>
                  <a:spcPct val="150000"/>
                </a:lnSpc>
              </a:pPr>
              <a:r>
                <a:rPr lang="fr-CA" sz="2400" b="1" dirty="0">
                  <a:solidFill>
                    <a:srgbClr val="FFC000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avec la LUMIÈRE de Yahuah, puis</a:t>
              </a:r>
              <a:endParaRPr lang="en-US" sz="2400" b="1" dirty="0">
                <a:solidFill>
                  <a:srgbClr val="FFC000"/>
                </a:solidFill>
                <a:effectLst>
                  <a:glow rad="304800">
                    <a:srgbClr val="769E7E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39513E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 restoration </a:t>
              </a:r>
              <a:r>
                <a:rPr lang="en-US" sz="2400" b="1" dirty="0">
                  <a:solidFill>
                    <a:srgbClr val="39513E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de Lumière</a:t>
              </a:r>
              <a:r>
                <a:rPr lang="en-US" sz="2400" b="1" dirty="0">
                  <a:solidFill>
                    <a:srgbClr val="39513E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/>
              </a:r>
              <a:br>
                <a:rPr lang="en-US" sz="2400" b="1" dirty="0">
                  <a:solidFill>
                    <a:srgbClr val="39513E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b="1" dirty="0">
                  <a:solidFill>
                    <a:srgbClr val="39513E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suit.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764938" y="3426647"/>
            <a:ext cx="4343400" cy="279114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Jour 1 “</a:t>
            </a:r>
            <a:r>
              <a:rPr lang="en-US" sz="24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&lt;</a:t>
            </a:r>
            <a:r>
              <a:rPr lang="en-US" sz="2400" dirty="0">
                <a:solidFill>
                  <a:srgbClr val="00B0F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`owr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H216&gt; n’est jamais mixer avec </a:t>
            </a:r>
            <a:r>
              <a:rPr lang="en-US" sz="2400" dirty="0">
                <a:ln>
                  <a:solidFill>
                    <a:schemeClr val="bg1"/>
                  </a:solidFill>
                </a:ln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ténèbre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/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pour le début du jour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en Gen 1:1.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166" y="1495564"/>
            <a:ext cx="9118590" cy="736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Tout les 3 types commence avec la “</a:t>
            </a:r>
            <a:r>
              <a:rPr lang="en-US" sz="32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7888" y="1983432"/>
            <a:ext cx="1906339" cy="1713131"/>
            <a:chOff x="-983650" y="3124200"/>
            <a:chExt cx="1906339" cy="1713131"/>
          </a:xfrm>
        </p:grpSpPr>
        <p:pic>
          <p:nvPicPr>
            <p:cNvPr id="2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28164" y="2182727"/>
            <a:ext cx="1219200" cy="1432786"/>
            <a:chOff x="-1581912" y="4191000"/>
            <a:chExt cx="1219200" cy="1432786"/>
          </a:xfrm>
        </p:grpSpPr>
        <p:pic>
          <p:nvPicPr>
            <p:cNvPr id="22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3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64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64108" y="3200400"/>
            <a:ext cx="4800600" cy="2837370"/>
            <a:chOff x="4388793" y="410063"/>
            <a:chExt cx="4419600" cy="2837370"/>
          </a:xfrm>
        </p:grpSpPr>
        <p:pic>
          <p:nvPicPr>
            <p:cNvPr id="3075" name="Picture 3" descr="C:\Users\Rae\Desktop\boqer morning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410063"/>
              <a:ext cx="4262718" cy="2837370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388793" y="419028"/>
              <a:ext cx="4419600" cy="21909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Ses 3 Jours</a:t>
              </a:r>
              <a:b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le &lt;</a:t>
              </a:r>
              <a:r>
                <a:rPr lang="en-US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boqer</a:t>
              </a: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 lumière mixture </a:t>
              </a:r>
              <a:b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fut fourni par Yahuah.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" y="152400"/>
            <a:ext cx="8839200" cy="29520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Jour 2, 3 et 4 de la Création commence avec une autre forme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de  “</a:t>
            </a:r>
            <a:r>
              <a:rPr lang="en-US" sz="32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qui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ne provient pas du soleil.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52400" y="3104490"/>
            <a:ext cx="4876800" cy="33451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Les début du Jour “</a:t>
            </a:r>
            <a:r>
              <a:rPr lang="en-US" sz="24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pour Jour 2, 3 &amp; 4 sont 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un mélange de  “</a:t>
            </a:r>
            <a:r>
              <a:rPr lang="en-US" sz="24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/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obscurité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appeller &lt;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boqer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H1242&gt;,  ou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matin.</a:t>
            </a: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50203" y="882134"/>
            <a:ext cx="1906339" cy="1713131"/>
            <a:chOff x="-983650" y="3124200"/>
            <a:chExt cx="1906339" cy="1713131"/>
          </a:xfrm>
        </p:grpSpPr>
        <p:pic>
          <p:nvPicPr>
            <p:cNvPr id="1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64700" y="1416776"/>
            <a:ext cx="1219200" cy="1432786"/>
            <a:chOff x="-1581912" y="4191000"/>
            <a:chExt cx="1219200" cy="1432786"/>
          </a:xfrm>
        </p:grpSpPr>
        <p:pic>
          <p:nvPicPr>
            <p:cNvPr id="18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1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65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97400" y="3106230"/>
            <a:ext cx="4419600" cy="2837370"/>
            <a:chOff x="4343400" y="410063"/>
            <a:chExt cx="4419600" cy="283737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433272" y="410063"/>
              <a:ext cx="4235374" cy="2837370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343400" y="609600"/>
              <a:ext cx="4419600" cy="19447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boqer</a:t>
              </a:r>
              <a:r>
                <a:rPr lang="en-US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 est toujours  </a:t>
              </a:r>
              <a:br>
                <a:rPr lang="en-US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mixture de “lumière/</a:t>
              </a:r>
              <a:r>
                <a:rPr lang="en-US" sz="20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obscurité</a:t>
              </a:r>
              <a:r>
                <a:rPr lang="en-US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” </a:t>
              </a:r>
              <a:br>
                <a:rPr lang="en-US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000" b="1" u="sng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avant</a:t>
              </a:r>
              <a:r>
                <a:rPr lang="en-US" sz="20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de voir le soleil</a:t>
              </a: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" y="76200"/>
            <a:ext cx="8839200" cy="24785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Depuis le jour 5 de la création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/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mixture de </a:t>
            </a:r>
            <a:r>
              <a:rPr lang="en-US" sz="3600" dirty="0">
                <a:ln>
                  <a:solidFill>
                    <a:srgbClr val="0000FF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boqer</a:t>
            </a:r>
            <a:r>
              <a:rPr lang="en-US" sz="3600" dirty="0">
                <a:solidFill>
                  <a:srgbClr val="00B0F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/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matin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“</a:t>
            </a:r>
            <a:r>
              <a:rPr lang="en-US" sz="3600" dirty="0">
                <a:solidFill>
                  <a:srgbClr val="FFFF99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lumière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fr-CA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est commandée par le soleil</a:t>
            </a:r>
            <a:r>
              <a:rPr lang="en-US" sz="3600" dirty="0">
                <a:solidFill>
                  <a:srgbClr val="FFFF99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 </a:t>
            </a:r>
            <a:endParaRPr lang="en-US" sz="4000" dirty="0">
              <a:solidFill>
                <a:srgbClr val="FFFF99"/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8936" y="3305767"/>
            <a:ext cx="4343400" cy="279114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&lt;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boqer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H1242&gt; est </a:t>
            </a:r>
            <a:r>
              <a:rPr lang="en-US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aussi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appellée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“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crépuscule,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“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crépuscule du matin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ou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“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l’Aube du jour.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133298" y="1652736"/>
            <a:ext cx="1906339" cy="1713131"/>
            <a:chOff x="-983650" y="3124200"/>
            <a:chExt cx="1906339" cy="1713131"/>
          </a:xfrm>
        </p:grpSpPr>
        <p:pic>
          <p:nvPicPr>
            <p:cNvPr id="1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97800" y="1692797"/>
            <a:ext cx="1219200" cy="1432786"/>
            <a:chOff x="-1581912" y="4191000"/>
            <a:chExt cx="1219200" cy="1432786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104"/>
            <a:ext cx="9144000" cy="5751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r-CA" sz="24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Résumé de la semaine de création pour</a:t>
            </a:r>
            <a:r>
              <a:rPr lang="en-US" sz="24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le début du jour.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805" y="732381"/>
            <a:ext cx="4701750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Chaque cycle de 24 heure commence avec “lumière” et </a:t>
            </a:r>
            <a:r>
              <a:rPr lang="en-US" sz="3200" b="1" dirty="0" err="1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finie</a:t>
            </a:r>
            <a:r>
              <a:rPr lang="en-US" sz="32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 quand la</a:t>
            </a:r>
            <a:br>
              <a:rPr lang="en-US" sz="32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n-US" sz="3200" b="1" dirty="0">
                <a:solidFill>
                  <a:srgbClr val="00206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nuit </a:t>
            </a:r>
            <a:r>
              <a:rPr lang="en-US" sz="2400" b="1" dirty="0">
                <a:solidFill>
                  <a:srgbClr val="00206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&lt;layil&gt;</a:t>
            </a:r>
            <a:r>
              <a:rPr lang="en-US" sz="3200" b="1" dirty="0">
                <a:solidFill>
                  <a:srgbClr val="00206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est</a:t>
            </a:r>
            <a:r>
              <a:rPr lang="en-US" sz="32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finie</a:t>
            </a:r>
            <a:r>
              <a:rPr lang="en-US" sz="32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.</a:t>
            </a:r>
            <a:endParaRPr lang="en-US" sz="2400" b="1" dirty="0">
              <a:solidFill>
                <a:srgbClr val="FFC000"/>
              </a:solidFill>
              <a:effectLst>
                <a:glow rad="419100">
                  <a:srgbClr val="00B0F0">
                    <a:alpha val="40000"/>
                  </a:srgbClr>
                </a:glow>
              </a:effectLst>
              <a:latin typeface="Lucida Calligraphy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19700" y="973989"/>
            <a:ext cx="3657600" cy="2076186"/>
            <a:chOff x="838200" y="2395987"/>
            <a:chExt cx="3124200" cy="2076186"/>
          </a:xfrm>
        </p:grpSpPr>
        <p:pic>
          <p:nvPicPr>
            <p:cNvPr id="11" name="Picture 2" descr="C:\Users\Rae\Desktop\let there be light 3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395987"/>
              <a:ext cx="3124200" cy="2076186"/>
            </a:xfrm>
            <a:prstGeom prst="ellipse">
              <a:avLst/>
            </a:prstGeom>
            <a:ln w="762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838200" y="2556917"/>
              <a:ext cx="3124200" cy="168315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Jour UN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Lumière a la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Nuit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~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00B0F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`owr 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a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layil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4350" y="3402810"/>
            <a:ext cx="3791140" cy="2523476"/>
            <a:chOff x="444350" y="3402810"/>
            <a:chExt cx="3791140" cy="2523476"/>
          </a:xfrm>
        </p:grpSpPr>
        <p:pic>
          <p:nvPicPr>
            <p:cNvPr id="3075" name="Picture 3" descr="C:\Users\Rae\Desktop\boqer morning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50" y="3402810"/>
              <a:ext cx="3791140" cy="2523476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53825" y="3647024"/>
              <a:ext cx="3571030" cy="168315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Jour 2-3-4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Lumière a la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Nuit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~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n-US" sz="2400" b="1" dirty="0">
                  <a:ln>
                    <a:solidFill>
                      <a:srgbClr val="0000FF"/>
                    </a:solidFill>
                  </a:ln>
                  <a:solidFill>
                    <a:srgbClr val="00FFFF"/>
                  </a:solidFill>
                  <a:effectLst>
                    <a:glow rad="190500">
                      <a:srgbClr val="FFFF00"/>
                    </a:glow>
                  </a:effectLst>
                  <a:latin typeface="Arial Rounded MT Bold" pitchFamily="34" charset="0"/>
                </a:rPr>
                <a:t> boqer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a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layil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52745" y="3409548"/>
            <a:ext cx="3766820" cy="2523476"/>
            <a:chOff x="4852745" y="3409548"/>
            <a:chExt cx="3766820" cy="2523476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852745" y="3409548"/>
              <a:ext cx="3766820" cy="2523476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963555" y="3661421"/>
              <a:ext cx="3571030" cy="168315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Depuis le Jour 5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Lumière a la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Nuit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~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n-US" sz="2400" b="1" dirty="0">
                  <a:ln>
                    <a:solidFill>
                      <a:srgbClr val="0000FF"/>
                    </a:solidFill>
                  </a:ln>
                  <a:solidFill>
                    <a:srgbClr val="00FFFF"/>
                  </a:solidFill>
                  <a:effectLst>
                    <a:glow rad="190500">
                      <a:srgbClr val="FFFF00"/>
                    </a:glow>
                  </a:effectLst>
                  <a:latin typeface="Arial Rounded MT Bold" pitchFamily="34" charset="0"/>
                </a:rPr>
                <a:t>boqer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a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layil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324420" y="5496432"/>
            <a:ext cx="286932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&lt;boqer&gt; </a:t>
            </a:r>
            <a:b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rgbClr val="660033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Lucida Calligraphy" pitchFamily="66" charset="0"/>
              </a:rPr>
              <a:t>commandé par</a:t>
            </a:r>
            <a:r>
              <a:rPr lang="en-US" sz="2400" b="1" dirty="0">
                <a:solidFill>
                  <a:srgbClr val="6600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Lucida Calligraphy" pitchFamily="66" charset="0"/>
              </a:rPr>
              <a:t> </a:t>
            </a:r>
            <a:br>
              <a:rPr lang="en-US" sz="2400" b="1" dirty="0">
                <a:solidFill>
                  <a:srgbClr val="6600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le soleil.</a:t>
            </a:r>
            <a:endParaRPr lang="en-US" b="1" dirty="0">
              <a:solidFill>
                <a:srgbClr val="FFC000"/>
              </a:solidFill>
              <a:effectLst>
                <a:glow rad="127000">
                  <a:srgbClr val="FFFF99"/>
                </a:glow>
              </a:effectLst>
              <a:latin typeface="Lucida Calligraphy" pitchFamily="66" charset="0"/>
            </a:endParaRPr>
          </a:p>
        </p:txBody>
      </p:sp>
      <p:pic>
        <p:nvPicPr>
          <p:cNvPr id="21" name="Picture 2" descr="C:\Users\Rae\Desktop\YCC Logo sm siz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18180" y="5505271"/>
            <a:ext cx="244348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&lt;boqer&gt;</a:t>
            </a:r>
            <a:b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rgbClr val="660033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Lucida Calligraphy" pitchFamily="66" charset="0"/>
              </a:rPr>
              <a:t>sans</a:t>
            </a:r>
            <a:r>
              <a:rPr lang="en-US" sz="2400" b="1" dirty="0">
                <a:solidFill>
                  <a:srgbClr val="FFC000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 </a:t>
            </a:r>
            <a:br>
              <a:rPr lang="en-US" sz="2400" b="1" dirty="0">
                <a:solidFill>
                  <a:srgbClr val="FFC000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le soleil.</a:t>
            </a:r>
            <a:endParaRPr lang="en-US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Lucida Calligraphy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6631" y="5196807"/>
            <a:ext cx="1706969" cy="1560684"/>
            <a:chOff x="-983650" y="3124200"/>
            <a:chExt cx="1906339" cy="1713131"/>
          </a:xfrm>
        </p:grpSpPr>
        <p:pic>
          <p:nvPicPr>
            <p:cNvPr id="2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914400" y="41910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5515053" y="4267200"/>
            <a:ext cx="2517322" cy="0"/>
          </a:xfrm>
          <a:prstGeom prst="line">
            <a:avLst/>
          </a:prstGeom>
          <a:ln w="57150">
            <a:solidFill>
              <a:srgbClr val="00FFFF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105220" y="5297316"/>
            <a:ext cx="1219200" cy="1432786"/>
            <a:chOff x="-1581912" y="4191000"/>
            <a:chExt cx="1219200" cy="1432786"/>
          </a:xfrm>
        </p:grpSpPr>
        <p:pic>
          <p:nvPicPr>
            <p:cNvPr id="25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8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6174" y="3962111"/>
            <a:ext cx="3174502" cy="26648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2000" b="1" i="1" spc="300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L'ordre des événements littéraux de la semaine de la création ne peut être compris sans connaître les définitions appropriées</a:t>
            </a:r>
            <a:r>
              <a:rPr lang="en-CA" sz="2200" b="1" i="1" spc="300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651970" y="900866"/>
            <a:ext cx="3296356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Ordre d’Évènement Littéral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26483" y="1439274"/>
            <a:ext cx="4125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Les évènements littéraux des jour1-5 suivent  “l’ordre”parfait pour chaque début du jour 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“lumière.”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 L’évènement littéral aussi démontre </a:t>
            </a:r>
            <a:b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le particulier 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marqueur du soir 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rgbClr val="CCFF33"/>
                  </a:glow>
                </a:effectLst>
              </a:rPr>
              <a:t>4</a:t>
            </a:r>
            <a:r>
              <a:rPr lang="en-US" b="1" baseline="30000" dirty="0">
                <a:solidFill>
                  <a:srgbClr val="002060"/>
                </a:solidFill>
                <a:effectLst>
                  <a:glow rad="127000">
                    <a:srgbClr val="CCFF33"/>
                  </a:glow>
                </a:effectLst>
              </a:rPr>
              <a:t>ème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rgbClr val="CCFF33"/>
                  </a:glow>
                </a:effectLst>
              </a:rPr>
              <a:t> Jour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 de Création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pour notre Rédemption.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50535" y="880005"/>
            <a:ext cx="3038286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Définitions of Termes</a:t>
            </a:r>
          </a:p>
        </p:txBody>
      </p:sp>
      <p:sp>
        <p:nvSpPr>
          <p:cNvPr id="26" name="Left Bracket 25"/>
          <p:cNvSpPr/>
          <p:nvPr/>
        </p:nvSpPr>
        <p:spPr>
          <a:xfrm rot="16200000" flipH="1">
            <a:off x="4189917" y="-2549102"/>
            <a:ext cx="617220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rgbClr val="660033"/>
                </a:solidFill>
                <a:effectLst>
                  <a:glow rad="165100">
                    <a:schemeClr val="accent6">
                      <a:lumMod val="40000"/>
                      <a:lumOff val="60000"/>
                    </a:schemeClr>
                  </a:glow>
                </a:effectLst>
                <a:latin typeface="Arial Rounded MT Bold" pitchFamily="34" charset="0"/>
              </a:rPr>
              <a:t>Résumé des concepts </a:t>
            </a: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/</a:t>
            </a: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sp>
        <p:nvSpPr>
          <p:cNvPr id="27" name="Left Bracket 26"/>
          <p:cNvSpPr/>
          <p:nvPr/>
        </p:nvSpPr>
        <p:spPr>
          <a:xfrm>
            <a:off x="3797825" y="1331991"/>
            <a:ext cx="1808088" cy="4881722"/>
          </a:xfrm>
          <a:prstGeom prst="leftBracket">
            <a:avLst>
              <a:gd name="adj" fmla="val 35493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48205865"/>
              </p:ext>
            </p:extLst>
          </p:nvPr>
        </p:nvGraphicFramePr>
        <p:xfrm>
          <a:off x="3954049" y="3141208"/>
          <a:ext cx="4953000" cy="275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812094" y="5437021"/>
            <a:ext cx="1620912" cy="1407481"/>
            <a:chOff x="-983650" y="3124200"/>
            <a:chExt cx="1906339" cy="1698029"/>
          </a:xfrm>
        </p:grpSpPr>
        <p:pic>
          <p:nvPicPr>
            <p:cNvPr id="3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-914399" y="4191000"/>
              <a:ext cx="1752600" cy="63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</a:rPr>
                <a:t>Évènement Littéral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95600" y="5416254"/>
            <a:ext cx="1219200" cy="1432786"/>
            <a:chOff x="-1581912" y="4191000"/>
            <a:chExt cx="1219200" cy="1432786"/>
          </a:xfrm>
        </p:grpSpPr>
        <p:pic>
          <p:nvPicPr>
            <p:cNvPr id="16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Définitions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1553" y="1460277"/>
            <a:ext cx="3471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Les définitions de chaque terme du calendrier aident à comprendre les événements littéraux de la semaine de la création,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et 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deux </a:t>
            </a:r>
            <a:r>
              <a:rPr lang="en-US" b="1" dirty="0" err="1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très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glow rad="127000">
                    <a:srgbClr val="CCFF33"/>
                  </a:glow>
                </a:effectLst>
              </a:rPr>
              <a:t>importantes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 alliance de Yahusha.  </a:t>
            </a:r>
            <a:r>
              <a:rPr lang="fr-CA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Ces alliances sont étroitement liées aux marqueurs de notre salut jaillissant de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“LUMIÈRE.” </a:t>
            </a:r>
            <a:endParaRPr lang="en-US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6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 animBg="1"/>
      <p:bldGraphic spid="28" grpId="0">
        <p:bldAsOne/>
      </p:bldGraphic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/>
        </p:nvSpPr>
        <p:spPr>
          <a:xfrm rot="5400000">
            <a:off x="1142999" y="-1143001"/>
            <a:ext cx="6858001" cy="9144000"/>
          </a:xfrm>
          <a:prstGeom prst="rt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50280" y="334962"/>
            <a:ext cx="2860320" cy="2865438"/>
          </a:xfrm>
          <a:prstGeom prst="rect">
            <a:avLst/>
          </a:prstGeom>
          <a:noFill/>
          <a:effectLst>
            <a:glow rad="546100">
              <a:schemeClr val="tx1">
                <a:alpha val="52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228600"/>
            <a:ext cx="542367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Confusion règne quand le 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Jour </a:t>
            </a:r>
            <a:r>
              <a:rPr lang="en-US" sz="4000" dirty="0">
                <a:solidFill>
                  <a:schemeClr val="bg1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Yahuah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commence a minuit,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7675" y="3277850"/>
            <a:ext cx="4890125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Couché du soleil, soir, midi </a:t>
            </a:r>
            <a:r>
              <a:rPr lang="en-US" sz="40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ou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lever du soleil ~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4953000"/>
            <a:ext cx="7451909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joint ensemble </a:t>
            </a:r>
            <a:b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ce qu’IL a </a:t>
            </a:r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séparé!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32" y="864295"/>
            <a:ext cx="788958" cy="11658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8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647700" y="215275"/>
            <a:ext cx="10439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CA" sz="4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457200">
                    <a:schemeClr val="accent6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Vous pouvez vous libérer de </a:t>
            </a:r>
          </a:p>
          <a:p>
            <a:pPr algn="ctr"/>
            <a:r>
              <a:rPr lang="fr-CA" sz="4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457200">
                    <a:schemeClr val="accent6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toutes les erreurs et traditions</a:t>
            </a:r>
            <a:r>
              <a:rPr lang="en-US" sz="4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457200">
                    <a:schemeClr val="accent6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!</a:t>
            </a:r>
            <a:endParaRPr lang="en-US" sz="48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glow rad="457200">
                  <a:schemeClr val="accent6">
                    <a:lumMod val="60000"/>
                    <a:lumOff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609600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Une </a:t>
            </a: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telle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question nécessite </a:t>
            </a: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une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réponse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pour ce sujet!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0" y="2819400"/>
            <a:ext cx="5486400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fr-CA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Cette </a:t>
            </a:r>
          </a:p>
          <a:p>
            <a:pPr algn="r"/>
            <a:r>
              <a:rPr lang="fr-CA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question a commencé au </a:t>
            </a:r>
          </a:p>
          <a:p>
            <a:pPr algn="r"/>
            <a:r>
              <a:rPr lang="fr-CA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début avant le verset de la Genèse 1: 1.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crown of thorns nails hammer vkg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36976" y="4307863"/>
            <a:ext cx="2019332" cy="239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e\Desktop\Holy of Holies 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073" y="2398341"/>
            <a:ext cx="2571751" cy="3429000"/>
          </a:xfrm>
          <a:prstGeom prst="ellipse">
            <a:avLst/>
          </a:prstGeom>
          <a:ln w="76200" cap="rnd">
            <a:solidFill>
              <a:srgbClr val="42002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41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70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152400"/>
            <a:ext cx="8839200" cy="53553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28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Maintenant que le début du jour de l'aube est complètement compris depuis les jours de la CRÉATION</a:t>
            </a:r>
            <a:r>
              <a:rPr lang="en-US" sz="28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, </a:t>
            </a:r>
            <a:br>
              <a:rPr lang="en-US" sz="28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les évènements autour de 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Arial Rounded MT Bold" pitchFamily="34" charset="0"/>
              </a:rPr>
              <a:t>Yom Kippur  </a:t>
            </a:r>
            <a:r>
              <a:rPr lang="en-US" sz="2800" b="1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et</a:t>
            </a:r>
            <a:r>
              <a:rPr lang="en-US" sz="28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   la 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C00000">
                      <a:alpha val="40000"/>
                    </a:srgbClr>
                  </a:glow>
                </a:effectLst>
                <a:latin typeface="Arial Rounded MT Bold" pitchFamily="34" charset="0"/>
              </a:rPr>
              <a:t>crucifixion</a:t>
            </a:r>
            <a:r>
              <a:rPr lang="en-US" sz="2800" dirty="0">
                <a:solidFill>
                  <a:srgbClr val="0070C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sont absolument clairs</a:t>
            </a:r>
            <a:r>
              <a:rPr lang="en-US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. </a:t>
            </a: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(</a:t>
            </a:r>
            <a:r>
              <a:rPr lang="fr-CA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Les détails de </a:t>
            </a:r>
          </a:p>
          <a:p>
            <a:pPr algn="ctr"/>
            <a:r>
              <a:rPr lang="fr-CA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Yom Kippour </a:t>
            </a:r>
          </a:p>
          <a:p>
            <a:pPr algn="ctr"/>
            <a:r>
              <a:rPr lang="fr-CA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et de la Pâque </a:t>
            </a:r>
          </a:p>
          <a:p>
            <a:pPr algn="ctr"/>
            <a:r>
              <a:rPr lang="fr-CA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sont donnés </a:t>
            </a:r>
          </a:p>
          <a:p>
            <a:pPr algn="ctr"/>
            <a:r>
              <a:rPr lang="fr-CA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dans la partie 1 </a:t>
            </a:r>
          </a:p>
          <a:p>
            <a:pPr algn="ctr"/>
            <a:r>
              <a:rPr lang="fr-CA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de cette étude.)</a:t>
            </a:r>
            <a:endParaRPr lang="en-US" dirty="0">
              <a:solidFill>
                <a:srgbClr val="420021"/>
              </a:solidFill>
              <a:effectLst>
                <a:glow rad="127000">
                  <a:schemeClr val="accent6">
                    <a:lumMod val="20000"/>
                    <a:lumOff val="80000"/>
                    <a:alpha val="60000"/>
                  </a:schemeClr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59138" y="5334000"/>
            <a:ext cx="2946062" cy="1428507"/>
            <a:chOff x="559138" y="5418765"/>
            <a:chExt cx="2946062" cy="1428507"/>
          </a:xfrm>
        </p:grpSpPr>
        <p:pic>
          <p:nvPicPr>
            <p:cNvPr id="1028" name="Picture 4" descr="C:\Users\Rae\Desktop\Yom Kippur banner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03" y="5418765"/>
              <a:ext cx="2937097" cy="1327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 rot="210146">
              <a:off x="559138" y="6354829"/>
              <a:ext cx="2860897" cy="4924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500" b="1" spc="3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Pristina" pitchFamily="66" charset="0"/>
                </a:rPr>
                <a:t>Crépuscule du</a:t>
              </a:r>
              <a:r>
                <a:rPr lang="en-US" sz="2500" b="1" cap="none" spc="3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Pristina" pitchFamily="66" charset="0"/>
                </a:rPr>
                <a:t> 10</a:t>
              </a:r>
              <a:r>
                <a:rPr lang="en-US" sz="2500" b="1" spc="300" baseline="300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Pristina" pitchFamily="66" charset="0"/>
                </a:rPr>
                <a:t>ème</a:t>
              </a:r>
              <a:r>
                <a:rPr lang="en-US" sz="2500" b="1" cap="none" spc="3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Pristina" pitchFamily="66" charset="0"/>
                </a:rPr>
                <a:t> </a:t>
              </a:r>
            </a:p>
          </p:txBody>
        </p:sp>
      </p:grpSp>
      <p:pic>
        <p:nvPicPr>
          <p:cNvPr id="8" name="Picture 4" descr="C:\Users\Rae\Desktop\Passover Banner 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904" y="4447038"/>
            <a:ext cx="3176016" cy="658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ae\Desktop\cross face closeup edit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931" y="2394685"/>
            <a:ext cx="2862548" cy="2179484"/>
          </a:xfrm>
          <a:prstGeom prst="ellipse">
            <a:avLst/>
          </a:prstGeom>
          <a:ln w="63500" cap="rnd">
            <a:solidFill>
              <a:srgbClr val="8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6A6E7C3-F5E0-4662-864E-88A086FA9EAD}"/>
              </a:ext>
            </a:extLst>
          </p:cNvPr>
          <p:cNvSpPr txBox="1"/>
          <p:nvPr/>
        </p:nvSpPr>
        <p:spPr>
          <a:xfrm rot="177498">
            <a:off x="5513251" y="4604889"/>
            <a:ext cx="2857320" cy="369332"/>
          </a:xfrm>
          <a:prstGeom prst="rect">
            <a:avLst/>
          </a:prstGeom>
          <a:solidFill>
            <a:srgbClr val="730001"/>
          </a:solidFill>
        </p:spPr>
        <p:txBody>
          <a:bodyPr wrap="square" rtlCol="0">
            <a:spAutoFit/>
            <a:scene3d>
              <a:camera prst="perspectiveAbove"/>
              <a:lightRig rig="threePt" dir="t"/>
            </a:scene3d>
          </a:bodyPr>
          <a:lstStyle/>
          <a:p>
            <a:r>
              <a:rPr lang="fr-CA" b="1" dirty="0">
                <a:solidFill>
                  <a:schemeClr val="bg1"/>
                </a:solidFill>
                <a:latin typeface="Ink Free" panose="03080402000500000000" pitchFamily="66" charset="0"/>
              </a:rPr>
              <a:t>Pâque: crépuscule du 14ème</a:t>
            </a:r>
          </a:p>
        </p:txBody>
      </p:sp>
    </p:spTree>
    <p:extLst>
      <p:ext uri="{BB962C8B-B14F-4D97-AF65-F5344CB8AC3E}">
        <p14:creationId xmlns:p14="http://schemas.microsoft.com/office/powerpoint/2010/main" val="3964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54684" y="1965636"/>
            <a:ext cx="6798716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600" b="1" dirty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cript MT Bold" pitchFamily="66" charset="0"/>
              </a:rPr>
              <a:t>   De</a:t>
            </a:r>
            <a:r>
              <a:rPr lang="en-US" sz="6600" b="1" dirty="0">
                <a:ln w="5080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cript MT Bold" pitchFamily="66" charset="0"/>
              </a:rPr>
              <a:t> </a:t>
            </a:r>
            <a:r>
              <a:rPr lang="en-US" sz="66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cript MT Bold" pitchFamily="66" charset="0"/>
              </a:rPr>
              <a:t>Yahuah</a:t>
            </a:r>
            <a:endParaRPr lang="en-US" sz="4400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Script MT Bold" pitchFamily="66" charset="0"/>
            </a:endParaRPr>
          </a:p>
          <a:p>
            <a:r>
              <a:rPr lang="en-US" sz="4800" b="1" dirty="0">
                <a:ln w="50800"/>
                <a:solidFill>
                  <a:srgbClr val="CE767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  </a:t>
            </a:r>
            <a:r>
              <a:rPr lang="en-US" sz="4800" b="1" dirty="0">
                <a:ln w="12700">
                  <a:solidFill>
                    <a:srgbClr val="660033"/>
                  </a:solidFill>
                </a:ln>
                <a:solidFill>
                  <a:srgbClr val="CE767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~ a son Épouse ~ </a:t>
            </a:r>
            <a:endParaRPr lang="en-US" sz="3200" b="1" dirty="0">
              <a:ln w="12700">
                <a:solidFill>
                  <a:srgbClr val="660033"/>
                </a:solidFill>
              </a:ln>
              <a:solidFill>
                <a:srgbClr val="CE7674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943600"/>
            <a:ext cx="7086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De</a:t>
            </a:r>
            <a:r>
              <a:rPr lang="en-US" sz="4800" b="1" dirty="0">
                <a:ln w="127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 </a:t>
            </a:r>
            <a:r>
              <a:rPr lang="en-US" sz="4800" b="1" dirty="0">
                <a:ln w="12700">
                  <a:solidFill>
                    <a:srgbClr val="660033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l’aube</a:t>
            </a:r>
            <a:r>
              <a:rPr lang="en-US" sz="4800" b="1" dirty="0">
                <a:ln w="127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 </a:t>
            </a:r>
            <a:r>
              <a:rPr lang="en-US" sz="48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au</a:t>
            </a:r>
            <a:r>
              <a:rPr lang="en-US" sz="4800" b="1" dirty="0">
                <a:ln w="127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 </a:t>
            </a:r>
            <a:r>
              <a:rPr lang="en-US" sz="4800" b="1" dirty="0">
                <a:ln w="12700">
                  <a:solidFill>
                    <a:srgbClr val="660033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crépuscule</a:t>
            </a:r>
            <a:r>
              <a:rPr lang="en-US" sz="48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318125" y="76200"/>
            <a:ext cx="86106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i="1" dirty="0">
                <a:ln w="12700">
                  <a:solidFill>
                    <a:schemeClr val="bg1"/>
                  </a:solidFill>
                </a:ln>
                <a:solidFill>
                  <a:srgbClr val="CE767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Psa 19:1 </a:t>
            </a:r>
            <a:r>
              <a:rPr lang="fr-CA" sz="4000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Les cieux proclament l'estime d'Ěl; et l'étendue déclare l'œuvre de sa main</a:t>
            </a:r>
            <a:r>
              <a:rPr lang="en-US" sz="3200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. </a:t>
            </a:r>
            <a:endParaRPr lang="en-CA" sz="4000" b="1" i="1" dirty="0">
              <a:ln>
                <a:solidFill>
                  <a:srgbClr val="00206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106" y="1339390"/>
            <a:ext cx="8637493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CA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Le joug de Yahuah est facile et son fardeau est</a:t>
            </a:r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 </a:t>
            </a:r>
            <a:r>
              <a:rPr lang="en-US" sz="4800" b="1" dirty="0">
                <a:ln w="28575">
                  <a:solidFill>
                    <a:srgbClr val="0000FF"/>
                  </a:solidFill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0" scaled="1"/>
                  <a:tileRect/>
                </a:gra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léger</a:t>
            </a:r>
            <a:r>
              <a:rPr lang="en-US" sz="4800" b="1" dirty="0">
                <a:ln w="28575"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,</a:t>
            </a:r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” comme :</a:t>
            </a:r>
          </a:p>
          <a:p>
            <a:pPr algn="ctr"/>
            <a:endParaRPr lang="en-US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endParaRPr lang="en-US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r>
              <a:rPr lang="en-US" sz="44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Chaque jour commence avec la “</a:t>
            </a:r>
            <a:r>
              <a:rPr lang="en-US" sz="4400" b="1" dirty="0">
                <a:ln w="28575">
                  <a:solidFill>
                    <a:srgbClr val="0000FF"/>
                  </a:solidFill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0" scaled="1"/>
                  <a:tileRect/>
                </a:gra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lumière</a:t>
            </a:r>
            <a:r>
              <a:rPr lang="en-US" sz="44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”! </a:t>
            </a:r>
          </a:p>
        </p:txBody>
      </p:sp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828639"/>
            <a:ext cx="3886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(Matt 11:30)</a:t>
            </a:r>
            <a:endParaRPr lang="en-US" sz="2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9638" y="6226806"/>
            <a:ext cx="25593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Handwriting" pitchFamily="66" charset="0"/>
              </a:rPr>
              <a:t>Fin</a:t>
            </a:r>
            <a:endParaRPr lang="en-US" sz="1600" b="1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Handwriting" pitchFamily="66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1C8E708-C321-4D37-82FE-348267DE63AE}"/>
              </a:ext>
            </a:extLst>
          </p:cNvPr>
          <p:cNvSpPr txBox="1"/>
          <p:nvPr/>
        </p:nvSpPr>
        <p:spPr>
          <a:xfrm>
            <a:off x="0" y="2921168"/>
            <a:ext cx="9144000" cy="1015663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/>
              <a:t> </a:t>
            </a:r>
            <a:r>
              <a:rPr lang="fr-CA" sz="6000" b="1" dirty="0">
                <a:solidFill>
                  <a:schemeClr val="bg1"/>
                </a:solidFill>
              </a:rPr>
              <a:t>LES 7 JOURS DE CRÉATION.</a:t>
            </a:r>
          </a:p>
        </p:txBody>
      </p:sp>
    </p:spTree>
    <p:extLst>
      <p:ext uri="{BB962C8B-B14F-4D97-AF65-F5344CB8AC3E}">
        <p14:creationId xmlns:p14="http://schemas.microsoft.com/office/powerpoint/2010/main" val="20613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1" y="228600"/>
            <a:ext cx="4800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spc="300" dirty="0">
                <a:ln w="635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Questions sur </a:t>
            </a:r>
            <a:br>
              <a:rPr lang="en-US" sz="4800" b="1" spc="300" dirty="0">
                <a:ln w="635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</a:br>
            <a:r>
              <a:rPr lang="en-US" sz="4800" b="1" spc="300" dirty="0">
                <a:ln w="635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début-jour?</a:t>
            </a:r>
            <a:endParaRPr lang="en-US" sz="3200" b="1" spc="300" dirty="0">
              <a:ln w="6350">
                <a:solidFill>
                  <a:schemeClr val="accent4"/>
                </a:solidFill>
              </a:ln>
              <a:solidFill>
                <a:schemeClr val="accent4"/>
              </a:solidFill>
              <a:effectLst>
                <a:glow rad="127000">
                  <a:schemeClr val="accent4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397" y="4876800"/>
            <a:ext cx="88824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Maiandra GD" pitchFamily="34" charset="0"/>
              </a:rPr>
              <a:t>questions@studythecalendar.com</a:t>
            </a:r>
            <a:endParaRPr lang="en-US" sz="2400" b="1" dirty="0">
              <a:ln w="50800"/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Maiandra G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5638800"/>
            <a:ext cx="7239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solidFill>
                  <a:schemeClr val="tx2"/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  <a:latin typeface="Maiandra GD" pitchFamily="34" charset="0"/>
              </a:rPr>
              <a:t>www.studythecalendar.com</a:t>
            </a:r>
            <a:endParaRPr lang="en-US" sz="2400" b="1" dirty="0">
              <a:ln w="50800"/>
              <a:solidFill>
                <a:schemeClr val="tx2"/>
              </a:solidFill>
              <a:effectLst>
                <a:glow rad="127000">
                  <a:schemeClr val="accent5">
                    <a:lumMod val="40000"/>
                    <a:lumOff val="60000"/>
                  </a:schemeClr>
                </a:glow>
              </a:effectLst>
              <a:latin typeface="Maiandra GD" pitchFamily="34" charset="0"/>
            </a:endParaRPr>
          </a:p>
        </p:txBody>
      </p:sp>
      <p:pic>
        <p:nvPicPr>
          <p:cNvPr id="9" name="Picture 3" descr="C:\Users\Rae\Desktop\Daisy CCC website\LOGO - Final Sm PPT size  4-30-20\YCC MAUVE EDI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09801" cy="16573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6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Daisy CCC website\YCC-Cover-Slide-Win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pPr/>
              <a:t>8</a:t>
            </a:fld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849180" y="258901"/>
            <a:ext cx="5289176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0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Au ciel, avant </a:t>
            </a:r>
          </a:p>
          <a:p>
            <a:pPr algn="ctr"/>
            <a:r>
              <a:rPr lang="fr-CA" sz="40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Gen 1:1, Lucifer a usurpé le culte appartenant à juste titre à Yahuah.</a:t>
            </a:r>
            <a:endParaRPr lang="en-US" sz="4000" dirty="0">
              <a:solidFill>
                <a:srgbClr val="39513E"/>
              </a:solidFill>
              <a:effectLst>
                <a:glow rad="304800">
                  <a:srgbClr val="769E7E">
                    <a:alpha val="84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8100" y="4090114"/>
            <a:ext cx="9220200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A" sz="40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Étant jeté sur cette terre, le plan de l'ennemi de Yahuah n'a pas changé.</a:t>
            </a:r>
            <a:r>
              <a:rPr lang="en-US" sz="40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  </a:t>
            </a:r>
          </a:p>
          <a:p>
            <a:pPr algn="ctr"/>
            <a:endParaRPr lang="en-US" dirty="0">
              <a:solidFill>
                <a:srgbClr val="39513E"/>
              </a:solidFill>
              <a:effectLst>
                <a:glow rad="304800">
                  <a:srgbClr val="769E7E">
                    <a:alpha val="84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fr-CA" sz="32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Il y a une façon dont Satan a atteint son objectif par une tromperie intéressante.</a:t>
            </a:r>
            <a:endParaRPr lang="en-US" sz="3200" dirty="0">
              <a:solidFill>
                <a:srgbClr val="39513E"/>
              </a:solidFill>
              <a:effectLst>
                <a:glow rad="304800">
                  <a:srgbClr val="769E7E">
                    <a:alpha val="84000"/>
                  </a:srgbClr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2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9375" y="152400"/>
            <a:ext cx="6009049" cy="6019800"/>
          </a:xfrm>
          <a:prstGeom prst="rect">
            <a:avLst/>
          </a:prstGeom>
          <a:noFill/>
          <a:effectLst>
            <a:glow rad="16764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2487741"/>
            <a:ext cx="7772400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Comment? </a:t>
            </a:r>
            <a:r>
              <a:rPr lang="fr-CA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Satan a volé le culte dû au Créateur en changeant le calendrier de Yahuah utilisé pour trouver Ses statuts de culte hebdomadaires et annuels.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65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27881</TotalTime>
  <Words>3121</Words>
  <Application>Microsoft Office PowerPoint</Application>
  <PresentationFormat>On-screen Show (4:3)</PresentationFormat>
  <Paragraphs>645</Paragraphs>
  <Slides>74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Dawn Day WLC  May 5th 630 AM</dc:title>
  <dc:creator>Rae</dc:creator>
  <cp:lastModifiedBy>Rae</cp:lastModifiedBy>
  <cp:revision>993</cp:revision>
  <cp:lastPrinted>2020-05-29T22:54:00Z</cp:lastPrinted>
  <dcterms:created xsi:type="dcterms:W3CDTF">2020-05-05T13:24:33Z</dcterms:created>
  <dcterms:modified xsi:type="dcterms:W3CDTF">2021-07-24T23:57:49Z</dcterms:modified>
</cp:coreProperties>
</file>