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378" r:id="rId2"/>
    <p:sldId id="403" r:id="rId3"/>
    <p:sldId id="256" r:id="rId4"/>
    <p:sldId id="421" r:id="rId5"/>
    <p:sldId id="373" r:id="rId6"/>
    <p:sldId id="439" r:id="rId7"/>
    <p:sldId id="440" r:id="rId8"/>
    <p:sldId id="441" r:id="rId9"/>
    <p:sldId id="442" r:id="rId10"/>
    <p:sldId id="443" r:id="rId11"/>
    <p:sldId id="331" r:id="rId12"/>
    <p:sldId id="259" r:id="rId13"/>
    <p:sldId id="262" r:id="rId14"/>
    <p:sldId id="264" r:id="rId15"/>
    <p:sldId id="492" r:id="rId16"/>
    <p:sldId id="493" r:id="rId17"/>
    <p:sldId id="333" r:id="rId18"/>
    <p:sldId id="338" r:id="rId19"/>
    <p:sldId id="385" r:id="rId20"/>
    <p:sldId id="398" r:id="rId21"/>
    <p:sldId id="267" r:id="rId22"/>
    <p:sldId id="268" r:id="rId23"/>
    <p:sldId id="334" r:id="rId24"/>
    <p:sldId id="335" r:id="rId25"/>
    <p:sldId id="336" r:id="rId26"/>
    <p:sldId id="458" r:id="rId27"/>
    <p:sldId id="459" r:id="rId28"/>
    <p:sldId id="455" r:id="rId29"/>
    <p:sldId id="460" r:id="rId30"/>
    <p:sldId id="456" r:id="rId31"/>
    <p:sldId id="462" r:id="rId32"/>
    <p:sldId id="270" r:id="rId33"/>
    <p:sldId id="414" r:id="rId34"/>
    <p:sldId id="411" r:id="rId35"/>
    <p:sldId id="494" r:id="rId36"/>
    <p:sldId id="461" r:id="rId37"/>
    <p:sldId id="410" r:id="rId38"/>
    <p:sldId id="454" r:id="rId39"/>
    <p:sldId id="450" r:id="rId40"/>
    <p:sldId id="465" r:id="rId41"/>
    <p:sldId id="451" r:id="rId42"/>
    <p:sldId id="463" r:id="rId43"/>
    <p:sldId id="404" r:id="rId44"/>
    <p:sldId id="425" r:id="rId45"/>
    <p:sldId id="432" r:id="rId46"/>
    <p:sldId id="433" r:id="rId47"/>
    <p:sldId id="436" r:id="rId48"/>
    <p:sldId id="419" r:id="rId49"/>
    <p:sldId id="435" r:id="rId50"/>
    <p:sldId id="445" r:id="rId51"/>
    <p:sldId id="464" r:id="rId52"/>
    <p:sldId id="437" r:id="rId53"/>
    <p:sldId id="444" r:id="rId54"/>
    <p:sldId id="434" r:id="rId55"/>
    <p:sldId id="480" r:id="rId56"/>
    <p:sldId id="482" r:id="rId57"/>
    <p:sldId id="481" r:id="rId58"/>
    <p:sldId id="484" r:id="rId59"/>
    <p:sldId id="483" r:id="rId60"/>
    <p:sldId id="488" r:id="rId61"/>
    <p:sldId id="485" r:id="rId62"/>
    <p:sldId id="486" r:id="rId63"/>
    <p:sldId id="468" r:id="rId64"/>
    <p:sldId id="446" r:id="rId65"/>
    <p:sldId id="470" r:id="rId66"/>
    <p:sldId id="447" r:id="rId67"/>
    <p:sldId id="448" r:id="rId68"/>
    <p:sldId id="449" r:id="rId69"/>
    <p:sldId id="466" r:id="rId70"/>
    <p:sldId id="332" r:id="rId71"/>
    <p:sldId id="326" r:id="rId72"/>
    <p:sldId id="491" r:id="rId73"/>
    <p:sldId id="475" r:id="rId74"/>
    <p:sldId id="471" r:id="rId75"/>
    <p:sldId id="478" r:id="rId76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382" clrIdx="0"/>
  <p:cmAuthor id="1" name="timothy Astleford" initials="tA" lastIdx="279" clrIdx="1">
    <p:extLst>
      <p:ext uri="{19B8F6BF-5375-455C-9EA6-DF929625EA0E}">
        <p15:presenceInfo xmlns:p15="http://schemas.microsoft.com/office/powerpoint/2012/main" xmlns="" userId="6f70958e306951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D579"/>
    <a:srgbClr val="420021"/>
    <a:srgbClr val="CCFF33"/>
    <a:srgbClr val="FF00FF"/>
    <a:srgbClr val="660033"/>
    <a:srgbClr val="9966FF"/>
    <a:srgbClr val="0000FF"/>
    <a:srgbClr val="E646C8"/>
    <a:srgbClr val="542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7" autoAdjust="0"/>
    <p:restoredTop sz="88284" autoAdjust="0"/>
  </p:normalViewPr>
  <p:slideViewPr>
    <p:cSldViewPr>
      <p:cViewPr>
        <p:scale>
          <a:sx n="75" d="100"/>
          <a:sy n="75" d="100"/>
        </p:scale>
        <p:origin x="-1944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#1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Los días 2, 3, &amp; 4 de la Creación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Los días comienzan con claridad (</a:t>
          </a:r>
          <a:r>
            <a:rPr lang="es-ES_tradnl" b="1" noProof="0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CCFF33"/>
                </a:glow>
              </a:effectLst>
            </a:rPr>
            <a:t>boqer)</a:t>
          </a:r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 de Yahuah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6">
                  <a:lumMod val="75000"/>
                </a:schemeClr>
              </a:solidFill>
            </a:rPr>
            <a:t>El día 5 de la  Creación y después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6">
                  <a:lumMod val="75000"/>
                </a:schemeClr>
              </a:solidFill>
            </a:rPr>
            <a:t>Los días comienzan con </a:t>
          </a:r>
          <a:r>
            <a:rPr lang="es-ES_tradnl" b="1" noProof="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</a:rPr>
            <a:t> boqer  - la claridad del sol </a:t>
          </a:r>
          <a:endParaRPr lang="es-ES_tradnl" b="1" noProof="0" dirty="0">
            <a:solidFill>
              <a:schemeClr val="accent6">
                <a:lumMod val="75000"/>
              </a:schemeClr>
            </a:solidFill>
          </a:endParaRP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_tradnl" b="1" noProof="0" dirty="0">
              <a:solidFill>
                <a:srgbClr val="7030A0"/>
              </a:solidFill>
            </a:rPr>
            <a:t>Primer día de la Creación</a:t>
          </a:r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_tradnl" b="1" noProof="0" dirty="0">
              <a:solidFill>
                <a:srgbClr val="7030A0"/>
              </a:solidFill>
            </a:rPr>
            <a:t>El día comienza con la luz (</a:t>
          </a:r>
          <a:r>
            <a:rPr lang="es-ES_tradnl" b="1" noProof="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owr) </a:t>
          </a:r>
          <a:r>
            <a:rPr lang="es-ES_tradnl" b="1" noProof="0" dirty="0">
              <a:solidFill>
                <a:srgbClr val="7030A0"/>
              </a:solidFill>
            </a:rPr>
            <a:t>de Yahuah</a:t>
          </a:r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3C114-EA44-4C50-896F-E99908EA6140}" type="pres">
      <dgm:prSet presAssocID="{BB185F51-1A9A-4C5A-B45A-A91A949D3EB8}" presName="descendantText" presStyleLbl="alignAcc1" presStyleIdx="0" presStyleCnt="3" custLinFactNeighborX="225" custLinFactNeighborY="-4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B50147DE-FF2C-45F8-939D-E1E639BF39F0}" type="presOf" srcId="{91D6328C-190B-47CD-B303-B9BDE2808AF3}" destId="{8DB3C114-EA44-4C50-896F-E99908EA6140}" srcOrd="0" destOrd="1" presId="urn:microsoft.com/office/officeart/2005/8/layout/chevron2"/>
    <dgm:cxn modelId="{073AC88D-F65E-414D-96BA-7CECD2D6C914}" type="presOf" srcId="{BB185F51-1A9A-4C5A-B45A-A91A949D3EB8}" destId="{2C555F30-174B-4365-9220-B639C8898A39}" srcOrd="0" destOrd="0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5E3809A3-799A-42ED-B802-04842D7DFF50}" type="presOf" srcId="{6A286B52-E9F7-499F-AA23-A79D41202415}" destId="{8DB3C114-EA44-4C50-896F-E99908EA6140}" srcOrd="0" destOrd="0" presId="urn:microsoft.com/office/officeart/2005/8/layout/chevron2"/>
    <dgm:cxn modelId="{5B8A9125-6629-475D-8C4E-C926CBCC18C3}" type="presOf" srcId="{E4A4CD6D-C5E0-4DF3-BE9A-BAEA76470192}" destId="{2D6DCD22-9C16-4A40-82BE-D5D997412F13}" srcOrd="0" destOrd="0" presId="urn:microsoft.com/office/officeart/2005/8/layout/chevron2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4519AD5E-B65B-4034-B6BF-186A15E9CD2E}" type="presOf" srcId="{0CFC2CC4-17AF-40CB-9A73-3D4D5E35A9BB}" destId="{248ACBCE-0685-4F00-85EB-EA3669FE7D12}" srcOrd="0" destOrd="1" presId="urn:microsoft.com/office/officeart/2005/8/layout/chevron2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95F4E8BB-1958-45DD-BC06-FF4DF061C9B4}" type="presOf" srcId="{C6218333-6BDC-45C9-BC46-223710663211}" destId="{BEC10CFB-0B98-422E-88E3-E11BE747EAF4}" srcOrd="0" destOrd="0" presId="urn:microsoft.com/office/officeart/2005/8/layout/chevron2"/>
    <dgm:cxn modelId="{BC39A1FA-CA29-4CF0-B51F-B03A613A48DE}" type="presOf" srcId="{0AC5A35B-D8E1-4842-BD2F-9F66CB4F4ECC}" destId="{A76CF12B-0D8C-40E1-8923-FD16C97146E7}" srcOrd="0" destOrd="0" presId="urn:microsoft.com/office/officeart/2005/8/layout/chevron2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90BC9E9D-4C5A-480D-977E-2D9CD30FCF07}" type="presOf" srcId="{DDA98E91-A5AB-4FA5-9307-2D8910634F4B}" destId="{248ACBCE-0685-4F00-85EB-EA3669FE7D12}" srcOrd="0" destOrd="0" presId="urn:microsoft.com/office/officeart/2005/8/layout/chevron2"/>
    <dgm:cxn modelId="{EFADB796-9D28-40DD-BEB1-DB8D0AAFA086}" type="presOf" srcId="{D2D41072-6246-4017-8BCA-B3BFD78FDA5A}" destId="{BC4268E0-67B5-438F-B8E7-2C67E39963C9}" srcOrd="0" destOrd="0" presId="urn:microsoft.com/office/officeart/2005/8/layout/chevron2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F439CE99-5DDA-4DA5-B662-DBCB76AAFB17}" type="presOf" srcId="{3F0C1312-9065-4BD1-BBA5-4E9673536C5D}" destId="{2D6DCD22-9C16-4A40-82BE-D5D997412F13}" srcOrd="0" destOrd="1" presId="urn:microsoft.com/office/officeart/2005/8/layout/chevron2"/>
    <dgm:cxn modelId="{1194DC5A-BE6D-44F6-A583-B87D38559AA4}" type="presParOf" srcId="{BEC10CFB-0B98-422E-88E3-E11BE747EAF4}" destId="{28983B1F-D386-4540-A1E4-C5B22CEDF2CE}" srcOrd="0" destOrd="0" presId="urn:microsoft.com/office/officeart/2005/8/layout/chevron2"/>
    <dgm:cxn modelId="{D7F2FD2C-116F-4EB2-A613-B848306F812F}" type="presParOf" srcId="{28983B1F-D386-4540-A1E4-C5B22CEDF2CE}" destId="{2C555F30-174B-4365-9220-B639C8898A39}" srcOrd="0" destOrd="0" presId="urn:microsoft.com/office/officeart/2005/8/layout/chevron2"/>
    <dgm:cxn modelId="{7D932FFB-3EAA-4B8F-A420-45BC91FB2CBC}" type="presParOf" srcId="{28983B1F-D386-4540-A1E4-C5B22CEDF2CE}" destId="{8DB3C114-EA44-4C50-896F-E99908EA6140}" srcOrd="1" destOrd="0" presId="urn:microsoft.com/office/officeart/2005/8/layout/chevron2"/>
    <dgm:cxn modelId="{FFE3EE0D-4C31-46A8-B71B-D6B4F487FD36}" type="presParOf" srcId="{BEC10CFB-0B98-422E-88E3-E11BE747EAF4}" destId="{9983D659-C1A1-44AC-80A9-3349B4C4594B}" srcOrd="1" destOrd="0" presId="urn:microsoft.com/office/officeart/2005/8/layout/chevron2"/>
    <dgm:cxn modelId="{8C2E73E2-DDA6-4785-85A6-945D477ED8FB}" type="presParOf" srcId="{BEC10CFB-0B98-422E-88E3-E11BE747EAF4}" destId="{FC0AFAFC-A4FE-4117-B89F-94B96F8F4730}" srcOrd="2" destOrd="0" presId="urn:microsoft.com/office/officeart/2005/8/layout/chevron2"/>
    <dgm:cxn modelId="{D7E7FB57-5E34-4C64-AC5E-FE335E2AAD99}" type="presParOf" srcId="{FC0AFAFC-A4FE-4117-B89F-94B96F8F4730}" destId="{A76CF12B-0D8C-40E1-8923-FD16C97146E7}" srcOrd="0" destOrd="0" presId="urn:microsoft.com/office/officeart/2005/8/layout/chevron2"/>
    <dgm:cxn modelId="{21CE7CDB-901B-42FB-9449-1BA4FE4E264E}" type="presParOf" srcId="{FC0AFAFC-A4FE-4117-B89F-94B96F8F4730}" destId="{248ACBCE-0685-4F00-85EB-EA3669FE7D12}" srcOrd="1" destOrd="0" presId="urn:microsoft.com/office/officeart/2005/8/layout/chevron2"/>
    <dgm:cxn modelId="{8AAAAE9F-4E3D-4FCE-89BF-DDFCE6CDD9B7}" type="presParOf" srcId="{BEC10CFB-0B98-422E-88E3-E11BE747EAF4}" destId="{35EFFF92-B4BC-4388-830F-38899316A176}" srcOrd="3" destOrd="0" presId="urn:microsoft.com/office/officeart/2005/8/layout/chevron2"/>
    <dgm:cxn modelId="{2B0743E6-5DE1-4BB0-843B-96116D222479}" type="presParOf" srcId="{BEC10CFB-0B98-422E-88E3-E11BE747EAF4}" destId="{D75F0E2B-F964-43D1-8AE8-578135D2DA2D}" srcOrd="4" destOrd="0" presId="urn:microsoft.com/office/officeart/2005/8/layout/chevron2"/>
    <dgm:cxn modelId="{02F25DE8-1B32-43EC-BD3A-DA769FB29879}" type="presParOf" srcId="{D75F0E2B-F964-43D1-8AE8-578135D2DA2D}" destId="{BC4268E0-67B5-438F-B8E7-2C67E39963C9}" srcOrd="0" destOrd="0" presId="urn:microsoft.com/office/officeart/2005/8/layout/chevron2"/>
    <dgm:cxn modelId="{DC5AD157-3B12-4EBD-8E48-4D622EFD08C1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#1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_tradnl" b="1" noProof="0" dirty="0">
              <a:solidFill>
                <a:srgbClr val="7030A0"/>
              </a:solidFill>
            </a:rPr>
            <a:t>Día 1 de la Creación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Días 2, 3, y 4 de la Creación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Días comienzan con luz de Yahuah {</a:t>
          </a:r>
          <a:r>
            <a:rPr lang="en-US" b="1" dirty="0">
              <a:solidFill>
                <a:schemeClr val="accent5">
                  <a:lumMod val="50000"/>
                </a:schemeClr>
              </a:solidFill>
              <a:effectLst>
                <a:glow rad="88900">
                  <a:srgbClr val="CCFF33"/>
                </a:glow>
              </a:effectLst>
            </a:rPr>
            <a:t>boqer}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 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6">
                  <a:lumMod val="75000"/>
                </a:schemeClr>
              </a:solidFill>
            </a:rPr>
            <a:t>Día 5 de la Creación y después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6">
                  <a:lumMod val="75000"/>
                </a:schemeClr>
              </a:solidFill>
            </a:rPr>
            <a:t>Días comienzan con luz </a:t>
          </a:r>
          <a:r>
            <a:rPr lang="es-ES_tradnl" b="1" noProof="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solar {boqer</a:t>
          </a:r>
          <a:r>
            <a:rPr lang="en-US" b="1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}</a:t>
          </a:r>
          <a:endParaRPr lang="en-US" b="1" dirty="0">
            <a:solidFill>
              <a:schemeClr val="accent6">
                <a:lumMod val="75000"/>
              </a:schemeClr>
            </a:solidFill>
          </a:endParaRP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_tradnl" b="1" noProof="0" dirty="0">
              <a:solidFill>
                <a:srgbClr val="7030A0"/>
              </a:solidFill>
            </a:rPr>
            <a:t>Día comienza con luz de Yahuah {</a:t>
          </a:r>
          <a:r>
            <a:rPr lang="es-ES_tradnl" b="1" noProof="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owr}</a:t>
          </a:r>
          <a:r>
            <a:rPr lang="en-US" b="1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 </a:t>
          </a:r>
          <a:endParaRPr lang="en-US" b="1" dirty="0">
            <a:solidFill>
              <a:srgbClr val="7030A0"/>
            </a:solidFill>
          </a:endParaRPr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CD22-9C16-4A40-82BE-D5D997412F13}" type="pres">
      <dgm:prSet presAssocID="{D2D41072-6246-4017-8BCA-B3BFD78FDA5A}" presName="descendantText" presStyleLbl="alignAcc1" presStyleIdx="2" presStyleCnt="3" custLinFactNeighborX="-706" custLinFactNeighborY="1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890757-7E2B-4B3D-BC1C-672B4815BEC5}" type="presOf" srcId="{C6218333-6BDC-45C9-BC46-223710663211}" destId="{BEC10CFB-0B98-422E-88E3-E11BE747EAF4}" srcOrd="0" destOrd="0" presId="urn:microsoft.com/office/officeart/2005/8/layout/chevron2"/>
    <dgm:cxn modelId="{BAAEC068-3A8A-40A0-AFD5-0960D1FDBA93}" type="presOf" srcId="{BB185F51-1A9A-4C5A-B45A-A91A949D3EB8}" destId="{2C555F30-174B-4365-9220-B639C8898A39}" srcOrd="0" destOrd="0" presId="urn:microsoft.com/office/officeart/2005/8/layout/chevron2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61078726-12F6-433B-A4AE-83427A5E72BD}" type="presOf" srcId="{6A286B52-E9F7-499F-AA23-A79D41202415}" destId="{8DB3C114-EA44-4C50-896F-E99908EA6140}" srcOrd="0" destOrd="0" presId="urn:microsoft.com/office/officeart/2005/8/layout/chevron2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273F38B7-2049-42EF-8AAB-CE7BBF057B10}" type="presOf" srcId="{E4A4CD6D-C5E0-4DF3-BE9A-BAEA76470192}" destId="{2D6DCD22-9C16-4A40-82BE-D5D997412F13}" srcOrd="0" destOrd="0" presId="urn:microsoft.com/office/officeart/2005/8/layout/chevron2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F3A29645-9B65-431A-8355-8D39C5D2A55B}" type="presOf" srcId="{DDA98E91-A5AB-4FA5-9307-2D8910634F4B}" destId="{248ACBCE-0685-4F00-85EB-EA3669FE7D12}" srcOrd="0" destOrd="0" presId="urn:microsoft.com/office/officeart/2005/8/layout/chevron2"/>
    <dgm:cxn modelId="{C7BFE20D-50B5-4C9E-87D6-A673F04210CE}" type="presOf" srcId="{0AC5A35B-D8E1-4842-BD2F-9F66CB4F4ECC}" destId="{A76CF12B-0D8C-40E1-8923-FD16C97146E7}" srcOrd="0" destOrd="0" presId="urn:microsoft.com/office/officeart/2005/8/layout/chevron2"/>
    <dgm:cxn modelId="{C236F4AF-4819-435D-9F64-9885E612BAA1}" type="presOf" srcId="{0CFC2CC4-17AF-40CB-9A73-3D4D5E35A9BB}" destId="{248ACBCE-0685-4F00-85EB-EA3669FE7D12}" srcOrd="0" destOrd="1" presId="urn:microsoft.com/office/officeart/2005/8/layout/chevron2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B369CFD1-554C-4C86-8426-A50A026AA2D0}" type="presOf" srcId="{D2D41072-6246-4017-8BCA-B3BFD78FDA5A}" destId="{BC4268E0-67B5-438F-B8E7-2C67E39963C9}" srcOrd="0" destOrd="0" presId="urn:microsoft.com/office/officeart/2005/8/layout/chevron2"/>
    <dgm:cxn modelId="{4AC71C63-6FB4-4A4C-8493-CE6369DDC839}" type="presOf" srcId="{3F0C1312-9065-4BD1-BBA5-4E9673536C5D}" destId="{2D6DCD22-9C16-4A40-82BE-D5D997412F13}" srcOrd="0" destOrd="1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6691652B-0610-4D12-A924-ECDA104C62DA}" type="presOf" srcId="{91D6328C-190B-47CD-B303-B9BDE2808AF3}" destId="{8DB3C114-EA44-4C50-896F-E99908EA6140}" srcOrd="0" destOrd="1" presId="urn:microsoft.com/office/officeart/2005/8/layout/chevron2"/>
    <dgm:cxn modelId="{31403AEC-B90A-49EF-960C-FC77436B491D}" type="presParOf" srcId="{BEC10CFB-0B98-422E-88E3-E11BE747EAF4}" destId="{28983B1F-D386-4540-A1E4-C5B22CEDF2CE}" srcOrd="0" destOrd="0" presId="urn:microsoft.com/office/officeart/2005/8/layout/chevron2"/>
    <dgm:cxn modelId="{0909BAD6-64FC-4F02-9D30-0888BE7A223E}" type="presParOf" srcId="{28983B1F-D386-4540-A1E4-C5B22CEDF2CE}" destId="{2C555F30-174B-4365-9220-B639C8898A39}" srcOrd="0" destOrd="0" presId="urn:microsoft.com/office/officeart/2005/8/layout/chevron2"/>
    <dgm:cxn modelId="{1BDF898C-4214-4C00-B2ED-7384978E79B5}" type="presParOf" srcId="{28983B1F-D386-4540-A1E4-C5B22CEDF2CE}" destId="{8DB3C114-EA44-4C50-896F-E99908EA6140}" srcOrd="1" destOrd="0" presId="urn:microsoft.com/office/officeart/2005/8/layout/chevron2"/>
    <dgm:cxn modelId="{CA3D5FDF-002D-4363-81B8-E6D143DB6238}" type="presParOf" srcId="{BEC10CFB-0B98-422E-88E3-E11BE747EAF4}" destId="{9983D659-C1A1-44AC-80A9-3349B4C4594B}" srcOrd="1" destOrd="0" presId="urn:microsoft.com/office/officeart/2005/8/layout/chevron2"/>
    <dgm:cxn modelId="{0F1957EC-4D91-4C11-9E6E-A38444782278}" type="presParOf" srcId="{BEC10CFB-0B98-422E-88E3-E11BE747EAF4}" destId="{FC0AFAFC-A4FE-4117-B89F-94B96F8F4730}" srcOrd="2" destOrd="0" presId="urn:microsoft.com/office/officeart/2005/8/layout/chevron2"/>
    <dgm:cxn modelId="{C54C8D8E-1EEB-418C-B267-B77FAA29B2E0}" type="presParOf" srcId="{FC0AFAFC-A4FE-4117-B89F-94B96F8F4730}" destId="{A76CF12B-0D8C-40E1-8923-FD16C97146E7}" srcOrd="0" destOrd="0" presId="urn:microsoft.com/office/officeart/2005/8/layout/chevron2"/>
    <dgm:cxn modelId="{4C17CC37-6EAB-4E96-9C05-50E2D56F9039}" type="presParOf" srcId="{FC0AFAFC-A4FE-4117-B89F-94B96F8F4730}" destId="{248ACBCE-0685-4F00-85EB-EA3669FE7D12}" srcOrd="1" destOrd="0" presId="urn:microsoft.com/office/officeart/2005/8/layout/chevron2"/>
    <dgm:cxn modelId="{4DE165D4-3D8A-45D7-B63B-F942157138BF}" type="presParOf" srcId="{BEC10CFB-0B98-422E-88E3-E11BE747EAF4}" destId="{35EFFF92-B4BC-4388-830F-38899316A176}" srcOrd="3" destOrd="0" presId="urn:microsoft.com/office/officeart/2005/8/layout/chevron2"/>
    <dgm:cxn modelId="{CFF3C09D-B806-4321-B1BE-9C5C1ADE747D}" type="presParOf" srcId="{BEC10CFB-0B98-422E-88E3-E11BE747EAF4}" destId="{D75F0E2B-F964-43D1-8AE8-578135D2DA2D}" srcOrd="4" destOrd="0" presId="urn:microsoft.com/office/officeart/2005/8/layout/chevron2"/>
    <dgm:cxn modelId="{D71FB0B8-2E88-402E-8F8E-15861093E1D2}" type="presParOf" srcId="{D75F0E2B-F964-43D1-8AE8-578135D2DA2D}" destId="{BC4268E0-67B5-438F-B8E7-2C67E39963C9}" srcOrd="0" destOrd="0" presId="urn:microsoft.com/office/officeart/2005/8/layout/chevron2"/>
    <dgm:cxn modelId="{49C71715-E24F-4C57-9D71-06D455F3B961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#1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_tradnl" b="1" noProof="0" dirty="0">
              <a:solidFill>
                <a:srgbClr val="7030A0"/>
              </a:solidFill>
            </a:rPr>
            <a:t>Día 1 de Creación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Días 2, 3, &amp; 4 de Creación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Comienzan con </a:t>
          </a:r>
          <a:r>
            <a:rPr lang="es-ES_tradnl" b="1" noProof="0" dirty="0">
              <a:solidFill>
                <a:schemeClr val="accent5">
                  <a:lumMod val="50000"/>
                </a:schemeClr>
              </a:solidFill>
              <a:effectLst>
                <a:glow rad="127000">
                  <a:srgbClr val="CCFF33"/>
                </a:glow>
              </a:effectLst>
            </a:rPr>
            <a:t>boqer</a:t>
          </a:r>
          <a:r>
            <a:rPr lang="es-ES_tradnl" b="1" noProof="0" dirty="0">
              <a:solidFill>
                <a:schemeClr val="accent5">
                  <a:lumMod val="50000"/>
                </a:schemeClr>
              </a:solidFill>
            </a:rPr>
            <a:t> luz de Yahuah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6">
                  <a:lumMod val="75000"/>
                </a:schemeClr>
              </a:solidFill>
            </a:rPr>
            <a:t>Día 5 de Creación y después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_tradnl" b="1" noProof="0" dirty="0">
              <a:solidFill>
                <a:schemeClr val="accent6">
                  <a:lumMod val="75000"/>
                </a:schemeClr>
              </a:solidFill>
            </a:rPr>
            <a:t>Comienzan con la luz del </a:t>
          </a:r>
          <a:r>
            <a:rPr lang="es-ES_tradnl" b="1" noProof="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CCFF33"/>
                </a:glow>
              </a:effectLst>
            </a:rPr>
            <a:t>sol-boqer </a:t>
          </a:r>
          <a:endParaRPr lang="es-ES_tradnl" b="1" noProof="0" dirty="0">
            <a:solidFill>
              <a:schemeClr val="accent6">
                <a:lumMod val="75000"/>
              </a:schemeClr>
            </a:solidFill>
          </a:endParaRP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ED3C0DE1-BA14-8845-A16F-B46E3ABDF7A9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_tradnl" b="1" noProof="0" dirty="0">
              <a:solidFill>
                <a:srgbClr val="7030A0"/>
              </a:solidFill>
            </a:rPr>
            <a:t>Comienza con </a:t>
          </a:r>
          <a:r>
            <a:rPr lang="es-ES_tradnl" b="1" noProof="0" dirty="0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owr </a:t>
          </a:r>
          <a:r>
            <a:rPr lang="es-ES_tradnl" b="1" noProof="0" dirty="0">
              <a:solidFill>
                <a:srgbClr val="7030A0"/>
              </a:solidFill>
            </a:rPr>
            <a:t>luz de Yahuah</a:t>
          </a:r>
        </a:p>
      </dgm:t>
    </dgm:pt>
    <dgm:pt modelId="{71D13CF8-986A-6D4D-B6E2-65479B803AFC}" type="parTrans" cxnId="{769AF22A-525E-6D4A-81C1-C1260487510C}">
      <dgm:prSet/>
      <dgm:spPr/>
      <dgm:t>
        <a:bodyPr/>
        <a:lstStyle/>
        <a:p>
          <a:endParaRPr lang="en-US"/>
        </a:p>
      </dgm:t>
    </dgm:pt>
    <dgm:pt modelId="{0B0C4ED3-9CE0-2E40-A036-C13D6D7FE98D}" type="sibTrans" cxnId="{769AF22A-525E-6D4A-81C1-C1260487510C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ACBCE-0685-4F00-85EB-EA3669FE7D12}" type="pres">
      <dgm:prSet presAssocID="{0AC5A35B-D8E1-4842-BD2F-9F66CB4F4ECC}" presName="descendantText" presStyleLbl="alignAcc1" presStyleIdx="1" presStyleCnt="3" custLinFactNeighborX="-706" custLinFactNeighborY="-24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9AF22A-525E-6D4A-81C1-C1260487510C}" srcId="{BB185F51-1A9A-4C5A-B45A-A91A949D3EB8}" destId="{ED3C0DE1-BA14-8845-A16F-B46E3ABDF7A9}" srcOrd="1" destOrd="0" parTransId="{71D13CF8-986A-6D4D-B6E2-65479B803AFC}" sibTransId="{0B0C4ED3-9CE0-2E40-A036-C13D6D7FE98D}"/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2496DDC2-2C12-4F88-9C41-32488B336172}" type="presOf" srcId="{0CFC2CC4-17AF-40CB-9A73-3D4D5E35A9BB}" destId="{248ACBCE-0685-4F00-85EB-EA3669FE7D12}" srcOrd="0" destOrd="1" presId="urn:microsoft.com/office/officeart/2005/8/layout/chevron2"/>
    <dgm:cxn modelId="{E396C105-1586-4EFA-B272-022C6F612B96}" type="presOf" srcId="{D2D41072-6246-4017-8BCA-B3BFD78FDA5A}" destId="{BC4268E0-67B5-438F-B8E7-2C67E39963C9}" srcOrd="0" destOrd="0" presId="urn:microsoft.com/office/officeart/2005/8/layout/chevron2"/>
    <dgm:cxn modelId="{A8FF5E10-82A6-48A6-B7B6-CA93D4D0ADCB}" type="presOf" srcId="{0AC5A35B-D8E1-4842-BD2F-9F66CB4F4ECC}" destId="{A76CF12B-0D8C-40E1-8923-FD16C97146E7}" srcOrd="0" destOrd="0" presId="urn:microsoft.com/office/officeart/2005/8/layout/chevron2"/>
    <dgm:cxn modelId="{F9404D4F-6D28-4F92-8D4A-8E89F99D3CDB}" type="presOf" srcId="{DDA98E91-A5AB-4FA5-9307-2D8910634F4B}" destId="{248ACBCE-0685-4F00-85EB-EA3669FE7D12}" srcOrd="0" destOrd="0" presId="urn:microsoft.com/office/officeart/2005/8/layout/chevron2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6FC0F367-D720-AE49-BA37-E4A604B14327}" type="presOf" srcId="{ED3C0DE1-BA14-8845-A16F-B46E3ABDF7A9}" destId="{8DB3C114-EA44-4C50-896F-E99908EA6140}" srcOrd="0" destOrd="1" presId="urn:microsoft.com/office/officeart/2005/8/layout/chevron2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70E021E9-EDF5-4D6D-9C95-4675CD6B69F3}" type="presOf" srcId="{3F0C1312-9065-4BD1-BBA5-4E9673536C5D}" destId="{2D6DCD22-9C16-4A40-82BE-D5D997412F13}" srcOrd="0" destOrd="1" presId="urn:microsoft.com/office/officeart/2005/8/layout/chevron2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2C07E398-45C0-4B13-A97D-FA3882AFFF79}" type="presOf" srcId="{E4A4CD6D-C5E0-4DF3-BE9A-BAEA76470192}" destId="{2D6DCD22-9C16-4A40-82BE-D5D997412F13}" srcOrd="0" destOrd="0" presId="urn:microsoft.com/office/officeart/2005/8/layout/chevron2"/>
    <dgm:cxn modelId="{4C2AF3E2-F19A-43AC-AC41-3CD8E4225821}" type="presOf" srcId="{6A286B52-E9F7-499F-AA23-A79D41202415}" destId="{8DB3C114-EA44-4C50-896F-E99908EA6140}" srcOrd="0" destOrd="0" presId="urn:microsoft.com/office/officeart/2005/8/layout/chevron2"/>
    <dgm:cxn modelId="{9C81F644-4700-4D07-8577-0ABF67533094}" type="presOf" srcId="{BB185F51-1A9A-4C5A-B45A-A91A949D3EB8}" destId="{2C555F30-174B-4365-9220-B639C8898A39}" srcOrd="0" destOrd="0" presId="urn:microsoft.com/office/officeart/2005/8/layout/chevron2"/>
    <dgm:cxn modelId="{403047D2-6FBA-4973-A7EE-45E20F8412C4}" type="presOf" srcId="{C6218333-6BDC-45C9-BC46-223710663211}" destId="{BEC10CFB-0B98-422E-88E3-E11BE747EAF4}" srcOrd="0" destOrd="0" presId="urn:microsoft.com/office/officeart/2005/8/layout/chevron2"/>
    <dgm:cxn modelId="{3298ACF7-A6EA-44A7-8D86-20E4643430D9}" type="presParOf" srcId="{BEC10CFB-0B98-422E-88E3-E11BE747EAF4}" destId="{28983B1F-D386-4540-A1E4-C5B22CEDF2CE}" srcOrd="0" destOrd="0" presId="urn:microsoft.com/office/officeart/2005/8/layout/chevron2"/>
    <dgm:cxn modelId="{A1926418-B380-4BDE-A75E-9C085758F4A3}" type="presParOf" srcId="{28983B1F-D386-4540-A1E4-C5B22CEDF2CE}" destId="{2C555F30-174B-4365-9220-B639C8898A39}" srcOrd="0" destOrd="0" presId="urn:microsoft.com/office/officeart/2005/8/layout/chevron2"/>
    <dgm:cxn modelId="{B3958F3F-F685-4B88-A9FB-4DCEE7ACAF0F}" type="presParOf" srcId="{28983B1F-D386-4540-A1E4-C5B22CEDF2CE}" destId="{8DB3C114-EA44-4C50-896F-E99908EA6140}" srcOrd="1" destOrd="0" presId="urn:microsoft.com/office/officeart/2005/8/layout/chevron2"/>
    <dgm:cxn modelId="{3C642A41-E158-4E96-8DED-0A71188CAD9E}" type="presParOf" srcId="{BEC10CFB-0B98-422E-88E3-E11BE747EAF4}" destId="{9983D659-C1A1-44AC-80A9-3349B4C4594B}" srcOrd="1" destOrd="0" presId="urn:microsoft.com/office/officeart/2005/8/layout/chevron2"/>
    <dgm:cxn modelId="{02880C25-1280-4E8D-A9CD-86A678D425DC}" type="presParOf" srcId="{BEC10CFB-0B98-422E-88E3-E11BE747EAF4}" destId="{FC0AFAFC-A4FE-4117-B89F-94B96F8F4730}" srcOrd="2" destOrd="0" presId="urn:microsoft.com/office/officeart/2005/8/layout/chevron2"/>
    <dgm:cxn modelId="{1FBFACC9-8B76-466D-9ED4-05B6569CF698}" type="presParOf" srcId="{FC0AFAFC-A4FE-4117-B89F-94B96F8F4730}" destId="{A76CF12B-0D8C-40E1-8923-FD16C97146E7}" srcOrd="0" destOrd="0" presId="urn:microsoft.com/office/officeart/2005/8/layout/chevron2"/>
    <dgm:cxn modelId="{B0C8B778-45FC-476C-821C-736C935C5EAA}" type="presParOf" srcId="{FC0AFAFC-A4FE-4117-B89F-94B96F8F4730}" destId="{248ACBCE-0685-4F00-85EB-EA3669FE7D12}" srcOrd="1" destOrd="0" presId="urn:microsoft.com/office/officeart/2005/8/layout/chevron2"/>
    <dgm:cxn modelId="{2B4A6944-2FD5-4B59-8DD0-2CBF06E944DA}" type="presParOf" srcId="{BEC10CFB-0B98-422E-88E3-E11BE747EAF4}" destId="{35EFFF92-B4BC-4388-830F-38899316A176}" srcOrd="3" destOrd="0" presId="urn:microsoft.com/office/officeart/2005/8/layout/chevron2"/>
    <dgm:cxn modelId="{541340E3-DA9A-4752-BB3A-A0CE9624C46D}" type="presParOf" srcId="{BEC10CFB-0B98-422E-88E3-E11BE747EAF4}" destId="{D75F0E2B-F964-43D1-8AE8-578135D2DA2D}" srcOrd="4" destOrd="0" presId="urn:microsoft.com/office/officeart/2005/8/layout/chevron2"/>
    <dgm:cxn modelId="{9FC180D2-376C-4B63-8DE9-012823FCA29B}" type="presParOf" srcId="{D75F0E2B-F964-43D1-8AE8-578135D2DA2D}" destId="{BC4268E0-67B5-438F-B8E7-2C67E39963C9}" srcOrd="0" destOrd="0" presId="urn:microsoft.com/office/officeart/2005/8/layout/chevron2"/>
    <dgm:cxn modelId="{B396454B-F2C8-4DC4-92DF-FEE30219FAFD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948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b="1" kern="1200" noProof="0" dirty="0">
              <a:solidFill>
                <a:srgbClr val="7030A0"/>
              </a:solidFill>
            </a:rPr>
            <a:t>Primer día de la Creación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b="1" kern="1200" noProof="0" dirty="0">
              <a:solidFill>
                <a:srgbClr val="7030A0"/>
              </a:solidFill>
            </a:rPr>
            <a:t>El día comienza con la luz (</a:t>
          </a:r>
          <a:r>
            <a:rPr lang="es-ES_tradnl" sz="1400" b="1" kern="1200" noProof="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owr) </a:t>
          </a:r>
          <a:r>
            <a:rPr lang="es-ES_tradnl" sz="1400" b="1" kern="1200" noProof="0" dirty="0">
              <a:solidFill>
                <a:srgbClr val="7030A0"/>
              </a:solidFill>
            </a:rPr>
            <a:t>de Yahuah</a:t>
          </a:r>
        </a:p>
      </dsp:txBody>
      <dsp:txXfrm rot="-5400000">
        <a:off x="738941" y="33497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b="1" kern="1200" noProof="0" dirty="0">
              <a:solidFill>
                <a:schemeClr val="accent5">
                  <a:lumMod val="50000"/>
                </a:schemeClr>
              </a:solidFill>
            </a:rPr>
            <a:t>Los días 2, 3, &amp; 4 de la Creación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b="1" kern="1200" noProof="0" dirty="0">
              <a:solidFill>
                <a:schemeClr val="accent5">
                  <a:lumMod val="50000"/>
                </a:schemeClr>
              </a:solidFill>
            </a:rPr>
            <a:t>Los días comienzan con claridad (</a:t>
          </a:r>
          <a:r>
            <a:rPr lang="es-ES_tradnl" sz="1400" b="1" kern="1200" noProof="0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CCFF33"/>
                </a:glow>
              </a:effectLst>
            </a:rPr>
            <a:t>boqer)</a:t>
          </a:r>
          <a:r>
            <a:rPr lang="es-ES_tradnl" sz="1400" b="1" kern="1200" noProof="0" dirty="0">
              <a:solidFill>
                <a:schemeClr val="accent5">
                  <a:lumMod val="50000"/>
                </a:schemeClr>
              </a:solidFill>
            </a:rPr>
            <a:t> de Yahuah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502890" y="-6241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b="1" kern="1200" noProof="0" dirty="0">
              <a:solidFill>
                <a:schemeClr val="accent6">
                  <a:lumMod val="75000"/>
                </a:schemeClr>
              </a:solidFill>
            </a:rPr>
            <a:t>El día 5 de la  Creación y después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b="1" kern="1200" noProof="0" dirty="0">
              <a:solidFill>
                <a:schemeClr val="accent6">
                  <a:lumMod val="75000"/>
                </a:schemeClr>
              </a:solidFill>
            </a:rPr>
            <a:t>Los días comienzan con </a:t>
          </a:r>
          <a:r>
            <a:rPr lang="es-ES_tradnl" sz="1400" b="1" kern="1200" noProof="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</a:rPr>
            <a:t> boqer  - la claridad del sol </a:t>
          </a:r>
          <a:endParaRPr lang="es-ES_tradnl" sz="1400" b="1" kern="1200" noProof="0" dirty="0">
            <a:solidFill>
              <a:schemeClr val="accent6">
                <a:lumMod val="75000"/>
              </a:schemeClr>
            </a:solidFill>
          </a:endParaRPr>
        </a:p>
      </dsp:txBody>
      <dsp:txXfrm rot="-5400000">
        <a:off x="738941" y="1735031"/>
        <a:ext cx="4180562" cy="619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547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700" b="1" kern="1200" noProof="0" dirty="0">
              <a:solidFill>
                <a:srgbClr val="7030A0"/>
              </a:solidFill>
            </a:rPr>
            <a:t>Día 1 de la Creación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700" b="1" kern="1200" noProof="0" dirty="0">
              <a:solidFill>
                <a:srgbClr val="7030A0"/>
              </a:solidFill>
            </a:rPr>
            <a:t>Día comienza con luz de Yahuah {</a:t>
          </a:r>
          <a:r>
            <a:rPr lang="es-ES_tradnl" sz="1700" b="1" kern="1200" noProof="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owr}</a:t>
          </a:r>
          <a:r>
            <a:rPr lang="en-US" sz="1700" b="1" kern="120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 </a:t>
          </a:r>
          <a:endParaRPr lang="en-US" sz="1700" b="1" kern="1200" dirty="0">
            <a:solidFill>
              <a:srgbClr val="7030A0"/>
            </a:solidFill>
          </a:endParaRPr>
        </a:p>
      </dsp:txBody>
      <dsp:txXfrm rot="-5400000">
        <a:off x="738941" y="33898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700" b="1" kern="1200" noProof="0" dirty="0">
              <a:solidFill>
                <a:schemeClr val="accent5">
                  <a:lumMod val="50000"/>
                </a:schemeClr>
              </a:solidFill>
            </a:rPr>
            <a:t>Días 2, 3, y 4 de la Creación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700" b="1" kern="1200" noProof="0" dirty="0">
              <a:solidFill>
                <a:schemeClr val="accent5">
                  <a:lumMod val="50000"/>
                </a:schemeClr>
              </a:solidFill>
            </a:rPr>
            <a:t>Días comienzan con luz de Yahuah {</a:t>
          </a:r>
          <a:r>
            <a:rPr lang="en-US" sz="1700" b="1" kern="1200" dirty="0">
              <a:solidFill>
                <a:schemeClr val="accent5">
                  <a:lumMod val="50000"/>
                </a:schemeClr>
              </a:solidFill>
              <a:effectLst>
                <a:glow rad="88900">
                  <a:srgbClr val="CCFF33"/>
                </a:glow>
              </a:effectLst>
            </a:rPr>
            <a:t>boqer}</a:t>
          </a:r>
          <a:r>
            <a:rPr lang="en-US" sz="1700" b="1" kern="1200" dirty="0">
              <a:solidFill>
                <a:schemeClr val="accent5">
                  <a:lumMod val="50000"/>
                </a:schemeClr>
              </a:solidFill>
            </a:rPr>
            <a:t> 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473139" y="-5452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700" b="1" kern="1200" noProof="0" dirty="0">
              <a:solidFill>
                <a:schemeClr val="accent6">
                  <a:lumMod val="75000"/>
                </a:schemeClr>
              </a:solidFill>
            </a:rPr>
            <a:t>Día 5 de la Creación y después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700" b="1" kern="1200" noProof="0" dirty="0">
              <a:solidFill>
                <a:schemeClr val="accent6">
                  <a:lumMod val="75000"/>
                </a:schemeClr>
              </a:solidFill>
            </a:rPr>
            <a:t>Días comienzan con luz </a:t>
          </a:r>
          <a:r>
            <a:rPr lang="es-ES_tradnl" sz="1700" b="1" kern="1200" noProof="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solar {boqer</a:t>
          </a:r>
          <a:r>
            <a:rPr lang="en-US" sz="1700" b="1" kern="120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}</a:t>
          </a:r>
          <a:endParaRPr lang="en-US" sz="1700" b="1" kern="1200" dirty="0">
            <a:solidFill>
              <a:schemeClr val="accent6">
                <a:lumMod val="75000"/>
              </a:schemeClr>
            </a:solidFill>
          </a:endParaRPr>
        </a:p>
      </dsp:txBody>
      <dsp:txXfrm rot="-5400000">
        <a:off x="709190" y="1742921"/>
        <a:ext cx="4180562" cy="619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57A5ADB-869D-42CF-BBFA-0F9013084CDB}" type="datetimeFigureOut">
              <a:rPr lang="en-US" smtClean="0"/>
              <a:t>5/2/2021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B2E82D-8F09-4EF3-9C94-E1455046C4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9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7E7376A-393E-42D4-B7F6-38B8861D78F4}" type="datetimeFigureOut">
              <a:rPr lang="en-US" smtClean="0"/>
              <a:t>5/2/2021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B364ACA-2509-464B-9618-AB2EF21807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4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NfGRjUctXQ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 min - Video launched on May 2/21 – </a:t>
            </a:r>
            <a:r>
              <a:rPr lang="en-US" dirty="0" err="1" smtClean="0"/>
              <a:t>Dani</a:t>
            </a:r>
            <a:r>
              <a:rPr lang="en-US" dirty="0" smtClean="0"/>
              <a:t> sent a note she would like to redo the slides with mistakes: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en-US" dirty="0" smtClean="0">
                <a:hlinkClick r:id="rId3"/>
              </a:rPr>
              <a:t>https://youtu.be/9NfGRjUctXQ</a:t>
            </a:r>
            <a:endParaRPr lang="en-US" dirty="0" smtClean="0"/>
          </a:p>
          <a:p>
            <a:r>
              <a:rPr lang="en-US" dirty="0" smtClean="0"/>
              <a:t>https://www.youtube.com/watch?v=9NfGRjUctXQ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35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3465-FB75-4CEA-8DC0-BF0119EE2DBB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3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7844-FB85-487B-AEEE-A972D5FCE411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BA3F8-9DF8-497C-BCC3-77A957EA1850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E66-99ED-4491-8A51-EA76EE9297B3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614C-2C07-4B1C-90E0-E1018D558867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1C6E-1E25-40A0-87AE-4AEBC23D366A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7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4DD8-F8CC-4931-A188-254CA0074CDA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E816-89A2-4EEB-B125-E2FCE3D370D0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2362200" y="6248400"/>
            <a:ext cx="2133600" cy="365125"/>
          </a:xfrm>
        </p:spPr>
        <p:txBody>
          <a:bodyPr/>
          <a:lstStyle/>
          <a:p>
            <a:fld id="{E149F27E-CB2E-4E81-91A9-6247659F81C5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>
            <a:lvl1pPr algn="ctr">
              <a:defRPr sz="1400">
                <a:solidFill>
                  <a:srgbClr val="002060"/>
                </a:solidFill>
              </a:defRPr>
            </a:lvl1pPr>
          </a:lstStyle>
          <a:p>
            <a:fld id="{F98DBE31-67BE-43CC-8D6C-2180D5FA01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2C7F-5D95-4B24-9959-C6E33A949952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CDE2-E5A2-473E-9B26-CC5C534DF1B6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8325-E3C4-4503-ADC6-CCDC7C4D71C3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7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microsoft.com/office/2007/relationships/diagramDrawing" Target="../diagrams/drawing1.xml"/><Relationship Id="rId4" Type="http://schemas.openxmlformats.org/officeDocument/2006/relationships/image" Target="../media/image44.png"/><Relationship Id="rId9" Type="http://schemas.openxmlformats.org/officeDocument/2006/relationships/diagramColors" Target="../diagrams/colors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microsoft.com/office/2007/relationships/hdphoto" Target="../media/hdphoto6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4" Type="http://schemas.openxmlformats.org/officeDocument/2006/relationships/image" Target="../media/image4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microsoft.com/office/2007/relationships/hdphoto" Target="../media/hdphoto6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udythecalendar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6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6.jpeg"/><Relationship Id="rId7" Type="http://schemas.openxmlformats.org/officeDocument/2006/relationships/image" Target="../media/image5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2.png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4.jpg"/><Relationship Id="rId7" Type="http://schemas.openxmlformats.org/officeDocument/2006/relationships/image" Target="../media/image5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8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microsoft.com/office/2007/relationships/hdphoto" Target="../media/hdphoto6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microsoft.com/office/2007/relationships/hdphoto" Target="../media/hdphoto6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9.jpeg"/><Relationship Id="rId7" Type="http://schemas.openxmlformats.org/officeDocument/2006/relationships/image" Target="../media/image2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microsoft.com/office/2007/relationships/hdphoto" Target="../media/hdphoto6.wdp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6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3.png"/><Relationship Id="rId4" Type="http://schemas.openxmlformats.org/officeDocument/2006/relationships/image" Target="../media/image2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2.png"/><Relationship Id="rId10" Type="http://schemas.microsoft.com/office/2007/relationships/hdphoto" Target="../media/hdphoto10.wdp"/><Relationship Id="rId4" Type="http://schemas.openxmlformats.org/officeDocument/2006/relationships/image" Target="../media/image97.jpeg"/><Relationship Id="rId9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457200"/>
            <a:ext cx="9100226" cy="5447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¿</a:t>
            </a:r>
            <a: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Cuándo comienza el Día? </a:t>
            </a:r>
            <a: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s-ES_tradnl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pPr algn="ctr"/>
            <a: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(parte 2)</a:t>
            </a:r>
          </a:p>
          <a:p>
            <a:pPr algn="ctr"/>
            <a:r>
              <a:rPr lang="en-US" sz="6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6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1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(de </a:t>
            </a:r>
            <a:r>
              <a:rPr lang="es-ES_tradnl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acuerdo a la Torá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57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pPr/>
              <a:t>10</a:t>
            </a:fld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733800" y="103094"/>
            <a:ext cx="528917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En el cielo, antes de Génesis 1:1, Lucifer usurpó la adoración que pertenecía a </a:t>
            </a:r>
            <a:br>
              <a:rPr lang="es-ES_tradnl" sz="36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 Yahuah.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" y="3429000"/>
            <a:ext cx="8839200" cy="32008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Aunque ha sido echado a la tierra, el adversario de Yahuah no ha cambiado su plan.  </a:t>
            </a:r>
          </a:p>
          <a:p>
            <a:pPr algn="ctr"/>
            <a:endParaRPr lang="es-ES_tradnl" dirty="0">
              <a:solidFill>
                <a:srgbClr val="39513E"/>
              </a:solidFill>
              <a:effectLst>
                <a:glow rad="304800">
                  <a:srgbClr val="769E7E">
                    <a:alpha val="84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 Satanás ha llevado a cabo su meta con una decepción interesante.</a:t>
            </a:r>
          </a:p>
        </p:txBody>
      </p:sp>
    </p:spTree>
    <p:extLst>
      <p:ext uri="{BB962C8B-B14F-4D97-AF65-F5344CB8AC3E}">
        <p14:creationId xmlns:p14="http://schemas.microsoft.com/office/powerpoint/2010/main" val="9694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764">
              <a:schemeClr val="accent2">
                <a:alpha val="62000"/>
                <a:lumMod val="19000"/>
              </a:schemeClr>
            </a:gs>
            <a:gs pos="89530">
              <a:srgbClr val="EF7002"/>
            </a:gs>
            <a:gs pos="89061">
              <a:srgbClr val="EC6C04"/>
            </a:gs>
            <a:gs pos="88124">
              <a:srgbClr val="E66508"/>
            </a:gs>
            <a:gs pos="86249">
              <a:srgbClr val="DA5710"/>
            </a:gs>
            <a:gs pos="82499">
              <a:srgbClr val="C13A2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9375" y="152400"/>
            <a:ext cx="6009049" cy="6019800"/>
          </a:xfrm>
          <a:prstGeom prst="rect">
            <a:avLst/>
          </a:prstGeom>
          <a:noFill/>
          <a:effectLst>
            <a:glow rad="16764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2479577"/>
            <a:ext cx="7772400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¿Cómo?   Satanás </a:t>
            </a:r>
            <a:r>
              <a:rPr lang="es-ES_tradnl" sz="3200" baseline="0" dirty="0">
                <a:solidFill>
                  <a:schemeClr val="bg1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ha robado</a:t>
            </a:r>
            <a:r>
              <a:rPr lang="es-ES_tradnl" sz="3200" dirty="0">
                <a:solidFill>
                  <a:schemeClr val="bg1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la adoración</a:t>
            </a:r>
            <a:r>
              <a:rPr lang="es-ES_tradnl" sz="3200" baseline="0" dirty="0">
                <a:solidFill>
                  <a:schemeClr val="bg1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del Creador cuando cambió el calendario de  Yahuah  utilizado para encontrar Sus estatutos de los días de adoración semanales y anuales. </a:t>
            </a:r>
            <a:br>
              <a:rPr lang="es-ES_tradnl" sz="3200" baseline="0" dirty="0">
                <a:solidFill>
                  <a:schemeClr val="bg1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2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65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2590800"/>
            <a:ext cx="777240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Pero eso no es todo que cambió.</a:t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También ha cambiado cuando el día comienza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según los estatutos de </a:t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Yahuah.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12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ae\Desktop\clock 1 midn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03" y="304800"/>
            <a:ext cx="3810000" cy="3485619"/>
          </a:xfrm>
          <a:prstGeom prst="rect">
            <a:avLst/>
          </a:prstGeom>
          <a:noFill/>
          <a:effectLst>
            <a:glow rad="177800">
              <a:schemeClr val="accent1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6800" y="609600"/>
            <a:ext cx="392430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El “día moderno” de 24 horas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empieza a la medianoche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13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0562" y="3962400"/>
            <a:ext cx="7772400" cy="24314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Según los cálculos de tiempo civiles de los romanos  </a:t>
            </a:r>
            <a:br>
              <a:rPr lang="es-ES_tradnl" sz="36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como se encuentran en el evangelio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r>
              <a:rPr lang="es-ES_tradn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</a:t>
            </a:r>
            <a:r>
              <a:rPr lang="es-ES_tradnl" sz="2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Vea Mateo 27:19.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551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3200400"/>
            <a:ext cx="9087610" cy="28956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Los judíos y la mayoría de los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Sabatarios 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empiezan su sábado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el viernes a la puesta de sol.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214" y="1371600"/>
            <a:ext cx="8440086" cy="4401205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_tradnl" sz="28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Recuerde, el sábado semanal es el principal buque insignia de los días festivos de Yahuah (Lev 23:2-8). Tenga en cuenta que hay una enorme cantidad de información completamente expuesta en las Escrituras que se resume sucintamente de la siguiente manera:</a:t>
            </a:r>
            <a:r>
              <a:rPr lang="es-ES_tradnl" sz="2800" dirty="0">
                <a:effectLst/>
                <a:latin typeface="Comic Sans MS" pitchFamily="66" charset="0"/>
              </a:rPr>
              <a:t>“</a:t>
            </a:r>
            <a:r>
              <a:rPr lang="es-ES_tradnl" sz="2800" dirty="0">
                <a:latin typeface="Comic Sans MS" pitchFamily="66" charset="0"/>
              </a:rPr>
              <a:t> Al Período IIa </a:t>
            </a:r>
            <a:r>
              <a:rPr lang="es-ES_tradnl" sz="2800" dirty="0"/>
              <a:t>[aprox. 700 -300 a. C], </a:t>
            </a:r>
            <a:r>
              <a:rPr lang="es-ES_tradnl" sz="2800" dirty="0">
                <a:latin typeface="Comic Sans MS" pitchFamily="66" charset="0"/>
              </a:rPr>
              <a:t>pertenecen a aquellos  procesos que prácticamente completaron la </a:t>
            </a:r>
            <a:r>
              <a:rPr lang="es-ES_tradnl" sz="2800" b="1" u="sng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EVOLUCIÓN</a:t>
            </a:r>
            <a:r>
              <a:rPr lang="es-ES_tradnl" sz="2800" dirty="0">
                <a:latin typeface="Comic Sans MS" pitchFamily="66" charset="0"/>
              </a:rPr>
              <a:t> del Calendario III como </a:t>
            </a:r>
            <a:r>
              <a:rPr lang="es-ES_tradnl" sz="2800" b="1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un calendario luni-solar perfecto</a:t>
            </a:r>
            <a:r>
              <a:rPr lang="es-ES_tradnl" sz="2800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,</a:t>
            </a:r>
            <a:r>
              <a:rPr lang="es-ES_tradnl" sz="2800" dirty="0">
                <a:latin typeface="Comic Sans MS" pitchFamily="66" charset="0"/>
              </a:rPr>
              <a:t> </a:t>
            </a:r>
            <a:endParaRPr lang="es-ES_tradnl" sz="2800" dirty="0">
              <a:solidFill>
                <a:srgbClr val="0000FF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500" y="65782"/>
            <a:ext cx="8776325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Julian Morgenstern</a:t>
            </a:r>
          </a:p>
          <a:p>
            <a:pPr algn="ctr"/>
            <a:r>
              <a:rPr lang="en-US" sz="3200" i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“The Ancient Calendars of Israel” </a:t>
            </a:r>
            <a:r>
              <a: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(p. 103)</a:t>
            </a:r>
            <a:endParaRPr lang="en-US" sz="3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761" y="5779467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039" y="1637317"/>
            <a:ext cx="8287685" cy="4832092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_tradnl" sz="2400" dirty="0">
                <a:latin typeface="Comic Sans MS" pitchFamily="66" charset="0"/>
              </a:rPr>
              <a:t> </a:t>
            </a:r>
            <a:r>
              <a:rPr lang="es-ES_tradnl" sz="2800" dirty="0">
                <a:latin typeface="Comic Sans MS" pitchFamily="66" charset="0"/>
              </a:rPr>
              <a:t>vis., el </a:t>
            </a:r>
            <a:r>
              <a:rPr lang="es-ES_tradnl" sz="2800" b="1" u="sng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CAMBIO</a:t>
            </a:r>
            <a:r>
              <a:rPr lang="es-ES_tradnl" sz="2800" b="1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en el sistema de contar el día</a:t>
            </a:r>
            <a:r>
              <a:rPr lang="es-ES_tradnl" sz="2800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,</a:t>
            </a:r>
            <a:r>
              <a:rPr lang="es-ES_tradnl" sz="2800" dirty="0">
                <a:latin typeface="Comic Sans MS" pitchFamily="66" charset="0"/>
              </a:rPr>
              <a:t> el </a:t>
            </a:r>
            <a:r>
              <a:rPr lang="es-ES_tradnl" sz="2800" b="1" u="sng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CAMBIO de las FECHAS</a:t>
            </a:r>
            <a:r>
              <a:rPr lang="es-ES_tradnl" sz="2800" b="1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de los </a:t>
            </a:r>
            <a:r>
              <a:rPr lang="es-ES_tradnl" sz="28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festivales para comenzar a la puesta del sol,</a:t>
            </a:r>
            <a:r>
              <a:rPr lang="es-ES_tradnl" sz="2800" dirty="0">
                <a:effectLst/>
                <a:latin typeface="Comic Sans MS" pitchFamily="66" charset="0"/>
              </a:rPr>
              <a:t> y con esto</a:t>
            </a:r>
            <a:r>
              <a:rPr lang="es-ES_tradnl" sz="2800" dirty="0">
                <a:latin typeface="Comic Sans MS" pitchFamily="66" charset="0"/>
              </a:rPr>
              <a:t> la fusión</a:t>
            </a:r>
            <a:r>
              <a:rPr lang="es-ES_tradnl" sz="2800" dirty="0">
                <a:effectLst/>
                <a:latin typeface="Comic Sans MS" pitchFamily="66" charset="0"/>
              </a:rPr>
              <a:t> final </a:t>
            </a:r>
            <a:r>
              <a:rPr lang="es-ES_tradnl" sz="2800" dirty="0">
                <a:latin typeface="Comic Sans MS" pitchFamily="66" charset="0"/>
              </a:rPr>
              <a:t>y</a:t>
            </a:r>
            <a:r>
              <a:rPr lang="es-ES_tradnl" sz="2800" dirty="0">
                <a:effectLst/>
                <a:latin typeface="Comic Sans MS" pitchFamily="66" charset="0"/>
              </a:rPr>
              <a:t> completa de los festivales de Pascua y Mazzot, como se registra en </a:t>
            </a:r>
            <a:r>
              <a:rPr lang="es-ES_tradnl" sz="2800" dirty="0">
                <a:latin typeface="Comic Sans MS" pitchFamily="66" charset="0"/>
              </a:rPr>
              <a:t>É</a:t>
            </a:r>
            <a:r>
              <a:rPr lang="es-ES_tradnl" sz="2800" dirty="0">
                <a:effectLst/>
                <a:latin typeface="Comic Sans MS" pitchFamily="66" charset="0"/>
              </a:rPr>
              <a:t>xodo 12:18, </a:t>
            </a:r>
            <a:r>
              <a:rPr lang="es-ES_tradnl" sz="2800" dirty="0">
                <a:latin typeface="Comic Sans MS" pitchFamily="66" charset="0"/>
              </a:rPr>
              <a:t>el </a:t>
            </a:r>
            <a:r>
              <a:rPr lang="es-ES_tradnl" sz="2800" b="1" u="sng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SISTEMA NUEVO</a:t>
            </a:r>
            <a:r>
              <a:rPr lang="es-ES_tradnl" sz="2800" b="1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de meses</a:t>
            </a:r>
            <a:r>
              <a:rPr lang="es-ES_tradnl" sz="2800" dirty="0"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s-ES_tradnl" sz="2800" dirty="0">
                <a:latin typeface="Comic Sans MS" pitchFamily="66" charset="0"/>
              </a:rPr>
              <a:t>de</a:t>
            </a:r>
            <a:r>
              <a:rPr lang="es-ES_tradnl" sz="2800" dirty="0">
                <a:effectLst/>
                <a:latin typeface="Comic Sans MS" pitchFamily="66" charset="0"/>
              </a:rPr>
              <a:t> alternar entre treinta y veinte nueve días y el</a:t>
            </a:r>
            <a:r>
              <a:rPr lang="es-ES_tradnl" sz="2800" dirty="0"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s-ES_tradnl" sz="2800" b="1" u="sng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SISTEMA NUEVO</a:t>
            </a:r>
            <a:r>
              <a:rPr lang="es-ES_tradnl" sz="2800" b="1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de intercalación.</a:t>
            </a:r>
            <a:r>
              <a:rPr lang="es-ES_tradnl" sz="2800" dirty="0">
                <a:effectLst/>
                <a:latin typeface="Comic Sans MS" pitchFamily="66" charset="0"/>
              </a:rPr>
              <a:t>” </a:t>
            </a:r>
            <a:r>
              <a:rPr lang="es-ES_tradnl" sz="2800" dirty="0">
                <a:solidFill>
                  <a:srgbClr val="0000FF"/>
                </a:solidFill>
                <a:effectLst/>
                <a:latin typeface="Comic Sans MS" pitchFamily="66" charset="0"/>
              </a:rPr>
              <a:t>[Cambiado de </a:t>
            </a:r>
            <a:r>
              <a:rPr lang="es-ES_tradnl" sz="2800" dirty="0">
                <a:solidFill>
                  <a:srgbClr val="0000FF"/>
                </a:solidFill>
                <a:latin typeface="Comic Sans MS" pitchFamily="66" charset="0"/>
              </a:rPr>
              <a:t>a</a:t>
            </a:r>
            <a:r>
              <a:rPr lang="es-ES_tradnl" sz="2800" dirty="0">
                <a:solidFill>
                  <a:srgbClr val="0000FF"/>
                </a:solidFill>
                <a:effectLst/>
                <a:latin typeface="Comic Sans MS" pitchFamily="66" charset="0"/>
              </a:rPr>
              <a:t>manecer al amanecer de la Torá, y el cálculo del calendario basado en Constelaciones/Tequfah </a:t>
            </a:r>
            <a:r>
              <a:rPr lang="es-ES_tradnl" sz="2800" b="1" dirty="0">
                <a:solidFill>
                  <a:srgbClr val="0000FF"/>
                </a:solidFill>
                <a:effectLst>
                  <a:glow rad="127000">
                    <a:srgbClr val="CCFF33"/>
                  </a:glow>
                </a:effectLst>
                <a:latin typeface="Comic Sans MS" pitchFamily="66" charset="0"/>
              </a:rPr>
              <a:t>Luz</a:t>
            </a:r>
            <a:r>
              <a:rPr lang="es-ES_tradnl" sz="2800" dirty="0">
                <a:solidFill>
                  <a:srgbClr val="0000FF"/>
                </a:solidFill>
                <a:effectLst/>
                <a:latin typeface="Comic Sans MS" pitchFamily="66" charset="0"/>
              </a:rPr>
              <a:t>.]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398" y="228600"/>
            <a:ext cx="8776325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Julian Morgenstern 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(sigue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)</a:t>
            </a:r>
          </a:p>
          <a:p>
            <a:pPr algn="ctr"/>
            <a:r>
              <a:rPr lang="en-US" sz="3200" i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“The Ancient Calendars of Israel” </a:t>
            </a:r>
            <a:r>
              <a: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(p. 103)</a:t>
            </a:r>
            <a:endParaRPr lang="en-US" sz="3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761" y="5777875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0587" y="457200"/>
            <a:ext cx="8630410" cy="29854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¡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Sin embargo, las Escrituras revelan cuando el día comienza y no es  la medianoche, el mediodía,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puesta de sol, anochecer o cuando sale el sol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!</a:t>
            </a: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17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587" y="3429000"/>
            <a:ext cx="863041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Empecemos primero con una  introducción de eventos literales antes de proceder con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las definiciones.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324600" y="5120094"/>
            <a:ext cx="1906339" cy="1436132"/>
            <a:chOff x="-983650" y="3124200"/>
            <a:chExt cx="1906339" cy="1436132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Eventos literales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4551362"/>
            <a:ext cx="1523999" cy="2004154"/>
            <a:chOff x="8732520" y="3713571"/>
            <a:chExt cx="1523999" cy="2004154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761456" y="5379171"/>
              <a:ext cx="1495063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8630410" cy="41242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restauración de la Creación comenzó </a:t>
            </a:r>
            <a:r>
              <a:rPr lang="es-ES_tradnl" sz="4400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después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que la tierra </a:t>
            </a:r>
            <a:r>
              <a:rPr lang="es-ES_tradnl" sz="4400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resultó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[H1961 </a:t>
            </a:r>
            <a:r>
              <a:rPr lang="es-ES_tradnl" sz="32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eithe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-</a:t>
            </a:r>
            <a:r>
              <a:rPr lang="es-ES_tradnl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“</a:t>
            </a:r>
            <a:r>
              <a:rPr lang="es-ES_tradnl" sz="32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vino</a:t>
            </a:r>
            <a:r>
              <a:rPr lang="es-ES_tradnl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a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ser</a:t>
            </a:r>
            <a:r>
              <a:rPr lang="es-ES_tradnl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  <a:endParaRPr lang="es-ES_tradnl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vacía, sin forma y </a:t>
            </a:r>
            <a:r>
              <a:rPr lang="es-ES_tradnl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oscura. </a:t>
            </a:r>
          </a:p>
          <a:p>
            <a:pPr algn="ctr"/>
            <a:endParaRPr lang="es-ES_tradnl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(Génesis 1:2a)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648200"/>
            <a:ext cx="863041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Esta  “oscuridad” es &lt;</a:t>
            </a:r>
            <a:r>
              <a:rPr lang="es-ES_tradnl" sz="36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choskek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H2822&gt; no &lt;layil/noche H3915&gt;.</a:t>
            </a:r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2644" y="5683166"/>
            <a:ext cx="1671679" cy="1041232"/>
            <a:chOff x="-1131329" y="3309297"/>
            <a:chExt cx="1969529" cy="1251035"/>
          </a:xfrm>
        </p:grpSpPr>
        <p:pic>
          <p:nvPicPr>
            <p:cNvPr id="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1329" y="3309297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</a:t>
              </a:r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literal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rot="10800000"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ight Triangle 1"/>
          <p:cNvSpPr/>
          <p:nvPr/>
        </p:nvSpPr>
        <p:spPr>
          <a:xfrm rot="5400000">
            <a:off x="1142999" y="-1142999"/>
            <a:ext cx="6858001" cy="9144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81400" y="3429001"/>
            <a:ext cx="6192010" cy="2862322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“Y fue la 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[o - </a:t>
            </a:r>
            <a:r>
              <a:rPr lang="es-ES_tradnl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“llegó a ser”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  <a:endParaRPr lang="es-ES_tradnl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luz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&lt;owr&gt;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.” 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(Génesis 1:3b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367367"/>
            <a:ext cx="5638802" cy="2985433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 el Espíritu se movía sobre la haz de las aguas.”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Génesis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1:2b)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19</a:t>
            </a:fld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1000" y="5193268"/>
            <a:ext cx="1906339" cy="1436132"/>
            <a:chOff x="-983650" y="3124200"/>
            <a:chExt cx="1906339" cy="1436132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</a:t>
              </a:r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literal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3B07A4-B8E2-2A40-BCEA-C03E1930ED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39184"/>
            <a:ext cx="9329579" cy="6997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1B3319-9BFE-6346-9F1E-ED7F5C59F677}"/>
              </a:ext>
            </a:extLst>
          </p:cNvPr>
          <p:cNvSpPr txBox="1"/>
          <p:nvPr/>
        </p:nvSpPr>
        <p:spPr>
          <a:xfrm>
            <a:off x="914400" y="381000"/>
            <a:ext cx="479456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_tradnl" sz="4000" b="1" dirty="0">
                <a:solidFill>
                  <a:schemeClr val="bg1">
                    <a:lumMod val="75000"/>
                  </a:schemeClr>
                </a:solidFill>
                <a:latin typeface="Bradley Hand" pitchFamily="2" charset="77"/>
              </a:rPr>
              <a:t>Una enseñanza 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86E083-B21E-7C48-8B8E-523C4782A398}"/>
              </a:ext>
            </a:extLst>
          </p:cNvPr>
          <p:cNvSpPr txBox="1"/>
          <p:nvPr/>
        </p:nvSpPr>
        <p:spPr>
          <a:xfrm>
            <a:off x="3429001" y="6248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_tradnl" sz="3200" b="1" i="1" dirty="0">
                <a:solidFill>
                  <a:schemeClr val="bg2">
                    <a:lumMod val="90000"/>
                  </a:schemeClr>
                </a:solidFill>
                <a:latin typeface="Avenir Medium Oblique" panose="02000503020000020003" pitchFamily="2" charset="0"/>
              </a:rPr>
              <a:t>Visite:  www.</a:t>
            </a:r>
            <a:r>
              <a:rPr lang="en-US" sz="3200" b="1" i="1" dirty="0">
                <a:solidFill>
                  <a:schemeClr val="bg2">
                    <a:lumMod val="90000"/>
                  </a:schemeClr>
                </a:solidFill>
                <a:latin typeface="Avenir Medium Oblique" panose="02000503020000020003" pitchFamily="2" charset="0"/>
              </a:rPr>
              <a:t>studythecalendar.com</a:t>
            </a:r>
          </a:p>
        </p:txBody>
      </p:sp>
    </p:spTree>
    <p:extLst>
      <p:ext uri="{BB962C8B-B14F-4D97-AF65-F5344CB8AC3E}">
        <p14:creationId xmlns:p14="http://schemas.microsoft.com/office/powerpoint/2010/main" val="42135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610136"/>
            <a:ext cx="8630410" cy="57554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restauración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la semana de la</a:t>
            </a: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Creación comenzó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cuando nuestro Creador dijo, </a:t>
            </a: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“y fue la luz.”</a:t>
            </a:r>
          </a:p>
          <a:p>
            <a:pPr algn="ctr"/>
            <a:endParaRPr lang="es-ES_tradnl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¡No comenzó nada con la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oscuridad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!</a:t>
            </a:r>
          </a:p>
          <a:p>
            <a:pPr algn="ctr"/>
            <a:endParaRPr lang="es-ES_tradnl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421C5E"/>
                  </a:glow>
                </a:effectLst>
                <a:latin typeface="Arial Rounded MT Bold" pitchFamily="34" charset="0"/>
              </a:rPr>
              <a:t>*Salmos 104:30  </a:t>
            </a:r>
            <a:r>
              <a:rPr lang="es-ES_tradnl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Envías tu espíritu, </a:t>
            </a:r>
            <a:r>
              <a:rPr lang="es-ES_tradnl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421C5E"/>
                  </a:glow>
                </a:effectLst>
                <a:latin typeface="Arial Rounded MT Bold" pitchFamily="34" charset="0"/>
              </a:rPr>
              <a:t>críanse: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 y  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rgbClr val="E646C8">
                      <a:alpha val="60000"/>
                    </a:srgbClr>
                  </a:glow>
                </a:effectLst>
                <a:latin typeface="Arial Rounded MT Bold" pitchFamily="34" charset="0"/>
              </a:rPr>
              <a:t>RENUEVAS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 la haz de la tierra.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    </a:t>
            </a:r>
            <a:r>
              <a:rPr lang="en-US" sz="12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421C5E"/>
                  </a:glow>
                </a:effectLst>
                <a:latin typeface="Arial Rounded MT Bold" pitchFamily="34" charset="0"/>
              </a:rPr>
              <a:t>RV</a:t>
            </a:r>
            <a:endParaRPr lang="en-US" sz="1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421C5E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20</a:t>
            </a:fld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-16727" y="5388414"/>
            <a:ext cx="1906339" cy="1436132"/>
            <a:chOff x="-983650" y="3124200"/>
            <a:chExt cx="1906339" cy="1436132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7975" y="304800"/>
            <a:ext cx="8630410" cy="44627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El primer día de la semana NO pudo comenzar con la oscuridad 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</a:t>
            </a:r>
            <a:r>
              <a:rPr lang="es-ES_tradnl" sz="3600" dirty="0">
                <a:ln>
                  <a:solidFill>
                    <a:schemeClr val="bg1"/>
                  </a:solidFill>
                </a:ln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6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choshek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&gt;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, ni pudo comenzar con el anochecer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6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&lt;ereb/H6153&gt;.</a:t>
            </a:r>
          </a:p>
          <a:p>
            <a:pPr algn="ctr"/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59" y="4267200"/>
            <a:ext cx="9177218" cy="1683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Recuerde: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En el  versículo 1, el primer día empezó  con la presencia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la </a:t>
            </a:r>
            <a:r>
              <a:rPr lang="es-ES_tradnl" sz="2400" dirty="0">
                <a:solidFill>
                  <a:srgbClr val="FFC0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luz de Yahuah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419" y="2667000"/>
            <a:ext cx="1275590" cy="2100869"/>
            <a:chOff x="8624539" y="3713571"/>
            <a:chExt cx="1275590" cy="2100869"/>
          </a:xfrm>
        </p:grpSpPr>
        <p:pic>
          <p:nvPicPr>
            <p:cNvPr id="9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624539" y="5475886"/>
              <a:ext cx="127559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5440" y="228600"/>
            <a:ext cx="8630410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[entonces]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… apartó Yahuah la  luz de las </a:t>
            </a:r>
            <a:r>
              <a:rPr lang="es-ES_tradnl" sz="44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tinieblas</a:t>
            </a:r>
            <a:r>
              <a:rPr lang="es-ES_tradnl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Génesis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1:4)</a:t>
            </a:r>
          </a:p>
        </p:txBody>
      </p:sp>
      <p:pic>
        <p:nvPicPr>
          <p:cNvPr id="12292" name="Picture 4" descr="C:\Users\Rae\Desktop\darkness to l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6613"/>
            <a:ext cx="4572000" cy="34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22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795" y="5115925"/>
            <a:ext cx="1906339" cy="1436132"/>
            <a:chOff x="-983650" y="3124200"/>
            <a:chExt cx="1906339" cy="1436132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5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81183"/>
            <a:ext cx="8931272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Yahuah llamó a la luz*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…</a:t>
            </a:r>
          </a:p>
        </p:txBody>
      </p:sp>
      <p:pic>
        <p:nvPicPr>
          <p:cNvPr id="76802" name="Picture 2" descr="C:\Users\Rae\Desktop\YCC Logo cropp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929" y="899317"/>
            <a:ext cx="4455925" cy="4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48255" y="3947560"/>
            <a:ext cx="208756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Noche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**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503" y="1905000"/>
            <a:ext cx="189306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Día*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574" y="2367171"/>
            <a:ext cx="31242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 a las 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tinieblas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**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llamó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593" y="5377929"/>
            <a:ext cx="7936732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 (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Génesis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1:5a)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Estas son “definiciones” para los términos del  calendario.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109" y="4471244"/>
            <a:ext cx="1906339" cy="1436132"/>
            <a:chOff x="-983650" y="3124200"/>
            <a:chExt cx="1906339" cy="1436132"/>
          </a:xfrm>
        </p:grpSpPr>
        <p:pic>
          <p:nvPicPr>
            <p:cNvPr id="14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</a:t>
              </a:r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literal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88077" y="3516055"/>
            <a:ext cx="1395595" cy="2060585"/>
            <a:chOff x="8732520" y="3713571"/>
            <a:chExt cx="1395595" cy="2060585"/>
          </a:xfrm>
        </p:grpSpPr>
        <p:pic>
          <p:nvPicPr>
            <p:cNvPr id="2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852525" y="5435602"/>
              <a:ext cx="127559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075" y="4114755"/>
            <a:ext cx="1288046" cy="12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32" y="97462"/>
            <a:ext cx="89312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Esta fue la primera alianza (pacto) en el primer Día de la Creación, llamada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5675" y="1905000"/>
            <a:ext cx="4455925" cy="4464418"/>
            <a:chOff x="3087875" y="1025679"/>
            <a:chExt cx="4455925" cy="4464418"/>
          </a:xfrm>
        </p:grpSpPr>
        <p:pic>
          <p:nvPicPr>
            <p:cNvPr id="76802" name="Picture 2" descr="C:\Users\Rae\Desktop\YCC Logo croppe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875" y="1025679"/>
              <a:ext cx="4455925" cy="446441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272055" y="3830239"/>
              <a:ext cx="2087564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s-ES_tradnl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304800">
                      <a:srgbClr val="002060"/>
                    </a:glow>
                  </a:effectLst>
                  <a:latin typeface="Arial Rounded MT Bold" pitchFamily="34" charset="0"/>
                </a:rPr>
                <a:t>Noche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9303" y="1787679"/>
              <a:ext cx="1893068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Rounded MT Bold" pitchFamily="34" charset="0"/>
                </a:rPr>
                <a:t>Día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051610" y="1428929"/>
            <a:ext cx="33528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mi concierto con el día y mi concierto con la noche.”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7066" y="6096000"/>
            <a:ext cx="387426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Jeremías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33:20-25)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24</a:t>
            </a:fld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027893"/>
            <a:ext cx="1395595" cy="2050746"/>
            <a:chOff x="8732520" y="3754188"/>
            <a:chExt cx="1395595" cy="2050746"/>
          </a:xfrm>
        </p:grpSpPr>
        <p:pic>
          <p:nvPicPr>
            <p:cNvPr id="1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54188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Definición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53" y="-76200"/>
            <a:ext cx="8931272" cy="16475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Esta es una alianza muy especial 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y el comienzo del: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25</a:t>
            </a:fld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5489628"/>
            <a:ext cx="78933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Este calendario está basado en </a:t>
            </a:r>
            <a:r>
              <a:rPr lang="es-ES_tradnl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la 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“</a:t>
            </a:r>
            <a:r>
              <a:rPr lang="es-ES_tradnl" sz="2800" b="1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glow rad="304800">
                    <a:srgbClr val="00FFFF"/>
                  </a:glow>
                </a:effectLst>
                <a:latin typeface="Comic Sans MS" pitchFamily="66" charset="0"/>
              </a:rPr>
              <a:t>luz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”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precisamente como </a:t>
            </a:r>
            <a:r>
              <a:rPr lang="es-ES_tradnl" sz="2800" b="1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Yahuah</a:t>
            </a:r>
            <a:r>
              <a:rPr lang="es-ES_tradnl" sz="2800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 es “</a:t>
            </a:r>
            <a:r>
              <a:rPr lang="es-ES_tradnl" sz="2800" b="1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glow rad="304800">
                    <a:srgbClr val="00FFFF"/>
                  </a:glow>
                </a:effectLst>
                <a:latin typeface="Comic Sans MS" pitchFamily="66" charset="0"/>
              </a:rPr>
              <a:t>Luz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”!</a:t>
            </a:r>
            <a:endParaRPr lang="en-US" sz="36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4083" y="2775119"/>
            <a:ext cx="1395595" cy="2060585"/>
            <a:chOff x="8732520" y="3713571"/>
            <a:chExt cx="1395595" cy="2060585"/>
          </a:xfrm>
        </p:grpSpPr>
        <p:pic>
          <p:nvPicPr>
            <p:cNvPr id="1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852525" y="5435602"/>
              <a:ext cx="127559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F6D61C-9944-9149-BE06-3FB0029533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502" y="1861836"/>
            <a:ext cx="4223152" cy="3167364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434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44207" y="187884"/>
            <a:ext cx="5867401" cy="80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784" y="2052576"/>
            <a:ext cx="6237416" cy="3692323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1934900"/>
            <a:ext cx="5980952" cy="38872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endParaRPr lang="es-ES_tradnl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Antes de ir más lejos  vamos a examinar unos  diagramas que enseñan cuando comienza el día de la semana en la Creación de Yahuah.</a:t>
            </a:r>
          </a:p>
        </p:txBody>
      </p:sp>
    </p:spTree>
    <p:extLst>
      <p:ext uri="{BB962C8B-B14F-4D97-AF65-F5344CB8AC3E}">
        <p14:creationId xmlns:p14="http://schemas.microsoft.com/office/powerpoint/2010/main" val="18971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762000"/>
            <a:ext cx="8848165" cy="19482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Génesis 1:5 es el versículo más importante de la semana de la Creación porque establece dos conceptos diferentes que no se deben confundir.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096000" y="3962400"/>
            <a:ext cx="2438400" cy="1792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800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s-ES_tradnl" sz="2800" b="1" dirty="0">
                <a:solidFill>
                  <a:srgbClr val="0070C0"/>
                </a:solidFill>
                <a:latin typeface="Comic Sans MS" pitchFamily="66" charset="0"/>
              </a:rPr>
              <a:t>   eventos literales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152400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¡Ojo a Génesis 1 versículo 5</a:t>
            </a: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5800" y="3973068"/>
            <a:ext cx="2449180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800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s-ES_tradnl" sz="28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s-ES_tradnl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800" b="1" dirty="0">
                <a:solidFill>
                  <a:srgbClr val="0070C0"/>
                </a:solidFill>
                <a:latin typeface="Comic Sans MS" pitchFamily="66" charset="0"/>
              </a:rPr>
              <a:t>definiciones de términos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95600" y="5562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¿</a:t>
            </a:r>
            <a:r>
              <a:rPr lang="es-ES_tradnl" sz="36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Cuál es el próximo paso?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68677" y="365086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s-ES_tradnl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Conceptos de Génesis 1:5</a:t>
            </a:r>
          </a:p>
        </p:txBody>
      </p:sp>
      <p:pic>
        <p:nvPicPr>
          <p:cNvPr id="26" name="Picture 2" descr="C:\Users\Rae\Desktop\green check mark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437" y="5766008"/>
            <a:ext cx="129540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380" y="5602174"/>
            <a:ext cx="656843" cy="970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100584"/>
            <a:ext cx="8848165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tabLst>
                <a:tab pos="5378450" algn="l"/>
              </a:tabLst>
            </a:pP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Ampliamos el Concepto 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 y el Concepto 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B.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endParaRPr lang="es-ES_tradnl" sz="2800" dirty="0">
              <a:solidFill>
                <a:srgbClr val="660033"/>
              </a:solidFill>
              <a:effectLst>
                <a:glow rad="165100">
                  <a:srgbClr val="00FFFF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181600" y="1929385"/>
            <a:ext cx="3371004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Gén 1:5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Orden de eventos literales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4301" y="1940053"/>
            <a:ext cx="3371004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Gén 1:5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Definiciones de términos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6425" y="2546605"/>
            <a:ext cx="3447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El orden de los eventos literales para el "día-inicio" en el vs 5 [</a:t>
            </a:r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1er día de la Creación</a:t>
            </a:r>
            <a:r>
              <a:rPr lang="es-ES_tradnl" sz="2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es muy diferente del "día-inicio" en los días siguientes.
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302" y="2549653"/>
            <a:ext cx="3371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Génesis 1:5  </a:t>
            </a:r>
            <a:br>
              <a:rPr lang="es-ES_tradnl" sz="2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s-ES_tradnl" sz="2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provee las definiciones de las Escrituras que establecen correctamente el comienzo del día.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68677" y="-1585129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s-ES_tradnl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Conceptos de Génesis 1:5</a:t>
            </a:r>
          </a:p>
        </p:txBody>
      </p:sp>
      <p:pic>
        <p:nvPicPr>
          <p:cNvPr id="26" name="Picture 2" descr="C:\Users\Rae\Desktop\green check mark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674" y="4724400"/>
            <a:ext cx="129540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50" y="3933149"/>
            <a:ext cx="656843" cy="97059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03549" y="5920100"/>
            <a:ext cx="748868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Hablemos más del Concepto A:</a:t>
            </a:r>
          </a:p>
        </p:txBody>
      </p:sp>
    </p:spTree>
    <p:extLst>
      <p:ext uri="{BB962C8B-B14F-4D97-AF65-F5344CB8AC3E}">
        <p14:creationId xmlns:p14="http://schemas.microsoft.com/office/powerpoint/2010/main" val="16550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8" grpId="0" animBg="1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762000"/>
            <a:ext cx="8848165" cy="1683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Las definiciones nos ayudarán a entender el significado literal completo del comienzo del día en Génesis 1.
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895600" y="3203619"/>
            <a:ext cx="5791200" cy="22827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Luz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&lt;owr&gt; y </a:t>
            </a:r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Día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&lt;yom&gt;</a:t>
            </a:r>
          </a:p>
          <a:p>
            <a:pPr algn="ctr">
              <a:lnSpc>
                <a:spcPct val="150000"/>
              </a:lnSpc>
            </a:pPr>
            <a:r>
              <a:rPr lang="es-ES_tradnl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79000"/>
                    </a:schemeClr>
                  </a:glow>
                </a:effectLst>
                <a:latin typeface="Comic Sans MS" pitchFamily="66" charset="0"/>
              </a:rPr>
              <a:t>oscuridad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&lt;choshek&gt; y </a:t>
            </a:r>
            <a:r>
              <a:rPr lang="es-ES_tradnl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0000"/>
                    </a:srgbClr>
                  </a:glow>
                </a:effectLst>
                <a:latin typeface="Comic Sans MS" pitchFamily="66" charset="0"/>
              </a:rPr>
              <a:t>noche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&lt;layil&gt;</a:t>
            </a:r>
          </a:p>
          <a:p>
            <a:pPr algn="ctr">
              <a:lnSpc>
                <a:spcPct val="150000"/>
              </a:lnSpc>
            </a:pPr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anochecer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&lt;ereb&gt; y </a:t>
            </a:r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amanecer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&lt;boqer&gt;</a:t>
            </a:r>
          </a:p>
          <a:p>
            <a:pPr algn="ctr">
              <a:lnSpc>
                <a:spcPct val="150000"/>
              </a:lnSpc>
            </a:pP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[</a:t>
            </a:r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crespúsculo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&lt;nesheph&gt;]</a:t>
            </a:r>
            <a:endParaRPr lang="es-ES_tradnl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2400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Atención especial al Concepto 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70072" y="3214287"/>
            <a:ext cx="2449180" cy="1792940"/>
          </a:xfrm>
          <a:prstGeom prst="roundRect">
            <a:avLst>
              <a:gd name="adj" fmla="val 3432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endParaRPr lang="es-ES_tradnl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Concepto A Génesis 1:5</a:t>
            </a:r>
            <a:b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definiciones de términos
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433" y="5685119"/>
            <a:ext cx="765832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Según sea necesario, se darán las definiciones.
Próximo: Vamos a ampliar el Concepto B aún más.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
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68677" y="-781215"/>
            <a:ext cx="797678" cy="6975672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s-ES_tradnl" sz="24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s-ES_tradnl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Las definiciones para el comienzo del día
</a:t>
            </a:r>
          </a:p>
        </p:txBody>
      </p:sp>
      <p:pic>
        <p:nvPicPr>
          <p:cNvPr id="12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433" y="1822485"/>
            <a:ext cx="656843" cy="97059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381000"/>
            <a:ext cx="9067800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¿</a:t>
            </a:r>
            <a: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Cuándo comienza el Día?</a:t>
            </a:r>
            <a:b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s-ES_tradnl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pPr algn="ctr"/>
            <a:r>
              <a:rPr lang="es-ES_tradnl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</a:t>
            </a:r>
            <a:r>
              <a:rPr lang="es-ES_tradnl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(de acuerdo a usted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791200" y="1143001"/>
            <a:ext cx="3092700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Génesis 1:5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Orden de eventos literales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9972" y="1800742"/>
            <a:ext cx="3767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El evento literal en el versículo 5 para el "día-inicio" [</a:t>
            </a:r>
            <a:r>
              <a:rPr lang="es-ES_tradnl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en el primer día de la Creación</a:t>
            </a:r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es muy diferente del "día-inicio" en los días siguientes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.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42" y="3633839"/>
            <a:ext cx="3431153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Cuando todos estos conceptos se explican completamente, </a:t>
            </a:r>
            <a:r>
              <a:rPr lang="es-ES_tradnl" sz="2400" b="1" u="sng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entonces</a:t>
            </a:r>
            <a:r>
              <a:rPr lang="es-ES_tradnl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se entiende Génesis 1:5 claramente.
</a:t>
            </a:r>
          </a:p>
        </p:txBody>
      </p:sp>
      <p:pic>
        <p:nvPicPr>
          <p:cNvPr id="16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5778902"/>
            <a:ext cx="2003391" cy="11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311702" y="1270302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Génesis 1:5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Definiciones de términos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3919" y="1887522"/>
            <a:ext cx="2968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Génesis 1:5 también proporciona las definiciones de las Escrituras necesarias para establecer correctamente el </a:t>
            </a:r>
            <a:r>
              <a:rPr lang="es-ES_tradnl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/>
            </a:r>
            <a:br>
              <a:rPr lang="es-ES_tradnl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s-ES_tradnl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comienzo  </a:t>
            </a:r>
            <a:r>
              <a:rPr lang="es-ES_tradnl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del día.
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78110" y="-2159352"/>
            <a:ext cx="531521" cy="5992141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s-ES_tradnl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Dos conceptos de Génesis 1:5</a:t>
            </a:r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
</a:t>
            </a:r>
          </a:p>
        </p:txBody>
      </p:sp>
      <p:sp>
        <p:nvSpPr>
          <p:cNvPr id="36" name="Left Bracket 35"/>
          <p:cNvSpPr/>
          <p:nvPr/>
        </p:nvSpPr>
        <p:spPr>
          <a:xfrm>
            <a:off x="3810000" y="1628764"/>
            <a:ext cx="1808088" cy="4695836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14559766"/>
              </p:ext>
            </p:extLst>
          </p:nvPr>
        </p:nvGraphicFramePr>
        <p:xfrm>
          <a:off x="3954049" y="3124200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5618088" y="5421868"/>
            <a:ext cx="1906339" cy="1405354"/>
            <a:chOff x="-983650" y="3124200"/>
            <a:chExt cx="1906339" cy="1405354"/>
          </a:xfrm>
        </p:grpSpPr>
        <p:pic>
          <p:nvPicPr>
            <p:cNvPr id="2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914400" y="41910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Evento literal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3566357" y="1356661"/>
            <a:ext cx="1351296" cy="1787864"/>
            <a:chOff x="8561080" y="3713571"/>
            <a:chExt cx="1769017" cy="2170383"/>
          </a:xfrm>
        </p:grpSpPr>
        <p:pic>
          <p:nvPicPr>
            <p:cNvPr id="3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3766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561080" y="5435602"/>
              <a:ext cx="1769017" cy="44835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Definición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0" y="94525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 </a:t>
            </a:r>
            <a:r>
              <a:rPr lang="es-ES_tradnl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Atención especial al Concepto </a:t>
            </a:r>
            <a:r>
              <a:rPr lang="es-ES_tradnl" sz="4000" b="1" i="1" u="sng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55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36" grpId="0" animBg="1"/>
      <p:bldGraphic spid="11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476500" y="342901"/>
            <a:ext cx="6096000" cy="72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88890" y="990600"/>
            <a:ext cx="6955110" cy="5410200"/>
          </a:xfrm>
          <a:prstGeom prst="roundRect">
            <a:avLst>
              <a:gd name="adj" fmla="val 7732"/>
            </a:avLst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1.  Día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&lt;yom/H3117&gt;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.  i) 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las horas [12] más cálidas del día; 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ii) el ciclo completo de 24 horas-día y noche </a:t>
            </a:r>
            <a:endParaRPr lang="es-ES_tradnl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s-ES_tradnl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79000"/>
                    </a:schemeClr>
                  </a:glow>
                </a:effectLst>
                <a:latin typeface="Comic Sans MS" pitchFamily="66" charset="0"/>
              </a:rPr>
              <a:t>2.  Oscuridad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&lt;choshek/H2822&gt; </a:t>
            </a:r>
            <a:b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i) la oscuridad y contaminación de que se</a:t>
            </a:r>
          </a:p>
          <a:p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 ii) refiere primero en Génesis 1:2    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3.  Light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&lt;owr/H216&gt; </a:t>
            </a:r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i)  la claridad del amanecer  </a:t>
            </a:r>
            <a:endParaRPr lang="es-ES_tradnl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s-ES_tradnl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0000"/>
                    </a:srgbClr>
                  </a:glow>
                </a:effectLst>
                <a:latin typeface="Comic Sans MS" pitchFamily="66" charset="0"/>
              </a:rPr>
              <a:t>4.  Noche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&lt;layil/H3915&gt;  </a:t>
            </a:r>
            <a:b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i) completamente oscuro</a:t>
            </a:r>
            <a:endParaRPr lang="es-ES_tradnl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5.  Anochecer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&lt;ereb/H6153&gt; 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i) mezcla de luz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</a:p>
          <a:p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6.  Amanecer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&lt;boqer/H1242&gt; 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i) claridad </a:t>
            </a:r>
            <a:endParaRPr lang="es-ES_tradnl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7.  [</a:t>
            </a:r>
            <a:r>
              <a:rPr lang="es-ES_tradnl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Crepúsculos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&lt;nesheph/H5399&gt;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]</a:t>
            </a:r>
          </a:p>
          <a:p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 i)  anochecer  ii) amanecer</a:t>
            </a:r>
            <a:endParaRPr lang="es-ES_tradnl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3350" y="1728162"/>
            <a:ext cx="2061458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300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sz="23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s-ES_tradnl" sz="23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s-ES_tradnl" sz="23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300" b="1" dirty="0">
                <a:solidFill>
                  <a:srgbClr val="0070C0"/>
                </a:solidFill>
                <a:latin typeface="Comic Sans MS" pitchFamily="66" charset="0"/>
              </a:rPr>
              <a:t>Génesis 1:5</a:t>
            </a:r>
            <a:br>
              <a:rPr lang="es-ES_tradnl" sz="23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300" b="1" dirty="0">
                <a:solidFill>
                  <a:srgbClr val="0070C0"/>
                </a:solidFill>
                <a:latin typeface="Comic Sans MS" pitchFamily="66" charset="0"/>
              </a:rPr>
              <a:t>definiciones de términos</a:t>
            </a:r>
          </a:p>
        </p:txBody>
      </p:sp>
      <p:sp>
        <p:nvSpPr>
          <p:cNvPr id="21" name="Left Bracket 20"/>
          <p:cNvSpPr/>
          <p:nvPr/>
        </p:nvSpPr>
        <p:spPr>
          <a:xfrm rot="16200000" flipH="1">
            <a:off x="4231997" y="-2250796"/>
            <a:ext cx="797678" cy="6975672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s-ES_tradnl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Gn 1: definiciones para el comienzo del día
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9594" y="3624443"/>
            <a:ext cx="1524000" cy="2060585"/>
            <a:chOff x="8732520" y="3713571"/>
            <a:chExt cx="1524000" cy="2060585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980930" y="5435602"/>
              <a:ext cx="127559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0" y="167640"/>
            <a:ext cx="9144000" cy="47751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Introducción al Concepto A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55842" y="468536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675" y="1981200"/>
            <a:ext cx="6183550" cy="4339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Cuando Moisés escribió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el libro de Génesis, entendió totalmente la palabra “</a:t>
            </a:r>
            <a:r>
              <a:rPr lang="es-ES_tradnl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día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/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En Génesis, </a:t>
            </a:r>
            <a:r>
              <a:rPr lang="es-ES_tradnl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Yahuah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definió la palabra “</a:t>
            </a:r>
            <a:r>
              <a:rPr lang="es-ES_tradnl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para incluir tanto los tiempos de transición crepuscular de la tarde y de la mañana.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32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08002" y="3603066"/>
            <a:ext cx="1395595" cy="2091363"/>
            <a:chOff x="8732520" y="3713571"/>
            <a:chExt cx="1395595" cy="2091363"/>
          </a:xfrm>
        </p:grpSpPr>
        <p:pic>
          <p:nvPicPr>
            <p:cNvPr id="1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9525" y="457200"/>
            <a:ext cx="790661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La palabra “</a:t>
            </a:r>
            <a:r>
              <a:rPr lang="es-ES_tradnl" sz="28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es malentendida muchas veces por la mayoría de la gente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6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-4" y="0"/>
            <a:ext cx="9144003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flipV="1">
            <a:off x="-1" y="0"/>
            <a:ext cx="9144001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144" y="76200"/>
            <a:ext cx="7902056" cy="46782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La primera definición por “</a:t>
            </a:r>
            <a:r>
              <a:rPr lang="es-ES_tradnl" sz="3200" b="1" dirty="0">
                <a:solidFill>
                  <a:srgbClr val="00FFFF"/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/yom” es: 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las horas cálidas del día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ser caliente </a:t>
            </a:r>
            <a: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[temporada de día]</a:t>
            </a:r>
            <a:endParaRPr lang="es-ES_tradnl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lumMod val="50000"/>
                    <a:alpha val="49000"/>
                  </a:schemeClr>
                </a:glow>
              </a:effectLst>
              <a:latin typeface="Arial Rounded MT Bold" pitchFamily="34" charset="0"/>
            </a:endParaRPr>
          </a:p>
          <a:p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En otras palabras: 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desde el comienzo de la 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manana hasta el fin del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anochecer.</a:t>
            </a:r>
            <a:b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[12 horas o </a:t>
            </a:r>
            <a:r>
              <a:rPr lang="es-ES_tradnl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12 </a:t>
            </a:r>
            <a: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segmentos</a:t>
            </a:r>
            <a:b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de tiempo.]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9544"/>
            <a:ext cx="888762" cy="9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1" y="2914233"/>
            <a:ext cx="42672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La segunda definición </a:t>
            </a:r>
            <a:r>
              <a:rPr lang="es-ES_tradnl" sz="24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4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por “</a:t>
            </a:r>
            <a: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día/yom” es:</a:t>
            </a:r>
            <a:b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un ciclo completo de </a:t>
            </a:r>
            <a:r>
              <a:rPr lang="es-ES_tradnl" sz="24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4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24 </a:t>
            </a:r>
            <a: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horas incluyendo  las temporadas de  </a:t>
            </a:r>
            <a:b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día  </a:t>
            </a:r>
            <a:r>
              <a:rPr lang="es-ES_tradnl" sz="2400" u="sng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</a:t>
            </a:r>
            <a: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bg1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de  noche</a:t>
            </a:r>
            <a:r>
              <a:rPr lang="es-ES_tradnl" sz="3200" dirty="0">
                <a:solidFill>
                  <a:schemeClr val="bg1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5960387"/>
            <a:ext cx="5334002" cy="696446"/>
            <a:chOff x="2438400" y="5916705"/>
            <a:chExt cx="5334002" cy="696446"/>
          </a:xfrm>
        </p:grpSpPr>
        <p:sp>
          <p:nvSpPr>
            <p:cNvPr id="13" name="Rounded Rectangle 12"/>
            <p:cNvSpPr/>
            <p:nvPr/>
          </p:nvSpPr>
          <p:spPr>
            <a:xfrm>
              <a:off x="2590800" y="5938278"/>
              <a:ext cx="1816782" cy="339107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n-CA" sz="2000" b="1" dirty="0">
                  <a:solidFill>
                    <a:srgbClr val="0070C0"/>
                  </a:solidFill>
                  <a:latin typeface="Comic Sans MS" pitchFamily="66" charset="0"/>
                </a:rPr>
                <a:t>Día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638800" y="5916705"/>
              <a:ext cx="1971165" cy="339107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s-ES_tradnl" sz="2000" b="1" dirty="0">
                  <a:latin typeface="Comic Sans MS" pitchFamily="66" charset="0"/>
                </a:rPr>
                <a:t>Noche</a:t>
              </a:r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4889377" y="3730126"/>
              <a:ext cx="432048" cy="5334002"/>
            </a:xfrm>
            <a:prstGeom prst="leftBracket">
              <a:avLst>
                <a:gd name="adj" fmla="val 70062"/>
              </a:avLst>
            </a:prstGeom>
            <a:ln w="76200">
              <a:gradFill flip="none" rotWithShape="1">
                <a:gsLst>
                  <a:gs pos="16000">
                    <a:srgbClr val="000040"/>
                  </a:gs>
                  <a:gs pos="30000">
                    <a:srgbClr val="8F0040"/>
                  </a:gs>
                  <a:gs pos="38000">
                    <a:srgbClr val="F27300"/>
                  </a:gs>
                  <a:gs pos="45000">
                    <a:srgbClr val="FFBF00"/>
                  </a:gs>
                </a:gsLst>
                <a:lin ang="18900000" scaled="1"/>
                <a:tileRect/>
              </a:gradFill>
              <a:headEnd type="oval" w="med" len="med"/>
              <a:tailEnd type="oval" w="med" len="med"/>
            </a:ln>
            <a:effectLst>
              <a:glow rad="50800">
                <a:srgbClr val="FFFF99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rtlCol="0" anchor="ctr">
              <a:sp3d extrusionH="57150">
                <a:bevelT h="25400" prst="softRound"/>
              </a:sp3d>
            </a:bodyPr>
            <a:lstStyle/>
            <a:p>
              <a:pPr algn="ctr"/>
              <a:endParaRPr lang="en-US" sz="1200" dirty="0"/>
            </a:p>
            <a:p>
              <a:pPr algn="ctr"/>
              <a:r>
                <a:rPr lang="es-ES_tradnl" b="1" dirty="0">
                  <a:solidFill>
                    <a:schemeClr val="bg1"/>
                  </a:solidFill>
                  <a:latin typeface="Comic Sans MS" pitchFamily="66" charset="0"/>
                </a:rPr>
                <a:t>Ciclo</a:t>
              </a:r>
              <a:r>
                <a:rPr lang="en-US" b="1" dirty="0">
                  <a:solidFill>
                    <a:schemeClr val="bg1"/>
                  </a:solidFill>
                  <a:latin typeface="Comic Sans MS" pitchFamily="66" charset="0"/>
                </a:rPr>
                <a:t> de 24 horas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588586" y="1447800"/>
            <a:ext cx="1219200" cy="1402009"/>
            <a:chOff x="-1581912" y="4191000"/>
            <a:chExt cx="1219200" cy="1402009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9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159" y="291155"/>
            <a:ext cx="8873519" cy="53527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palabra “</a:t>
            </a:r>
            <a:r>
              <a:rPr lang="es-ES_tradnl" sz="36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/yom” puede ser muy confusa para muchas personas.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Según “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Strong’s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#3117 hay dos definiciones principales para “</a:t>
            </a:r>
            <a:r>
              <a:rPr lang="es-ES_tradnl" sz="32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en el estudio del calendario festivo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(incluyendo crepúsculos).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3159" y="5273428"/>
            <a:ext cx="1219200" cy="1402009"/>
            <a:chOff x="-1581912" y="4191000"/>
            <a:chExt cx="1219200" cy="1402009"/>
          </a:xfrm>
        </p:grpSpPr>
        <p:pic>
          <p:nvPicPr>
            <p:cNvPr id="1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5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76200"/>
            <a:ext cx="7391400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Cuando Yahuah separó la luz de</a:t>
            </a: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la oscuridad, el resultado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lo llamó “</a:t>
            </a:r>
            <a:r>
              <a:rPr lang="es-ES_tradnl" sz="28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y entonces …</a:t>
            </a: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definió ese “</a:t>
            </a:r>
            <a:r>
              <a:rPr lang="es-ES_tradnl" sz="28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como estar compuesto</a:t>
            </a: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tanto por la noche como</a:t>
            </a: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por la mañana.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0100" y="6206430"/>
            <a:ext cx="7199211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La “Noche”  no contiene “luz” de la temporada de día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35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37461" y="76200"/>
            <a:ext cx="1906339" cy="1436132"/>
            <a:chOff x="-983650" y="3124200"/>
            <a:chExt cx="1906339" cy="1436132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</a:t>
              </a:r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literal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74622" y="4374095"/>
            <a:ext cx="1219200" cy="1402009"/>
            <a:chOff x="-1581912" y="4191000"/>
            <a:chExt cx="1219200" cy="1402009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600200" y="2133600"/>
            <a:ext cx="7391400" cy="36009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Tanto los </a:t>
            </a:r>
            <a:r>
              <a:rPr lang="es-ES_tradnl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crepúsculos </a:t>
            </a:r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>
                    <a:lumMod val="85000"/>
                    <a:lumOff val="15000"/>
                  </a:schemeClr>
                </a:glow>
              </a:effectLst>
              <a:latin typeface="Arial Rounded MT Bold" pitchFamily="34" charset="0"/>
            </a:endParaRPr>
          </a:p>
          <a:p>
            <a:pPr algn="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de la noche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y de la mañana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son “</a:t>
            </a:r>
            <a:r>
              <a:rPr lang="es-ES_tradnl" sz="2800" dirty="0">
                <a:solidFill>
                  <a:srgbClr val="CCFF33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mezclas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de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800" dirty="0">
                <a:solidFill>
                  <a:srgbClr val="00FFFF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luz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y “</a:t>
            </a:r>
            <a:r>
              <a:rPr lang="es-ES_tradnl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oscuridad</a:t>
            </a:r>
            <a:r>
              <a:rPr lang="es-ES_tradnl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.”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Es por eso que pertenecen al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 “</a:t>
            </a:r>
            <a:r>
              <a:rPr lang="es-ES_tradnl" sz="2800" dirty="0">
                <a:solidFill>
                  <a:srgbClr val="00FFFF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~ la temporada de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día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1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311773"/>
            <a:ext cx="5994399" cy="3371851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0247" y="2438400"/>
            <a:ext cx="5980952" cy="3025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¿Qué es el “crepúsculo”?</a:t>
            </a: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En la parte 1 descubrimos que: </a:t>
            </a: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es una </a:t>
            </a:r>
            <a:r>
              <a:rPr lang="es-ES_tradnl" sz="28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mezcla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de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8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luz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con “</a:t>
            </a:r>
            <a:r>
              <a:rPr lang="es-ES_tradnl" sz="2800" dirty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oscuridad</a:t>
            </a:r>
            <a:r>
              <a:rPr lang="es-ES_tradnl" sz="28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08636" y="4048429"/>
            <a:ext cx="1219200" cy="1432786"/>
            <a:chOff x="-1581912" y="4191000"/>
            <a:chExt cx="1219200" cy="1432786"/>
          </a:xfrm>
        </p:grpSpPr>
        <p:pic>
          <p:nvPicPr>
            <p:cNvPr id="1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0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98241" y="101958"/>
            <a:ext cx="5918918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22" y="2133601"/>
            <a:ext cx="6862978" cy="4114800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2539425"/>
            <a:ext cx="7010400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Ahora que sabemos que los crepúsculos de la mañana y de la tarde pertenecen al  “</a:t>
            </a:r>
            <a:r>
              <a:rPr lang="es-ES_tradnl" sz="32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¿cuánto tiempo dura un </a:t>
            </a:r>
            <a:r>
              <a:rPr lang="es-ES_tradnl" sz="32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?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¿12 horas o 24 horas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69739" y="3514650"/>
            <a:ext cx="1395595" cy="2091363"/>
            <a:chOff x="8732520" y="3713571"/>
            <a:chExt cx="1395595" cy="2091363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0" y="208281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b="1" i="1" dirty="0">
                <a:solidFill>
                  <a:srgbClr val="FFFF99"/>
                </a:solidFill>
                <a:effectLst>
                  <a:glow rad="88900">
                    <a:srgbClr val="660033">
                      <a:alpha val="66000"/>
                    </a:srgbClr>
                  </a:glow>
                </a:effectLst>
                <a:latin typeface="Footlight MT Light" panose="0204060206030A020304" pitchFamily="18" charset="0"/>
              </a:rPr>
              <a:t>Definiciones de los términos en Génesis </a:t>
            </a:r>
            <a:r>
              <a:rPr lang="en-CA" sz="3600" b="1" i="1" dirty="0">
                <a:solidFill>
                  <a:srgbClr val="FFFF99"/>
                </a:solidFill>
                <a:effectLst>
                  <a:glow rad="88900">
                    <a:srgbClr val="660033">
                      <a:alpha val="66000"/>
                    </a:srgbClr>
                  </a:glow>
                </a:effectLst>
                <a:latin typeface="Footlight MT Light" panose="0204060206030A020304" pitchFamily="18" charset="0"/>
              </a:rPr>
              <a:t>1:5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3435" y="762000"/>
            <a:ext cx="38862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Génesis 1:5a</a:t>
            </a:r>
          </a:p>
          <a:p>
            <a:pPr algn="ctr">
              <a:lnSpc>
                <a:spcPct val="150000"/>
              </a:lnSpc>
            </a:pPr>
            <a:r>
              <a:rPr lang="es-ES_tradnl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“Y llamó a la “luz”  Día …”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14800" y="3025676"/>
            <a:ext cx="5029200" cy="22159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y a las </a:t>
            </a:r>
            <a:r>
              <a:rPr lang="es-ES_tradnl" sz="3200" dirty="0">
                <a:ln w="19050"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tinieblas</a:t>
            </a:r>
            <a:r>
              <a:rPr lang="es-ES_tradnl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llamó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2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Noche.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(Génesis 1:5b)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12575" y="5428725"/>
            <a:ext cx="1816782" cy="393736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DIA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05400" y="5407152"/>
            <a:ext cx="1971165" cy="393736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latin typeface="Comic Sans MS" pitchFamily="66" charset="0"/>
              </a:rPr>
              <a:t>NOCHE</a:t>
            </a:r>
          </a:p>
        </p:txBody>
      </p:sp>
      <p:sp>
        <p:nvSpPr>
          <p:cNvPr id="24" name="Left Bracket 23"/>
          <p:cNvSpPr/>
          <p:nvPr/>
        </p:nvSpPr>
        <p:spPr>
          <a:xfrm rot="16200000">
            <a:off x="4172264" y="3407214"/>
            <a:ext cx="723274" cy="5410201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algn="ctr"/>
            <a:r>
              <a:rPr lang="es-ES_tradnl" sz="2800" b="1" dirty="0">
                <a:solidFill>
                  <a:schemeClr val="bg1"/>
                </a:solidFill>
                <a:latin typeface="Comic Sans MS" pitchFamily="66" charset="0"/>
              </a:rPr>
              <a:t>Ciclo completo de 24 horas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0111" y="5084495"/>
            <a:ext cx="1219200" cy="1402009"/>
            <a:chOff x="-1581912" y="4191000"/>
            <a:chExt cx="1219200" cy="1402009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4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Rae\Desktop\night sky days 1-2-3 ed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298" y="661632"/>
            <a:ext cx="4431199" cy="3934536"/>
          </a:xfrm>
          <a:prstGeom prst="ellipse">
            <a:avLst/>
          </a:prstGeom>
          <a:ln w="174625" cap="rnd">
            <a:solidFill>
              <a:srgbClr val="002060"/>
            </a:solidFill>
          </a:ln>
          <a:effectLst>
            <a:glow rad="1689100">
              <a:srgbClr val="002060">
                <a:alpha val="77000"/>
              </a:srgb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92076"/>
            <a:ext cx="344322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… y 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vino el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3200" dirty="0">
                <a:solidFill>
                  <a:schemeClr val="accent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anochecer</a:t>
            </a:r>
            <a:r>
              <a:rPr lang="en-US" sz="32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*…</a:t>
            </a:r>
            <a:endParaRPr lang="en-US" sz="3200" dirty="0"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55580" y="4188957"/>
            <a:ext cx="7802620" cy="168564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La TEMPORADA DE LUZ </a:t>
            </a:r>
            <a:r>
              <a:rPr lang="es-ES_tradnl" sz="2000" b="1" u="sng" dirty="0">
                <a:solidFill>
                  <a:srgbClr val="0070C0"/>
                </a:solidFill>
                <a:latin typeface="Comic Sans MS" pitchFamily="66" charset="0"/>
              </a:rPr>
              <a:t>incluye cualquier crespúsculo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  <a:p>
            <a:pPr algn="ctr"/>
            <a:r>
              <a:rPr lang="es-ES_tradnl" sz="2000" b="1" dirty="0">
                <a:solidFill>
                  <a:srgbClr val="FF0000"/>
                </a:solidFill>
                <a:latin typeface="Comic Sans MS" pitchFamily="66" charset="0"/>
              </a:rPr>
              <a:t>Solo el primer Día de Creación </a:t>
            </a:r>
            <a:r>
              <a:rPr lang="es-ES_tradnl" sz="2000" b="1" dirty="0">
                <a:solidFill>
                  <a:schemeClr val="accent6"/>
                </a:solidFill>
                <a:latin typeface="Comic Sans MS" pitchFamily="66" charset="0"/>
              </a:rPr>
              <a:t>tuvo </a:t>
            </a:r>
            <a:r>
              <a:rPr lang="es-ES_tradnl" sz="2000" b="1" u="sng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Un</a:t>
            </a:r>
            <a:r>
              <a:rPr lang="es-ES_tradnl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crepúsculo.  </a:t>
            </a:r>
            <a:r>
              <a:rPr lang="es-ES_tradnl" sz="2000" b="1" dirty="0">
                <a:solidFill>
                  <a:schemeClr val="accent6"/>
                </a:solidFill>
                <a:latin typeface="Comic Sans MS" pitchFamily="66" charset="0"/>
              </a:rPr>
              <a:t>Después de la Temporada de Luz, apareció el crepúsculo </a:t>
            </a:r>
            <a:r>
              <a:rPr lang="es-ES_tradnl" sz="2000" b="1" dirty="0" smtClean="0"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es-ES_tradnl" sz="2000" b="1" dirty="0" smtClean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es-ES_tradnl" sz="2000" b="1" dirty="0" smtClean="0">
                <a:solidFill>
                  <a:schemeClr val="accent6"/>
                </a:solidFill>
                <a:latin typeface="Comic Sans MS" pitchFamily="66" charset="0"/>
              </a:rPr>
              <a:t>del </a:t>
            </a:r>
            <a:r>
              <a:rPr lang="es-ES_tradnl" sz="2000" b="1" dirty="0">
                <a:solidFill>
                  <a:schemeClr val="accent6"/>
                </a:solidFill>
                <a:latin typeface="Comic Sans MS" pitchFamily="66" charset="0"/>
              </a:rPr>
              <a:t>anochecer. 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[Empezó el</a:t>
            </a:r>
            <a:r>
              <a:rPr lang="es-ES_tradnl" sz="20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Day 2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 con </a:t>
            </a:r>
            <a:r>
              <a:rPr lang="es-ES_tradnl" sz="20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dos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 crepúsculos.]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3771608" y="829074"/>
            <a:ext cx="1524583" cy="8153404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76200" y="3503072"/>
            <a:ext cx="89154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[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el </a:t>
            </a:r>
            <a:r>
              <a:rPr lang="es-ES_tradnl" sz="2400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único CREPÚSCULO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en ESTA Temporada de Luz]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" y="76200"/>
            <a:ext cx="89916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28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Definiciones de Términos  de  la Creación [continuadas]</a:t>
            </a:r>
            <a:br>
              <a:rPr lang="es-ES_tradnl" sz="28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   </a:t>
            </a:r>
            <a:r>
              <a:rPr lang="es-ES_tradnl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Fase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de Luz 1* [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 </a:t>
            </a:r>
            <a:r>
              <a:rPr lang="es-ES_tradnl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ocurridas las primeras12 horas de Creación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97666" y="1654943"/>
            <a:ext cx="1906339" cy="1436132"/>
            <a:chOff x="-983650" y="3124200"/>
            <a:chExt cx="1906339" cy="1436132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09600" y="5874603"/>
            <a:ext cx="76200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La primera fase de luz del “día-inicio” enseña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SOLAMENTE las 12 horas del día (luz).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936297" y="1637948"/>
            <a:ext cx="2743200" cy="1562452"/>
          </a:xfrm>
          <a:prstGeom prst="roundRect">
            <a:avLst>
              <a:gd name="adj" fmla="val 5883"/>
            </a:avLst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s-ES_tradnl" sz="2800" b="1" spc="3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Primera Temporada de </a:t>
            </a:r>
            <a:r>
              <a:rPr lang="es-ES_tradnl" sz="28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Noche</a:t>
            </a:r>
            <a:endParaRPr lang="es-ES_tradnl" sz="2800" b="1" spc="3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76400" y="3145738"/>
            <a:ext cx="152400" cy="41199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  <a:effectLst>
            <a:glow rad="127000">
              <a:srgbClr val="CCFF33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07D9721-8667-4249-AC62-3337E1F8A73A}"/>
              </a:ext>
            </a:extLst>
          </p:cNvPr>
          <p:cNvGrpSpPr/>
          <p:nvPr/>
        </p:nvGrpSpPr>
        <p:grpSpPr>
          <a:xfrm>
            <a:off x="7726297" y="1767614"/>
            <a:ext cx="1219200" cy="1402009"/>
            <a:chOff x="-1581912" y="4191000"/>
            <a:chExt cx="1219200" cy="1402009"/>
          </a:xfrm>
        </p:grpSpPr>
        <p:pic>
          <p:nvPicPr>
            <p:cNvPr id="29" name="Picture 8" descr="C:\Users\Rae\Desktop\Art on Desktop\white man clip art\reminder_hand.png">
              <a:extLst>
                <a:ext uri="{FF2B5EF4-FFF2-40B4-BE49-F238E27FC236}">
                  <a16:creationId xmlns:a16="http://schemas.microsoft.com/office/drawing/2014/main" xmlns="" id="{1ABF067A-5951-8949-B3D3-304B9FC09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D1FF4CE-82A7-3449-8DDE-43390352BB9F}"/>
                </a:ext>
              </a:extLst>
            </p:cNvPr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9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6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DBE31-67BE-43CC-8D6C-2180D5FA0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F99BD2-3169-974C-ADE8-45B1BB251962}"/>
              </a:ext>
            </a:extLst>
          </p:cNvPr>
          <p:cNvSpPr txBox="1"/>
          <p:nvPr/>
        </p:nvSpPr>
        <p:spPr>
          <a:xfrm>
            <a:off x="1066800" y="1143001"/>
            <a:ext cx="7162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aclarar, utilizamos el nombre original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hebreo de nuestro Creador, Yahuah (</a:t>
            </a:r>
            <a:r>
              <a:rPr kumimoji="0" lang="he-I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יהוה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</a:t>
            </a:r>
            <a:r>
              <a:rPr kumimoji="0" lang="es-ES_trad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lugar de “Dios,” o “Señor,” los cuales son títulos y 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es-ES_trad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 nom</a:t>
            </a:r>
            <a:r>
              <a:rPr kumimoji="0" lang="es-ES_tradnl" sz="28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bres</a:t>
            </a:r>
            <a:r>
              <a:rPr kumimoji="0" lang="es-ES_trad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propios.  También utilizamos el nombre Yahusha (</a:t>
            </a: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יהושע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he-I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lugar de “Jesús,” que es una transliteración de un nombre griego, y la abreviatura “Yah” por los dos nombres Yahuah y Yahusha.  </a:t>
            </a:r>
          </a:p>
        </p:txBody>
      </p:sp>
      <p:pic>
        <p:nvPicPr>
          <p:cNvPr id="7" name="Picture 3" descr="C:\Users\Rae\Desktop\names trial.jpg">
            <a:extLst>
              <a:ext uri="{FF2B5EF4-FFF2-40B4-BE49-F238E27FC236}">
                <a16:creationId xmlns:a16="http://schemas.microsoft.com/office/drawing/2014/main" xmlns="" id="{2ED88BEA-E032-8E4E-93B2-F03AFDA1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699" y="4227388"/>
            <a:ext cx="2362200" cy="105520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0CB830-F254-AE41-B554-E868D8BC5F37}"/>
              </a:ext>
            </a:extLst>
          </p:cNvPr>
          <p:cNvSpPr txBox="1"/>
          <p:nvPr/>
        </p:nvSpPr>
        <p:spPr>
          <a:xfrm>
            <a:off x="1066800" y="4682431"/>
            <a:ext cx="5714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mayores detalles sobre</a:t>
            </a:r>
            <a:r>
              <a:rPr lang="es-ES_tradnl" dirty="0">
                <a:solidFill>
                  <a:prstClr val="black"/>
                </a:solidFill>
                <a:latin typeface="Calibri"/>
              </a:rPr>
              <a:t> l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 nombres,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favor de consultar: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https://studythecalendar.</a:t>
            </a:r>
            <a:r>
              <a:rPr lang="es-ES_tradnl" dirty="0">
                <a:solidFill>
                  <a:prstClr val="black"/>
                </a:solidFill>
                <a:latin typeface="Calibri"/>
                <a:hlinkClick r:id="rId4"/>
              </a:rPr>
              <a:t>com/los nombres-poderosos/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07377A-E120-5348-8BC3-1A9B543FA6D4}"/>
              </a:ext>
            </a:extLst>
          </p:cNvPr>
          <p:cNvSpPr txBox="1"/>
          <p:nvPr/>
        </p:nvSpPr>
        <p:spPr>
          <a:xfrm>
            <a:off x="86106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2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43761" y="914400"/>
            <a:ext cx="4846474" cy="4724400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glow rad="1752600">
              <a:srgbClr val="002060">
                <a:alpha val="78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349276"/>
            <a:ext cx="3443220" cy="14747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 llegó a ser la noche* ..."</a:t>
            </a: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76200"/>
            <a:ext cx="89916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</a:t>
            </a:r>
            <a:r>
              <a:rPr lang="es-ES_tradnl" sz="28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Definiciones de Términos de la Creación de Yahuah </a:t>
            </a:r>
            <a:br>
              <a:rPr lang="es-ES_tradnl" sz="28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s-ES_tradnl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Fase de Luz 2* [</a:t>
            </a:r>
            <a:r>
              <a:rPr lang="es-ES_tradnl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las últimas 12 horas finales </a:t>
            </a:r>
            <a:r>
              <a:rPr lang="es-ES_tradnl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– </a:t>
            </a:r>
            <a:r>
              <a:rPr lang="es-ES_tradnl" sz="2400" b="1" i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88900">
                    <a:srgbClr val="00FFFF"/>
                  </a:glow>
                </a:effectLst>
                <a:latin typeface="Footlight MT Light" panose="0204060206030A020304" pitchFamily="18" charset="0"/>
              </a:rPr>
              <a:t>después de ereb</a:t>
            </a:r>
            <a:r>
              <a:rPr lang="es-ES_tradnl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endParaRPr lang="es-ES_tradnl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75179" y="2487996"/>
            <a:ext cx="1906339" cy="1436132"/>
            <a:chOff x="-983650" y="3124200"/>
            <a:chExt cx="1906339" cy="1436132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365007" y="1256943"/>
            <a:ext cx="4123947" cy="2237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Al final de la primera </a:t>
            </a:r>
            <a:r>
              <a:rPr lang="es-ES_tradnl" sz="24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noche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{</a:t>
            </a:r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con boqer/amanecer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} termina el primer día.</a:t>
            </a:r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20811" y="4477029"/>
            <a:ext cx="2072814" cy="58928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Temporada de Día</a:t>
            </a:r>
            <a:r>
              <a:rPr lang="en-CA" sz="1200" b="1" dirty="0">
                <a:solidFill>
                  <a:srgbClr val="0070C0"/>
                </a:solidFill>
                <a:latin typeface="Comic Sans MS" pitchFamily="66" charset="0"/>
              </a:rPr>
              <a:t>)</a:t>
            </a:r>
            <a:endParaRPr lang="en-CA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01235" y="4475830"/>
            <a:ext cx="1971165" cy="58928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600" b="1" dirty="0">
                <a:latin typeface="Comic Sans MS" pitchFamily="66" charset="0"/>
              </a:rPr>
              <a:t>Temporada de Noche</a:t>
            </a:r>
          </a:p>
        </p:txBody>
      </p:sp>
      <p:sp>
        <p:nvSpPr>
          <p:cNvPr id="24" name="Left Bracket 23"/>
          <p:cNvSpPr/>
          <p:nvPr/>
        </p:nvSpPr>
        <p:spPr>
          <a:xfrm rot="16200000" flipH="1">
            <a:off x="2019300" y="2803711"/>
            <a:ext cx="838200" cy="4114799"/>
          </a:xfrm>
          <a:prstGeom prst="leftBracket">
            <a:avLst>
              <a:gd name="adj" fmla="val 30846"/>
            </a:avLst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800" dirty="0"/>
          </a:p>
          <a:p>
            <a:pPr algn="ctr"/>
            <a:r>
              <a:rPr lang="es-ES_tradnl" sz="2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Ciclo de 12 horas de luz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33748" y="3733800"/>
            <a:ext cx="467665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“…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un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día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de 24 horas.* ”</a:t>
            </a:r>
          </a:p>
        </p:txBody>
      </p:sp>
      <p:sp>
        <p:nvSpPr>
          <p:cNvPr id="27" name="Left Bracket 26"/>
          <p:cNvSpPr/>
          <p:nvPr/>
        </p:nvSpPr>
        <p:spPr>
          <a:xfrm rot="16200000" flipH="1">
            <a:off x="6367275" y="2805375"/>
            <a:ext cx="838200" cy="4123944"/>
          </a:xfrm>
          <a:prstGeom prst="leftBracket">
            <a:avLst>
              <a:gd name="adj" fmla="val 30846"/>
            </a:avLst>
          </a:prstGeom>
          <a:ln w="76200">
            <a:solidFill>
              <a:schemeClr val="tx2">
                <a:lumMod val="50000"/>
              </a:schemeClr>
            </a:solidFill>
            <a:headEnd type="oval" w="med" len="med"/>
            <a:tailEnd type="oval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800" dirty="0"/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 </a:t>
            </a:r>
            <a:r>
              <a:rPr lang="es-ES_tradnl" sz="2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Ciclo de 12 </a:t>
            </a:r>
            <a:r>
              <a:rPr lang="es-ES_tradnl" sz="20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horas de </a:t>
            </a:r>
            <a:r>
              <a:rPr lang="es-ES_tradnl" sz="2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noche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76200" y="5827693"/>
            <a:ext cx="8317732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fase 2 del inicio del día añade la </a:t>
            </a:r>
            <a:r>
              <a:rPr lang="es-ES_tradnl" sz="2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temporada</a:t>
            </a:r>
          </a:p>
          <a:p>
            <a:pPr algn="ctr"/>
            <a:r>
              <a:rPr lang="es-ES_tradnl" sz="2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de noche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terminando con el ciclo de  24 horas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  </a:t>
            </a:r>
            <a:endParaRPr lang="es-ES_tradnl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70210" y="3632324"/>
            <a:ext cx="1219200" cy="1402009"/>
            <a:chOff x="-1581912" y="4191000"/>
            <a:chExt cx="1219200" cy="1402009"/>
          </a:xfrm>
        </p:grpSpPr>
        <p:pic>
          <p:nvPicPr>
            <p:cNvPr id="3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81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4" grpId="0" animBg="1"/>
      <p:bldP spid="26" grpId="0"/>
      <p:bldP spid="27" grpId="0" animBg="1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5382" y="5103989"/>
            <a:ext cx="1219200" cy="1432786"/>
            <a:chOff x="-1581912" y="4191000"/>
            <a:chExt cx="1219200" cy="1432786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Definición</a:t>
              </a:r>
            </a:p>
          </p:txBody>
        </p:sp>
      </p:grpSp>
      <p:sp>
        <p:nvSpPr>
          <p:cNvPr id="3" name="Teardrop 2"/>
          <p:cNvSpPr/>
          <p:nvPr/>
        </p:nvSpPr>
        <p:spPr>
          <a:xfrm rot="18992246">
            <a:off x="2443452" y="1477103"/>
            <a:ext cx="4361168" cy="4683652"/>
          </a:xfrm>
          <a:prstGeom prst="teardrop">
            <a:avLst/>
          </a:prstGeom>
          <a:gradFill flip="none" rotWithShape="1">
            <a:gsLst>
              <a:gs pos="8000">
                <a:srgbClr val="002060"/>
              </a:gs>
              <a:gs pos="78000">
                <a:srgbClr val="000612"/>
              </a:gs>
              <a:gs pos="30000">
                <a:schemeClr val="tx1"/>
              </a:gs>
              <a:gs pos="93000">
                <a:srgbClr val="0A128C"/>
              </a:gs>
              <a:gs pos="100000">
                <a:srgbClr val="7005D4"/>
              </a:gs>
            </a:gsLst>
            <a:lin ang="5400000" scaled="1"/>
            <a:tileRect/>
          </a:gradFill>
          <a:ln w="57150"/>
          <a:effectLst>
            <a:glow rad="1905000">
              <a:srgbClr val="002060">
                <a:alpha val="74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144266" y="6181102"/>
            <a:ext cx="5074919" cy="546136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TAMBIÉN LA TEMPORADA DE NOCHE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1647885"/>
            <a:ext cx="4358212" cy="330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 a las</a:t>
            </a:r>
          </a:p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600" dirty="0">
                <a:ln w="28575"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tinieblas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llamó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Noche.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(Génesis 1:5b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850" y="2895600"/>
            <a:ext cx="1474314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Anochecer
Crepúsculo</a:t>
            </a:r>
            <a:r>
              <a:rPr lang="en-US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
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08036" y="2886455"/>
            <a:ext cx="1474314" cy="646331"/>
          </a:xfrm>
          <a:prstGeom prst="rect">
            <a:avLst/>
          </a:prstGeom>
          <a:effectLst>
            <a:glow rad="736600">
              <a:srgbClr val="FFFF00"/>
            </a:glo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dirty="0">
                <a:solidFill>
                  <a:srgbClr val="E646C8"/>
                </a:solidFill>
                <a:effectLst>
                  <a:glow rad="127000">
                    <a:srgbClr val="FFFF00"/>
                  </a:glow>
                </a:effectLst>
                <a:latin typeface="Arial Rounded MT Bold" pitchFamily="34" charset="0"/>
              </a:rPr>
              <a:t>Amanecer
Crepúsculo</a:t>
            </a:r>
            <a:endParaRPr lang="es-ES_tradnl" dirty="0">
              <a:solidFill>
                <a:srgbClr val="E646C8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5494" y="152400"/>
            <a:ext cx="8633012" cy="762000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Definiciones de Términos de Creación de Yahuah
</a:t>
            </a:r>
          </a:p>
        </p:txBody>
      </p:sp>
    </p:spTree>
    <p:extLst>
      <p:ext uri="{BB962C8B-B14F-4D97-AF65-F5344CB8AC3E}">
        <p14:creationId xmlns:p14="http://schemas.microsoft.com/office/powerpoint/2010/main" val="2246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day-night ed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205506" cy="42027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454079" y="-1"/>
            <a:ext cx="8709212" cy="5574305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Se enseña el Día UNO con </a:t>
            </a:r>
            <a:br>
              <a:rPr lang="es-ES_tradnl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</a:br>
            <a:r>
              <a:rPr lang="es-ES_tradnl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 definiciones y eventos literales</a:t>
            </a: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32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36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en-CA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    hasta el final de la </a:t>
            </a:r>
            <a:r>
              <a:rPr lang="es-ES_tradnl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noche.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1" y="5586844"/>
            <a:ext cx="7924800" cy="1219200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s-ES_tradnl" sz="28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es-ES_tradnl" sz="2800" b="1" i="1" dirty="0">
                <a:solidFill>
                  <a:schemeClr val="bg1"/>
                </a:solidFill>
                <a:latin typeface="Footlight MT Light" panose="0204060206030A020304" pitchFamily="18" charset="0"/>
              </a:rPr>
              <a:t>Ahora estamos listos  para examinar los eventos literales en otros días con el Concepto B.</a:t>
            </a:r>
            <a:r>
              <a:rPr lang="es-ES_tradnl" sz="28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
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1278" y="2274438"/>
            <a:ext cx="1395595" cy="2091363"/>
            <a:chOff x="8732520" y="3713571"/>
            <a:chExt cx="1395595" cy="2091363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Definición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73959" y="2916662"/>
            <a:ext cx="1906339" cy="1441705"/>
            <a:chOff x="-991270" y="3118627"/>
            <a:chExt cx="1906339" cy="1441705"/>
          </a:xfrm>
        </p:grpSpPr>
        <p:pic>
          <p:nvPicPr>
            <p:cNvPr id="2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1270" y="3118627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 Evento literal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0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42044" y="1981200"/>
            <a:ext cx="3192431" cy="38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s-ES_tradnl" sz="3600" b="1" i="1" spc="300" dirty="0">
              <a:solidFill>
                <a:srgbClr val="FFFF99"/>
              </a:solidFill>
              <a:effectLst>
                <a:glow rad="127000">
                  <a:srgbClr val="002060"/>
                </a:glow>
              </a:effectLst>
              <a:latin typeface="Footlight MT Light" panose="0204060206030A020304" pitchFamily="18" charset="0"/>
            </a:endParaRPr>
          </a:p>
          <a:p>
            <a:pPr algn="ctr"/>
            <a:r>
              <a:rPr lang="es-ES_tradnl" sz="36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Introducción al </a:t>
            </a:r>
            <a:r>
              <a:rPr lang="es-ES_tradnl" sz="3600" b="1" i="1" u="sng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orden</a:t>
            </a:r>
            <a:r>
              <a:rPr lang="es-ES_tradnl" sz="36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 de los eventos del Concepto B</a:t>
            </a:r>
            <a:r>
              <a:rPr lang="en-CA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
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791199" y="1143001"/>
            <a:ext cx="3115850" cy="6300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endParaRPr lang="es-ES_tradnl" sz="1600" b="1" dirty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Concepto B Gen 1:5</a:t>
            </a:r>
            <a:b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Orden de Eventos Literales
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53000" y="1760221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El orden de los eventos literales</a:t>
            </a:r>
            <a:b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para el "día-inicio" en el versículo 5 [</a:t>
            </a:r>
            <a:r>
              <a:rPr lang="es-ES_tradnl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el 1</a:t>
            </a:r>
            <a:r>
              <a:rPr lang="es-ES_tradnl" b="1" baseline="30000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er</a:t>
            </a:r>
            <a:r>
              <a:rPr lang="es-ES_tradnl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Día de Creación</a:t>
            </a:r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es muy diferente del "día-inicio" en los días siguientes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8602" y="1155866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endParaRPr lang="es-ES_tradnl" b="1" dirty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Concepto A Gen 1:5</a:t>
            </a:r>
            <a:b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Definiciones de términos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
</a:t>
            </a:r>
          </a:p>
        </p:txBody>
      </p:sp>
      <p:sp>
        <p:nvSpPr>
          <p:cNvPr id="26" name="Left Bracket 25"/>
          <p:cNvSpPr/>
          <p:nvPr/>
        </p:nvSpPr>
        <p:spPr>
          <a:xfrm rot="16200000" flipH="1">
            <a:off x="4064156" y="-2440896"/>
            <a:ext cx="737750" cy="6013815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s-ES_tradnl" sz="28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s-ES_tradnl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Eventos literales del Concepto B
</a:t>
            </a:r>
          </a:p>
        </p:txBody>
      </p:sp>
      <p:sp>
        <p:nvSpPr>
          <p:cNvPr id="27" name="Left Bracket 26"/>
          <p:cNvSpPr/>
          <p:nvPr/>
        </p:nvSpPr>
        <p:spPr>
          <a:xfrm>
            <a:off x="3810000" y="1628764"/>
            <a:ext cx="1808088" cy="4695836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063629176"/>
              </p:ext>
            </p:extLst>
          </p:nvPr>
        </p:nvGraphicFramePr>
        <p:xfrm>
          <a:off x="3954049" y="3124200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618088" y="5421868"/>
            <a:ext cx="1906339" cy="1436132"/>
            <a:chOff x="-983650" y="3124200"/>
            <a:chExt cx="1906339" cy="1436132"/>
          </a:xfrm>
        </p:grpSpPr>
        <p:pic>
          <p:nvPicPr>
            <p:cNvPr id="3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0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11515"/>
            <a:ext cx="8655300" cy="6494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Cada </a:t>
            </a:r>
            <a:r>
              <a:rPr lang="es-ES_tradnl" sz="3200" b="1" spc="300" dirty="0">
                <a:ln>
                  <a:solidFill>
                    <a:srgbClr val="6EE9FA"/>
                  </a:solidFill>
                </a:ln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definición</a:t>
            </a:r>
            <a:r>
              <a:rPr lang="es-ES_tradnl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en Génesis 1:5 es de suma importancia.</a:t>
            </a:r>
            <a:endParaRPr lang="es-ES_tradnl" sz="4400" spc="3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Las Escrituras han proporcionado las definiciones de sus términos del calendario.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
</a:t>
            </a:r>
          </a:p>
          <a:p>
            <a:r>
              <a:rPr lang="es-ES_tradnl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Concepto A: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Define los términos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del día, de la noche, del anochecer y del amanecer.
Nota:  Génesis 1:5 tiene </a:t>
            </a:r>
            <a:r>
              <a:rPr lang="es-ES_tradnl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otro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propósito.</a:t>
            </a:r>
          </a:p>
          <a:p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s-ES_tradnl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Concepto B: 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Dará el </a:t>
            </a:r>
            <a:r>
              <a:rPr lang="es-ES_tradnl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orden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correcto de los eventos tal como ocurren. 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486769" y="5638800"/>
            <a:ext cx="1666632" cy="1102660"/>
            <a:chOff x="-983650" y="3124200"/>
            <a:chExt cx="1906339" cy="1436132"/>
          </a:xfrm>
        </p:grpSpPr>
        <p:pic>
          <p:nvPicPr>
            <p:cNvPr id="17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4800" y="2530914"/>
            <a:ext cx="1219200" cy="1402009"/>
            <a:chOff x="-1581912" y="4191000"/>
            <a:chExt cx="1219200" cy="1402009"/>
          </a:xfrm>
        </p:grpSpPr>
        <p:pic>
          <p:nvPicPr>
            <p:cNvPr id="14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2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2400"/>
            <a:ext cx="8458200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Propósito #1</a:t>
            </a:r>
            <a: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[a]: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endParaRPr lang="es-ES_tradnl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Orden correcto de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eventos</a:t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para temporadas de “</a:t>
            </a:r>
            <a:r>
              <a:rPr lang="es-ES_tradnl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Yom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(día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)</a:t>
            </a: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r>
              <a:rPr lang="en-US" sz="3200" b="1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3200" b="1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temporada de</a:t>
            </a:r>
            <a:r>
              <a:rPr lang="es-ES_tradnl" sz="3200" b="1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día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llega primero … </a:t>
            </a:r>
          </a:p>
          <a:p>
            <a:endParaRPr lang="es-ES_tradnl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r"/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… y sigue la temporada de noche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01487" y="5170733"/>
            <a:ext cx="1906339" cy="1436132"/>
            <a:chOff x="-983650" y="3124200"/>
            <a:chExt cx="1906339" cy="1436132"/>
          </a:xfrm>
        </p:grpSpPr>
        <p:pic>
          <p:nvPicPr>
            <p:cNvPr id="1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</a:t>
              </a:r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literal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848537" y="2514600"/>
            <a:ext cx="1219200" cy="1402009"/>
            <a:chOff x="-1581912" y="4191000"/>
            <a:chExt cx="1219200" cy="1402009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3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52400"/>
            <a:ext cx="8686800" cy="78790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Propósito #1</a:t>
            </a:r>
            <a: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[b]: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Orden correcto de eventos</a:t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para los “</a:t>
            </a:r>
            <a:r>
              <a:rPr lang="es-ES_tradnl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crepúsculos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”</a:t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(¡</a:t>
            </a:r>
            <a:r>
              <a:rPr lang="es-ES_tradnl" sz="2400" b="1" dirty="0">
                <a:solidFill>
                  <a:schemeClr val="accent6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SOLAMENTE </a:t>
            </a:r>
            <a:r>
              <a:rPr lang="es-ES_tradnl" sz="2400" b="1" dirty="0">
                <a:solidFill>
                  <a:srgbClr val="FFC0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en el primer día</a:t>
            </a:r>
            <a:r>
              <a:rPr lang="es-ES_tradnl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!)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endParaRPr lang="es-ES_tradnl" sz="20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41300">
                    <a:schemeClr val="accent6">
                      <a:lumMod val="20000"/>
                      <a:lumOff val="80000"/>
                    </a:schemeClr>
                  </a:glow>
                </a:effectLst>
                <a:latin typeface="Arial Rounded MT Bold" pitchFamily="34" charset="0"/>
              </a:rPr>
              <a:t>Después de la 1a temporada de luz de la Creación, 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llegó la noche</a:t>
            </a:r>
            <a:r>
              <a:rPr lang="es-ES_tradnl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…</a:t>
            </a:r>
            <a:endParaRPr lang="es-ES_tradnl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[y pasó la noche]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(Nota:  </a:t>
            </a:r>
            <a:r>
              <a:rPr lang="es-ES_tradnl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al inicio del primer crepúsculo del amanecer</a:t>
            </a:r>
            <a:r>
              <a:rPr lang="en-US" sz="2000" b="1" dirty="0"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, 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que </a:t>
            </a:r>
            <a:r>
              <a:rPr lang="es-ES_tradnl" sz="2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siendo - </a:t>
            </a:r>
            <a:r>
              <a:rPr lang="es-ES_tradnl" sz="2000" b="1" dirty="0">
                <a:ln>
                  <a:solidFill>
                    <a:srgbClr val="0000FF"/>
                  </a:solidFill>
                </a:ln>
                <a:solidFill>
                  <a:srgbClr val="E646C8"/>
                </a:solidFill>
                <a:effectLst>
                  <a:glow rad="304800">
                    <a:srgbClr val="FFFF99"/>
                  </a:glow>
                </a:effectLst>
                <a:latin typeface="Arial Black" pitchFamily="34" charset="0"/>
              </a:rPr>
              <a:t>BOQER</a:t>
            </a:r>
            <a:r>
              <a:rPr lang="es-ES_tradn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 la temporada de luz #2.</a:t>
            </a:r>
            <a:r>
              <a:rPr lang="es-ES_tradn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  <a:t>) 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  <a:t/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</a:br>
            <a:r>
              <a:rPr lang="es-ES_tradnl" sz="2400" b="1" dirty="0">
                <a:ln>
                  <a:solidFill>
                    <a:srgbClr val="FFFF00"/>
                  </a:solidFill>
                </a:ln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Esta acción de separación </a:t>
            </a:r>
            <a:r>
              <a:rPr lang="es-ES_tradnl" sz="2400" b="1" dirty="0">
                <a:ln>
                  <a:solidFill>
                    <a:srgbClr val="9966FF"/>
                  </a:solidFill>
                </a:ln>
                <a:solidFill>
                  <a:srgbClr val="E646C8"/>
                </a:solidFill>
                <a:effectLst>
                  <a:glow rad="101600">
                    <a:srgbClr val="CCFF33"/>
                  </a:glow>
                </a:effectLst>
                <a:latin typeface="Arial Black" panose="020B0A04020102020204" pitchFamily="34" charset="0"/>
              </a:rPr>
              <a:t>Boqer</a:t>
            </a:r>
            <a:r>
              <a:rPr lang="es-ES_tradnl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2400" b="1" dirty="0">
                <a:ln>
                  <a:solidFill>
                    <a:srgbClr val="FFFF00"/>
                  </a:solidFill>
                </a:ln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dividió</a:t>
            </a:r>
            <a:r>
              <a:rPr lang="es-ES_tradnl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  </a:t>
            </a:r>
            <a:endParaRPr lang="es-ES_tradnl" sz="2000" b="1" dirty="0">
              <a:ln>
                <a:solidFill>
                  <a:srgbClr val="FFFF00"/>
                </a:solidFill>
              </a:ln>
              <a:solidFill>
                <a:srgbClr val="E646C8"/>
              </a:solidFill>
              <a:effectLst>
                <a:glow rad="101600">
                  <a:srgbClr val="6EE9FA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el primer ciclo de</a:t>
            </a:r>
            <a:r>
              <a:rPr lang="es-ES_tradnl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24 horas del segundo ciclo de</a:t>
            </a:r>
            <a:r>
              <a:rPr lang="es-ES_tradnl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24 horas.)</a:t>
            </a:r>
          </a:p>
          <a:p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</a:t>
            </a:r>
            <a:r>
              <a:rPr lang="es-ES_tradnl" sz="2000" b="1" dirty="0"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… y </a:t>
            </a:r>
            <a:r>
              <a:rPr lang="es-ES_tradnl" sz="2000" b="1" u="sng" dirty="0">
                <a:effectLst>
                  <a:glow rad="152400">
                    <a:schemeClr val="accent2">
                      <a:lumMod val="60000"/>
                      <a:lumOff val="40000"/>
                      <a:alpha val="94000"/>
                    </a:schemeClr>
                  </a:glow>
                </a:effectLst>
                <a:latin typeface="Arial Rounded MT Bold" pitchFamily="34" charset="0"/>
              </a:rPr>
              <a:t>entonces</a:t>
            </a:r>
            <a:r>
              <a:rPr lang="es-ES_tradnl" sz="2000" b="1" dirty="0"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comenzó el primer amanecer/crepúsculo</a:t>
            </a:r>
          </a:p>
          <a:p>
            <a:r>
              <a:rPr lang="es-ES_tradnl" sz="2000" b="1" dirty="0"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                   </a:t>
            </a:r>
            <a:r>
              <a:rPr lang="es-ES_tradnl" sz="2000" b="1" dirty="0">
                <a:effectLst>
                  <a:glow rad="203200">
                    <a:schemeClr val="accent6">
                      <a:lumMod val="40000"/>
                      <a:lumOff val="60000"/>
                    </a:schemeClr>
                  </a:glow>
                </a:effectLst>
                <a:latin typeface="Arial Rounded MT Bold" pitchFamily="34" charset="0"/>
              </a:rPr>
              <a:t>de la mañana del segundo día (Ciclo #2.</a:t>
            </a:r>
            <a:r>
              <a:rPr lang="es-ES_tradnl" sz="2400" b="1" dirty="0">
                <a:effectLst>
                  <a:glow rad="203200">
                    <a:schemeClr val="accent6">
                      <a:lumMod val="40000"/>
                      <a:lumOff val="60000"/>
                    </a:schemeClr>
                  </a:glow>
                </a:effectLst>
                <a:latin typeface="Arial Rounded MT Bold" pitchFamily="34" charset="0"/>
              </a:rPr>
              <a:t>) </a:t>
            </a:r>
            <a:r>
              <a:rPr lang="en-US" sz="2800" b="1" dirty="0"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 </a:t>
            </a:r>
            <a:r>
              <a:rPr lang="en-US" sz="32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32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endParaRPr lang="en-US" b="1" dirty="0">
              <a:solidFill>
                <a:srgbClr val="00FFFF"/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8225" y="1002268"/>
            <a:ext cx="1906339" cy="1436132"/>
            <a:chOff x="-983650" y="3124200"/>
            <a:chExt cx="1906339" cy="1436132"/>
          </a:xfrm>
        </p:grpSpPr>
        <p:pic>
          <p:nvPicPr>
            <p:cNvPr id="11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sp>
        <p:nvSpPr>
          <p:cNvPr id="16" name="Teardrop 15"/>
          <p:cNvSpPr/>
          <p:nvPr/>
        </p:nvSpPr>
        <p:spPr>
          <a:xfrm>
            <a:off x="298376" y="203947"/>
            <a:ext cx="997023" cy="838200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Día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3863708"/>
            <a:ext cx="1219200" cy="1402009"/>
            <a:chOff x="-1581912" y="4191000"/>
            <a:chExt cx="1219200" cy="1402009"/>
          </a:xfrm>
        </p:grpSpPr>
        <p:pic>
          <p:nvPicPr>
            <p:cNvPr id="14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cxnSp>
        <p:nvCxnSpPr>
          <p:cNvPr id="6" name="Straight Connector 5"/>
          <p:cNvCxnSpPr>
            <a:cxnSpLocks/>
          </p:cNvCxnSpPr>
          <p:nvPr/>
        </p:nvCxnSpPr>
        <p:spPr>
          <a:xfrm>
            <a:off x="762000" y="2971800"/>
            <a:ext cx="1676400" cy="0"/>
          </a:xfrm>
          <a:prstGeom prst="line">
            <a:avLst/>
          </a:prstGeom>
          <a:ln w="76200">
            <a:solidFill>
              <a:srgbClr val="CCFF33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54C22A6-39DA-9947-8F45-FF561D03AB03}"/>
              </a:ext>
            </a:extLst>
          </p:cNvPr>
          <p:cNvCxnSpPr>
            <a:cxnSpLocks/>
          </p:cNvCxnSpPr>
          <p:nvPr/>
        </p:nvCxnSpPr>
        <p:spPr>
          <a:xfrm>
            <a:off x="838200" y="2971800"/>
            <a:ext cx="1600200" cy="0"/>
          </a:xfrm>
          <a:prstGeom prst="line">
            <a:avLst/>
          </a:prstGeom>
          <a:ln w="76200">
            <a:solidFill>
              <a:srgbClr val="CCFF33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8610600" cy="57554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200000"/>
              </a:lnSpc>
            </a:pPr>
            <a:r>
              <a:rPr lang="es-ES_tradnl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¿Qué más logran los crepúsculos?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?</a:t>
            </a:r>
          </a:p>
          <a:p>
            <a:pPr algn="ctr">
              <a:lnSpc>
                <a:spcPct val="20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Los crepúsculos siempre harán la transición entre:
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La temporada de </a:t>
            </a:r>
            <a:r>
              <a:rPr lang="es-ES_tradnl" sz="28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a la de noche y/o</a:t>
            </a:r>
          </a:p>
          <a:p>
            <a:pPr marL="457200" indent="-45720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La temporada de noche a la de </a:t>
            </a:r>
            <a:r>
              <a:rPr lang="es-ES_tradnl" sz="2800" dirty="0" smtClean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día.</a:t>
            </a:r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72072" y="5334000"/>
            <a:ext cx="1906339" cy="1436132"/>
            <a:chOff x="-983650" y="3124200"/>
            <a:chExt cx="1906339" cy="1436132"/>
          </a:xfrm>
        </p:grpSpPr>
        <p:pic>
          <p:nvPicPr>
            <p:cNvPr id="1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1000" y="2365805"/>
            <a:ext cx="1219200" cy="1402009"/>
            <a:chOff x="-1581912" y="4191000"/>
            <a:chExt cx="1219200" cy="1402009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4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52400"/>
            <a:ext cx="8610600" cy="24784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luz fue llevada a cabo primero 
 (primer Día) y </a:t>
            </a:r>
            <a:r>
              <a:rPr lang="es-ES_tradnl" sz="3600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luz </a:t>
            </a:r>
          </a:p>
          <a:p>
            <a:pPr algn="ctr">
              <a:lnSpc>
                <a:spcPct val="150000"/>
              </a:lnSpc>
            </a:pPr>
            <a:r>
              <a:rPr lang="es-ES_tradnl" sz="3600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empezó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el primer ciclo de 24 horas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" y="2819400"/>
            <a:ext cx="7620000" cy="2767548"/>
          </a:xfrm>
          <a:prstGeom prst="roundRect">
            <a:avLst/>
          </a:prstGeom>
          <a:blipFill dpi="0" rotWithShape="1">
            <a:blip r:embed="rId3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76284" y="2971800"/>
            <a:ext cx="7115232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El crepúsculo de anochecer siguió 12 horas más tarde.
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La noche no puede llegar primero, ya que debe haber “Luz” primero para mezclarse con la subsiguiente “oscuridad” – la única manera en que se puede producir </a:t>
            </a:r>
            <a:r>
              <a:rPr lang="es-ES_tradnl" sz="24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un crespúsculo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.</a:t>
            </a:r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1" y="5671571"/>
            <a:ext cx="8077199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Pregunta:  ¿Cómo puede comenzar el anochecer un nuevo día después del paso de solamente las primeras 12 horas de LUZ?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8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932861" y="626769"/>
            <a:ext cx="1906339" cy="1436132"/>
            <a:chOff x="-983650" y="3124200"/>
            <a:chExt cx="1906339" cy="1436132"/>
          </a:xfrm>
        </p:grpSpPr>
        <p:pic>
          <p:nvPicPr>
            <p:cNvPr id="2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sp>
        <p:nvSpPr>
          <p:cNvPr id="30" name="Teardrop 29"/>
          <p:cNvSpPr/>
          <p:nvPr/>
        </p:nvSpPr>
        <p:spPr>
          <a:xfrm>
            <a:off x="409464" y="1014984"/>
            <a:ext cx="997023" cy="838200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Día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597445"/>
            <a:ext cx="1219200" cy="1402009"/>
            <a:chOff x="-1581912" y="4191000"/>
            <a:chExt cx="1219200" cy="1402009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3200400" y="4731026"/>
            <a:ext cx="1143000" cy="0"/>
          </a:xfrm>
          <a:prstGeom prst="line">
            <a:avLst/>
          </a:prstGeom>
          <a:ln w="3810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7307581" y="4343400"/>
            <a:ext cx="570830" cy="0"/>
          </a:xfrm>
          <a:prstGeom prst="line">
            <a:avLst/>
          </a:prstGeom>
          <a:ln w="5715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0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75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574115" y="990600"/>
            <a:ext cx="1988485" cy="4800600"/>
          </a:xfrm>
          <a:prstGeom prst="ellipse">
            <a:avLst/>
          </a:prstGeom>
          <a:blipFill dpi="0" rotWithShape="1">
            <a:blip r:embed="rId3" cstate="email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5546" y="990600"/>
            <a:ext cx="2807508" cy="330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luz de</a:t>
            </a:r>
            <a:r>
              <a:rPr lang="es-ES_tradnl" sz="36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     Yahuah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comienza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el día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3071784" cy="2237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Sigue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el 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anochecer</a:t>
            </a: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990600"/>
            <a:ext cx="3352800" cy="25590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 termina la  </a:t>
            </a:r>
            <a:r>
              <a:rPr lang="es-ES_tradnl" sz="36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oscuridad</a:t>
            </a:r>
          </a:p>
          <a:p>
            <a:pPr algn="ctr">
              <a:lnSpc>
                <a:spcPct val="150000"/>
              </a:lnSpc>
            </a:pPr>
            <a:r>
              <a:rPr lang="es-ES_tradnl" sz="3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(noche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)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~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5782270"/>
            <a:ext cx="780377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El </a:t>
            </a:r>
            <a:r>
              <a:rPr lang="es-ES_tradnl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primer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ciclo completo de </a:t>
            </a:r>
            <a:r>
              <a:rPr lang="es-ES_tradnl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24 </a:t>
            </a:r>
            <a:r>
              <a:rPr lang="es-ES_tradnl" sz="32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horas</a:t>
            </a:r>
            <a:r>
              <a:rPr lang="es-ES_tradnl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
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0104"/>
            <a:ext cx="9144000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Génesis 1:5: Resumen </a:t>
            </a:r>
            <a:r>
              <a:rPr lang="es-ES_tradnl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SOLAMENTE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del Día Uno 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60022" y="4518705"/>
            <a:ext cx="1936917" cy="1421301"/>
            <a:chOff x="-1014228" y="3124200"/>
            <a:chExt cx="1936917" cy="1421301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1014228" y="4176169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12453" y="4253099"/>
            <a:ext cx="1219200" cy="1402009"/>
            <a:chOff x="-1581912" y="4191000"/>
            <a:chExt cx="1219200" cy="1402009"/>
          </a:xfrm>
        </p:grpSpPr>
        <p:pic>
          <p:nvPicPr>
            <p:cNvPr id="2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7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" y="184826"/>
            <a:ext cx="9067800" cy="20005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Lucida Calligraphy" pitchFamily="66" charset="0"/>
              </a:rPr>
              <a:t>¿</a:t>
            </a:r>
            <a:r>
              <a:rPr lang="es-ES_tradnl" sz="4400" b="1" dirty="0">
                <a:solidFill>
                  <a:srgbClr val="FFC000"/>
                </a:solidFill>
                <a:latin typeface="Lucida Calligraphy" pitchFamily="66" charset="0"/>
              </a:rPr>
              <a:t>Cuándo comienza el Día     de acuerdo al</a:t>
            </a:r>
            <a:r>
              <a:rPr lang="es-ES_tradnl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/>
            </a:r>
            <a:br>
              <a:rPr lang="es-ES_tradnl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</a:br>
            <a:endParaRPr lang="es-ES_tradnl" sz="36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0" y="4978688"/>
            <a:ext cx="914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?</a:t>
            </a:r>
            <a:endParaRPr lang="en-US" sz="72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5</a:t>
            </a:fld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608FEA-492C-6C49-809C-0D3CDDDEE7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1752600"/>
            <a:ext cx="6490324" cy="47842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8DD5E1-3ED8-9644-AAA7-35B7CD470FF5}"/>
              </a:ext>
            </a:extLst>
          </p:cNvPr>
          <p:cNvSpPr txBox="1"/>
          <p:nvPr/>
        </p:nvSpPr>
        <p:spPr>
          <a:xfrm>
            <a:off x="5607364" y="4879739"/>
            <a:ext cx="1142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600" dirty="0">
                <a:solidFill>
                  <a:srgbClr val="FFD579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90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240" y="1524000"/>
            <a:ext cx="9160464" cy="3354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Contestación</a:t>
            </a:r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:</a:t>
            </a:r>
          </a:p>
          <a:p>
            <a:pPr algn="ct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Porque el Día Uno comenzó con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una </a:t>
            </a:r>
            <a:r>
              <a:rPr lang="en-US" sz="4000" dirty="0">
                <a:ln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Luz Pura  </a:t>
            </a:r>
            <a:r>
              <a:rPr lang="en-US" sz="4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especial</a:t>
            </a:r>
            <a:r>
              <a:rPr lang="en-US" sz="4000" dirty="0">
                <a:ln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,</a:t>
            </a:r>
            <a:r>
              <a:rPr lang="en-US" sz="4000" dirty="0">
                <a:ln>
                  <a:solidFill>
                    <a:srgbClr val="FFFF99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n-US" sz="4000" dirty="0">
                <a:ln>
                  <a:solidFill>
                    <a:srgbClr val="FFFF99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{</a:t>
            </a:r>
            <a:r>
              <a:rPr lang="en-US" sz="3200" dirty="0">
                <a:ln w="28575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 </a:t>
            </a:r>
            <a:r>
              <a:rPr lang="en-US" sz="3200" dirty="0">
                <a:ln w="28575"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Yahuah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} 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 el crepúsculo del </a:t>
            </a:r>
            <a:r>
              <a:rPr lang="es-ES_tradnl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amanecer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20" y="26312"/>
            <a:ext cx="9153144" cy="16475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¿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Por qué se ha dado esta información para el primer día </a:t>
            </a:r>
            <a:r>
              <a:rPr lang="es-ES_tradnl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Solamente</a:t>
            </a:r>
            <a:r>
              <a:rPr lang="es-ES_tradnl" sz="36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?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320" y="2815532"/>
            <a:ext cx="1219200" cy="1402009"/>
            <a:chOff x="-1581912" y="4191000"/>
            <a:chExt cx="1219200" cy="1402009"/>
          </a:xfrm>
        </p:grpSpPr>
        <p:pic>
          <p:nvPicPr>
            <p:cNvPr id="18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A511C3-9E47-C941-A372-9DA76E03F973}"/>
              </a:ext>
            </a:extLst>
          </p:cNvPr>
          <p:cNvSpPr/>
          <p:nvPr/>
        </p:nvSpPr>
        <p:spPr>
          <a:xfrm>
            <a:off x="181536" y="4952243"/>
            <a:ext cx="8695764" cy="24784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Este detalle se examinará pronto de acuerdo con las definiciones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30223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ardrop 18"/>
          <p:cNvSpPr/>
          <p:nvPr/>
        </p:nvSpPr>
        <p:spPr>
          <a:xfrm rot="18992246">
            <a:off x="479632" y="949350"/>
            <a:ext cx="4361168" cy="4683652"/>
          </a:xfrm>
          <a:prstGeom prst="teardrop">
            <a:avLst/>
          </a:prstGeom>
          <a:gradFill flip="none" rotWithShape="1">
            <a:gsLst>
              <a:gs pos="8000">
                <a:srgbClr val="002060"/>
              </a:gs>
              <a:gs pos="78000">
                <a:srgbClr val="000612"/>
              </a:gs>
              <a:gs pos="30000">
                <a:schemeClr val="tx1"/>
              </a:gs>
              <a:gs pos="93000">
                <a:srgbClr val="0A128C"/>
              </a:gs>
              <a:gs pos="100000">
                <a:srgbClr val="7005D4"/>
              </a:gs>
            </a:gsLst>
            <a:lin ang="5400000" scaled="1"/>
            <a:tileRect/>
          </a:gradFill>
          <a:ln w="57150"/>
          <a:effectLst>
            <a:glow rad="1905000">
              <a:srgbClr val="002060">
                <a:alpha val="74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1752600"/>
            <a:ext cx="32004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“y fue la tarde y la mañana un 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día*…”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33266" y="4449108"/>
            <a:ext cx="7602754" cy="144014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Próximo, el SEGUNDO DÍA </a:t>
            </a:r>
            <a:r>
              <a:rPr lang="es-ES_tradnl" b="1" u="sng" dirty="0">
                <a:solidFill>
                  <a:srgbClr val="0070C0"/>
                </a:solidFill>
                <a:latin typeface="Comic Sans MS" pitchFamily="66" charset="0"/>
              </a:rPr>
              <a:t>tendrá </a:t>
            </a:r>
            <a:r>
              <a:rPr lang="es-ES_tradnl" b="1" u="sng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dos crepúsculos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. 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chemeClr val="accent6"/>
                </a:solidFill>
                <a:latin typeface="Comic Sans MS" pitchFamily="66" charset="0"/>
              </a:rPr>
              <a:t>[Sólo el primer día tiene UN crespúsculo; el de anochecer primero.] 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A partir del Día #2, el crepúsculo de mañana llega primero.  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El Día 2 comienza con “</a:t>
            </a:r>
            <a:r>
              <a:rPr lang="es-ES_tradnl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boqer</a:t>
            </a:r>
            <a:r>
              <a:rPr lang="es-ES_tradnl" b="1" dirty="0"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_tradnl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luz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” no “</a:t>
            </a:r>
            <a:r>
              <a:rPr lang="es-ES_tradnl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owr luz.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”</a:t>
            </a:r>
            <a:endParaRPr lang="es-ES_tradnl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3862441" y="998392"/>
            <a:ext cx="1342917" cy="8153404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457197" y="5889248"/>
            <a:ext cx="7788966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La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fase 1 del segundo día comienza con la luz  </a:t>
            </a:r>
            <a:r>
              <a:rPr lang="es-ES_tradnl" sz="24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Boqer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 se termina cuando ya no está de noche.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" y="76200"/>
            <a:ext cx="89916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s-ES_tradnl" sz="28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Términos relacionados con la Creación de Yahuah [sigue]</a:t>
            </a:r>
            <a:br>
              <a:rPr lang="es-ES_tradnl" sz="28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                     </a:t>
            </a:r>
            <a:r>
              <a:rPr lang="es-ES_tradnl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Fase de Luz 1* - primeras </a:t>
            </a:r>
            <a:r>
              <a:rPr lang="es-ES_tradnl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12 horas del</a:t>
            </a:r>
            <a:endParaRPr lang="es-ES_tradnl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97173" y="3124199"/>
            <a:ext cx="1821850" cy="1210925"/>
            <a:chOff x="-983650" y="3124200"/>
            <a:chExt cx="1906339" cy="1405354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effectLst>
                    <a:glow rad="127000">
                      <a:schemeClr val="bg1"/>
                    </a:glow>
                  </a:effectLst>
                </a:rPr>
                <a:t> Eventos literales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71483" y="1700392"/>
            <a:ext cx="4590399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Con la primera </a:t>
            </a:r>
            <a:r>
              <a:rPr lang="es-ES_tradnl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Luz del Amanecer [</a:t>
            </a:r>
            <a:r>
              <a:rPr lang="es-ES_tradnl" sz="2000" dirty="0">
                <a:solidFill>
                  <a:srgbClr val="CCFF3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boqer</a:t>
            </a:r>
            <a:r>
              <a:rPr lang="es-ES_tradnl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]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se termina la </a:t>
            </a:r>
            <a:r>
              <a:rPr lang="es-ES_tradnl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noche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del primer día y empieza </a:t>
            </a:r>
          </a:p>
          <a:p>
            <a:pPr algn="ctr">
              <a:lnSpc>
                <a:spcPct val="150000"/>
              </a:lnSpc>
            </a:pP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la manana del segundo día . . </a:t>
            </a:r>
            <a:r>
              <a:rPr lang="es-ES_tradnl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.</a:t>
            </a:r>
            <a:br>
              <a:rPr lang="es-ES_tradnl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</a:t>
            </a:r>
            <a:r>
              <a:rPr lang="es-ES_tradnl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2000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el </a:t>
            </a:r>
            <a:r>
              <a:rPr lang="es-ES_tradnl" sz="20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fin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del primer día.</a:t>
            </a:r>
            <a:endParaRPr lang="es-ES_tradnl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30" name="Teardrop 29"/>
          <p:cNvSpPr/>
          <p:nvPr/>
        </p:nvSpPr>
        <p:spPr>
          <a:xfrm>
            <a:off x="7747652" y="655320"/>
            <a:ext cx="997023" cy="838200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Día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sp>
        <p:nvSpPr>
          <p:cNvPr id="31" name="Teardrop 30"/>
          <p:cNvSpPr/>
          <p:nvPr/>
        </p:nvSpPr>
        <p:spPr>
          <a:xfrm>
            <a:off x="288048" y="731973"/>
            <a:ext cx="1447800" cy="838200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16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Final del</a:t>
            </a:r>
          </a:p>
          <a:p>
            <a:pPr algn="ctr"/>
            <a:r>
              <a:rPr lang="en-US" sz="16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Día </a:t>
            </a:r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#1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933765" y="3948950"/>
            <a:ext cx="1219200" cy="1432786"/>
            <a:chOff x="-1581912" y="4191000"/>
            <a:chExt cx="1219200" cy="1432786"/>
          </a:xfrm>
        </p:grpSpPr>
        <p:pic>
          <p:nvPicPr>
            <p:cNvPr id="2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9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/>
      <p:bldP spid="12" grpId="0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152400"/>
            <a:ext cx="8915400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s-ES_tradnl" sz="36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Definiciones de Términos de la Creación de Yahuah [sigue]       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 Las 12 horas finales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de </a:t>
            </a:r>
            <a:r>
              <a:rPr lang="es-ES_tradnl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Fase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de Luz 2* </a:t>
            </a:r>
          </a:p>
          <a:p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554" y="2472171"/>
            <a:ext cx="2971800" cy="14747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 fue la tarde* …”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822699" y="1860175"/>
            <a:ext cx="3321301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 la mañana un día* …”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[después que paso </a:t>
            </a:r>
            <a:r>
              <a:rPr lang="es-ES_tradnl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la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noche]</a:t>
            </a:r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8100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17508" y="4676464"/>
            <a:ext cx="5902492" cy="11513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La temporada de luz del Segundo Día contiene </a:t>
            </a:r>
            <a:r>
              <a:rPr lang="es-ES_tradnl" sz="2000" b="1" u="sng" dirty="0">
                <a:solidFill>
                  <a:srgbClr val="0070C0"/>
                </a:solidFill>
                <a:latin typeface="Comic Sans MS" pitchFamily="66" charset="0"/>
              </a:rPr>
              <a:t>los dos crepúsculos</a:t>
            </a: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(¡hasta el punto del final del anochecer!)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24122" y="1847084"/>
            <a:ext cx="1124353" cy="6692158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0" y="5889248"/>
            <a:ext cx="8317732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*La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fase de luz 2:</a:t>
            </a:r>
            <a:r>
              <a:rPr lang="es-ES_tradnl" sz="24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Temporada de noche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del segundo día termina el segundo ciclo de 12 horas al - </a:t>
            </a:r>
            <a:r>
              <a:rPr lang="es-ES_tradnl" sz="24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amanecer.  </a:t>
            </a:r>
          </a:p>
        </p:txBody>
      </p:sp>
      <p:sp>
        <p:nvSpPr>
          <p:cNvPr id="31" name="Teardrop 30"/>
          <p:cNvSpPr/>
          <p:nvPr/>
        </p:nvSpPr>
        <p:spPr>
          <a:xfrm>
            <a:off x="1218996" y="1426464"/>
            <a:ext cx="997023" cy="838200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Día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44610" y="1426464"/>
            <a:ext cx="2933881" cy="3066500"/>
            <a:chOff x="3165511" y="1044476"/>
            <a:chExt cx="2778089" cy="3443012"/>
          </a:xfrm>
        </p:grpSpPr>
        <p:sp>
          <p:nvSpPr>
            <p:cNvPr id="7" name="Oval 6"/>
            <p:cNvSpPr/>
            <p:nvPr/>
          </p:nvSpPr>
          <p:spPr>
            <a:xfrm>
              <a:off x="3165511" y="1044476"/>
              <a:ext cx="2778089" cy="3443012"/>
            </a:xfrm>
            <a:prstGeom prst="ellipse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17282" y="3243075"/>
              <a:ext cx="1709439" cy="9330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ES_tradnl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División de</a:t>
              </a:r>
              <a:br>
                <a:rPr lang="es-ES_tradnl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s-ES_tradnl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las Aguas</a:t>
              </a:r>
              <a:endParaRPr lang="es-ES_tradnl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442" y="4322554"/>
            <a:ext cx="1219200" cy="1402009"/>
            <a:chOff x="-1581912" y="4191000"/>
            <a:chExt cx="1219200" cy="1402009"/>
          </a:xfrm>
        </p:grpSpPr>
        <p:pic>
          <p:nvPicPr>
            <p:cNvPr id="2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9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3422" y="1010770"/>
            <a:ext cx="2397157" cy="485663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53439" y="2036975"/>
            <a:ext cx="3118761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Siguió el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crespúsculo 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del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anochecer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770579" y="732242"/>
            <a:ext cx="3113321" cy="4185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Respuesta:</a:t>
            </a: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Debido a que el segundo día comenzó con un crespúsculo de </a:t>
            </a: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amanecer</a:t>
            </a: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 especial ~ o Luz</a:t>
            </a:r>
            <a:b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boqer</a:t>
            </a: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,” </a:t>
            </a: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~ no </a:t>
            </a: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“owr.”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010" y="5867400"/>
            <a:ext cx="7841190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      Una explicación detallada llegará.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914400"/>
            <a:ext cx="3810000" cy="44294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¿Por qué se ha dado toda esta información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para el 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segundo día?  
</a:t>
            </a: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16" y="1262798"/>
            <a:ext cx="2743200" cy="43324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Después de la Luz del Día: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Sigue la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Oscuridad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</a:t>
            </a:r>
            <a:r>
              <a:rPr lang="es-ES_tradnl" sz="2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noche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s-ES_tradn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Las últimas12 horas  del ciclo de 24 horas </a:t>
            </a:r>
            <a:br>
              <a:rPr lang="es-ES_tradn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del segundo día.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32175" y="3352800"/>
            <a:ext cx="2667000" cy="26182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</a:t>
            </a:r>
            <a:r>
              <a:rPr lang="es-ES_tradnl" sz="28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FFFF"/>
                  </a:glow>
                </a:effectLst>
                <a:latin typeface="Arial Rounded MT Bold" pitchFamily="34" charset="0"/>
              </a:rPr>
              <a:t>tercer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]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Temporada de Luz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948940" y="152400"/>
            <a:ext cx="3352800" cy="6477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2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05111" y="720090"/>
            <a:ext cx="3071784" cy="51680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¡El crespúsculo de la mañana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3200" b="1" dirty="0">
                <a:ln>
                  <a:solidFill>
                    <a:srgbClr val="0000FF"/>
                  </a:solidFill>
                </a:ln>
                <a:solidFill>
                  <a:srgbClr val="6EE9FA"/>
                </a:solidFill>
                <a:effectLst>
                  <a:glow rad="304800">
                    <a:schemeClr val="accent2"/>
                  </a:glow>
                </a:effectLst>
                <a:latin typeface="Arial Black" panose="020B0A04020102020204" pitchFamily="34" charset="0"/>
              </a:rPr>
              <a:t>separa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 cada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ciclo de24 horas!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37208" y="5463036"/>
            <a:ext cx="1906339" cy="1436132"/>
            <a:chOff x="-983650" y="3124200"/>
            <a:chExt cx="1906339" cy="1436132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sp>
        <p:nvSpPr>
          <p:cNvPr id="24" name="Teardrop 23"/>
          <p:cNvSpPr/>
          <p:nvPr/>
        </p:nvSpPr>
        <p:spPr>
          <a:xfrm>
            <a:off x="752507" y="457200"/>
            <a:ext cx="997023" cy="838200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Día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sp>
        <p:nvSpPr>
          <p:cNvPr id="32" name="Teardrop 31"/>
          <p:cNvSpPr/>
          <p:nvPr/>
        </p:nvSpPr>
        <p:spPr>
          <a:xfrm>
            <a:off x="4126828" y="152400"/>
            <a:ext cx="997023" cy="838200"/>
          </a:xfrm>
          <a:prstGeom prst="teardrop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Día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89384" y="304800"/>
            <a:ext cx="2294516" cy="3027722"/>
            <a:chOff x="6589384" y="425824"/>
            <a:chExt cx="2294516" cy="3027722"/>
          </a:xfrm>
        </p:grpSpPr>
        <p:sp>
          <p:nvSpPr>
            <p:cNvPr id="33" name="Oval 32"/>
            <p:cNvSpPr/>
            <p:nvPr/>
          </p:nvSpPr>
          <p:spPr>
            <a:xfrm>
              <a:off x="6589384" y="425824"/>
              <a:ext cx="2294516" cy="3027722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15174" y="512722"/>
              <a:ext cx="134254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ES_tradnl" sz="2400" b="1" cap="none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Salen</a:t>
              </a:r>
            </a:p>
            <a:p>
              <a:pPr algn="ctr"/>
              <a:r>
                <a:rPr lang="es-ES_tradnl" sz="2400" b="1" cap="none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las</a:t>
              </a:r>
            </a:p>
            <a:p>
              <a:pPr algn="ctr"/>
              <a:r>
                <a:rPr lang="es-ES_tradnl" sz="2400" b="1" cap="none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plantas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6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581400" y="990600"/>
            <a:ext cx="1981200" cy="480060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3071784" cy="1683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Siguió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el 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anochecer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200" y="282000"/>
            <a:ext cx="3636980" cy="48013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s-ES_tradnl" sz="3200" dirty="0">
              <a:solidFill>
                <a:srgbClr val="E646C8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Otra pregunta:</a:t>
            </a:r>
          </a:p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FFFF99">
                    <a:alpha val="80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¿Comenzará el </a:t>
            </a: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día 4 también con el crespúsculo</a:t>
            </a: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del </a:t>
            </a: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amanecer/ boqer</a:t>
            </a:r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 ~ </a:t>
            </a: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o con </a:t>
            </a: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otra</a:t>
            </a:r>
          </a:p>
          <a:p>
            <a:pPr algn="ctr"/>
            <a:r>
              <a:rPr lang="es-ES_tradnl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opción?</a:t>
            </a:r>
            <a:endParaRPr lang="es-ES_tradnl" sz="280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glow rad="304800">
                  <a:srgbClr val="FFFF99">
                    <a:alpha val="8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315" y="6052590"/>
            <a:ext cx="7841190" cy="5751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¡Uno de los crepúsculos del día 4 será particular!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9144" y="76200"/>
            <a:ext cx="3810000" cy="517994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Días 2 y 3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comenzaron con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el crespúsculo de amanecer/boqer. ¿Por qué es importante 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saberlo? </a:t>
            </a: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623" y="332280"/>
            <a:ext cx="7696200" cy="6958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… </a:t>
            </a:r>
            <a:r>
              <a:rPr lang="es-ES_tradnl" sz="3000" dirty="0">
                <a:solidFill>
                  <a:schemeClr val="accent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y fue la mañana</a:t>
            </a:r>
            <a:r>
              <a:rPr lang="en-US" sz="3000" dirty="0">
                <a:solidFill>
                  <a:schemeClr val="accent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* …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1336" y="5638800"/>
            <a:ext cx="8317732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*¿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Qué tipo de “luz” de  </a:t>
            </a:r>
            <a:r>
              <a:rPr lang="es-ES_tradnl" sz="28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mañana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apareció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?</a:t>
            </a:r>
          </a:p>
          <a:p>
            <a:pPr algn="ctr"/>
            <a:r>
              <a:rPr lang="es-ES_tradnl" sz="28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¿La luz mayor, el sol?</a:t>
            </a:r>
            <a:r>
              <a:rPr lang="en-US" sz="28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
</a:t>
            </a:r>
            <a:endParaRPr lang="en-US" sz="3600" dirty="0">
              <a:solidFill>
                <a:srgbClr val="CCFF33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266523" y="324102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</p:spTree>
    <p:extLst>
      <p:ext uri="{BB962C8B-B14F-4D97-AF65-F5344CB8AC3E}">
        <p14:creationId xmlns:p14="http://schemas.microsoft.com/office/powerpoint/2010/main" val="6347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8224" y="76200"/>
            <a:ext cx="6658301" cy="2237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¿Llegó la misma “boqer/luz*” por la mañana de nuestro Creador el día 4 igual que en los días 2 y 3?</a:t>
            </a:r>
            <a:r>
              <a:rPr lang="en-US" sz="2400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
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002" y="5642493"/>
            <a:ext cx="831773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luz de </a:t>
            </a:r>
            <a:r>
              <a:rPr lang="es-ES_tradnl" sz="3200" b="1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amanecer  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del día 4 no fue </a:t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200" b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proporcionado por el sol!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¿Por qué?</a:t>
            </a:r>
            <a:r>
              <a:rPr lang="es-ES_tradnl" sz="3200" b="1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endParaRPr lang="es-ES_tradnl" sz="4000" b="1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168963" y="339947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81400" y="1266885"/>
            <a:ext cx="5409390" cy="37784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¡Sí!    Entonces Yahuah encargó las </a:t>
            </a:r>
            <a:r>
              <a:rPr lang="es-ES_tradnl" sz="2400" b="1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  <a:t>dos </a:t>
            </a:r>
            <a:r>
              <a:rPr lang="es-ES_tradnl" sz="24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grandes lumbreras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en la expansión de los cielos  -  </a:t>
            </a:r>
            <a:r>
              <a:rPr lang="es-ES_tradnl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para SEPARAR   </a:t>
            </a:r>
            <a:br>
              <a:rPr lang="es-ES_tradnl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</a:t>
            </a:r>
            <a:r>
              <a:rPr lang="es-ES_tradnl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2400" dirty="0">
                <a:solidFill>
                  <a:srgbClr val="FF00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DISTINGUIR</a:t>
            </a:r>
            <a:r>
              <a:rPr lang="es-ES_tradnl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24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-</a:t>
            </a:r>
            <a:r>
              <a:rPr lang="es-ES_tradnl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el día de la noche.</a:t>
            </a:r>
          </a:p>
          <a:p>
            <a:pPr algn="ctr">
              <a:lnSpc>
                <a:spcPct val="150000"/>
              </a:lnSpc>
            </a:pPr>
            <a:r>
              <a:rPr lang="es-ES_tradn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[vea Génesis 1:14-19.]</a:t>
            </a:r>
            <a:endParaRPr lang="es-ES_tradnl" sz="1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4711" y="2423618"/>
            <a:ext cx="2778089" cy="2631140"/>
            <a:chOff x="407531" y="2504138"/>
            <a:chExt cx="2778089" cy="263114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5" name="Oval 14"/>
            <p:cNvSpPr/>
            <p:nvPr/>
          </p:nvSpPr>
          <p:spPr>
            <a:xfrm>
              <a:off x="407531" y="2504138"/>
              <a:ext cx="2778089" cy="2631140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  <a:effectLst>
              <a:glow rad="1143000">
                <a:srgbClr val="FFFF00">
                  <a:alpha val="7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3420" y="3669763"/>
              <a:ext cx="1973633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Sol y </a:t>
              </a:r>
              <a:r>
                <a:rPr lang="es-ES_tradnl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Estrellas</a:t>
              </a:r>
              <a:endParaRPr lang="es-ES_tradnl" sz="2400" b="1" cap="none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558800">
                    <a:srgbClr val="FFFF00">
                      <a:alpha val="59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9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6200" y="-304800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s-ES_tradnl" sz="28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Definiciones de Términos de la Creación de Yahuah 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[</a:t>
            </a:r>
            <a:r>
              <a:rPr lang="es-ES_tradnl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sigue]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/>
            </a:r>
            <a:b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</a:b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  </a:t>
            </a:r>
            <a:r>
              <a:rPr lang="es-ES_tradnl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Fase de Luz</a:t>
            </a:r>
            <a:r>
              <a:rPr lang="es-ES_tradnl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 1*  [</a:t>
            </a:r>
            <a:r>
              <a:rPr lang="es-ES_tradnl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primeras 12 horas</a:t>
            </a:r>
            <a:r>
              <a:rPr lang="es-ES_tradnl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]</a:t>
            </a:r>
            <a:endParaRPr lang="es-ES_tradnl" sz="3200" b="1" i="1" dirty="0">
              <a:solidFill>
                <a:srgbClr val="FFFF99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837636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599011" y="4703396"/>
            <a:ext cx="6248092" cy="11513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La luz del sol es que influye el </a:t>
            </a:r>
            <a:r>
              <a:rPr lang="es-ES_tradnl" sz="24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primer crespúsculo </a:t>
            </a:r>
            <a:r>
              <a:rPr lang="es-ES_tradnl" sz="2400" b="1" dirty="0">
                <a:solidFill>
                  <a:srgbClr val="0070C0"/>
                </a:solidFill>
                <a:latin typeface="Comic Sans MS" pitchFamily="66" charset="0"/>
              </a:rPr>
              <a:t>de la TARDE el Día 4 </a:t>
            </a:r>
            <a:endParaRPr lang="es-ES_tradnl" sz="2400" b="1" dirty="0">
              <a:ln>
                <a:solidFill>
                  <a:srgbClr val="0000FF"/>
                </a:solidFill>
              </a:ln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Left Bracket 27"/>
          <p:cNvSpPr/>
          <p:nvPr/>
        </p:nvSpPr>
        <p:spPr>
          <a:xfrm rot="16200000" flipH="1">
            <a:off x="4184634" y="1786574"/>
            <a:ext cx="1124353" cy="6813182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29" name="Rectangle 28"/>
          <p:cNvSpPr/>
          <p:nvPr/>
        </p:nvSpPr>
        <p:spPr>
          <a:xfrm>
            <a:off x="613033" y="5909455"/>
            <a:ext cx="770469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La fase de luz 1: De importancia especial: el </a:t>
            </a:r>
            <a:r>
              <a:rPr lang="es-ES_tradnl" sz="2000" dirty="0" smtClean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crepúsculo</a:t>
            </a:r>
            <a:br>
              <a:rPr lang="es-ES_tradnl" sz="2000" dirty="0" smtClean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2000" dirty="0" smtClean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20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 anochecer 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marca la “</a:t>
            </a:r>
            <a:r>
              <a:rPr lang="es-ES_tradnl" sz="20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  <a:t> mitad de la semana.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  <a:endParaRPr lang="es-ES_tradnl" sz="20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9771" y="4322554"/>
            <a:ext cx="1219200" cy="1289696"/>
            <a:chOff x="-1646583" y="4191000"/>
            <a:chExt cx="1219200" cy="1289696"/>
          </a:xfrm>
        </p:grpSpPr>
        <p:pic>
          <p:nvPicPr>
            <p:cNvPr id="3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-1646583" y="5172919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sp>
        <p:nvSpPr>
          <p:cNvPr id="34" name="Teardrop 33"/>
          <p:cNvSpPr/>
          <p:nvPr/>
        </p:nvSpPr>
        <p:spPr>
          <a:xfrm>
            <a:off x="306619" y="967264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  <p:sp>
        <p:nvSpPr>
          <p:cNvPr id="23" name="Oval 22"/>
          <p:cNvSpPr/>
          <p:nvPr/>
        </p:nvSpPr>
        <p:spPr>
          <a:xfrm>
            <a:off x="3200401" y="1688814"/>
            <a:ext cx="2838326" cy="2806986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70C0"/>
            </a:solidFill>
          </a:ln>
          <a:effectLst>
            <a:glow rad="1143000">
              <a:srgbClr val="FFFF00">
                <a:alpha val="7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704944" y="1066800"/>
            <a:ext cx="7021480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tendrá un patrón similar al día 1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1981200"/>
            <a:ext cx="2971800" cy="29520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... y llegó 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 ser la mañana * ...
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822699" y="1860175"/>
            <a:ext cx="3321301" cy="29520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...  y llegó 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 ser la noche*...
</a:t>
            </a: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6429" y="2769141"/>
            <a:ext cx="2406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558800">
                    <a:srgbClr val="FFFF00">
                      <a:alpha val="59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Sol y Estrellas</a:t>
            </a:r>
          </a:p>
          <a:p>
            <a:pPr algn="ctr"/>
            <a:r>
              <a:rPr lang="es-ES_tradnl" sz="2400" b="1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558800">
                    <a:srgbClr val="FFFF00">
                      <a:alpha val="59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colocados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31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-203993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s-ES_tradnl" sz="4000" b="1" i="1" dirty="0">
                <a:solidFill>
                  <a:srgbClr val="FFFF99"/>
                </a:solidFill>
                <a:effectLst>
                  <a:glow rad="127000">
                    <a:srgbClr val="0070C0">
                      <a:alpha val="56000"/>
                    </a:srgbClr>
                  </a:glow>
                </a:effectLst>
                <a:latin typeface="Footlight MT Light" panose="0204060206030A020304" pitchFamily="18" charset="0"/>
              </a:rPr>
              <a:t>Yahuah tiene varios convenios especiales en la Semana de la Creación</a:t>
            </a:r>
            <a:endParaRPr lang="es-ES_tradnl" sz="3200" b="1" i="1" dirty="0">
              <a:solidFill>
                <a:srgbClr val="FFFF99"/>
              </a:solidFill>
              <a:effectLst>
                <a:glow rad="127000">
                  <a:srgbClr val="0070C0">
                    <a:alpha val="56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9046" y="1371600"/>
            <a:ext cx="7878754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28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Convenio del Día y de la Noche </a:t>
            </a:r>
            <a:r>
              <a:rPr lang="en-US" sz="20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20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[</a:t>
            </a:r>
            <a:r>
              <a:rPr lang="es-ES_tradnl" sz="24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el anochecer/ereb empezó con el Hijo a través de la luz &lt;`owr&gt;]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889248"/>
            <a:ext cx="8153400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luz</a:t>
            </a:r>
            <a:r>
              <a:rPr lang="es-ES_tradnl" sz="2400" dirty="0">
                <a:ln>
                  <a:solidFill>
                    <a:srgbClr val="CCFF33"/>
                  </a:solidFill>
                </a:ln>
                <a:solidFill>
                  <a:srgbClr val="FFFF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del sol 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 mezcló con la noche del Día 4 para formar el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crepúsculo de </a:t>
            </a:r>
            <a:r>
              <a:rPr lang="es-ES_tradnl" sz="2400" dirty="0" smtClean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anochecer.</a:t>
            </a:r>
            <a:endParaRPr lang="es-ES_tradnl" sz="24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152400" y="1485568"/>
            <a:ext cx="997023" cy="838200"/>
          </a:xfrm>
          <a:prstGeom prst="teardrop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#1</a:t>
            </a:r>
          </a:p>
        </p:txBody>
      </p:sp>
      <p:sp>
        <p:nvSpPr>
          <p:cNvPr id="23" name="Teardrop 22"/>
          <p:cNvSpPr/>
          <p:nvPr/>
        </p:nvSpPr>
        <p:spPr>
          <a:xfrm>
            <a:off x="728050" y="2708786"/>
            <a:ext cx="997023" cy="838200"/>
          </a:xfrm>
          <a:prstGeom prst="teardrop">
            <a:avLst/>
          </a:prstGeom>
          <a:solidFill>
            <a:srgbClr val="CE767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rgbClr val="660033"/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rgbClr val="660033"/>
                </a:solidFill>
              </a:rPr>
              <a:t> #6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52965" y="2543264"/>
            <a:ext cx="5209835" cy="1301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s-ES_tradnl" sz="2800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Convenio de Matrimonio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
</a:t>
            </a:r>
          </a:p>
        </p:txBody>
      </p:sp>
      <p:sp>
        <p:nvSpPr>
          <p:cNvPr id="28" name="Teardrop 27"/>
          <p:cNvSpPr/>
          <p:nvPr/>
        </p:nvSpPr>
        <p:spPr>
          <a:xfrm>
            <a:off x="1482688" y="3678493"/>
            <a:ext cx="997023" cy="838200"/>
          </a:xfrm>
          <a:prstGeom prst="teardrop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89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rgbClr val="002060"/>
                </a:solidFill>
              </a:rPr>
              <a:t> #7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18661" y="3580734"/>
            <a:ext cx="4506880" cy="1301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s-ES_tradnl" sz="2800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Convenio del Sábado</a:t>
            </a:r>
            <a:r>
              <a:rPr lang="en-US" sz="2800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
</a:t>
            </a:r>
          </a:p>
        </p:txBody>
      </p:sp>
      <p:sp>
        <p:nvSpPr>
          <p:cNvPr id="30" name="Teardrop 29"/>
          <p:cNvSpPr/>
          <p:nvPr/>
        </p:nvSpPr>
        <p:spPr>
          <a:xfrm>
            <a:off x="152400" y="4648200"/>
            <a:ext cx="1033795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19199" y="4572000"/>
            <a:ext cx="7924801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Convenio de nuestra Salvación </a:t>
            </a:r>
            <a:r>
              <a:rPr lang="en-US" sz="24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24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[</a:t>
            </a:r>
            <a:r>
              <a:rPr lang="es-ES_tradnl" sz="2400" dirty="0">
                <a:solidFill>
                  <a:srgbClr val="00B0F0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el anochecer/ereb empezó con el sol “ SUN” a través de la luz &lt;boqer&gt;]</a:t>
            </a:r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FFC000">
                    <a:alpha val="61000"/>
                  </a:srgbClr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24200" y="184826"/>
            <a:ext cx="6172200" cy="24314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b="1" dirty="0">
                <a:solidFill>
                  <a:srgbClr val="00B0F0"/>
                </a:solidFill>
                <a:effectLst>
                  <a:glow rad="469900">
                    <a:srgbClr val="FFFF99">
                      <a:alpha val="60784"/>
                    </a:srgbClr>
                  </a:glow>
                </a:effectLst>
                <a:latin typeface="Lucida Calligraphy" pitchFamily="66" charset="0"/>
              </a:rPr>
              <a:t>Yahuah es la Luz.</a:t>
            </a:r>
          </a:p>
          <a:p>
            <a:pPr algn="ctr"/>
            <a:r>
              <a:rPr lang="es-ES_tradnl" sz="3600" b="1" dirty="0">
                <a:solidFill>
                  <a:srgbClr val="00B0F0"/>
                </a:solidFill>
                <a:latin typeface="Lucida Calligraphy" pitchFamily="66" charset="0"/>
              </a:rPr>
              <a:t>Nunca se refiere a Él como “oscuridad” </a:t>
            </a:r>
            <a:r>
              <a:rPr lang="es-ES_tradnl" sz="3600" b="1" dirty="0" smtClean="0">
                <a:solidFill>
                  <a:srgbClr val="00B0F0"/>
                </a:solidFill>
                <a:latin typeface="Lucida Calligraphy" pitchFamily="66" charset="0"/>
              </a:rPr>
              <a:t/>
            </a:r>
            <a:br>
              <a:rPr lang="es-ES_tradnl" sz="3600" b="1" dirty="0" smtClean="0">
                <a:solidFill>
                  <a:srgbClr val="00B0F0"/>
                </a:solidFill>
                <a:latin typeface="Lucida Calligraphy" pitchFamily="66" charset="0"/>
              </a:rPr>
            </a:br>
            <a:r>
              <a:rPr lang="es-ES_tradnl" sz="3600" b="1" dirty="0" smtClean="0">
                <a:solidFill>
                  <a:srgbClr val="00B0F0"/>
                </a:solidFill>
                <a:latin typeface="Lucida Calligraphy" pitchFamily="66" charset="0"/>
              </a:rPr>
              <a:t>en </a:t>
            </a:r>
            <a:r>
              <a:rPr lang="es-ES_tradnl" sz="3600" b="1" dirty="0">
                <a:solidFill>
                  <a:srgbClr val="00B0F0"/>
                </a:solidFill>
                <a:latin typeface="Lucida Calligraphy" pitchFamily="66" charset="0"/>
              </a:rPr>
              <a:t>Génesis 1.</a:t>
            </a:r>
            <a:endParaRPr lang="es-ES_tradnl" sz="3600" b="1" dirty="0">
              <a:solidFill>
                <a:srgbClr val="00B0F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6</a:t>
            </a:fld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04798" y="2743200"/>
            <a:ext cx="8623925" cy="38895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4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En el primer </a:t>
            </a:r>
            <a:r>
              <a:rPr lang="es-ES_tradnl" sz="4200" b="1" dirty="0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 día de la  Creación </a:t>
            </a:r>
            <a:r>
              <a:rPr lang="es-ES_tradnl" sz="3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(</a:t>
            </a:r>
            <a:r>
              <a:rPr lang="es-ES_tradnl" sz="3200" b="1" dirty="0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Génesis 1:1 </a:t>
            </a:r>
            <a:r>
              <a:rPr lang="es-ES_tradnl" sz="3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) </a:t>
            </a:r>
            <a:br>
              <a:rPr lang="es-ES_tradnl" sz="3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</a:br>
            <a:r>
              <a:rPr lang="es-ES_tradnl" sz="4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la tierra estaba iluminada con </a:t>
            </a:r>
            <a:r>
              <a:rPr lang="es-ES_tradnl" sz="4200" b="1" dirty="0">
                <a:ln>
                  <a:solidFill>
                    <a:schemeClr val="accent6"/>
                  </a:solidFill>
                </a:ln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la luz de Yahuah</a:t>
            </a:r>
            <a:r>
              <a:rPr lang="es-ES_tradnl" sz="4200" b="1" dirty="0"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496C8F-FC5E-7C41-B0F4-BA0AFFED7A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4826"/>
            <a:ext cx="3076324" cy="2362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25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-160352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s-ES_tradnl" sz="4000" b="1" i="1" dirty="0">
                <a:solidFill>
                  <a:srgbClr val="FFFF99"/>
                </a:solidFill>
                <a:effectLst>
                  <a:glow rad="228600">
                    <a:srgbClr val="542A00">
                      <a:alpha val="52000"/>
                    </a:srgbClr>
                  </a:glow>
                </a:effectLst>
                <a:latin typeface="Footlight MT Light" panose="0204060206030A020304" pitchFamily="18" charset="0"/>
              </a:rPr>
              <a:t>Los convenios de la Creación de Yahuah enlazan con los estudios de calendario</a:t>
            </a:r>
            <a:endParaRPr lang="es-ES_tradnl" sz="3200" b="1" i="1" dirty="0">
              <a:solidFill>
                <a:srgbClr val="FFFF99"/>
              </a:solidFill>
              <a:effectLst>
                <a:glow rad="228600">
                  <a:srgbClr val="542A00">
                    <a:alpha val="52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ardrop 29"/>
          <p:cNvSpPr/>
          <p:nvPr/>
        </p:nvSpPr>
        <p:spPr>
          <a:xfrm>
            <a:off x="502878" y="1390481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06191" y="1493837"/>
            <a:ext cx="8229600" cy="4525963"/>
          </a:xfrm>
          <a:prstGeom prst="rect">
            <a:avLst/>
          </a:prstGeom>
          <a:noFill/>
        </p:spPr>
        <p:txBody>
          <a:bodyPr>
            <a:normAutofit fontScale="850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       </a:t>
            </a:r>
            <a: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tiene un convenio muy especial </a:t>
            </a:r>
            <a:b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       “</a:t>
            </a:r>
            <a:r>
              <a:rPr lang="es-ES_tradnl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mitad de semana</a:t>
            </a:r>
            <a: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– </a:t>
            </a:r>
            <a:b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un día muy particular – se vincula con estudios de calendario proféticos. 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
</a:t>
            </a:r>
            <a:r>
              <a:rPr lang="es-ES_tradnl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El marcador de este convenio sólo se puede encontrar cuando el “</a:t>
            </a:r>
            <a:r>
              <a:rPr lang="es-ES_tradnl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día</a:t>
            </a:r>
            <a:r>
              <a:rPr lang="es-ES_tradnl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comienza con “</a:t>
            </a:r>
            <a:r>
              <a:rPr lang="es-ES_tradnl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luz</a:t>
            </a:r>
            <a:r>
              <a:rPr lang="es-ES_tradnl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”- no “puesta de sol o anochecer.”</a:t>
            </a:r>
          </a:p>
          <a:p>
            <a:r>
              <a:rPr lang="en-US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¿</a:t>
            </a:r>
            <a:r>
              <a:rPr lang="es-ES_tradnl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Justo que pasó en </a:t>
            </a:r>
            <a:r>
              <a:rPr lang="es-ES_tradnl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la mitad de la semana de Creación</a:t>
            </a:r>
            <a:r>
              <a:rPr lang="es-ES_tradnl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que es tan notable, y también incluye otro convenio? </a:t>
            </a:r>
          </a:p>
        </p:txBody>
      </p:sp>
    </p:spTree>
    <p:extLst>
      <p:ext uri="{BB962C8B-B14F-4D97-AF65-F5344CB8AC3E}">
        <p14:creationId xmlns:p14="http://schemas.microsoft.com/office/powerpoint/2010/main" val="2248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114" y="0"/>
            <a:ext cx="8991600" cy="9985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660033">
                      <a:alpha val="62000"/>
                    </a:srgbClr>
                  </a:glow>
                </a:effectLst>
                <a:latin typeface="Footlight MT Light" panose="0204060206030A020304" pitchFamily="18" charset="0"/>
              </a:rPr>
              <a:t> </a:t>
            </a:r>
            <a:r>
              <a:rPr lang="es-ES_tradnl" sz="4000" b="1" i="1" dirty="0">
                <a:solidFill>
                  <a:srgbClr val="FFFF99"/>
                </a:solidFill>
                <a:effectLst>
                  <a:glow rad="127000">
                    <a:srgbClr val="660033">
                      <a:alpha val="62000"/>
                    </a:srgbClr>
                  </a:glow>
                </a:effectLst>
                <a:latin typeface="Footlight MT Light" panose="0204060206030A020304" pitchFamily="18" charset="0"/>
              </a:rPr>
              <a:t>Convenio de Salvación de Yahuah</a:t>
            </a:r>
            <a:endParaRPr lang="es-ES_tradnl" sz="3200" b="1" i="1" dirty="0">
              <a:solidFill>
                <a:srgbClr val="FFFF99"/>
              </a:solidFill>
              <a:effectLst>
                <a:glow rad="127000">
                  <a:srgbClr val="660033">
                    <a:alpha val="62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5410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ardrop 29"/>
          <p:cNvSpPr/>
          <p:nvPr/>
        </p:nvSpPr>
        <p:spPr>
          <a:xfrm>
            <a:off x="16565" y="80176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Día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114" y="5791200"/>
            <a:ext cx="856348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Próximo:  La semana de la Creación complementa la profecía mesiánica de Dan 9:27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endParaRPr lang="en-US" sz="36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1140269"/>
            <a:ext cx="7651374" cy="4525963"/>
          </a:xfrm>
          <a:prstGeom prst="rect">
            <a:avLst/>
          </a:prstGeom>
          <a:noFill/>
        </p:spPr>
        <p:txBody>
          <a:bodyPr>
            <a:normAutofit fontScale="850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¿</a:t>
            </a:r>
            <a: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Tendrá este convenio del día (ciclo) cuatro una aplicación sólida al tiempo de la crucifixión de Yahusha </a:t>
            </a:r>
            <a:r>
              <a:rPr lang="es-ES_tradnl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en la profecía de Daniel 9:27</a:t>
            </a:r>
            <a:r>
              <a:rPr lang="es-ES_tradnl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r>
              <a:rPr lang="es-ES_tradnl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Si es así, será un mensaje especial de nuestro Creador justamente </a:t>
            </a:r>
            <a:r>
              <a:rPr lang="es-ES_tradnl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“en la mitad de la primera semana” </a:t>
            </a:r>
            <a:r>
              <a:rPr lang="es-ES_tradnl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de la Creación?</a:t>
            </a:r>
          </a:p>
          <a:p>
            <a:r>
              <a:rPr lang="en-US" b="1" spc="1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¿</a:t>
            </a:r>
            <a:r>
              <a:rPr lang="es-ES_tradnl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Tiene el día (ciclo) cuatro </a:t>
            </a:r>
            <a:r>
              <a:rPr lang="es-ES_tradnl" b="1" spc="1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un significado del</a:t>
            </a:r>
            <a:r>
              <a:rPr lang="es-ES_tradnl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Hijo</a:t>
            </a:r>
            <a:r>
              <a:rPr lang="es-ES_tradnl" b="1" spc="1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en la</a:t>
            </a:r>
            <a:r>
              <a:rPr lang="es-ES_tradnl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“mitad de la semana” </a:t>
            </a:r>
            <a:r>
              <a:rPr lang="es-ES_tradnl" b="1" spc="1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por nuestra salvación?</a:t>
            </a:r>
          </a:p>
        </p:txBody>
      </p:sp>
    </p:spTree>
    <p:extLst>
      <p:ext uri="{BB962C8B-B14F-4D97-AF65-F5344CB8AC3E}">
        <p14:creationId xmlns:p14="http://schemas.microsoft.com/office/powerpoint/2010/main" val="1542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0"/>
            <a:ext cx="8991600" cy="990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s-ES_tradnl" sz="4000" b="1" i="1" dirty="0">
                <a:solidFill>
                  <a:srgbClr val="FFFF99"/>
                </a:solidFill>
                <a:effectLst>
                  <a:glow rad="127000">
                    <a:srgbClr val="0070C0"/>
                  </a:glow>
                </a:effectLst>
                <a:latin typeface="Footlight MT Light" panose="0204060206030A020304" pitchFamily="18" charset="0"/>
              </a:rPr>
              <a:t>Detalle de la “mitad de la semana</a:t>
            </a: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0070C0"/>
                  </a:glow>
                </a:effectLst>
                <a:latin typeface="Footlight MT Light" panose="0204060206030A020304" pitchFamily="18" charset="0"/>
              </a:rPr>
              <a:t>” </a:t>
            </a:r>
            <a:endParaRPr lang="en-CA" sz="3200" b="1" i="1" dirty="0">
              <a:solidFill>
                <a:srgbClr val="FFFF99"/>
              </a:solidFill>
              <a:effectLst>
                <a:glow rad="127000">
                  <a:srgbClr val="0070C0"/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189" y="2563833"/>
            <a:ext cx="2819400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es-ES_tradnl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Terminaron los sacrificios a la undécima hora [Josephus].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0250" y="5105400"/>
            <a:ext cx="3715996" cy="762000"/>
          </a:xfrm>
          <a:prstGeom prst="rect">
            <a:avLst/>
          </a:prstGeom>
          <a:solidFill>
            <a:srgbClr val="CE7674"/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s-ES_tradnl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Según el “día-inicio” al </a:t>
            </a:r>
            <a:r>
              <a:rPr lang="es-ES_tradnl" sz="20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crepúsculo</a:t>
            </a:r>
            <a:r>
              <a:rPr lang="es-ES_tradnl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de amanecer.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25537" y="3200400"/>
            <a:ext cx="0" cy="1600200"/>
          </a:xfrm>
          <a:prstGeom prst="line">
            <a:avLst/>
          </a:prstGeom>
          <a:ln w="57150">
            <a:solidFill>
              <a:srgbClr val="002060"/>
            </a:solidFill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 txBox="1">
            <a:spLocks/>
          </p:cNvSpPr>
          <p:nvPr/>
        </p:nvSpPr>
        <p:spPr>
          <a:xfrm>
            <a:off x="381000" y="838200"/>
            <a:ext cx="8610600" cy="4724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r>
              <a:rPr lang="en-US" b="1" dirty="0">
                <a:ln w="190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rgbClr val="FFFF00">
                      <a:alpha val="62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 9:27 </a:t>
            </a:r>
            <a:r>
              <a:rPr lang="en-US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 </a:t>
            </a:r>
            <a:r>
              <a:rPr lang="es-ES_tradnl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Y en otra semana confirmará el pacto a muchos, y </a:t>
            </a:r>
          </a:p>
          <a:p>
            <a:pPr marL="45720" indent="0">
              <a:buFont typeface="Arial" pitchFamily="34" charset="0"/>
              <a:buNone/>
            </a:pPr>
            <a:r>
              <a:rPr lang="es-ES_tradnl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a la</a:t>
            </a:r>
            <a:r>
              <a:rPr lang="es-ES_tradnl" sz="2400" b="1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s-ES_tradnl" sz="2400" b="1" u="sng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MITAD</a:t>
            </a:r>
            <a:r>
              <a:rPr lang="es-ES_tradnl" sz="24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_tradnl" sz="2400" b="1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la semana </a:t>
            </a:r>
            <a:r>
              <a:rPr lang="es-ES_tradnl" sz="2400" b="1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hará</a:t>
            </a:r>
            <a:r>
              <a:rPr lang="es-ES_tradnl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 cesar el sacrificio y la ofrenda: …</a:t>
            </a:r>
            <a:r>
              <a:rPr lang="en-US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 </a:t>
            </a:r>
            <a:endParaRPr lang="en-US" sz="28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61000"/>
                  </a:schemeClr>
                </a:glow>
              </a:effectLst>
            </a:endParaRPr>
          </a:p>
          <a:p>
            <a:pPr marL="4572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481073" y="4971288"/>
            <a:ext cx="4129527" cy="1209814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57150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s-ES_tradnl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Anochecer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s-ES_tradnl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(la duodécima hora d</a:t>
            </a:r>
            <a:r>
              <a:rPr lang="es-ES_tradnl" sz="1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esde el </a:t>
            </a:r>
            <a:r>
              <a:rPr lang="es-ES_tradnl" sz="16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Amanecer</a:t>
            </a:r>
            <a:r>
              <a:rPr lang="es-ES_tradnl" sz="1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) </a:t>
            </a:r>
            <a:r>
              <a:rPr lang="es-ES_tradnl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- </a:t>
            </a:r>
            <a:r>
              <a:rPr lang="es-ES_tradnl" sz="1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del ciclo 4 - es</a:t>
            </a:r>
            <a:r>
              <a:rPr lang="es-ES_tradnl" sz="1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s-ES_tradnl" sz="16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exactamente</a:t>
            </a:r>
            <a:r>
              <a:rPr lang="es-ES_tradnl" sz="1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la “mitad de </a:t>
            </a:r>
            <a:r>
              <a:rPr lang="es-ES_tradnl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s-ES_tradnl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s-ES_tradnl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la </a:t>
            </a:r>
            <a:r>
              <a:rPr lang="es-ES_tradnl" sz="1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semana.”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75384"/>
              </p:ext>
            </p:extLst>
          </p:nvPr>
        </p:nvGraphicFramePr>
        <p:xfrm>
          <a:off x="396221" y="3423920"/>
          <a:ext cx="2895601" cy="919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9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s-ES_tradnl" sz="1800" noProof="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Ciclo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da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s-ES_tradnl" sz="1800" noProof="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Ciclo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er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s-ES_tradnl" sz="1800" noProof="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Ciclo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441707"/>
              </p:ext>
            </p:extLst>
          </p:nvPr>
        </p:nvGraphicFramePr>
        <p:xfrm>
          <a:off x="5936951" y="3429000"/>
          <a:ext cx="2895601" cy="9144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to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s-ES_tradnl" noProof="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Ciclo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to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s-ES_tradnl" noProof="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Ciclo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noProof="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Sábado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48878"/>
              </p:ext>
            </p:extLst>
          </p:nvPr>
        </p:nvGraphicFramePr>
        <p:xfrm>
          <a:off x="3505200" y="3352800"/>
          <a:ext cx="990600" cy="1158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to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Luz de Día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Abib 14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0000">
                          <a:srgbClr val="400040"/>
                        </a:gs>
                        <a:gs pos="84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31613"/>
              </p:ext>
            </p:extLst>
          </p:nvPr>
        </p:nvGraphicFramePr>
        <p:xfrm>
          <a:off x="3288031" y="3272155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256474"/>
              </p:ext>
            </p:extLst>
          </p:nvPr>
        </p:nvGraphicFramePr>
        <p:xfrm>
          <a:off x="4727910" y="3352800"/>
          <a:ext cx="990601" cy="1158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to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s-ES_tradnl" noProof="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Noche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Abib 14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12019"/>
              </p:ext>
            </p:extLst>
          </p:nvPr>
        </p:nvGraphicFramePr>
        <p:xfrm>
          <a:off x="4514552" y="327279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67108"/>
              </p:ext>
            </p:extLst>
          </p:nvPr>
        </p:nvGraphicFramePr>
        <p:xfrm>
          <a:off x="5726131" y="327406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33" name="Straight Connector 32"/>
          <p:cNvCxnSpPr/>
          <p:nvPr/>
        </p:nvCxnSpPr>
        <p:spPr>
          <a:xfrm flipH="1">
            <a:off x="4492906" y="2160495"/>
            <a:ext cx="2894" cy="3581400"/>
          </a:xfrm>
          <a:prstGeom prst="line">
            <a:avLst/>
          </a:prstGeom>
          <a:ln w="76200">
            <a:solidFill>
              <a:srgbClr val="FFC000"/>
            </a:solidFill>
            <a:headEnd type="diamond" w="med" len="med"/>
            <a:tailEnd type="diamond" w="med" len="med"/>
          </a:ln>
          <a:effectLst>
            <a:glow rad="889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9800000">
            <a:off x="3753160" y="4890981"/>
            <a:ext cx="84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Sexta</a:t>
            </a:r>
            <a:r>
              <a:rPr lang="en-US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    hora</a:t>
            </a:r>
          </a:p>
        </p:txBody>
      </p:sp>
      <p:sp>
        <p:nvSpPr>
          <p:cNvPr id="35" name="TextBox 34"/>
          <p:cNvSpPr txBox="1"/>
          <p:nvPr/>
        </p:nvSpPr>
        <p:spPr>
          <a:xfrm rot="19800000">
            <a:off x="3377976" y="1920139"/>
            <a:ext cx="102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Undécima hora 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3352800"/>
            <a:ext cx="0" cy="1828800"/>
          </a:xfrm>
          <a:prstGeom prst="line">
            <a:avLst/>
          </a:prstGeom>
          <a:ln w="76200">
            <a:solidFill>
              <a:schemeClr val="accent2"/>
            </a:solidFill>
            <a:headEnd type="diamond" w="med" len="med"/>
            <a:tailEnd type="diamond" w="med" len="med"/>
          </a:ln>
          <a:effectLst>
            <a:glow rad="1397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43400" y="2766060"/>
            <a:ext cx="6336" cy="58674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ular Callout 37"/>
          <p:cNvSpPr/>
          <p:nvPr/>
        </p:nvSpPr>
        <p:spPr>
          <a:xfrm>
            <a:off x="6147189" y="4355439"/>
            <a:ext cx="2905967" cy="606463"/>
          </a:xfrm>
          <a:prstGeom prst="wedgeRoundRectCallout">
            <a:avLst>
              <a:gd name="adj1" fmla="val -54501"/>
              <a:gd name="adj2" fmla="val -8647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E767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s-ES_tradnl" sz="2000" b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latin typeface="Comic Sans MS" pitchFamily="66" charset="0"/>
              </a:rPr>
              <a:t>Amanecer de Panes sin Levadura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39497" y="2572405"/>
            <a:ext cx="3356633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 </a:t>
            </a:r>
            <a:r>
              <a:rPr lang="es-ES_tradnl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profecía de Daniel 9:27 también satisface la hora duodécima. </a:t>
            </a:r>
          </a:p>
        </p:txBody>
      </p:sp>
      <p:sp>
        <p:nvSpPr>
          <p:cNvPr id="40" name="TextBox 39"/>
          <p:cNvSpPr txBox="1"/>
          <p:nvPr/>
        </p:nvSpPr>
        <p:spPr>
          <a:xfrm rot="19800000">
            <a:off x="4503231" y="1985115"/>
            <a:ext cx="110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Duodécim</a:t>
            </a:r>
            <a:r>
              <a:rPr lang="es-ES_tradnl" sz="1600" dirty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a hora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8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480" y="6181102"/>
            <a:ext cx="831773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Señal de salvación con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el crepúsculo de anochecer.</a:t>
            </a:r>
            <a:endParaRPr lang="es-ES_tradnl" sz="24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34" grpId="0"/>
      <p:bldP spid="35" grpId="0"/>
      <p:bldP spid="38" grpId="0" animBg="1"/>
      <p:bldP spid="39" grpId="0" animBg="1"/>
      <p:bldP spid="40" grpId="0"/>
      <p:bldP spid="4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Rae\Desktop\5 cl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30003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e\Desktop\4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3206751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327422"/>
            <a:ext cx="8642222" cy="52120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Empezando con el Día 5 de Creación, </a:t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la luz de SOL ha sido comisionado </a:t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para iniciar la ”entrada y salida" </a:t>
            </a:r>
            <a:r>
              <a:rPr lang="es-ES_tradnl" sz="3200" b="1" dirty="0">
                <a:solidFill>
                  <a:srgbClr val="CCFF33"/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cada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 </a:t>
            </a:r>
            <a:b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crepúsculo subsecuente. </a:t>
            </a:r>
          </a:p>
          <a:p>
            <a:pPr algn="ctr">
              <a:lnSpc>
                <a:spcPct val="150000"/>
              </a:lnSpc>
            </a:pPr>
            <a:endParaRPr lang="es-ES_tradnl" sz="4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08000">
                  <a:srgbClr val="660033">
                    <a:alpha val="55000"/>
                  </a:srgbClr>
                </a:glo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/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¡Ahora, es el tiempo de armar </a:t>
            </a:r>
          </a:p>
          <a:p>
            <a:pPr algn="ctr">
              <a:lnSpc>
                <a:spcPct val="150000"/>
              </a:lnSpc>
            </a:pP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todo en un resumen! </a:t>
            </a:r>
            <a:endParaRPr lang="es-ES_tradnl" sz="3200" dirty="0">
              <a:solidFill>
                <a:srgbClr val="0070C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4099" name="Picture 3" descr="C:\Users\Rae\Desktop\1 clear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08831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4784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Cada “día-inicio” del calendario de Yahuah está relacionado con luz!
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278372" y="3007979"/>
            <a:ext cx="4572000" cy="3201682"/>
            <a:chOff x="4278372" y="3007979"/>
            <a:chExt cx="4572000" cy="3201682"/>
          </a:xfrm>
        </p:grpSpPr>
        <p:pic>
          <p:nvPicPr>
            <p:cNvPr id="3074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372" y="3007979"/>
              <a:ext cx="4572000" cy="3201682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423306" y="3505200"/>
              <a:ext cx="4317990" cy="19482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s-ES_tradnl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El Día 1 comenzó </a:t>
              </a:r>
            </a:p>
            <a:p>
              <a:pPr algn="ctr">
                <a:lnSpc>
                  <a:spcPct val="150000"/>
                </a:lnSpc>
              </a:pPr>
              <a:r>
                <a:rPr lang="es-ES_tradnl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con Luz de Yahuah   &lt;</a:t>
              </a:r>
              <a:r>
                <a:rPr lang="es-ES_tradnl" sz="2800" b="1" dirty="0">
                  <a:solidFill>
                    <a:srgbClr val="00B0F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`owr</a:t>
              </a:r>
              <a:r>
                <a:rPr lang="es-ES_tradnl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&gt;.</a:t>
              </a:r>
              <a:endParaRPr lang="es-ES_tradnl" sz="2800" b="1" dirty="0">
                <a:solidFill>
                  <a:srgbClr val="39513E"/>
                </a:solidFill>
                <a:effectLst>
                  <a:glow rad="304800">
                    <a:srgbClr val="769E7E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0288" y="2857202"/>
            <a:ext cx="5239912" cy="389914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2400" dirty="0">
                <a:solidFill>
                  <a:srgbClr val="00B0F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`owr </a:t>
            </a: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H216&gt; </a:t>
            </a:r>
            <a:r>
              <a:rPr lang="es-ES_tradnl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primero, se define como Iluminación – </a:t>
            </a:r>
            <a:r>
              <a:rPr lang="es-ES_tradnl" sz="2400" u="sng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no una luminaria en el cielo</a:t>
            </a:r>
            <a:r>
              <a:rPr lang="es-ES_tradnl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.  Se </a:t>
            </a:r>
          </a:p>
          <a:p>
            <a:pPr>
              <a:lnSpc>
                <a:spcPct val="150000"/>
              </a:lnSpc>
            </a:pPr>
            <a:r>
              <a:rPr lang="es-ES_tradnl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refiere específicamente a </a:t>
            </a:r>
          </a:p>
          <a:p>
            <a:pPr>
              <a:lnSpc>
                <a:spcPct val="150000"/>
              </a:lnSpc>
            </a:pPr>
            <a:r>
              <a:rPr lang="es-ES_tradnl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que Yahuah suministró toda</a:t>
            </a:r>
          </a:p>
          <a:p>
            <a:pPr>
              <a:lnSpc>
                <a:spcPct val="150000"/>
              </a:lnSpc>
            </a:pPr>
            <a:r>
              <a:rPr lang="es-ES_tradnl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la luz en el cielo antes de poner las luminarias.</a:t>
            </a:r>
            <a:endParaRPr lang="es-ES_tradnl" sz="2800" dirty="0">
              <a:solidFill>
                <a:srgbClr val="7030A0"/>
              </a:solidFill>
              <a:effectLst>
                <a:glow rad="1397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896566"/>
            <a:ext cx="9118590" cy="6958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Un “tipo” de “</a:t>
            </a:r>
            <a:r>
              <a:rPr lang="es-ES_tradnl" sz="30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luz</a:t>
            </a:r>
            <a:r>
              <a:rPr lang="es-ES_tradnl" sz="3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es muy  especial y único .</a:t>
            </a: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789718" y="5273428"/>
            <a:ext cx="1219200" cy="1402009"/>
            <a:chOff x="-1581912" y="4191000"/>
            <a:chExt cx="1219200" cy="1402009"/>
          </a:xfrm>
        </p:grpSpPr>
        <p:pic>
          <p:nvPicPr>
            <p:cNvPr id="2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8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4784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En la Semana de la Creación hay 3 tipos diferentes de “día inicios.”
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354285"/>
            <a:ext cx="4572000" cy="8163334"/>
            <a:chOff x="228600" y="3354285"/>
            <a:chExt cx="4572000" cy="8163334"/>
          </a:xfrm>
        </p:grpSpPr>
        <p:pic>
          <p:nvPicPr>
            <p:cNvPr id="3074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354285"/>
              <a:ext cx="4572000" cy="3201682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63890" y="3498116"/>
              <a:ext cx="4317990" cy="80195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s-ES_tradnl" sz="24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Día 1 comenzó con</a:t>
              </a:r>
              <a:br>
                <a:rPr lang="es-ES_tradnl" sz="24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4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la LUZ de Yahuah y</a:t>
              </a:r>
              <a:r>
                <a:rPr lang="es-ES_tradnl" sz="16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endParaRPr lang="es-ES_tradnl" sz="1050" b="1" dirty="0">
                <a:solidFill>
                  <a:srgbClr val="FFC000"/>
                </a:solidFill>
                <a:effectLst>
                  <a:glow rad="304800">
                    <a:srgbClr val="769E7E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s-ES_tradnl" sz="2400" b="1" dirty="0">
                  <a:solidFill>
                    <a:srgbClr val="FFC000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/>
              </a:r>
              <a:br>
                <a:rPr lang="es-ES_tradnl" sz="2400" b="1" dirty="0">
                  <a:solidFill>
                    <a:srgbClr val="FFC000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siguió la restauración </a:t>
              </a:r>
              <a:r>
                <a:rPr lang="es-ES_tradnl" sz="2400" b="1" dirty="0">
                  <a:solidFill>
                    <a:srgbClr val="39513E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de </a:t>
              </a:r>
            </a:p>
            <a:p>
              <a:pPr algn="ctr">
                <a:lnSpc>
                  <a:spcPct val="150000"/>
                </a:lnSpc>
              </a:pPr>
              <a:r>
                <a:rPr lang="es-ES_tradnl" sz="2400" b="1" dirty="0">
                  <a:solidFill>
                    <a:srgbClr val="39513E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 luz.</a:t>
              </a:r>
            </a:p>
            <a:p>
              <a:pPr algn="ctr">
                <a:lnSpc>
                  <a:spcPct val="150000"/>
                </a:lnSpc>
              </a:pPr>
              <a:endParaRPr lang="es-ES_tradnl" sz="2400" b="1" dirty="0">
                <a:solidFill>
                  <a:srgbClr val="39513E"/>
                </a:solidFill>
                <a:effectLst>
                  <a:glow rad="304800">
                    <a:srgbClr val="FFFF99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s-ES_tradnl" sz="2400" b="1" dirty="0">
                  <a:solidFill>
                    <a:srgbClr val="39513E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endParaRPr lang="es-ES_tradnl" sz="2400" b="1" dirty="0">
                <a:solidFill>
                  <a:srgbClr val="39513E"/>
                </a:solidFill>
                <a:effectLst>
                  <a:glow rad="304800">
                    <a:srgbClr val="FFFF99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s-ES_tradnl" sz="2400" b="1" dirty="0">
                <a:solidFill>
                  <a:srgbClr val="39513E"/>
                </a:solidFill>
                <a:effectLst>
                  <a:glow rad="304800">
                    <a:srgbClr val="FFFF99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s-ES_tradnl" sz="2400" b="1" dirty="0">
                <a:solidFill>
                  <a:srgbClr val="39513E"/>
                </a:solidFill>
                <a:effectLst>
                  <a:glow rad="304800">
                    <a:srgbClr val="FFFF99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s-ES_tradnl" sz="2400" b="1" dirty="0">
                <a:solidFill>
                  <a:srgbClr val="39513E"/>
                </a:solidFill>
                <a:effectLst>
                  <a:glow rad="304800">
                    <a:srgbClr val="FFFF99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s-ES_tradnl" sz="2400" b="1" dirty="0">
                <a:solidFill>
                  <a:srgbClr val="39513E"/>
                </a:solidFill>
                <a:effectLst>
                  <a:glow rad="304800">
                    <a:srgbClr val="FFFF99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s-ES_tradnl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/>
              </a:r>
              <a:br>
                <a:rPr lang="es-ES_tradnl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endParaRPr lang="es-ES_tradnl" sz="2400" b="1" dirty="0">
                <a:solidFill>
                  <a:srgbClr val="39513E"/>
                </a:solidFill>
                <a:effectLst>
                  <a:glow rad="304800">
                    <a:srgbClr val="769E7E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</p:txBody>
        </p:sp>
        <p:pic>
          <p:nvPicPr>
            <p:cNvPr id="3076" name="Picture 4" descr="C:\Users\Rae\Desktop\yahs light 2 hands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97688" y="4384826"/>
              <a:ext cx="969648" cy="1412066"/>
            </a:xfrm>
            <a:prstGeom prst="ellipse">
              <a:avLst/>
            </a:prstGeom>
            <a:ln w="63500" cap="rnd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4648200" y="3352800"/>
            <a:ext cx="4343400" cy="32409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“</a:t>
            </a:r>
            <a:r>
              <a:rPr lang="es-ES_tradnl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luz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&lt;</a:t>
            </a:r>
            <a:r>
              <a:rPr lang="es-ES_tradnl" sz="2800" dirty="0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`owr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H216&gt;   no fue mezclada con 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</a:t>
            </a:r>
            <a:r>
              <a:rPr lang="es-ES_tradnl" sz="28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oscuridad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del Día Uno en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Génesis 1:1.</a:t>
            </a: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286000"/>
            <a:ext cx="9118590" cy="736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Todos comienzan con “</a:t>
            </a:r>
            <a:r>
              <a:rPr lang="es-ES_tradnl" sz="32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luz.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endParaRPr lang="es-ES_tradnl" sz="3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7888" y="1983432"/>
            <a:ext cx="1906339" cy="1436132"/>
            <a:chOff x="-983650" y="3124200"/>
            <a:chExt cx="1906339" cy="1436132"/>
          </a:xfrm>
        </p:grpSpPr>
        <p:pic>
          <p:nvPicPr>
            <p:cNvPr id="2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340" y="2012917"/>
            <a:ext cx="1219200" cy="1402009"/>
            <a:chOff x="-1581912" y="4191000"/>
            <a:chExt cx="1219200" cy="1402009"/>
          </a:xfrm>
        </p:grpSpPr>
        <p:pic>
          <p:nvPicPr>
            <p:cNvPr id="2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66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66891" y="3124200"/>
            <a:ext cx="4700909" cy="3345147"/>
            <a:chOff x="4388793" y="410063"/>
            <a:chExt cx="4419600" cy="2938613"/>
          </a:xfrm>
        </p:grpSpPr>
        <p:pic>
          <p:nvPicPr>
            <p:cNvPr id="3075" name="Picture 3" descr="C:\Users\Rae\Desktop\boqer morning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10063"/>
              <a:ext cx="4262718" cy="2837370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88793" y="419028"/>
              <a:ext cx="4419600" cy="29296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200000"/>
                </a:lnSpc>
              </a:pPr>
              <a:r>
                <a:rPr lang="es-ES_tradnl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En estos 3 días</a:t>
              </a:r>
              <a:br>
                <a:rPr lang="es-ES_tradnl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 mezcla de luz  &lt;</a:t>
              </a:r>
              <a:r>
                <a:rPr lang="es-ES_tradnl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s-ES_tradnl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 </a:t>
              </a:r>
              <a:br>
                <a:rPr lang="es-ES_tradnl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fue proporcionado</a:t>
              </a:r>
            </a:p>
            <a:p>
              <a:pPr algn="ctr">
                <a:lnSpc>
                  <a:spcPct val="200000"/>
                </a:lnSpc>
              </a:pPr>
              <a:r>
                <a:rPr lang="es-ES_tradnl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por Yahuah.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152400"/>
            <a:ext cx="8839200" cy="32316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Los días 2, 3 y 4 de la Creación comenzaron con otra forma de "luz" no suministrada </a:t>
            </a:r>
            <a:r>
              <a:rPr lang="es-ES_tradnl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s-ES_tradnl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por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el sol.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
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76200" y="3085151"/>
            <a:ext cx="4628322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El comienzo del  día </a:t>
            </a:r>
            <a:r>
              <a:rPr lang="es-ES_tradnl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s-ES_tradnl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 “</a:t>
            </a:r>
            <a:r>
              <a:rPr lang="es-ES_tradnl" sz="24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luz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para los días 2, 3 y 4 es una mezcla de  “</a:t>
            </a:r>
            <a:r>
              <a:rPr lang="es-ES_tradnl" sz="24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luz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</a:t>
            </a:r>
            <a:r>
              <a:rPr lang="es-ES_tradnl" sz="2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oscuridad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llamada &lt;</a:t>
            </a:r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H1242&gt;, </a:t>
            </a:r>
          </a:p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o </a:t>
            </a:r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mañana.</a:t>
            </a: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91256" y="1580899"/>
            <a:ext cx="1906339" cy="1436132"/>
            <a:chOff x="-983650" y="3124200"/>
            <a:chExt cx="1906339" cy="1436132"/>
          </a:xfrm>
        </p:grpSpPr>
        <p:pic>
          <p:nvPicPr>
            <p:cNvPr id="1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17357" y="1874407"/>
            <a:ext cx="1219200" cy="1402009"/>
            <a:chOff x="-1581912" y="4191000"/>
            <a:chExt cx="1219200" cy="1402009"/>
          </a:xfrm>
        </p:grpSpPr>
        <p:pic>
          <p:nvPicPr>
            <p:cNvPr id="18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67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97400" y="3121101"/>
            <a:ext cx="4419600" cy="3135580"/>
            <a:chOff x="4343400" y="410064"/>
            <a:chExt cx="4419600" cy="283737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01152" y="410064"/>
              <a:ext cx="4235374" cy="2837370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43400" y="609600"/>
              <a:ext cx="4419600" cy="22230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200000"/>
                </a:lnSpc>
              </a:pPr>
              <a:r>
                <a:rPr lang="es-ES_tradnl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s-ES_tradnl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s-ES_tradnl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 siempre es una   </a:t>
              </a:r>
              <a:br>
                <a:rPr lang="es-ES_tradnl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mezcla de “luz/</a:t>
              </a:r>
              <a:r>
                <a:rPr lang="es-ES_tradnl" sz="20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oscuridad</a:t>
              </a:r>
              <a:r>
                <a:rPr lang="es-ES_tradnl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” </a:t>
              </a:r>
              <a:br>
                <a:rPr lang="es-ES_tradnl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000" b="1" u="sng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antes de que rompe </a:t>
              </a:r>
            </a:p>
            <a:p>
              <a:pPr algn="ctr">
                <a:lnSpc>
                  <a:spcPct val="200000"/>
                </a:lnSpc>
              </a:pPr>
              <a:r>
                <a:rPr lang="es-ES_tradnl" sz="2000" b="1" u="sng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el día</a:t>
              </a:r>
              <a:r>
                <a:rPr lang="es-ES_tradnl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76200"/>
            <a:ext cx="8839200" cy="24784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Desde el Día 5 de la Creación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mezcla de la luz </a:t>
            </a:r>
            <a:r>
              <a:rPr lang="es-ES_tradnl" sz="3600" dirty="0">
                <a:ln>
                  <a:solidFill>
                    <a:srgbClr val="0000FF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s-ES_tradnl" sz="3600" dirty="0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</a:t>
            </a:r>
            <a:r>
              <a:rPr lang="es-ES_tradnl" sz="3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amanecer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rgbClr val="FFFF99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es suministrada  por el sol. </a:t>
            </a:r>
            <a:endParaRPr lang="es-ES_tradnl" sz="4000" dirty="0">
              <a:solidFill>
                <a:srgbClr val="FFFF99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9400" y="3121101"/>
            <a:ext cx="4343400" cy="27911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&lt;</a:t>
            </a:r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H1242&gt; también se conoce como “</a:t>
            </a:r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amanecer,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“</a:t>
            </a:r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crepúsculo de mañana,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 </a:t>
            </a:r>
            <a:b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romper el día.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133298" y="1652736"/>
            <a:ext cx="1906339" cy="1436132"/>
            <a:chOff x="-983650" y="3124200"/>
            <a:chExt cx="1906339" cy="1436132"/>
          </a:xfrm>
        </p:grpSpPr>
        <p:pic>
          <p:nvPicPr>
            <p:cNvPr id="1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97800" y="1692797"/>
            <a:ext cx="1219200" cy="1402009"/>
            <a:chOff x="-1581912" y="4191000"/>
            <a:chExt cx="1219200" cy="1402009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104"/>
            <a:ext cx="9144000" cy="1301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Resumen de la semana de Creación  para el </a:t>
            </a:r>
          </a:p>
          <a:p>
            <a:pPr algn="ctr">
              <a:lnSpc>
                <a:spcPct val="150000"/>
              </a:lnSpc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día-inicio</a:t>
            </a:r>
            <a:r>
              <a:rPr lang="es-ES_tradnl" sz="28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995" y="1387616"/>
            <a:ext cx="4701750" cy="18774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Cada ciclo de 24 horas  comienza con “luz” y termina cuando se acaba la </a:t>
            </a:r>
            <a:r>
              <a:rPr lang="es-ES_tradnl" sz="2800" b="1" dirty="0">
                <a:solidFill>
                  <a:srgbClr val="00206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noche &lt;layil&gt;</a:t>
            </a:r>
            <a:r>
              <a:rPr lang="es-ES_tradnl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.</a:t>
            </a:r>
            <a:endParaRPr lang="es-ES_tradnl" sz="2400" b="1" dirty="0">
              <a:solidFill>
                <a:srgbClr val="FFC000"/>
              </a:solidFill>
              <a:effectLst>
                <a:glow rad="419100">
                  <a:srgbClr val="00B0F0">
                    <a:alpha val="40000"/>
                  </a:srgbClr>
                </a:glow>
              </a:effectLst>
              <a:latin typeface="Lucida Calligraphy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26300" y="1103815"/>
            <a:ext cx="3657600" cy="2076186"/>
            <a:chOff x="838200" y="2395987"/>
            <a:chExt cx="3124200" cy="2076186"/>
          </a:xfrm>
        </p:grpSpPr>
        <p:pic>
          <p:nvPicPr>
            <p:cNvPr id="11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395987"/>
              <a:ext cx="3124200" cy="2076186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38200" y="2556917"/>
              <a:ext cx="3124200" cy="14179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Día Uno:</a:t>
              </a:r>
              <a:b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Luz hasta la </a:t>
              </a:r>
              <a:r>
                <a:rPr lang="es-ES_tradnl" sz="20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Noche</a:t>
              </a:r>
              <a: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s-ES_tradnl" sz="2000" dirty="0">
                  <a:solidFill>
                    <a:srgbClr val="00B0F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owr  </a:t>
              </a:r>
              <a: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hasta  </a:t>
              </a:r>
              <a:r>
                <a:rPr lang="es-ES_tradnl" sz="20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  <a:r>
                <a:rPr lang="es-ES_tradnl" sz="2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4350" y="3402810"/>
            <a:ext cx="3791140" cy="2523476"/>
            <a:chOff x="444350" y="3402810"/>
            <a:chExt cx="3791140" cy="2523476"/>
          </a:xfrm>
        </p:grpSpPr>
        <p:pic>
          <p:nvPicPr>
            <p:cNvPr id="3075" name="Picture 3" descr="C:\Users\Rae\Desktop\boqer morning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50" y="3402810"/>
              <a:ext cx="3791140" cy="2523476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53825" y="3647024"/>
              <a:ext cx="3571030" cy="14984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Días</a:t>
              </a: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2-3-4</a:t>
              </a:r>
              <a:b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Luz hasta la </a:t>
              </a:r>
              <a:r>
                <a:rPr lang="es-ES_tradnl" sz="20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Noche</a:t>
              </a: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0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effectLst>
                    <a:glow rad="190500">
                      <a:srgbClr val="FFFF00"/>
                    </a:glow>
                  </a:effectLst>
                  <a:latin typeface="Arial Rounded MT Bold" pitchFamily="34" charset="0"/>
                </a:rPr>
                <a:t> boqer</a:t>
              </a: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hasta </a:t>
              </a:r>
              <a:r>
                <a:rPr lang="en-US" sz="20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52745" y="3409548"/>
            <a:ext cx="3766820" cy="2523476"/>
            <a:chOff x="4852745" y="3409548"/>
            <a:chExt cx="3766820" cy="2523476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52745" y="3409548"/>
              <a:ext cx="3766820" cy="2523476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963555" y="3661421"/>
              <a:ext cx="3571030" cy="14984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s-ES_tradnl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Desde</a:t>
              </a: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el Día 5</a:t>
              </a:r>
              <a:b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Luz hasta la </a:t>
              </a:r>
              <a:r>
                <a:rPr lang="es-ES_tradnl" sz="20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Noche</a:t>
              </a: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0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effectLst>
                    <a:glow rad="190500">
                      <a:srgbClr val="FFFF00"/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n-US" sz="20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hasta </a:t>
              </a:r>
              <a:r>
                <a:rPr lang="en-US" sz="20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324420" y="5496432"/>
            <a:ext cx="286932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&lt;boqer&gt; </a:t>
            </a:r>
            <a:b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s-ES_tradnl" sz="2400" b="1" dirty="0">
                <a:solidFill>
                  <a:srgbClr val="660033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Lucida Calligraphy" pitchFamily="66" charset="0"/>
              </a:rPr>
              <a:t>proporcionada</a:t>
            </a: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</a:rPr>
              <a:t> </a:t>
            </a:r>
            <a:br>
              <a:rPr lang="en-US" sz="2400" b="1" dirty="0"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por</a:t>
            </a:r>
            <a: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el sol.</a:t>
            </a:r>
            <a:endParaRPr lang="en-US" b="1" dirty="0">
              <a:solidFill>
                <a:srgbClr val="FFC000"/>
              </a:solidFill>
              <a:effectLst>
                <a:glow rad="127000">
                  <a:srgbClr val="FFFF99"/>
                </a:glow>
              </a:effectLst>
              <a:latin typeface="Lucida Calligraphy" pitchFamily="66" charset="0"/>
            </a:endParaRPr>
          </a:p>
        </p:txBody>
      </p:sp>
      <p:pic>
        <p:nvPicPr>
          <p:cNvPr id="21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52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18180" y="5505271"/>
            <a:ext cx="244348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&lt;boqer&gt;</a:t>
            </a:r>
            <a:b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Lucida Calligraphy" pitchFamily="66" charset="0"/>
              </a:rPr>
              <a:t>sin</a:t>
            </a:r>
            <a: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b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el sol.</a:t>
            </a:r>
            <a:endParaRPr lang="en-US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Lucida Calligraphy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5257800"/>
            <a:ext cx="1905000" cy="1498486"/>
            <a:chOff x="-983650" y="3124200"/>
            <a:chExt cx="1906339" cy="1436132"/>
          </a:xfrm>
        </p:grpSpPr>
        <p:pic>
          <p:nvPicPr>
            <p:cNvPr id="2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5515053" y="4191000"/>
            <a:ext cx="2517322" cy="0"/>
          </a:xfrm>
          <a:prstGeom prst="line">
            <a:avLst/>
          </a:prstGeom>
          <a:ln w="5715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957155" y="5172432"/>
            <a:ext cx="1219200" cy="1502832"/>
            <a:chOff x="-1729977" y="4066116"/>
            <a:chExt cx="1219200" cy="1502832"/>
          </a:xfrm>
        </p:grpSpPr>
        <p:pic>
          <p:nvPicPr>
            <p:cNvPr id="2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351" y="4066116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1729977" y="5261171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8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6200" y="3917225"/>
            <a:ext cx="3048000" cy="30931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000" b="1" i="1" spc="300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El orden de los eventos literales de la semana de la Creación no puede entenderse sin conocer las definiciones adecuadas</a:t>
            </a:r>
            <a:r>
              <a:rPr lang="es-ES_tradnl" sz="2200" b="1" i="1" spc="300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791200" y="990601"/>
            <a:ext cx="3092700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Génesis 1:5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Orden de Eventos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14044" y="1607821"/>
            <a:ext cx="4125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Los eventos literales de los días 1-5 siguen el  “orden” perfecto para cada día-inicio con </a:t>
            </a:r>
            <a:r>
              <a:rPr lang="es-ES_tradnl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“luz.”</a:t>
            </a:r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 Estos eventos también señalan el </a:t>
            </a:r>
            <a:r>
              <a:rPr lang="es-ES_tradnl" b="1" dirty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marcador especial </a:t>
            </a:r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de la noche en </a:t>
            </a:r>
            <a:r>
              <a:rPr lang="es-ES_tradnl" b="1" dirty="0">
                <a:solidFill>
                  <a:schemeClr val="accent5"/>
                </a:solidFill>
                <a:effectLst>
                  <a:glow rad="127000">
                    <a:schemeClr val="bg1"/>
                  </a:glow>
                </a:effectLst>
              </a:rPr>
              <a:t>el día 4 </a:t>
            </a:r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para nuestra salvación.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96189" y="999186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Concepto </a:t>
            </a:r>
            <a:r>
              <a:rPr lang="es-ES_tradnl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 Génesis 1:5</a:t>
            </a:r>
            <a:b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Definiciones de Términos</a:t>
            </a:r>
          </a:p>
        </p:txBody>
      </p:sp>
      <p:sp>
        <p:nvSpPr>
          <p:cNvPr id="26" name="Left Bracket 25"/>
          <p:cNvSpPr/>
          <p:nvPr/>
        </p:nvSpPr>
        <p:spPr>
          <a:xfrm rot="16200000" flipH="1">
            <a:off x="4123695" y="-2498085"/>
            <a:ext cx="617220" cy="5918191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s-ES_tradnl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Resumen de los Conceptos 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s-ES_tradnl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/</a:t>
            </a:r>
            <a:r>
              <a:rPr lang="es-ES_tradnl" sz="28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endParaRPr lang="es-ES_tradnl" sz="28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sp>
        <p:nvSpPr>
          <p:cNvPr id="27" name="Left Bracket 26"/>
          <p:cNvSpPr/>
          <p:nvPr/>
        </p:nvSpPr>
        <p:spPr>
          <a:xfrm>
            <a:off x="3810000" y="1476364"/>
            <a:ext cx="1808088" cy="4881722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471435354"/>
              </p:ext>
            </p:extLst>
          </p:nvPr>
        </p:nvGraphicFramePr>
        <p:xfrm>
          <a:off x="3954049" y="3141208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618088" y="5421868"/>
            <a:ext cx="1906339" cy="1436132"/>
            <a:chOff x="-983650" y="3124200"/>
            <a:chExt cx="1906339" cy="1436132"/>
          </a:xfrm>
        </p:grpSpPr>
        <p:pic>
          <p:nvPicPr>
            <p:cNvPr id="3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es-ES_tradnl" b="1" dirty="0">
                  <a:effectLst>
                    <a:glow rad="127000">
                      <a:schemeClr val="bg1"/>
                    </a:glow>
                  </a:effectLst>
                </a:rPr>
                <a:t>Evento literal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95600" y="5416254"/>
            <a:ext cx="1219200" cy="1402009"/>
            <a:chOff x="-1581912" y="4191000"/>
            <a:chExt cx="1219200" cy="1402009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-1581912" y="5285232"/>
              <a:ext cx="12192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effectLst>
                    <a:glow rad="127000">
                      <a:schemeClr val="bg1"/>
                    </a:glow>
                  </a:effectLst>
                </a:rPr>
                <a:t>Definiciones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2607" y="1625371"/>
            <a:ext cx="3471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Las definiciones de cada término del calendario ayudan a entender  los eventos literales en la semana de la Creación, y </a:t>
            </a:r>
            <a:r>
              <a:rPr lang="es-ES_tradnl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dos convenios muy </a:t>
            </a:r>
            <a:r>
              <a:rPr lang="es-ES_tradnl" b="1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importantes</a:t>
            </a:r>
            <a:r>
              <a:rPr lang="es-ES_tradnl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de Yahusha.  </a:t>
            </a:r>
            <a:r>
              <a:rPr lang="es-ES_tradnl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Estos convenios están estrechamente ligados a los marcadores de nuestra salvación que brotan de la </a:t>
            </a:r>
            <a:r>
              <a:rPr lang="es-ES_tradnl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“LUZ.” </a:t>
            </a:r>
            <a:endParaRPr lang="es-ES_tradnl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6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 animBg="1"/>
      <p:bldGraphic spid="2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30752" y="380999"/>
            <a:ext cx="5334000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“</a:t>
            </a:r>
            <a:r>
              <a:rPr lang="es-ES_tradnl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La luz” empezó el primer ciclo de 24 horas – el primer día </a:t>
            </a:r>
            <a:r>
              <a:rPr lang="es-ES_tradnl" sz="4000" b="1" dirty="0">
                <a:solidFill>
                  <a:srgbClr val="FFC000"/>
                </a:solidFill>
                <a:effectLst>
                  <a:glow rad="419100">
                    <a:srgbClr val="00B0F0">
                      <a:alpha val="39000"/>
                    </a:srgbClr>
                  </a:glow>
                </a:effectLst>
                <a:latin typeface="Lucida Calligraphy" pitchFamily="66" charset="0"/>
              </a:rPr>
              <a:t>hasta </a:t>
            </a:r>
            <a:r>
              <a:rPr lang="es-ES_tradnl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“la luz” </a:t>
            </a:r>
            <a:r>
              <a:rPr lang="es-ES_tradnl" sz="4000" b="1" dirty="0">
                <a:solidFill>
                  <a:srgbClr val="FFC000"/>
                </a:solidFill>
                <a:effectLst>
                  <a:glow rad="419100">
                    <a:srgbClr val="00B0F0">
                      <a:alpha val="40000"/>
                    </a:srgbClr>
                  </a:glow>
                </a:effectLst>
                <a:latin typeface="Lucida Calligraphy" pitchFamily="66" charset="0"/>
              </a:rPr>
              <a:t>apareció otra vez para comenzar el segundo ciclo de 24      horas.</a:t>
            </a:r>
            <a:endParaRPr lang="es-ES_tradnl" sz="3200" b="1" dirty="0">
              <a:solidFill>
                <a:srgbClr val="FFC000"/>
              </a:solidFill>
              <a:effectLst>
                <a:glow rad="419100">
                  <a:srgbClr val="00B0F0">
                    <a:alpha val="40000"/>
                  </a:srgbClr>
                </a:glow>
              </a:effectLst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7</a:t>
            </a:fld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4906" y="685800"/>
            <a:ext cx="3498799" cy="35052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9248" y="5257800"/>
            <a:ext cx="594055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b="1" dirty="0">
                <a:solidFill>
                  <a:srgbClr val="00B0F0"/>
                </a:solidFill>
                <a:latin typeface="Comic Sans MS" pitchFamily="66" charset="0"/>
              </a:rPr>
              <a:t>Todo en relación al comienzo</a:t>
            </a:r>
          </a:p>
          <a:p>
            <a:pPr algn="ctr"/>
            <a:r>
              <a:rPr lang="es-ES_tradnl" sz="3200" b="1" dirty="0">
                <a:solidFill>
                  <a:srgbClr val="00B0F0"/>
                </a:solidFill>
                <a:latin typeface="Comic Sans MS" pitchFamily="66" charset="0"/>
              </a:rPr>
              <a:t> del día según Yahuah es de</a:t>
            </a:r>
          </a:p>
          <a:p>
            <a:pPr algn="ctr"/>
            <a:r>
              <a:rPr lang="es-ES_tradnl" sz="3200" b="1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s-ES_tradnl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Comic Sans MS" pitchFamily="66" charset="0"/>
              </a:rPr>
              <a:t>“luz” a “luz.”</a:t>
            </a:r>
          </a:p>
        </p:txBody>
      </p:sp>
    </p:spTree>
    <p:extLst>
      <p:ext uri="{BB962C8B-B14F-4D97-AF65-F5344CB8AC3E}">
        <p14:creationId xmlns:p14="http://schemas.microsoft.com/office/powerpoint/2010/main" val="13659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/>
        </p:nvSpPr>
        <p:spPr>
          <a:xfrm rot="5400000">
            <a:off x="1142999" y="-1143001"/>
            <a:ext cx="6858001" cy="9144000"/>
          </a:xfrm>
          <a:prstGeom prst="rt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50280" y="334962"/>
            <a:ext cx="2860320" cy="2865438"/>
          </a:xfrm>
          <a:prstGeom prst="rect">
            <a:avLst/>
          </a:prstGeom>
          <a:noFill/>
          <a:effectLst>
            <a:glow rad="546100">
              <a:schemeClr val="tx1">
                <a:alpha val="52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228600"/>
            <a:ext cx="5423679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confusión reina cuando se afirma que el </a:t>
            </a:r>
            <a:r>
              <a:rPr lang="es-ES_tradnl" sz="3600" dirty="0">
                <a:solidFill>
                  <a:srgbClr val="00FFFF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día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 Yahuah comienza a medianoche,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4800" y="3200400"/>
            <a:ext cx="4813925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puesta de sol, anochecer, </a:t>
            </a:r>
            <a:r>
              <a:rPr lang="es-ES_tradnl" sz="36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cuando salga el sol ~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4953000"/>
            <a:ext cx="7451909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</a:t>
            </a:r>
            <a:r>
              <a:rPr lang="es-ES_tradnl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¡uniendo</a:t>
            </a:r>
            <a:br>
              <a:rPr lang="es-ES_tradnl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lo que Él </a:t>
            </a:r>
            <a:r>
              <a:rPr lang="es-ES_tradnl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separó</a:t>
            </a:r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77" y="2773754"/>
            <a:ext cx="788958" cy="11658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228600"/>
            <a:ext cx="85344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 ¡</a:t>
            </a:r>
            <a:r>
              <a:rPr lang="es-ES_tradnl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Salga de todos los errores y tradiciones</a:t>
            </a:r>
            <a:r>
              <a:rPr lang="en-US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!
</a:t>
            </a:r>
            <a:endParaRPr lang="en-US" sz="4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glow rad="457200">
                  <a:schemeClr val="accent6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crown of thorns nails hammer vkg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36976" y="4307863"/>
            <a:ext cx="2019332" cy="239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e\Desktop\Holy of Holies 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073" y="2398341"/>
            <a:ext cx="2571751" cy="3429000"/>
          </a:xfrm>
          <a:prstGeom prst="ellipse">
            <a:avLst/>
          </a:prstGeom>
          <a:ln w="76200" cap="rnd">
            <a:solidFill>
              <a:srgbClr val="42002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215275"/>
            <a:ext cx="8763000" cy="56015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Ahora que el comienzo del día con la primera luz (“día-inicio”) se entiende desde </a:t>
            </a:r>
          </a:p>
          <a:p>
            <a:pPr algn="ctr"/>
            <a:r>
              <a:rPr lang="es-ES_tradnl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la C</a:t>
            </a:r>
            <a:r>
              <a:rPr lang="es-ES_tradnl" sz="26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REACIÓN</a:t>
            </a:r>
            <a:r>
              <a:rPr lang="es-ES_tradnl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, los eventos alrededor de</a:t>
            </a:r>
          </a:p>
          <a:p>
            <a:pPr algn="ctr"/>
            <a:r>
              <a:rPr lang="es-ES_tradnl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Arial Rounded MT Bold" pitchFamily="34" charset="0"/>
              </a:rPr>
              <a:t>Yom Kippur </a:t>
            </a:r>
            <a:r>
              <a:rPr lang="es-ES_tradnl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 y la </a:t>
            </a:r>
            <a:r>
              <a:rPr lang="es-ES_tradnl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C00000">
                      <a:alpha val="40000"/>
                    </a:srgbClr>
                  </a:glow>
                </a:effectLst>
                <a:latin typeface="Arial Rounded MT Bold" pitchFamily="34" charset="0"/>
              </a:rPr>
              <a:t>crucifixión</a:t>
            </a:r>
            <a:r>
              <a:rPr lang="es-ES_tradnl" sz="3200" dirty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tienen claridad. </a:t>
            </a:r>
            <a:r>
              <a:rPr lang="es-ES_tradnl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(</a:t>
            </a:r>
            <a: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Información de</a:t>
            </a:r>
            <a:b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Yom Kippur</a:t>
            </a:r>
            <a:b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y Pascua</a:t>
            </a:r>
            <a:b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 está detallada</a:t>
            </a:r>
          </a:p>
          <a:p>
            <a:pPr algn="ctr"/>
            <a: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 en la parte 1</a:t>
            </a:r>
          </a:p>
          <a:p>
            <a:pPr algn="ctr"/>
            <a:r>
              <a:rPr lang="es-ES_tradnl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 del estudio.)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59138" y="5334000"/>
            <a:ext cx="2946062" cy="1420813"/>
            <a:chOff x="559138" y="5418765"/>
            <a:chExt cx="2946062" cy="1420813"/>
          </a:xfrm>
        </p:grpSpPr>
        <p:pic>
          <p:nvPicPr>
            <p:cNvPr id="1028" name="Picture 4" descr="C:\Users\Rae\Desktop\Yom Kippur banner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03" y="5418765"/>
              <a:ext cx="2937097" cy="132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 rot="210146">
              <a:off x="559138" y="6362524"/>
              <a:ext cx="2860897" cy="4770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ES_tradnl" sz="2500" b="1" spc="3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Amanecer</a:t>
              </a:r>
              <a:r>
                <a:rPr lang="es-ES_tradnl" sz="2500" b="1" cap="none" spc="3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 del 10 </a:t>
              </a:r>
            </a:p>
          </p:txBody>
        </p:sp>
      </p:grpSp>
      <p:pic>
        <p:nvPicPr>
          <p:cNvPr id="1026" name="Picture 2" descr="C:\Users\Rae\Desktop\cross face closeup edi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672" y="2249205"/>
            <a:ext cx="2862548" cy="2179484"/>
          </a:xfrm>
          <a:prstGeom prst="ellipse">
            <a:avLst/>
          </a:prstGeom>
          <a:ln w="63500" cap="rnd">
            <a:solidFill>
              <a:srgbClr val="8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828800" y="1708823"/>
            <a:ext cx="1819835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Barb:  I brought in the new pictures, so you </a:t>
            </a:r>
          </a:p>
          <a:p>
            <a:pPr algn="ctr"/>
            <a:r>
              <a:rPr lang="en-US" dirty="0"/>
              <a:t>just need to add the spanish on both the yom kippur and passover banners.</a:t>
            </a:r>
          </a:p>
          <a:p>
            <a:pPr algn="ctr"/>
            <a:r>
              <a:rPr lang="en-US" dirty="0"/>
              <a:t>You will likely have to reword the Passover one to just “Passover at Dawn” and leave out the 14</a:t>
            </a:r>
            <a:r>
              <a:rPr lang="en-US" baseline="30000" dirty="0"/>
              <a:t>th</a:t>
            </a:r>
            <a:r>
              <a:rPr lang="en-US" dirty="0"/>
              <a:t>.  </a:t>
            </a:r>
            <a:br>
              <a:rPr lang="en-US" dirty="0"/>
            </a:br>
            <a:r>
              <a:rPr lang="en-US" dirty="0"/>
              <a:t>See how it goes.</a:t>
            </a:r>
          </a:p>
          <a:p>
            <a:r>
              <a:rPr lang="en-US" dirty="0"/>
              <a:t>Aug 3/20</a:t>
            </a:r>
          </a:p>
        </p:txBody>
      </p:sp>
      <p:sp>
        <p:nvSpPr>
          <p:cNvPr id="15" name="Rectangle 14"/>
          <p:cNvSpPr/>
          <p:nvPr/>
        </p:nvSpPr>
        <p:spPr>
          <a:xfrm rot="210146">
            <a:off x="5402597" y="4575325"/>
            <a:ext cx="277691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1600" b="1" cap="none" spc="3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ristina" pitchFamily="66" charset="0"/>
              </a:rPr>
              <a:t>  Pascua:Amanecer del 14 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6396" y="4203687"/>
            <a:ext cx="3100492" cy="658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 rot="210146">
            <a:off x="5516193" y="4334396"/>
            <a:ext cx="28608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_tradnl" sz="2400" b="1" cap="none" spc="3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Pristina" pitchFamily="66" charset="0"/>
              </a:rPr>
              <a:t>Pascua al Amanecer</a:t>
            </a:r>
          </a:p>
        </p:txBody>
      </p:sp>
    </p:spTree>
    <p:extLst>
      <p:ext uri="{BB962C8B-B14F-4D97-AF65-F5344CB8AC3E}">
        <p14:creationId xmlns:p14="http://schemas.microsoft.com/office/powerpoint/2010/main" val="3964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54684" y="1965636"/>
            <a:ext cx="6798716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     de</a:t>
            </a:r>
            <a:r>
              <a:rPr lang="en-US" sz="6600" b="1" dirty="0">
                <a:ln w="5080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 </a:t>
            </a:r>
            <a:r>
              <a:rPr lang="en-US" sz="66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Yahuah</a:t>
            </a:r>
            <a:endParaRPr lang="en-US" sz="44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Script MT Bold" pitchFamily="66" charset="0"/>
            </a:endParaRPr>
          </a:p>
          <a:p>
            <a:r>
              <a:rPr lang="en-US" sz="4800" b="1" dirty="0">
                <a:ln w="50800"/>
                <a:solidFill>
                  <a:srgbClr val="CE767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   </a:t>
            </a:r>
            <a:r>
              <a:rPr lang="en-US" sz="4800" b="1" dirty="0">
                <a:ln w="12700">
                  <a:solidFill>
                    <a:srgbClr val="660033"/>
                  </a:solidFill>
                </a:ln>
                <a:solidFill>
                  <a:srgbClr val="CE767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~ a la Novia ~ </a:t>
            </a:r>
            <a:endParaRPr lang="en-US" sz="3200" b="1" dirty="0">
              <a:ln w="12700">
                <a:solidFill>
                  <a:srgbClr val="660033"/>
                </a:solidFill>
              </a:ln>
              <a:solidFill>
                <a:srgbClr val="CE767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8153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¡</a:t>
            </a:r>
            <a:r>
              <a:rPr lang="es-ES_tradnl" sz="5400" b="1" dirty="0">
                <a:ln w="12700">
                  <a:solidFill>
                    <a:srgbClr val="660033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amanecer</a:t>
            </a:r>
            <a:r>
              <a:rPr lang="es-ES_tradnl" sz="5400" b="1" dirty="0">
                <a:ln w="127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s-ES_tradnl" sz="54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al </a:t>
            </a:r>
            <a:r>
              <a:rPr lang="es-ES_tradnl" sz="5400" b="1" dirty="0">
                <a:ln w="12700">
                  <a:solidFill>
                    <a:srgbClr val="660033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amanecer</a:t>
            </a:r>
            <a:r>
              <a:rPr lang="en-US" sz="54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!</a:t>
            </a:r>
            <a:endParaRPr lang="en-US" sz="3600" b="1" dirty="0"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125" y="76200"/>
            <a:ext cx="86106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b="1" i="1" dirty="0">
                <a:ln w="12700">
                  <a:solidFill>
                    <a:schemeClr val="bg1"/>
                  </a:solidFill>
                </a:ln>
                <a:solidFill>
                  <a:srgbClr val="CE767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Salmos </a:t>
            </a:r>
            <a:r>
              <a:rPr lang="en-US" sz="4000" b="1" i="1" dirty="0">
                <a:ln w="12700">
                  <a:solidFill>
                    <a:schemeClr val="bg1"/>
                  </a:solidFill>
                </a:ln>
                <a:solidFill>
                  <a:srgbClr val="CE767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19:1</a:t>
            </a:r>
            <a:r>
              <a:rPr lang="en-US" sz="4000" i="1" dirty="0">
                <a:ln w="12700">
                  <a:solidFill>
                    <a:schemeClr val="bg1"/>
                  </a:solidFill>
                </a:ln>
                <a:solidFill>
                  <a:srgbClr val="CE767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_tradnl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“Los cielos cuentan con la gloria de Él, y la expansión denuncia </a:t>
            </a:r>
            <a:r>
              <a:rPr lang="es-ES_tradnl" sz="3200" b="1" i="1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/>
            </a:r>
            <a:br>
              <a:rPr lang="es-ES_tradnl" sz="3200" b="1" i="1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</a:br>
            <a:r>
              <a:rPr lang="es-ES_tradnl" sz="3200" b="1" i="1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la </a:t>
            </a:r>
            <a:r>
              <a:rPr lang="es-ES_tradnl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obra de Sus manos.” </a:t>
            </a:r>
            <a:endParaRPr lang="es-ES_tradnl" sz="4000" b="1" i="1" dirty="0">
              <a:ln>
                <a:solidFill>
                  <a:srgbClr val="00206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07" y="1339390"/>
            <a:ext cx="8458200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“</a:t>
            </a:r>
            <a:r>
              <a:rPr lang="es-ES_tradnl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Porque mi yugo es fácil, y  </a:t>
            </a:r>
            <a:r>
              <a:rPr lang="es-ES_tradnl" sz="4400" b="1" dirty="0">
                <a:ln w="28575"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0" scaled="1"/>
                  <a:tileRect/>
                </a:gra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ligera</a:t>
            </a:r>
            <a:r>
              <a:rPr lang="es-ES_tradnl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 mi carga*” tal como en:</a:t>
            </a: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¡</a:t>
            </a:r>
            <a: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Cada día comienza con “</a:t>
            </a:r>
            <a:r>
              <a:rPr lang="es-ES_tradnl" sz="4800" b="1" dirty="0">
                <a:ln w="28575"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0" scaled="1"/>
                  <a:tileRect/>
                </a:gra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luz</a:t>
            </a:r>
            <a: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”! </a:t>
            </a:r>
            <a:endParaRPr lang="es-ES_tradnl" sz="32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828639"/>
            <a:ext cx="3886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*(Mateo 11:30)</a:t>
            </a:r>
            <a:endParaRPr lang="en-US" sz="2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9638" y="6226806"/>
            <a:ext cx="25593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Handwriting" pitchFamily="66" charset="0"/>
              </a:rPr>
              <a:t>Fin</a:t>
            </a:r>
            <a:endParaRPr lang="en-US" sz="16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Handwriting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4082" y="2956705"/>
            <a:ext cx="8839200" cy="923330"/>
            <a:chOff x="152400" y="2967335"/>
            <a:chExt cx="8839200" cy="923330"/>
          </a:xfrm>
        </p:grpSpPr>
        <p:sp>
          <p:nvSpPr>
            <p:cNvPr id="7" name="Rectangle 6"/>
            <p:cNvSpPr/>
            <p:nvPr/>
          </p:nvSpPr>
          <p:spPr>
            <a:xfrm>
              <a:off x="152400" y="3048000"/>
              <a:ext cx="8839200" cy="762000"/>
            </a:xfrm>
            <a:prstGeom prst="rect">
              <a:avLst/>
            </a:prstGeom>
            <a:solidFill>
              <a:srgbClr val="42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04046" y="2967335"/>
              <a:ext cx="73359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softRound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5400" b="1" dirty="0">
                  <a:ln w="50800"/>
                  <a:solidFill>
                    <a:schemeClr val="bg1">
                      <a:shade val="50000"/>
                    </a:schemeClr>
                  </a:solidFill>
                </a:rPr>
                <a:t>Los</a:t>
              </a:r>
              <a:r>
                <a:rPr lang="en-US" sz="5400" b="1" cap="none" spc="0" dirty="0">
                  <a:ln w="50800"/>
                  <a:solidFill>
                    <a:schemeClr val="bg1">
                      <a:shade val="50000"/>
                    </a:schemeClr>
                  </a:solidFill>
                  <a:effectLst/>
                </a:rPr>
                <a:t> 7 </a:t>
              </a:r>
              <a:r>
                <a:rPr lang="es-ES_tradnl" sz="5400" b="1" cap="none" spc="0" dirty="0">
                  <a:ln w="50800"/>
                  <a:solidFill>
                    <a:schemeClr val="bg1">
                      <a:shade val="50000"/>
                    </a:schemeClr>
                  </a:solidFill>
                  <a:effectLst/>
                </a:rPr>
                <a:t>días de la </a:t>
              </a:r>
              <a:r>
                <a:rPr lang="es-ES_tradnl" sz="5400" b="1" dirty="0">
                  <a:ln w="50800"/>
                  <a:solidFill>
                    <a:schemeClr val="bg1">
                      <a:shade val="50000"/>
                    </a:schemeClr>
                  </a:solidFill>
                </a:rPr>
                <a:t>C</a:t>
              </a:r>
              <a:r>
                <a:rPr lang="es-ES_tradnl" sz="5400" b="1" cap="none" spc="0" dirty="0">
                  <a:ln w="50800"/>
                  <a:solidFill>
                    <a:schemeClr val="bg1">
                      <a:shade val="50000"/>
                    </a:schemeClr>
                  </a:solidFill>
                  <a:effectLst/>
                </a:rPr>
                <a:t>reación</a:t>
              </a:r>
              <a:r>
                <a:rPr lang="en-US" sz="5400" b="1" cap="none" spc="0" dirty="0">
                  <a:ln w="50800"/>
                  <a:solidFill>
                    <a:schemeClr val="bg1">
                      <a:shade val="50000"/>
                    </a:schemeClr>
                  </a:solidFill>
                  <a:effectLst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3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6007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292386"/>
            <a:ext cx="48006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¿</a:t>
            </a:r>
            <a:r>
              <a:rPr lang="es-ES_tradnl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Preguntas sobre el comienzo del día </a:t>
            </a:r>
            <a:br>
              <a:rPr lang="es-ES_tradnl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</a:br>
            <a:r>
              <a:rPr lang="es-ES_tradnl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“día-inicio”?</a:t>
            </a:r>
            <a:endParaRPr lang="es-ES_tradnl" sz="3200" b="1" spc="300" dirty="0">
              <a:ln w="6350">
                <a:solidFill>
                  <a:schemeClr val="accent4"/>
                </a:solidFill>
              </a:ln>
              <a:solidFill>
                <a:schemeClr val="accent4"/>
              </a:solidFill>
              <a:effectLst>
                <a:glow rad="127000">
                  <a:schemeClr val="accent4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397" y="4876800"/>
            <a:ext cx="88824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Maiandra GD" pitchFamily="34" charset="0"/>
              </a:rPr>
              <a:t>questions@studythecalendar.com</a:t>
            </a:r>
            <a:endParaRPr lang="en-US" sz="2400" b="1" dirty="0">
              <a:ln w="50800"/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Maiandra G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5638800"/>
            <a:ext cx="7239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  <a:latin typeface="Maiandra GD" pitchFamily="34" charset="0"/>
              </a:rPr>
              <a:t>www.studythecalendar.com</a:t>
            </a:r>
            <a:endParaRPr lang="en-US" sz="2400" b="1" dirty="0">
              <a:ln w="50800"/>
              <a:solidFill>
                <a:schemeClr val="tx2"/>
              </a:solidFill>
              <a:effectLst>
                <a:glow rad="127000">
                  <a:schemeClr val="accent5">
                    <a:lumMod val="40000"/>
                    <a:lumOff val="60000"/>
                  </a:schemeClr>
                </a:glow>
              </a:effectLst>
              <a:latin typeface="Maiandra GD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A1B43745-528D-8848-85F3-234F76250A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270812"/>
            <a:ext cx="2438401" cy="18288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88BB95-F1E7-7041-B329-071BFE32B165}"/>
              </a:ext>
            </a:extLst>
          </p:cNvPr>
          <p:cNvSpPr txBox="1"/>
          <p:nvPr/>
        </p:nvSpPr>
        <p:spPr>
          <a:xfrm>
            <a:off x="8610600" y="64472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31676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124200" y="304800"/>
            <a:ext cx="2971800" cy="2133600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67100" y="2841812"/>
            <a:ext cx="2286000" cy="36576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2895600" cy="38472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Si el día de Yahuah  comienza con “luz” entonces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~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2133600"/>
            <a:ext cx="308610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¿Por qué la mayoría de los que observan el sábado empieza con la puesta de sol?</a:t>
            </a:r>
          </a:p>
        </p:txBody>
      </p:sp>
    </p:spTree>
    <p:extLst>
      <p:ext uri="{BB962C8B-B14F-4D97-AF65-F5344CB8AC3E}">
        <p14:creationId xmlns:p14="http://schemas.microsoft.com/office/powerpoint/2010/main" val="4775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60960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¡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Esta es la pregunta que necesita repuesta!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5200" y="3733800"/>
            <a:ext cx="54864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Este asunto comenzó antes del versículo 1:1 de Génesis </a:t>
            </a:r>
          </a:p>
        </p:txBody>
      </p:sp>
    </p:spTree>
    <p:extLst>
      <p:ext uri="{BB962C8B-B14F-4D97-AF65-F5344CB8AC3E}">
        <p14:creationId xmlns:p14="http://schemas.microsoft.com/office/powerpoint/2010/main" val="4263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70815929-99B7-6244-B851-8AAD73C81EC5}" vid="{98B8016B-5ADB-F448-83EA-A6A58FF795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50414</TotalTime>
  <Words>3335</Words>
  <Application>Microsoft Office PowerPoint</Application>
  <PresentationFormat>On-screen Show (4:3)</PresentationFormat>
  <Paragraphs>666</Paragraphs>
  <Slides>75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Dawn Day WLC  May 5th 630 AM</dc:title>
  <dc:creator>Rae</dc:creator>
  <cp:lastModifiedBy>Rae</cp:lastModifiedBy>
  <cp:revision>1263</cp:revision>
  <cp:lastPrinted>2020-05-29T22:54:00Z</cp:lastPrinted>
  <dcterms:created xsi:type="dcterms:W3CDTF">2020-05-05T13:24:33Z</dcterms:created>
  <dcterms:modified xsi:type="dcterms:W3CDTF">2021-05-02T16:44:01Z</dcterms:modified>
</cp:coreProperties>
</file>