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403" r:id="rId2"/>
    <p:sldId id="378" r:id="rId3"/>
    <p:sldId id="256" r:id="rId4"/>
    <p:sldId id="373" r:id="rId5"/>
    <p:sldId id="439" r:id="rId6"/>
    <p:sldId id="440" r:id="rId7"/>
    <p:sldId id="441" r:id="rId8"/>
    <p:sldId id="442" r:id="rId9"/>
    <p:sldId id="443" r:id="rId10"/>
    <p:sldId id="331" r:id="rId11"/>
    <p:sldId id="259" r:id="rId12"/>
    <p:sldId id="262" r:id="rId13"/>
    <p:sldId id="264" r:id="rId14"/>
    <p:sldId id="492" r:id="rId15"/>
    <p:sldId id="333" r:id="rId16"/>
    <p:sldId id="338" r:id="rId17"/>
    <p:sldId id="385" r:id="rId18"/>
    <p:sldId id="398" r:id="rId19"/>
    <p:sldId id="267" r:id="rId20"/>
    <p:sldId id="268" r:id="rId21"/>
    <p:sldId id="334" r:id="rId22"/>
    <p:sldId id="335" r:id="rId23"/>
    <p:sldId id="336" r:id="rId24"/>
    <p:sldId id="458" r:id="rId25"/>
    <p:sldId id="459" r:id="rId26"/>
    <p:sldId id="455" r:id="rId27"/>
    <p:sldId id="460" r:id="rId28"/>
    <p:sldId id="456" r:id="rId29"/>
    <p:sldId id="462" r:id="rId30"/>
    <p:sldId id="270" r:id="rId31"/>
    <p:sldId id="414" r:id="rId32"/>
    <p:sldId id="411" r:id="rId33"/>
    <p:sldId id="401" r:id="rId34"/>
    <p:sldId id="461" r:id="rId35"/>
    <p:sldId id="409" r:id="rId36"/>
    <p:sldId id="410" r:id="rId37"/>
    <p:sldId id="454" r:id="rId38"/>
    <p:sldId id="450" r:id="rId39"/>
    <p:sldId id="465" r:id="rId40"/>
    <p:sldId id="451" r:id="rId41"/>
    <p:sldId id="463" r:id="rId42"/>
    <p:sldId id="404" r:id="rId43"/>
    <p:sldId id="425" r:id="rId44"/>
    <p:sldId id="432" r:id="rId45"/>
    <p:sldId id="433" r:id="rId46"/>
    <p:sldId id="436" r:id="rId47"/>
    <p:sldId id="419" r:id="rId48"/>
    <p:sldId id="435" r:id="rId49"/>
    <p:sldId id="445" r:id="rId50"/>
    <p:sldId id="464" r:id="rId51"/>
    <p:sldId id="437" r:id="rId52"/>
    <p:sldId id="444" r:id="rId53"/>
    <p:sldId id="434" r:id="rId54"/>
    <p:sldId id="480" r:id="rId55"/>
    <p:sldId id="482" r:id="rId56"/>
    <p:sldId id="481" r:id="rId57"/>
    <p:sldId id="484" r:id="rId58"/>
    <p:sldId id="483" r:id="rId59"/>
    <p:sldId id="488" r:id="rId60"/>
    <p:sldId id="485" r:id="rId61"/>
    <p:sldId id="486" r:id="rId62"/>
    <p:sldId id="468" r:id="rId63"/>
    <p:sldId id="446" r:id="rId64"/>
    <p:sldId id="470" r:id="rId65"/>
    <p:sldId id="447" r:id="rId66"/>
    <p:sldId id="448" r:id="rId67"/>
    <p:sldId id="449" r:id="rId68"/>
    <p:sldId id="466" r:id="rId69"/>
    <p:sldId id="332" r:id="rId70"/>
    <p:sldId id="326" r:id="rId71"/>
    <p:sldId id="491" r:id="rId72"/>
    <p:sldId id="475" r:id="rId73"/>
    <p:sldId id="471" r:id="rId74"/>
    <p:sldId id="478" r:id="rId7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377" clrIdx="0"/>
  <p:cmAuthor id="1" name="timothy Astleford" initials="tA" lastIdx="279" clrIdx="1">
    <p:extLst>
      <p:ext uri="{19B8F6BF-5375-455C-9EA6-DF929625EA0E}">
        <p15:presenceInfo xmlns:p15="http://schemas.microsoft.com/office/powerpoint/2012/main" userId="6f70958e306951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00FF"/>
    <a:srgbClr val="00FFFF"/>
    <a:srgbClr val="660033"/>
    <a:srgbClr val="420021"/>
    <a:srgbClr val="9966FF"/>
    <a:srgbClr val="0000FF"/>
    <a:srgbClr val="E646C8"/>
    <a:srgbClr val="542A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9" autoAdjust="0"/>
    <p:restoredTop sz="94660"/>
  </p:normalViewPr>
  <p:slideViewPr>
    <p:cSldViewPr>
      <p:cViewPr varScale="1">
        <p:scale>
          <a:sx n="76" d="100"/>
          <a:sy n="76" d="100"/>
        </p:scale>
        <p:origin x="147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9T21:01:00.756" idx="279">
    <p:pos x="4736" y="2885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/>
            <a:t>#</a:t>
          </a:r>
          <a:r>
            <a:rPr lang="en-US" b="1" dirty="0"/>
            <a:t>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Day 1 of Creation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Day begins with Yahuah’s </a:t>
          </a:r>
          <a:r>
            <a:rPr lang="en-US" b="1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`</a:t>
          </a:r>
          <a:r>
            <a:rPr lang="en-US" b="1" dirty="0" err="1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</a:t>
          </a:r>
          <a:r>
            <a:rPr lang="en-US" b="1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 </a:t>
          </a:r>
          <a:r>
            <a:rPr lang="en-US" b="1" dirty="0">
              <a:solidFill>
                <a:srgbClr val="7030A0"/>
              </a:solidFill>
            </a:rPr>
            <a:t>LIGHT</a:t>
          </a:r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Days 2, 3, &amp; 4 of Creation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Days begin with Yahuah’s 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CCFF33"/>
                </a:glow>
              </a:effectLst>
            </a:rPr>
            <a:t>boqer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light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Day 5 of Creation and forward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Days begin with the 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</a:rPr>
            <a:t>sun’s boqer 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light</a:t>
          </a: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5B8A9125-6629-475D-8C4E-C926CBCC18C3}" type="presOf" srcId="{E4A4CD6D-C5E0-4DF3-BE9A-BAEA76470192}" destId="{2D6DCD22-9C16-4A40-82BE-D5D997412F13}" srcOrd="0" destOrd="0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4519AD5E-B65B-4034-B6BF-186A15E9CD2E}" type="presOf" srcId="{0CFC2CC4-17AF-40CB-9A73-3D4D5E35A9BB}" destId="{248ACBCE-0685-4F00-85EB-EA3669FE7D12}" srcOrd="0" destOrd="1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073AC88D-F65E-414D-96BA-7CECD2D6C914}" type="presOf" srcId="{BB185F51-1A9A-4C5A-B45A-A91A949D3EB8}" destId="{2C555F30-174B-4365-9220-B639C8898A39}" srcOrd="0" destOrd="0" presId="urn:microsoft.com/office/officeart/2005/8/layout/chevron2"/>
    <dgm:cxn modelId="{EFADB796-9D28-40DD-BEB1-DB8D0AAFA086}" type="presOf" srcId="{D2D41072-6246-4017-8BCA-B3BFD78FDA5A}" destId="{BC4268E0-67B5-438F-B8E7-2C67E39963C9}" srcOrd="0" destOrd="0" presId="urn:microsoft.com/office/officeart/2005/8/layout/chevron2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F439CE99-5DDA-4DA5-B662-DBCB76AAFB17}" type="presOf" srcId="{3F0C1312-9065-4BD1-BBA5-4E9673536C5D}" destId="{2D6DCD22-9C16-4A40-82BE-D5D997412F13}" srcOrd="0" destOrd="1" presId="urn:microsoft.com/office/officeart/2005/8/layout/chevron2"/>
    <dgm:cxn modelId="{90BC9E9D-4C5A-480D-977E-2D9CD30FCF07}" type="presOf" srcId="{DDA98E91-A5AB-4FA5-9307-2D8910634F4B}" destId="{248ACBCE-0685-4F00-85EB-EA3669FE7D12}" srcOrd="0" destOrd="0" presId="urn:microsoft.com/office/officeart/2005/8/layout/chevron2"/>
    <dgm:cxn modelId="{5E3809A3-799A-42ED-B802-04842D7DFF50}" type="presOf" srcId="{6A286B52-E9F7-499F-AA23-A79D41202415}" destId="{8DB3C114-EA44-4C50-896F-E99908EA6140}" srcOrd="0" destOrd="0" presId="urn:microsoft.com/office/officeart/2005/8/layout/chevron2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95F4E8BB-1958-45DD-BC06-FF4DF061C9B4}" type="presOf" srcId="{C6218333-6BDC-45C9-BC46-223710663211}" destId="{BEC10CFB-0B98-422E-88E3-E11BE747EAF4}" srcOrd="0" destOrd="0" presId="urn:microsoft.com/office/officeart/2005/8/layout/chevron2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B50147DE-FF2C-45F8-939D-E1E639BF39F0}" type="presOf" srcId="{91D6328C-190B-47CD-B303-B9BDE2808AF3}" destId="{8DB3C114-EA44-4C50-896F-E99908EA6140}" srcOrd="0" destOrd="1" presId="urn:microsoft.com/office/officeart/2005/8/layout/chevron2"/>
    <dgm:cxn modelId="{BC39A1FA-CA29-4CF0-B51F-B03A613A48DE}" type="presOf" srcId="{0AC5A35B-D8E1-4842-BD2F-9F66CB4F4ECC}" destId="{A76CF12B-0D8C-40E1-8923-FD16C97146E7}" srcOrd="0" destOrd="0" presId="urn:microsoft.com/office/officeart/2005/8/layout/chevron2"/>
    <dgm:cxn modelId="{1194DC5A-BE6D-44F6-A583-B87D38559AA4}" type="presParOf" srcId="{BEC10CFB-0B98-422E-88E3-E11BE747EAF4}" destId="{28983B1F-D386-4540-A1E4-C5B22CEDF2CE}" srcOrd="0" destOrd="0" presId="urn:microsoft.com/office/officeart/2005/8/layout/chevron2"/>
    <dgm:cxn modelId="{D7F2FD2C-116F-4EB2-A613-B848306F812F}" type="presParOf" srcId="{28983B1F-D386-4540-A1E4-C5B22CEDF2CE}" destId="{2C555F30-174B-4365-9220-B639C8898A39}" srcOrd="0" destOrd="0" presId="urn:microsoft.com/office/officeart/2005/8/layout/chevron2"/>
    <dgm:cxn modelId="{7D932FFB-3EAA-4B8F-A420-45BC91FB2CBC}" type="presParOf" srcId="{28983B1F-D386-4540-A1E4-C5B22CEDF2CE}" destId="{8DB3C114-EA44-4C50-896F-E99908EA6140}" srcOrd="1" destOrd="0" presId="urn:microsoft.com/office/officeart/2005/8/layout/chevron2"/>
    <dgm:cxn modelId="{FFE3EE0D-4C31-46A8-B71B-D6B4F487FD36}" type="presParOf" srcId="{BEC10CFB-0B98-422E-88E3-E11BE747EAF4}" destId="{9983D659-C1A1-44AC-80A9-3349B4C4594B}" srcOrd="1" destOrd="0" presId="urn:microsoft.com/office/officeart/2005/8/layout/chevron2"/>
    <dgm:cxn modelId="{8C2E73E2-DDA6-4785-85A6-945D477ED8FB}" type="presParOf" srcId="{BEC10CFB-0B98-422E-88E3-E11BE747EAF4}" destId="{FC0AFAFC-A4FE-4117-B89F-94B96F8F4730}" srcOrd="2" destOrd="0" presId="urn:microsoft.com/office/officeart/2005/8/layout/chevron2"/>
    <dgm:cxn modelId="{D7E7FB57-5E34-4C64-AC5E-FE335E2AAD99}" type="presParOf" srcId="{FC0AFAFC-A4FE-4117-B89F-94B96F8F4730}" destId="{A76CF12B-0D8C-40E1-8923-FD16C97146E7}" srcOrd="0" destOrd="0" presId="urn:microsoft.com/office/officeart/2005/8/layout/chevron2"/>
    <dgm:cxn modelId="{21CE7CDB-901B-42FB-9449-1BA4FE4E264E}" type="presParOf" srcId="{FC0AFAFC-A4FE-4117-B89F-94B96F8F4730}" destId="{248ACBCE-0685-4F00-85EB-EA3669FE7D12}" srcOrd="1" destOrd="0" presId="urn:microsoft.com/office/officeart/2005/8/layout/chevron2"/>
    <dgm:cxn modelId="{8AAAAE9F-4E3D-4FCE-89BF-DDFCE6CDD9B7}" type="presParOf" srcId="{BEC10CFB-0B98-422E-88E3-E11BE747EAF4}" destId="{35EFFF92-B4BC-4388-830F-38899316A176}" srcOrd="3" destOrd="0" presId="urn:microsoft.com/office/officeart/2005/8/layout/chevron2"/>
    <dgm:cxn modelId="{2B0743E6-5DE1-4BB0-843B-96116D222479}" type="presParOf" srcId="{BEC10CFB-0B98-422E-88E3-E11BE747EAF4}" destId="{D75F0E2B-F964-43D1-8AE8-578135D2DA2D}" srcOrd="4" destOrd="0" presId="urn:microsoft.com/office/officeart/2005/8/layout/chevron2"/>
    <dgm:cxn modelId="{02F25DE8-1B32-43EC-BD3A-DA769FB29879}" type="presParOf" srcId="{D75F0E2B-F964-43D1-8AE8-578135D2DA2D}" destId="{BC4268E0-67B5-438F-B8E7-2C67E39963C9}" srcOrd="0" destOrd="0" presId="urn:microsoft.com/office/officeart/2005/8/layout/chevron2"/>
    <dgm:cxn modelId="{DC5AD157-3B12-4EBD-8E48-4D622EFD08C1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/>
            <a:t>#</a:t>
          </a:r>
          <a:r>
            <a:rPr lang="en-US" b="1" dirty="0"/>
            <a:t>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Day 1 of Creation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Day begins with Yahuah’s `</a:t>
          </a:r>
          <a:r>
            <a:rPr lang="en-US" b="1" dirty="0" err="1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</a:t>
          </a:r>
          <a:r>
            <a:rPr lang="en-US" b="1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 </a:t>
          </a:r>
          <a:r>
            <a:rPr lang="en-US" b="1" dirty="0">
              <a:solidFill>
                <a:srgbClr val="7030A0"/>
              </a:solidFill>
            </a:rPr>
            <a:t>LIGHT</a:t>
          </a:r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Days 2, 3, &amp; 4 of Creation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Days begin with Yahuah’s 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88900">
                  <a:srgbClr val="CCFF33"/>
                </a:glow>
              </a:effectLst>
            </a:rPr>
            <a:t>boqer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light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Day 5 of Creation and forward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Days begin with the 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sun’s boqer 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light</a:t>
          </a: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7BFE20D-50B5-4C9E-87D6-A673F04210CE}" type="presOf" srcId="{0AC5A35B-D8E1-4842-BD2F-9F66CB4F4ECC}" destId="{A76CF12B-0D8C-40E1-8923-FD16C97146E7}" srcOrd="0" destOrd="0" presId="urn:microsoft.com/office/officeart/2005/8/layout/chevron2"/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61078726-12F6-433B-A4AE-83427A5E72BD}" type="presOf" srcId="{6A286B52-E9F7-499F-AA23-A79D41202415}" destId="{8DB3C114-EA44-4C50-896F-E99908EA6140}" srcOrd="0" destOrd="0" presId="urn:microsoft.com/office/officeart/2005/8/layout/chevron2"/>
    <dgm:cxn modelId="{6691652B-0610-4D12-A924-ECDA104C62DA}" type="presOf" srcId="{91D6328C-190B-47CD-B303-B9BDE2808AF3}" destId="{8DB3C114-EA44-4C50-896F-E99908EA6140}" srcOrd="0" destOrd="1" presId="urn:microsoft.com/office/officeart/2005/8/layout/chevron2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4AC71C63-6FB4-4A4C-8493-CE6369DDC839}" type="presOf" srcId="{3F0C1312-9065-4BD1-BBA5-4E9673536C5D}" destId="{2D6DCD22-9C16-4A40-82BE-D5D997412F13}" srcOrd="0" destOrd="1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F3A29645-9B65-431A-8355-8D39C5D2A55B}" type="presOf" srcId="{DDA98E91-A5AB-4FA5-9307-2D8910634F4B}" destId="{248ACBCE-0685-4F00-85EB-EA3669FE7D12}" srcOrd="0" destOrd="0" presId="urn:microsoft.com/office/officeart/2005/8/layout/chevron2"/>
    <dgm:cxn modelId="{BAAEC068-3A8A-40A0-AFD5-0960D1FDBA93}" type="presOf" srcId="{BB185F51-1A9A-4C5A-B45A-A91A949D3EB8}" destId="{2C555F30-174B-4365-9220-B639C8898A39}" srcOrd="0" destOrd="0" presId="urn:microsoft.com/office/officeart/2005/8/layout/chevron2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48890757-7E2B-4B3D-BC1C-672B4815BEC5}" type="presOf" srcId="{C6218333-6BDC-45C9-BC46-223710663211}" destId="{BEC10CFB-0B98-422E-88E3-E11BE747EAF4}" srcOrd="0" destOrd="0" presId="urn:microsoft.com/office/officeart/2005/8/layout/chevron2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C236F4AF-4819-435D-9F64-9885E612BAA1}" type="presOf" srcId="{0CFC2CC4-17AF-40CB-9A73-3D4D5E35A9BB}" destId="{248ACBCE-0685-4F00-85EB-EA3669FE7D12}" srcOrd="0" destOrd="1" presId="urn:microsoft.com/office/officeart/2005/8/layout/chevron2"/>
    <dgm:cxn modelId="{273F38B7-2049-42EF-8AAB-CE7BBF057B10}" type="presOf" srcId="{E4A4CD6D-C5E0-4DF3-BE9A-BAEA76470192}" destId="{2D6DCD22-9C16-4A40-82BE-D5D997412F13}" srcOrd="0" destOrd="0" presId="urn:microsoft.com/office/officeart/2005/8/layout/chevron2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B369CFD1-554C-4C86-8426-A50A026AA2D0}" type="presOf" srcId="{D2D41072-6246-4017-8BCA-B3BFD78FDA5A}" destId="{BC4268E0-67B5-438F-B8E7-2C67E39963C9}" srcOrd="0" destOrd="0" presId="urn:microsoft.com/office/officeart/2005/8/layout/chevron2"/>
    <dgm:cxn modelId="{31403AEC-B90A-49EF-960C-FC77436B491D}" type="presParOf" srcId="{BEC10CFB-0B98-422E-88E3-E11BE747EAF4}" destId="{28983B1F-D386-4540-A1E4-C5B22CEDF2CE}" srcOrd="0" destOrd="0" presId="urn:microsoft.com/office/officeart/2005/8/layout/chevron2"/>
    <dgm:cxn modelId="{0909BAD6-64FC-4F02-9D30-0888BE7A223E}" type="presParOf" srcId="{28983B1F-D386-4540-A1E4-C5B22CEDF2CE}" destId="{2C555F30-174B-4365-9220-B639C8898A39}" srcOrd="0" destOrd="0" presId="urn:microsoft.com/office/officeart/2005/8/layout/chevron2"/>
    <dgm:cxn modelId="{1BDF898C-4214-4C00-B2ED-7384978E79B5}" type="presParOf" srcId="{28983B1F-D386-4540-A1E4-C5B22CEDF2CE}" destId="{8DB3C114-EA44-4C50-896F-E99908EA6140}" srcOrd="1" destOrd="0" presId="urn:microsoft.com/office/officeart/2005/8/layout/chevron2"/>
    <dgm:cxn modelId="{CA3D5FDF-002D-4363-81B8-E6D143DB6238}" type="presParOf" srcId="{BEC10CFB-0B98-422E-88E3-E11BE747EAF4}" destId="{9983D659-C1A1-44AC-80A9-3349B4C4594B}" srcOrd="1" destOrd="0" presId="urn:microsoft.com/office/officeart/2005/8/layout/chevron2"/>
    <dgm:cxn modelId="{0F1957EC-4D91-4C11-9E6E-A38444782278}" type="presParOf" srcId="{BEC10CFB-0B98-422E-88E3-E11BE747EAF4}" destId="{FC0AFAFC-A4FE-4117-B89F-94B96F8F4730}" srcOrd="2" destOrd="0" presId="urn:microsoft.com/office/officeart/2005/8/layout/chevron2"/>
    <dgm:cxn modelId="{C54C8D8E-1EEB-418C-B267-B77FAA29B2E0}" type="presParOf" srcId="{FC0AFAFC-A4FE-4117-B89F-94B96F8F4730}" destId="{A76CF12B-0D8C-40E1-8923-FD16C97146E7}" srcOrd="0" destOrd="0" presId="urn:microsoft.com/office/officeart/2005/8/layout/chevron2"/>
    <dgm:cxn modelId="{4C17CC37-6EAB-4E96-9C05-50E2D56F9039}" type="presParOf" srcId="{FC0AFAFC-A4FE-4117-B89F-94B96F8F4730}" destId="{248ACBCE-0685-4F00-85EB-EA3669FE7D12}" srcOrd="1" destOrd="0" presId="urn:microsoft.com/office/officeart/2005/8/layout/chevron2"/>
    <dgm:cxn modelId="{4DE165D4-3D8A-45D7-B63B-F942157138BF}" type="presParOf" srcId="{BEC10CFB-0B98-422E-88E3-E11BE747EAF4}" destId="{35EFFF92-B4BC-4388-830F-38899316A176}" srcOrd="3" destOrd="0" presId="urn:microsoft.com/office/officeart/2005/8/layout/chevron2"/>
    <dgm:cxn modelId="{CFF3C09D-B806-4321-B1BE-9C5C1ADE747D}" type="presParOf" srcId="{BEC10CFB-0B98-422E-88E3-E11BE747EAF4}" destId="{D75F0E2B-F964-43D1-8AE8-578135D2DA2D}" srcOrd="4" destOrd="0" presId="urn:microsoft.com/office/officeart/2005/8/layout/chevron2"/>
    <dgm:cxn modelId="{D71FB0B8-2E88-402E-8F8E-15861093E1D2}" type="presParOf" srcId="{D75F0E2B-F964-43D1-8AE8-578135D2DA2D}" destId="{BC4268E0-67B5-438F-B8E7-2C67E39963C9}" srcOrd="0" destOrd="0" presId="urn:microsoft.com/office/officeart/2005/8/layout/chevron2"/>
    <dgm:cxn modelId="{49C71715-E24F-4C57-9D71-06D455F3B961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18333-6BDC-45C9-BC46-223710663211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185F51-1A9A-4C5A-B45A-A91A949D3EB8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/>
            <a:t>#</a:t>
          </a:r>
          <a:r>
            <a:rPr lang="en-US" b="1" dirty="0"/>
            <a:t>1</a:t>
          </a:r>
        </a:p>
      </dgm:t>
    </dgm:pt>
    <dgm:pt modelId="{C99580AC-69E5-4C47-B063-87D475B94756}" type="parTrans" cxnId="{4D13C553-3BA5-49BB-A0F6-3BED976A81B0}">
      <dgm:prSet/>
      <dgm:spPr/>
      <dgm:t>
        <a:bodyPr/>
        <a:lstStyle/>
        <a:p>
          <a:endParaRPr lang="en-US"/>
        </a:p>
      </dgm:t>
    </dgm:pt>
    <dgm:pt modelId="{5670D512-9CD6-48D1-90C9-0EAB10D6AEAF}" type="sibTrans" cxnId="{4D13C553-3BA5-49BB-A0F6-3BED976A81B0}">
      <dgm:prSet/>
      <dgm:spPr/>
      <dgm:t>
        <a:bodyPr/>
        <a:lstStyle/>
        <a:p>
          <a:endParaRPr lang="en-US"/>
        </a:p>
      </dgm:t>
    </dgm:pt>
    <dgm:pt modelId="{6A286B52-E9F7-499F-AA23-A79D41202415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Day 1 of Creation</a:t>
          </a:r>
        </a:p>
      </dgm:t>
    </dgm:pt>
    <dgm:pt modelId="{9139DF1C-D76F-436D-907C-C3F7697666A9}" type="parTrans" cxnId="{A0CC4245-43CE-419C-9FD0-39E5BA82C3DC}">
      <dgm:prSet/>
      <dgm:spPr/>
      <dgm:t>
        <a:bodyPr/>
        <a:lstStyle/>
        <a:p>
          <a:endParaRPr lang="en-US"/>
        </a:p>
      </dgm:t>
    </dgm:pt>
    <dgm:pt modelId="{8A97D962-0100-4B3E-AE3F-F3928C3631D8}" type="sibTrans" cxnId="{A0CC4245-43CE-419C-9FD0-39E5BA82C3DC}">
      <dgm:prSet/>
      <dgm:spPr/>
      <dgm:t>
        <a:bodyPr/>
        <a:lstStyle/>
        <a:p>
          <a:endParaRPr lang="en-US"/>
        </a:p>
      </dgm:t>
    </dgm:pt>
    <dgm:pt modelId="{91D6328C-190B-47CD-B303-B9BDE2808AF3}">
      <dgm:prSet phldrT="[Text]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b="1" dirty="0">
              <a:solidFill>
                <a:srgbClr val="7030A0"/>
              </a:solidFill>
            </a:rPr>
            <a:t>Day begins with Yahuah’s </a:t>
          </a:r>
          <a:r>
            <a:rPr lang="en-US" b="1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`</a:t>
          </a:r>
          <a:r>
            <a:rPr lang="en-US" b="1" dirty="0" err="1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owr</a:t>
          </a:r>
          <a:r>
            <a:rPr lang="en-US" b="1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 </a:t>
          </a:r>
          <a:r>
            <a:rPr lang="en-US" b="1" dirty="0">
              <a:solidFill>
                <a:srgbClr val="7030A0"/>
              </a:solidFill>
            </a:rPr>
            <a:t>LIGHT*</a:t>
          </a:r>
        </a:p>
      </dgm:t>
    </dgm:pt>
    <dgm:pt modelId="{4CC61358-FF11-436A-A9DE-562FED27E1C1}" type="parTrans" cxnId="{15FC365C-F476-47AA-BB4B-CA6F20A4E8DC}">
      <dgm:prSet/>
      <dgm:spPr/>
      <dgm:t>
        <a:bodyPr/>
        <a:lstStyle/>
        <a:p>
          <a:endParaRPr lang="en-US"/>
        </a:p>
      </dgm:t>
    </dgm:pt>
    <dgm:pt modelId="{5CEA8701-A8CD-489D-86DF-3B804FBAF465}" type="sibTrans" cxnId="{15FC365C-F476-47AA-BB4B-CA6F20A4E8DC}">
      <dgm:prSet/>
      <dgm:spPr/>
      <dgm:t>
        <a:bodyPr/>
        <a:lstStyle/>
        <a:p>
          <a:endParaRPr lang="en-US"/>
        </a:p>
      </dgm:t>
    </dgm:pt>
    <dgm:pt modelId="{0AC5A35B-D8E1-4842-BD2F-9F66CB4F4EC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#2-3-4</a:t>
          </a:r>
        </a:p>
      </dgm:t>
    </dgm:pt>
    <dgm:pt modelId="{7395CD5D-1966-4C28-AE44-FEF268BE2D2A}" type="parTrans" cxnId="{5212C798-4712-4333-8B3C-4F1DE7525DEB}">
      <dgm:prSet/>
      <dgm:spPr/>
      <dgm:t>
        <a:bodyPr/>
        <a:lstStyle/>
        <a:p>
          <a:endParaRPr lang="en-US"/>
        </a:p>
      </dgm:t>
    </dgm:pt>
    <dgm:pt modelId="{920FCEE8-7401-4044-9FFB-5F1DDE1468B5}" type="sibTrans" cxnId="{5212C798-4712-4333-8B3C-4F1DE7525DEB}">
      <dgm:prSet/>
      <dgm:spPr/>
      <dgm:t>
        <a:bodyPr/>
        <a:lstStyle/>
        <a:p>
          <a:endParaRPr lang="en-US"/>
        </a:p>
      </dgm:t>
    </dgm:pt>
    <dgm:pt modelId="{DDA98E91-A5AB-4FA5-9307-2D8910634F4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Days 2, 3, &amp; 4 of Creation</a:t>
          </a:r>
        </a:p>
      </dgm:t>
    </dgm:pt>
    <dgm:pt modelId="{CD2C4708-13C4-4A3E-A88D-B61FE90987E3}" type="parTrans" cxnId="{3E8BBDCC-F51B-40F6-81BC-D8409CB692FC}">
      <dgm:prSet/>
      <dgm:spPr/>
      <dgm:t>
        <a:bodyPr/>
        <a:lstStyle/>
        <a:p>
          <a:endParaRPr lang="en-US"/>
        </a:p>
      </dgm:t>
    </dgm:pt>
    <dgm:pt modelId="{34A654BA-7F34-408E-83C9-C62E534391D7}" type="sibTrans" cxnId="{3E8BBDCC-F51B-40F6-81BC-D8409CB692FC}">
      <dgm:prSet/>
      <dgm:spPr/>
      <dgm:t>
        <a:bodyPr/>
        <a:lstStyle/>
        <a:p>
          <a:endParaRPr lang="en-US"/>
        </a:p>
      </dgm:t>
    </dgm:pt>
    <dgm:pt modelId="{0CFC2CC4-17AF-40CB-9A73-3D4D5E35A9BB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5">
                  <a:lumMod val="50000"/>
                </a:schemeClr>
              </a:solidFill>
            </a:rPr>
            <a:t>Days begin with Yahuah’s </a:t>
          </a:r>
          <a:r>
            <a:rPr lang="en-US" b="1" dirty="0">
              <a:solidFill>
                <a:schemeClr val="accent5">
                  <a:lumMod val="50000"/>
                </a:schemeClr>
              </a:solidFill>
              <a:effectLst>
                <a:glow rad="127000">
                  <a:srgbClr val="CCFF33"/>
                </a:glow>
              </a:effectLst>
            </a:rPr>
            <a:t>boqer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 light</a:t>
          </a:r>
        </a:p>
      </dgm:t>
    </dgm:pt>
    <dgm:pt modelId="{AD6D496F-DDE4-4A87-A7F0-872AD78106A9}" type="parTrans" cxnId="{CE0D475A-D0B8-4FC2-A39E-2F715625EA1D}">
      <dgm:prSet/>
      <dgm:spPr/>
      <dgm:t>
        <a:bodyPr/>
        <a:lstStyle/>
        <a:p>
          <a:endParaRPr lang="en-US"/>
        </a:p>
      </dgm:t>
    </dgm:pt>
    <dgm:pt modelId="{5DF85F46-E62C-4B69-B5E3-BDECFA4E01BA}" type="sibTrans" cxnId="{CE0D475A-D0B8-4FC2-A39E-2F715625EA1D}">
      <dgm:prSet/>
      <dgm:spPr/>
      <dgm:t>
        <a:bodyPr/>
        <a:lstStyle/>
        <a:p>
          <a:endParaRPr lang="en-US"/>
        </a:p>
      </dgm:t>
    </dgm:pt>
    <dgm:pt modelId="{D2D41072-6246-4017-8BCA-B3BFD78FDA5A}">
      <dgm:prSet phldrT="[Text]"/>
      <dgm:spPr/>
      <dgm:t>
        <a:bodyPr/>
        <a:lstStyle/>
        <a:p>
          <a:r>
            <a:rPr lang="en-US" b="1" dirty="0"/>
            <a:t>#5</a:t>
          </a:r>
        </a:p>
      </dgm:t>
    </dgm:pt>
    <dgm:pt modelId="{5143186A-E21F-4F2F-89D6-94096040B2EC}" type="parTrans" cxnId="{BFE102A9-0B93-4561-9DDD-AEB0437783CF}">
      <dgm:prSet/>
      <dgm:spPr/>
      <dgm:t>
        <a:bodyPr/>
        <a:lstStyle/>
        <a:p>
          <a:endParaRPr lang="en-US"/>
        </a:p>
      </dgm:t>
    </dgm:pt>
    <dgm:pt modelId="{48394E27-2157-47FB-8FCC-B098B22D0BC2}" type="sibTrans" cxnId="{BFE102A9-0B93-4561-9DDD-AEB0437783CF}">
      <dgm:prSet/>
      <dgm:spPr/>
      <dgm:t>
        <a:bodyPr/>
        <a:lstStyle/>
        <a:p>
          <a:endParaRPr lang="en-US"/>
        </a:p>
      </dgm:t>
    </dgm:pt>
    <dgm:pt modelId="{E4A4CD6D-C5E0-4DF3-BE9A-BAEA7647019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Day 5 of Creation and forward</a:t>
          </a:r>
        </a:p>
      </dgm:t>
    </dgm:pt>
    <dgm:pt modelId="{3FF248D0-3A51-427C-AB9F-C375C357AED0}" type="parTrans" cxnId="{ACAC4959-C07A-4293-93E9-D1A1D1B90F64}">
      <dgm:prSet/>
      <dgm:spPr/>
      <dgm:t>
        <a:bodyPr/>
        <a:lstStyle/>
        <a:p>
          <a:endParaRPr lang="en-US"/>
        </a:p>
      </dgm:t>
    </dgm:pt>
    <dgm:pt modelId="{EF0A8EB1-5AFA-43AC-AFCB-A8D76C49A40A}" type="sibTrans" cxnId="{ACAC4959-C07A-4293-93E9-D1A1D1B90F64}">
      <dgm:prSet/>
      <dgm:spPr/>
      <dgm:t>
        <a:bodyPr/>
        <a:lstStyle/>
        <a:p>
          <a:endParaRPr lang="en-US"/>
        </a:p>
      </dgm:t>
    </dgm:pt>
    <dgm:pt modelId="{3F0C1312-9065-4BD1-BBA5-4E9673536C5D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Days begin with the </a:t>
          </a:r>
          <a:r>
            <a:rPr lang="en-US" b="1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CCFF33"/>
                </a:glow>
              </a:effectLst>
            </a:rPr>
            <a:t>sun’s boqer 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light</a:t>
          </a:r>
        </a:p>
      </dgm:t>
    </dgm:pt>
    <dgm:pt modelId="{0FEEBF27-A4CE-45DF-BE73-0BC641835D02}" type="parTrans" cxnId="{DE63B21A-6148-4C36-9E0A-56F6BEB084D7}">
      <dgm:prSet/>
      <dgm:spPr/>
      <dgm:t>
        <a:bodyPr/>
        <a:lstStyle/>
        <a:p>
          <a:endParaRPr lang="en-US"/>
        </a:p>
      </dgm:t>
    </dgm:pt>
    <dgm:pt modelId="{51D42630-0A78-40FD-B50E-D822349FD148}" type="sibTrans" cxnId="{DE63B21A-6148-4C36-9E0A-56F6BEB084D7}">
      <dgm:prSet/>
      <dgm:spPr/>
      <dgm:t>
        <a:bodyPr/>
        <a:lstStyle/>
        <a:p>
          <a:endParaRPr lang="en-US"/>
        </a:p>
      </dgm:t>
    </dgm:pt>
    <dgm:pt modelId="{BEC10CFB-0B98-422E-88E3-E11BE747EAF4}" type="pres">
      <dgm:prSet presAssocID="{C6218333-6BDC-45C9-BC46-223710663211}" presName="linearFlow" presStyleCnt="0">
        <dgm:presLayoutVars>
          <dgm:dir/>
          <dgm:animLvl val="lvl"/>
          <dgm:resizeHandles val="exact"/>
        </dgm:presLayoutVars>
      </dgm:prSet>
      <dgm:spPr/>
    </dgm:pt>
    <dgm:pt modelId="{28983B1F-D386-4540-A1E4-C5B22CEDF2CE}" type="pres">
      <dgm:prSet presAssocID="{BB185F51-1A9A-4C5A-B45A-A91A949D3EB8}" presName="composite" presStyleCnt="0"/>
      <dgm:spPr/>
    </dgm:pt>
    <dgm:pt modelId="{2C555F30-174B-4365-9220-B639C8898A39}" type="pres">
      <dgm:prSet presAssocID="{BB185F51-1A9A-4C5A-B45A-A91A949D3EB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DB3C114-EA44-4C50-896F-E99908EA6140}" type="pres">
      <dgm:prSet presAssocID="{BB185F51-1A9A-4C5A-B45A-A91A949D3EB8}" presName="descendantText" presStyleLbl="alignAcc1" presStyleIdx="0" presStyleCnt="3">
        <dgm:presLayoutVars>
          <dgm:bulletEnabled val="1"/>
        </dgm:presLayoutVars>
      </dgm:prSet>
      <dgm:spPr/>
    </dgm:pt>
    <dgm:pt modelId="{9983D659-C1A1-44AC-80A9-3349B4C4594B}" type="pres">
      <dgm:prSet presAssocID="{5670D512-9CD6-48D1-90C9-0EAB10D6AEAF}" presName="sp" presStyleCnt="0"/>
      <dgm:spPr/>
    </dgm:pt>
    <dgm:pt modelId="{FC0AFAFC-A4FE-4117-B89F-94B96F8F4730}" type="pres">
      <dgm:prSet presAssocID="{0AC5A35B-D8E1-4842-BD2F-9F66CB4F4ECC}" presName="composite" presStyleCnt="0"/>
      <dgm:spPr/>
    </dgm:pt>
    <dgm:pt modelId="{A76CF12B-0D8C-40E1-8923-FD16C97146E7}" type="pres">
      <dgm:prSet presAssocID="{0AC5A35B-D8E1-4842-BD2F-9F66CB4F4EC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48ACBCE-0685-4F00-85EB-EA3669FE7D12}" type="pres">
      <dgm:prSet presAssocID="{0AC5A35B-D8E1-4842-BD2F-9F66CB4F4ECC}" presName="descendantText" presStyleLbl="alignAcc1" presStyleIdx="1" presStyleCnt="3">
        <dgm:presLayoutVars>
          <dgm:bulletEnabled val="1"/>
        </dgm:presLayoutVars>
      </dgm:prSet>
      <dgm:spPr/>
    </dgm:pt>
    <dgm:pt modelId="{35EFFF92-B4BC-4388-830F-38899316A176}" type="pres">
      <dgm:prSet presAssocID="{920FCEE8-7401-4044-9FFB-5F1DDE1468B5}" presName="sp" presStyleCnt="0"/>
      <dgm:spPr/>
    </dgm:pt>
    <dgm:pt modelId="{D75F0E2B-F964-43D1-8AE8-578135D2DA2D}" type="pres">
      <dgm:prSet presAssocID="{D2D41072-6246-4017-8BCA-B3BFD78FDA5A}" presName="composite" presStyleCnt="0"/>
      <dgm:spPr/>
    </dgm:pt>
    <dgm:pt modelId="{BC4268E0-67B5-438F-B8E7-2C67E39963C9}" type="pres">
      <dgm:prSet presAssocID="{D2D41072-6246-4017-8BCA-B3BFD78FDA5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D6DCD22-9C16-4A40-82BE-D5D997412F13}" type="pres">
      <dgm:prSet presAssocID="{D2D41072-6246-4017-8BCA-B3BFD78FDA5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396C105-1586-4EFA-B272-022C6F612B96}" type="presOf" srcId="{D2D41072-6246-4017-8BCA-B3BFD78FDA5A}" destId="{BC4268E0-67B5-438F-B8E7-2C67E39963C9}" srcOrd="0" destOrd="0" presId="urn:microsoft.com/office/officeart/2005/8/layout/chevron2"/>
    <dgm:cxn modelId="{A8FF5E10-82A6-48A6-B7B6-CA93D4D0ADCB}" type="presOf" srcId="{0AC5A35B-D8E1-4842-BD2F-9F66CB4F4ECC}" destId="{A76CF12B-0D8C-40E1-8923-FD16C97146E7}" srcOrd="0" destOrd="0" presId="urn:microsoft.com/office/officeart/2005/8/layout/chevron2"/>
    <dgm:cxn modelId="{DE63B21A-6148-4C36-9E0A-56F6BEB084D7}" srcId="{D2D41072-6246-4017-8BCA-B3BFD78FDA5A}" destId="{3F0C1312-9065-4BD1-BBA5-4E9673536C5D}" srcOrd="1" destOrd="0" parTransId="{0FEEBF27-A4CE-45DF-BE73-0BC641835D02}" sibTransId="{51D42630-0A78-40FD-B50E-D822349FD148}"/>
    <dgm:cxn modelId="{15FC365C-F476-47AA-BB4B-CA6F20A4E8DC}" srcId="{BB185F51-1A9A-4C5A-B45A-A91A949D3EB8}" destId="{91D6328C-190B-47CD-B303-B9BDE2808AF3}" srcOrd="1" destOrd="0" parTransId="{4CC61358-FF11-436A-A9DE-562FED27E1C1}" sibTransId="{5CEA8701-A8CD-489D-86DF-3B804FBAF465}"/>
    <dgm:cxn modelId="{9C81F644-4700-4D07-8577-0ABF67533094}" type="presOf" srcId="{BB185F51-1A9A-4C5A-B45A-A91A949D3EB8}" destId="{2C555F30-174B-4365-9220-B639C8898A39}" srcOrd="0" destOrd="0" presId="urn:microsoft.com/office/officeart/2005/8/layout/chevron2"/>
    <dgm:cxn modelId="{A0CC4245-43CE-419C-9FD0-39E5BA82C3DC}" srcId="{BB185F51-1A9A-4C5A-B45A-A91A949D3EB8}" destId="{6A286B52-E9F7-499F-AA23-A79D41202415}" srcOrd="0" destOrd="0" parTransId="{9139DF1C-D76F-436D-907C-C3F7697666A9}" sibTransId="{8A97D962-0100-4B3E-AE3F-F3928C3631D8}"/>
    <dgm:cxn modelId="{F9404D4F-6D28-4F92-8D4A-8E89F99D3CDB}" type="presOf" srcId="{DDA98E91-A5AB-4FA5-9307-2D8910634F4B}" destId="{248ACBCE-0685-4F00-85EB-EA3669FE7D12}" srcOrd="0" destOrd="0" presId="urn:microsoft.com/office/officeart/2005/8/layout/chevron2"/>
    <dgm:cxn modelId="{4D13C553-3BA5-49BB-A0F6-3BED976A81B0}" srcId="{C6218333-6BDC-45C9-BC46-223710663211}" destId="{BB185F51-1A9A-4C5A-B45A-A91A949D3EB8}" srcOrd="0" destOrd="0" parTransId="{C99580AC-69E5-4C47-B063-87D475B94756}" sibTransId="{5670D512-9CD6-48D1-90C9-0EAB10D6AEAF}"/>
    <dgm:cxn modelId="{ACAC4959-C07A-4293-93E9-D1A1D1B90F64}" srcId="{D2D41072-6246-4017-8BCA-B3BFD78FDA5A}" destId="{E4A4CD6D-C5E0-4DF3-BE9A-BAEA76470192}" srcOrd="0" destOrd="0" parTransId="{3FF248D0-3A51-427C-AB9F-C375C357AED0}" sibTransId="{EF0A8EB1-5AFA-43AC-AFCB-A8D76C49A40A}"/>
    <dgm:cxn modelId="{CE0D475A-D0B8-4FC2-A39E-2F715625EA1D}" srcId="{0AC5A35B-D8E1-4842-BD2F-9F66CB4F4ECC}" destId="{0CFC2CC4-17AF-40CB-9A73-3D4D5E35A9BB}" srcOrd="1" destOrd="0" parTransId="{AD6D496F-DDE4-4A87-A7F0-872AD78106A9}" sibTransId="{5DF85F46-E62C-4B69-B5E3-BDECFA4E01BA}"/>
    <dgm:cxn modelId="{5212C798-4712-4333-8B3C-4F1DE7525DEB}" srcId="{C6218333-6BDC-45C9-BC46-223710663211}" destId="{0AC5A35B-D8E1-4842-BD2F-9F66CB4F4ECC}" srcOrd="1" destOrd="0" parTransId="{7395CD5D-1966-4C28-AE44-FEF268BE2D2A}" sibTransId="{920FCEE8-7401-4044-9FFB-5F1DDE1468B5}"/>
    <dgm:cxn modelId="{2C07E398-45C0-4B13-A97D-FA3882AFFF79}" type="presOf" srcId="{E4A4CD6D-C5E0-4DF3-BE9A-BAEA76470192}" destId="{2D6DCD22-9C16-4A40-82BE-D5D997412F13}" srcOrd="0" destOrd="0" presId="urn:microsoft.com/office/officeart/2005/8/layout/chevron2"/>
    <dgm:cxn modelId="{BFE102A9-0B93-4561-9DDD-AEB0437783CF}" srcId="{C6218333-6BDC-45C9-BC46-223710663211}" destId="{D2D41072-6246-4017-8BCA-B3BFD78FDA5A}" srcOrd="2" destOrd="0" parTransId="{5143186A-E21F-4F2F-89D6-94096040B2EC}" sibTransId="{48394E27-2157-47FB-8FCC-B098B22D0BC2}"/>
    <dgm:cxn modelId="{2496DDC2-2C12-4F88-9C41-32488B336172}" type="presOf" srcId="{0CFC2CC4-17AF-40CB-9A73-3D4D5E35A9BB}" destId="{248ACBCE-0685-4F00-85EB-EA3669FE7D12}" srcOrd="0" destOrd="1" presId="urn:microsoft.com/office/officeart/2005/8/layout/chevron2"/>
    <dgm:cxn modelId="{88459AC9-8AE0-49E2-AB0D-D317D2CA9F9B}" type="presOf" srcId="{91D6328C-190B-47CD-B303-B9BDE2808AF3}" destId="{8DB3C114-EA44-4C50-896F-E99908EA6140}" srcOrd="0" destOrd="1" presId="urn:microsoft.com/office/officeart/2005/8/layout/chevron2"/>
    <dgm:cxn modelId="{3E8BBDCC-F51B-40F6-81BC-D8409CB692FC}" srcId="{0AC5A35B-D8E1-4842-BD2F-9F66CB4F4ECC}" destId="{DDA98E91-A5AB-4FA5-9307-2D8910634F4B}" srcOrd="0" destOrd="0" parTransId="{CD2C4708-13C4-4A3E-A88D-B61FE90987E3}" sibTransId="{34A654BA-7F34-408E-83C9-C62E534391D7}"/>
    <dgm:cxn modelId="{403047D2-6FBA-4973-A7EE-45E20F8412C4}" type="presOf" srcId="{C6218333-6BDC-45C9-BC46-223710663211}" destId="{BEC10CFB-0B98-422E-88E3-E11BE747EAF4}" srcOrd="0" destOrd="0" presId="urn:microsoft.com/office/officeart/2005/8/layout/chevron2"/>
    <dgm:cxn modelId="{4C2AF3E2-F19A-43AC-AC41-3CD8E4225821}" type="presOf" srcId="{6A286B52-E9F7-499F-AA23-A79D41202415}" destId="{8DB3C114-EA44-4C50-896F-E99908EA6140}" srcOrd="0" destOrd="0" presId="urn:microsoft.com/office/officeart/2005/8/layout/chevron2"/>
    <dgm:cxn modelId="{70E021E9-EDF5-4D6D-9C95-4675CD6B69F3}" type="presOf" srcId="{3F0C1312-9065-4BD1-BBA5-4E9673536C5D}" destId="{2D6DCD22-9C16-4A40-82BE-D5D997412F13}" srcOrd="0" destOrd="1" presId="urn:microsoft.com/office/officeart/2005/8/layout/chevron2"/>
    <dgm:cxn modelId="{3298ACF7-A6EA-44A7-8D86-20E4643430D9}" type="presParOf" srcId="{BEC10CFB-0B98-422E-88E3-E11BE747EAF4}" destId="{28983B1F-D386-4540-A1E4-C5B22CEDF2CE}" srcOrd="0" destOrd="0" presId="urn:microsoft.com/office/officeart/2005/8/layout/chevron2"/>
    <dgm:cxn modelId="{A1926418-B380-4BDE-A75E-9C085758F4A3}" type="presParOf" srcId="{28983B1F-D386-4540-A1E4-C5B22CEDF2CE}" destId="{2C555F30-174B-4365-9220-B639C8898A39}" srcOrd="0" destOrd="0" presId="urn:microsoft.com/office/officeart/2005/8/layout/chevron2"/>
    <dgm:cxn modelId="{B3958F3F-F685-4B88-A9FB-4DCEE7ACAF0F}" type="presParOf" srcId="{28983B1F-D386-4540-A1E4-C5B22CEDF2CE}" destId="{8DB3C114-EA44-4C50-896F-E99908EA6140}" srcOrd="1" destOrd="0" presId="urn:microsoft.com/office/officeart/2005/8/layout/chevron2"/>
    <dgm:cxn modelId="{3C642A41-E158-4E96-8DED-0A71188CAD9E}" type="presParOf" srcId="{BEC10CFB-0B98-422E-88E3-E11BE747EAF4}" destId="{9983D659-C1A1-44AC-80A9-3349B4C4594B}" srcOrd="1" destOrd="0" presId="urn:microsoft.com/office/officeart/2005/8/layout/chevron2"/>
    <dgm:cxn modelId="{02880C25-1280-4E8D-A9CD-86A678D425DC}" type="presParOf" srcId="{BEC10CFB-0B98-422E-88E3-E11BE747EAF4}" destId="{FC0AFAFC-A4FE-4117-B89F-94B96F8F4730}" srcOrd="2" destOrd="0" presId="urn:microsoft.com/office/officeart/2005/8/layout/chevron2"/>
    <dgm:cxn modelId="{1FBFACC9-8B76-466D-9ED4-05B6569CF698}" type="presParOf" srcId="{FC0AFAFC-A4FE-4117-B89F-94B96F8F4730}" destId="{A76CF12B-0D8C-40E1-8923-FD16C97146E7}" srcOrd="0" destOrd="0" presId="urn:microsoft.com/office/officeart/2005/8/layout/chevron2"/>
    <dgm:cxn modelId="{B0C8B778-45FC-476C-821C-736C935C5EAA}" type="presParOf" srcId="{FC0AFAFC-A4FE-4117-B89F-94B96F8F4730}" destId="{248ACBCE-0685-4F00-85EB-EA3669FE7D12}" srcOrd="1" destOrd="0" presId="urn:microsoft.com/office/officeart/2005/8/layout/chevron2"/>
    <dgm:cxn modelId="{2B4A6944-2FD5-4B59-8DD0-2CBF06E944DA}" type="presParOf" srcId="{BEC10CFB-0B98-422E-88E3-E11BE747EAF4}" destId="{35EFFF92-B4BC-4388-830F-38899316A176}" srcOrd="3" destOrd="0" presId="urn:microsoft.com/office/officeart/2005/8/layout/chevron2"/>
    <dgm:cxn modelId="{541340E3-DA9A-4752-BB3A-A0CE9624C46D}" type="presParOf" srcId="{BEC10CFB-0B98-422E-88E3-E11BE747EAF4}" destId="{D75F0E2B-F964-43D1-8AE8-578135D2DA2D}" srcOrd="4" destOrd="0" presId="urn:microsoft.com/office/officeart/2005/8/layout/chevron2"/>
    <dgm:cxn modelId="{9FC180D2-376C-4B63-8DE9-012823FCA29B}" type="presParOf" srcId="{D75F0E2B-F964-43D1-8AE8-578135D2DA2D}" destId="{BC4268E0-67B5-438F-B8E7-2C67E39963C9}" srcOrd="0" destOrd="0" presId="urn:microsoft.com/office/officeart/2005/8/layout/chevron2"/>
    <dgm:cxn modelId="{B396454B-F2C8-4DC4-92DF-FEE30219FAFD}" type="presParOf" srcId="{D75F0E2B-F964-43D1-8AE8-578135D2DA2D}" destId="{2D6DCD22-9C16-4A40-82BE-D5D997412F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#</a:t>
          </a:r>
          <a:r>
            <a:rPr lang="en-US" sz="2000" b="1" kern="1200" dirty="0"/>
            <a:t>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rgbClr val="7030A0"/>
              </a:solidFill>
            </a:rPr>
            <a:t>Day 1 of Creation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rgbClr val="7030A0"/>
              </a:solidFill>
            </a:rPr>
            <a:t>Day begins with Yahuah’s </a:t>
          </a:r>
          <a:r>
            <a:rPr lang="en-US" sz="1900" b="1" kern="120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`</a:t>
          </a:r>
          <a:r>
            <a:rPr lang="en-US" sz="1900" b="1" kern="1200" dirty="0" err="1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</a:t>
          </a:r>
          <a:r>
            <a:rPr lang="en-US" sz="1900" b="1" kern="120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 </a:t>
          </a:r>
          <a:r>
            <a:rPr lang="en-US" sz="1900" b="1" kern="1200" dirty="0">
              <a:solidFill>
                <a:srgbClr val="7030A0"/>
              </a:solidFill>
            </a:rPr>
            <a:t>LIGHT</a:t>
          </a: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Days 2, 3, &amp; 4 of Creation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Days begin with Yahuah’s </a:t>
          </a:r>
          <a:r>
            <a:rPr lang="en-US" sz="1900" b="1" kern="1200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CCFF33"/>
                </a:glow>
              </a:effectLst>
            </a:rPr>
            <a:t>boqer</a:t>
          </a: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 light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Day 5 of Creation and forward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Days begin with the </a:t>
          </a:r>
          <a:r>
            <a:rPr lang="en-US" sz="19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FFFF00"/>
                </a:glow>
              </a:effectLst>
            </a:rPr>
            <a:t>sun’s boqer </a:t>
          </a: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light</a:t>
          </a:r>
        </a:p>
      </dsp:txBody>
      <dsp:txXfrm rot="-5400000">
        <a:off x="738941" y="1735031"/>
        <a:ext cx="4180562" cy="619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#</a:t>
          </a:r>
          <a:r>
            <a:rPr lang="en-US" sz="2000" b="1" kern="1200" dirty="0"/>
            <a:t>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rgbClr val="7030A0"/>
              </a:solidFill>
            </a:rPr>
            <a:t>Day 1 of Creation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rgbClr val="7030A0"/>
              </a:solidFill>
            </a:rPr>
            <a:t>Day begins with Yahuah’s `</a:t>
          </a:r>
          <a:r>
            <a:rPr lang="en-US" sz="1900" b="1" kern="1200" dirty="0" err="1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owr</a:t>
          </a:r>
          <a:r>
            <a:rPr lang="en-US" sz="1900" b="1" kern="1200" dirty="0">
              <a:solidFill>
                <a:srgbClr val="7030A0"/>
              </a:solidFill>
              <a:effectLst>
                <a:glow rad="88900">
                  <a:srgbClr val="00FFFF"/>
                </a:glow>
              </a:effectLst>
            </a:rPr>
            <a:t> </a:t>
          </a:r>
          <a:r>
            <a:rPr lang="en-US" sz="1900" b="1" kern="1200" dirty="0">
              <a:solidFill>
                <a:srgbClr val="7030A0"/>
              </a:solidFill>
            </a:rPr>
            <a:t>LIGHT</a:t>
          </a: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Days 2, 3, &amp; 4 of Creation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Days begin with Yahuah’s </a:t>
          </a:r>
          <a:r>
            <a:rPr lang="en-US" sz="1900" b="1" kern="1200" dirty="0">
              <a:solidFill>
                <a:schemeClr val="accent5">
                  <a:lumMod val="50000"/>
                </a:schemeClr>
              </a:solidFill>
              <a:effectLst>
                <a:glow rad="88900">
                  <a:srgbClr val="CCFF33"/>
                </a:glow>
              </a:effectLst>
            </a:rPr>
            <a:t>boqer</a:t>
          </a: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 light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Day 5 of Creation and forward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Days begin with the </a:t>
          </a:r>
          <a:r>
            <a:rPr lang="en-US" sz="19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88900">
                  <a:srgbClr val="CCFF33"/>
                </a:glow>
              </a:effectLst>
            </a:rPr>
            <a:t>sun’s boqer </a:t>
          </a: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light</a:t>
          </a:r>
        </a:p>
      </dsp:txBody>
      <dsp:txXfrm rot="-5400000">
        <a:off x="738941" y="1735031"/>
        <a:ext cx="4180562" cy="619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5F30-174B-4365-9220-B639C8898A39}">
      <dsp:nvSpPr>
        <dsp:cNvPr id="0" name=""/>
        <dsp:cNvSpPr/>
      </dsp:nvSpPr>
      <dsp:spPr>
        <a:xfrm rot="5400000">
          <a:off x="-158344" y="158746"/>
          <a:ext cx="1055631" cy="738941"/>
        </a:xfrm>
        <a:prstGeom prst="chevron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#</a:t>
          </a:r>
          <a:r>
            <a:rPr lang="en-US" sz="2000" b="1" kern="1200" dirty="0"/>
            <a:t>1</a:t>
          </a:r>
        </a:p>
      </dsp:txBody>
      <dsp:txXfrm rot="-5400000">
        <a:off x="2" y="369872"/>
        <a:ext cx="738941" cy="316690"/>
      </dsp:txXfrm>
    </dsp:sp>
    <dsp:sp modelId="{8DB3C114-EA44-4C50-896F-E99908EA6140}">
      <dsp:nvSpPr>
        <dsp:cNvPr id="0" name=""/>
        <dsp:cNvSpPr/>
      </dsp:nvSpPr>
      <dsp:spPr>
        <a:xfrm rot="5400000">
          <a:off x="2502890" y="-1763547"/>
          <a:ext cx="686160" cy="421405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rgbClr val="7030A0"/>
              </a:solidFill>
            </a:rPr>
            <a:t>Day 1 of Creation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rgbClr val="7030A0"/>
              </a:solidFill>
            </a:rPr>
            <a:t>Day begins with Yahuah’s </a:t>
          </a:r>
          <a:r>
            <a:rPr lang="en-US" sz="1900" b="1" kern="1200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`</a:t>
          </a:r>
          <a:r>
            <a:rPr lang="en-US" sz="1900" b="1" kern="1200" dirty="0" err="1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owr</a:t>
          </a:r>
          <a:r>
            <a:rPr lang="en-US" sz="1900" b="1" kern="1200" dirty="0">
              <a:solidFill>
                <a:srgbClr val="7030A0"/>
              </a:solidFill>
              <a:effectLst>
                <a:glow rad="127000">
                  <a:srgbClr val="00FFFF"/>
                </a:glow>
              </a:effectLst>
            </a:rPr>
            <a:t> </a:t>
          </a:r>
          <a:r>
            <a:rPr lang="en-US" sz="1900" b="1" kern="1200" dirty="0">
              <a:solidFill>
                <a:srgbClr val="7030A0"/>
              </a:solidFill>
            </a:rPr>
            <a:t>LIGHT*</a:t>
          </a:r>
        </a:p>
      </dsp:txBody>
      <dsp:txXfrm rot="-5400000">
        <a:off x="738941" y="33898"/>
        <a:ext cx="4180562" cy="619168"/>
      </dsp:txXfrm>
    </dsp:sp>
    <dsp:sp modelId="{A76CF12B-0D8C-40E1-8923-FD16C97146E7}">
      <dsp:nvSpPr>
        <dsp:cNvPr id="0" name=""/>
        <dsp:cNvSpPr/>
      </dsp:nvSpPr>
      <dsp:spPr>
        <a:xfrm rot="5400000">
          <a:off x="-158344" y="1009312"/>
          <a:ext cx="1055631" cy="738941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#2-3-4</a:t>
          </a:r>
        </a:p>
      </dsp:txBody>
      <dsp:txXfrm rot="-5400000">
        <a:off x="2" y="1220438"/>
        <a:ext cx="738941" cy="316690"/>
      </dsp:txXfrm>
    </dsp:sp>
    <dsp:sp modelId="{248ACBCE-0685-4F00-85EB-EA3669FE7D12}">
      <dsp:nvSpPr>
        <dsp:cNvPr id="0" name=""/>
        <dsp:cNvSpPr/>
      </dsp:nvSpPr>
      <dsp:spPr>
        <a:xfrm rot="5400000">
          <a:off x="2502890" y="-912981"/>
          <a:ext cx="686160" cy="4214058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Days 2, 3, &amp; 4 of Creation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Days begin with Yahuah’s </a:t>
          </a:r>
          <a:r>
            <a:rPr lang="en-US" sz="1900" b="1" kern="1200" dirty="0">
              <a:solidFill>
                <a:schemeClr val="accent5">
                  <a:lumMod val="50000"/>
                </a:schemeClr>
              </a:solidFill>
              <a:effectLst>
                <a:glow rad="127000">
                  <a:srgbClr val="CCFF33"/>
                </a:glow>
              </a:effectLst>
            </a:rPr>
            <a:t>boqer</a:t>
          </a:r>
          <a:r>
            <a:rPr lang="en-US" sz="1900" b="1" kern="1200" dirty="0">
              <a:solidFill>
                <a:schemeClr val="accent5">
                  <a:lumMod val="50000"/>
                </a:schemeClr>
              </a:solidFill>
            </a:rPr>
            <a:t> light</a:t>
          </a:r>
        </a:p>
      </dsp:txBody>
      <dsp:txXfrm rot="-5400000">
        <a:off x="738941" y="884464"/>
        <a:ext cx="4180562" cy="619168"/>
      </dsp:txXfrm>
    </dsp:sp>
    <dsp:sp modelId="{BC4268E0-67B5-438F-B8E7-2C67E39963C9}">
      <dsp:nvSpPr>
        <dsp:cNvPr id="0" name=""/>
        <dsp:cNvSpPr/>
      </dsp:nvSpPr>
      <dsp:spPr>
        <a:xfrm rot="5400000">
          <a:off x="-158344" y="1859878"/>
          <a:ext cx="1055631" cy="738941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#5</a:t>
          </a:r>
        </a:p>
      </dsp:txBody>
      <dsp:txXfrm rot="-5400000">
        <a:off x="2" y="2071004"/>
        <a:ext cx="738941" cy="316690"/>
      </dsp:txXfrm>
    </dsp:sp>
    <dsp:sp modelId="{2D6DCD22-9C16-4A40-82BE-D5D997412F13}">
      <dsp:nvSpPr>
        <dsp:cNvPr id="0" name=""/>
        <dsp:cNvSpPr/>
      </dsp:nvSpPr>
      <dsp:spPr>
        <a:xfrm rot="5400000">
          <a:off x="2502890" y="-62414"/>
          <a:ext cx="686160" cy="421405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Day 5 of Creation and forward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Days begin with the </a:t>
          </a:r>
          <a:r>
            <a:rPr lang="en-US" sz="1900" b="1" kern="1200" dirty="0">
              <a:ln>
                <a:solidFill>
                  <a:srgbClr val="0000FF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27000">
                  <a:srgbClr val="CCFF33"/>
                </a:glow>
              </a:effectLst>
            </a:rPr>
            <a:t>sun’s boqer </a:t>
          </a:r>
          <a:r>
            <a:rPr lang="en-US" sz="1900" b="1" kern="1200" dirty="0">
              <a:solidFill>
                <a:schemeClr val="accent6">
                  <a:lumMod val="75000"/>
                </a:schemeClr>
              </a:solidFill>
            </a:rPr>
            <a:t>light</a:t>
          </a:r>
        </a:p>
      </dsp:txBody>
      <dsp:txXfrm rot="-5400000">
        <a:off x="738941" y="1735031"/>
        <a:ext cx="4180562" cy="619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57A5ADB-869D-42CF-BBFA-0F9013084CDB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B2E82D-8F09-4EF3-9C94-E1455046C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8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7E7376A-393E-42D4-B7F6-38B8861D78F4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B364ACA-2509-464B-9618-AB2EF2180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3465-FB75-4CEA-8DC0-BF0119EE2DBB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7844-FB85-487B-AEEE-A972D5FCE411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A3F8-9DF8-497C-BCC3-77A957EA1850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E66-99ED-4491-8A51-EA76EE9297B3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614C-2C07-4B1C-90E0-E1018D558867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1C6E-1E25-40A0-87AE-4AEBC23D366A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4DD8-F8CC-4931-A188-254CA0074CDA}" type="datetime1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E816-89A2-4EEB-B125-E2FCE3D370D0}" type="datetime1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2362200" y="6248400"/>
            <a:ext cx="2133600" cy="365125"/>
          </a:xfrm>
        </p:spPr>
        <p:txBody>
          <a:bodyPr/>
          <a:lstStyle/>
          <a:p>
            <a:fld id="{E149F27E-CB2E-4E81-91A9-6247659F81C5}" type="datetime1">
              <a:rPr lang="en-US" smtClean="0"/>
              <a:t>6/23/2020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fld id="{F98DBE31-67BE-43CC-8D6C-2180D5FA01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2C7F-5D95-4B24-9959-C6E33A949952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CDE2-E5A2-473E-9B26-CC5C534DF1B6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8325-E3C4-4503-ADC6-CCDC7C4D71C3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microsoft.com/office/2007/relationships/hdphoto" Target="../media/hdphoto6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microsoft.com/office/2007/relationships/hdphoto" Target="../media/hdphoto6.wd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0.jp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microsoft.com/office/2007/relationships/hdphoto" Target="../media/hdphoto6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5.jpeg"/><Relationship Id="rId7" Type="http://schemas.openxmlformats.org/officeDocument/2006/relationships/image" Target="../media/image4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1.jpg"/><Relationship Id="rId7" Type="http://schemas.openxmlformats.org/officeDocument/2006/relationships/image" Target="../media/image4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microsoft.com/office/2007/relationships/hdphoto" Target="../media/hdphoto6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6.jpeg"/><Relationship Id="rId7" Type="http://schemas.openxmlformats.org/officeDocument/2006/relationships/image" Target="../media/image2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microsoft.com/office/2007/relationships/hdphoto" Target="../media/hdphoto6.wdp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6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47.png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0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3.png"/><Relationship Id="rId10" Type="http://schemas.microsoft.com/office/2007/relationships/hdphoto" Target="../media/hdphoto10.wdp"/><Relationship Id="rId4" Type="http://schemas.openxmlformats.org/officeDocument/2006/relationships/image" Target="../media/image94.jpeg"/><Relationship Id="rId9" Type="http://schemas.openxmlformats.org/officeDocument/2006/relationships/image" Target="../media/image9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Daisy CCC website\YCC-Cover-Slide-Wi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9375" y="152400"/>
            <a:ext cx="6009049" cy="6019800"/>
          </a:xfrm>
          <a:prstGeom prst="rect">
            <a:avLst/>
          </a:prstGeom>
          <a:noFill/>
          <a:effectLst>
            <a:glow rad="16764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2479577"/>
            <a:ext cx="777240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How?   Satan </a:t>
            </a:r>
            <a:r>
              <a:rPr lang="en-US" sz="44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has stolen worship due to the Creator by changing Yahuah’s calendar used to find </a:t>
            </a:r>
            <a:br>
              <a:rPr lang="en-US" sz="44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Hi</a:t>
            </a:r>
            <a:r>
              <a:rPr lang="en-US" sz="44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 weekly &amp; annual worship statutes.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6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590800"/>
            <a:ext cx="777240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But that is not all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has changed.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has even changed </a:t>
            </a:r>
            <a:b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when the day begins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for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Yahuah’s worship statutes.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11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ae\Desktop\clock 1 midn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03" y="304800"/>
            <a:ext cx="3810000" cy="3485619"/>
          </a:xfrm>
          <a:prstGeom prst="rect">
            <a:avLst/>
          </a:prstGeom>
          <a:noFill/>
          <a:effectLst>
            <a:glow rad="177800">
              <a:schemeClr val="accent1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6800" y="609600"/>
            <a:ext cx="39243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modern 24 hour “day”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begins at midnight.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12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0562" y="3962400"/>
            <a:ext cx="7772400" cy="2492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This is known as the civil</a:t>
            </a:r>
            <a:b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Roman Reckoning of time </a:t>
            </a:r>
            <a:b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as found in the Gospels.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</a:t>
            </a:r>
            <a:b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</a:t>
            </a:r>
            <a:r>
              <a:rPr lang="en-US" sz="2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See Matt 27:19.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551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523833"/>
            <a:ext cx="863041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Jews and most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“feast-keeper”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Sabbatarians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begin their Sabbath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Friday evening at sunset.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518" y="997089"/>
            <a:ext cx="8386482" cy="5632311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Remember,</a:t>
            </a: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 the weekly Sabbath is the premier flagship </a:t>
            </a:r>
            <a:b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of Yahuah’s festivals (Lev 23:2-8).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Note </a:t>
            </a: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there is a massive amount of information </a:t>
            </a:r>
            <a:r>
              <a:rPr lang="en-US" sz="2000" b="1" u="sng" dirty="0">
                <a:solidFill>
                  <a:srgbClr val="542A00"/>
                </a:solidFill>
                <a:latin typeface="Comic Sans MS" pitchFamily="66" charset="0"/>
              </a:rPr>
              <a:t>thorou</a:t>
            </a: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g</a:t>
            </a:r>
            <a:r>
              <a:rPr lang="en-US" sz="2000" b="1" u="sng" dirty="0">
                <a:solidFill>
                  <a:srgbClr val="542A00"/>
                </a:solidFill>
                <a:latin typeface="Comic Sans MS" pitchFamily="66" charset="0"/>
              </a:rPr>
              <a:t>hly exposed in the Scriptures</a:t>
            </a: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 </a:t>
            </a:r>
            <a:b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542A00"/>
                </a:solidFill>
                <a:latin typeface="Comic Sans MS" pitchFamily="66" charset="0"/>
              </a:rPr>
              <a:t>which is succinctly summed up as follows: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effectLst/>
                <a:latin typeface="Comic Sans MS" pitchFamily="66" charset="0"/>
              </a:rPr>
              <a:t>“To Period </a:t>
            </a:r>
            <a:r>
              <a:rPr lang="en-US" sz="2400" dirty="0" err="1">
                <a:effectLst/>
                <a:latin typeface="Comic Sans MS" pitchFamily="66" charset="0"/>
              </a:rPr>
              <a:t>IIa</a:t>
            </a:r>
            <a:r>
              <a:rPr lang="en-US" sz="2400" dirty="0">
                <a:effectLst/>
                <a:latin typeface="Comic Sans MS" pitchFamily="66" charset="0"/>
              </a:rPr>
              <a:t> </a:t>
            </a:r>
            <a:r>
              <a:rPr lang="en-US" sz="2000" dirty="0">
                <a:effectLst/>
              </a:rPr>
              <a:t>[approx. </a:t>
            </a:r>
            <a:r>
              <a:rPr lang="en-US" sz="2000" dirty="0"/>
              <a:t>700 </a:t>
            </a:r>
            <a:r>
              <a:rPr lang="en-US" sz="2000" dirty="0">
                <a:effectLst/>
              </a:rPr>
              <a:t>-300 BC], </a:t>
            </a:r>
            <a:r>
              <a:rPr lang="en-US" sz="2400" dirty="0">
                <a:effectLst/>
                <a:latin typeface="Comic Sans MS" pitchFamily="66" charset="0"/>
              </a:rPr>
              <a:t>belong those processes which practically completed the </a:t>
            </a:r>
            <a:r>
              <a:rPr lang="en-US" sz="2400" b="1" u="sng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EVOLUTION</a:t>
            </a:r>
            <a:r>
              <a:rPr lang="en-US" sz="2400" dirty="0">
                <a:effectLst/>
                <a:latin typeface="Comic Sans MS" pitchFamily="66" charset="0"/>
              </a:rPr>
              <a:t> of Calendar III as a perfect, or </a:t>
            </a:r>
            <a:r>
              <a:rPr lang="en-US" sz="2400" b="1" u="sng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a</a:t>
            </a:r>
            <a:r>
              <a:rPr lang="en-US" sz="2400" b="1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pp</a:t>
            </a:r>
            <a:r>
              <a:rPr lang="en-US" sz="2400" b="1" u="sng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roximatel</a:t>
            </a:r>
            <a:r>
              <a:rPr lang="en-US" sz="2400" b="1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y perfect </a:t>
            </a:r>
            <a:r>
              <a:rPr lang="en-US" sz="2400" b="1" dirty="0" err="1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luni</a:t>
            </a:r>
            <a:r>
              <a:rPr lang="en-US" sz="2400" b="1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-solar calendar</a:t>
            </a:r>
            <a:r>
              <a:rPr lang="en-US" sz="2400" dirty="0">
                <a:solidFill>
                  <a:srgbClr val="CCFF33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,</a:t>
            </a:r>
            <a:r>
              <a:rPr lang="en-US" sz="2400" dirty="0">
                <a:effectLst/>
                <a:latin typeface="Comic Sans MS" pitchFamily="66" charset="0"/>
              </a:rPr>
              <a:t> viz., the </a:t>
            </a:r>
            <a:r>
              <a:rPr lang="en-US" sz="2400" b="1" u="sng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CHANGE</a:t>
            </a:r>
            <a:r>
              <a:rPr lang="en-US" sz="24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in the system of reckoning the day</a:t>
            </a:r>
            <a:r>
              <a:rPr lang="en-US" sz="2400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,</a:t>
            </a:r>
            <a:r>
              <a:rPr lang="en-US" sz="2400" dirty="0">
                <a:effectLst/>
                <a:latin typeface="Comic Sans MS" pitchFamily="66" charset="0"/>
              </a:rPr>
              <a:t> the </a:t>
            </a:r>
            <a:r>
              <a:rPr lang="en-US" sz="2400" b="1" u="sng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RE-DATING</a:t>
            </a:r>
            <a:r>
              <a:rPr lang="en-US" sz="2400" b="1" dirty="0">
                <a:solidFill>
                  <a:srgbClr val="00FFFF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of the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festivals to begin at sunset,</a:t>
            </a:r>
            <a:r>
              <a:rPr lang="en-US" sz="2400" dirty="0">
                <a:effectLst/>
                <a:latin typeface="Comic Sans MS" pitchFamily="66" charset="0"/>
              </a:rPr>
              <a:t> and with this the final and complete fusion of the Passover and </a:t>
            </a:r>
            <a:r>
              <a:rPr lang="en-US" sz="2400" dirty="0" err="1">
                <a:effectLst/>
                <a:latin typeface="Comic Sans MS" pitchFamily="66" charset="0"/>
              </a:rPr>
              <a:t>Mazzot</a:t>
            </a:r>
            <a:r>
              <a:rPr lang="en-US" sz="2400" dirty="0">
                <a:effectLst/>
                <a:latin typeface="Comic Sans MS" pitchFamily="66" charset="0"/>
              </a:rPr>
              <a:t> festivals, as recorded in Exo 12:18, the </a:t>
            </a:r>
            <a:r>
              <a:rPr lang="en-US" sz="2400" b="1" u="sng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NEW SYSTEM</a:t>
            </a:r>
            <a:r>
              <a:rPr lang="en-US" sz="2400" b="1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of months</a:t>
            </a:r>
            <a:r>
              <a:rPr lang="en-US" sz="2400" dirty="0"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n-US" sz="2400" dirty="0">
                <a:effectLst/>
                <a:latin typeface="Comic Sans MS" pitchFamily="66" charset="0"/>
              </a:rPr>
              <a:t>of alternately thirty and twenty-nine days each and the</a:t>
            </a:r>
            <a:r>
              <a:rPr lang="en-US" sz="2400" dirty="0"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NEW SYSTEM</a:t>
            </a:r>
            <a:r>
              <a:rPr lang="en-US" sz="2400" b="1" dirty="0">
                <a:solidFill>
                  <a:srgbClr val="FFFF00"/>
                </a:solidFill>
                <a:effectLst>
                  <a:glow rad="114300">
                    <a:srgbClr val="002060">
                      <a:alpha val="92000"/>
                    </a:srgbClr>
                  </a:glow>
                </a:effectLst>
                <a:latin typeface="Comic Sans MS" pitchFamily="66" charset="0"/>
              </a:rPr>
              <a:t> of intercalation.</a:t>
            </a:r>
            <a:r>
              <a:rPr lang="en-US" sz="2400" dirty="0">
                <a:effectLst/>
                <a:latin typeface="Comic Sans MS" pitchFamily="66" charset="0"/>
              </a:rPr>
              <a:t>” </a:t>
            </a:r>
            <a:r>
              <a:rPr lang="en-US" sz="2000" dirty="0">
                <a:solidFill>
                  <a:srgbClr val="0000FF"/>
                </a:solidFill>
                <a:effectLst/>
                <a:latin typeface="Comic Sans MS" pitchFamily="66" charset="0"/>
              </a:rPr>
              <a:t>[Changed from Torah’s Dawn to Dawn, and the Mazzaroth/Tequfah </a:t>
            </a:r>
            <a:r>
              <a:rPr lang="en-US" sz="2000" b="1" dirty="0">
                <a:solidFill>
                  <a:srgbClr val="0000FF"/>
                </a:solidFill>
                <a:effectLst>
                  <a:glow rad="127000">
                    <a:srgbClr val="CCFF33"/>
                  </a:glow>
                </a:effectLst>
                <a:latin typeface="Comic Sans MS" pitchFamily="66" charset="0"/>
              </a:rPr>
              <a:t>Light</a:t>
            </a:r>
            <a:r>
              <a:rPr lang="en-US" sz="2000" dirty="0">
                <a:solidFill>
                  <a:srgbClr val="0000FF"/>
                </a:solidFill>
                <a:effectLst/>
                <a:latin typeface="Comic Sans MS" pitchFamily="66" charset="0"/>
              </a:rPr>
              <a:t> based calendar reckoning.]</a:t>
            </a:r>
            <a:endParaRPr lang="en-US" sz="1400" dirty="0">
              <a:solidFill>
                <a:srgbClr val="0000FF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9" y="-10418"/>
            <a:ext cx="877632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Julian Morgenstern</a:t>
            </a:r>
          </a:p>
          <a:p>
            <a:pPr algn="ctr"/>
            <a:r>
              <a:rPr lang="en-US" sz="3200" i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Ancient Calendars of Israel </a:t>
            </a:r>
            <a:r>
              <a: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</a:t>
            </a:r>
            <a:r>
              <a:rPr lang="en-US" sz="2000" i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pg</a:t>
            </a:r>
            <a:r>
              <a: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103)</a:t>
            </a:r>
            <a:endParaRPr lang="en-US" sz="3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61" y="55626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0587" y="457200"/>
            <a:ext cx="863041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However, Scripture reveals when the day begins and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it is neither midnight, noon,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sunset, evening or sunrise!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15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587" y="3429000"/>
            <a:ext cx="863041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Let’s start with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an introduction first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of literal events before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moving to definitions.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314061" y="3429000"/>
            <a:ext cx="1906339" cy="1436132"/>
            <a:chOff x="-983650" y="3124200"/>
            <a:chExt cx="1906339" cy="1436132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4551362"/>
            <a:ext cx="1395595" cy="2091363"/>
            <a:chOff x="8732520" y="3713571"/>
            <a:chExt cx="1395595" cy="2091363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8630410" cy="344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Creation’s restoration began </a:t>
            </a:r>
            <a:r>
              <a:rPr lang="en-US" sz="4400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after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the earth </a:t>
            </a:r>
            <a:r>
              <a:rPr lang="en-US" sz="4400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</a:t>
            </a:r>
            <a:r>
              <a:rPr lang="en-US" sz="4400" u="sng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came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[H1961 </a:t>
            </a:r>
            <a:r>
              <a:rPr lang="en-US" sz="3200" dirty="0" err="1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eithe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-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came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to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be”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void, formless &amp; 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dark. </a:t>
            </a:r>
          </a:p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1:2a)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648200"/>
            <a:ext cx="863041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This “darkness” is &lt;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choskek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H2822&gt; not &lt;layil/night H3915&gt;.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" y="5320100"/>
            <a:ext cx="1906339" cy="1436132"/>
            <a:chOff x="-983650" y="3124200"/>
            <a:chExt cx="1906339" cy="1436132"/>
          </a:xfrm>
        </p:grpSpPr>
        <p:pic>
          <p:nvPicPr>
            <p:cNvPr id="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rot="10800000"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/>
          <p:cNvSpPr/>
          <p:nvPr/>
        </p:nvSpPr>
        <p:spPr>
          <a:xfrm rot="5400000">
            <a:off x="1142999" y="-1142999"/>
            <a:ext cx="6858001" cy="9144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1400" y="3429001"/>
            <a:ext cx="6192010" cy="2862322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“And there 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was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[or  -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“came to be”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]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Light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&lt;`</a:t>
            </a:r>
            <a:r>
              <a:rPr lang="en-US" sz="36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owr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&gt;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.” 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1:3b)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135792"/>
            <a:ext cx="5638802" cy="3662541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“And the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Ruach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moved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upon the face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of the waters.”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1:2b)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17</a:t>
            </a:fld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00" y="5193268"/>
            <a:ext cx="1906339" cy="1436132"/>
            <a:chOff x="-983650" y="3124200"/>
            <a:chExt cx="1906339" cy="1436132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610136"/>
            <a:ext cx="8630410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restoration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of the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Creation week began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when our Creator said,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“Let there be light.”</a:t>
            </a: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Nothing started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with 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!</a:t>
            </a:r>
          </a:p>
          <a:p>
            <a:pPr algn="ctr"/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421C5E"/>
                  </a:glow>
                </a:effectLst>
                <a:latin typeface="Arial Rounded MT Bold" pitchFamily="34" charset="0"/>
              </a:rPr>
              <a:t>*Ps 104:30  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Thou </a:t>
            </a:r>
            <a:r>
              <a:rPr lang="en-US" sz="1600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sendest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forth thy spirit,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421C5E"/>
                  </a:glow>
                </a:effectLst>
                <a:latin typeface="Arial Rounded MT Bold" pitchFamily="34" charset="0"/>
              </a:rPr>
              <a:t>they are created: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and thou 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rgbClr val="E646C8">
                      <a:alpha val="60000"/>
                    </a:srgbClr>
                  </a:glow>
                </a:effectLst>
                <a:latin typeface="Arial Rounded MT Bold" pitchFamily="34" charset="0"/>
              </a:rPr>
              <a:t>RENEWEST</a:t>
            </a:r>
            <a:r>
              <a:rPr lang="en-US" sz="1600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the face of the earth.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5">
                      <a:satMod val="175000"/>
                      <a:alpha val="60000"/>
                    </a:schemeClr>
                  </a:glow>
                </a:effectLst>
                <a:latin typeface="Arial Rounded MT Bold" pitchFamily="34" charset="0"/>
              </a:rPr>
              <a:t>    </a:t>
            </a:r>
            <a:r>
              <a:rPr lang="en-US" sz="12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421C5E"/>
                  </a:glow>
                </a:effectLst>
                <a:latin typeface="Arial Rounded MT Bold" pitchFamily="34" charset="0"/>
              </a:rPr>
              <a:t>KJV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421C5E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18</a:t>
            </a:fld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7" y="3930134"/>
            <a:ext cx="1906339" cy="1436132"/>
            <a:chOff x="-983650" y="3124200"/>
            <a:chExt cx="1906339" cy="1436132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7975" y="304800"/>
            <a:ext cx="863041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first day of the first week could NOT begin with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3600" dirty="0">
                <a:ln>
                  <a:solidFill>
                    <a:schemeClr val="bg1"/>
                  </a:solidFill>
                </a:ln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600" dirty="0" err="1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choshek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&gt;</a:t>
            </a:r>
            <a:r>
              <a:rPr lang="en-US" sz="3600" dirty="0">
                <a:ln>
                  <a:solidFill>
                    <a:schemeClr val="bg1"/>
                  </a:solidFill>
                </a:ln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darkness,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nor could it begin with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evening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&lt;ereb/H6153&gt;.</a:t>
            </a:r>
          </a:p>
          <a:p>
            <a:pPr algn="ctr"/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59" y="4267200"/>
            <a:ext cx="917721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Remember: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In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vs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1, Day One began with the </a:t>
            </a:r>
            <a:r>
              <a:rPr lang="en-US" sz="2400" dirty="0">
                <a:solidFill>
                  <a:srgbClr val="FFC0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Light of Yahuah’s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presence.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2400" y="2667000"/>
            <a:ext cx="1395595" cy="2091363"/>
            <a:chOff x="8732520" y="3713571"/>
            <a:chExt cx="1395595" cy="2091363"/>
          </a:xfrm>
        </p:grpSpPr>
        <p:pic>
          <p:nvPicPr>
            <p:cNvPr id="9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457200"/>
            <a:ext cx="9067800" cy="6278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When Does the Day Begin? </a:t>
            </a:r>
            <a:b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(Part 2)</a:t>
            </a:r>
          </a:p>
          <a:p>
            <a:pPr algn="ctr"/>
            <a:br>
              <a:rPr 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1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(According to the Torah)</a:t>
            </a:r>
          </a:p>
        </p:txBody>
      </p:sp>
    </p:spTree>
    <p:extLst>
      <p:ext uri="{BB962C8B-B14F-4D97-AF65-F5344CB8AC3E}">
        <p14:creationId xmlns:p14="http://schemas.microsoft.com/office/powerpoint/2010/main" val="28457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440" y="228600"/>
            <a:ext cx="8630410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“And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[then]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… Yahuah divided the light from the </a:t>
            </a:r>
            <a:r>
              <a:rPr lang="en-US" sz="4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1:4)</a:t>
            </a:r>
          </a:p>
        </p:txBody>
      </p:sp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6613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795" y="5115925"/>
            <a:ext cx="1906339" cy="1436132"/>
            <a:chOff x="-983650" y="3124200"/>
            <a:chExt cx="1906339" cy="1436132"/>
          </a:xfrm>
        </p:grpSpPr>
        <p:pic>
          <p:nvPicPr>
            <p:cNvPr id="1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81183"/>
            <a:ext cx="893127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“Yahuah called the light* …</a:t>
            </a:r>
          </a:p>
        </p:txBody>
      </p:sp>
      <p:pic>
        <p:nvPicPr>
          <p:cNvPr id="76802" name="Picture 2" descr="C:\Users\Rae\Desktop\YCC Logo cropp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075" y="1143000"/>
            <a:ext cx="4455925" cy="4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8255" y="3947560"/>
            <a:ext cx="208756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Night*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503" y="1905000"/>
            <a:ext cx="189306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Day*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275" y="2008525"/>
            <a:ext cx="31242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And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called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5715000"/>
            <a:ext cx="793673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(Gen 1:5a) </a:t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These are “definitions” for calendar terms.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670499"/>
            <a:ext cx="1906339" cy="1436132"/>
            <a:chOff x="-983650" y="3124200"/>
            <a:chExt cx="1906339" cy="1436132"/>
          </a:xfrm>
        </p:grpSpPr>
        <p:pic>
          <p:nvPicPr>
            <p:cNvPr id="14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88077" y="3516055"/>
            <a:ext cx="1395595" cy="2091363"/>
            <a:chOff x="8732520" y="3713571"/>
            <a:chExt cx="1395595" cy="2091363"/>
          </a:xfrm>
        </p:grpSpPr>
        <p:pic>
          <p:nvPicPr>
            <p:cNvPr id="2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075" y="4114755"/>
            <a:ext cx="1288046" cy="12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504" y="228600"/>
            <a:ext cx="89312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This was the first covenant given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on the 1</a:t>
            </a:r>
            <a:r>
              <a:rPr lang="en-US" sz="36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day of Creation, called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3275" y="1828800"/>
            <a:ext cx="4455925" cy="4464418"/>
            <a:chOff x="3087875" y="1025679"/>
            <a:chExt cx="4455925" cy="4464418"/>
          </a:xfrm>
        </p:grpSpPr>
        <p:pic>
          <p:nvPicPr>
            <p:cNvPr id="76802" name="Picture 2" descr="C:\Users\Rae\Desktop\YCC Logo croppe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875" y="1025679"/>
              <a:ext cx="4455925" cy="446441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272055" y="3830239"/>
              <a:ext cx="2087564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304800">
                      <a:srgbClr val="002060"/>
                    </a:glow>
                  </a:effectLst>
                  <a:latin typeface="Arial Rounded MT Bold" pitchFamily="34" charset="0"/>
                </a:rPr>
                <a:t>Night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9303" y="1787679"/>
              <a:ext cx="1893068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Rounded MT Bold" pitchFamily="34" charset="0"/>
                </a:rPr>
                <a:t>Day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051610" y="1428929"/>
            <a:ext cx="33528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“covenant of the day and the covenant of the night.”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7066" y="6096000"/>
            <a:ext cx="387426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(Jer 33:20-25)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22</a:t>
            </a:fld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85800"/>
            <a:ext cx="1395595" cy="2050746"/>
            <a:chOff x="8732520" y="3754188"/>
            <a:chExt cx="1395595" cy="2050746"/>
          </a:xfrm>
        </p:grpSpPr>
        <p:pic>
          <p:nvPicPr>
            <p:cNvPr id="1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54188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53" y="-76200"/>
            <a:ext cx="8931272" cy="16475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This is a very special covenant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and the beginning of:</a:t>
            </a:r>
          </a:p>
        </p:txBody>
      </p:sp>
      <p:pic>
        <p:nvPicPr>
          <p:cNvPr id="77826" name="Picture 2" descr="C:\Users\Rae\Desktop\Daisy CCC website\LOGO - Final Sm PPT size  4-30-20\YCC-Cover-Slide-BOQ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362" y="1322295"/>
            <a:ext cx="4775200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23</a:t>
            </a:fld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5029200"/>
            <a:ext cx="78933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This calendar is completely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based on “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glow rad="304800">
                    <a:srgbClr val="00FFFF"/>
                  </a:glow>
                </a:effectLst>
                <a:latin typeface="Comic Sans MS" pitchFamily="66" charset="0"/>
              </a:rPr>
              <a:t>light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”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just as </a:t>
            </a:r>
            <a:r>
              <a:rPr lang="en-US" sz="3600" b="1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Yahuah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 is “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glow rad="304800">
                    <a:srgbClr val="00FFFF"/>
                  </a:glow>
                </a:effectLst>
                <a:latin typeface="Comic Sans MS" pitchFamily="66" charset="0"/>
              </a:rPr>
              <a:t>Light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54961"/>
                  </a:glow>
                </a:effectLst>
                <a:latin typeface="Comic Sans MS" pitchFamily="66" charset="0"/>
              </a:rPr>
              <a:t>”!</a:t>
            </a:r>
            <a:endParaRPr lang="en-US" sz="36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472" y="4690437"/>
            <a:ext cx="1395595" cy="2091363"/>
            <a:chOff x="8732520" y="3713571"/>
            <a:chExt cx="1395595" cy="2091363"/>
          </a:xfrm>
        </p:grpSpPr>
        <p:pic>
          <p:nvPicPr>
            <p:cNvPr id="1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30882" y="111683"/>
            <a:ext cx="5867401" cy="80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84" y="2052576"/>
            <a:ext cx="6237416" cy="3692323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1934900"/>
            <a:ext cx="5980952" cy="3690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Before we go any further let’s examine some charts that will diagram the outline for day-start in Yahuah’s Creation Week.</a:t>
            </a:r>
          </a:p>
        </p:txBody>
      </p:sp>
    </p:spTree>
    <p:extLst>
      <p:ext uri="{BB962C8B-B14F-4D97-AF65-F5344CB8AC3E}">
        <p14:creationId xmlns:p14="http://schemas.microsoft.com/office/powerpoint/2010/main" val="18971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762000"/>
            <a:ext cx="8848165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Gen 1:5 is the most important verse in the creation week for establishing two different concepts that must not be confused.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096000" y="3962400"/>
            <a:ext cx="2438400" cy="1792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The Literal Events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152400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Special Attention for Genesis 1 verse 5!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5800" y="3973068"/>
            <a:ext cx="2449180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5562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What is the</a:t>
            </a:r>
            <a:br>
              <a:rPr lang="en-US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</a:br>
            <a:r>
              <a:rPr lang="en-US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next step?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69789" y="513139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Two Concepts of Gen 1:5</a:t>
            </a:r>
          </a:p>
        </p:txBody>
      </p:sp>
      <p:pic>
        <p:nvPicPr>
          <p:cNvPr id="26" name="Picture 2" descr="C:\Users\Rae\Desktop\green check mark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437" y="5766008"/>
            <a:ext cx="129540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380" y="5602174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100584"/>
            <a:ext cx="8848165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tabLst>
                <a:tab pos="5378450" algn="l"/>
              </a:tabLst>
            </a:pP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Let’s expand Concept 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 and Concept 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US" sz="24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.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endParaRPr lang="en-US" sz="3200" dirty="0">
              <a:solidFill>
                <a:srgbClr val="660033"/>
              </a:solidFill>
              <a:effectLst>
                <a:glow rad="165100">
                  <a:srgbClr val="00FFFF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81600" y="1929385"/>
            <a:ext cx="3371004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Order of Literal Events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4301" y="1940053"/>
            <a:ext cx="3371004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6425" y="2546605"/>
            <a:ext cx="344720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order of the literal events for the “day-start” in </a:t>
            </a:r>
            <a:r>
              <a:rPr lang="en-US" sz="2800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vs</a:t>
            </a:r>
            <a:r>
              <a:rPr 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5 </a:t>
            </a:r>
            <a:br>
              <a:rPr 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sz="2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[</a:t>
            </a:r>
            <a:r>
              <a:rPr lang="en-US" sz="2000" b="1" dirty="0">
                <a:solidFill>
                  <a:srgbClr val="002060"/>
                </a:solidFill>
                <a:effectLst>
                  <a:glow rad="63500">
                    <a:srgbClr val="00FFFF"/>
                  </a:glow>
                </a:effectLst>
              </a:rPr>
              <a:t>on the 1</a:t>
            </a:r>
            <a:r>
              <a:rPr lang="en-US" sz="2000" b="1" baseline="30000" dirty="0">
                <a:solidFill>
                  <a:srgbClr val="002060"/>
                </a:solidFill>
                <a:effectLst>
                  <a:glow rad="63500">
                    <a:srgbClr val="00FFFF"/>
                  </a:glow>
                </a:effectLst>
              </a:rPr>
              <a:t>st</a:t>
            </a:r>
            <a:r>
              <a:rPr lang="en-US" sz="2000" b="1" dirty="0">
                <a:solidFill>
                  <a:srgbClr val="002060"/>
                </a:solidFill>
                <a:effectLst>
                  <a:glow rad="63500">
                    <a:srgbClr val="00FFFF"/>
                  </a:glow>
                </a:effectLst>
              </a:rPr>
              <a:t> day of creation</a:t>
            </a:r>
            <a:r>
              <a:rPr lang="en-US" sz="2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,</a:t>
            </a:r>
            <a:r>
              <a:rPr lang="en-US" sz="2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are very different from the “day-start” on following days.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302" y="2549653"/>
            <a:ext cx="33710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Genesis 1:5  </a:t>
            </a:r>
            <a:br>
              <a:rPr lang="en-US" sz="2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provides the Scriptural definitions needed to correctly establish the proper day-start.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35064" y="-1519876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Two Concepts of Gen 1:5</a:t>
            </a:r>
          </a:p>
        </p:txBody>
      </p:sp>
      <p:pic>
        <p:nvPicPr>
          <p:cNvPr id="26" name="Picture 2" descr="C:\Users\Rae\Desktop\green check mark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1823610"/>
            <a:ext cx="1295400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49" y="1643053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03549" y="5920100"/>
            <a:ext cx="748868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Let’s expand Concept A further.</a:t>
            </a:r>
          </a:p>
        </p:txBody>
      </p:sp>
    </p:spTree>
    <p:extLst>
      <p:ext uri="{BB962C8B-B14F-4D97-AF65-F5344CB8AC3E}">
        <p14:creationId xmlns:p14="http://schemas.microsoft.com/office/powerpoint/2010/main" val="16550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8" grpId="0" animBg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4" y="762000"/>
            <a:ext cx="884816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FFFF99"/>
                  </a:glow>
                </a:effectLst>
                <a:latin typeface="Arial Rounded MT Bold" pitchFamily="34" charset="0"/>
              </a:rPr>
              <a:t>Definitions will help us understand the full literal meaning of day-start in Genesis 1.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895600" y="3203619"/>
            <a:ext cx="5791200" cy="22827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Light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&lt;`</a:t>
            </a:r>
            <a:r>
              <a:rPr lang="en-CA" sz="2400" b="1" dirty="0" err="1">
                <a:solidFill>
                  <a:srgbClr val="0070C0"/>
                </a:solidFill>
                <a:latin typeface="Comic Sans MS" pitchFamily="66" charset="0"/>
              </a:rPr>
              <a:t>owr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&gt; &amp; 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Day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&lt;yowm&gt;</a:t>
            </a:r>
          </a:p>
          <a:p>
            <a:pPr algn="ctr">
              <a:lnSpc>
                <a:spcPct val="150000"/>
              </a:lnSpc>
            </a:pP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79000"/>
                    </a:schemeClr>
                  </a:glow>
                </a:effectLst>
                <a:latin typeface="Comic Sans MS" pitchFamily="66" charset="0"/>
              </a:rPr>
              <a:t>Darkness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</a:t>
            </a:r>
            <a:r>
              <a:rPr lang="en-CA" sz="2400" b="1" dirty="0" err="1">
                <a:solidFill>
                  <a:srgbClr val="0070C0"/>
                </a:solidFill>
                <a:latin typeface="Comic Sans MS" pitchFamily="66" charset="0"/>
              </a:rPr>
              <a:t>choshek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&gt; &amp; </a:t>
            </a: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0000"/>
                    </a:srgbClr>
                  </a:glow>
                </a:effectLst>
                <a:latin typeface="Comic Sans MS" pitchFamily="66" charset="0"/>
              </a:rPr>
              <a:t>Night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&lt;layil&gt;</a:t>
            </a:r>
          </a:p>
          <a:p>
            <a:pPr algn="ctr">
              <a:lnSpc>
                <a:spcPct val="150000"/>
              </a:lnSpc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Evening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&lt;ereb&gt; &amp; 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Morning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&lt;boqer&gt;</a:t>
            </a:r>
          </a:p>
          <a:p>
            <a:pPr algn="ctr">
              <a:lnSpc>
                <a:spcPct val="150000"/>
              </a:lnSpc>
            </a:pP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[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l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&lt;nesheph&gt;]</a:t>
            </a:r>
            <a:endParaRPr lang="en-CA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2400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Special Attention to Concept 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70072" y="3214287"/>
            <a:ext cx="2449180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433" y="5685119"/>
            <a:ext cx="765832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As needed the definitions will be given.</a:t>
            </a:r>
          </a:p>
          <a:p>
            <a:pPr algn="ctr"/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Next:  Let’s expand Concept B further.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231997" y="-723578"/>
            <a:ext cx="797678" cy="6975672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Gen 1 Definitions for day-start</a:t>
            </a:r>
          </a:p>
        </p:txBody>
      </p:sp>
      <p:pic>
        <p:nvPicPr>
          <p:cNvPr id="29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656843" cy="970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791200" y="1143001"/>
            <a:ext cx="30927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Order of Literal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1872" y="1760221"/>
            <a:ext cx="3767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literal event in verse 5 for 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“day-start” [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on the 1</a:t>
            </a:r>
            <a:r>
              <a:rPr lang="en-US" b="1" baseline="30000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st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day of creation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is very different from 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“day-start” on following days.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323" y="3620631"/>
            <a:ext cx="3431153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u="sng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When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all these concepts are fully explained, </a:t>
            </a:r>
            <a:r>
              <a:rPr lang="en-US" sz="2800" b="1" u="sng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THEN</a:t>
            </a:r>
            <a:r>
              <a:rPr lang="en-US" sz="28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 Gen 1:5 comes into clear focus.</a:t>
            </a:r>
          </a:p>
        </p:txBody>
      </p:sp>
      <p:pic>
        <p:nvPicPr>
          <p:cNvPr id="16" name="Picture 10" descr="C:\Users\Rae\Desktop\White men puzzle 6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5731277"/>
            <a:ext cx="2003391" cy="11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96189" y="1151586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0" y="1761186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Gen 1:5 also provides the Scriptural definitions needed to properly establish the proper day-start.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084270" y="-2306260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Two Concepts of Gen 1:5</a:t>
            </a:r>
          </a:p>
        </p:txBody>
      </p:sp>
      <p:sp>
        <p:nvSpPr>
          <p:cNvPr id="36" name="Left Bracket 35"/>
          <p:cNvSpPr/>
          <p:nvPr/>
        </p:nvSpPr>
        <p:spPr>
          <a:xfrm>
            <a:off x="3810000" y="1628764"/>
            <a:ext cx="1808088" cy="4695836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53606284"/>
              </p:ext>
            </p:extLst>
          </p:nvPr>
        </p:nvGraphicFramePr>
        <p:xfrm>
          <a:off x="3954049" y="3124200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5618088" y="5421868"/>
            <a:ext cx="1906339" cy="1436132"/>
            <a:chOff x="-983650" y="3124200"/>
            <a:chExt cx="1906339" cy="1436132"/>
          </a:xfrm>
        </p:grpSpPr>
        <p:pic>
          <p:nvPicPr>
            <p:cNvPr id="2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2590799" y="1943509"/>
            <a:ext cx="1351296" cy="1787864"/>
            <a:chOff x="8561080" y="3713571"/>
            <a:chExt cx="1769017" cy="2170383"/>
          </a:xfrm>
        </p:grpSpPr>
        <p:pic>
          <p:nvPicPr>
            <p:cNvPr id="3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766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561080" y="5435602"/>
              <a:ext cx="1769017" cy="44835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0" y="94525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Special Attention to Concept </a:t>
            </a:r>
            <a:r>
              <a:rPr lang="en-CA" sz="4000" b="1" i="1" u="sng" dirty="0">
                <a:solidFill>
                  <a:srgbClr val="FFFF99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Footlight MT Light" panose="0204060206030A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55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36" grpId="0" animBg="1"/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94648" y="942046"/>
            <a:ext cx="6096000" cy="68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67000" y="1699608"/>
            <a:ext cx="6324599" cy="4701192"/>
          </a:xfrm>
          <a:prstGeom prst="roundRect">
            <a:avLst>
              <a:gd name="adj" fmla="val 7732"/>
            </a:avLst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Day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&lt;yowm/H3117&gt;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the warm [12] hours of the day season;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ii) the full 24 hour cycle of day and night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79000"/>
                    </a:schemeClr>
                  </a:glow>
                </a:effectLst>
                <a:latin typeface="Comic Sans MS" pitchFamily="66" charset="0"/>
              </a:rPr>
              <a:t>Darkness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</a:t>
            </a:r>
            <a:r>
              <a:rPr lang="en-CA" sz="2000" b="1" dirty="0" err="1">
                <a:solidFill>
                  <a:srgbClr val="0070C0"/>
                </a:solidFill>
                <a:latin typeface="Comic Sans MS" pitchFamily="66" charset="0"/>
              </a:rPr>
              <a:t>choshek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/H2822&gt; </a:t>
            </a:r>
            <a:b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literally very obscure &amp; contaminated 	darkness understood first in Gen 1:2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Light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&lt;`</a:t>
            </a:r>
            <a:r>
              <a:rPr lang="en-CA" sz="2000" b="1" dirty="0" err="1">
                <a:solidFill>
                  <a:srgbClr val="0070C0"/>
                </a:solidFill>
                <a:latin typeface="Comic Sans MS" pitchFamily="66" charset="0"/>
              </a:rPr>
              <a:t>owr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/H216&gt; </a:t>
            </a: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 illumination </a:t>
            </a:r>
            <a:r>
              <a:rPr lang="en-CA" b="1" u="sng" dirty="0">
                <a:solidFill>
                  <a:srgbClr val="0070C0"/>
                </a:solidFill>
                <a:latin typeface="Comic Sans MS" pitchFamily="66" charset="0"/>
              </a:rPr>
              <a:t>after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daybreak 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0000"/>
                    </a:srgbClr>
                  </a:glow>
                </a:effectLst>
                <a:latin typeface="Comic Sans MS" pitchFamily="66" charset="0"/>
              </a:rPr>
              <a:t>Night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&lt;layil/H3915&gt;  </a:t>
            </a:r>
            <a:b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a twist away of the light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Evening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&lt;ereb/H6153&gt;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dusk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Morning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&lt;boqer/H1242&gt;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dawn</a:t>
            </a:r>
            <a:endParaRPr lang="en-CA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[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l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</a:t>
            </a:r>
            <a:r>
              <a:rPr lang="en-CA" sz="2400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&lt;nesheph/H5399&gt;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] </a:t>
            </a:r>
            <a:b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i)  dusk  ii) dawn</a:t>
            </a:r>
            <a:endParaRPr lang="en-CA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0072" y="1687069"/>
            <a:ext cx="2244528" cy="17929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sz="28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Gen 1:5</a:t>
            </a:r>
            <a:b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21" name="Left Bracket 20"/>
          <p:cNvSpPr/>
          <p:nvPr/>
        </p:nvSpPr>
        <p:spPr>
          <a:xfrm rot="16200000" flipH="1">
            <a:off x="4231997" y="-2250796"/>
            <a:ext cx="797678" cy="6975672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Gen 1 Definitions for day-start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2000" y="3395037"/>
            <a:ext cx="1395595" cy="2091363"/>
            <a:chOff x="8732520" y="3713571"/>
            <a:chExt cx="1395595" cy="2091363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0" y="167640"/>
            <a:ext cx="9144000" cy="47751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Getting Started with Concept A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381000"/>
            <a:ext cx="9067800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When Does the Day Begin?</a:t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(According to You?)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2057400"/>
            <a:ext cx="6183550" cy="38472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When Moses wrote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book of Genesis, he totally understood this word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In Genesis, 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Yahuah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defined the word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as including both twilight transition times,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of evening and morning.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30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08002" y="3603066"/>
            <a:ext cx="1395595" cy="2091363"/>
            <a:chOff x="8732520" y="3713571"/>
            <a:chExt cx="1395595" cy="2091363"/>
          </a:xfrm>
        </p:grpSpPr>
        <p:pic>
          <p:nvPicPr>
            <p:cNvPr id="1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52400" y="125115"/>
            <a:ext cx="65532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The word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is often misunderstood by most people.</a:t>
            </a:r>
          </a:p>
        </p:txBody>
      </p:sp>
    </p:spTree>
    <p:extLst>
      <p:ext uri="{BB962C8B-B14F-4D97-AF65-F5344CB8AC3E}">
        <p14:creationId xmlns:p14="http://schemas.microsoft.com/office/powerpoint/2010/main" val="27766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76200"/>
            <a:ext cx="6471982" cy="49244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1</a:t>
            </a:r>
            <a:r>
              <a:rPr lang="en-US" sz="32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st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 Definition for “</a:t>
            </a:r>
            <a:r>
              <a:rPr lang="en-US" sz="3200" b="1" dirty="0">
                <a:solidFill>
                  <a:srgbClr val="00FFFF"/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/yowm” is: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the warm hours of the day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to be hot 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lumMod val="50000"/>
                      <a:alpha val="49000"/>
                    </a:schemeClr>
                  </a:glow>
                </a:effectLst>
                <a:latin typeface="Arial Rounded MT Bold" pitchFamily="34" charset="0"/>
              </a:rPr>
              <a:t>[Day Season]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lumMod val="50000"/>
                    <a:alpha val="49000"/>
                  </a:schemeClr>
                </a:glow>
              </a:effectLst>
              <a:latin typeface="Arial Rounded MT Bold" pitchFamily="34" charset="0"/>
            </a:endParaRPr>
          </a:p>
          <a:p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In other words: </a:t>
            </a:r>
          </a:p>
          <a:p>
            <a:pPr marL="457200" indent="-457200">
              <a:buSzPct val="70000"/>
              <a:buBlip>
                <a:blip r:embed="rId4"/>
              </a:buBlip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From the beginning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of morning to the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end of evening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[or about 12 hours </a:t>
            </a:r>
            <a:b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or 12 segments</a:t>
            </a:r>
            <a:b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of time.]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1" y="2667000"/>
            <a:ext cx="3886199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</a:t>
            </a:r>
            <a:r>
              <a:rPr lang="en-US" sz="32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nd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Definition for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n-US" sz="3200" dirty="0">
                <a:solidFill>
                  <a:srgbClr val="00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/yowm” is the: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full 24 hour cycle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including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Day Season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and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the Night Season.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38400" y="5916705"/>
            <a:ext cx="5334002" cy="696446"/>
            <a:chOff x="2438400" y="5916705"/>
            <a:chExt cx="5334002" cy="696446"/>
          </a:xfrm>
        </p:grpSpPr>
        <p:sp>
          <p:nvSpPr>
            <p:cNvPr id="13" name="Rounded Rectangle 12"/>
            <p:cNvSpPr/>
            <p:nvPr/>
          </p:nvSpPr>
          <p:spPr>
            <a:xfrm>
              <a:off x="2590800" y="5938278"/>
              <a:ext cx="1816782" cy="339107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CA" sz="2000" b="1" dirty="0">
                  <a:solidFill>
                    <a:srgbClr val="0070C0"/>
                  </a:solidFill>
                  <a:latin typeface="Comic Sans MS" pitchFamily="66" charset="0"/>
                </a:rPr>
                <a:t>Day Season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38800" y="5916705"/>
              <a:ext cx="1971165" cy="339107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h="25400" prst="softRound"/>
              </a:sp3d>
            </a:bodyPr>
            <a:lstStyle/>
            <a:p>
              <a:pPr algn="ctr"/>
              <a:r>
                <a:rPr lang="en-CA" sz="2000" b="1" dirty="0">
                  <a:latin typeface="Comic Sans MS" pitchFamily="66" charset="0"/>
                </a:rPr>
                <a:t>Night Season</a:t>
              </a:r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4889377" y="3730126"/>
              <a:ext cx="432048" cy="5334002"/>
            </a:xfrm>
            <a:prstGeom prst="leftBracket">
              <a:avLst>
                <a:gd name="adj" fmla="val 70062"/>
              </a:avLst>
            </a:prstGeom>
            <a:ln w="76200">
              <a:gradFill flip="none" rotWithShape="1">
                <a:gsLst>
                  <a:gs pos="16000">
                    <a:srgbClr val="000040"/>
                  </a:gs>
                  <a:gs pos="30000">
                    <a:srgbClr val="8F0040"/>
                  </a:gs>
                  <a:gs pos="38000">
                    <a:srgbClr val="F27300"/>
                  </a:gs>
                  <a:gs pos="45000">
                    <a:srgbClr val="FFBF00"/>
                  </a:gs>
                </a:gsLst>
                <a:lin ang="18900000" scaled="1"/>
                <a:tileRect/>
              </a:gradFill>
              <a:headEnd type="oval" w="med" len="med"/>
              <a:tailEnd type="oval" w="med" len="med"/>
            </a:ln>
            <a:effectLst>
              <a:glow rad="50800">
                <a:srgbClr val="FFFF99"/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>
              <a:sp3d extrusionH="57150">
                <a:bevelT h="25400" prst="softRound"/>
              </a:sp3d>
            </a:bodyPr>
            <a:lstStyle/>
            <a:p>
              <a:pPr algn="ctr"/>
              <a:endParaRPr lang="en-US" sz="1200" dirty="0"/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Comic Sans MS" pitchFamily="66" charset="0"/>
                </a:rPr>
                <a:t>A Full 24 Hour Cycle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38937" y="542725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9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159" y="291155"/>
            <a:ext cx="8873519" cy="6278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word “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/yowm” can be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 confusing word to many.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According to Hebrew #3117 there are two main definitions for “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in the Festal Calendar study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(that will include twilights).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82724" y="5133739"/>
            <a:ext cx="1219200" cy="1432786"/>
            <a:chOff x="-1581912" y="4191000"/>
            <a:chExt cx="1219200" cy="1432786"/>
          </a:xfrm>
        </p:grpSpPr>
        <p:pic>
          <p:nvPicPr>
            <p:cNvPr id="1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5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76200"/>
            <a:ext cx="7391400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When Yahuah separated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light from the darkness,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He called the light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and then …</a:t>
            </a: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He defined that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as being made up of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both the evening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and the morning.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2667000"/>
            <a:ext cx="73914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Both the evening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&amp; morning twilights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are “</a:t>
            </a:r>
            <a:r>
              <a:rPr lang="en-US" sz="3200" dirty="0">
                <a:solidFill>
                  <a:srgbClr val="CCFF33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mixtures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of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light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and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 “</a:t>
            </a:r>
            <a:r>
              <a:rPr lang="en-US" sz="3200" dirty="0">
                <a:ln>
                  <a:solidFill>
                    <a:schemeClr val="bg1">
                      <a:lumMod val="85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darkness.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That’s why they belong to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the 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” ~ the Light Season.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5800" y="6248400"/>
            <a:ext cx="73914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The “Night” has no “light” from the Light Season.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37461" y="76200"/>
            <a:ext cx="1906339" cy="1436132"/>
            <a:chOff x="-983650" y="3124200"/>
            <a:chExt cx="1906339" cy="1436132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74622" y="4374095"/>
            <a:ext cx="1219200" cy="1432786"/>
            <a:chOff x="-1581912" y="4191000"/>
            <a:chExt cx="1219200" cy="1432786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1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311773"/>
            <a:ext cx="5994399" cy="3371851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0247" y="2438400"/>
            <a:ext cx="5980952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What  is  a  “twilight”?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In Part 1 we discovered: </a:t>
            </a:r>
          </a:p>
          <a:p>
            <a:pPr algn="ctr"/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It is a </a:t>
            </a:r>
            <a:r>
              <a:rPr lang="en-US" sz="32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mixture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of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with “</a:t>
            </a:r>
            <a:r>
              <a:rPr lang="en-US" sz="3200" dirty="0">
                <a:ln w="12700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32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08636" y="4048429"/>
            <a:ext cx="1219200" cy="1432786"/>
            <a:chOff x="-1581912" y="4191000"/>
            <a:chExt cx="1219200" cy="1432786"/>
          </a:xfrm>
        </p:grpSpPr>
        <p:pic>
          <p:nvPicPr>
            <p:cNvPr id="1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0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96489" y="915284"/>
            <a:ext cx="9792889" cy="5561716"/>
          </a:xfrm>
          <a:prstGeom prst="roundRect">
            <a:avLst>
              <a:gd name="adj" fmla="val 0"/>
            </a:avLst>
          </a:prstGeom>
          <a:gradFill>
            <a:gsLst>
              <a:gs pos="12000">
                <a:schemeClr val="tx2">
                  <a:lumMod val="75000"/>
                  <a:lumOff val="25000"/>
                </a:schemeClr>
              </a:gs>
              <a:gs pos="42000">
                <a:srgbClr val="002060"/>
              </a:gs>
              <a:gs pos="32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</a:gradFill>
          <a:ln w="28575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5793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128" y="177225"/>
            <a:ext cx="887351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Astronomical twilight marks the day-start.</a:t>
            </a:r>
          </a:p>
        </p:txBody>
      </p:sp>
      <p:sp>
        <p:nvSpPr>
          <p:cNvPr id="31" name="Sun 30"/>
          <p:cNvSpPr/>
          <p:nvPr/>
        </p:nvSpPr>
        <p:spPr>
          <a:xfrm>
            <a:off x="1600200" y="908082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ounded Rectangle 28"/>
          <p:cNvSpPr/>
          <p:nvPr/>
        </p:nvSpPr>
        <p:spPr>
          <a:xfrm>
            <a:off x="609600" y="1766536"/>
            <a:ext cx="1219200" cy="40500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dirty="0">
                <a:solidFill>
                  <a:srgbClr val="874141"/>
                </a:solidFill>
                <a:latin typeface="Comic Sans MS" pitchFamily="66" charset="0"/>
              </a:rPr>
              <a:t>Horizon</a:t>
            </a:r>
            <a:endParaRPr lang="en-CA" sz="2200" b="1" dirty="0">
              <a:solidFill>
                <a:srgbClr val="874141"/>
              </a:solidFill>
              <a:latin typeface="Comic Sans MS" pitchFamily="66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04350" y="2004350"/>
            <a:ext cx="1985355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400" b="1" dirty="0">
                <a:latin typeface="Comic Sans MS" pitchFamily="66" charset="0"/>
              </a:rPr>
              <a:t>Still Before Sunrise</a:t>
            </a:r>
          </a:p>
        </p:txBody>
      </p:sp>
      <p:sp>
        <p:nvSpPr>
          <p:cNvPr id="33" name="Rounded Rectangle 32"/>
          <p:cNvSpPr/>
          <p:nvPr/>
        </p:nvSpPr>
        <p:spPr>
          <a:xfrm rot="21194818">
            <a:off x="1069714" y="2862990"/>
            <a:ext cx="2617337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Civil dawn/dusk</a:t>
            </a:r>
          </a:p>
        </p:txBody>
      </p:sp>
      <p:sp>
        <p:nvSpPr>
          <p:cNvPr id="34" name="Rounded Rectangle 33"/>
          <p:cNvSpPr/>
          <p:nvPr/>
        </p:nvSpPr>
        <p:spPr>
          <a:xfrm rot="20815589">
            <a:off x="719498" y="3995811"/>
            <a:ext cx="3165408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Nautical dawn/dusk</a:t>
            </a:r>
          </a:p>
        </p:txBody>
      </p:sp>
      <p:sp>
        <p:nvSpPr>
          <p:cNvPr id="35" name="Rounded Rectangle 34"/>
          <p:cNvSpPr/>
          <p:nvPr/>
        </p:nvSpPr>
        <p:spPr>
          <a:xfrm rot="20459661">
            <a:off x="671667" y="5173177"/>
            <a:ext cx="3515076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Astronomical dawn/dusk</a:t>
            </a:r>
          </a:p>
        </p:txBody>
      </p:sp>
      <p:sp>
        <p:nvSpPr>
          <p:cNvPr id="36" name="Rounded Rectangle 35"/>
          <p:cNvSpPr/>
          <p:nvPr/>
        </p:nvSpPr>
        <p:spPr>
          <a:xfrm rot="20347002">
            <a:off x="4568196" y="4434663"/>
            <a:ext cx="3342512" cy="798850"/>
          </a:xfrm>
          <a:prstGeom prst="roundRect">
            <a:avLst/>
          </a:prstGeom>
          <a:solidFill>
            <a:srgbClr val="000D2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Night Season</a:t>
            </a:r>
            <a:br>
              <a:rPr lang="en-CA" sz="2000" b="1" dirty="0">
                <a:latin typeface="Comic Sans MS" pitchFamily="66" charset="0"/>
              </a:rPr>
            </a:br>
            <a:r>
              <a:rPr lang="en-CA" sz="2000" b="1" dirty="0">
                <a:latin typeface="Comic Sans MS" pitchFamily="66" charset="0"/>
              </a:rPr>
              <a:t>[No light from the sun]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718820" y="1083140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</a:p>
        </p:txBody>
      </p:sp>
      <p:sp>
        <p:nvSpPr>
          <p:cNvPr id="38" name="Left Bracket 37"/>
          <p:cNvSpPr/>
          <p:nvPr/>
        </p:nvSpPr>
        <p:spPr>
          <a:xfrm>
            <a:off x="103958" y="1076400"/>
            <a:ext cx="432048" cy="5230301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 rot="5400000">
            <a:off x="-1932129" y="3462562"/>
            <a:ext cx="4522788" cy="41367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DAY</a:t>
            </a:r>
            <a:endParaRPr lang="en-CA" sz="1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SEASON</a:t>
            </a:r>
          </a:p>
        </p:txBody>
      </p:sp>
      <p:sp>
        <p:nvSpPr>
          <p:cNvPr id="40" name="Left Bracket 39"/>
          <p:cNvSpPr/>
          <p:nvPr/>
        </p:nvSpPr>
        <p:spPr>
          <a:xfrm rot="15126474">
            <a:off x="6248323" y="1394366"/>
            <a:ext cx="401604" cy="4990322"/>
          </a:xfrm>
          <a:prstGeom prst="leftBracket">
            <a:avLst>
              <a:gd name="adj" fmla="val 5739"/>
            </a:avLst>
          </a:prstGeom>
          <a:noFill/>
          <a:ln w="76200">
            <a:gradFill flip="none" rotWithShape="1">
              <a:gsLst>
                <a:gs pos="64000">
                  <a:srgbClr val="FF99FF"/>
                </a:gs>
                <a:gs pos="81000">
                  <a:srgbClr val="FFFF99"/>
                </a:gs>
                <a:gs pos="50000">
                  <a:srgbClr val="AEA0FA"/>
                </a:gs>
                <a:gs pos="37000">
                  <a:srgbClr val="3DAAF4"/>
                </a:gs>
                <a:gs pos="22000">
                  <a:srgbClr val="00B0F0"/>
                </a:gs>
                <a:gs pos="4000">
                  <a:srgbClr val="0070C0"/>
                </a:gs>
              </a:gsLst>
              <a:lin ang="16200000" scaled="1"/>
              <a:tileRect/>
            </a:gradFill>
            <a:headEnd type="oval" w="med" len="med"/>
            <a:tailEnd type="oval" w="med" len="med"/>
          </a:ln>
          <a:effectLst>
            <a:glow rad="139700">
              <a:srgbClr val="FF99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                                    </a:t>
            </a:r>
          </a:p>
          <a:p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       </a:t>
            </a:r>
            <a:r>
              <a:rPr lang="en-US" b="1" dirty="0">
                <a:solidFill>
                  <a:srgbClr val="FF99CC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  <a:cs typeface="Aharoni" pitchFamily="2" charset="-79"/>
              </a:rPr>
              <a:t>DAWN MARKER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193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506" y="5378538"/>
            <a:ext cx="1658075" cy="1524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2115312" y="5929160"/>
            <a:ext cx="37338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70000"/>
                    </a:srgbClr>
                  </a:glow>
                </a:effectLst>
                <a:latin typeface="Arial Rounded MT Bold" pitchFamily="34" charset="0"/>
              </a:rPr>
              <a:t>Moses knew all this!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904722" y="4117695"/>
            <a:ext cx="1219200" cy="1432786"/>
            <a:chOff x="-1581912" y="4191000"/>
            <a:chExt cx="1219200" cy="1432786"/>
          </a:xfrm>
        </p:grpSpPr>
        <p:pic>
          <p:nvPicPr>
            <p:cNvPr id="2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9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98241" y="101958"/>
            <a:ext cx="5918918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22" y="2133601"/>
            <a:ext cx="6862978" cy="4114800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39425"/>
            <a:ext cx="7010400" cy="36009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Now that we know the morning and evening twilights belong to the “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how long is this 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?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12 hours? or 24 hours?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69739" y="3514650"/>
            <a:ext cx="1395595" cy="2091363"/>
            <a:chOff x="8732520" y="3713571"/>
            <a:chExt cx="1395595" cy="2091363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0" y="208281"/>
            <a:ext cx="9144000" cy="477519"/>
          </a:xfrm>
          <a:prstGeom prst="roundRect">
            <a:avLst>
              <a:gd name="adj" fmla="val 13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effectLst>
                  <a:glow rad="88900">
                    <a:srgbClr val="660033">
                      <a:alpha val="66000"/>
                    </a:srgbClr>
                  </a:glow>
                </a:effectLst>
                <a:latin typeface="Footlight MT Light" panose="0204060206030A020304" pitchFamily="18" charset="0"/>
              </a:rPr>
              <a:t>Definitions of Creation Terms in Gen 1:5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3435" y="762000"/>
            <a:ext cx="38862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Gen 1:5a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“And the light He</a:t>
            </a:r>
            <a:b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rgbClr val="0070C0"/>
                </a:solidFill>
                <a:effectLst>
                  <a:glow rad="152400">
                    <a:srgbClr val="FFFF99"/>
                  </a:glow>
                </a:effectLst>
                <a:latin typeface="Arial Rounded MT Bold" pitchFamily="34" charset="0"/>
              </a:rPr>
              <a:t>called day …”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14800" y="3025676"/>
            <a:ext cx="5029200" cy="22159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the </a:t>
            </a:r>
            <a:r>
              <a:rPr lang="en-US" sz="3200" dirty="0">
                <a:ln w="19050"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He called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Night.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(Gen 1:5b)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12575" y="5428725"/>
            <a:ext cx="1816782" cy="393736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05400" y="5407152"/>
            <a:ext cx="1971165" cy="39373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latin typeface="Comic Sans MS" pitchFamily="66" charset="0"/>
              </a:rPr>
              <a:t>NIGHT SEASON</a:t>
            </a:r>
          </a:p>
        </p:txBody>
      </p:sp>
      <p:sp>
        <p:nvSpPr>
          <p:cNvPr id="24" name="Left Bracket 23"/>
          <p:cNvSpPr/>
          <p:nvPr/>
        </p:nvSpPr>
        <p:spPr>
          <a:xfrm rot="16200000">
            <a:off x="4172264" y="3407214"/>
            <a:ext cx="723274" cy="5410201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br>
              <a:rPr lang="en-US" sz="1200" dirty="0"/>
            </a:br>
            <a:endParaRPr lang="en-US" sz="1200" dirty="0"/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A Full 24 Hour Cycle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0111" y="5084495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4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Rae\Desktop\night sky days 1-2-3 ed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298" y="661632"/>
            <a:ext cx="4431199" cy="3934536"/>
          </a:xfrm>
          <a:prstGeom prst="ellipse">
            <a:avLst/>
          </a:prstGeom>
          <a:ln w="174625" cap="rnd">
            <a:solidFill>
              <a:srgbClr val="002060"/>
            </a:solidFill>
          </a:ln>
          <a:effectLst>
            <a:glow rad="1689100">
              <a:srgbClr val="002060">
                <a:alpha val="77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892076"/>
            <a:ext cx="344322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evening*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5580" y="4188958"/>
            <a:ext cx="7802620" cy="156638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DAYLIGHT SEASON </a:t>
            </a:r>
            <a:r>
              <a:rPr lang="en-CA" sz="2000" b="1" u="sng" dirty="0">
                <a:solidFill>
                  <a:srgbClr val="0070C0"/>
                </a:solidFill>
                <a:latin typeface="Comic Sans MS" pitchFamily="66" charset="0"/>
              </a:rPr>
              <a:t>INCLUDES ANY TWILIGHT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</a:p>
          <a:p>
            <a:pPr algn="ctr"/>
            <a:r>
              <a:rPr lang="en-CA" sz="2000" b="1" dirty="0">
                <a:solidFill>
                  <a:srgbClr val="FF0000"/>
                </a:solidFill>
                <a:latin typeface="Comic Sans MS" pitchFamily="66" charset="0"/>
              </a:rPr>
              <a:t>Only the 1</a:t>
            </a:r>
            <a:r>
              <a:rPr lang="en-CA" sz="2000" b="1" baseline="30000" dirty="0">
                <a:solidFill>
                  <a:srgbClr val="FF0000"/>
                </a:solidFill>
                <a:latin typeface="Comic Sans MS" pitchFamily="66" charset="0"/>
              </a:rPr>
              <a:t>st</a:t>
            </a:r>
            <a:r>
              <a:rPr lang="en-CA" sz="2000" b="1" dirty="0">
                <a:solidFill>
                  <a:srgbClr val="FF0000"/>
                </a:solidFill>
                <a:latin typeface="Comic Sans MS" pitchFamily="66" charset="0"/>
              </a:rPr>
              <a:t> Day of creation 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had just </a:t>
            </a:r>
            <a:r>
              <a:rPr lang="en-CA" sz="2000" b="1" u="sng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one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twilight.  </a:t>
            </a:r>
            <a:b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en-CA" sz="2000" b="1" u="sng" dirty="0">
                <a:solidFill>
                  <a:schemeClr val="accent6"/>
                </a:solidFill>
                <a:latin typeface="Comic Sans MS" pitchFamily="66" charset="0"/>
              </a:rPr>
              <a:t>Followin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g</a:t>
            </a:r>
            <a:r>
              <a:rPr lang="en-CA" sz="2000" b="1" u="sng" dirty="0">
                <a:solidFill>
                  <a:schemeClr val="accent6"/>
                </a:solidFill>
                <a:latin typeface="Comic Sans MS" pitchFamily="66" charset="0"/>
              </a:rPr>
              <a:t> the 1</a:t>
            </a:r>
            <a:r>
              <a:rPr lang="en-CA" sz="2000" b="1" u="sng" baseline="30000" dirty="0">
                <a:solidFill>
                  <a:schemeClr val="accent6"/>
                </a:solidFill>
                <a:latin typeface="Comic Sans MS" pitchFamily="66" charset="0"/>
              </a:rPr>
              <a:t>st</a:t>
            </a:r>
            <a:r>
              <a:rPr lang="en-CA" sz="2000" b="1" u="sng" dirty="0">
                <a:solidFill>
                  <a:schemeClr val="accent6"/>
                </a:solidFill>
                <a:latin typeface="Comic Sans MS" pitchFamily="66" charset="0"/>
              </a:rPr>
              <a:t> Li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g</a:t>
            </a:r>
            <a:r>
              <a:rPr lang="en-CA" sz="2000" b="1" u="sng" dirty="0">
                <a:solidFill>
                  <a:schemeClr val="accent6"/>
                </a:solidFill>
                <a:latin typeface="Comic Sans MS" pitchFamily="66" charset="0"/>
              </a:rPr>
              <a:t>ht Season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, the 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evening twilight </a:t>
            </a:r>
            <a:r>
              <a:rPr lang="en-CA" sz="2000" b="1" dirty="0">
                <a:solidFill>
                  <a:schemeClr val="accent6"/>
                </a:solidFill>
                <a:latin typeface="Comic Sans MS" pitchFamily="66" charset="0"/>
              </a:rPr>
              <a:t>arrived. </a:t>
            </a:r>
            <a:b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[On</a:t>
            </a:r>
            <a:r>
              <a:rPr lang="en-CA" sz="2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Day 2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the pattern changes &amp; contains </a:t>
            </a:r>
            <a:r>
              <a:rPr lang="en-CA" sz="2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two</a:t>
            </a:r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 twilights.]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3771608" y="829074"/>
            <a:ext cx="1524583" cy="8153404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76200" y="3503072"/>
            <a:ext cx="89154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[the </a:t>
            </a:r>
            <a:r>
              <a:rPr lang="en-US" sz="2800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ONLY TWILIGHT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within this Light Season]</a:t>
            </a:r>
            <a:endParaRPr lang="en-US" sz="105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" y="76200"/>
            <a:ext cx="89916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Yahuah’s Creation Term Definitions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[</a:t>
            </a:r>
            <a:r>
              <a:rPr lang="en-CA" sz="2400" b="1" i="1" dirty="0" err="1">
                <a:solidFill>
                  <a:srgbClr val="FFFF99"/>
                </a:solidFill>
                <a:latin typeface="Footlight MT Light" panose="0204060206030A020304" pitchFamily="18" charset="0"/>
              </a:rPr>
              <a:t>con’t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  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Light</a:t>
            </a: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Phase 1* [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first 12 hours of creation </a:t>
            </a:r>
            <a:r>
              <a:rPr lang="en-CA" sz="2400" b="1" i="1" u="sng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had occurred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97666" y="1654943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5791200"/>
            <a:ext cx="8032375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Light Phase 1 of the day-start equation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defines ONLY the 12 hour Day Season.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19993" y="3606921"/>
            <a:ext cx="1219200" cy="1432786"/>
            <a:chOff x="-1581912" y="4191000"/>
            <a:chExt cx="1219200" cy="1432786"/>
          </a:xfrm>
        </p:grpSpPr>
        <p:pic>
          <p:nvPicPr>
            <p:cNvPr id="2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4936297" y="1637948"/>
            <a:ext cx="2743200" cy="1562452"/>
          </a:xfrm>
          <a:prstGeom prst="roundRect">
            <a:avLst>
              <a:gd name="adj" fmla="val 5883"/>
            </a:avLst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200" b="1" spc="3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1</a:t>
            </a:r>
            <a:r>
              <a:rPr lang="en-CA" sz="3200" b="1" spc="300" baseline="30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st</a:t>
            </a:r>
            <a:r>
              <a:rPr lang="en-CA" sz="3200" b="1" spc="3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</a:t>
            </a:r>
            <a:r>
              <a:rPr lang="en-CA" sz="3200" b="1" spc="3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Night</a:t>
            </a:r>
            <a:r>
              <a:rPr lang="en-CA" sz="3200" b="1" spc="3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 </a:t>
            </a:r>
            <a:r>
              <a:rPr lang="en-CA" sz="3200" b="1" spc="3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Comic Sans MS" pitchFamily="66" charset="0"/>
              </a:rPr>
              <a:t>Season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76400" y="3145738"/>
            <a:ext cx="152400" cy="41199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  <a:effectLst>
            <a:glow rad="127000">
              <a:srgbClr val="CCFF33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6" grpId="0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43761" y="914400"/>
            <a:ext cx="4846474" cy="4724400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glow rad="1752600">
              <a:srgbClr val="002060">
                <a:alpha val="78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39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349276"/>
            <a:ext cx="344322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evening*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76200"/>
            <a:ext cx="89916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Yahuah’s Creation Term Definitions </a:t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Light Phase 2* [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the final 12 hours came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- 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88900">
                    <a:srgbClr val="00FFFF"/>
                  </a:glow>
                </a:effectLst>
                <a:latin typeface="Footlight MT Light" panose="0204060206030A020304" pitchFamily="18" charset="0"/>
              </a:rPr>
              <a:t>AFTER the ereb twilight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95600" y="2145268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365007" y="1256943"/>
            <a:ext cx="4123947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At the end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of the first </a:t>
            </a:r>
            <a:r>
              <a:rPr lang="en-US" sz="28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night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{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with boqer/dawn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} the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first 24 hour day ends.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20811" y="4477029"/>
            <a:ext cx="2072814" cy="58928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200" b="1" dirty="0">
                <a:solidFill>
                  <a:srgbClr val="0070C0"/>
                </a:solidFill>
                <a:latin typeface="Comic Sans MS" pitchFamily="66" charset="0"/>
              </a:rPr>
              <a:t>(with </a:t>
            </a:r>
            <a:r>
              <a:rPr lang="en-CA" sz="1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ONE</a:t>
            </a:r>
            <a:r>
              <a:rPr lang="en-CA" sz="1200" b="1" dirty="0">
                <a:solidFill>
                  <a:srgbClr val="0070C0"/>
                </a:solidFill>
                <a:latin typeface="Comic Sans MS" pitchFamily="66" charset="0"/>
              </a:rPr>
              <a:t> TWILIGHT)</a:t>
            </a:r>
            <a:endParaRPr lang="en-CA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801235" y="4475830"/>
            <a:ext cx="1971165" cy="58928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latin typeface="Comic Sans MS" pitchFamily="66" charset="0"/>
              </a:rPr>
              <a:t>NIGHT </a:t>
            </a:r>
            <a:br>
              <a:rPr lang="en-CA" sz="1600" b="1" dirty="0">
                <a:latin typeface="Comic Sans MS" pitchFamily="66" charset="0"/>
              </a:rPr>
            </a:br>
            <a:r>
              <a:rPr lang="en-CA" sz="1600" b="1" dirty="0">
                <a:latin typeface="Comic Sans MS" pitchFamily="66" charset="0"/>
              </a:rPr>
              <a:t>SEASON</a:t>
            </a:r>
          </a:p>
        </p:txBody>
      </p:sp>
      <p:sp>
        <p:nvSpPr>
          <p:cNvPr id="24" name="Left Bracket 23"/>
          <p:cNvSpPr/>
          <p:nvPr/>
        </p:nvSpPr>
        <p:spPr>
          <a:xfrm rot="16200000" flipH="1">
            <a:off x="2019300" y="2803711"/>
            <a:ext cx="838200" cy="4114799"/>
          </a:xfrm>
          <a:prstGeom prst="leftBracket">
            <a:avLst>
              <a:gd name="adj" fmla="val 30846"/>
            </a:avLst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One 12 Hour Light Cycle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33748" y="3733800"/>
            <a:ext cx="467665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“… one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[24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hr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]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 day.* ”</a:t>
            </a:r>
            <a:endParaRPr lang="en-US" sz="11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7" name="Left Bracket 26"/>
          <p:cNvSpPr/>
          <p:nvPr/>
        </p:nvSpPr>
        <p:spPr>
          <a:xfrm rot="16200000" flipH="1">
            <a:off x="6367275" y="2795850"/>
            <a:ext cx="838200" cy="4123944"/>
          </a:xfrm>
          <a:prstGeom prst="leftBracket">
            <a:avLst>
              <a:gd name="adj" fmla="val 30846"/>
            </a:avLst>
          </a:prstGeom>
          <a:ln w="76200">
            <a:solidFill>
              <a:schemeClr val="tx2">
                <a:lumMod val="50000"/>
              </a:schemeClr>
            </a:solidFill>
            <a:headEnd type="oval" w="med" len="med"/>
            <a:tailEnd type="oval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mic Sans MS" pitchFamily="66" charset="0"/>
              </a:rPr>
              <a:t>One 12 Hour Night Cycle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6200" y="5827693"/>
            <a:ext cx="83177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Phase 2 of the day-start equation adds the 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Night Season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finalizing the full 24 hour cycle.  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70210" y="3632324"/>
            <a:ext cx="1219200" cy="1432786"/>
            <a:chOff x="-1581912" y="4191000"/>
            <a:chExt cx="1219200" cy="1432786"/>
          </a:xfrm>
        </p:grpSpPr>
        <p:pic>
          <p:nvPicPr>
            <p:cNvPr id="3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81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4" grpId="0" animBg="1"/>
      <p:bldP spid="26" grpId="0"/>
      <p:bldP spid="27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27534" y="1752600"/>
            <a:ext cx="6400800" cy="4800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184826"/>
            <a:ext cx="90678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When Does the Day Begin</a:t>
            </a:r>
            <a:br>
              <a:rPr lang="en-US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</a:br>
            <a:r>
              <a:rPr lang="en-US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according to</a:t>
            </a:r>
            <a:endParaRPr lang="en-US" sz="36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5029200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0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5382" y="5103989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  <p:sp>
        <p:nvSpPr>
          <p:cNvPr id="3" name="Teardrop 2"/>
          <p:cNvSpPr/>
          <p:nvPr/>
        </p:nvSpPr>
        <p:spPr>
          <a:xfrm rot="18992246">
            <a:off x="2501142" y="1708497"/>
            <a:ext cx="4361168" cy="4683652"/>
          </a:xfrm>
          <a:prstGeom prst="teardrop">
            <a:avLst/>
          </a:prstGeom>
          <a:gradFill flip="none" rotWithShape="1">
            <a:gsLst>
              <a:gs pos="8000">
                <a:srgbClr val="002060"/>
              </a:gs>
              <a:gs pos="78000">
                <a:srgbClr val="000612"/>
              </a:gs>
              <a:gs pos="30000">
                <a:schemeClr val="tx1"/>
              </a:gs>
              <a:gs pos="93000">
                <a:srgbClr val="0A128C"/>
              </a:gs>
              <a:gs pos="100000">
                <a:srgbClr val="7005D4"/>
              </a:gs>
            </a:gsLst>
            <a:lin ang="5400000" scaled="1"/>
            <a:tileRect/>
          </a:gradFill>
          <a:ln w="57150"/>
          <a:effectLst>
            <a:glow rad="1905000">
              <a:srgbClr val="002060">
                <a:alpha val="74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44266" y="6181102"/>
            <a:ext cx="5074919" cy="54613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ALSO CALLED THE NIGHT SEASON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1647885"/>
            <a:ext cx="4358212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</a:t>
            </a:r>
            <a:r>
              <a:rPr lang="en-US" sz="4000" dirty="0">
                <a:ln w="28575">
                  <a:solidFill>
                    <a:schemeClr val="bg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He called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Night.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(Gen 1:5b)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2895600"/>
            <a:ext cx="133081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Evening</a:t>
            </a:r>
          </a:p>
          <a:p>
            <a:r>
              <a:rPr lang="en-US" dirty="0">
                <a:solidFill>
                  <a:schemeClr val="accent6"/>
                </a:solidFill>
                <a:effectLst>
                  <a:glow rad="228600">
                    <a:srgbClr val="002060">
                      <a:alpha val="60000"/>
                    </a:srgbClr>
                  </a:glow>
                </a:effectLst>
                <a:latin typeface="Arial Rounded MT Bold" pitchFamily="34" charset="0"/>
              </a:rPr>
              <a:t>TWILIGHT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79786" y="2886455"/>
            <a:ext cx="1330814" cy="646331"/>
          </a:xfrm>
          <a:prstGeom prst="rect">
            <a:avLst/>
          </a:prstGeom>
          <a:effectLst>
            <a:glow rad="736600">
              <a:srgbClr val="FFFF00"/>
            </a:glo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dirty="0">
                <a:solidFill>
                  <a:srgbClr val="E646C8"/>
                </a:solidFill>
                <a:effectLst>
                  <a:glow rad="127000">
                    <a:srgbClr val="FFFF00"/>
                  </a:glow>
                </a:effectLst>
                <a:latin typeface="Arial Rounded MT Bold" pitchFamily="34" charset="0"/>
              </a:rPr>
              <a:t>Morning</a:t>
            </a:r>
          </a:p>
          <a:p>
            <a:r>
              <a:rPr lang="en-US" dirty="0">
                <a:solidFill>
                  <a:srgbClr val="E646C8"/>
                </a:solidFill>
                <a:effectLst>
                  <a:glow rad="127000">
                    <a:srgbClr val="FFFF00"/>
                  </a:glow>
                </a:effectLst>
                <a:latin typeface="Arial Rounded MT Bold" pitchFamily="34" charset="0"/>
              </a:rPr>
              <a:t>TWILIGHT</a:t>
            </a:r>
            <a:endParaRPr lang="en-US" dirty="0">
              <a:solidFill>
                <a:srgbClr val="E646C8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5494" y="152400"/>
            <a:ext cx="8633012" cy="762000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Yahuah’s Creation Term Definitions</a:t>
            </a:r>
          </a:p>
        </p:txBody>
      </p:sp>
    </p:spTree>
    <p:extLst>
      <p:ext uri="{BB962C8B-B14F-4D97-AF65-F5344CB8AC3E}">
        <p14:creationId xmlns:p14="http://schemas.microsoft.com/office/powerpoint/2010/main" val="2246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day-night ed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205506" cy="42027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54079" y="-1"/>
            <a:ext cx="8709212" cy="5574305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Day One is completed for </a:t>
            </a:r>
            <a:br>
              <a:rPr lang="en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</a:br>
            <a:r>
              <a:rPr lang="en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Literal Definitions &amp; Events</a:t>
            </a: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40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32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endParaRPr lang="en-CA" sz="3600" b="1" i="1" dirty="0">
              <a:solidFill>
                <a:srgbClr val="00FFFF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en-CA" sz="40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               up to the end of night.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1" y="5586844"/>
            <a:ext cx="7924800" cy="1219200"/>
          </a:xfrm>
          <a:prstGeom prst="roundRect">
            <a:avLst>
              <a:gd name="adj" fmla="val 9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3600" b="1" i="1" dirty="0">
                <a:solidFill>
                  <a:srgbClr val="00FFFF"/>
                </a:solidFill>
                <a:latin typeface="Footlight MT Light" panose="0204060206030A020304" pitchFamily="18" charset="0"/>
              </a:rPr>
              <a:t>We are now ready to examine the Literal Events on other days with Concept B.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77096" y="838200"/>
            <a:ext cx="1395595" cy="2091363"/>
            <a:chOff x="8732520" y="3713571"/>
            <a:chExt cx="1395595" cy="2091363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520" y="3713571"/>
              <a:ext cx="1165374" cy="17220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852525" y="5435602"/>
              <a:ext cx="127559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Definition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43625" y="1341669"/>
            <a:ext cx="1906339" cy="1436132"/>
            <a:chOff x="-983650" y="3124200"/>
            <a:chExt cx="1906339" cy="1436132"/>
          </a:xfrm>
        </p:grpSpPr>
        <p:pic>
          <p:nvPicPr>
            <p:cNvPr id="2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30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2044" y="1981200"/>
            <a:ext cx="3192431" cy="381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Getting Started with the </a:t>
            </a:r>
            <a:r>
              <a:rPr lang="en-CA" sz="4000" b="1" i="1" u="sng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order</a:t>
            </a:r>
            <a:r>
              <a:rPr lang="en-CA" sz="4000" b="1" i="1" spc="300" dirty="0">
                <a:solidFill>
                  <a:srgbClr val="FFFF99"/>
                </a:solidFill>
                <a:effectLst>
                  <a:glow rad="127000">
                    <a:srgbClr val="002060"/>
                  </a:glow>
                </a:effectLst>
                <a:latin typeface="Footlight MT Light" panose="0204060206030A020304" pitchFamily="18" charset="0"/>
              </a:rPr>
              <a:t> of events for Concept B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791200" y="1143001"/>
            <a:ext cx="30927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Order of Literal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53000" y="176022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order of the literal events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for the “day-start” in verse 5 [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on the 1</a:t>
            </a:r>
            <a:r>
              <a:rPr lang="en-US" b="1" baseline="30000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st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day of creation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], is very different from the “day-start” on following days.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6189" y="1151586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26" name="Left Bracket 25"/>
          <p:cNvSpPr/>
          <p:nvPr/>
        </p:nvSpPr>
        <p:spPr>
          <a:xfrm rot="16200000" flipH="1">
            <a:off x="4084270" y="-2306260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Literal Events of Concept B</a:t>
            </a:r>
          </a:p>
        </p:txBody>
      </p:sp>
      <p:sp>
        <p:nvSpPr>
          <p:cNvPr id="27" name="Left Bracket 26"/>
          <p:cNvSpPr/>
          <p:nvPr/>
        </p:nvSpPr>
        <p:spPr>
          <a:xfrm>
            <a:off x="3810000" y="1628764"/>
            <a:ext cx="1808088" cy="4695836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929070430"/>
              </p:ext>
            </p:extLst>
          </p:nvPr>
        </p:nvGraphicFramePr>
        <p:xfrm>
          <a:off x="3954049" y="3124200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618088" y="5421868"/>
            <a:ext cx="1906339" cy="1436132"/>
            <a:chOff x="-983650" y="3124200"/>
            <a:chExt cx="1906339" cy="1436132"/>
          </a:xfrm>
        </p:grpSpPr>
        <p:pic>
          <p:nvPicPr>
            <p:cNvPr id="3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0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11515"/>
            <a:ext cx="8655300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Each </a:t>
            </a:r>
            <a:r>
              <a:rPr lang="en-US" sz="3200" b="1" spc="300" dirty="0">
                <a:ln>
                  <a:solidFill>
                    <a:srgbClr val="6EE9FA"/>
                  </a:solidFill>
                </a:ln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definition</a:t>
            </a:r>
            <a: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in Gen 1:5 </a:t>
            </a:r>
            <a:b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spc="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is of utmost importance.</a:t>
            </a:r>
            <a:endParaRPr lang="en-US" sz="4400" spc="3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The Scriptures have  provided the definitions for its calendar terms. 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Concept A: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Defined the terms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of day, night, evening &amp; morning.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Note:  Gen1:5 has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another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purpose.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Concept B: 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To give the correct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order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of events as they occurred. 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486768" y="5421868"/>
            <a:ext cx="1906339" cy="1436132"/>
            <a:chOff x="-983650" y="3124200"/>
            <a:chExt cx="1906339" cy="1436132"/>
          </a:xfrm>
        </p:grpSpPr>
        <p:pic>
          <p:nvPicPr>
            <p:cNvPr id="17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48537" y="3886200"/>
            <a:ext cx="1219200" cy="1432786"/>
            <a:chOff x="-1581912" y="4191000"/>
            <a:chExt cx="1219200" cy="1432786"/>
          </a:xfrm>
        </p:grpSpPr>
        <p:pic>
          <p:nvPicPr>
            <p:cNvPr id="14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2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2400"/>
            <a:ext cx="84582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Purpose #1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[a]: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Correct 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Order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of Events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for the “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Yowm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Seasons”</a:t>
            </a: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Season comes first … </a:t>
            </a: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… and Night Season follows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52400" y="2057400"/>
            <a:ext cx="1906339" cy="1436132"/>
            <a:chOff x="-983650" y="3124200"/>
            <a:chExt cx="1906339" cy="1436132"/>
          </a:xfrm>
        </p:grpSpPr>
        <p:pic>
          <p:nvPicPr>
            <p:cNvPr id="1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29577" y="3048000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3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52400"/>
            <a:ext cx="8686800" cy="78175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Purpose #1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[b]: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Correct Order of Events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for the “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Twili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g</a:t>
            </a:r>
            <a:r>
              <a:rPr lang="en-US" sz="3200" b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ht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Season”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(</a:t>
            </a:r>
            <a:r>
              <a:rPr lang="en-US" sz="3200" b="1" dirty="0">
                <a:solidFill>
                  <a:srgbClr val="FFC0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on Day One ONLY!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)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41300">
                    <a:schemeClr val="accent6">
                      <a:lumMod val="20000"/>
                      <a:lumOff val="80000"/>
                    </a:schemeClr>
                  </a:glow>
                </a:effectLst>
                <a:latin typeface="Arial Rounded MT Bold" pitchFamily="34" charset="0"/>
              </a:rPr>
              <a:t>Following the 1</a:t>
            </a:r>
            <a:r>
              <a:rPr lang="en-US" sz="3200" b="1" baseline="300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41300">
                    <a:schemeClr val="accent6">
                      <a:lumMod val="20000"/>
                      <a:lumOff val="80000"/>
                    </a:schemeClr>
                  </a:glow>
                </a:effectLst>
                <a:latin typeface="Arial Rounded MT Bold" pitchFamily="34" charset="0"/>
              </a:rPr>
              <a:t>st</a:t>
            </a:r>
            <a:r>
              <a:rPr lang="en-US" sz="32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41300">
                    <a:schemeClr val="accent6">
                      <a:lumMod val="20000"/>
                      <a:lumOff val="80000"/>
                    </a:schemeClr>
                  </a:glow>
                </a:effectLst>
                <a:latin typeface="Arial Rounded MT Bold" pitchFamily="34" charset="0"/>
              </a:rPr>
              <a:t> Light Season of creating, </a:t>
            </a:r>
          </a:p>
          <a:p>
            <a:endParaRPr lang="en-US" sz="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the 1</a:t>
            </a:r>
            <a:r>
              <a:rPr lang="en-US" sz="32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st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Evening arrived  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…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   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[then night passed] </a:t>
            </a:r>
          </a:p>
          <a:p>
            <a:endParaRPr lang="en-US" sz="1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(Note:  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at the inception of the </a:t>
            </a:r>
            <a:r>
              <a:rPr lang="en-US" sz="2000" b="1" dirty="0"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first morning twilight, </a:t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(</a:t>
            </a:r>
            <a:r>
              <a:rPr lang="en-US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that being -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E646C8"/>
                </a:solidFill>
                <a:effectLst>
                  <a:glow rad="304800">
                    <a:srgbClr val="FFFF99"/>
                  </a:glow>
                </a:effectLst>
                <a:latin typeface="Arial Black" pitchFamily="34" charset="0"/>
              </a:rPr>
              <a:t>BOQER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of Light Season #2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  <a:t>), </a:t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</a:rPr>
            </a:b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this  </a:t>
            </a:r>
            <a:r>
              <a:rPr lang="en-US" sz="2400" b="1" dirty="0">
                <a:ln>
                  <a:solidFill>
                    <a:srgbClr val="9966FF"/>
                  </a:solidFill>
                </a:ln>
                <a:solidFill>
                  <a:srgbClr val="E646C8"/>
                </a:solidFill>
                <a:effectLst>
                  <a:glow rad="101600">
                    <a:srgbClr val="CCFF33"/>
                  </a:glow>
                </a:effectLst>
                <a:latin typeface="Arial Black" panose="020B0A04020102020204" pitchFamily="34" charset="0"/>
              </a:rPr>
              <a:t>Boqer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  </a:t>
            </a:r>
            <a:r>
              <a:rPr lang="en-US" sz="2400" b="1" spc="600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separating</a:t>
            </a: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  <a:t>  action  divided </a:t>
            </a:r>
            <a:b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E646C8"/>
                </a:solidFill>
                <a:effectLst>
                  <a:glow rad="101600">
                    <a:srgbClr val="6EE9FA"/>
                  </a:glow>
                </a:effectLst>
                <a:latin typeface="Arial Rounded MT Bold" pitchFamily="34" charset="0"/>
              </a:rPr>
            </a:b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the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1</a:t>
            </a:r>
            <a:r>
              <a:rPr lang="en-US" sz="2000" b="1" baseline="300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st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24 hour cycle from the new  </a:t>
            </a:r>
            <a:r>
              <a:rPr lang="en-US" sz="2000" b="1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2</a:t>
            </a:r>
            <a:r>
              <a:rPr lang="en-US" sz="2000" b="1" baseline="300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03200">
                    <a:srgbClr val="FFFF99"/>
                  </a:glow>
                </a:effectLst>
                <a:latin typeface="Arial Rounded MT Bold" pitchFamily="34" charset="0"/>
              </a:rPr>
              <a:t>nd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 </a:t>
            </a:r>
            <a:r>
              <a:rPr lang="en-US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24 hour cycle.)</a:t>
            </a:r>
          </a:p>
          <a:p>
            <a:b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</a:t>
            </a:r>
            <a:r>
              <a:rPr lang="en-US" sz="2800" b="1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… and </a:t>
            </a:r>
            <a:r>
              <a:rPr lang="en-US" sz="2800" b="1" u="sng" dirty="0">
                <a:solidFill>
                  <a:srgbClr val="00FFFF"/>
                </a:solidFill>
                <a:effectLst>
                  <a:glow rad="152400">
                    <a:schemeClr val="accent2">
                      <a:lumMod val="60000"/>
                      <a:lumOff val="40000"/>
                      <a:alpha val="94000"/>
                    </a:schemeClr>
                  </a:glow>
                </a:effectLst>
                <a:latin typeface="Arial Rounded MT Bold" pitchFamily="34" charset="0"/>
              </a:rPr>
              <a:t>then</a:t>
            </a:r>
            <a:r>
              <a:rPr lang="en-US" sz="2800" b="1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creation’s 1</a:t>
            </a:r>
            <a:r>
              <a:rPr lang="en-US" sz="2800" b="1" baseline="30000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st</a:t>
            </a:r>
            <a:r>
              <a:rPr lang="en-US" sz="2800" b="1" dirty="0">
                <a:solidFill>
                  <a:srgbClr val="E646C8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morning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              </a:t>
            </a:r>
            <a:r>
              <a:rPr lang="en-US" sz="28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twilight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r>
              <a:rPr lang="en-US" sz="2000" b="1" dirty="0">
                <a:solidFill>
                  <a:srgbClr val="E646C8"/>
                </a:solidFill>
                <a:effectLst>
                  <a:glow rad="203200">
                    <a:schemeClr val="accent6">
                      <a:lumMod val="40000"/>
                      <a:lumOff val="60000"/>
                    </a:schemeClr>
                  </a:glow>
                </a:effectLst>
                <a:latin typeface="Arial Rounded MT Bold" pitchFamily="34" charset="0"/>
              </a:rPr>
              <a:t>(Cycle #2)  </a:t>
            </a:r>
            <a:r>
              <a:rPr lang="en-US" sz="28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60000"/>
                      <a:lumOff val="40000"/>
                    </a:schemeClr>
                  </a:glow>
                </a:effectLst>
                <a:latin typeface="Arial Rounded MT Bold" pitchFamily="34" charset="0"/>
              </a:rPr>
              <a:t>commenced.  </a:t>
            </a:r>
            <a:br>
              <a:rPr lang="en-US" sz="3200" b="1" dirty="0">
                <a:solidFill>
                  <a:srgbClr val="00FFFF"/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endParaRPr lang="en-US" b="1" dirty="0">
              <a:solidFill>
                <a:srgbClr val="00FFFF"/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  <a:p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8225" y="1002268"/>
            <a:ext cx="1906339" cy="1436132"/>
            <a:chOff x="-983650" y="3124200"/>
            <a:chExt cx="1906339" cy="1436132"/>
          </a:xfrm>
        </p:grpSpPr>
        <p:pic>
          <p:nvPicPr>
            <p:cNvPr id="11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sp>
        <p:nvSpPr>
          <p:cNvPr id="16" name="Teardrop 15"/>
          <p:cNvSpPr/>
          <p:nvPr/>
        </p:nvSpPr>
        <p:spPr>
          <a:xfrm>
            <a:off x="298376" y="203947"/>
            <a:ext cx="997023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7287" y="3779407"/>
            <a:ext cx="1219200" cy="1432786"/>
            <a:chOff x="-1581912" y="4191000"/>
            <a:chExt cx="1219200" cy="1432786"/>
          </a:xfrm>
        </p:grpSpPr>
        <p:pic>
          <p:nvPicPr>
            <p:cNvPr id="14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609600" y="2971800"/>
            <a:ext cx="1828800" cy="0"/>
          </a:xfrm>
          <a:prstGeom prst="line">
            <a:avLst/>
          </a:prstGeom>
          <a:ln w="76200">
            <a:solidFill>
              <a:srgbClr val="CCFF33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861060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What else do twilights achieve?</a:t>
            </a:r>
          </a:p>
          <a:p>
            <a:pPr algn="ctr">
              <a:lnSpc>
                <a:spcPct val="20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Twilights will always transition:</a:t>
            </a:r>
          </a:p>
          <a:p>
            <a:pPr marL="457200" indent="-45720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The 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Season to the Night Season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and/or</a:t>
            </a:r>
          </a:p>
          <a:p>
            <a:pPr marL="457200" indent="-45720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The Night Season to the </a:t>
            </a:r>
            <a:r>
              <a:rPr lang="en-US" sz="3200" dirty="0">
                <a:solidFill>
                  <a:srgbClr val="00FFFF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Season.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72072" y="5334000"/>
            <a:ext cx="1906339" cy="1436132"/>
            <a:chOff x="-983650" y="3124200"/>
            <a:chExt cx="1906339" cy="1436132"/>
          </a:xfrm>
        </p:grpSpPr>
        <p:pic>
          <p:nvPicPr>
            <p:cNvPr id="18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0" y="3352800"/>
            <a:ext cx="1219200" cy="1432786"/>
            <a:chOff x="-1581912" y="4191000"/>
            <a:chExt cx="1219200" cy="1432786"/>
          </a:xfrm>
        </p:grpSpPr>
        <p:pic>
          <p:nvPicPr>
            <p:cNvPr id="13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4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400"/>
            <a:ext cx="8610600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 was brought forth first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(on Day One)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and </a:t>
            </a:r>
            <a:r>
              <a:rPr lang="en-US" sz="3600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began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the first 24 hour cycle.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" y="2819400"/>
            <a:ext cx="7620000" cy="2767548"/>
          </a:xfrm>
          <a:prstGeom prst="round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6284" y="2971800"/>
            <a:ext cx="711523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Evening twilight followed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12 hours later.</a:t>
            </a:r>
          </a:p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Evening cannot arrive first as there must be “Light” first to mix with the ensuing “darkness” – the only way a </a:t>
            </a: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twilight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can be produced.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accent2">
                    <a:lumMod val="75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1" y="5671571"/>
            <a:ext cx="8077199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Question:  How can evening begin a new day </a:t>
            </a:r>
            <a:br>
              <a:rPr lang="en-US" sz="28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after the passing of the first 12 </a:t>
            </a:r>
            <a:r>
              <a:rPr lang="en-US" sz="2800" dirty="0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28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304800">
                    <a:srgbClr val="FFFF99"/>
                  </a:glow>
                </a:effectLst>
                <a:latin typeface="Arial Rounded MT Bold" pitchFamily="34" charset="0"/>
              </a:rPr>
              <a:t> hours?</a:t>
            </a:r>
            <a:endParaRPr lang="en-US" sz="2000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304800">
                  <a:srgbClr val="FFFF99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8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932861" y="626769"/>
            <a:ext cx="1906339" cy="1436132"/>
            <a:chOff x="-983650" y="3124200"/>
            <a:chExt cx="1906339" cy="1436132"/>
          </a:xfrm>
        </p:grpSpPr>
        <p:pic>
          <p:nvPicPr>
            <p:cNvPr id="2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sp>
        <p:nvSpPr>
          <p:cNvPr id="30" name="Teardrop 29"/>
          <p:cNvSpPr/>
          <p:nvPr/>
        </p:nvSpPr>
        <p:spPr>
          <a:xfrm>
            <a:off x="298376" y="203947"/>
            <a:ext cx="997023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66684" y="2362200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6589060" y="4482355"/>
            <a:ext cx="1143000" cy="0"/>
          </a:xfrm>
          <a:prstGeom prst="line">
            <a:avLst/>
          </a:prstGeom>
          <a:ln w="3810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1530" y="4854390"/>
            <a:ext cx="685800" cy="0"/>
          </a:xfrm>
          <a:prstGeom prst="line">
            <a:avLst/>
          </a:prstGeom>
          <a:ln w="5715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25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0" y="990600"/>
            <a:ext cx="1512108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5546" y="990600"/>
            <a:ext cx="2807508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Yahusha’s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Light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Began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Day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Evening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Twilight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Followed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990600"/>
            <a:ext cx="33528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End of </a:t>
            </a:r>
            <a:r>
              <a:rPr lang="en-US" sz="40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Darkness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Completed ~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5782270"/>
            <a:ext cx="780377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</a:t>
            </a:r>
            <a:r>
              <a:rPr lang="en-US" sz="36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First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Full 24 Hour Cycle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0104"/>
            <a:ext cx="9144000" cy="8165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Gen 1:5 Summary for Day One 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ONLY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90600" y="4518705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12453" y="4253099"/>
            <a:ext cx="1219200" cy="1432786"/>
            <a:chOff x="-1581912" y="4191000"/>
            <a:chExt cx="1219200" cy="1432786"/>
          </a:xfrm>
        </p:grpSpPr>
        <p:pic>
          <p:nvPicPr>
            <p:cNvPr id="2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7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49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240" y="1524000"/>
            <a:ext cx="9160464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Answer:</a:t>
            </a: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Because Day One began with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 special  </a:t>
            </a:r>
            <a:r>
              <a:rPr lang="en-US" sz="4000" dirty="0">
                <a:ln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Pure Light,</a:t>
            </a:r>
            <a:br>
              <a:rPr lang="en-US" sz="4000" dirty="0">
                <a:ln>
                  <a:solidFill>
                    <a:srgbClr val="FFFF99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{</a:t>
            </a:r>
            <a:r>
              <a:rPr lang="en-US" sz="3200" dirty="0">
                <a:ln w="28575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that of </a:t>
            </a:r>
            <a:r>
              <a:rPr lang="en-US" sz="3200" dirty="0">
                <a:ln w="28575">
                  <a:solidFill>
                    <a:srgbClr val="FFFF99"/>
                  </a:solidFill>
                </a:ln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Yahusha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} 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not a </a:t>
            </a: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morning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twilight.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010" y="4876800"/>
            <a:ext cx="869576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This detail will be examined soon according to definitions.</a:t>
            </a:r>
            <a:endParaRPr lang="en-US" sz="3200" dirty="0">
              <a:solidFill>
                <a:srgbClr val="FFC000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0" y="26312"/>
            <a:ext cx="915314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Why has all this information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been given for Day One 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ONLY?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276310" y="3167703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0111" y="3076827"/>
            <a:ext cx="1219200" cy="1432786"/>
            <a:chOff x="-1581912" y="4191000"/>
            <a:chExt cx="1219200" cy="1432786"/>
          </a:xfrm>
        </p:grpSpPr>
        <p:pic>
          <p:nvPicPr>
            <p:cNvPr id="18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2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228600"/>
            <a:ext cx="3047999" cy="2286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24200" y="184826"/>
            <a:ext cx="6172200" cy="261610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  <a:effectLst>
                  <a:glow rad="469900">
                    <a:srgbClr val="FFFF99">
                      <a:alpha val="60784"/>
                    </a:srgbClr>
                  </a:glow>
                </a:effectLst>
                <a:latin typeface="Lucida Calligraphy" pitchFamily="66" charset="0"/>
              </a:rPr>
              <a:t>Yahuah is Light.</a:t>
            </a:r>
          </a:p>
          <a:p>
            <a:pPr algn="ctr"/>
            <a:r>
              <a:rPr lang="en-US" sz="4000" b="1" dirty="0">
                <a:solidFill>
                  <a:srgbClr val="00B0F0"/>
                </a:solidFill>
                <a:latin typeface="Lucida Calligraphy" pitchFamily="66" charset="0"/>
              </a:rPr>
              <a:t>He is never </a:t>
            </a:r>
            <a:br>
              <a:rPr lang="en-US" sz="4000" b="1" dirty="0">
                <a:solidFill>
                  <a:srgbClr val="00B0F0"/>
                </a:solidFill>
                <a:latin typeface="Lucida Calligraphy" pitchFamily="66" charset="0"/>
              </a:rPr>
            </a:br>
            <a:r>
              <a:rPr lang="en-US" sz="4000" b="1" dirty="0">
                <a:solidFill>
                  <a:srgbClr val="00B0F0"/>
                </a:solidFill>
                <a:latin typeface="Lucida Calligraphy" pitchFamily="66" charset="0"/>
              </a:rPr>
              <a:t>referred to as “darkness” in Gen 1.</a:t>
            </a:r>
            <a:endParaRPr lang="en-US" sz="3200" b="1" dirty="0">
              <a:solidFill>
                <a:srgbClr val="00B0F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</a:t>
            </a:fld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04798" y="2985593"/>
            <a:ext cx="8623925" cy="373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On the </a:t>
            </a:r>
            <a:r>
              <a:rPr lang="en-US" sz="4200" b="1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1</a:t>
            </a:r>
            <a:r>
              <a:rPr lang="en-US" sz="4200" b="1" baseline="30000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st</a:t>
            </a:r>
            <a:r>
              <a:rPr lang="en-US" sz="4200" b="1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 day of creation </a:t>
            </a:r>
            <a:br>
              <a:rPr lang="en-US" sz="4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</a:br>
            <a:r>
              <a:rPr lang="en-US" sz="3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(</a:t>
            </a:r>
            <a:r>
              <a:rPr lang="en-US" sz="3200" b="1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in </a:t>
            </a:r>
            <a:r>
              <a:rPr lang="en-US" sz="3200" b="1" dirty="0" err="1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vs</a:t>
            </a:r>
            <a:r>
              <a:rPr lang="en-US" sz="3200" b="1" dirty="0">
                <a:solidFill>
                  <a:srgbClr val="00B0F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 1</a:t>
            </a:r>
            <a:r>
              <a:rPr lang="en-US" sz="3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) </a:t>
            </a:r>
            <a:br>
              <a:rPr lang="en-US" sz="3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</a:br>
            <a:r>
              <a:rPr lang="en-US" sz="4200" b="1" dirty="0">
                <a:solidFill>
                  <a:srgbClr val="FFC000"/>
                </a:solidFill>
                <a:effectLst>
                  <a:glow rad="558800">
                    <a:srgbClr val="660033">
                      <a:alpha val="81000"/>
                    </a:srgbClr>
                  </a:glow>
                </a:effectLst>
                <a:latin typeface="Lucida Calligraphy" pitchFamily="66" charset="0"/>
              </a:rPr>
              <a:t>the earth was illuminated with </a:t>
            </a:r>
            <a:r>
              <a:rPr lang="en-US" sz="4200" b="1" dirty="0">
                <a:ln>
                  <a:solidFill>
                    <a:schemeClr val="accent6"/>
                  </a:solidFill>
                </a:ln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Yahuah’s</a:t>
            </a:r>
            <a:r>
              <a:rPr lang="en-US" sz="4200" b="1" dirty="0"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 </a:t>
            </a:r>
            <a:r>
              <a:rPr lang="en-US" sz="4200" b="1" dirty="0">
                <a:ln>
                  <a:solidFill>
                    <a:schemeClr val="accent6"/>
                  </a:solidFill>
                </a:ln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Light</a:t>
            </a:r>
            <a:r>
              <a:rPr lang="en-US" sz="4200" b="1" dirty="0">
                <a:solidFill>
                  <a:srgbClr val="FFC000"/>
                </a:solidFill>
                <a:effectLst>
                  <a:glow rad="558800">
                    <a:srgbClr val="FFFF99">
                      <a:alpha val="81000"/>
                    </a:srgbClr>
                  </a:glow>
                </a:effectLst>
                <a:latin typeface="Lucida Calligraphy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/>
          <p:cNvSpPr/>
          <p:nvPr/>
        </p:nvSpPr>
        <p:spPr>
          <a:xfrm rot="18992246">
            <a:off x="479632" y="949350"/>
            <a:ext cx="4361168" cy="4683652"/>
          </a:xfrm>
          <a:prstGeom prst="teardrop">
            <a:avLst/>
          </a:prstGeom>
          <a:gradFill flip="none" rotWithShape="1">
            <a:gsLst>
              <a:gs pos="8000">
                <a:srgbClr val="002060"/>
              </a:gs>
              <a:gs pos="78000">
                <a:srgbClr val="000612"/>
              </a:gs>
              <a:gs pos="30000">
                <a:schemeClr val="tx1"/>
              </a:gs>
              <a:gs pos="93000">
                <a:srgbClr val="0A128C"/>
              </a:gs>
              <a:gs pos="100000">
                <a:srgbClr val="7005D4"/>
              </a:gs>
            </a:gsLst>
            <a:lin ang="5400000" scaled="1"/>
            <a:tileRect/>
          </a:gradFill>
          <a:ln w="57150"/>
          <a:effectLst>
            <a:glow rad="1905000">
              <a:srgbClr val="002060">
                <a:alpha val="74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1752600"/>
            <a:ext cx="32004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morning* …”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223" y="582849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33266" y="4449108"/>
            <a:ext cx="7602754" cy="1381716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Next, the 2</a:t>
            </a:r>
            <a:r>
              <a:rPr lang="en-CA" b="1" baseline="30000" dirty="0">
                <a:solidFill>
                  <a:srgbClr val="0070C0"/>
                </a:solidFill>
                <a:latin typeface="Comic Sans MS" pitchFamily="66" charset="0"/>
              </a:rPr>
              <a:t>nd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DAYLIGHT SEASON </a:t>
            </a:r>
            <a:r>
              <a:rPr lang="en-CA" b="1" u="sng" dirty="0">
                <a:solidFill>
                  <a:srgbClr val="0070C0"/>
                </a:solidFill>
                <a:latin typeface="Comic Sans MS" pitchFamily="66" charset="0"/>
              </a:rPr>
              <a:t>will contain </a:t>
            </a:r>
            <a:r>
              <a:rPr lang="en-CA" b="1" u="sng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two twili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</a:t>
            </a:r>
            <a:r>
              <a:rPr lang="en-CA" b="1" u="sng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hts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chemeClr val="accent6"/>
                </a:solidFill>
                <a:latin typeface="Comic Sans MS" pitchFamily="66" charset="0"/>
              </a:rPr>
              <a:t>[Only the 1</a:t>
            </a:r>
            <a:r>
              <a:rPr lang="en-CA" b="1" baseline="30000" dirty="0">
                <a:solidFill>
                  <a:schemeClr val="accent6"/>
                </a:solidFill>
                <a:latin typeface="Comic Sans MS" pitchFamily="66" charset="0"/>
              </a:rPr>
              <a:t>st</a:t>
            </a:r>
            <a:r>
              <a:rPr lang="en-CA" b="1" dirty="0">
                <a:solidFill>
                  <a:schemeClr val="accent6"/>
                </a:solidFill>
                <a:latin typeface="Comic Sans MS" pitchFamily="66" charset="0"/>
              </a:rPr>
              <a:t> Day has just one twilight; evening arriving first.]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Beginning with Day Season 2, the morning twilight arrives first. 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Day Season #2 begins with “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boqer</a:t>
            </a:r>
            <a:r>
              <a:rPr lang="en-CA" b="1" dirty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light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” not “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`</a:t>
            </a:r>
            <a:r>
              <a:rPr lang="en-CA" b="1" dirty="0" err="1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owr</a:t>
            </a:r>
            <a:r>
              <a:rPr lang="en-CA" b="1" dirty="0"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light.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”]</a:t>
            </a:r>
            <a:endParaRPr lang="en-CA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3862441" y="998392"/>
            <a:ext cx="1342917" cy="8153404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0" y="5818632"/>
            <a:ext cx="8032375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Phase 1 of the 2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nd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Day Season begins with </a:t>
            </a:r>
            <a:r>
              <a:rPr lang="en-US" sz="2800" dirty="0" err="1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Light; ends when evening is over.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" y="76200"/>
            <a:ext cx="8991600" cy="91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Yahuah’s Creation Term Definitions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[</a:t>
            </a:r>
            <a:r>
              <a:rPr lang="en-CA" sz="2400" b="1" i="1" dirty="0" err="1">
                <a:solidFill>
                  <a:srgbClr val="FFFF99"/>
                </a:solidFill>
                <a:latin typeface="Footlight MT Light" panose="0204060206030A020304" pitchFamily="18" charset="0"/>
              </a:rPr>
              <a:t>con’t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32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                              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Light Phase 1* - 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first 12 hours of</a:t>
            </a:r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08712" y="2193451"/>
            <a:ext cx="1906339" cy="1436132"/>
            <a:chOff x="-983650" y="3124200"/>
            <a:chExt cx="1906339" cy="1436132"/>
          </a:xfrm>
        </p:grpSpPr>
        <p:pic>
          <p:nvPicPr>
            <p:cNvPr id="15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Events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71483" y="1700392"/>
            <a:ext cx="4590399" cy="2492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Dawn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</a:t>
            </a:r>
            <a:r>
              <a:rPr lang="en-US" sz="2000" dirty="0">
                <a:solidFill>
                  <a:srgbClr val="CCFF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]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Light,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determines the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end of </a:t>
            </a:r>
            <a:r>
              <a:rPr lang="en-US" sz="3200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night;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&amp;,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the end of the 1</a:t>
            </a:r>
            <a:r>
              <a:rPr lang="en-US" sz="24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st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day.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30" name="Teardrop 29"/>
          <p:cNvSpPr/>
          <p:nvPr/>
        </p:nvSpPr>
        <p:spPr>
          <a:xfrm>
            <a:off x="7747652" y="655320"/>
            <a:ext cx="997023" cy="838200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sp>
        <p:nvSpPr>
          <p:cNvPr id="31" name="Teardrop 30"/>
          <p:cNvSpPr/>
          <p:nvPr/>
        </p:nvSpPr>
        <p:spPr>
          <a:xfrm>
            <a:off x="1752600" y="914400"/>
            <a:ext cx="1447800" cy="838200"/>
          </a:xfrm>
          <a:prstGeom prst="teardrop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Ending</a:t>
            </a:r>
          </a:p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933765" y="3948950"/>
            <a:ext cx="1219200" cy="1432786"/>
            <a:chOff x="-1581912" y="4191000"/>
            <a:chExt cx="1219200" cy="1432786"/>
          </a:xfrm>
        </p:grpSpPr>
        <p:pic>
          <p:nvPicPr>
            <p:cNvPr id="21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9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  <p:bldP spid="12" grpId="0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0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Yahuah’s Creation Term Definitions 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[</a:t>
            </a:r>
            <a:r>
              <a:rPr lang="en-CA" sz="2400" b="1" i="1" dirty="0" err="1">
                <a:solidFill>
                  <a:srgbClr val="FFFF99"/>
                </a:solidFill>
                <a:latin typeface="Footlight MT Light" panose="0204060206030A020304" pitchFamily="18" charset="0"/>
              </a:rPr>
              <a:t>con’t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]</a:t>
            </a:r>
            <a:b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</a:b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					  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Final 12 hours</a:t>
            </a:r>
            <a:r>
              <a:rPr lang="en-CA" sz="24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of Light Phase 2* </a:t>
            </a:r>
          </a:p>
          <a:p>
            <a:endParaRPr lang="en-CA" sz="3200" b="1" i="1" dirty="0">
              <a:solidFill>
                <a:srgbClr val="FFFF99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711" y="2166140"/>
            <a:ext cx="29718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morning* …”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822699" y="1860175"/>
            <a:ext cx="332130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evening*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17508" y="4676464"/>
            <a:ext cx="5902492" cy="11513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200" b="1" dirty="0"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en-CA" sz="3200" b="1" baseline="30000" dirty="0">
                <a:solidFill>
                  <a:srgbClr val="0070C0"/>
                </a:solidFill>
                <a:latin typeface="Comic Sans MS" pitchFamily="66" charset="0"/>
              </a:rPr>
              <a:t>nd</a:t>
            </a:r>
            <a:r>
              <a:rPr lang="en-CA" sz="3200" b="1" dirty="0">
                <a:solidFill>
                  <a:srgbClr val="0070C0"/>
                </a:solidFill>
                <a:latin typeface="Comic Sans MS" pitchFamily="66" charset="0"/>
              </a:rPr>
              <a:t> DAYLIGHT SEASON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u="sng" dirty="0">
                <a:solidFill>
                  <a:srgbClr val="0070C0"/>
                </a:solidFill>
                <a:latin typeface="Comic Sans MS" pitchFamily="66" charset="0"/>
              </a:rPr>
              <a:t>CONTAINS BOTH TWILIGHTS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(through to the point of the dusk ending!)</a:t>
            </a:r>
          </a:p>
        </p:txBody>
      </p:sp>
      <p:sp>
        <p:nvSpPr>
          <p:cNvPr id="8" name="Left Bracket 7"/>
          <p:cNvSpPr/>
          <p:nvPr/>
        </p:nvSpPr>
        <p:spPr>
          <a:xfrm rot="16200000" flipH="1">
            <a:off x="4124122" y="1847084"/>
            <a:ext cx="1124353" cy="6692158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0" y="5889248"/>
            <a:ext cx="83177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Light Phase 2: </a:t>
            </a:r>
            <a:r>
              <a:rPr lang="en-US" sz="2800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Night Season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of the 2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nd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day ends the 2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nd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cycle of 12 hours at - </a:t>
            </a:r>
            <a:r>
              <a:rPr lang="en-US" sz="28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morning.  </a:t>
            </a:r>
            <a:endParaRPr lang="en-US" sz="36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31" name="Teardrop 30"/>
          <p:cNvSpPr/>
          <p:nvPr/>
        </p:nvSpPr>
        <p:spPr>
          <a:xfrm>
            <a:off x="1218996" y="1426464"/>
            <a:ext cx="997023" cy="838200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65511" y="1143000"/>
            <a:ext cx="2778089" cy="3344488"/>
            <a:chOff x="3165511" y="1044476"/>
            <a:chExt cx="2778089" cy="3443012"/>
          </a:xfrm>
        </p:grpSpPr>
        <p:sp>
          <p:nvSpPr>
            <p:cNvPr id="7" name="Oval 6"/>
            <p:cNvSpPr/>
            <p:nvPr/>
          </p:nvSpPr>
          <p:spPr>
            <a:xfrm>
              <a:off x="3165511" y="1044476"/>
              <a:ext cx="2778089" cy="3443012"/>
            </a:xfrm>
            <a:prstGeom prst="ellipse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82526" y="3243075"/>
              <a:ext cx="177895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Division of</a:t>
              </a:r>
              <a:b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the Waters</a:t>
              </a:r>
              <a:endParaRPr lang="en-US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442" y="4322554"/>
            <a:ext cx="1219200" cy="1432786"/>
            <a:chOff x="-1581912" y="4191000"/>
            <a:chExt cx="1219200" cy="1432786"/>
          </a:xfrm>
        </p:grpSpPr>
        <p:pic>
          <p:nvPicPr>
            <p:cNvPr id="20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9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0" y="990600"/>
            <a:ext cx="1512108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Evening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Twilight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Followed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770579" y="304800"/>
            <a:ext cx="3068622" cy="5447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Answer:</a:t>
            </a:r>
          </a:p>
          <a:p>
            <a:pPr algn="ctr"/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Because Day Two began with </a:t>
            </a:r>
            <a:b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a special 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morning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twilight ~ or</a:t>
            </a:r>
            <a:b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boqer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Light, </a:t>
            </a:r>
          </a:p>
          <a:p>
            <a:pPr algn="ctr"/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~ not 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`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owr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010" y="5867400"/>
            <a:ext cx="7841190" cy="736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This detailed explanation is coming.</a:t>
            </a:r>
            <a:endParaRPr lang="en-US" sz="2400" dirty="0">
              <a:solidFill>
                <a:srgbClr val="FFC000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144" y="457200"/>
            <a:ext cx="3810000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Why has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all this information been given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for Day Two? 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1504414"/>
            <a:ext cx="2743200" cy="40164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After evening: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Darkness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follows.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(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Night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Season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final 12 hours of </a:t>
            </a:r>
            <a:b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24 hour cycle</a:t>
            </a:r>
            <a:b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on Day Two.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32175" y="3352800"/>
            <a:ext cx="2667000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</a:t>
            </a:r>
            <a:r>
              <a:rPr lang="en-US" sz="28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FFFF"/>
                  </a:glow>
                </a:effectLst>
                <a:latin typeface="Arial Rounded MT Bold" pitchFamily="34" charset="0"/>
              </a:rPr>
              <a:t>3</a:t>
            </a:r>
            <a:r>
              <a:rPr lang="en-US" sz="2800" b="1" baseline="30000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FFFF"/>
                  </a:glow>
                </a:effectLst>
                <a:latin typeface="Arial Rounded MT Bold" pitchFamily="34" charset="0"/>
              </a:rPr>
              <a:t>rd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Day]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Season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948940" y="152400"/>
            <a:ext cx="3352800" cy="6477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2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05111" y="720090"/>
            <a:ext cx="3071784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The new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Morning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Black" pitchFamily="34" charset="0"/>
              </a:rPr>
              <a:t>Twi</a:t>
            </a:r>
            <a:r>
              <a:rPr lang="en-US" sz="3600" dirty="0">
                <a:ln>
                  <a:solidFill>
                    <a:srgbClr val="0000FF"/>
                  </a:solidFill>
                </a:ln>
                <a:solidFill>
                  <a:srgbClr val="6EE9FA"/>
                </a:solidFill>
                <a:effectLst>
                  <a:glow rad="304800">
                    <a:schemeClr val="accent2"/>
                  </a:glow>
                </a:effectLst>
                <a:latin typeface="Arial Black" panose="020B0A04020102020204" pitchFamily="34" charset="0"/>
              </a:rPr>
              <a:t>light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 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6EE9FA"/>
                </a:solidFill>
                <a:effectLst>
                  <a:glow rad="304800">
                    <a:schemeClr val="accent2"/>
                  </a:glow>
                </a:effectLst>
                <a:latin typeface="Arial Black" panose="020B0A04020102020204" pitchFamily="34" charset="0"/>
              </a:rPr>
              <a:t>separates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 each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/>
                  </a:glow>
                </a:effectLst>
                <a:latin typeface="Arial Rounded MT Bold" pitchFamily="34" charset="0"/>
              </a:rPr>
              <a:t>24 hour cycle!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66840" y="5402979"/>
            <a:ext cx="1906339" cy="1436132"/>
            <a:chOff x="-983650" y="3124200"/>
            <a:chExt cx="1906339" cy="1436132"/>
          </a:xfrm>
        </p:grpSpPr>
        <p:pic>
          <p:nvPicPr>
            <p:cNvPr id="13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sp>
        <p:nvSpPr>
          <p:cNvPr id="24" name="Teardrop 23"/>
          <p:cNvSpPr/>
          <p:nvPr/>
        </p:nvSpPr>
        <p:spPr>
          <a:xfrm>
            <a:off x="752507" y="457200"/>
            <a:ext cx="997023" cy="838200"/>
          </a:xfrm>
          <a:prstGeom prst="teardro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#2</a:t>
            </a:r>
          </a:p>
        </p:txBody>
      </p:sp>
      <p:sp>
        <p:nvSpPr>
          <p:cNvPr id="32" name="Teardrop 31"/>
          <p:cNvSpPr/>
          <p:nvPr/>
        </p:nvSpPr>
        <p:spPr>
          <a:xfrm>
            <a:off x="4126828" y="152400"/>
            <a:ext cx="997023" cy="838200"/>
          </a:xfrm>
          <a:prstGeom prst="teardrop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Day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 #3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89384" y="304800"/>
            <a:ext cx="2294516" cy="3027722"/>
            <a:chOff x="6589384" y="425824"/>
            <a:chExt cx="2294516" cy="3027722"/>
          </a:xfrm>
        </p:grpSpPr>
        <p:sp>
          <p:nvSpPr>
            <p:cNvPr id="33" name="Oval 32"/>
            <p:cNvSpPr/>
            <p:nvPr/>
          </p:nvSpPr>
          <p:spPr>
            <a:xfrm>
              <a:off x="6589384" y="425824"/>
              <a:ext cx="2294516" cy="3027722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14757" y="512722"/>
              <a:ext cx="134338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Plants </a:t>
              </a:r>
              <a:b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Brought</a:t>
              </a:r>
              <a:b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24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Forth</a:t>
              </a:r>
              <a:endParaRPr lang="en-US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6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0" y="990600"/>
            <a:ext cx="1512108" cy="4800600"/>
          </a:xfrm>
          <a:prstGeom prst="ellipse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558800">
              <a:schemeClr val="accent6">
                <a:satMod val="175000"/>
                <a:alpha val="51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307178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Evening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Twilight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accent2">
                      <a:lumMod val="75000"/>
                    </a:schemeClr>
                  </a:glow>
                </a:effectLst>
                <a:latin typeface="Arial Rounded MT Bold" pitchFamily="34" charset="0"/>
              </a:rPr>
              <a:t>Followed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282000"/>
            <a:ext cx="3636980" cy="54784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E646C8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Another Question:</a:t>
            </a:r>
          </a:p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FFFF99">
                    <a:alpha val="80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Will Day Four also begin </a:t>
            </a:r>
            <a:b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with the same 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morning / boqer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 twilight ~ or </a:t>
            </a:r>
            <a:b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FFFF99">
                      <a:alpha val="80000"/>
                    </a:srgbClr>
                  </a:glow>
                </a:effectLst>
                <a:latin typeface="Arial Rounded MT Bold" pitchFamily="34" charset="0"/>
              </a:rPr>
              <a:t>by another option?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304800">
                  <a:srgbClr val="FFFF99">
                    <a:alpha val="8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010" y="5867400"/>
            <a:ext cx="784119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One of the Day 4 twilights will be unique!</a:t>
            </a:r>
            <a:endParaRPr lang="en-US" sz="2000" dirty="0">
              <a:solidFill>
                <a:srgbClr val="FFC000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144" y="76200"/>
            <a:ext cx="3810000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Days 2 &amp; 3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both began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with the morning/boqer twilight.  Why is this important to know? 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623" y="332280"/>
            <a:ext cx="7696200" cy="6958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“… and there came to be  morning* …”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1336" y="5867400"/>
            <a:ext cx="83177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What kind of </a:t>
            </a:r>
            <a:r>
              <a:rPr lang="en-US" sz="2800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morning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“light” was this?</a:t>
            </a:r>
          </a:p>
          <a:p>
            <a:pPr algn="ctr"/>
            <a:r>
              <a:rPr lang="en-US" sz="28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Was it from the greater light, the sun?</a:t>
            </a:r>
            <a:endParaRPr lang="en-US" sz="3600" dirty="0">
              <a:solidFill>
                <a:srgbClr val="CCFF33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266523" y="324102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</p:spTree>
    <p:extLst>
      <p:ext uri="{BB962C8B-B14F-4D97-AF65-F5344CB8AC3E}">
        <p14:creationId xmlns:p14="http://schemas.microsoft.com/office/powerpoint/2010/main" val="6347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8224" y="76200"/>
            <a:ext cx="6658301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Did our Creator arrive on Day 4 with the same “boqer/light*” as on days 2 &amp; 3?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002" y="5642493"/>
            <a:ext cx="831773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Day 4 </a:t>
            </a:r>
            <a:r>
              <a:rPr lang="en-US" sz="3200" b="1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morning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light was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b="1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not provided by the sun!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Why?</a:t>
            </a:r>
            <a:r>
              <a:rPr lang="en-US" sz="3200" b="1" dirty="0">
                <a:solidFill>
                  <a:srgbClr val="E646C8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endParaRPr lang="en-US" sz="4000" b="1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990600" y="332430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81400" y="1266885"/>
            <a:ext cx="5409390" cy="43858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Yes!    Then Yahuah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commissioned the </a:t>
            </a:r>
            <a:r>
              <a:rPr lang="en-US" sz="2800" b="1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  <a:t>Two</a:t>
            </a:r>
            <a:br>
              <a:rPr lang="en-US" sz="2800" b="1" dirty="0">
                <a:ln>
                  <a:solidFill>
                    <a:srgbClr val="9966FF"/>
                  </a:solidFill>
                </a:ln>
                <a:solidFill>
                  <a:srgbClr val="00FFFF"/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Great Lights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in the expanse of the sky  -  </a:t>
            </a:r>
            <a:r>
              <a:rPr lang="en-US" sz="28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TO SEPARATE   </a:t>
            </a:r>
            <a:br>
              <a:rPr lang="en-US" sz="28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&amp;</a:t>
            </a:r>
            <a:r>
              <a:rPr lang="en-US" sz="28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DISTINGUISH</a:t>
            </a:r>
            <a:r>
              <a:rPr lang="en-US" sz="28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-</a:t>
            </a:r>
            <a:r>
              <a:rPr lang="en-US" sz="2800" dirty="0">
                <a:solidFill>
                  <a:srgbClr val="CCFF33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  from  the  night.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[See Gen 1:14-19.]</a:t>
            </a:r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4711" y="2423618"/>
            <a:ext cx="2778089" cy="2631140"/>
            <a:chOff x="407531" y="2504138"/>
            <a:chExt cx="2778089" cy="263114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Oval 14"/>
            <p:cNvSpPr/>
            <p:nvPr/>
          </p:nvSpPr>
          <p:spPr>
            <a:xfrm>
              <a:off x="407531" y="2504138"/>
              <a:ext cx="2778089" cy="2631140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  <a:effectLst>
              <a:glow rad="1143000">
                <a:srgbClr val="FFFF00">
                  <a:alpha val="7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3420" y="3669763"/>
              <a:ext cx="1973633" cy="461665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Sun &amp; Stars</a:t>
              </a:r>
              <a:endParaRPr lang="en-US" sz="2400" b="1" cap="none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9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6200" y="-304800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Yahuah’s Creation Term Definitions 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[</a:t>
            </a:r>
            <a:r>
              <a:rPr lang="en-CA" sz="2400" b="1" i="1" dirty="0" err="1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con’t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]</a:t>
            </a:r>
            <a:b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</a:b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  Light  Phase 1*  [</a:t>
            </a:r>
            <a:r>
              <a:rPr lang="en-CA" sz="2400" b="1" i="1" dirty="0">
                <a:ln>
                  <a:solidFill>
                    <a:srgbClr val="0000FF"/>
                  </a:solidFill>
                </a:ln>
                <a:solidFill>
                  <a:srgbClr val="FFFF99"/>
                </a:solidFill>
                <a:effectLst>
                  <a:glow rad="88900">
                    <a:srgbClr val="CCFF33"/>
                  </a:glow>
                </a:effectLst>
                <a:latin typeface="Footlight MT Light" panose="0204060206030A020304" pitchFamily="18" charset="0"/>
              </a:rPr>
              <a:t>first 12 hours</a:t>
            </a:r>
            <a:r>
              <a:rPr lang="en-CA" sz="2400" b="1" i="1" dirty="0">
                <a:solidFill>
                  <a:srgbClr val="FFFF99"/>
                </a:solidFill>
                <a:effectLst/>
                <a:latin typeface="Footlight MT Light" panose="0204060206030A020304" pitchFamily="18" charset="0"/>
              </a:rPr>
              <a:t>]</a:t>
            </a:r>
            <a:endParaRPr lang="en-CA" sz="3200" b="1" i="1" dirty="0">
              <a:solidFill>
                <a:srgbClr val="FFFF99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837636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600200" y="4676464"/>
            <a:ext cx="6248092" cy="115131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The EVENING of Day 4 has the</a:t>
            </a:r>
            <a:r>
              <a:rPr lang="en-CA" sz="2400" b="1" dirty="0">
                <a:solidFill>
                  <a:srgbClr val="0070C0"/>
                </a:solidFill>
                <a:latin typeface="Comic Sans MS" pitchFamily="66" charset="0"/>
              </a:rPr>
              <a:t> very 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1</a:t>
            </a:r>
            <a:r>
              <a:rPr lang="en-CA" sz="2400" b="1" baseline="30000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st</a:t>
            </a:r>
            <a:r>
              <a:rPr lang="en-CA" sz="24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twilight marked by the sun.</a:t>
            </a:r>
            <a:r>
              <a:rPr lang="en-CA" sz="16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  <a:effectLst>
                  <a:glow rad="127000">
                    <a:srgbClr val="FFFF00"/>
                  </a:glow>
                </a:effectLst>
                <a:latin typeface="Comic Sans MS" pitchFamily="66" charset="0"/>
              </a:rPr>
              <a:t> </a:t>
            </a:r>
            <a:endParaRPr lang="en-CA" b="1" dirty="0">
              <a:ln>
                <a:solidFill>
                  <a:srgbClr val="0000FF"/>
                </a:solidFill>
              </a:ln>
              <a:solidFill>
                <a:srgbClr val="0070C0"/>
              </a:solidFill>
              <a:effectLst>
                <a:glow rad="127000">
                  <a:srgbClr val="FFFF00"/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Left Bracket 27"/>
          <p:cNvSpPr/>
          <p:nvPr/>
        </p:nvSpPr>
        <p:spPr>
          <a:xfrm rot="16200000" flipH="1">
            <a:off x="4184634" y="1786574"/>
            <a:ext cx="1124353" cy="6813182"/>
          </a:xfrm>
          <a:prstGeom prst="leftBracket">
            <a:avLst>
              <a:gd name="adj" fmla="val 30846"/>
            </a:avLst>
          </a:prstGeom>
          <a:ln w="76200">
            <a:gradFill>
              <a:gsLst>
                <a:gs pos="25000">
                  <a:srgbClr val="FFFF00"/>
                </a:gs>
                <a:gs pos="65000">
                  <a:srgbClr val="FFFF00"/>
                </a:gs>
              </a:gsLst>
              <a:lin ang="5400000" scaled="0"/>
            </a:gradFill>
            <a:headEnd type="oval" w="med" len="med"/>
            <a:tailEnd type="oval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100" dirty="0"/>
          </a:p>
        </p:txBody>
      </p:sp>
      <p:sp>
        <p:nvSpPr>
          <p:cNvPr id="29" name="Rectangle 28"/>
          <p:cNvSpPr/>
          <p:nvPr/>
        </p:nvSpPr>
        <p:spPr>
          <a:xfrm>
            <a:off x="0" y="5889248"/>
            <a:ext cx="831773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Light Phase 1: Of special importance the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evening twilight </a:t>
            </a:r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marks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n-US" sz="2700" b="1" dirty="0">
                <a:ln>
                  <a:solidFill>
                    <a:srgbClr val="0000FF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CCFF33"/>
                  </a:glow>
                </a:effectLst>
                <a:latin typeface="Arial Rounded MT Bold" pitchFamily="34" charset="0"/>
              </a:rPr>
              <a:t>midst of the week.</a:t>
            </a:r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</a:t>
            </a:r>
            <a:endParaRPr lang="en-US" sz="27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4442" y="4322554"/>
            <a:ext cx="1219200" cy="1432786"/>
            <a:chOff x="-1581912" y="4191000"/>
            <a:chExt cx="1219200" cy="1432786"/>
          </a:xfrm>
        </p:grpSpPr>
        <p:pic>
          <p:nvPicPr>
            <p:cNvPr id="3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  <p:sp>
        <p:nvSpPr>
          <p:cNvPr id="34" name="Teardrop 33"/>
          <p:cNvSpPr/>
          <p:nvPr/>
        </p:nvSpPr>
        <p:spPr>
          <a:xfrm>
            <a:off x="668297" y="1068142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#4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294529" y="1849007"/>
            <a:ext cx="2650069" cy="2486600"/>
            <a:chOff x="407531" y="2504138"/>
            <a:chExt cx="2778089" cy="263114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3" name="Oval 22"/>
            <p:cNvSpPr/>
            <p:nvPr/>
          </p:nvSpPr>
          <p:spPr>
            <a:xfrm>
              <a:off x="407531" y="2504138"/>
              <a:ext cx="2778089" cy="2631140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  <a:effectLst>
              <a:glow rad="1143000">
                <a:srgbClr val="FFFF00">
                  <a:alpha val="7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9703" y="3494194"/>
              <a:ext cx="2044089" cy="81416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Sun &amp; Stars </a:t>
              </a:r>
              <a:br>
                <a:rPr lang="en-US" sz="24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2000" b="1" spc="1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glow rad="558800">
                      <a:srgbClr val="FFFF00">
                        <a:alpha val="59000"/>
                      </a:srgbClr>
                    </a:glow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commissioned</a:t>
              </a:r>
              <a:endParaRPr lang="en-US" sz="2400" b="1" cap="none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glow rad="558800">
                    <a:srgbClr val="FFFF00">
                      <a:alpha val="59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704944" y="1066800"/>
            <a:ext cx="702148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will have a </a:t>
            </a:r>
            <a:r>
              <a:rPr lang="en-US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similar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pattern as Day 1.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1981200"/>
            <a:ext cx="29718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morning* …”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22699" y="1860175"/>
            <a:ext cx="332130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 and there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came to be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evening* …”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86000"/>
                  </a:srgbClr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-203993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0070C0">
                      <a:alpha val="56000"/>
                    </a:srgbClr>
                  </a:glow>
                </a:effectLst>
                <a:latin typeface="Footlight MT Light" panose="0204060206030A020304" pitchFamily="18" charset="0"/>
              </a:rPr>
              <a:t>Yahuah has Several Special Covenants </a:t>
            </a:r>
            <a:b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0070C0">
                      <a:alpha val="56000"/>
                    </a:srgbClr>
                  </a:glow>
                </a:effectLst>
                <a:latin typeface="Footlight MT Light" panose="0204060206030A020304" pitchFamily="18" charset="0"/>
              </a:rPr>
            </a:b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0070C0">
                      <a:alpha val="56000"/>
                    </a:srgbClr>
                  </a:glow>
                </a:effectLst>
                <a:latin typeface="Footlight MT Light" panose="0204060206030A020304" pitchFamily="18" charset="0"/>
              </a:rPr>
              <a:t>in the Creation Week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0070C0">
                    <a:alpha val="56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9046" y="1371600"/>
            <a:ext cx="7878754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Covenant of the Day and of the Night</a:t>
            </a:r>
            <a:r>
              <a:rPr lang="en-US" sz="20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  </a:t>
            </a:r>
            <a:br>
              <a:rPr lang="en-US" sz="20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[ereb was marked by T</a:t>
            </a:r>
            <a:r>
              <a:rPr lang="en-US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HE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 SON through &lt;`</a:t>
            </a:r>
            <a:r>
              <a:rPr lang="en-US" sz="2400" dirty="0" err="1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owr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rial Rounded MT Bold" pitchFamily="34" charset="0"/>
              </a:rPr>
              <a:t>&gt; light]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889248"/>
            <a:ext cx="81534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Day 4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evening twilight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is the first twilight marked by </a:t>
            </a:r>
            <a:r>
              <a:rPr lang="en-US" sz="2800" dirty="0">
                <a:ln>
                  <a:solidFill>
                    <a:srgbClr val="CCFF33"/>
                  </a:solidFill>
                </a:ln>
                <a:solidFill>
                  <a:srgbClr val="FFFF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</a:t>
            </a:r>
            <a:r>
              <a:rPr lang="en-US" sz="2800" dirty="0" err="1">
                <a:ln>
                  <a:solidFill>
                    <a:srgbClr val="CCFF33"/>
                  </a:solidFill>
                </a:ln>
                <a:solidFill>
                  <a:srgbClr val="FFFF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sUn</a:t>
            </a:r>
            <a:r>
              <a:rPr lang="en-US" sz="2800" dirty="0">
                <a:ln>
                  <a:solidFill>
                    <a:srgbClr val="CCFF33"/>
                  </a:solidFill>
                </a:ln>
                <a:solidFill>
                  <a:srgbClr val="FFFF00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in the creation week.</a:t>
            </a:r>
            <a:endParaRPr lang="en-US" sz="36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152400" y="1485568"/>
            <a:ext cx="997023" cy="838200"/>
          </a:xfrm>
          <a:prstGeom prst="teardrop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#1</a:t>
            </a:r>
          </a:p>
        </p:txBody>
      </p:sp>
      <p:sp>
        <p:nvSpPr>
          <p:cNvPr id="23" name="Teardrop 22"/>
          <p:cNvSpPr/>
          <p:nvPr/>
        </p:nvSpPr>
        <p:spPr>
          <a:xfrm>
            <a:off x="870598" y="2543264"/>
            <a:ext cx="997023" cy="838200"/>
          </a:xfrm>
          <a:prstGeom prst="teardrop">
            <a:avLst/>
          </a:prstGeom>
          <a:solidFill>
            <a:srgbClr val="CE767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rgbClr val="660033"/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rgbClr val="660033"/>
                </a:solidFill>
              </a:rPr>
              <a:t> #6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52965" y="2543264"/>
            <a:ext cx="4251633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Covenant of Marriage</a:t>
            </a:r>
          </a:p>
        </p:txBody>
      </p:sp>
      <p:sp>
        <p:nvSpPr>
          <p:cNvPr id="28" name="Teardrop 27"/>
          <p:cNvSpPr/>
          <p:nvPr/>
        </p:nvSpPr>
        <p:spPr>
          <a:xfrm>
            <a:off x="1682151" y="3581400"/>
            <a:ext cx="997023" cy="838200"/>
          </a:xfrm>
          <a:prstGeom prst="teardrop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89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rgbClr val="002060"/>
                </a:solidFill>
              </a:rPr>
              <a:t> #7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64518" y="3581400"/>
            <a:ext cx="450688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Covenant of the Sabbath</a:t>
            </a:r>
          </a:p>
        </p:txBody>
      </p:sp>
      <p:sp>
        <p:nvSpPr>
          <p:cNvPr id="30" name="Teardrop 29"/>
          <p:cNvSpPr/>
          <p:nvPr/>
        </p:nvSpPr>
        <p:spPr>
          <a:xfrm>
            <a:off x="152400" y="4648200"/>
            <a:ext cx="1033795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19199" y="4572000"/>
            <a:ext cx="7924801" cy="8925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Covenant of our Salvation 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400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[ereb was marked by the </a:t>
            </a:r>
            <a:r>
              <a:rPr lang="en-US" sz="2400" dirty="0" err="1">
                <a:solidFill>
                  <a:srgbClr val="00B0F0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sUn</a:t>
            </a:r>
            <a:r>
              <a:rPr lang="en-US" sz="2400" dirty="0">
                <a:solidFill>
                  <a:srgbClr val="00B0F0"/>
                </a:solidFill>
                <a:effectLst>
                  <a:glow rad="228600">
                    <a:srgbClr val="FFC000">
                      <a:alpha val="61000"/>
                    </a:srgbClr>
                  </a:glow>
                </a:effectLst>
                <a:latin typeface="Arial Rounded MT Bold" pitchFamily="34" charset="0"/>
              </a:rPr>
              <a:t> through &lt;boqer&gt; light]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FFC000">
                    <a:alpha val="61000"/>
                  </a:srgbClr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9" grpId="0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-160352"/>
            <a:ext cx="8991600" cy="167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>
                  <a:glow rad="228600">
                    <a:srgbClr val="542A00">
                      <a:alpha val="52000"/>
                    </a:srgbClr>
                  </a:glow>
                </a:effectLst>
                <a:latin typeface="Footlight MT Light" panose="0204060206030A020304" pitchFamily="18" charset="0"/>
              </a:rPr>
              <a:t>Yahuah’s Creation Covenants </a:t>
            </a:r>
            <a:br>
              <a:rPr lang="en-CA" sz="4000" b="1" i="1" dirty="0">
                <a:solidFill>
                  <a:srgbClr val="FFFF99"/>
                </a:solidFill>
                <a:effectLst>
                  <a:glow rad="228600">
                    <a:srgbClr val="542A00">
                      <a:alpha val="52000"/>
                    </a:srgbClr>
                  </a:glow>
                </a:effectLst>
                <a:latin typeface="Footlight MT Light" panose="0204060206030A020304" pitchFamily="18" charset="0"/>
              </a:rPr>
            </a:br>
            <a:r>
              <a:rPr lang="en-CA" sz="4000" b="1" i="1" dirty="0">
                <a:solidFill>
                  <a:srgbClr val="FFFF99"/>
                </a:solidFill>
                <a:effectLst>
                  <a:glow rad="228600">
                    <a:srgbClr val="542A00">
                      <a:alpha val="52000"/>
                    </a:srgbClr>
                  </a:glow>
                </a:effectLst>
                <a:latin typeface="Footlight MT Light" panose="0204060206030A020304" pitchFamily="18" charset="0"/>
              </a:rPr>
              <a:t>Link to Calendar Studies</a:t>
            </a:r>
            <a:endParaRPr lang="en-CA" sz="3200" b="1" i="1" dirty="0">
              <a:solidFill>
                <a:srgbClr val="FFFF99"/>
              </a:solidFill>
              <a:effectLst>
                <a:glow rad="228600">
                  <a:srgbClr val="542A00">
                    <a:alpha val="52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59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ardrop 29"/>
          <p:cNvSpPr/>
          <p:nvPr/>
        </p:nvSpPr>
        <p:spPr>
          <a:xfrm>
            <a:off x="691543" y="1121152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06191" y="1493837"/>
            <a:ext cx="8229600" cy="4525963"/>
          </a:xfrm>
          <a:prstGeom prst="rect">
            <a:avLst/>
          </a:prstGeom>
          <a:noFill/>
        </p:spPr>
        <p:txBody>
          <a:bodyPr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      also has a very special </a:t>
            </a:r>
            <a:b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midst of the week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covenant – </a:t>
            </a:r>
            <a:b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making it a very unique day – linking with prophetic calendar studies. </a:t>
            </a:r>
          </a:p>
          <a:p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marker for this covenant can only be found when the “</a:t>
            </a:r>
            <a:r>
              <a:rPr lang="en-US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day</a:t>
            </a:r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 begins with “</a:t>
            </a:r>
            <a:r>
              <a:rPr lang="en-US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light</a:t>
            </a:r>
            <a:r>
              <a:rPr lang="en-US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”- not “sunset or evening.”</a:t>
            </a:r>
          </a:p>
          <a:p>
            <a:r>
              <a:rPr lang="en-US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Just what happened on the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midst of the creation week</a:t>
            </a:r>
            <a:r>
              <a:rPr lang="en-US" b="1" spc="150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that is so notable, and also includes another covenant?  </a:t>
            </a:r>
          </a:p>
        </p:txBody>
      </p:sp>
    </p:spTree>
    <p:extLst>
      <p:ext uri="{BB962C8B-B14F-4D97-AF65-F5344CB8AC3E}">
        <p14:creationId xmlns:p14="http://schemas.microsoft.com/office/powerpoint/2010/main" val="2248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30752" y="380999"/>
            <a:ext cx="53340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“Light” began the first 24 hour cycle – on the 1</a:t>
            </a:r>
            <a:r>
              <a:rPr lang="en-US" sz="4000" b="1" baseline="30000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st</a:t>
            </a:r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day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00B0F0">
                      <a:alpha val="39000"/>
                    </a:srgbClr>
                  </a:glow>
                </a:effectLst>
                <a:latin typeface="Lucida Calligraphy" pitchFamily="66" charset="0"/>
              </a:rPr>
              <a:t>until</a:t>
            </a:r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“Light” </a:t>
            </a:r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00B0F0">
                      <a:alpha val="40000"/>
                    </a:srgbClr>
                  </a:glow>
                </a:effectLst>
                <a:latin typeface="Lucida Calligraphy" pitchFamily="66" charset="0"/>
              </a:rPr>
              <a:t>appeared again to begin the second 24 hour cycle.</a:t>
            </a:r>
            <a:endParaRPr lang="en-US" sz="3200" b="1" dirty="0">
              <a:solidFill>
                <a:srgbClr val="FFC000"/>
              </a:solidFill>
              <a:effectLst>
                <a:glow rad="419100">
                  <a:srgbClr val="00B0F0">
                    <a:alpha val="40000"/>
                  </a:srgbClr>
                </a:glow>
              </a:effectLst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6</a:t>
            </a:fld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4906" y="685800"/>
            <a:ext cx="3498799" cy="35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1706" y="4791169"/>
            <a:ext cx="680869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  <a:t>Everything about </a:t>
            </a:r>
            <a:b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  <a:t>Yahuah’s day-start </a:t>
            </a:r>
            <a:b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4000" b="1" dirty="0">
                <a:solidFill>
                  <a:srgbClr val="00B0F0"/>
                </a:solidFill>
                <a:latin typeface="Comic Sans MS" pitchFamily="66" charset="0"/>
              </a:rPr>
              <a:t>is from </a:t>
            </a:r>
            <a:r>
              <a:rPr lang="en-US" sz="40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Comic Sans MS" pitchFamily="66" charset="0"/>
              </a:rPr>
              <a:t>“light” to “light.”</a:t>
            </a:r>
            <a:endParaRPr lang="en-US" sz="3200" b="1" dirty="0">
              <a:solidFill>
                <a:srgbClr val="FFC000"/>
              </a:solidFill>
              <a:effectLst>
                <a:glow rad="419100">
                  <a:srgbClr val="FFFF99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114" y="0"/>
            <a:ext cx="8991600" cy="9985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660033">
                      <a:alpha val="62000"/>
                    </a:srgbClr>
                  </a:glow>
                </a:effectLst>
                <a:latin typeface="Footlight MT Light" panose="0204060206030A020304" pitchFamily="18" charset="0"/>
              </a:rPr>
              <a:t>Yahuah’s           Covenant  of Salvation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660033">
                    <a:alpha val="62000"/>
                  </a:srgbClr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35" y="5461037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ardrop 29"/>
          <p:cNvSpPr/>
          <p:nvPr/>
        </p:nvSpPr>
        <p:spPr>
          <a:xfrm>
            <a:off x="2743200" y="80176"/>
            <a:ext cx="997023" cy="838200"/>
          </a:xfrm>
          <a:prstGeom prst="teardrop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Day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#4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114" y="5791200"/>
            <a:ext cx="856348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Next:  The Creation Week Chart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compliments the Dan 9:27 Messianic prophecy.</a:t>
            </a:r>
            <a:endParaRPr lang="en-US" sz="36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1140269"/>
            <a:ext cx="7651374" cy="4525963"/>
          </a:xfrm>
          <a:prstGeom prst="rect">
            <a:avLst/>
          </a:prstGeom>
          <a:noFill/>
        </p:spPr>
        <p:txBody>
          <a:bodyPr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Will this Day 4 covenant have </a:t>
            </a:r>
            <a:b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 solid </a:t>
            </a:r>
            <a:r>
              <a:rPr lang="en-US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application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to the timing </a:t>
            </a:r>
            <a:b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of Yahusha’s crucifixion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from </a:t>
            </a:r>
            <a:b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prophecy of Daniel 9:27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r>
              <a:rPr lang="en-US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And if it does, is that a special message from our Creator right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“in the midst of the first week” </a:t>
            </a:r>
            <a:r>
              <a:rPr lang="en-US" b="1" spc="150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of creation?</a:t>
            </a:r>
          </a:p>
          <a:p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On Day 4 does </a:t>
            </a:r>
            <a:r>
              <a:rPr lang="en-US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en-US" sz="2600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HE</a:t>
            </a:r>
            <a:r>
              <a:rPr lang="en-US" b="1" spc="150" dirty="0">
                <a:ln w="11430"/>
                <a:solidFill>
                  <a:srgbClr val="00FFFF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Son,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with </a:t>
            </a:r>
            <a:b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b="1" spc="150" dirty="0">
                <a:ln w="11430"/>
                <a:solidFill>
                  <a:srgbClr val="FFFF00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en-US" b="1" spc="150" dirty="0" err="1">
                <a:ln w="11430"/>
                <a:solidFill>
                  <a:srgbClr val="FFFF00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sUn</a:t>
            </a:r>
            <a:r>
              <a:rPr lang="en-US" b="1" spc="150" dirty="0">
                <a:ln w="11430"/>
                <a:solidFill>
                  <a:srgbClr val="FFFF00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US" b="1" spc="150" dirty="0">
                <a:ln w="11430"/>
                <a:solidFill>
                  <a:srgbClr val="CCFF33"/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have a “midst of the week” </a:t>
            </a:r>
            <a:r>
              <a:rPr lang="en-US" b="1" spc="1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542A00"/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marker for our salvation?</a:t>
            </a:r>
          </a:p>
        </p:txBody>
      </p:sp>
    </p:spTree>
    <p:extLst>
      <p:ext uri="{BB962C8B-B14F-4D97-AF65-F5344CB8AC3E}">
        <p14:creationId xmlns:p14="http://schemas.microsoft.com/office/powerpoint/2010/main" val="1542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0"/>
            <a:ext cx="8991600" cy="990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4000" b="1" i="1" dirty="0">
                <a:solidFill>
                  <a:srgbClr val="FFFF99"/>
                </a:solidFill>
                <a:latin typeface="Footlight MT Light" panose="0204060206030A020304" pitchFamily="18" charset="0"/>
              </a:rPr>
              <a:t> </a:t>
            </a:r>
            <a:r>
              <a:rPr lang="en-CA" sz="4000" b="1" i="1" dirty="0">
                <a:solidFill>
                  <a:srgbClr val="FFFF99"/>
                </a:solidFill>
                <a:effectLst>
                  <a:glow rad="127000">
                    <a:srgbClr val="0070C0"/>
                  </a:glow>
                </a:effectLst>
                <a:latin typeface="Footlight MT Light" panose="0204060206030A020304" pitchFamily="18" charset="0"/>
              </a:rPr>
              <a:t>Counting out the “midst of the week” </a:t>
            </a:r>
            <a:endParaRPr lang="en-CA" sz="3200" b="1" i="1" dirty="0">
              <a:solidFill>
                <a:srgbClr val="FFFF99"/>
              </a:solidFill>
              <a:effectLst>
                <a:glow rad="127000">
                  <a:srgbClr val="0070C0"/>
                </a:glo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2497596"/>
            <a:ext cx="281940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Sacrifices completed by </a:t>
            </a:r>
            <a:b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11</a:t>
            </a:r>
            <a:r>
              <a:rPr lang="en-US" sz="14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hour [Josephus].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0250" y="5105400"/>
            <a:ext cx="3715996" cy="914400"/>
          </a:xfrm>
          <a:prstGeom prst="rect">
            <a:avLst/>
          </a:prstGeom>
          <a:solidFill>
            <a:srgbClr val="CE7674"/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According to the </a:t>
            </a:r>
            <a:b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day-start at </a:t>
            </a:r>
            <a:r>
              <a:rPr lang="en-US" sz="24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…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25537" y="3200400"/>
            <a:ext cx="0" cy="1600200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 txBox="1">
            <a:spLocks/>
          </p:cNvSpPr>
          <p:nvPr/>
        </p:nvSpPr>
        <p:spPr>
          <a:xfrm>
            <a:off x="381000" y="838200"/>
            <a:ext cx="8610600" cy="47244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en-US" b="1" dirty="0">
                <a:ln w="190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glow rad="228600">
                    <a:srgbClr val="FFFF00">
                      <a:alpha val="62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 9:27  </a:t>
            </a:r>
            <a: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And he shall confirm the covenant with many  </a:t>
            </a:r>
            <a:b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</a:br>
            <a: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for  one  week: and  </a:t>
            </a:r>
            <a:r>
              <a:rPr lang="en-US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 the  </a:t>
            </a:r>
            <a:r>
              <a:rPr lang="en-US" sz="2400" b="1" u="sng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889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MIDST</a:t>
            </a:r>
            <a:r>
              <a:rPr lang="en-US" sz="2400" b="1" dirty="0">
                <a:ln w="1905">
                  <a:solidFill>
                    <a:srgbClr val="00206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>
                <a:ln w="1905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the week </a:t>
            </a:r>
            <a:r>
              <a:rPr lang="en-US" sz="2400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61000"/>
                    </a:schemeClr>
                  </a:glow>
                </a:effectLst>
              </a:rPr>
              <a:t>he shall cause the sacrifice and the oblation  to cease … </a:t>
            </a:r>
            <a:endParaRPr lang="en-US" sz="28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61000"/>
                  </a:schemeClr>
                </a:glow>
              </a:effectLst>
            </a:endParaRPr>
          </a:p>
          <a:p>
            <a:pPr marL="4572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481073" y="4971288"/>
            <a:ext cx="4129527" cy="1037075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110000"/>
              <a:buFont typeface="Georgia" pitchFamily="18" charset="0"/>
              <a:buChar char="*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Ereb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(the 12</a:t>
            </a:r>
            <a:r>
              <a:rPr lang="en-US" sz="1800" b="1" spc="50" baseline="30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hour from </a:t>
            </a:r>
            <a:r>
              <a:rPr lang="en-US" sz="16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</a:rPr>
              <a:t>DAWN</a:t>
            </a:r>
            <a:r>
              <a:rPr lang="en-US" sz="1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)  </a:t>
            </a:r>
            <a:b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- on the 4</a:t>
            </a:r>
            <a:r>
              <a:rPr lang="en-US" sz="2000" b="1" spc="50" baseline="30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th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cycle -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is the </a:t>
            </a:r>
            <a:r>
              <a:rPr lang="en-US" sz="20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exact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  <a:alpha val="95000"/>
                  </a:schemeClr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“midst of the week.”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919313"/>
              </p:ext>
            </p:extLst>
          </p:nvPr>
        </p:nvGraphicFramePr>
        <p:xfrm>
          <a:off x="396221" y="3423920"/>
          <a:ext cx="2895601" cy="919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sz="18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3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rd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96310"/>
              </p:ext>
            </p:extLst>
          </p:nvPr>
        </p:nvGraphicFramePr>
        <p:xfrm>
          <a:off x="5936951" y="3429000"/>
          <a:ext cx="2895601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5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6</a:t>
                      </a:r>
                      <a:r>
                        <a:rPr lang="en-US" baseline="30000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 Cycle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Sabb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itchFamily="66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790688"/>
              </p:ext>
            </p:extLst>
          </p:nvPr>
        </p:nvGraphicFramePr>
        <p:xfrm>
          <a:off x="3505200" y="3352800"/>
          <a:ext cx="990600" cy="1158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Light Season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14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47000">
                          <a:srgbClr val="00B0F0"/>
                        </a:gs>
                        <a:gs pos="56000">
                          <a:srgbClr val="000040"/>
                        </a:gs>
                        <a:gs pos="70000">
                          <a:srgbClr val="400040"/>
                        </a:gs>
                        <a:gs pos="84000">
                          <a:srgbClr val="00B0F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31613"/>
              </p:ext>
            </p:extLst>
          </p:nvPr>
        </p:nvGraphicFramePr>
        <p:xfrm>
          <a:off x="3288031" y="3272155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645990"/>
              </p:ext>
            </p:extLst>
          </p:nvPr>
        </p:nvGraphicFramePr>
        <p:xfrm>
          <a:off x="4727910" y="3352800"/>
          <a:ext cx="990601" cy="1158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{C4B1156A-380E-4F78-BDF5-A606A8083BF9}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Night Season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Abib 14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12019"/>
              </p:ext>
            </p:extLst>
          </p:nvPr>
        </p:nvGraphicFramePr>
        <p:xfrm>
          <a:off x="4514552" y="327279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67108"/>
              </p:ext>
            </p:extLst>
          </p:nvPr>
        </p:nvGraphicFramePr>
        <p:xfrm>
          <a:off x="5726131" y="3274060"/>
          <a:ext cx="213359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9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3" name="Straight Connector 32"/>
          <p:cNvCxnSpPr/>
          <p:nvPr/>
        </p:nvCxnSpPr>
        <p:spPr>
          <a:xfrm flipH="1">
            <a:off x="4492906" y="2160495"/>
            <a:ext cx="2894" cy="3581400"/>
          </a:xfrm>
          <a:prstGeom prst="line">
            <a:avLst/>
          </a:prstGeom>
          <a:ln w="76200">
            <a:solidFill>
              <a:srgbClr val="FFC000"/>
            </a:solidFill>
            <a:headEnd type="diamond" w="med" len="med"/>
            <a:tailEnd type="diamond" w="med" len="med"/>
          </a:ln>
          <a:effectLst>
            <a:glow rad="889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800000">
            <a:off x="3693264" y="4777917"/>
            <a:ext cx="84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6th </a:t>
            </a:r>
            <a:r>
              <a:rPr lang="en-US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Hr</a:t>
            </a:r>
            <a:r>
              <a:rPr lang="en-US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 rot="19800000">
            <a:off x="3522474" y="2517739"/>
            <a:ext cx="102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11th </a:t>
            </a:r>
            <a:r>
              <a:rPr lang="en-US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Hr</a:t>
            </a:r>
            <a:r>
              <a:rPr lang="en-US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3352800"/>
            <a:ext cx="0" cy="1828800"/>
          </a:xfrm>
          <a:prstGeom prst="line">
            <a:avLst/>
          </a:prstGeom>
          <a:ln w="76200">
            <a:solidFill>
              <a:schemeClr val="accent2"/>
            </a:solidFill>
            <a:headEnd type="diamond" w="med" len="med"/>
            <a:tailEnd type="diamond" w="med" len="med"/>
          </a:ln>
          <a:effectLst>
            <a:glow rad="1397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43400" y="2766060"/>
            <a:ext cx="6336" cy="586740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ular Callout 37"/>
          <p:cNvSpPr/>
          <p:nvPr/>
        </p:nvSpPr>
        <p:spPr>
          <a:xfrm>
            <a:off x="6147189" y="4355439"/>
            <a:ext cx="2170543" cy="471453"/>
          </a:xfrm>
          <a:prstGeom prst="wedgeRoundRectCallout">
            <a:avLst>
              <a:gd name="adj1" fmla="val -54501"/>
              <a:gd name="adj2" fmla="val -8647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E767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Dawn of U/B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74020" y="2474260"/>
            <a:ext cx="2926980" cy="52322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 The 12</a:t>
            </a:r>
            <a:r>
              <a:rPr lang="en-US" sz="14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hour also fulfills </a:t>
            </a:r>
            <a:b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Dan 9:27 prophecy.</a:t>
            </a:r>
          </a:p>
        </p:txBody>
      </p:sp>
      <p:sp>
        <p:nvSpPr>
          <p:cNvPr id="40" name="TextBox 39"/>
          <p:cNvSpPr txBox="1"/>
          <p:nvPr/>
        </p:nvSpPr>
        <p:spPr>
          <a:xfrm rot="19800000">
            <a:off x="4437621" y="2538599"/>
            <a:ext cx="110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12th </a:t>
            </a:r>
            <a:r>
              <a:rPr lang="en-US" dirty="0" err="1">
                <a:solidFill>
                  <a:srgbClr val="FFC000"/>
                </a:solidFill>
                <a:effectLst>
                  <a:glow rad="127000">
                    <a:srgbClr val="002060"/>
                  </a:glow>
                </a:effectLst>
              </a:rPr>
              <a:t>Hr</a:t>
            </a:r>
            <a:endParaRPr lang="en-US" dirty="0">
              <a:solidFill>
                <a:srgbClr val="FFC000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480" y="6181102"/>
            <a:ext cx="831773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Salvation marker with this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evening twilight.</a:t>
            </a:r>
            <a:endParaRPr lang="en-US" sz="3600" dirty="0">
              <a:solidFill>
                <a:srgbClr val="E646C8"/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34" grpId="0"/>
      <p:bldP spid="35" grpId="0"/>
      <p:bldP spid="38" grpId="0" animBg="1"/>
      <p:bldP spid="39" grpId="0" animBg="1"/>
      <p:bldP spid="40" grpId="0"/>
      <p:bldP spid="4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Rae\Desktop\5 cl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30003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4 clea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3206751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27422"/>
            <a:ext cx="8642222" cy="60324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Commencing with Day 5 of creation,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the </a:t>
            </a:r>
            <a:r>
              <a:rPr lang="en-US" sz="32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sUn’s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 light has been commissioned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to usher “in and out” </a:t>
            </a:r>
            <a:r>
              <a:rPr lang="en-US" sz="3200" b="1" dirty="0">
                <a:solidFill>
                  <a:srgbClr val="CCFF33"/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every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subsequent twilight. </a:t>
            </a: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08000">
                  <a:srgbClr val="660033">
                    <a:alpha val="55000"/>
                  </a:srgbClr>
                </a:glow>
              </a:effectLst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Now, it’s time to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put this all together </a:t>
            </a:r>
            <a:b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</a:b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Comic Sans MS" pitchFamily="66" charset="0"/>
              </a:rPr>
              <a:t>in a summary! </a:t>
            </a:r>
            <a:endParaRPr lang="en-US" sz="3200" dirty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4099" name="Picture 3" descr="C:\Users\Rae\Desktop\1 clear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08831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Every day-start of Yahuah’s calendar is about </a:t>
            </a:r>
            <a:r>
              <a:rPr lang="en-US" sz="44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g</a:t>
            </a:r>
            <a:r>
              <a:rPr lang="en-US" sz="44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ht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78372" y="3007979"/>
            <a:ext cx="4572000" cy="3201682"/>
            <a:chOff x="4278372" y="3007979"/>
            <a:chExt cx="4572000" cy="3201682"/>
          </a:xfrm>
        </p:grpSpPr>
        <p:pic>
          <p:nvPicPr>
            <p:cNvPr id="3074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372" y="3007979"/>
              <a:ext cx="4572000" cy="3201682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423306" y="3505200"/>
              <a:ext cx="4317990" cy="19482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Day 1 began with </a:t>
              </a:r>
              <a:b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Yahuah’s LIGHT </a:t>
              </a:r>
              <a:b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defined as &lt;</a:t>
              </a:r>
              <a:r>
                <a:rPr lang="en-US" sz="2800" b="1" dirty="0">
                  <a:solidFill>
                    <a:srgbClr val="00B0F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`</a:t>
              </a:r>
              <a:r>
                <a:rPr lang="en-US" sz="2800" b="1" dirty="0" err="1">
                  <a:solidFill>
                    <a:srgbClr val="00B0F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owr</a:t>
              </a:r>
              <a:r>
                <a:rPr lang="en-US" sz="28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&gt;.</a:t>
              </a:r>
              <a:endParaRPr lang="en-US" sz="2800" b="1" dirty="0">
                <a:solidFill>
                  <a:srgbClr val="39513E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0288" y="2857202"/>
            <a:ext cx="5239912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&lt;</a:t>
            </a:r>
            <a:r>
              <a:rPr lang="en-US" sz="2400" dirty="0">
                <a:solidFill>
                  <a:srgbClr val="00B0F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`</a:t>
            </a:r>
            <a:r>
              <a:rPr lang="en-US" sz="2400" dirty="0" err="1">
                <a:solidFill>
                  <a:srgbClr val="00B0F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owr</a:t>
            </a:r>
            <a:r>
              <a:rPr lang="en-US" sz="2400" dirty="0">
                <a:solidFill>
                  <a:srgbClr val="00B0F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H216&gt; is first defined as Illumination – </a:t>
            </a:r>
            <a:r>
              <a:rPr lang="en-US" sz="24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not a luminar</a:t>
            </a: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y</a:t>
            </a:r>
            <a:r>
              <a:rPr lang="en-US" sz="24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4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u="sng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in the sk</a:t>
            </a: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y.  This refers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specifically to Yahuah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supplying all the light </a:t>
            </a:r>
            <a:b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before the sky light-givers </a:t>
            </a:r>
            <a:b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rgbClr val="7030A0"/>
                </a:solidFill>
                <a:effectLst>
                  <a:glow rad="1397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Arial Rounded MT Bold" pitchFamily="34" charset="0"/>
              </a:rPr>
              <a:t>were brought forth.</a:t>
            </a:r>
            <a:endParaRPr lang="en-US" sz="2800" dirty="0">
              <a:solidFill>
                <a:srgbClr val="7030A0"/>
              </a:solidFill>
              <a:effectLst>
                <a:glow rad="1397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057400"/>
            <a:ext cx="9118590" cy="6958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One “type” of “</a:t>
            </a:r>
            <a:r>
              <a:rPr lang="en-US" sz="30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3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is very unique &amp; special.</a:t>
            </a: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263132" y="5257800"/>
            <a:ext cx="1219200" cy="1432786"/>
            <a:chOff x="-1581912" y="4191000"/>
            <a:chExt cx="1219200" cy="1432786"/>
          </a:xfrm>
        </p:grpSpPr>
        <p:pic>
          <p:nvPicPr>
            <p:cNvPr id="2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8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In the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Creation Week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there are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3 different types of day-starts.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354285"/>
            <a:ext cx="4572000" cy="3329318"/>
            <a:chOff x="228600" y="3354285"/>
            <a:chExt cx="4572000" cy="3329318"/>
          </a:xfrm>
        </p:grpSpPr>
        <p:pic>
          <p:nvPicPr>
            <p:cNvPr id="3074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54285"/>
              <a:ext cx="4572000" cy="3201682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63890" y="3498116"/>
              <a:ext cx="4317990" cy="31854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Day 1 began with</a:t>
              </a:r>
              <a:br>
                <a:rPr lang="en-US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Yahuah’s LIGHT and then</a:t>
              </a:r>
              <a:r>
                <a:rPr lang="en-US" sz="1600" b="1" dirty="0">
                  <a:solidFill>
                    <a:srgbClr val="FFC000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en-US" sz="1050" b="1" dirty="0">
                <a:solidFill>
                  <a:srgbClr val="FFC000"/>
                </a:solidFill>
                <a:effectLst>
                  <a:glow rad="304800">
                    <a:srgbClr val="769E7E">
                      <a:alpha val="67000"/>
                    </a:srgbClr>
                  </a:glow>
                </a:effectLst>
                <a:latin typeface="Arial Rounded MT Bold" pitchFamily="34" charset="0"/>
              </a:endParaRPr>
            </a:p>
            <a:p>
              <a:pPr algn="ctr">
                <a:lnSpc>
                  <a:spcPct val="150000"/>
                </a:lnSpc>
              </a:pPr>
              <a:br>
                <a:rPr lang="en-US" sz="2400" b="1" dirty="0">
                  <a:solidFill>
                    <a:srgbClr val="FFC000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a restoration </a:t>
              </a: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FFFF99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of Light</a:t>
              </a:r>
              <a:b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39513E"/>
                  </a:solidFill>
                  <a:effectLst>
                    <a:glow rad="304800">
                      <a:srgbClr val="769E7E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followed.</a:t>
              </a:r>
            </a:p>
          </p:txBody>
        </p:sp>
        <p:pic>
          <p:nvPicPr>
            <p:cNvPr id="3076" name="Picture 4" descr="C:\Users\Rae\Desktop\yahs light 2 hands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97688" y="4384826"/>
              <a:ext cx="969648" cy="1412066"/>
            </a:xfrm>
            <a:prstGeom prst="ellipse">
              <a:avLst/>
            </a:prstGeom>
            <a:ln w="63500" cap="rnd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4764938" y="3426647"/>
            <a:ext cx="4343400" cy="33239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 One “</a:t>
            </a:r>
            <a:r>
              <a:rPr lang="en-US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28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`</a:t>
            </a:r>
            <a:r>
              <a:rPr lang="en-US" sz="2800" dirty="0" err="1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owr</a:t>
            </a:r>
            <a:r>
              <a:rPr lang="en-US" sz="28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H216&gt; was never mixed with </a:t>
            </a:r>
            <a:r>
              <a:rPr lang="en-US" sz="2800" dirty="0">
                <a:ln>
                  <a:solidFill>
                    <a:schemeClr val="bg1"/>
                  </a:solidFill>
                </a:ln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darkness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for day-start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in Gen 1:1.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286000"/>
            <a:ext cx="911859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ALL 3 types begin with “</a:t>
            </a:r>
            <a:r>
              <a:rPr lang="en-US" sz="32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light.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7888" y="1983432"/>
            <a:ext cx="1906339" cy="1436132"/>
            <a:chOff x="-983650" y="3124200"/>
            <a:chExt cx="1906339" cy="1436132"/>
          </a:xfrm>
        </p:grpSpPr>
        <p:pic>
          <p:nvPicPr>
            <p:cNvPr id="2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340" y="2012917"/>
            <a:ext cx="1219200" cy="1432786"/>
            <a:chOff x="-1581912" y="4191000"/>
            <a:chExt cx="1219200" cy="1432786"/>
          </a:xfrm>
        </p:grpSpPr>
        <p:pic>
          <p:nvPicPr>
            <p:cNvPr id="22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3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65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64108" y="3200400"/>
            <a:ext cx="4800600" cy="2837370"/>
            <a:chOff x="4388793" y="410063"/>
            <a:chExt cx="4419600" cy="2837370"/>
          </a:xfrm>
        </p:grpSpPr>
        <p:pic>
          <p:nvPicPr>
            <p:cNvPr id="3075" name="Picture 3" descr="C:\Users\Rae\Desktop\boqer morning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10063"/>
              <a:ext cx="4262718" cy="2837370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88793" y="419028"/>
              <a:ext cx="4419600" cy="21909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On these 3 days</a:t>
              </a:r>
              <a:b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the &lt;</a:t>
              </a:r>
              <a:r>
                <a:rPr lang="en-US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 light mixture </a:t>
              </a:r>
              <a:b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was provided by Yahuah.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152400"/>
            <a:ext cx="8839200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Days 2, 3 and 4 of Creation began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with another form of “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not supplied by the sun. 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2819400"/>
            <a:ext cx="4343400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day-start of “</a:t>
            </a:r>
            <a:r>
              <a:rPr lang="en-US" sz="28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for days 2, 3 &amp; 4 is 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 mixture of “</a:t>
            </a:r>
            <a:r>
              <a:rPr lang="en-US" sz="2800" dirty="0">
                <a:solidFill>
                  <a:srgbClr val="00FFFF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called &lt;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H1242&gt;,  or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morning.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203" y="882134"/>
            <a:ext cx="1906339" cy="1436132"/>
            <a:chOff x="-983650" y="3124200"/>
            <a:chExt cx="1906339" cy="1436132"/>
          </a:xfrm>
        </p:grpSpPr>
        <p:pic>
          <p:nvPicPr>
            <p:cNvPr id="1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64700" y="1416776"/>
            <a:ext cx="1219200" cy="1432786"/>
            <a:chOff x="-1581912" y="4191000"/>
            <a:chExt cx="1219200" cy="1432786"/>
          </a:xfrm>
        </p:grpSpPr>
        <p:pic>
          <p:nvPicPr>
            <p:cNvPr id="18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66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97400" y="3106230"/>
            <a:ext cx="4419600" cy="2837370"/>
            <a:chOff x="4343400" y="410063"/>
            <a:chExt cx="4419600" cy="283737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33272" y="410063"/>
              <a:ext cx="4235374" cy="2837370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43400" y="609600"/>
              <a:ext cx="4419600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 is always a  </a:t>
              </a:r>
              <a:b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mixture of “light/</a:t>
              </a:r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darkness</a:t>
              </a: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” </a:t>
              </a:r>
              <a:b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b="1" u="sng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before</a:t>
              </a:r>
              <a:r>
                <a:rPr lang="en-US" sz="2400" b="1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sunrise.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76200"/>
            <a:ext cx="8839200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Since Day 5 of Creation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mixture of </a:t>
            </a:r>
            <a:r>
              <a:rPr lang="en-US" sz="3600" dirty="0">
                <a:ln>
                  <a:solidFill>
                    <a:srgbClr val="0000FF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3600" dirty="0">
                <a:solidFill>
                  <a:srgbClr val="00B0F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/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morning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3600" dirty="0">
                <a:solidFill>
                  <a:srgbClr val="FFFF99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rgbClr val="FFFF99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is commissioned by the sun. </a:t>
            </a:r>
            <a:endParaRPr lang="en-US" sz="4000" dirty="0">
              <a:solidFill>
                <a:srgbClr val="FFFF99"/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9400" y="3121101"/>
            <a:ext cx="4343400" cy="33239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boqer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H1242&gt; is also known as “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dawn,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“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morning twilight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or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“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breaking of the day.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133298" y="1652736"/>
            <a:ext cx="1906339" cy="1436132"/>
            <a:chOff x="-983650" y="3124200"/>
            <a:chExt cx="1906339" cy="1436132"/>
          </a:xfrm>
        </p:grpSpPr>
        <p:pic>
          <p:nvPicPr>
            <p:cNvPr id="1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97800" y="1692797"/>
            <a:ext cx="1219200" cy="1432786"/>
            <a:chOff x="-1581912" y="4191000"/>
            <a:chExt cx="1219200" cy="1432786"/>
          </a:xfrm>
        </p:grpSpPr>
        <p:pic>
          <p:nvPicPr>
            <p:cNvPr id="17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67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104"/>
            <a:ext cx="9144000" cy="8165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Creation Week Summary for </a:t>
            </a:r>
            <a:r>
              <a:rPr lang="en-US" sz="3600" dirty="0">
                <a:solidFill>
                  <a:srgbClr val="FFC000"/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Day-start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1062097"/>
            <a:ext cx="470175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Every 24 hour cycle begins with “light” and ends when </a:t>
            </a:r>
            <a:b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32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night </a:t>
            </a:r>
            <a:r>
              <a:rPr lang="en-US" sz="24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&lt;layil&gt;</a:t>
            </a:r>
            <a:r>
              <a:rPr lang="en-US" sz="3200" b="1" dirty="0">
                <a:solidFill>
                  <a:srgbClr val="00206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effectLst>
                  <a:glow rad="419100">
                    <a:srgbClr val="FFFF99"/>
                  </a:glow>
                </a:effectLst>
                <a:latin typeface="Lucida Calligraphy" pitchFamily="66" charset="0"/>
              </a:rPr>
              <a:t>is over.</a:t>
            </a:r>
            <a:endParaRPr lang="en-US" sz="2400" b="1" dirty="0">
              <a:solidFill>
                <a:srgbClr val="FFC000"/>
              </a:solidFill>
              <a:effectLst>
                <a:glow rad="419100">
                  <a:srgbClr val="00B0F0">
                    <a:alpha val="40000"/>
                  </a:srgbClr>
                </a:glow>
              </a:effectLst>
              <a:latin typeface="Lucida Calligraphy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19700" y="973989"/>
            <a:ext cx="3657600" cy="2076186"/>
            <a:chOff x="838200" y="2395987"/>
            <a:chExt cx="3124200" cy="2076186"/>
          </a:xfrm>
        </p:grpSpPr>
        <p:pic>
          <p:nvPicPr>
            <p:cNvPr id="11" name="Picture 2" descr="C:\Users\Rae\Desktop\let there be light 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395987"/>
              <a:ext cx="3124200" cy="2076186"/>
            </a:xfrm>
            <a:prstGeom prst="ellipse">
              <a:avLst/>
            </a:prstGeom>
            <a:ln w="76200" cap="rnd">
              <a:solidFill>
                <a:srgbClr val="FFC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38200" y="2556917"/>
              <a:ext cx="3124200" cy="175432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Day One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Light through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Night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00B0F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`</a:t>
              </a:r>
              <a:r>
                <a:rPr lang="en-US" sz="2400" dirty="0" err="1">
                  <a:solidFill>
                    <a:srgbClr val="00B0F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owr</a:t>
              </a:r>
              <a:r>
                <a:rPr lang="en-US" sz="2400" dirty="0">
                  <a:solidFill>
                    <a:srgbClr val="00B0F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through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4350" y="3402810"/>
            <a:ext cx="3791140" cy="2523476"/>
            <a:chOff x="444350" y="3402810"/>
            <a:chExt cx="3791140" cy="2523476"/>
          </a:xfrm>
        </p:grpSpPr>
        <p:pic>
          <p:nvPicPr>
            <p:cNvPr id="3075" name="Picture 3" descr="C:\Users\Rae\Desktop\boqer morning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0" y="3402810"/>
              <a:ext cx="3791140" cy="2523476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53825" y="3647024"/>
              <a:ext cx="3571030" cy="175432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Days 2-3-4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Light through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Night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4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glow rad="190500">
                      <a:srgbClr val="FFFF00"/>
                    </a:glow>
                  </a:effectLst>
                  <a:latin typeface="Arial Rounded MT Bold" pitchFamily="34" charset="0"/>
                </a:rPr>
                <a:t> boqer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through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52745" y="3409548"/>
            <a:ext cx="3766820" cy="2523476"/>
            <a:chOff x="4852745" y="3409548"/>
            <a:chExt cx="3766820" cy="2523476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52745" y="3409548"/>
              <a:ext cx="3766820" cy="2523476"/>
            </a:xfrm>
            <a:prstGeom prst="ellipse">
              <a:avLst/>
            </a:prstGeom>
            <a:ln w="63500" cap="rnd">
              <a:solidFill>
                <a:srgbClr val="6600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963555" y="3661421"/>
              <a:ext cx="3571030" cy="175432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Ever Since Day 5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Light through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Night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~</a:t>
              </a:r>
              <a:b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</a:b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&lt;</a:t>
              </a:r>
              <a:r>
                <a:rPr lang="en-US" sz="24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glow rad="190500">
                      <a:srgbClr val="FFFF00"/>
                    </a:glow>
                  </a:effectLst>
                  <a:latin typeface="Arial Rounded MT Bold" pitchFamily="34" charset="0"/>
                </a:rPr>
                <a:t>boqer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 through </a:t>
              </a: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layil</a:t>
              </a:r>
              <a:r>
                <a:rPr lang="en-US" sz="2400" dirty="0">
                  <a:solidFill>
                    <a:srgbClr val="FFFF99"/>
                  </a:solidFill>
                  <a:effectLst>
                    <a:glow rad="304800">
                      <a:srgbClr val="660033">
                        <a:alpha val="67000"/>
                      </a:srgbClr>
                    </a:glow>
                  </a:effectLst>
                  <a:latin typeface="Arial Rounded MT Bold" pitchFamily="34" charset="0"/>
                </a:rPr>
                <a:t>&gt;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24420" y="5496432"/>
            <a:ext cx="286932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&lt;boqer&gt; </a:t>
            </a:r>
            <a:b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Lucida Calligraphy" pitchFamily="66" charset="0"/>
              </a:rPr>
              <a:t>commissioned</a:t>
            </a: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</a:rPr>
              <a:t> </a:t>
            </a:r>
            <a:br>
              <a:rPr lang="en-US" sz="2400" b="1" dirty="0"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by</a:t>
            </a:r>
            <a: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the sun.</a:t>
            </a:r>
            <a:endParaRPr lang="en-US" b="1" dirty="0">
              <a:solidFill>
                <a:srgbClr val="FFC000"/>
              </a:solidFill>
              <a:effectLst>
                <a:glow rad="127000">
                  <a:srgbClr val="FFFF99"/>
                </a:glow>
              </a:effectLst>
              <a:latin typeface="Lucida Calligraphy" pitchFamily="66" charset="0"/>
            </a:endParaRPr>
          </a:p>
        </p:txBody>
      </p:sp>
      <p:pic>
        <p:nvPicPr>
          <p:cNvPr id="21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18180" y="5505271"/>
            <a:ext cx="24434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&lt;boqer&gt;</a:t>
            </a:r>
            <a:br>
              <a:rPr lang="en-US" sz="24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660033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Lucida Calligraphy" pitchFamily="66" charset="0"/>
              </a:rPr>
              <a:t>without</a:t>
            </a:r>
            <a: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 </a:t>
            </a:r>
            <a:br>
              <a:rPr lang="en-US" sz="2400" b="1" dirty="0">
                <a:solidFill>
                  <a:srgbClr val="FFC000"/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rgbClr val="FFFF99"/>
                  </a:glow>
                </a:effectLst>
                <a:latin typeface="Lucida Calligraphy" pitchFamily="66" charset="0"/>
              </a:rPr>
              <a:t>the sun.</a:t>
            </a:r>
            <a:endParaRPr lang="en-US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Lucida Calligraphy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14970" y="5269468"/>
            <a:ext cx="1906339" cy="1436132"/>
            <a:chOff x="-983650" y="3124200"/>
            <a:chExt cx="1906339" cy="1436132"/>
          </a:xfrm>
        </p:grpSpPr>
        <p:pic>
          <p:nvPicPr>
            <p:cNvPr id="22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5515053" y="4267200"/>
            <a:ext cx="2517322" cy="0"/>
          </a:xfrm>
          <a:prstGeom prst="line">
            <a:avLst/>
          </a:prstGeom>
          <a:ln w="57150">
            <a:solidFill>
              <a:srgbClr val="00FFFF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05220" y="5297316"/>
            <a:ext cx="1219200" cy="1432786"/>
            <a:chOff x="-1581912" y="4191000"/>
            <a:chExt cx="1219200" cy="1432786"/>
          </a:xfrm>
        </p:grpSpPr>
        <p:pic>
          <p:nvPicPr>
            <p:cNvPr id="25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8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6200" y="3917225"/>
            <a:ext cx="3174502" cy="26648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sz="2200" b="1" i="1" spc="300" dirty="0"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itchFamily="66" charset="0"/>
              </a:rPr>
              <a:t>The order of the literal events of creation week cannot be understood without knowing the proper definitions.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791200" y="990601"/>
            <a:ext cx="3092700" cy="6172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Order of Literal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14044" y="1607821"/>
            <a:ext cx="4125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literal events of days 1-5 follow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the perfect “order” for each day-start 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with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“light.”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 The literal events also </a:t>
            </a:r>
            <a:b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point out the special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evening marker on the 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4</a:t>
            </a:r>
            <a:r>
              <a:rPr lang="en-US" b="1" baseline="30000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th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 day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of creation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 for our salvation.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6189" y="999186"/>
            <a:ext cx="3038286" cy="6172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Concept </a:t>
            </a:r>
            <a:r>
              <a:rPr lang="en-US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  Gen 1:5</a:t>
            </a:r>
            <a:br>
              <a:rPr lang="en-CA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b="1" dirty="0">
                <a:solidFill>
                  <a:srgbClr val="0070C0"/>
                </a:solidFill>
                <a:latin typeface="Comic Sans MS" pitchFamily="66" charset="0"/>
              </a:rPr>
              <a:t>Definitions of Terms</a:t>
            </a:r>
          </a:p>
        </p:txBody>
      </p:sp>
      <p:sp>
        <p:nvSpPr>
          <p:cNvPr id="26" name="Left Bracket 25"/>
          <p:cNvSpPr/>
          <p:nvPr/>
        </p:nvSpPr>
        <p:spPr>
          <a:xfrm rot="16200000" flipH="1">
            <a:off x="4084270" y="-2458660"/>
            <a:ext cx="797678" cy="6019800"/>
          </a:xfrm>
          <a:prstGeom prst="leftBracket">
            <a:avLst>
              <a:gd name="adj" fmla="val 70062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Summary of Concepts 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00FFFF"/>
                  </a:glow>
                </a:effectLst>
                <a:latin typeface="Arial Rounded MT Bold" pitchFamily="34" charset="0"/>
              </a:rPr>
              <a:t>A</a:t>
            </a:r>
            <a:r>
              <a:rPr lang="en-US" sz="3200" b="1" dirty="0">
                <a:solidFill>
                  <a:srgbClr val="660033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/</a:t>
            </a:r>
            <a:r>
              <a:rPr lang="en-US" sz="3200" dirty="0">
                <a:solidFill>
                  <a:srgbClr val="660033"/>
                </a:solidFill>
                <a:effectLst>
                  <a:glow rad="165100">
                    <a:srgbClr val="CCFF33"/>
                  </a:glow>
                </a:effectLst>
                <a:latin typeface="Arial Rounded MT Bold" pitchFamily="34" charset="0"/>
              </a:rPr>
              <a:t>B</a:t>
            </a:r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sp>
        <p:nvSpPr>
          <p:cNvPr id="27" name="Left Bracket 26"/>
          <p:cNvSpPr/>
          <p:nvPr/>
        </p:nvSpPr>
        <p:spPr>
          <a:xfrm>
            <a:off x="3810000" y="1476364"/>
            <a:ext cx="1808088" cy="4881722"/>
          </a:xfrm>
          <a:prstGeom prst="leftBracket">
            <a:avLst>
              <a:gd name="adj" fmla="val 35493"/>
            </a:avLst>
          </a:prstGeom>
          <a:ln w="76200">
            <a:gradFill flip="none" rotWithShape="1">
              <a:gsLst>
                <a:gs pos="0">
                  <a:srgbClr val="000040"/>
                </a:gs>
                <a:gs pos="59000">
                  <a:srgbClr val="400040"/>
                </a:gs>
                <a:gs pos="79000">
                  <a:srgbClr val="F27300"/>
                </a:gs>
                <a:gs pos="96000">
                  <a:srgbClr val="FFBF00"/>
                </a:gs>
              </a:gsLst>
              <a:lin ang="13500000" scaled="1"/>
              <a:tileRect/>
            </a:gradFill>
            <a:headEnd type="oval" w="med" len="med"/>
            <a:tailEnd type="oval" w="med" len="med"/>
          </a:ln>
          <a:effectLst>
            <a:glow rad="50800">
              <a:srgbClr val="FFFF99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endParaRPr lang="en-US" sz="3200" b="1" dirty="0">
              <a:solidFill>
                <a:srgbClr val="660033"/>
              </a:solidFill>
              <a:effectLst>
                <a:glow rad="127000">
                  <a:srgbClr val="FFFF99"/>
                </a:glow>
              </a:effectLst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318967938"/>
              </p:ext>
            </p:extLst>
          </p:nvPr>
        </p:nvGraphicFramePr>
        <p:xfrm>
          <a:off x="3954049" y="3141208"/>
          <a:ext cx="4953000" cy="275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618088" y="5421868"/>
            <a:ext cx="1906339" cy="1436132"/>
            <a:chOff x="-983650" y="3124200"/>
            <a:chExt cx="1906339" cy="1436132"/>
          </a:xfrm>
        </p:grpSpPr>
        <p:pic>
          <p:nvPicPr>
            <p:cNvPr id="30" name="Picture 2" descr="C:\Users\Rae\Desktop\green check mark clear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650" y="3124200"/>
              <a:ext cx="1906339" cy="125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-914400" y="4191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glow rad="127000">
                      <a:schemeClr val="bg1"/>
                    </a:glow>
                  </a:effectLst>
                </a:rPr>
                <a:t>Literal Event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95600" y="5416254"/>
            <a:ext cx="1219200" cy="1432786"/>
            <a:chOff x="-1581912" y="4191000"/>
            <a:chExt cx="1219200" cy="1432786"/>
          </a:xfrm>
        </p:grpSpPr>
        <p:pic>
          <p:nvPicPr>
            <p:cNvPr id="16" name="Picture 8" descr="C:\Users\Rae\Desktop\Art on Desktop\white man clip art\reminder_hand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800" y="4191000"/>
              <a:ext cx="788958" cy="116581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1581912" y="5285232"/>
              <a:ext cx="1219200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glow rad="127000">
                      <a:schemeClr val="bg1"/>
                    </a:glow>
                  </a:effectLst>
                </a:rPr>
                <a:t>Definitions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2607" y="1625371"/>
            <a:ext cx="3471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 definitions of every calendar term assists in understanding the literal events in creation week, and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two very 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rgbClr val="CCFF33"/>
                  </a:glow>
                </a:effectLst>
              </a:rPr>
              <a:t>important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 covenants from Yahusha.  </a:t>
            </a:r>
            <a:r>
              <a:rPr lang="en-US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These covenants are closely tied to markers of our salvation springing forth from </a:t>
            </a:r>
            <a:r>
              <a:rPr lang="en-US" b="1" dirty="0">
                <a:solidFill>
                  <a:srgbClr val="002060"/>
                </a:solidFill>
                <a:effectLst>
                  <a:glow rad="88900">
                    <a:srgbClr val="00FFFF"/>
                  </a:glow>
                </a:effectLst>
              </a:rPr>
              <a:t>“LIGHT.” </a:t>
            </a:r>
            <a:endParaRPr lang="en-US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6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 animBg="1"/>
      <p:bldGraphic spid="28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/>
        </p:nvSpPr>
        <p:spPr>
          <a:xfrm rot="5400000">
            <a:off x="1142999" y="-1143001"/>
            <a:ext cx="6858001" cy="9144000"/>
          </a:xfrm>
          <a:prstGeom prst="rt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50280" y="334962"/>
            <a:ext cx="2860320" cy="2865438"/>
          </a:xfrm>
          <a:prstGeom prst="rect">
            <a:avLst/>
          </a:prstGeom>
          <a:noFill/>
          <a:effectLst>
            <a:glow rad="546100">
              <a:schemeClr val="tx1">
                <a:alpha val="52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542367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Confusion reigns when claiming Yahuah’s </a:t>
            </a:r>
            <a:r>
              <a:rPr lang="en-US" sz="4000" dirty="0">
                <a:solidFill>
                  <a:srgbClr val="00FFFF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day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begins at midnight,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7675" y="3277850"/>
            <a:ext cx="4890125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sunset, evening, noon 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sunrise ~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4953000"/>
            <a:ext cx="7451909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joining together </a:t>
            </a:r>
            <a:b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what He has </a:t>
            </a:r>
            <a:r>
              <a:rPr lang="en-US" sz="4400" dirty="0">
                <a:solidFill>
                  <a:srgbClr val="CCFF33"/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separated!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8" descr="C:\Users\Rae\Desktop\Art on Desktop\white man clip art\reminder_hand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32" y="864295"/>
            <a:ext cx="788958" cy="11658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124200" y="304800"/>
            <a:ext cx="2971800" cy="213360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67100" y="2841812"/>
            <a:ext cx="2286000" cy="36576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289560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If Yahuah’s day-start  is with “light” then ~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2133600"/>
            <a:ext cx="30861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why do most Sabbath keepers begin their day with the sunset?</a:t>
            </a:r>
          </a:p>
        </p:txBody>
      </p:sp>
    </p:spTree>
    <p:extLst>
      <p:ext uri="{BB962C8B-B14F-4D97-AF65-F5344CB8AC3E}">
        <p14:creationId xmlns:p14="http://schemas.microsoft.com/office/powerpoint/2010/main" val="4775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228600"/>
            <a:ext cx="8534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You can step free of all errors and traditions!</a:t>
            </a:r>
            <a:endParaRPr lang="en-US" sz="4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457200">
                  <a:schemeClr val="accent6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crown of thorns nails hammer vkg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36976" y="4307863"/>
            <a:ext cx="2019332" cy="239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73" y="2398341"/>
            <a:ext cx="2571751" cy="3429000"/>
          </a:xfrm>
          <a:prstGeom prst="ellipse">
            <a:avLst/>
          </a:prstGeom>
          <a:ln w="76200" cap="rnd">
            <a:solidFill>
              <a:srgbClr val="42002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152400"/>
            <a:ext cx="8839200" cy="5109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Now that the dawn day-start is completely understood from the days of C</a:t>
            </a:r>
            <a:r>
              <a:rPr lang="en-US" sz="26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REATION</a:t>
            </a:r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, </a:t>
            </a:r>
            <a:b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the events around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660033">
                      <a:alpha val="55000"/>
                    </a:srgbClr>
                  </a:glow>
                </a:effectLst>
                <a:latin typeface="Arial Rounded MT Bold" pitchFamily="34" charset="0"/>
              </a:rPr>
              <a:t>Yom Kippur  </a:t>
            </a:r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and the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C00000">
                      <a:alpha val="40000"/>
                    </a:srgbClr>
                  </a:glow>
                </a:effectLst>
                <a:latin typeface="Arial Rounded MT Bold" pitchFamily="34" charset="0"/>
              </a:rPr>
              <a:t>crucifixion</a:t>
            </a:r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  <a:t>absolutely have full clarity. </a:t>
            </a: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br>
              <a:rPr lang="en-US" dirty="0">
                <a:solidFill>
                  <a:srgbClr val="0070C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(Details of</a:t>
            </a:r>
            <a:b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Yom Kippur</a:t>
            </a:r>
            <a:b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and Passover</a:t>
            </a:r>
            <a:b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 are given in </a:t>
            </a:r>
            <a:b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Part 1 of </a:t>
            </a:r>
            <a:b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dirty="0">
                <a:solidFill>
                  <a:srgbClr val="420021"/>
                </a:solidFill>
                <a:effectLst>
                  <a:glow rad="127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Arial Rounded MT Bold" pitchFamily="34" charset="0"/>
              </a:rPr>
              <a:t>this study.)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9138" y="5334000"/>
            <a:ext cx="2946062" cy="1428507"/>
            <a:chOff x="559138" y="5418765"/>
            <a:chExt cx="2946062" cy="1428507"/>
          </a:xfrm>
        </p:grpSpPr>
        <p:pic>
          <p:nvPicPr>
            <p:cNvPr id="1028" name="Picture 4" descr="C:\Users\Rae\Desktop\Yom Kippur banner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03" y="5418765"/>
              <a:ext cx="2937097" cy="1327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rot="210146">
              <a:off x="559138" y="6354829"/>
              <a:ext cx="2860897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500" b="1" cap="none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Dawn of the 10</a:t>
              </a:r>
              <a:r>
                <a:rPr lang="en-US" sz="2500" b="1" cap="none" spc="300" baseline="300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th</a:t>
              </a:r>
              <a:r>
                <a:rPr lang="en-US" sz="2500" b="1" cap="none" spc="3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Pristina" pitchFamily="66" charset="0"/>
                </a:rPr>
                <a:t> </a:t>
              </a:r>
            </a:p>
          </p:txBody>
        </p:sp>
      </p:grpSp>
      <p:pic>
        <p:nvPicPr>
          <p:cNvPr id="8" name="Picture 4" descr="C:\Users\Rae\Desktop\Passover Banner 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904" y="4447038"/>
            <a:ext cx="3176016" cy="65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e\Desktop\cross face closeup edi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931" y="2394685"/>
            <a:ext cx="2862548" cy="2179484"/>
          </a:xfrm>
          <a:prstGeom prst="ellipse">
            <a:avLst/>
          </a:prstGeom>
          <a:ln w="63500" cap="rnd">
            <a:solidFill>
              <a:srgbClr val="8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4684" y="1965636"/>
            <a:ext cx="6798716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From</a:t>
            </a:r>
            <a:r>
              <a:rPr lang="en-US" sz="6600" b="1" dirty="0">
                <a:ln w="5080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 </a:t>
            </a:r>
            <a:r>
              <a:rPr lang="en-US" sz="66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cript MT Bold" pitchFamily="66" charset="0"/>
              </a:rPr>
              <a:t>Yahuah</a:t>
            </a:r>
            <a:endParaRPr lang="en-US" sz="44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Script MT Bold" pitchFamily="66" charset="0"/>
            </a:endParaRPr>
          </a:p>
          <a:p>
            <a:r>
              <a:rPr lang="en-US" sz="4800" b="1" dirty="0">
                <a:ln w="50800"/>
                <a:solidFill>
                  <a:srgbClr val="CE767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 </a:t>
            </a:r>
            <a:r>
              <a:rPr lang="en-US" sz="4800" b="1" dirty="0">
                <a:ln w="12700">
                  <a:solidFill>
                    <a:srgbClr val="660033"/>
                  </a:solidFill>
                </a:ln>
                <a:solidFill>
                  <a:srgbClr val="CE767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~ to His Bride ~ </a:t>
            </a:r>
            <a:endParaRPr lang="en-US" sz="3200" b="1" dirty="0">
              <a:ln w="12700">
                <a:solidFill>
                  <a:srgbClr val="660033"/>
                </a:solidFill>
              </a:ln>
              <a:solidFill>
                <a:srgbClr val="CE767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943600"/>
            <a:ext cx="7086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From</a:t>
            </a:r>
            <a:r>
              <a:rPr lang="en-US" sz="54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5400" b="1" dirty="0">
                <a:ln w="12700">
                  <a:solidFill>
                    <a:srgbClr val="660033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dawn</a:t>
            </a:r>
            <a:r>
              <a:rPr lang="en-US" sz="54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54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to</a:t>
            </a:r>
            <a:r>
              <a:rPr lang="en-US" sz="5400" b="1" dirty="0">
                <a:ln w="127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 </a:t>
            </a:r>
            <a:r>
              <a:rPr lang="en-US" sz="5400" b="1" dirty="0">
                <a:ln w="12700">
                  <a:solidFill>
                    <a:srgbClr val="660033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dawn</a:t>
            </a:r>
            <a:r>
              <a:rPr lang="en-US" sz="54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tura MT Script Capitals" pitchFamily="66" charset="0"/>
              </a:rPr>
              <a:t>!</a:t>
            </a:r>
            <a:endParaRPr lang="en-US" sz="3600" b="1" dirty="0"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125" y="76200"/>
            <a:ext cx="86106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i="1" dirty="0" err="1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Psa</a:t>
            </a:r>
            <a:r>
              <a:rPr lang="en-US" sz="4000" b="1" i="1" dirty="0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19:1</a:t>
            </a:r>
            <a:r>
              <a:rPr lang="en-US" sz="4000" i="1" dirty="0">
                <a:ln w="12700">
                  <a:solidFill>
                    <a:schemeClr val="bg1"/>
                  </a:solidFill>
                </a:ln>
                <a:solidFill>
                  <a:srgbClr val="CE767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 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The</a:t>
            </a:r>
            <a:r>
              <a:rPr lang="en-US" sz="3200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 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heavens are proclaiming the esteem of </a:t>
            </a:r>
            <a:r>
              <a:rPr lang="en-US" sz="3200" b="1" i="1" dirty="0" err="1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Ěl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; and the expanse </a:t>
            </a:r>
            <a:b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</a:b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Franklin Gothic Heavy" pitchFamily="34" charset="0"/>
              </a:rPr>
              <a:t>is declaring the work of His hand. </a:t>
            </a:r>
            <a:endParaRPr lang="en-CA" sz="4000" b="1" i="1" dirty="0">
              <a:ln>
                <a:solidFill>
                  <a:srgbClr val="00206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07" y="1339390"/>
            <a:ext cx="84582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Yahuah’s “yoke is easy and His burden is </a:t>
            </a:r>
            <a:r>
              <a:rPr lang="en-US" sz="4800" b="1" dirty="0">
                <a:ln w="28575"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0" scaled="1"/>
                  <a:tileRect/>
                </a:gra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light</a:t>
            </a:r>
            <a:r>
              <a:rPr lang="en-US" sz="4800" b="1" dirty="0">
                <a:ln w="28575"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,</a:t>
            </a:r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” just as in the:</a:t>
            </a: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Every day begins with “</a:t>
            </a:r>
            <a:r>
              <a:rPr lang="en-US" sz="4800" b="1" dirty="0">
                <a:ln w="28575">
                  <a:solidFill>
                    <a:srgbClr val="0000FF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0" scaled="1"/>
                  <a:tileRect/>
                </a:gra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light</a:t>
            </a:r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”! </a:t>
            </a:r>
            <a:endParaRPr lang="en-US" sz="32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828639"/>
            <a:ext cx="3886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(Matt 11:30)</a:t>
            </a:r>
            <a:endParaRPr lang="en-US" sz="2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9638" y="6226806"/>
            <a:ext cx="25593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Handwriting" pitchFamily="66" charset="0"/>
              </a:rPr>
              <a:t>The End</a:t>
            </a:r>
            <a:endParaRPr lang="en-US" sz="1600" b="1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1" y="228600"/>
            <a:ext cx="4800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Questions on </a:t>
            </a:r>
            <a:b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</a:br>
            <a:r>
              <a:rPr lang="en-US" sz="4800" b="1" spc="300" dirty="0">
                <a:ln w="6350">
                  <a:solidFill>
                    <a:schemeClr val="accent4"/>
                  </a:solidFill>
                </a:ln>
                <a:solidFill>
                  <a:schemeClr val="accent4"/>
                </a:solidFill>
                <a:effectLst>
                  <a:glow rad="127000">
                    <a:schemeClr val="accent4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day-start?</a:t>
            </a:r>
            <a:endParaRPr lang="en-US" sz="3200" b="1" spc="300" dirty="0">
              <a:ln w="6350">
                <a:solidFill>
                  <a:schemeClr val="accent4"/>
                </a:solidFill>
              </a:ln>
              <a:solidFill>
                <a:schemeClr val="accent4"/>
              </a:solidFill>
              <a:effectLst>
                <a:glow rad="127000">
                  <a:schemeClr val="accent4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397" y="4876800"/>
            <a:ext cx="88824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Maiandra GD" pitchFamily="34" charset="0"/>
              </a:rPr>
              <a:t>questions@studythecalendar.com</a:t>
            </a:r>
            <a:endParaRPr lang="en-US" sz="2400" b="1" dirty="0">
              <a:ln w="50800"/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Maiandra G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5638800"/>
            <a:ext cx="7239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  <a:latin typeface="Maiandra GD" pitchFamily="34" charset="0"/>
              </a:rPr>
              <a:t>www.studythecalendar.com</a:t>
            </a:r>
            <a:endParaRPr lang="en-US" sz="2400" b="1" dirty="0">
              <a:ln w="50800"/>
              <a:solidFill>
                <a:schemeClr val="tx2"/>
              </a:solidFill>
              <a:effectLst>
                <a:glow rad="127000">
                  <a:schemeClr val="accent5">
                    <a:lumMod val="40000"/>
                    <a:lumOff val="60000"/>
                  </a:schemeClr>
                </a:glow>
              </a:effectLst>
              <a:latin typeface="Maiandra GD" pitchFamily="34" charset="0"/>
            </a:endParaRPr>
          </a:p>
        </p:txBody>
      </p:sp>
      <p:pic>
        <p:nvPicPr>
          <p:cNvPr id="9" name="Picture 3" descr="C:\Users\Rae\Desktop\Daisy CCC website\LOGO - Final Sm PPT size  4-30-20\YCC MAUVE ED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09801" cy="16573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6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60960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That is the question that needs an answer for this topic!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5200" y="3733800"/>
            <a:ext cx="548640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This issue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started in the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beginning before the verse of Genesis 1:1.</a:t>
            </a:r>
          </a:p>
        </p:txBody>
      </p:sp>
    </p:spTree>
    <p:extLst>
      <p:ext uri="{BB962C8B-B14F-4D97-AF65-F5344CB8AC3E}">
        <p14:creationId xmlns:p14="http://schemas.microsoft.com/office/powerpoint/2010/main" val="4263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pPr/>
              <a:t>9</a:t>
            </a:fld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733800" y="103094"/>
            <a:ext cx="5289176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In heaven, before Gen 1:1, Lucifer usurped worship rightly belonging </a:t>
            </a:r>
            <a:br>
              <a:rPr lang="en-US" sz="44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to only Yahuah.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3810000"/>
            <a:ext cx="883920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Being cast to this earth, the plan of Yahuah’s enemy has not changed.  </a:t>
            </a:r>
          </a:p>
          <a:p>
            <a:pPr algn="ctr"/>
            <a:endParaRPr lang="en-US" dirty="0">
              <a:solidFill>
                <a:srgbClr val="39513E"/>
              </a:solidFill>
              <a:effectLst>
                <a:glow rad="304800">
                  <a:srgbClr val="769E7E">
                    <a:alpha val="84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rgbClr val="39513E"/>
                </a:solidFill>
                <a:effectLst>
                  <a:glow rad="304800">
                    <a:srgbClr val="769E7E">
                      <a:alpha val="84000"/>
                    </a:srgbClr>
                  </a:glow>
                </a:effectLst>
                <a:latin typeface="Arial Rounded MT Bold" pitchFamily="34" charset="0"/>
              </a:rPr>
              <a:t>There is one way Satan has accomplished his goal through an interesting deception.</a:t>
            </a:r>
          </a:p>
        </p:txBody>
      </p:sp>
    </p:spTree>
    <p:extLst>
      <p:ext uri="{BB962C8B-B14F-4D97-AF65-F5344CB8AC3E}">
        <p14:creationId xmlns:p14="http://schemas.microsoft.com/office/powerpoint/2010/main" val="9694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21745</TotalTime>
  <Words>4472</Words>
  <Application>Microsoft Office PowerPoint</Application>
  <PresentationFormat>On-screen Show (4:3)</PresentationFormat>
  <Paragraphs>593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1" baseType="lpstr">
      <vt:lpstr>Arial</vt:lpstr>
      <vt:lpstr>Arial Black</vt:lpstr>
      <vt:lpstr>Arial Rounded MT Bold</vt:lpstr>
      <vt:lpstr>Arial Unicode MS</vt:lpstr>
      <vt:lpstr>Calibri</vt:lpstr>
      <vt:lpstr>Comic Sans MS</vt:lpstr>
      <vt:lpstr>Footlight MT Light</vt:lpstr>
      <vt:lpstr>Franklin Gothic Heavy</vt:lpstr>
      <vt:lpstr>Georgia</vt:lpstr>
      <vt:lpstr>Lucida Calligraphy</vt:lpstr>
      <vt:lpstr>Lucida Handwriting</vt:lpstr>
      <vt:lpstr>Maiandra GD</vt:lpstr>
      <vt:lpstr>Matura MT Script Capitals</vt:lpstr>
      <vt:lpstr>Pristina</vt:lpstr>
      <vt:lpstr>Script MT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Dawn Day WLC  May 5th 630 AM</dc:title>
  <dc:creator>Rae</dc:creator>
  <cp:lastModifiedBy>Neil Pritchard</cp:lastModifiedBy>
  <cp:revision>816</cp:revision>
  <cp:lastPrinted>2020-05-29T22:54:00Z</cp:lastPrinted>
  <dcterms:created xsi:type="dcterms:W3CDTF">2020-05-05T13:24:33Z</dcterms:created>
  <dcterms:modified xsi:type="dcterms:W3CDTF">2020-06-23T00:37:20Z</dcterms:modified>
</cp:coreProperties>
</file>