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ms-powerpoint.slideshow.macroEnabled.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autoCompressPictures="0">
  <p:sldMasterIdLst>
    <p:sldMasterId id="2147483744" r:id="rId4"/>
  </p:sldMasterIdLst>
  <p:notesMasterIdLst>
    <p:notesMasterId r:id="rId127"/>
  </p:notesMasterIdLst>
  <p:handoutMasterIdLst>
    <p:handoutMasterId r:id="rId128"/>
  </p:handoutMasterIdLst>
  <p:sldIdLst>
    <p:sldId id="583" r:id="rId5"/>
    <p:sldId id="705" r:id="rId6"/>
    <p:sldId id="770" r:id="rId7"/>
    <p:sldId id="784" r:id="rId8"/>
    <p:sldId id="594" r:id="rId9"/>
    <p:sldId id="769" r:id="rId10"/>
    <p:sldId id="768" r:id="rId11"/>
    <p:sldId id="612" r:id="rId12"/>
    <p:sldId id="788" r:id="rId13"/>
    <p:sldId id="731" r:id="rId14"/>
    <p:sldId id="616" r:id="rId15"/>
    <p:sldId id="772" r:id="rId16"/>
    <p:sldId id="617" r:id="rId17"/>
    <p:sldId id="774" r:id="rId18"/>
    <p:sldId id="795" r:id="rId19"/>
    <p:sldId id="775" r:id="rId20"/>
    <p:sldId id="591" r:id="rId21"/>
    <p:sldId id="730" r:id="rId22"/>
    <p:sldId id="669" r:id="rId23"/>
    <p:sldId id="624" r:id="rId24"/>
    <p:sldId id="472" r:id="rId25"/>
    <p:sldId id="623" r:id="rId26"/>
    <p:sldId id="779" r:id="rId27"/>
    <p:sldId id="780" r:id="rId28"/>
    <p:sldId id="803" r:id="rId29"/>
    <p:sldId id="643" r:id="rId30"/>
    <p:sldId id="657" r:id="rId31"/>
    <p:sldId id="646" r:id="rId32"/>
    <p:sldId id="777" r:id="rId33"/>
    <p:sldId id="645" r:id="rId34"/>
    <p:sldId id="647" r:id="rId35"/>
    <p:sldId id="665" r:id="rId36"/>
    <p:sldId id="656" r:id="rId37"/>
    <p:sldId id="664" r:id="rId38"/>
    <p:sldId id="666" r:id="rId39"/>
    <p:sldId id="668" r:id="rId40"/>
    <p:sldId id="621" r:id="rId41"/>
    <p:sldId id="670" r:id="rId42"/>
    <p:sldId id="674" r:id="rId43"/>
    <p:sldId id="661" r:id="rId44"/>
    <p:sldId id="677" r:id="rId45"/>
    <p:sldId id="676" r:id="rId46"/>
    <p:sldId id="652" r:id="rId47"/>
    <p:sldId id="644" r:id="rId48"/>
    <p:sldId id="681" r:id="rId49"/>
    <p:sldId id="658" r:id="rId50"/>
    <p:sldId id="660" r:id="rId51"/>
    <p:sldId id="662" r:id="rId52"/>
    <p:sldId id="659" r:id="rId53"/>
    <p:sldId id="702" r:id="rId54"/>
    <p:sldId id="650" r:id="rId55"/>
    <p:sldId id="586" r:id="rId56"/>
    <p:sldId id="698" r:id="rId57"/>
    <p:sldId id="589" r:id="rId58"/>
    <p:sldId id="686" r:id="rId59"/>
    <p:sldId id="597" r:id="rId60"/>
    <p:sldId id="699" r:id="rId61"/>
    <p:sldId id="783" r:id="rId62"/>
    <p:sldId id="688" r:id="rId63"/>
    <p:sldId id="700" r:id="rId64"/>
    <p:sldId id="690" r:id="rId65"/>
    <p:sldId id="691" r:id="rId66"/>
    <p:sldId id="804" r:id="rId67"/>
    <p:sldId id="675" r:id="rId68"/>
    <p:sldId id="735" r:id="rId69"/>
    <p:sldId id="733" r:id="rId70"/>
    <p:sldId id="708" r:id="rId71"/>
    <p:sldId id="709" r:id="rId72"/>
    <p:sldId id="710" r:id="rId73"/>
    <p:sldId id="711" r:id="rId74"/>
    <p:sldId id="715" r:id="rId75"/>
    <p:sldId id="712" r:id="rId76"/>
    <p:sldId id="767" r:id="rId77"/>
    <p:sldId id="716" r:id="rId78"/>
    <p:sldId id="734" r:id="rId79"/>
    <p:sldId id="737" r:id="rId80"/>
    <p:sldId id="806" r:id="rId81"/>
    <p:sldId id="738" r:id="rId82"/>
    <p:sldId id="794" r:id="rId83"/>
    <p:sldId id="790" r:id="rId84"/>
    <p:sldId id="796" r:id="rId85"/>
    <p:sldId id="791" r:id="rId86"/>
    <p:sldId id="807" r:id="rId87"/>
    <p:sldId id="809" r:id="rId88"/>
    <p:sldId id="792" r:id="rId89"/>
    <p:sldId id="739" r:id="rId90"/>
    <p:sldId id="740" r:id="rId91"/>
    <p:sldId id="741" r:id="rId92"/>
    <p:sldId id="787" r:id="rId93"/>
    <p:sldId id="743" r:id="rId94"/>
    <p:sldId id="754" r:id="rId95"/>
    <p:sldId id="782" r:id="rId96"/>
    <p:sldId id="747" r:id="rId97"/>
    <p:sldId id="748" r:id="rId98"/>
    <p:sldId id="749" r:id="rId99"/>
    <p:sldId id="751" r:id="rId100"/>
    <p:sldId id="752" r:id="rId101"/>
    <p:sldId id="713" r:id="rId102"/>
    <p:sldId id="753" r:id="rId103"/>
    <p:sldId id="637" r:id="rId104"/>
    <p:sldId id="756" r:id="rId105"/>
    <p:sldId id="758" r:id="rId106"/>
    <p:sldId id="760" r:id="rId107"/>
    <p:sldId id="761" r:id="rId108"/>
    <p:sldId id="797" r:id="rId109"/>
    <p:sldId id="763" r:id="rId110"/>
    <p:sldId id="555" r:id="rId111"/>
    <p:sldId id="630" r:id="rId112"/>
    <p:sldId id="762" r:id="rId113"/>
    <p:sldId id="764" r:id="rId114"/>
    <p:sldId id="608" r:id="rId115"/>
    <p:sldId id="507" r:id="rId116"/>
    <p:sldId id="805" r:id="rId117"/>
    <p:sldId id="800" r:id="rId118"/>
    <p:sldId id="808" r:id="rId119"/>
    <p:sldId id="798" r:id="rId120"/>
    <p:sldId id="801" r:id="rId121"/>
    <p:sldId id="802" r:id="rId122"/>
    <p:sldId id="755" r:id="rId123"/>
    <p:sldId id="520" r:id="rId124"/>
    <p:sldId id="785" r:id="rId125"/>
    <p:sldId id="781" r:id="rId1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9"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5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114855"/>
    <a:srgbClr val="A50021"/>
    <a:srgbClr val="FFCCFF"/>
    <a:srgbClr val="660033"/>
    <a:srgbClr val="A162D0"/>
    <a:srgbClr val="462826"/>
    <a:srgbClr val="70403C"/>
    <a:srgbClr val="0000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6" autoAdjust="0"/>
    <p:restoredTop sz="93254" autoAdjust="0"/>
  </p:normalViewPr>
  <p:slideViewPr>
    <p:cSldViewPr snapToGrid="0">
      <p:cViewPr varScale="1">
        <p:scale>
          <a:sx n="37" d="100"/>
          <a:sy n="37" d="100"/>
        </p:scale>
        <p:origin x="60" y="1158"/>
      </p:cViewPr>
      <p:guideLst>
        <p:guide orient="horz" pos="1979"/>
        <p:guide pos="3863"/>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varScale="1">
        <p:scale>
          <a:sx n="68" d="100"/>
          <a:sy n="68" d="100"/>
        </p:scale>
        <p:origin x="3288"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commentAuthors" Target="commen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50CD35-3488-43AA-B5FC-B8D2E0E5E870}"/>
              </a:ext>
            </a:extLst>
          </p:cNvPr>
          <p:cNvSpPr>
            <a:spLocks noGrp="1"/>
          </p:cNvSpPr>
          <p:nvPr>
            <p:ph type="hdr" sz="quarter"/>
          </p:nvPr>
        </p:nvSpPr>
        <p:spPr>
          <a:xfrm>
            <a:off x="0" y="1"/>
            <a:ext cx="3037840" cy="466434"/>
          </a:xfrm>
          <a:prstGeom prst="rect">
            <a:avLst/>
          </a:prstGeom>
        </p:spPr>
        <p:txBody>
          <a:bodyPr vert="horz" lIns="93162" tIns="46580" rIns="93162" bIns="4658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AFD3A2D-325D-43B3-AD08-92DA61C89F92}"/>
              </a:ext>
            </a:extLst>
          </p:cNvPr>
          <p:cNvSpPr>
            <a:spLocks noGrp="1"/>
          </p:cNvSpPr>
          <p:nvPr>
            <p:ph type="dt" sz="quarter" idx="1"/>
          </p:nvPr>
        </p:nvSpPr>
        <p:spPr>
          <a:xfrm>
            <a:off x="3970938" y="1"/>
            <a:ext cx="3037840" cy="466434"/>
          </a:xfrm>
          <a:prstGeom prst="rect">
            <a:avLst/>
          </a:prstGeom>
        </p:spPr>
        <p:txBody>
          <a:bodyPr vert="horz" lIns="93162" tIns="46580" rIns="93162" bIns="46580" rtlCol="0"/>
          <a:lstStyle>
            <a:lvl1pPr algn="r">
              <a:defRPr sz="1200"/>
            </a:lvl1pPr>
          </a:lstStyle>
          <a:p>
            <a:fld id="{6ED70242-D98F-4CA2-AA36-61B2129D3457}" type="datetimeFigureOut">
              <a:rPr lang="en-US" smtClean="0"/>
              <a:pPr/>
              <a:t>1/25/2021</a:t>
            </a:fld>
            <a:endParaRPr lang="en-US" dirty="0"/>
          </a:p>
        </p:txBody>
      </p:sp>
      <p:sp>
        <p:nvSpPr>
          <p:cNvPr id="4" name="Footer Placeholder 3">
            <a:extLst>
              <a:ext uri="{FF2B5EF4-FFF2-40B4-BE49-F238E27FC236}">
                <a16:creationId xmlns:a16="http://schemas.microsoft.com/office/drawing/2014/main" id="{B6DC9CF5-6832-4C16-84DD-69D490A92744}"/>
              </a:ext>
            </a:extLst>
          </p:cNvPr>
          <p:cNvSpPr>
            <a:spLocks noGrp="1"/>
          </p:cNvSpPr>
          <p:nvPr>
            <p:ph type="ftr" sz="quarter" idx="2"/>
          </p:nvPr>
        </p:nvSpPr>
        <p:spPr>
          <a:xfrm>
            <a:off x="0" y="8829967"/>
            <a:ext cx="3037840" cy="466433"/>
          </a:xfrm>
          <a:prstGeom prst="rect">
            <a:avLst/>
          </a:prstGeom>
        </p:spPr>
        <p:txBody>
          <a:bodyPr vert="horz" lIns="93162" tIns="46580" rIns="93162" bIns="4658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B900772-0433-4971-B886-8CC9B08E33DE}"/>
              </a:ext>
            </a:extLst>
          </p:cNvPr>
          <p:cNvSpPr>
            <a:spLocks noGrp="1"/>
          </p:cNvSpPr>
          <p:nvPr>
            <p:ph type="sldNum" sz="quarter" idx="3"/>
          </p:nvPr>
        </p:nvSpPr>
        <p:spPr>
          <a:xfrm>
            <a:off x="3970938" y="8829967"/>
            <a:ext cx="3037840" cy="466433"/>
          </a:xfrm>
          <a:prstGeom prst="rect">
            <a:avLst/>
          </a:prstGeom>
        </p:spPr>
        <p:txBody>
          <a:bodyPr vert="horz" lIns="93162" tIns="46580" rIns="93162" bIns="46580" rtlCol="0" anchor="b"/>
          <a:lstStyle>
            <a:lvl1pPr algn="r">
              <a:defRPr sz="1200"/>
            </a:lvl1pPr>
          </a:lstStyle>
          <a:p>
            <a:fld id="{A04ABCAE-FFE3-4AA0-AEDB-071C3BC5DE9F}" type="slidenum">
              <a:rPr lang="en-US" smtClean="0"/>
              <a:pPr/>
              <a:t>‹#›</a:t>
            </a:fld>
            <a:endParaRPr lang="en-US" dirty="0"/>
          </a:p>
        </p:txBody>
      </p:sp>
    </p:spTree>
    <p:extLst>
      <p:ext uri="{BB962C8B-B14F-4D97-AF65-F5344CB8AC3E}">
        <p14:creationId xmlns:p14="http://schemas.microsoft.com/office/powerpoint/2010/main" val="404131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2" tIns="46580" rIns="93162" bIns="46580"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2" tIns="46580" rIns="93162" bIns="46580" rtlCol="0"/>
          <a:lstStyle>
            <a:lvl1pPr algn="r">
              <a:defRPr sz="1200"/>
            </a:lvl1pPr>
          </a:lstStyle>
          <a:p>
            <a:fld id="{0926049E-91CC-41D7-86A4-048631A56457}" type="datetimeFigureOut">
              <a:rPr lang="en-US" smtClean="0"/>
              <a:pPr/>
              <a:t>1/25/2021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2" tIns="46580" rIns="93162" bIns="46580" rtlCol="0" anchor="ctr"/>
          <a:lstStyle/>
          <a:p>
            <a:endParaRPr lang="en-US" dirty="0"/>
          </a:p>
        </p:txBody>
      </p:sp>
      <p:sp>
        <p:nvSpPr>
          <p:cNvPr id="5" name="Notes Placeholder 4"/>
          <p:cNvSpPr>
            <a:spLocks noGrp="1"/>
          </p:cNvSpPr>
          <p:nvPr>
            <p:ph type="body" sz="quarter" idx="3"/>
          </p:nvPr>
        </p:nvSpPr>
        <p:spPr>
          <a:xfrm>
            <a:off x="701041" y="4473893"/>
            <a:ext cx="5608320" cy="3660457"/>
          </a:xfrm>
          <a:prstGeom prst="rect">
            <a:avLst/>
          </a:prstGeom>
        </p:spPr>
        <p:txBody>
          <a:bodyPr vert="horz" lIns="93162" tIns="46580" rIns="93162"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62" tIns="46580" rIns="93162" bIns="465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62" tIns="46580" rIns="93162" bIns="46580" rtlCol="0" anchor="b"/>
          <a:lstStyle>
            <a:lvl1pPr algn="r">
              <a:defRPr sz="1200"/>
            </a:lvl1pPr>
          </a:lstStyle>
          <a:p>
            <a:fld id="{575407AF-B087-4509-BB09-FC5C1A27DEC7}" type="slidenum">
              <a:rPr lang="en-US" smtClean="0"/>
              <a:pPr/>
              <a:t>‹#›</a:t>
            </a:fld>
            <a:endParaRPr lang="en-US" dirty="0"/>
          </a:p>
        </p:txBody>
      </p:sp>
    </p:spTree>
    <p:extLst>
      <p:ext uri="{BB962C8B-B14F-4D97-AF65-F5344CB8AC3E}">
        <p14:creationId xmlns:p14="http://schemas.microsoft.com/office/powerpoint/2010/main" val="3680104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 21:  10 min – started and that’s about all. 1.07 MB</a:t>
            </a:r>
          </a:p>
          <a:p>
            <a:r>
              <a:rPr lang="en-US" dirty="0"/>
              <a:t>Nov 11:  1030 AM - </a:t>
            </a:r>
          </a:p>
        </p:txBody>
      </p:sp>
      <p:sp>
        <p:nvSpPr>
          <p:cNvPr id="4" name="Slide Number Placeholder 3"/>
          <p:cNvSpPr>
            <a:spLocks noGrp="1"/>
          </p:cNvSpPr>
          <p:nvPr>
            <p:ph type="sldNum" sz="quarter" idx="10"/>
          </p:nvPr>
        </p:nvSpPr>
        <p:spPr/>
        <p:txBody>
          <a:bodyPr/>
          <a:lstStyle/>
          <a:p>
            <a:fld id="{575407AF-B087-4509-BB09-FC5C1A27DEC7}" type="slidenum">
              <a:rPr lang="en-US" smtClean="0"/>
              <a:pPr/>
              <a:t>1</a:t>
            </a:fld>
            <a:endParaRPr lang="en-US" dirty="0"/>
          </a:p>
        </p:txBody>
      </p:sp>
    </p:spTree>
    <p:extLst>
      <p:ext uri="{BB962C8B-B14F-4D97-AF65-F5344CB8AC3E}">
        <p14:creationId xmlns:p14="http://schemas.microsoft.com/office/powerpoint/2010/main" val="1763321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78</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86</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87</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88</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89</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90</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91</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92</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93</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94</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 21:  10 min – started and that’s about all. 1.07 MB</a:t>
            </a:r>
          </a:p>
          <a:p>
            <a:r>
              <a:rPr lang="en-US" dirty="0"/>
              <a:t>Nov 11:  1030 AM - </a:t>
            </a:r>
          </a:p>
        </p:txBody>
      </p:sp>
      <p:sp>
        <p:nvSpPr>
          <p:cNvPr id="4" name="Slide Number Placeholder 3"/>
          <p:cNvSpPr>
            <a:spLocks noGrp="1"/>
          </p:cNvSpPr>
          <p:nvPr>
            <p:ph type="sldNum" sz="quarter" idx="10"/>
          </p:nvPr>
        </p:nvSpPr>
        <p:spPr/>
        <p:txBody>
          <a:bodyPr/>
          <a:lstStyle/>
          <a:p>
            <a:fld id="{575407AF-B087-4509-BB09-FC5C1A27DEC7}" type="slidenum">
              <a:rPr lang="en-US" smtClean="0"/>
              <a:pPr/>
              <a:t>25</a:t>
            </a:fld>
            <a:endParaRPr lang="en-US" dirty="0"/>
          </a:p>
        </p:txBody>
      </p:sp>
    </p:spTree>
    <p:extLst>
      <p:ext uri="{BB962C8B-B14F-4D97-AF65-F5344CB8AC3E}">
        <p14:creationId xmlns:p14="http://schemas.microsoft.com/office/powerpoint/2010/main" val="1763321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95</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96</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97</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99</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101</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105</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106</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109</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110</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113</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 21:  10 min – started and that’s about all. 1.07 MB</a:t>
            </a:r>
          </a:p>
          <a:p>
            <a:r>
              <a:rPr lang="en-US" dirty="0"/>
              <a:t>Nov 11:  1030 AM - </a:t>
            </a:r>
          </a:p>
        </p:txBody>
      </p:sp>
      <p:sp>
        <p:nvSpPr>
          <p:cNvPr id="4" name="Slide Number Placeholder 3"/>
          <p:cNvSpPr>
            <a:spLocks noGrp="1"/>
          </p:cNvSpPr>
          <p:nvPr>
            <p:ph type="sldNum" sz="quarter" idx="10"/>
          </p:nvPr>
        </p:nvSpPr>
        <p:spPr/>
        <p:txBody>
          <a:bodyPr/>
          <a:lstStyle/>
          <a:p>
            <a:fld id="{575407AF-B087-4509-BB09-FC5C1A27DEC7}" type="slidenum">
              <a:rPr lang="en-US" smtClean="0"/>
              <a:pPr/>
              <a:t>63</a:t>
            </a:fld>
            <a:endParaRPr lang="en-US" dirty="0"/>
          </a:p>
        </p:txBody>
      </p:sp>
    </p:spTree>
    <p:extLst>
      <p:ext uri="{BB962C8B-B14F-4D97-AF65-F5344CB8AC3E}">
        <p14:creationId xmlns:p14="http://schemas.microsoft.com/office/powerpoint/2010/main" val="1763321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65</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73</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74</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75</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76</a:t>
            </a:fld>
            <a:endParaRPr lang="en-US" dirty="0"/>
          </a:p>
        </p:txBody>
      </p:sp>
    </p:spTree>
    <p:extLst>
      <p:ext uri="{BB962C8B-B14F-4D97-AF65-F5344CB8AC3E}">
        <p14:creationId xmlns:p14="http://schemas.microsoft.com/office/powerpoint/2010/main" val="801770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 </a:t>
            </a:r>
            <a:r>
              <a:rPr lang="en-US" dirty="0" err="1"/>
              <a:t>mb</a:t>
            </a:r>
            <a:endParaRPr lang="en-US" dirty="0"/>
          </a:p>
        </p:txBody>
      </p:sp>
      <p:sp>
        <p:nvSpPr>
          <p:cNvPr id="4" name="Slide Number Placeholder 3"/>
          <p:cNvSpPr>
            <a:spLocks noGrp="1"/>
          </p:cNvSpPr>
          <p:nvPr>
            <p:ph type="sldNum" sz="quarter" idx="10"/>
          </p:nvPr>
        </p:nvSpPr>
        <p:spPr/>
        <p:txBody>
          <a:bodyPr/>
          <a:lstStyle/>
          <a:p>
            <a:fld id="{575407AF-B087-4509-BB09-FC5C1A27DEC7}" type="slidenum">
              <a:rPr lang="en-US" smtClean="0"/>
              <a:pPr/>
              <a:t>77</a:t>
            </a:fld>
            <a:endParaRPr lang="en-US" dirty="0"/>
          </a:p>
        </p:txBody>
      </p:sp>
    </p:spTree>
    <p:extLst>
      <p:ext uri="{BB962C8B-B14F-4D97-AF65-F5344CB8AC3E}">
        <p14:creationId xmlns:p14="http://schemas.microsoft.com/office/powerpoint/2010/main" val="801770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0"/>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4"/>
          <p:cNvSpPr>
            <a:spLocks/>
          </p:cNvSpPr>
          <p:nvPr/>
        </p:nvSpPr>
        <p:spPr bwMode="hidden">
          <a:xfrm>
            <a:off x="7990071" y="5499186"/>
            <a:ext cx="3909321" cy="71494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554434" y="5370719"/>
            <a:ext cx="7535485" cy="85122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839038" y="5383008"/>
            <a:ext cx="7431467" cy="775266"/>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7618338" y="5369602"/>
            <a:ext cx="4281054" cy="652385"/>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282220" y="5353963"/>
            <a:ext cx="11617172" cy="133158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914400" y="1600200"/>
            <a:ext cx="10363200" cy="1780108"/>
          </a:xfrm>
          <a:prstGeom prst="rect">
            <a:avLst/>
          </a:prstGeom>
        </p:spPr>
        <p:txBody>
          <a:bodyPr anchor="b">
            <a:normAutofit/>
            <a:scene3d>
              <a:camera prst="orthographicFront"/>
              <a:lightRig rig="threePt" dir="t"/>
            </a:scene3d>
            <a:sp3d extrusionH="57150">
              <a:bevelT w="38100" h="38100"/>
            </a:sp3d>
          </a:bodyPr>
          <a:lstStyle>
            <a:lvl1pPr>
              <a:defRPr sz="4400" b="1">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201624" y="6938322"/>
            <a:ext cx="5048921" cy="365125"/>
          </a:xfrm>
        </p:spPr>
        <p:txBody>
          <a:bodyPr/>
          <a:lstStyle/>
          <a:p>
            <a:endParaRPr lang="en-US" dirty="0"/>
          </a:p>
        </p:txBody>
      </p:sp>
      <p:sp>
        <p:nvSpPr>
          <p:cNvPr id="17" name="Slide Number Placeholder 6"/>
          <p:cNvSpPr>
            <a:spLocks noGrp="1"/>
          </p:cNvSpPr>
          <p:nvPr>
            <p:ph type="sldNum" sz="quarter" idx="12"/>
          </p:nvPr>
        </p:nvSpPr>
        <p:spPr>
          <a:xfrm>
            <a:off x="10605573" y="6930563"/>
            <a:ext cx="1549101" cy="365125"/>
          </a:xfrm>
        </p:spPr>
        <p:txBody>
          <a:bodyPr/>
          <a:lstStyle>
            <a:lvl1pPr algn="r">
              <a:defRPr sz="1200" b="1">
                <a:solidFill>
                  <a:schemeClr val="tx2"/>
                </a:solidFill>
              </a:defRPr>
            </a:lvl1pPr>
          </a:lstStyle>
          <a:p>
            <a:fld id="{6D22F896-40B5-4ADD-8801-0D06FADFA09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84896" y="6250165"/>
            <a:ext cx="5048920" cy="365125"/>
          </a:xfrm>
          <a:prstGeom prst="rect">
            <a:avLst/>
          </a:prstGeom>
        </p:spPr>
        <p:txBody>
          <a:bodyPr/>
          <a:lstStyle/>
          <a:p>
            <a:fld id="{B4B93779-8BB1-45E5-B8F5-DA5B45B5650D}" type="datetime1">
              <a:rPr lang="en-US" smtClean="0"/>
              <a:pPr/>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p>
            <a:fld id="{6D22F896-40B5-4ADD-8801-0D06FADFA095}" type="slidenum">
              <a:rPr lang="en-US" smtClean="0"/>
              <a:pPr/>
              <a:t>‹#›</a:t>
            </a:fld>
            <a:endParaRPr lang="en-US" dirty="0"/>
          </a:p>
        </p:txBody>
      </p:sp>
      <p:sp>
        <p:nvSpPr>
          <p:cNvPr id="7" name="&quot;No&quot; Symbol 6"/>
          <p:cNvSpPr/>
          <p:nvPr userDrawn="1"/>
        </p:nvSpPr>
        <p:spPr>
          <a:xfrm>
            <a:off x="2343150" y="1323975"/>
            <a:ext cx="4362450" cy="4029075"/>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6884896" y="6250165"/>
            <a:ext cx="5048920" cy="365125"/>
          </a:xfrm>
          <a:prstGeom prst="rect">
            <a:avLst/>
          </a:prstGeom>
        </p:spPr>
        <p:txBody>
          <a:bodyPr/>
          <a:lstStyle/>
          <a:p>
            <a:fld id="{C690BE0A-2A25-4221-A5B9-899A65B58553}" type="datetime1">
              <a:rPr lang="en-US" smtClean="0"/>
              <a:pPr/>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p>
            <a:fld id="{6D22F896-40B5-4ADD-8801-0D06FADFA095}" type="slidenum">
              <a:rPr lang="en-US" smtClean="0"/>
              <a:pPr/>
              <a:t>‹#›</a:t>
            </a:fld>
            <a:endParaRPr lang="en-US" dirty="0"/>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a:prstGeom prst="rect">
            <a:avLst/>
          </a:prstGeo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0322" y="4711616"/>
            <a:ext cx="9613859" cy="453051"/>
          </a:xfrm>
          <a:prstGeom prst="rect">
            <a:avLst/>
          </a:prstGeo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2000250"/>
            <a:ext cx="9613859" cy="219892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8" name="Slide Number Placeholder 6"/>
          <p:cNvSpPr txBox="1">
            <a:spLocks/>
          </p:cNvSpPr>
          <p:nvPr userDrawn="1"/>
        </p:nvSpPr>
        <p:spPr>
          <a:xfrm>
            <a:off x="10560201" y="64120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dirty="0"/>
          </a:p>
        </p:txBody>
      </p:sp>
      <p:sp>
        <p:nvSpPr>
          <p:cNvPr id="9" name="&quot;No&quot; Symbol 8"/>
          <p:cNvSpPr/>
          <p:nvPr userDrawn="1"/>
        </p:nvSpPr>
        <p:spPr>
          <a:xfrm>
            <a:off x="2343150" y="1323975"/>
            <a:ext cx="4362450" cy="4029075"/>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843327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8" name="Slide Number Placeholder 6"/>
          <p:cNvSpPr>
            <a:spLocks noGrp="1"/>
          </p:cNvSpPr>
          <p:nvPr>
            <p:ph type="sldNum" sz="quarter" idx="12"/>
          </p:nvPr>
        </p:nvSpPr>
        <p:spPr>
          <a:xfrm>
            <a:off x="10560201" y="6412089"/>
            <a:ext cx="1549101" cy="365125"/>
          </a:xfrm>
        </p:spPr>
        <p:txBody>
          <a:bodyPr/>
          <a:lstStyle>
            <a:lvl1pPr algn="r">
              <a:defRPr sz="1200" b="1">
                <a:solidFill>
                  <a:schemeClr val="tx2"/>
                </a:solidFill>
              </a:defRPr>
            </a:lvl1pPr>
          </a:lstStyle>
          <a:p>
            <a:fld id="{6D22F896-40B5-4ADD-8801-0D06FADFA095}" type="slidenum">
              <a:rPr lang="en-US" smtClean="0"/>
              <a:pPr/>
              <a:t>‹#›</a:t>
            </a:fld>
            <a:endParaRPr lang="en-US" dirty="0"/>
          </a:p>
        </p:txBody>
      </p:sp>
      <p:sp>
        <p:nvSpPr>
          <p:cNvPr id="2" name="&quot;No&quot; Symbol 1"/>
          <p:cNvSpPr/>
          <p:nvPr userDrawn="1"/>
        </p:nvSpPr>
        <p:spPr>
          <a:xfrm>
            <a:off x="-2181225" y="-530225"/>
            <a:ext cx="4362450" cy="4029075"/>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a:xfrm>
            <a:off x="6884896" y="6250165"/>
            <a:ext cx="5048920" cy="365125"/>
          </a:xfrm>
          <a:prstGeom prst="rect">
            <a:avLst/>
          </a:prstGeom>
        </p:spPr>
        <p:txBody>
          <a:bodyPr/>
          <a:lstStyle/>
          <a:p>
            <a:fld id="{5694AE16-48DD-441C-A1FE-5C9D6989888B}" type="datetime1">
              <a:rPr lang="en-US" smtClean="0"/>
              <a:pPr/>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p>
            <a:fld id="{6D22F896-40B5-4ADD-8801-0D06FADFA095}" type="slidenum">
              <a:rPr lang="en-US" smtClean="0"/>
              <a:pPr/>
              <a:t>‹#›</a:t>
            </a:fld>
            <a:endParaRPr lang="en-US" dirty="0"/>
          </a:p>
        </p:txBody>
      </p:sp>
      <p:sp>
        <p:nvSpPr>
          <p:cNvPr id="15" name="Title 1"/>
          <p:cNvSpPr txBox="1">
            <a:spLocks/>
          </p:cNvSpPr>
          <p:nvPr userDrawn="1"/>
        </p:nvSpPr>
        <p:spPr>
          <a:xfrm>
            <a:off x="914400" y="796671"/>
            <a:ext cx="10363200" cy="1780108"/>
          </a:xfrm>
          <a:prstGeom prst="rect">
            <a:avLst/>
          </a:prstGeom>
        </p:spPr>
        <p:txBody>
          <a:bodyPr anchor="b">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10560201" y="6412089"/>
            <a:ext cx="1549101" cy="365125"/>
          </a:xfrm>
          <a:prstGeom prst="rect">
            <a:avLst/>
          </a:prstGeom>
        </p:spPr>
        <p:txBody>
          <a:bodyPr/>
          <a:lstStyle>
            <a:lvl1pPr algn="r">
              <a:defRPr sz="1200" b="1">
                <a:solidFill>
                  <a:schemeClr val="tx2"/>
                </a:solidFill>
              </a:defRPr>
            </a:lvl1pPr>
          </a:lstStyle>
          <a:p>
            <a:fld id="{6D22F896-40B5-4ADD-8801-0D06FADFA095}" type="slidenum">
              <a:rPr lang="en-US" smtClean="0"/>
              <a:pPr/>
              <a:t>‹#›</a:t>
            </a:fld>
            <a:endParaRPr lang="en-US" dirty="0"/>
          </a:p>
        </p:txBody>
      </p:sp>
      <p:sp>
        <p:nvSpPr>
          <p:cNvPr id="9" name="Content Placeholder 8"/>
          <p:cNvSpPr>
            <a:spLocks noGrp="1"/>
          </p:cNvSpPr>
          <p:nvPr>
            <p:ph sz="quarter" idx="13"/>
          </p:nvPr>
        </p:nvSpPr>
        <p:spPr>
          <a:xfrm>
            <a:off x="902207" y="2679192"/>
            <a:ext cx="5096256" cy="3447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quot;No&quot; Symbol 7"/>
          <p:cNvSpPr/>
          <p:nvPr userDrawn="1"/>
        </p:nvSpPr>
        <p:spPr>
          <a:xfrm>
            <a:off x="-2686050" y="4295775"/>
            <a:ext cx="4362450" cy="4029075"/>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1"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Slide Number Placeholder 6"/>
          <p:cNvSpPr>
            <a:spLocks noGrp="1"/>
          </p:cNvSpPr>
          <p:nvPr>
            <p:ph type="sldNum" sz="quarter" idx="12"/>
          </p:nvPr>
        </p:nvSpPr>
        <p:spPr>
          <a:xfrm>
            <a:off x="10560201" y="6412089"/>
            <a:ext cx="1549101" cy="365125"/>
          </a:xfrm>
        </p:spPr>
        <p:txBody>
          <a:bodyPr/>
          <a:lstStyle>
            <a:lvl1pPr algn="r">
              <a:defRPr sz="1200" b="1">
                <a:solidFill>
                  <a:schemeClr val="tx2"/>
                </a:solidFill>
              </a:defRPr>
            </a:lvl1pPr>
          </a:lstStyle>
          <a:p>
            <a:fld id="{6D22F896-40B5-4ADD-8801-0D06FADFA095}" type="slidenum">
              <a:rPr lang="en-US" smtClean="0"/>
              <a:pPr/>
              <a:t>‹#›</a:t>
            </a:fld>
            <a:endParaRPr lang="en-US" dirty="0"/>
          </a:p>
        </p:txBody>
      </p:sp>
      <p:sp>
        <p:nvSpPr>
          <p:cNvPr id="11" name="&quot;No&quot; Symbol 10"/>
          <p:cNvSpPr/>
          <p:nvPr userDrawn="1"/>
        </p:nvSpPr>
        <p:spPr>
          <a:xfrm>
            <a:off x="2343150" y="1323975"/>
            <a:ext cx="4362450" cy="4029075"/>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a:xfrm>
            <a:off x="10560201" y="6412089"/>
            <a:ext cx="1549101" cy="365125"/>
          </a:xfrm>
        </p:spPr>
        <p:txBody>
          <a:bodyPr/>
          <a:lstStyle>
            <a:lvl1pPr algn="r">
              <a:defRPr sz="1200" b="1">
                <a:solidFill>
                  <a:schemeClr val="tx2"/>
                </a:solidFill>
              </a:defRPr>
            </a:lvl1pPr>
          </a:lstStyle>
          <a:p>
            <a:fld id="{6D22F896-40B5-4ADD-8801-0D06FADFA095}" type="slidenum">
              <a:rPr lang="en-US" smtClean="0"/>
              <a:pPr/>
              <a:t>‹#›</a:t>
            </a:fld>
            <a:endParaRPr lang="en-US" dirty="0"/>
          </a:p>
        </p:txBody>
      </p:sp>
      <p:sp>
        <p:nvSpPr>
          <p:cNvPr id="7" name="&quot;No&quot; Symbol 6"/>
          <p:cNvSpPr/>
          <p:nvPr userDrawn="1"/>
        </p:nvSpPr>
        <p:spPr>
          <a:xfrm>
            <a:off x="2343150" y="1323975"/>
            <a:ext cx="4362450" cy="4029075"/>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1"/>
          </p:nvPr>
        </p:nvSpPr>
        <p:spPr/>
        <p:txBody>
          <a:bodyPr/>
          <a:lstStyle/>
          <a:p>
            <a:endParaRPr lang="en-US" dirty="0"/>
          </a:p>
        </p:txBody>
      </p:sp>
      <p:sp>
        <p:nvSpPr>
          <p:cNvPr id="13" name="Slide Number Placeholder 6"/>
          <p:cNvSpPr>
            <a:spLocks noGrp="1"/>
          </p:cNvSpPr>
          <p:nvPr>
            <p:ph type="sldNum" sz="quarter" idx="12"/>
          </p:nvPr>
        </p:nvSpPr>
        <p:spPr>
          <a:xfrm>
            <a:off x="10560201" y="6412089"/>
            <a:ext cx="1549101" cy="365125"/>
          </a:xfrm>
        </p:spPr>
        <p:txBody>
          <a:bodyPr/>
          <a:lstStyle>
            <a:lvl1pPr algn="r">
              <a:defRPr sz="1200" b="1">
                <a:solidFill>
                  <a:schemeClr val="tx2"/>
                </a:solidFill>
              </a:defRPr>
            </a:lvl1pPr>
          </a:lstStyle>
          <a:p>
            <a:fld id="{6D22F896-40B5-4ADD-8801-0D06FADFA095}" type="slidenum">
              <a:rPr lang="en-US" smtClean="0"/>
              <a:pPr/>
              <a:t>‹#›</a:t>
            </a:fld>
            <a:endParaRPr lang="en-US" dirty="0"/>
          </a:p>
        </p:txBody>
      </p:sp>
      <p:sp>
        <p:nvSpPr>
          <p:cNvPr id="14" name="Title 1"/>
          <p:cNvSpPr>
            <a:spLocks noGrp="1"/>
          </p:cNvSpPr>
          <p:nvPr>
            <p:ph type="ctrTitle"/>
          </p:nvPr>
        </p:nvSpPr>
        <p:spPr>
          <a:xfrm>
            <a:off x="375083" y="228600"/>
            <a:ext cx="11445442" cy="647700"/>
          </a:xfrm>
          <a:prstGeom prst="rect">
            <a:avLst/>
          </a:prstGeom>
        </p:spPr>
        <p:txBody>
          <a:bodyPr anchor="b">
            <a:normAutofit/>
            <a:scene3d>
              <a:camera prst="orthographicFront"/>
              <a:lightRig rig="threePt" dir="t"/>
            </a:scene3d>
            <a:sp3d extrusionH="57150">
              <a:bevelT w="38100" h="38100"/>
            </a:sp3d>
          </a:bodyPr>
          <a:lstStyle>
            <a:lvl1pPr>
              <a:defRPr sz="4400" b="1">
                <a:solidFill>
                  <a:srgbClr val="FFFFFF"/>
                </a:solidFill>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dirty="0"/>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a:prstGeom prst="rect">
            <a:avLst/>
          </a:prstGeom>
        </p:spPr>
        <p:txBody>
          <a:bodyPr anchor="b">
            <a:noAutofit/>
            <a:scene3d>
              <a:camera prst="orthographicFront"/>
              <a:lightRig rig="threePt" dir="t"/>
            </a:scene3d>
            <a:sp3d extrusionH="57150">
              <a:bevelT w="38100" h="38100"/>
            </a:sp3d>
          </a:bodyPr>
          <a:lstStyle>
            <a:lvl1pPr algn="l">
              <a:defRPr sz="32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6"/>
          <p:cNvSpPr>
            <a:spLocks noGrp="1"/>
          </p:cNvSpPr>
          <p:nvPr>
            <p:ph type="sldNum" sz="quarter" idx="12"/>
          </p:nvPr>
        </p:nvSpPr>
        <p:spPr>
          <a:xfrm>
            <a:off x="10560201" y="6412089"/>
            <a:ext cx="1549101" cy="365125"/>
          </a:xfrm>
        </p:spPr>
        <p:txBody>
          <a:bodyPr/>
          <a:lstStyle>
            <a:lvl1pPr algn="r">
              <a:defRPr sz="1200" b="1">
                <a:solidFill>
                  <a:schemeClr val="tx2"/>
                </a:solidFill>
              </a:defRPr>
            </a:lvl1pPr>
          </a:lstStyle>
          <a:p>
            <a:fld id="{6D22F896-40B5-4ADD-8801-0D06FADFA095}" type="slidenum">
              <a:rPr lang="en-US" smtClean="0"/>
              <a:pPr/>
              <a:t>‹#›</a:t>
            </a:fld>
            <a:endParaRPr lang="en-US" dirty="0"/>
          </a:p>
        </p:txBody>
      </p:sp>
      <p:sp>
        <p:nvSpPr>
          <p:cNvPr id="17" name="Title 1"/>
          <p:cNvSpPr txBox="1">
            <a:spLocks/>
          </p:cNvSpPr>
          <p:nvPr userDrawn="1"/>
        </p:nvSpPr>
        <p:spPr>
          <a:xfrm>
            <a:off x="371475" y="284607"/>
            <a:ext cx="11391900" cy="574807"/>
          </a:xfrm>
          <a:prstGeom prst="rect">
            <a:avLst/>
          </a:prstGeom>
        </p:spPr>
        <p:txBody>
          <a:bodyPr anchor="b">
            <a:normAutofit fontScale="85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a:prstGeom prst="rect">
            <a:avLst/>
          </a:prstGeom>
        </p:spPr>
        <p:txBody>
          <a:bodyPr anchor="b">
            <a:normAutofit/>
            <a:scene3d>
              <a:camera prst="orthographicFront"/>
              <a:lightRig rig="threePt" dir="t"/>
            </a:scene3d>
            <a:sp3d extrusionH="57150">
              <a:bevelT w="38100" h="38100"/>
            </a:sp3d>
          </a:bodyPr>
          <a:lstStyle>
            <a:lvl1pPr algn="l">
              <a:defRPr sz="2800" b="1">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Slide Number Placeholder 6"/>
          <p:cNvSpPr>
            <a:spLocks noGrp="1"/>
          </p:cNvSpPr>
          <p:nvPr>
            <p:ph type="sldNum" sz="quarter" idx="12"/>
          </p:nvPr>
        </p:nvSpPr>
        <p:spPr>
          <a:xfrm>
            <a:off x="10560201" y="6412089"/>
            <a:ext cx="1549101" cy="365125"/>
          </a:xfrm>
        </p:spPr>
        <p:txBody>
          <a:bodyPr/>
          <a:lstStyle>
            <a:lvl1pPr algn="r">
              <a:defRPr sz="1200" b="1">
                <a:solidFill>
                  <a:schemeClr val="tx2"/>
                </a:solidFill>
              </a:defRPr>
            </a:lvl1pPr>
          </a:lstStyle>
          <a:p>
            <a:fld id="{6D22F896-40B5-4ADD-8801-0D06FADFA09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38100">
              <a:solidFill>
                <a:srgbClr val="FFFFFF"/>
              </a:solidFill>
              <a:prstDash val="solid"/>
              <a:round/>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38100">
              <a:solidFill>
                <a:srgbClr val="FFFFFF"/>
              </a:solidFill>
              <a:prstDash val="solid"/>
              <a:round/>
              <a:headEnd/>
              <a:tailEnd/>
            </a:ln>
            <a:scene3d>
              <a:camera prst="orthographicFront"/>
              <a:lightRig rig="threePt" dir="t"/>
            </a:scene3d>
            <a:sp3d>
              <a:bevelT w="152400" h="50800" prst="softRound"/>
            </a:sp3d>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6"/>
          <p:cNvSpPr>
            <a:spLocks noGrp="1"/>
          </p:cNvSpPr>
          <p:nvPr>
            <p:ph type="sldNum" sz="quarter" idx="4"/>
          </p:nvPr>
        </p:nvSpPr>
        <p:spPr>
          <a:xfrm>
            <a:off x="10560201" y="6412089"/>
            <a:ext cx="1549101" cy="365125"/>
          </a:xfrm>
          <a:prstGeom prst="rect">
            <a:avLst/>
          </a:prstGeom>
        </p:spPr>
        <p:txBody>
          <a:bodyPr/>
          <a:lstStyle>
            <a:lvl1pPr algn="r">
              <a:defRPr sz="1200" b="1">
                <a:solidFill>
                  <a:schemeClr val="tx2"/>
                </a:solidFill>
              </a:defRPr>
            </a:lvl1pPr>
          </a:lstStyle>
          <a:p>
            <a:fld id="{6D22F896-40B5-4ADD-8801-0D06FADFA095}" type="slidenum">
              <a:rPr lang="en-US" smtClean="0"/>
              <a:pPr/>
              <a:t>‹#›</a:t>
            </a:fld>
            <a:endParaRPr lang="en-US" dirty="0"/>
          </a:p>
        </p:txBody>
      </p:sp>
      <p:sp>
        <p:nvSpPr>
          <p:cNvPr id="16" name="Title 1"/>
          <p:cNvSpPr txBox="1">
            <a:spLocks/>
          </p:cNvSpPr>
          <p:nvPr/>
        </p:nvSpPr>
        <p:spPr>
          <a:xfrm>
            <a:off x="521912" y="249172"/>
            <a:ext cx="11250987" cy="1065278"/>
          </a:xfrm>
          <a:prstGeom prst="rect">
            <a:avLst/>
          </a:prstGeom>
        </p:spPr>
        <p:txBody>
          <a:bodyPr anchor="b">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gif"/><Relationship Id="rId4" Type="http://schemas.openxmlformats.org/officeDocument/2006/relationships/image" Target="../media/image24.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9.jpeg"/><Relationship Id="rId7" Type="http://schemas.microsoft.com/office/2007/relationships/hdphoto" Target="../media/hdphoto27.wdp"/><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image" Target="../media/image160.png"/></Relationships>
</file>

<file path=ppt/slides/_rels/slide10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microsoft.com/office/2007/relationships/hdphoto" Target="../media/hdphoto28.wdp"/><Relationship Id="rId4" Type="http://schemas.openxmlformats.org/officeDocument/2006/relationships/image" Target="../media/image164.png"/></Relationships>
</file>

<file path=ppt/slides/_rels/slide10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67.png"/></Relationships>
</file>

<file path=ppt/slides/_rels/slide10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68.png"/><Relationship Id="rId4" Type="http://schemas.openxmlformats.org/officeDocument/2006/relationships/image" Target="../media/image167.png"/></Relationships>
</file>

<file path=ppt/slides/_rels/slide107.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172.png"/><Relationship Id="rId5" Type="http://schemas.microsoft.com/office/2007/relationships/hdphoto" Target="../media/hdphoto30.wdp"/><Relationship Id="rId4" Type="http://schemas.openxmlformats.org/officeDocument/2006/relationships/image" Target="../media/image171.png"/></Relationships>
</file>

<file path=ppt/slides/_rels/slide10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microsoft.com/office/2007/relationships/hdphoto" Target="../media/hdphoto31.wdp"/><Relationship Id="rId4" Type="http://schemas.openxmlformats.org/officeDocument/2006/relationships/image" Target="../media/image17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jpeg"/><Relationship Id="rId2" Type="http://schemas.openxmlformats.org/officeDocument/2006/relationships/image" Target="../media/image25.gif"/><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5.wdp"/></Relationships>
</file>

<file path=ppt/slides/_rels/slide11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microsoft.com/office/2007/relationships/hdphoto" Target="../media/hdphoto31.wdp"/><Relationship Id="rId4" Type="http://schemas.openxmlformats.org/officeDocument/2006/relationships/image" Target="../media/image174.png"/></Relationships>
</file>

<file path=ppt/slides/_rels/slide11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77.png"/><Relationship Id="rId1" Type="http://schemas.openxmlformats.org/officeDocument/2006/relationships/slideLayout" Target="../slideLayouts/slideLayout12.xml"/><Relationship Id="rId5" Type="http://schemas.microsoft.com/office/2007/relationships/hdphoto" Target="../media/hdphoto33.wdp"/><Relationship Id="rId4" Type="http://schemas.openxmlformats.org/officeDocument/2006/relationships/image" Target="../media/image178.png"/></Relationships>
</file>

<file path=ppt/slides/_rels/slide11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80.jpeg"/><Relationship Id="rId5" Type="http://schemas.microsoft.com/office/2007/relationships/hdphoto" Target="../media/hdphoto31.wdp"/><Relationship Id="rId4" Type="http://schemas.openxmlformats.org/officeDocument/2006/relationships/image" Target="../media/image174.png"/></Relationships>
</file>

<file path=ppt/slides/_rels/slide11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81.jpeg"/><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1.jpeg"/><Relationship Id="rId1" Type="http://schemas.openxmlformats.org/officeDocument/2006/relationships/slideLayout" Target="../slideLayouts/slideLayout7.xml"/><Relationship Id="rId6" Type="http://schemas.microsoft.com/office/2007/relationships/hdphoto" Target="../media/hdphoto34.wdp"/><Relationship Id="rId5" Type="http://schemas.openxmlformats.org/officeDocument/2006/relationships/image" Target="../media/image182.png"/><Relationship Id="rId4" Type="http://schemas.microsoft.com/office/2007/relationships/hdphoto" Target="../media/hdphoto4.wdp"/></Relationships>
</file>

<file path=ppt/slides/_rels/slide11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 Id="rId4" Type="http://schemas.openxmlformats.org/officeDocument/2006/relationships/hyperlink" Target="https://youtu.be/30bpR-l1k-E"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0.xml.rels><?xml version="1.0" encoding="UTF-8" standalone="yes"?>
<Relationships xmlns="http://schemas.openxmlformats.org/package/2006/relationships"><Relationship Id="rId3" Type="http://schemas.openxmlformats.org/officeDocument/2006/relationships/hyperlink" Target="mailto:questions@studythecalendar.com" TargetMode="External"/><Relationship Id="rId2" Type="http://schemas.openxmlformats.org/officeDocument/2006/relationships/image" Target="../media/image187.jpeg"/><Relationship Id="rId1" Type="http://schemas.openxmlformats.org/officeDocument/2006/relationships/slideLayout" Target="../slideLayouts/slideLayout12.xml"/><Relationship Id="rId4" Type="http://schemas.openxmlformats.org/officeDocument/2006/relationships/image" Target="../media/image188.png"/></Relationships>
</file>

<file path=ppt/slides/_rels/slide12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5" Type="http://schemas.openxmlformats.org/officeDocument/2006/relationships/image" Target="../media/image192.png"/><Relationship Id="rId4" Type="http://schemas.openxmlformats.org/officeDocument/2006/relationships/image" Target="../media/image191.png"/></Relationships>
</file>

<file path=ppt/slides/_rels/slide12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89.png"/><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image" Target="../media/image19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9.jpeg"/><Relationship Id="rId5" Type="http://schemas.microsoft.com/office/2007/relationships/hdphoto" Target="../media/hdphoto11.wdp"/><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8.jpeg"/><Relationship Id="rId7" Type="http://schemas.openxmlformats.org/officeDocument/2006/relationships/image" Target="../media/image27.png"/><Relationship Id="rId2" Type="http://schemas.openxmlformats.org/officeDocument/2006/relationships/image" Target="../media/image67.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6.png"/><Relationship Id="rId4" Type="http://schemas.microsoft.com/office/2007/relationships/hdphoto" Target="../media/hdphoto12.wdp"/></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1.jpeg"/><Relationship Id="rId7" Type="http://schemas.microsoft.com/office/2007/relationships/hdphoto" Target="../media/hdphoto14.wdp"/><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microsoft.com/office/2007/relationships/hdphoto" Target="../media/hdphoto13.wdp"/><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4.jpeg"/><Relationship Id="rId1" Type="http://schemas.openxmlformats.org/officeDocument/2006/relationships/slideLayout" Target="../slideLayouts/slideLayout7.xml"/><Relationship Id="rId4" Type="http://schemas.microsoft.com/office/2007/relationships/hdphoto" Target="../media/hdphoto13.wdp"/></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3.pn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0.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49.png"/><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89.gif"/><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5.jpe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106.jpeg"/><Relationship Id="rId4" Type="http://schemas.microsoft.com/office/2007/relationships/hdphoto" Target="../media/hdphoto15.wdp"/></Relationships>
</file>

<file path=ppt/slides/_rels/slide61.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7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8.wdp"/><Relationship Id="rId5" Type="http://schemas.openxmlformats.org/officeDocument/2006/relationships/image" Target="../media/image123.png"/><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19.wdp"/><Relationship Id="rId5" Type="http://schemas.openxmlformats.org/officeDocument/2006/relationships/image" Target="../media/image124.png"/><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1.wdp"/><Relationship Id="rId5" Type="http://schemas.openxmlformats.org/officeDocument/2006/relationships/image" Target="../media/image126.png"/><Relationship Id="rId4" Type="http://schemas.microsoft.com/office/2007/relationships/hdphoto" Target="../media/hdphoto20.wdp"/></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129.png"/><Relationship Id="rId4" Type="http://schemas.microsoft.com/office/2007/relationships/hdphoto" Target="../media/hdphoto19.wdp"/></Relationships>
</file>

<file path=ppt/slides/_rels/slide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30.png"/><Relationship Id="rId4" Type="http://schemas.openxmlformats.org/officeDocument/2006/relationships/image" Target="../media/image133.png"/></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4.jpeg"/><Relationship Id="rId1" Type="http://schemas.openxmlformats.org/officeDocument/2006/relationships/slideLayout" Target="../slideLayouts/slideLayout1.xml"/><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4.wdp"/></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microsoft.com/office/2007/relationships/hdphoto" Target="../media/hdphoto22.wdp"/></Relationships>
</file>

<file path=ppt/slides/_rels/slide81.xml.rels><?xml version="1.0" encoding="UTF-8" standalone="yes"?>
<Relationships xmlns="http://schemas.openxmlformats.org/package/2006/relationships"><Relationship Id="rId3" Type="http://schemas.openxmlformats.org/officeDocument/2006/relationships/image" Target="../media/image135.png"/><Relationship Id="rId7" Type="http://schemas.microsoft.com/office/2007/relationships/hdphoto" Target="../media/hdphoto10.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36.png"/><Relationship Id="rId4" Type="http://schemas.microsoft.com/office/2007/relationships/hdphoto" Target="../media/hdphoto22.wdp"/></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7" Type="http://schemas.microsoft.com/office/2007/relationships/hdphoto" Target="../media/hdphoto10.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38.png"/><Relationship Id="rId4" Type="http://schemas.microsoft.com/office/2007/relationships/hdphoto" Target="../media/hdphoto22.wdp"/></Relationships>
</file>

<file path=ppt/slides/_rels/slide83.xml.rels><?xml version="1.0" encoding="UTF-8" standalone="yes"?>
<Relationships xmlns="http://schemas.openxmlformats.org/package/2006/relationships"><Relationship Id="rId8" Type="http://schemas.microsoft.com/office/2007/relationships/hdphoto" Target="../media/hdphoto23.wdp"/><Relationship Id="rId3" Type="http://schemas.microsoft.com/office/2007/relationships/hdphoto" Target="../media/hdphoto22.wdp"/><Relationship Id="rId7" Type="http://schemas.openxmlformats.org/officeDocument/2006/relationships/image" Target="../media/image139.png"/><Relationship Id="rId2" Type="http://schemas.openxmlformats.org/officeDocument/2006/relationships/image" Target="../media/image135.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3.png"/><Relationship Id="rId4" Type="http://schemas.openxmlformats.org/officeDocument/2006/relationships/image" Target="../media/image138.png"/></Relationships>
</file>

<file path=ppt/slides/_rels/slide84.xml.rels><?xml version="1.0" encoding="UTF-8" standalone="yes"?>
<Relationships xmlns="http://schemas.openxmlformats.org/package/2006/relationships"><Relationship Id="rId3" Type="http://schemas.openxmlformats.org/officeDocument/2006/relationships/hyperlink" Target="https://youtu.be/gsRRgw0Z5eg" TargetMode="External"/><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hyperlink" Target="https://youtu.be/ogeqPXFyql0"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5.png"/><Relationship Id="rId7" Type="http://schemas.microsoft.com/office/2007/relationships/hdphoto" Target="../media/hdphoto2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microsoft.com/office/2007/relationships/hdphoto" Target="../media/hdphoto22.wdp"/><Relationship Id="rId9" Type="http://schemas.microsoft.com/office/2007/relationships/hdphoto" Target="../media/hdphoto25.wdp"/></Relationships>
</file>

<file path=ppt/slides/_rels/slide8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0.png"/><Relationship Id="rId4" Type="http://schemas.openxmlformats.org/officeDocument/2006/relationships/image" Target="../media/image133.png"/></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1.jpeg"/><Relationship Id="rId4" Type="http://schemas.openxmlformats.org/officeDocument/2006/relationships/image" Target="../media/image130.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4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79.png"/><Relationship Id="rId4" Type="http://schemas.openxmlformats.org/officeDocument/2006/relationships/image" Target="../media/image59.jpeg"/></Relationships>
</file>

<file path=ppt/slides/_rels/slide9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79.png"/><Relationship Id="rId4" Type="http://schemas.openxmlformats.org/officeDocument/2006/relationships/image" Target="../media/image133.png"/></Relationships>
</file>

<file path=ppt/slides/_rels/slide9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26.wdp"/><Relationship Id="rId5" Type="http://schemas.openxmlformats.org/officeDocument/2006/relationships/image" Target="../media/image152.png"/><Relationship Id="rId4" Type="http://schemas.openxmlformats.org/officeDocument/2006/relationships/image" Target="../media/image151.png"/></Relationships>
</file>

<file path=ppt/slides/_rels/slide9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51.png"/></Relationships>
</file>

<file path=ppt/slides/_rels/slide9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51.png"/></Relationships>
</file>

<file path=ppt/slides/_rels/slide9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33.png"/><Relationship Id="rId4" Type="http://schemas.openxmlformats.org/officeDocument/2006/relationships/image" Target="../media/image79.png"/></Relationships>
</file>

<file path=ppt/slides/_rels/slide9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4760" y="504826"/>
            <a:ext cx="6326187" cy="4227194"/>
          </a:xfrm>
        </p:spPr>
        <p:txBody>
          <a:bodyPr>
            <a:noAutofit/>
            <a:scene3d>
              <a:camera prst="orthographicFront"/>
              <a:lightRig rig="threePt" dir="t"/>
            </a:scene3d>
            <a:sp3d extrusionH="57150">
              <a:bevelT h="25400" prst="softRound"/>
            </a:sp3d>
          </a:bodyPr>
          <a:lstStyle/>
          <a:p>
            <a:r>
              <a:rPr lang="en-US" sz="6600" b="1" dirty="0">
                <a:ln>
                  <a:solidFill>
                    <a:srgbClr val="002060"/>
                  </a:solidFill>
                </a:ln>
                <a:effectLst>
                  <a:outerShdw blurRad="50800" dist="38100" dir="8100000" algn="tr" rotWithShape="0">
                    <a:prstClr val="black">
                      <a:alpha val="40000"/>
                    </a:prstClr>
                  </a:outerShdw>
                </a:effectLst>
                <a:latin typeface="Matura MT Script Capitals" pitchFamily="66" charset="0"/>
              </a:rPr>
              <a:t>Paul’s </a:t>
            </a:r>
            <a:r>
              <a:rPr lang="en-US" sz="6600" b="1" dirty="0">
                <a:ln>
                  <a:solidFill>
                    <a:srgbClr val="002060"/>
                  </a:solidFill>
                </a:ln>
                <a:solidFill>
                  <a:schemeClr val="accent5"/>
                </a:solidFill>
                <a:effectLst>
                  <a:outerShdw blurRad="50800" dist="38100" dir="8100000" algn="tr" rotWithShape="0">
                    <a:prstClr val="black">
                      <a:alpha val="40000"/>
                    </a:prstClr>
                  </a:outerShdw>
                </a:effectLst>
                <a:latin typeface="Matura MT Script Capitals" pitchFamily="66" charset="0"/>
              </a:rPr>
              <a:t>Pentecost</a:t>
            </a:r>
            <a:r>
              <a:rPr lang="en-US" sz="6600" b="1" dirty="0">
                <a:ln>
                  <a:solidFill>
                    <a:srgbClr val="002060"/>
                  </a:solidFill>
                </a:ln>
                <a:effectLst>
                  <a:outerShdw blurRad="50800" dist="38100" dir="8100000" algn="tr" rotWithShape="0">
                    <a:prstClr val="black">
                      <a:alpha val="40000"/>
                    </a:prstClr>
                  </a:outerShdw>
                </a:effectLst>
                <a:latin typeface="Matura MT Script Capitals" pitchFamily="66" charset="0"/>
              </a:rPr>
              <a:t> Appointment </a:t>
            </a:r>
            <a:br>
              <a:rPr lang="en-US" sz="6600" b="1" dirty="0">
                <a:ln>
                  <a:solidFill>
                    <a:srgbClr val="002060"/>
                  </a:solidFill>
                </a:ln>
                <a:effectLst>
                  <a:outerShdw blurRad="50800" dist="38100" dir="8100000" algn="tr" rotWithShape="0">
                    <a:prstClr val="black">
                      <a:alpha val="40000"/>
                    </a:prstClr>
                  </a:outerShdw>
                </a:effectLst>
                <a:latin typeface="Matura MT Script Capitals" pitchFamily="66" charset="0"/>
              </a:rPr>
            </a:br>
            <a:r>
              <a:rPr lang="en-US" sz="6600" b="1" dirty="0">
                <a:ln>
                  <a:solidFill>
                    <a:srgbClr val="002060"/>
                  </a:solidFill>
                </a:ln>
                <a:solidFill>
                  <a:schemeClr val="accent5"/>
                </a:solidFill>
                <a:effectLst>
                  <a:outerShdw blurRad="50800" dist="38100" dir="8100000" algn="tr" rotWithShape="0">
                    <a:prstClr val="black">
                      <a:alpha val="40000"/>
                    </a:prstClr>
                  </a:outerShdw>
                </a:effectLst>
                <a:latin typeface="Matura MT Script Capitals" pitchFamily="66" charset="0"/>
              </a:rPr>
              <a:t>at Jerusalem</a:t>
            </a:r>
          </a:p>
        </p:txBody>
      </p:sp>
      <p:pic>
        <p:nvPicPr>
          <p:cNvPr id="1026" name="Picture 2" descr="C:\Users\Rae\Desktop\Paul &amp; Pentecost\Paul apostle.jpg"/>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7615239" y="504825"/>
            <a:ext cx="3988320" cy="51435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4" name="Picture 2" descr="C:\Users\Rae\Desktop\Logo for Original Covenant Calendar Club of 201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4502" y="529617"/>
            <a:ext cx="1465763" cy="1512570"/>
          </a:xfrm>
          <a:prstGeom prst="rect">
            <a:avLst/>
          </a:prstGeom>
          <a:noFill/>
          <a:effectLst>
            <a:glow rad="22860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82804" y="207390"/>
            <a:ext cx="11651530" cy="6485641"/>
          </a:xfrm>
          <a:prstGeom prst="rect">
            <a:avLst/>
          </a:prstGeom>
          <a:noFill/>
          <a:ln w="136525" cap="rnd">
            <a:solidFill>
              <a:schemeClr val="accent1">
                <a:lumMod val="50000"/>
              </a:schemeClr>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15239" y="5648325"/>
            <a:ext cx="3988320" cy="584775"/>
          </a:xfrm>
          <a:prstGeom prst="rect">
            <a:avLst/>
          </a:prstGeom>
          <a:solidFill>
            <a:srgbClr val="002060"/>
          </a:solid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200" b="1" cap="none" spc="0" dirty="0">
                <a:ln w="1905"/>
                <a:solidFill>
                  <a:schemeClr val="accent2">
                    <a:lumMod val="40000"/>
                    <a:lumOff val="60000"/>
                  </a:schemeClr>
                </a:solidFill>
                <a:effectLst>
                  <a:innerShdw blurRad="69850" dist="43180" dir="5400000">
                    <a:srgbClr val="000000">
                      <a:alpha val="65000"/>
                    </a:srgbClr>
                  </a:innerShdw>
                </a:effectLst>
                <a:latin typeface="Segoe Print" pitchFamily="2" charset="0"/>
              </a:rPr>
              <a:t>A 3 Part Study</a:t>
            </a:r>
          </a:p>
        </p:txBody>
      </p:sp>
      <p:sp>
        <p:nvSpPr>
          <p:cNvPr id="5" name="Rectangle 4"/>
          <p:cNvSpPr/>
          <p:nvPr/>
        </p:nvSpPr>
        <p:spPr>
          <a:xfrm>
            <a:off x="904532" y="4637692"/>
            <a:ext cx="6490678"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t>and the </a:t>
            </a:r>
            <a:r>
              <a:rPr lang="en-US" sz="5400" b="1" dirty="0">
                <a:ln w="11430"/>
                <a:solidFill>
                  <a:srgbClr val="70403C"/>
                </a:solidFill>
                <a:effectLst>
                  <a:outerShdw blurRad="50800" dist="39000" dir="5460000" algn="tl">
                    <a:srgbClr val="000000">
                      <a:alpha val="38000"/>
                    </a:srgbClr>
                  </a:outerShdw>
                </a:effectLst>
                <a:latin typeface="Matura MT Script Capitals" pitchFamily="66" charset="0"/>
              </a:rPr>
              <a:t>Battle</a:t>
            </a:r>
            <a: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t> </a:t>
            </a:r>
            <a:b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br>
            <a: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t>of the </a:t>
            </a:r>
            <a:r>
              <a:rPr lang="en-US" sz="5400" b="1" dirty="0">
                <a:ln w="11430"/>
                <a:solidFill>
                  <a:srgbClr val="70403C"/>
                </a:solidFill>
                <a:effectLst>
                  <a:outerShdw blurRad="50800" dist="39000" dir="5460000" algn="tl">
                    <a:srgbClr val="000000">
                      <a:alpha val="38000"/>
                    </a:srgbClr>
                  </a:outerShdw>
                </a:effectLst>
                <a:latin typeface="Matura MT Script Capitals" pitchFamily="66" charset="0"/>
              </a:rPr>
              <a:t>Calendars</a:t>
            </a:r>
          </a:p>
        </p:txBody>
      </p:sp>
    </p:spTree>
    <p:extLst>
      <p:ext uri="{BB962C8B-B14F-4D97-AF65-F5344CB8AC3E}">
        <p14:creationId xmlns:p14="http://schemas.microsoft.com/office/powerpoint/2010/main" val="262408440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0" y="6492875"/>
            <a:ext cx="428263"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10</a:t>
            </a:fld>
            <a:endParaRPr lang="en-US" dirty="0"/>
          </a:p>
        </p:txBody>
      </p:sp>
      <p:sp>
        <p:nvSpPr>
          <p:cNvPr id="5" name="Title 1"/>
          <p:cNvSpPr txBox="1">
            <a:spLocks/>
          </p:cNvSpPr>
          <p:nvPr/>
        </p:nvSpPr>
        <p:spPr>
          <a:xfrm>
            <a:off x="213360" y="38100"/>
            <a:ext cx="11972142"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a:solidFill>
                  <a:schemeClr val="bg2">
                    <a:lumMod val="50000"/>
                  </a:schemeClr>
                </a:solidFill>
              </a:rPr>
              <a:t>#2  REVIEW of Omer Counts from Former Studies</a:t>
            </a:r>
          </a:p>
        </p:txBody>
      </p:sp>
      <p:sp>
        <p:nvSpPr>
          <p:cNvPr id="2" name="Rectangle 1"/>
          <p:cNvSpPr/>
          <p:nvPr/>
        </p:nvSpPr>
        <p:spPr>
          <a:xfrm>
            <a:off x="213360" y="5342290"/>
            <a:ext cx="2529840" cy="923330"/>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lIns="91440" tIns="45720" rIns="91440" bIns="45720">
            <a:spAutoFit/>
          </a:bodyPr>
          <a:lstStyle/>
          <a:p>
            <a:pPr algn="ctr"/>
            <a:r>
              <a:rPr lang="en-US" b="1" dirty="0">
                <a:ln w="1905"/>
                <a:solidFill>
                  <a:srgbClr val="70403C"/>
                </a:solidFill>
                <a:effectLst>
                  <a:innerShdw blurRad="69850" dist="43180" dir="5400000">
                    <a:srgbClr val="000000">
                      <a:alpha val="65000"/>
                    </a:srgbClr>
                  </a:innerShdw>
                </a:effectLst>
              </a:rPr>
              <a:t>Here are 3</a:t>
            </a:r>
            <a:r>
              <a:rPr lang="en-US" b="1" cap="none" spc="0" dirty="0">
                <a:ln w="1905"/>
                <a:solidFill>
                  <a:srgbClr val="70403C"/>
                </a:solidFill>
                <a:effectLst>
                  <a:innerShdw blurRad="69850" dist="43180" dir="5400000">
                    <a:srgbClr val="000000">
                      <a:alpha val="65000"/>
                    </a:srgbClr>
                  </a:innerShdw>
                </a:effectLst>
              </a:rPr>
              <a:t> witnesses.  </a:t>
            </a:r>
            <a:br>
              <a:rPr lang="en-US" b="1" cap="none" spc="0" dirty="0">
                <a:ln w="1905"/>
                <a:solidFill>
                  <a:srgbClr val="70403C"/>
                </a:solidFill>
                <a:effectLst>
                  <a:innerShdw blurRad="69850" dist="43180" dir="5400000">
                    <a:srgbClr val="000000">
                      <a:alpha val="65000"/>
                    </a:srgbClr>
                  </a:innerShdw>
                </a:effectLst>
              </a:rPr>
            </a:br>
            <a:r>
              <a:rPr lang="en-US" b="1" dirty="0">
                <a:ln w="1905"/>
                <a:solidFill>
                  <a:srgbClr val="70403C"/>
                </a:solidFill>
                <a:effectLst>
                  <a:innerShdw blurRad="69850" dist="43180" dir="5400000">
                    <a:srgbClr val="000000">
                      <a:alpha val="65000"/>
                    </a:srgbClr>
                  </a:innerShdw>
                </a:effectLst>
              </a:rPr>
              <a:t>Is there a 4</a:t>
            </a:r>
            <a:r>
              <a:rPr lang="en-US" b="1" baseline="30000" dirty="0">
                <a:ln w="1905"/>
                <a:solidFill>
                  <a:srgbClr val="70403C"/>
                </a:solidFill>
                <a:effectLst>
                  <a:innerShdw blurRad="69850" dist="43180" dir="5400000">
                    <a:srgbClr val="000000">
                      <a:alpha val="65000"/>
                    </a:srgbClr>
                  </a:innerShdw>
                </a:effectLst>
              </a:rPr>
              <a:t>th</a:t>
            </a:r>
            <a:r>
              <a:rPr lang="en-US" b="1" dirty="0">
                <a:ln w="1905"/>
                <a:solidFill>
                  <a:srgbClr val="70403C"/>
                </a:solidFill>
                <a:effectLst>
                  <a:innerShdw blurRad="69850" dist="43180" dir="5400000">
                    <a:srgbClr val="000000">
                      <a:alpha val="65000"/>
                    </a:srgbClr>
                  </a:innerShdw>
                </a:effectLst>
              </a:rPr>
              <a:t> witness </a:t>
            </a:r>
            <a:br>
              <a:rPr lang="en-US" b="1" dirty="0">
                <a:ln w="1905"/>
                <a:solidFill>
                  <a:srgbClr val="70403C"/>
                </a:solidFill>
                <a:effectLst>
                  <a:innerShdw blurRad="69850" dist="43180" dir="5400000">
                    <a:srgbClr val="000000">
                      <a:alpha val="65000"/>
                    </a:srgbClr>
                  </a:innerShdw>
                </a:effectLst>
              </a:rPr>
            </a:br>
            <a:r>
              <a:rPr lang="en-US" b="1" dirty="0">
                <a:ln w="1905"/>
                <a:solidFill>
                  <a:srgbClr val="70403C"/>
                </a:solidFill>
                <a:effectLst>
                  <a:innerShdw blurRad="69850" dist="43180" dir="5400000">
                    <a:srgbClr val="000000">
                      <a:alpha val="65000"/>
                    </a:srgbClr>
                  </a:innerShdw>
                </a:effectLst>
              </a:rPr>
              <a:t>with Paul’s adventures?  </a:t>
            </a:r>
            <a:endParaRPr lang="en-US" b="1" cap="none" spc="0" dirty="0">
              <a:ln w="1905"/>
              <a:solidFill>
                <a:srgbClr val="70403C"/>
              </a:solidFill>
              <a:effectLst>
                <a:innerShdw blurRad="69850" dist="43180" dir="5400000">
                  <a:srgbClr val="000000">
                    <a:alpha val="65000"/>
                  </a:srgbClr>
                </a:innerShdw>
              </a:effectLst>
            </a:endParaRPr>
          </a:p>
        </p:txBody>
      </p:sp>
      <p:pic>
        <p:nvPicPr>
          <p:cNvPr id="6" name="Picture 2" descr="C:\Users\Rae\Desktop\3.18 Paul &amp; Pentecost\Art\watercolor sailboat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089" y="550663"/>
            <a:ext cx="2636413" cy="47535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0978802" y="882661"/>
            <a:ext cx="1241490" cy="3513490"/>
            <a:chOff x="10978802" y="968121"/>
            <a:chExt cx="1241490" cy="3513490"/>
          </a:xfrm>
        </p:grpSpPr>
        <p:pic>
          <p:nvPicPr>
            <p:cNvPr id="2051" name="Picture 3" descr="C:\Users\Rae\Desktop\pillar gold cle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8802" y="968121"/>
              <a:ext cx="1241490" cy="35134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296659" y="1796950"/>
              <a:ext cx="596445" cy="2151230"/>
            </a:xfrm>
            <a:prstGeom prst="rect">
              <a:avLst/>
            </a:prstGeom>
            <a:noFill/>
          </p:spPr>
          <p:txBody>
            <a:bodyPr vert="wordArtVert" wrap="none" lIns="91440" tIns="45720" rIns="91440" bIns="45720">
              <a:spAutoFit/>
              <a:scene3d>
                <a:camera prst="orthographicFront"/>
                <a:lightRig rig="threePt" dir="t"/>
              </a:scene3d>
              <a:sp3d extrusionH="57150">
                <a:bevelT w="38100" h="38100"/>
              </a:sp3d>
            </a:bodyPr>
            <a:lstStyle/>
            <a:p>
              <a:pPr algn="ctr"/>
              <a:r>
                <a:rPr lang="en-US" sz="2400" b="1" cap="none" spc="0" dirty="0">
                  <a:ln w="1905"/>
                  <a:blipFill>
                    <a:blip r:embed="rId4"/>
                    <a:tile tx="0" ty="0" sx="100000" sy="100000" flip="none" algn="tl"/>
                  </a:blipFill>
                  <a:effectLst>
                    <a:innerShdw blurRad="69850" dist="43180" dir="5400000">
                      <a:srgbClr val="000000">
                        <a:alpha val="65000"/>
                      </a:srgbClr>
                    </a:innerShdw>
                  </a:effectLst>
                  <a:latin typeface="Cooper Black" pitchFamily="18" charset="0"/>
                </a:rPr>
                <a:t>Manna</a:t>
              </a:r>
            </a:p>
          </p:txBody>
        </p:sp>
      </p:grpSp>
      <p:sp>
        <p:nvSpPr>
          <p:cNvPr id="3" name="Content Placeholder 2"/>
          <p:cNvSpPr>
            <a:spLocks noGrp="1"/>
          </p:cNvSpPr>
          <p:nvPr>
            <p:ph sz="quarter" idx="13"/>
          </p:nvPr>
        </p:nvSpPr>
        <p:spPr>
          <a:xfrm>
            <a:off x="2558080" y="604774"/>
            <a:ext cx="9509948" cy="6340034"/>
          </a:xfrm>
        </p:spPr>
        <p:txBody>
          <a:bodyPr>
            <a:normAutofit lnSpcReduction="10000"/>
            <a:scene3d>
              <a:camera prst="orthographicFront"/>
              <a:lightRig rig="threePt" dir="t"/>
            </a:scene3d>
            <a:sp3d extrusionH="57150">
              <a:bevelT w="38100" h="38100" prst="angle"/>
            </a:sp3d>
          </a:bodyPr>
          <a:lstStyle/>
          <a:p>
            <a:pPr marL="457200" indent="-457200">
              <a:buAutoNum type="arabicPeriod"/>
            </a:pPr>
            <a:r>
              <a:rPr lang="en-US" b="1" dirty="0">
                <a:solidFill>
                  <a:srgbClr val="7030A0"/>
                </a:solidFill>
              </a:rPr>
              <a:t>Moses’ Exodus / Egypt is the FIRST Passover template in Scripture:  </a:t>
            </a:r>
          </a:p>
          <a:p>
            <a:pPr lvl="1">
              <a:buBlip>
                <a:blip r:embed="rId5"/>
              </a:buBlip>
            </a:pPr>
            <a:r>
              <a:rPr lang="en-US" b="1" dirty="0" err="1"/>
              <a:t>Exo</a:t>
            </a:r>
            <a:r>
              <a:rPr lang="en-US" b="1" dirty="0"/>
              <a:t> 12 – 1</a:t>
            </a:r>
            <a:r>
              <a:rPr lang="en-US" b="1" baseline="30000" dirty="0"/>
              <a:t>st</a:t>
            </a:r>
            <a:r>
              <a:rPr lang="en-US" b="1" dirty="0"/>
              <a:t> Month:  </a:t>
            </a:r>
            <a:r>
              <a:rPr lang="en-US" b="1" dirty="0">
                <a:solidFill>
                  <a:srgbClr val="A50021"/>
                </a:solidFill>
              </a:rPr>
              <a:t>Passover</a:t>
            </a:r>
            <a:r>
              <a:rPr lang="en-US" b="1" dirty="0"/>
              <a:t> (14</a:t>
            </a:r>
            <a:r>
              <a:rPr lang="en-US" b="1" baseline="30000" dirty="0"/>
              <a:t>th</a:t>
            </a:r>
            <a:r>
              <a:rPr lang="en-US" b="1" dirty="0"/>
              <a:t>) in this great year was on </a:t>
            </a:r>
            <a:br>
              <a:rPr lang="en-US" b="1" dirty="0"/>
            </a:br>
            <a:r>
              <a:rPr lang="en-US" b="1" dirty="0"/>
              <a:t>the </a:t>
            </a:r>
            <a:r>
              <a:rPr lang="en-US" b="1" dirty="0">
                <a:solidFill>
                  <a:srgbClr val="A50021"/>
                </a:solidFill>
              </a:rPr>
              <a:t>3</a:t>
            </a:r>
            <a:r>
              <a:rPr lang="en-US" b="1" baseline="30000" dirty="0">
                <a:solidFill>
                  <a:srgbClr val="A50021"/>
                </a:solidFill>
              </a:rPr>
              <a:t>rd</a:t>
            </a:r>
            <a:r>
              <a:rPr lang="en-US" b="1" dirty="0">
                <a:solidFill>
                  <a:srgbClr val="A50021"/>
                </a:solidFill>
              </a:rPr>
              <a:t> cycle </a:t>
            </a:r>
            <a:r>
              <a:rPr lang="en-US" sz="1800" b="1" dirty="0">
                <a:solidFill>
                  <a:srgbClr val="A50021"/>
                </a:solidFill>
              </a:rPr>
              <a:t>(Tues);</a:t>
            </a:r>
            <a:r>
              <a:rPr lang="en-US" b="1" dirty="0">
                <a:solidFill>
                  <a:srgbClr val="A50021"/>
                </a:solidFill>
              </a:rPr>
              <a:t>  </a:t>
            </a:r>
            <a:r>
              <a:rPr lang="en-US" b="1" dirty="0"/>
              <a:t>Sabbath was the 18</a:t>
            </a:r>
            <a:r>
              <a:rPr lang="en-US" b="1" baseline="30000" dirty="0"/>
              <a:t>th</a:t>
            </a:r>
            <a:r>
              <a:rPr lang="en-US" b="1" dirty="0"/>
              <a:t>; Wave Sheaf on the </a:t>
            </a:r>
            <a:br>
              <a:rPr lang="en-US" b="1" dirty="0"/>
            </a:br>
            <a:r>
              <a:rPr lang="en-US" b="1" dirty="0"/>
              <a:t>19</a:t>
            </a:r>
            <a:r>
              <a:rPr lang="en-US" b="1" baseline="30000" dirty="0"/>
              <a:t>th</a:t>
            </a:r>
            <a:r>
              <a:rPr lang="en-US" b="1" dirty="0"/>
              <a:t> beginning the pattern of the Omer Count </a:t>
            </a:r>
            <a:r>
              <a:rPr lang="en-US" sz="1800" b="1" dirty="0"/>
              <a:t>(1</a:t>
            </a:r>
            <a:r>
              <a:rPr lang="en-US" sz="1800" b="1" baseline="30000" dirty="0"/>
              <a:t>st</a:t>
            </a:r>
            <a:r>
              <a:rPr lang="en-US" sz="1800" b="1" dirty="0"/>
              <a:t> cycle/Sun.). </a:t>
            </a:r>
            <a:endParaRPr lang="en-US" b="1" dirty="0"/>
          </a:p>
          <a:p>
            <a:pPr lvl="1">
              <a:buBlip>
                <a:blip r:embed="rId5"/>
              </a:buBlip>
            </a:pPr>
            <a:r>
              <a:rPr lang="en-US" b="1" dirty="0"/>
              <a:t>Exo 16 – 2</a:t>
            </a:r>
            <a:r>
              <a:rPr lang="en-US" b="1" baseline="30000" dirty="0"/>
              <a:t>nd</a:t>
            </a:r>
            <a:r>
              <a:rPr lang="en-US" b="1" dirty="0"/>
              <a:t> Month: </a:t>
            </a:r>
            <a:r>
              <a:rPr lang="en-US" sz="2100" b="1" dirty="0"/>
              <a:t>The Manna Week stabilizes the full Omer Count.</a:t>
            </a:r>
          </a:p>
          <a:p>
            <a:pPr lvl="1">
              <a:buBlip>
                <a:blip r:embed="rId5"/>
              </a:buBlip>
            </a:pPr>
            <a:r>
              <a:rPr lang="en-US" b="1" dirty="0" err="1"/>
              <a:t>Exo</a:t>
            </a:r>
            <a:r>
              <a:rPr lang="en-US" b="1" dirty="0"/>
              <a:t> 19 – 3</a:t>
            </a:r>
            <a:r>
              <a:rPr lang="en-US" b="1" baseline="30000" dirty="0"/>
              <a:t>rd</a:t>
            </a:r>
            <a:r>
              <a:rPr lang="en-US" b="1" dirty="0"/>
              <a:t> Month:  Shavuot/Omer #50:  8</a:t>
            </a:r>
            <a:r>
              <a:rPr lang="en-US" b="1" baseline="30000" dirty="0"/>
              <a:t>th</a:t>
            </a:r>
            <a:r>
              <a:rPr lang="en-US" b="1" dirty="0"/>
              <a:t> Day </a:t>
            </a:r>
            <a:r>
              <a:rPr lang="en-US" sz="1800" b="1" dirty="0"/>
              <a:t>(1</a:t>
            </a:r>
            <a:r>
              <a:rPr lang="en-US" sz="1800" b="1" baseline="30000" dirty="0"/>
              <a:t>st</a:t>
            </a:r>
            <a:r>
              <a:rPr lang="en-US" sz="1800" b="1" dirty="0"/>
              <a:t> cycle/Sun).</a:t>
            </a:r>
          </a:p>
          <a:p>
            <a:pPr lvl="1">
              <a:buBlip>
                <a:blip r:embed="rId5"/>
              </a:buBlip>
            </a:pPr>
            <a:r>
              <a:rPr lang="en-US" b="1" dirty="0">
                <a:solidFill>
                  <a:schemeClr val="accent5">
                    <a:lumMod val="50000"/>
                  </a:schemeClr>
                </a:solidFill>
              </a:rPr>
              <a:t>And a 99 day count – reaching to the Golden Calf </a:t>
            </a:r>
            <a:r>
              <a:rPr lang="en-US" sz="1800" b="1" dirty="0">
                <a:solidFill>
                  <a:schemeClr val="accent5">
                    <a:lumMod val="50000"/>
                  </a:schemeClr>
                </a:solidFill>
              </a:rPr>
              <a:t>(1</a:t>
            </a:r>
            <a:r>
              <a:rPr lang="en-US" sz="1800" b="1" baseline="30000" dirty="0">
                <a:solidFill>
                  <a:schemeClr val="accent5">
                    <a:lumMod val="50000"/>
                  </a:schemeClr>
                </a:solidFill>
              </a:rPr>
              <a:t>st</a:t>
            </a:r>
            <a:r>
              <a:rPr lang="en-US" sz="1800" b="1" dirty="0">
                <a:solidFill>
                  <a:schemeClr val="accent5">
                    <a:lumMod val="50000"/>
                  </a:schemeClr>
                </a:solidFill>
              </a:rPr>
              <a:t> cycle/Sun)</a:t>
            </a:r>
            <a:r>
              <a:rPr lang="en-US" b="1" dirty="0">
                <a:solidFill>
                  <a:schemeClr val="accent5">
                    <a:lumMod val="50000"/>
                  </a:schemeClr>
                </a:solidFill>
              </a:rPr>
              <a:t>!</a:t>
            </a:r>
          </a:p>
          <a:p>
            <a:pPr marL="457200" indent="-457200">
              <a:buFont typeface="Symbol" pitchFamily="18" charset="2"/>
              <a:buAutoNum type="arabicPeriod"/>
            </a:pPr>
            <a:r>
              <a:rPr lang="en-US" b="1" dirty="0">
                <a:solidFill>
                  <a:srgbClr val="7030A0"/>
                </a:solidFill>
              </a:rPr>
              <a:t>Joshua tells us exactly how to determine the Wave Sheaf date </a:t>
            </a:r>
            <a:br>
              <a:rPr lang="en-US" b="1" dirty="0">
                <a:solidFill>
                  <a:srgbClr val="7030A0"/>
                </a:solidFill>
              </a:rPr>
            </a:br>
            <a:r>
              <a:rPr lang="en-US" b="1" dirty="0"/>
              <a:t>to arrive at the correct Torah Omer count after Moses died!</a:t>
            </a:r>
            <a:br>
              <a:rPr lang="en-US" b="1" dirty="0"/>
            </a:br>
            <a:r>
              <a:rPr lang="en-US" b="1" dirty="0"/>
              <a:t>Joshua observed </a:t>
            </a:r>
            <a:r>
              <a:rPr lang="en-US" b="1" dirty="0">
                <a:solidFill>
                  <a:srgbClr val="A50021"/>
                </a:solidFill>
              </a:rPr>
              <a:t>Passover</a:t>
            </a:r>
            <a:r>
              <a:rPr lang="en-US" b="1" dirty="0"/>
              <a:t> on </a:t>
            </a:r>
            <a:r>
              <a:rPr lang="en-US" b="1" dirty="0">
                <a:solidFill>
                  <a:srgbClr val="A50021"/>
                </a:solidFill>
              </a:rPr>
              <a:t>Shabbat</a:t>
            </a:r>
            <a:r>
              <a:rPr lang="en-US" b="1" dirty="0"/>
              <a:t> that year!</a:t>
            </a:r>
          </a:p>
          <a:p>
            <a:pPr marL="457200" indent="-457200">
              <a:buAutoNum type="arabicPeriod"/>
            </a:pPr>
            <a:r>
              <a:rPr lang="en-US" b="1" dirty="0">
                <a:solidFill>
                  <a:srgbClr val="7030A0"/>
                </a:solidFill>
              </a:rPr>
              <a:t>Yahusha’s Omer Count must align with Torah/Moses &amp; Joshua: </a:t>
            </a:r>
          </a:p>
          <a:p>
            <a:pPr lvl="1">
              <a:buBlip>
                <a:blip r:embed="rId5"/>
              </a:buBlip>
            </a:pPr>
            <a:r>
              <a:rPr lang="en-US" b="1" dirty="0"/>
              <a:t>Crucifixion – 1</a:t>
            </a:r>
            <a:r>
              <a:rPr lang="en-US" b="1" baseline="30000" dirty="0"/>
              <a:t>st</a:t>
            </a:r>
            <a:r>
              <a:rPr lang="en-US" b="1" dirty="0"/>
              <a:t> Month:  </a:t>
            </a:r>
            <a:r>
              <a:rPr lang="en-US" b="1" dirty="0">
                <a:solidFill>
                  <a:srgbClr val="A50021"/>
                </a:solidFill>
              </a:rPr>
              <a:t>Passover</a:t>
            </a:r>
            <a:r>
              <a:rPr lang="en-US" b="1" dirty="0"/>
              <a:t> (14</a:t>
            </a:r>
            <a:r>
              <a:rPr lang="en-US" b="1" baseline="30000" dirty="0"/>
              <a:t>th</a:t>
            </a:r>
            <a:r>
              <a:rPr lang="en-US" b="1" dirty="0"/>
              <a:t>) in this great year was on </a:t>
            </a:r>
            <a:br>
              <a:rPr lang="en-US" b="1" dirty="0"/>
            </a:br>
            <a:r>
              <a:rPr lang="en-US" b="1" dirty="0"/>
              <a:t>the </a:t>
            </a:r>
            <a:r>
              <a:rPr lang="en-US" b="1" dirty="0">
                <a:solidFill>
                  <a:srgbClr val="A50021"/>
                </a:solidFill>
              </a:rPr>
              <a:t>4</a:t>
            </a:r>
            <a:r>
              <a:rPr lang="en-US" b="1" baseline="30000" dirty="0">
                <a:solidFill>
                  <a:srgbClr val="A50021"/>
                </a:solidFill>
              </a:rPr>
              <a:t>th</a:t>
            </a:r>
            <a:r>
              <a:rPr lang="en-US" b="1" dirty="0">
                <a:solidFill>
                  <a:srgbClr val="A50021"/>
                </a:solidFill>
              </a:rPr>
              <a:t> cycle (‘midst of the week’ </a:t>
            </a:r>
            <a:r>
              <a:rPr lang="en-US" sz="1800" b="1" dirty="0">
                <a:solidFill>
                  <a:srgbClr val="A50021"/>
                </a:solidFill>
              </a:rPr>
              <a:t>{Wed}</a:t>
            </a:r>
            <a:r>
              <a:rPr lang="en-US" b="1" dirty="0">
                <a:solidFill>
                  <a:srgbClr val="A50021"/>
                </a:solidFill>
              </a:rPr>
              <a:t>).  </a:t>
            </a:r>
            <a:r>
              <a:rPr lang="en-US" b="1" dirty="0"/>
              <a:t>Sabbath was the 17</a:t>
            </a:r>
            <a:r>
              <a:rPr lang="en-US" b="1" baseline="30000" dirty="0"/>
              <a:t>th</a:t>
            </a:r>
            <a:r>
              <a:rPr lang="en-US" b="1" dirty="0"/>
              <a:t>; </a:t>
            </a:r>
            <a:br>
              <a:rPr lang="en-US" b="1" dirty="0"/>
            </a:br>
            <a:r>
              <a:rPr lang="en-US" b="1" dirty="0"/>
              <a:t>Wave Sheaf on the 18</a:t>
            </a:r>
            <a:r>
              <a:rPr lang="en-US" b="1" baseline="30000" dirty="0"/>
              <a:t>th</a:t>
            </a:r>
            <a:r>
              <a:rPr lang="en-US" b="1" dirty="0"/>
              <a:t> beginning the Omer Count </a:t>
            </a:r>
            <a:r>
              <a:rPr lang="en-US" sz="1800" b="1" dirty="0"/>
              <a:t>(1</a:t>
            </a:r>
            <a:r>
              <a:rPr lang="en-US" sz="1800" b="1" baseline="30000" dirty="0"/>
              <a:t>st</a:t>
            </a:r>
            <a:r>
              <a:rPr lang="en-US" sz="1800" b="1" dirty="0"/>
              <a:t> cycle/Sun).</a:t>
            </a:r>
            <a:r>
              <a:rPr lang="en-US" b="1" dirty="0"/>
              <a:t> </a:t>
            </a:r>
          </a:p>
          <a:p>
            <a:pPr lvl="1">
              <a:buBlip>
                <a:blip r:embed="rId5"/>
              </a:buBlip>
            </a:pPr>
            <a:r>
              <a:rPr lang="en-US" b="1" dirty="0">
                <a:solidFill>
                  <a:srgbClr val="7030A0"/>
                </a:solidFill>
              </a:rPr>
              <a:t>2</a:t>
            </a:r>
            <a:r>
              <a:rPr lang="en-US" b="1" baseline="30000" dirty="0">
                <a:solidFill>
                  <a:srgbClr val="7030A0"/>
                </a:solidFill>
              </a:rPr>
              <a:t>nd</a:t>
            </a:r>
            <a:r>
              <a:rPr lang="en-US" b="1" dirty="0">
                <a:solidFill>
                  <a:srgbClr val="7030A0"/>
                </a:solidFill>
              </a:rPr>
              <a:t> Ascension of Yahusha occurred on the 40</a:t>
            </a:r>
            <a:r>
              <a:rPr lang="en-US" b="1" baseline="30000" dirty="0">
                <a:solidFill>
                  <a:srgbClr val="7030A0"/>
                </a:solidFill>
              </a:rPr>
              <a:t>th</a:t>
            </a:r>
            <a:r>
              <a:rPr lang="en-US" b="1" dirty="0">
                <a:solidFill>
                  <a:srgbClr val="7030A0"/>
                </a:solidFill>
              </a:rPr>
              <a:t> day of the Omer count.  </a:t>
            </a:r>
            <a:br>
              <a:rPr lang="en-US" b="1" dirty="0">
                <a:solidFill>
                  <a:srgbClr val="7030A0"/>
                </a:solidFill>
              </a:rPr>
            </a:br>
            <a:r>
              <a:rPr lang="en-US" b="1" dirty="0"/>
              <a:t>This is the 27</a:t>
            </a:r>
            <a:r>
              <a:rPr lang="en-US" b="1" baseline="30000" dirty="0"/>
              <a:t>th</a:t>
            </a:r>
            <a:r>
              <a:rPr lang="en-US" b="1" dirty="0"/>
              <a:t> day of the 2</a:t>
            </a:r>
            <a:r>
              <a:rPr lang="en-US" b="1" baseline="30000" dirty="0"/>
              <a:t>nd</a:t>
            </a:r>
            <a:r>
              <a:rPr lang="en-US" b="1" dirty="0"/>
              <a:t> month </a:t>
            </a:r>
            <a:r>
              <a:rPr lang="en-US" sz="1800" b="1" dirty="0"/>
              <a:t>[</a:t>
            </a:r>
            <a:r>
              <a:rPr lang="en-US" sz="1800" dirty="0"/>
              <a:t>&amp; 2</a:t>
            </a:r>
            <a:r>
              <a:rPr lang="en-US" sz="1800" baseline="30000" dirty="0"/>
              <a:t>nd</a:t>
            </a:r>
            <a:r>
              <a:rPr lang="en-US" sz="1800" dirty="0"/>
              <a:t> yr.]</a:t>
            </a:r>
            <a:r>
              <a:rPr lang="en-US" b="1" dirty="0"/>
              <a:t> – exactly the same “date” </a:t>
            </a:r>
            <a:br>
              <a:rPr lang="en-US" b="1" dirty="0"/>
            </a:br>
            <a:r>
              <a:rPr lang="en-US" b="1" dirty="0"/>
              <a:t>that Noah left the ark, and a pattern of when Yahusha left this earth.  </a:t>
            </a:r>
            <a:br>
              <a:rPr lang="en-US" b="1" dirty="0"/>
            </a:br>
            <a:r>
              <a:rPr lang="en-US" b="1" dirty="0"/>
              <a:t>Acts 2 Pentecost </a:t>
            </a:r>
            <a:r>
              <a:rPr lang="en-US" sz="1800" b="1" dirty="0"/>
              <a:t>[fully come] </a:t>
            </a:r>
            <a:r>
              <a:rPr lang="en-US" b="1" dirty="0"/>
              <a:t>was 10 days later – only a 50 day Omer count.</a:t>
            </a:r>
          </a:p>
        </p:txBody>
      </p:sp>
    </p:spTree>
    <p:extLst>
      <p:ext uri="{BB962C8B-B14F-4D97-AF65-F5344CB8AC3E}">
        <p14:creationId xmlns:p14="http://schemas.microsoft.com/office/powerpoint/2010/main" val="413955781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1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22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20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nodeType="after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nodeType="afterEffect">
                                  <p:stCondLst>
                                    <p:cond delay="800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1000"/>
                                        <p:tgtEl>
                                          <p:spTgt spid="3">
                                            <p:txEl>
                                              <p:pRg st="8" end="8"/>
                                            </p:txEl>
                                          </p:spTgt>
                                        </p:tgtEl>
                                      </p:cBhvr>
                                    </p:animEffect>
                                    <p:anim calcmode="lin" valueType="num">
                                      <p:cBhvr>
                                        <p:cTn id="5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barn(inVertical)">
                                      <p:cBhvr>
                                        <p:cTn id="57" dur="12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100</a:t>
            </a:fld>
            <a:endParaRPr lang="en-US" dirty="0"/>
          </a:p>
        </p:txBody>
      </p:sp>
      <p:sp>
        <p:nvSpPr>
          <p:cNvPr id="4" name="Content Placeholder 8"/>
          <p:cNvSpPr txBox="1">
            <a:spLocks/>
          </p:cNvSpPr>
          <p:nvPr/>
        </p:nvSpPr>
        <p:spPr>
          <a:xfrm>
            <a:off x="231494" y="894389"/>
            <a:ext cx="5660020" cy="5818927"/>
          </a:xfrm>
          <a:prstGeom prst="rect">
            <a:avLst/>
          </a:prstGeom>
        </p:spPr>
        <p:txBody>
          <a:bodyPr>
            <a:scene3d>
              <a:camera prst="orthographicFront"/>
              <a:lightRig rig="threePt" dir="t"/>
            </a:scene3d>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457200" indent="-457200">
              <a:buClr>
                <a:srgbClr val="70403C"/>
              </a:buClr>
              <a:buFont typeface="+mj-lt"/>
              <a:buAutoNum type="arabicPeriod"/>
            </a:pPr>
            <a:r>
              <a:rPr lang="en-US" b="1" dirty="0"/>
              <a:t>James &amp; the elders were very </a:t>
            </a:r>
            <a:br>
              <a:rPr lang="en-US" b="1" dirty="0"/>
            </a:br>
            <a:r>
              <a:rPr lang="en-US" b="1" dirty="0"/>
              <a:t>happy with Paul’s report of his ministry with the Gentiles.</a:t>
            </a:r>
          </a:p>
          <a:p>
            <a:pPr marL="457200" indent="-457200">
              <a:buClr>
                <a:srgbClr val="70403C"/>
              </a:buClr>
              <a:buFont typeface="+mj-lt"/>
              <a:buAutoNum type="arabicPeriod"/>
            </a:pPr>
            <a:r>
              <a:rPr lang="en-US" b="1" dirty="0">
                <a:solidFill>
                  <a:srgbClr val="C00000"/>
                </a:solidFill>
              </a:rPr>
              <a:t>However, other Asian Jews that </a:t>
            </a:r>
            <a:br>
              <a:rPr lang="en-US" b="1" dirty="0">
                <a:solidFill>
                  <a:srgbClr val="C00000"/>
                </a:solidFill>
              </a:rPr>
            </a:br>
            <a:r>
              <a:rPr lang="en-US" b="1" dirty="0">
                <a:solidFill>
                  <a:srgbClr val="C00000"/>
                </a:solidFill>
              </a:rPr>
              <a:t>were attending Jerusalem for Pentecost were circulating </a:t>
            </a:r>
            <a:br>
              <a:rPr lang="en-US" b="1" dirty="0">
                <a:solidFill>
                  <a:srgbClr val="C00000"/>
                </a:solidFill>
              </a:rPr>
            </a:br>
            <a:r>
              <a:rPr lang="en-US" b="1" dirty="0">
                <a:solidFill>
                  <a:srgbClr val="C00000"/>
                </a:solidFill>
              </a:rPr>
              <a:t>rumors that Paul was teaching </a:t>
            </a:r>
            <a:br>
              <a:rPr lang="en-US" b="1" dirty="0">
                <a:solidFill>
                  <a:srgbClr val="C00000"/>
                </a:solidFill>
              </a:rPr>
            </a:br>
            <a:r>
              <a:rPr lang="en-US" b="1" dirty="0">
                <a:solidFill>
                  <a:srgbClr val="C00000"/>
                </a:solidFill>
              </a:rPr>
              <a:t>many to ignore the decisions </a:t>
            </a:r>
            <a:br>
              <a:rPr lang="en-US" b="1" dirty="0">
                <a:solidFill>
                  <a:srgbClr val="C00000"/>
                </a:solidFill>
              </a:rPr>
            </a:br>
            <a:r>
              <a:rPr lang="en-US" b="1" dirty="0">
                <a:solidFill>
                  <a:srgbClr val="C00000"/>
                </a:solidFill>
              </a:rPr>
              <a:t>of the Acts 15 council.</a:t>
            </a:r>
          </a:p>
          <a:p>
            <a:pPr marL="457200" indent="-457200">
              <a:buClr>
                <a:srgbClr val="70403C"/>
              </a:buClr>
              <a:buFont typeface="+mj-lt"/>
              <a:buAutoNum type="arabicPeriod"/>
            </a:pPr>
            <a:r>
              <a:rPr lang="en-US" b="1" dirty="0">
                <a:solidFill>
                  <a:srgbClr val="0070C0"/>
                </a:solidFill>
              </a:rPr>
              <a:t>James &amp; the elders felt that if </a:t>
            </a:r>
            <a:br>
              <a:rPr lang="en-US" b="1" dirty="0">
                <a:solidFill>
                  <a:srgbClr val="0070C0"/>
                </a:solidFill>
              </a:rPr>
            </a:br>
            <a:r>
              <a:rPr lang="en-US" b="1" dirty="0">
                <a:solidFill>
                  <a:srgbClr val="0070C0"/>
                </a:solidFill>
              </a:rPr>
              <a:t>Paul would join the 4 men that </a:t>
            </a:r>
            <a:br>
              <a:rPr lang="en-US" b="1" dirty="0">
                <a:solidFill>
                  <a:srgbClr val="0070C0"/>
                </a:solidFill>
              </a:rPr>
            </a:br>
            <a:r>
              <a:rPr lang="en-US" b="1" dirty="0">
                <a:solidFill>
                  <a:srgbClr val="0070C0"/>
                </a:solidFill>
              </a:rPr>
              <a:t>were finishing their Nazarite vow </a:t>
            </a:r>
            <a:br>
              <a:rPr lang="en-US" b="1" dirty="0">
                <a:solidFill>
                  <a:srgbClr val="0070C0"/>
                </a:solidFill>
              </a:rPr>
            </a:br>
            <a:r>
              <a:rPr lang="en-US" b="1" dirty="0">
                <a:solidFill>
                  <a:srgbClr val="0070C0"/>
                </a:solidFill>
              </a:rPr>
              <a:t>&amp; pay their sacrificial expenses – </a:t>
            </a:r>
            <a:br>
              <a:rPr lang="en-US" b="1" dirty="0">
                <a:solidFill>
                  <a:srgbClr val="0070C0"/>
                </a:solidFill>
              </a:rPr>
            </a:br>
            <a:r>
              <a:rPr lang="en-US" b="1" dirty="0">
                <a:solidFill>
                  <a:srgbClr val="0070C0"/>
                </a:solidFill>
              </a:rPr>
              <a:t>that this would prove that he had not forsaken some important principles.</a:t>
            </a:r>
          </a:p>
        </p:txBody>
      </p:sp>
      <p:sp>
        <p:nvSpPr>
          <p:cNvPr id="5" name="Content Placeholder 10"/>
          <p:cNvSpPr txBox="1">
            <a:spLocks/>
          </p:cNvSpPr>
          <p:nvPr/>
        </p:nvSpPr>
        <p:spPr>
          <a:xfrm>
            <a:off x="6508022" y="943209"/>
            <a:ext cx="5683977" cy="5424791"/>
          </a:xfrm>
          <a:prstGeom prst="rect">
            <a:avLst/>
          </a:prstGeom>
        </p:spPr>
        <p:txBody>
          <a:bodyPr>
            <a:scene3d>
              <a:camera prst="orthographicFront"/>
              <a:lightRig rig="threePt" dir="t"/>
            </a:scene3d>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457200" indent="-457200">
              <a:buClr>
                <a:srgbClr val="70403C"/>
              </a:buClr>
              <a:buFont typeface="+mj-lt"/>
              <a:buAutoNum type="arabicPeriod" startAt="4"/>
            </a:pPr>
            <a:r>
              <a:rPr lang="en-US" b="1" dirty="0">
                <a:solidFill>
                  <a:srgbClr val="C00000"/>
                </a:solidFill>
              </a:rPr>
              <a:t>Not only that, but some felt </a:t>
            </a:r>
            <a:br>
              <a:rPr lang="en-US" b="1" dirty="0">
                <a:solidFill>
                  <a:srgbClr val="C00000"/>
                </a:solidFill>
              </a:rPr>
            </a:br>
            <a:r>
              <a:rPr lang="en-US" b="1" dirty="0">
                <a:solidFill>
                  <a:srgbClr val="C00000"/>
                </a:solidFill>
              </a:rPr>
              <a:t>that because Paul had been in </a:t>
            </a:r>
            <a:br>
              <a:rPr lang="en-US" b="1" dirty="0">
                <a:solidFill>
                  <a:srgbClr val="C00000"/>
                </a:solidFill>
              </a:rPr>
            </a:br>
            <a:r>
              <a:rPr lang="en-US" b="1" dirty="0">
                <a:solidFill>
                  <a:srgbClr val="C00000"/>
                </a:solidFill>
              </a:rPr>
              <a:t>Gentile territory for such a long period of time, this may have rendered him as “unclean” to enter the temple for worship.</a:t>
            </a:r>
          </a:p>
          <a:p>
            <a:pPr marL="457200" indent="-457200">
              <a:buClr>
                <a:srgbClr val="70403C"/>
              </a:buClr>
              <a:buFont typeface="+mj-lt"/>
              <a:buAutoNum type="arabicPeriod" startAt="4"/>
            </a:pPr>
            <a:r>
              <a:rPr lang="en-US" b="1" dirty="0">
                <a:solidFill>
                  <a:srgbClr val="7030A0"/>
                </a:solidFill>
              </a:rPr>
              <a:t>Joining the 4 men in this Nazarite </a:t>
            </a:r>
            <a:br>
              <a:rPr lang="en-US" b="1" dirty="0">
                <a:solidFill>
                  <a:srgbClr val="7030A0"/>
                </a:solidFill>
              </a:rPr>
            </a:br>
            <a:r>
              <a:rPr lang="en-US" b="1" dirty="0">
                <a:solidFill>
                  <a:srgbClr val="7030A0"/>
                </a:solidFill>
              </a:rPr>
              <a:t>vow would provide the necessary cleansing to render Paul as purified.</a:t>
            </a:r>
          </a:p>
          <a:p>
            <a:pPr marL="457200" indent="-457200">
              <a:buClr>
                <a:srgbClr val="70403C"/>
              </a:buClr>
              <a:buFont typeface="+mj-lt"/>
              <a:buAutoNum type="arabicPeriod" startAt="4"/>
            </a:pPr>
            <a:r>
              <a:rPr lang="en-US" b="1" dirty="0"/>
              <a:t>This purification is over a 7 day period, with cleansings on day 3 and day 7, along with the required sacrificial offerings, and the cutting of one’s </a:t>
            </a:r>
            <a:br>
              <a:rPr lang="en-US" b="1" dirty="0"/>
            </a:br>
            <a:r>
              <a:rPr lang="en-US" b="1" dirty="0"/>
              <a:t>hair ending the Nazarite vow.</a:t>
            </a:r>
          </a:p>
        </p:txBody>
      </p:sp>
      <p:pic>
        <p:nvPicPr>
          <p:cNvPr id="6146" name="Picture 2" descr="C:\Users\Rae\Desktop\3.18 Paul &amp; Pentecost\Art\James at Jerusale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745" y="865575"/>
            <a:ext cx="1398524" cy="15806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descr="C:\Users\Rae\Desktop\3.18 Paul &amp; Pentecost\Art\paul haircu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19157" y="4558121"/>
            <a:ext cx="1678467" cy="12588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9" name="Picture 5" descr="C:\Users\Rae\Desktop\3.18 Paul &amp; Pentecost\Art\Paul received by brethre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99657" y="2363607"/>
            <a:ext cx="1531056" cy="21945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7010" y="294533"/>
            <a:ext cx="1132840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a:solidFill>
                  <a:srgbClr val="7030A0"/>
                </a:solidFill>
              </a:rPr>
              <a:t>Why was Paul having difficulty in Jerusalem?  </a:t>
            </a:r>
          </a:p>
        </p:txBody>
      </p:sp>
      <p:pic>
        <p:nvPicPr>
          <p:cNvPr id="9" name="Picture 2" descr="C:\Users\Rae\Desktop\puzzle man.png"/>
          <p:cNvPicPr>
            <a:picLocks noChangeAspect="1" noChangeArrowheads="1"/>
          </p:cNvPicPr>
          <p:nvPr/>
        </p:nvPicPr>
        <p:blipFill>
          <a:blip r:embed="rId6" cstate="email">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10716432" y="183932"/>
            <a:ext cx="1363286" cy="1363286"/>
          </a:xfrm>
          <a:prstGeom prst="rect">
            <a:avLst/>
          </a:prstGeom>
          <a:noFill/>
          <a:effectLst>
            <a:glow rad="127000">
              <a:schemeClr val="bg1">
                <a:alpha val="68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66105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4069985031"/>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chemeClr val="accent5">
                              <a:lumMod val="50000"/>
                            </a:schemeClr>
                          </a:solidFill>
                        </a:rPr>
                        <a:t>Zif 24</a:t>
                      </a:r>
                    </a:p>
                    <a:p>
                      <a:r>
                        <a:rPr lang="en-US" b="1" dirty="0">
                          <a:solidFill>
                            <a:schemeClr val="accent3">
                              <a:lumMod val="50000"/>
                            </a:schemeClr>
                          </a:solidFill>
                        </a:rPr>
                        <a:t>May 15</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25</a:t>
                      </a:r>
                    </a:p>
                    <a:p>
                      <a:r>
                        <a:rPr lang="en-US" b="1" dirty="0">
                          <a:solidFill>
                            <a:schemeClr val="accent3">
                              <a:lumMod val="50000"/>
                            </a:schemeClr>
                          </a:solidFill>
                        </a:rPr>
                        <a:t>May 16</a:t>
                      </a:r>
                    </a:p>
                    <a:p>
                      <a:r>
                        <a:rPr lang="en-US" b="1" dirty="0">
                          <a:solidFill>
                            <a:schemeClr val="accent3">
                              <a:lumMod val="50000"/>
                            </a:schemeClr>
                          </a:solidFill>
                        </a:rPr>
                        <a:t>Omer #37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26</a:t>
                      </a:r>
                    </a:p>
                    <a:p>
                      <a:r>
                        <a:rPr lang="en-US" b="1" dirty="0">
                          <a:solidFill>
                            <a:schemeClr val="accent3">
                              <a:lumMod val="50000"/>
                            </a:schemeClr>
                          </a:solidFill>
                        </a:rPr>
                        <a:t>May</a:t>
                      </a:r>
                      <a:r>
                        <a:rPr lang="en-US" b="1" baseline="0" dirty="0">
                          <a:solidFill>
                            <a:schemeClr val="accent3">
                              <a:lumMod val="50000"/>
                            </a:schemeClr>
                          </a:solidFill>
                        </a:rPr>
                        <a:t> 17</a:t>
                      </a:r>
                      <a:endParaRPr lang="en-US" b="1" dirty="0">
                        <a:solidFill>
                          <a:schemeClr val="accent3">
                            <a:lumMod val="50000"/>
                          </a:schemeClr>
                        </a:solidFill>
                      </a:endParaRPr>
                    </a:p>
                    <a:p>
                      <a:r>
                        <a:rPr lang="en-US" b="1" dirty="0">
                          <a:solidFill>
                            <a:schemeClr val="accent3">
                              <a:lumMod val="50000"/>
                            </a:schemeClr>
                          </a:solidFill>
                        </a:rPr>
                        <a:t>Omer #38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27</a:t>
                      </a:r>
                    </a:p>
                    <a:p>
                      <a:r>
                        <a:rPr lang="en-US" b="1" dirty="0">
                          <a:solidFill>
                            <a:schemeClr val="accent3">
                              <a:lumMod val="50000"/>
                            </a:schemeClr>
                          </a:solidFill>
                        </a:rPr>
                        <a:t>May 18</a:t>
                      </a:r>
                    </a:p>
                    <a:p>
                      <a:r>
                        <a:rPr lang="en-US" b="1" dirty="0">
                          <a:solidFill>
                            <a:schemeClr val="accent3">
                              <a:lumMod val="50000"/>
                            </a:schemeClr>
                          </a:solidFill>
                        </a:rPr>
                        <a:t>Omer #39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28</a:t>
                      </a:r>
                    </a:p>
                    <a:p>
                      <a:r>
                        <a:rPr lang="en-US" b="1" dirty="0">
                          <a:solidFill>
                            <a:schemeClr val="accent3">
                              <a:lumMod val="50000"/>
                            </a:schemeClr>
                          </a:solidFill>
                        </a:rPr>
                        <a:t>May 19</a:t>
                      </a:r>
                    </a:p>
                    <a:p>
                      <a:r>
                        <a:rPr lang="en-US" b="1" dirty="0">
                          <a:solidFill>
                            <a:schemeClr val="accent3">
                              <a:lumMod val="50000"/>
                            </a:schemeClr>
                          </a:solidFill>
                        </a:rPr>
                        <a:t>Omer #40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29</a:t>
                      </a:r>
                    </a:p>
                    <a:p>
                      <a:r>
                        <a:rPr lang="en-US" b="1" dirty="0">
                          <a:solidFill>
                            <a:schemeClr val="accent3">
                              <a:lumMod val="50000"/>
                            </a:schemeClr>
                          </a:solidFill>
                        </a:rPr>
                        <a:t>May 20</a:t>
                      </a:r>
                    </a:p>
                    <a:p>
                      <a:r>
                        <a:rPr lang="en-US" b="1" dirty="0">
                          <a:solidFill>
                            <a:schemeClr val="accent3">
                              <a:lumMod val="50000"/>
                            </a:schemeClr>
                          </a:solidFill>
                        </a:rPr>
                        <a:t>Omer #41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30</a:t>
                      </a:r>
                    </a:p>
                    <a:p>
                      <a:r>
                        <a:rPr lang="en-US" b="1" dirty="0">
                          <a:solidFill>
                            <a:schemeClr val="accent3">
                              <a:lumMod val="50000"/>
                            </a:schemeClr>
                          </a:solidFill>
                        </a:rPr>
                        <a:t>May 21</a:t>
                      </a:r>
                    </a:p>
                    <a:p>
                      <a:r>
                        <a:rPr lang="en-US" b="1" dirty="0">
                          <a:solidFill>
                            <a:schemeClr val="accent3">
                              <a:lumMod val="50000"/>
                            </a:schemeClr>
                          </a:solidFill>
                        </a:rPr>
                        <a:t>Omer #42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rgbClr val="7030A0"/>
                          </a:solidFill>
                        </a:rPr>
                        <a:t>Sivan 1</a:t>
                      </a:r>
                      <a:r>
                        <a:rPr lang="en-US" b="1" baseline="0" dirty="0">
                          <a:solidFill>
                            <a:schemeClr val="accent5">
                              <a:lumMod val="50000"/>
                            </a:schemeClr>
                          </a:solidFill>
                        </a:rPr>
                        <a:t> </a:t>
                      </a:r>
                    </a:p>
                    <a:p>
                      <a:r>
                        <a:rPr lang="en-US" b="1" dirty="0">
                          <a:solidFill>
                            <a:schemeClr val="accent3">
                              <a:lumMod val="50000"/>
                            </a:schemeClr>
                          </a:solidFill>
                        </a:rPr>
                        <a:t>May 20</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2</a:t>
                      </a:r>
                    </a:p>
                    <a:p>
                      <a:r>
                        <a:rPr lang="en-US" b="1" dirty="0">
                          <a:solidFill>
                            <a:schemeClr val="accent3">
                              <a:lumMod val="50000"/>
                            </a:schemeClr>
                          </a:solidFill>
                        </a:rPr>
                        <a:t>May 21</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3</a:t>
                      </a:r>
                      <a:endParaRPr lang="en-US" b="1" baseline="0" dirty="0">
                        <a:solidFill>
                          <a:schemeClr val="accent5">
                            <a:lumMod val="50000"/>
                          </a:schemeClr>
                        </a:solidFill>
                      </a:endParaRPr>
                    </a:p>
                    <a:p>
                      <a:r>
                        <a:rPr lang="en-US" b="1" dirty="0">
                          <a:solidFill>
                            <a:schemeClr val="accent3">
                              <a:lumMod val="50000"/>
                            </a:schemeClr>
                          </a:solidFill>
                        </a:rPr>
                        <a:t>May</a:t>
                      </a:r>
                      <a:r>
                        <a:rPr lang="en-US" b="1" baseline="0" dirty="0">
                          <a:solidFill>
                            <a:schemeClr val="accent3">
                              <a:lumMod val="50000"/>
                            </a:schemeClr>
                          </a:solidFill>
                        </a:rPr>
                        <a:t> 22</a:t>
                      </a: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4</a:t>
                      </a:r>
                      <a:endParaRPr lang="en-US" b="1" baseline="0" dirty="0">
                        <a:solidFill>
                          <a:schemeClr val="accent5">
                            <a:lumMod val="50000"/>
                          </a:schemeClr>
                        </a:solidFill>
                      </a:endParaRPr>
                    </a:p>
                    <a:p>
                      <a:r>
                        <a:rPr lang="en-US" b="1" dirty="0">
                          <a:solidFill>
                            <a:schemeClr val="accent3">
                              <a:lumMod val="50000"/>
                            </a:schemeClr>
                          </a:solidFill>
                        </a:rPr>
                        <a:t>May 23</a:t>
                      </a:r>
                    </a:p>
                    <a:p>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r>
                        <a:rPr lang="en-US" b="1" dirty="0">
                          <a:solidFill>
                            <a:schemeClr val="accent3">
                              <a:lumMod val="50000"/>
                            </a:schemeClr>
                          </a:solidFill>
                        </a:rPr>
                        <a:t>Omer #46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FF"/>
                    </a:solidFill>
                  </a:tcPr>
                </a:tc>
                <a:tc>
                  <a:txBody>
                    <a:bodyPr/>
                    <a:lstStyle/>
                    <a:p>
                      <a:r>
                        <a:rPr lang="en-US" b="1" baseline="0" dirty="0">
                          <a:solidFill>
                            <a:srgbClr val="7030A0"/>
                          </a:solidFill>
                        </a:rPr>
                        <a:t>Sivan 5</a:t>
                      </a:r>
                      <a:endParaRPr lang="en-US" b="1" baseline="0" dirty="0">
                        <a:solidFill>
                          <a:schemeClr val="accent5">
                            <a:lumMod val="50000"/>
                          </a:schemeClr>
                        </a:solidFill>
                      </a:endParaRPr>
                    </a:p>
                    <a:p>
                      <a:r>
                        <a:rPr lang="en-US" b="1" dirty="0">
                          <a:solidFill>
                            <a:schemeClr val="accent3">
                              <a:lumMod val="50000"/>
                            </a:schemeClr>
                          </a:solidFill>
                        </a:rPr>
                        <a:t>May 26</a:t>
                      </a:r>
                    </a:p>
                    <a:p>
                      <a:endParaRPr lang="en-US" b="1" dirty="0">
                        <a:solidFill>
                          <a:schemeClr val="accent3">
                            <a:lumMod val="50000"/>
                          </a:schemeClr>
                        </a:solidFill>
                      </a:endParaRPr>
                    </a:p>
                    <a:p>
                      <a:pPr algn="ct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E5FF"/>
                    </a:solidFill>
                  </a:tcPr>
                </a:tc>
                <a:tc>
                  <a:txBody>
                    <a:bodyPr/>
                    <a:lstStyle/>
                    <a:p>
                      <a:r>
                        <a:rPr lang="en-US" b="1" baseline="0" dirty="0">
                          <a:solidFill>
                            <a:srgbClr val="7030A0"/>
                          </a:solidFill>
                        </a:rPr>
                        <a:t>Sivan 6</a:t>
                      </a:r>
                      <a:endParaRPr lang="en-US" b="1" baseline="0" dirty="0">
                        <a:solidFill>
                          <a:schemeClr val="accent5">
                            <a:lumMod val="50000"/>
                          </a:schemeClr>
                        </a:solidFill>
                      </a:endParaRPr>
                    </a:p>
                    <a:p>
                      <a:r>
                        <a:rPr lang="en-US" b="1" dirty="0">
                          <a:solidFill>
                            <a:schemeClr val="accent3">
                              <a:lumMod val="50000"/>
                            </a:schemeClr>
                          </a:solidFill>
                        </a:rPr>
                        <a:t>May 27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E5FF"/>
                    </a:solidFill>
                  </a:tcPr>
                </a:tc>
                <a:tc>
                  <a:txBody>
                    <a:bodyPr/>
                    <a:lstStyle/>
                    <a:p>
                      <a:r>
                        <a:rPr lang="en-US" b="1" baseline="0" dirty="0">
                          <a:solidFill>
                            <a:srgbClr val="7030A0"/>
                          </a:solidFill>
                        </a:rPr>
                        <a:t>Sivan 7</a:t>
                      </a:r>
                      <a:endParaRPr lang="en-US" b="1" baseline="0" dirty="0">
                        <a:solidFill>
                          <a:schemeClr val="accent5">
                            <a:lumMod val="50000"/>
                          </a:schemeClr>
                        </a:solidFill>
                      </a:endParaRPr>
                    </a:p>
                    <a:p>
                      <a:r>
                        <a:rPr lang="en-US" b="1" dirty="0">
                          <a:solidFill>
                            <a:schemeClr val="accent3">
                              <a:lumMod val="50000"/>
                            </a:schemeClr>
                          </a:solidFill>
                        </a:rPr>
                        <a:t>May 28</a:t>
                      </a: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E5FF"/>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101</a:t>
            </a:fld>
            <a:endParaRPr lang="en-US" dirty="0"/>
          </a:p>
        </p:txBody>
      </p:sp>
      <p:sp>
        <p:nvSpPr>
          <p:cNvPr id="29" name="Up Arrow 28"/>
          <p:cNvSpPr/>
          <p:nvPr/>
        </p:nvSpPr>
        <p:spPr>
          <a:xfrm rot="5400000">
            <a:off x="9142245" y="3637406"/>
            <a:ext cx="568814" cy="4861367"/>
          </a:xfrm>
          <a:prstGeom prst="upArrow">
            <a:avLst>
              <a:gd name="adj1" fmla="val 50000"/>
              <a:gd name="adj2" fmla="val 74689"/>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a:t>
            </a:r>
            <a:r>
              <a:rPr lang="en-US" sz="2400" b="1" dirty="0">
                <a:solidFill>
                  <a:schemeClr val="tx2">
                    <a:lumMod val="75000"/>
                  </a:schemeClr>
                </a:solidFill>
              </a:rPr>
              <a:t>   1                  2                 3 </a:t>
            </a:r>
            <a:r>
              <a:rPr lang="en-US" sz="2400" b="1" dirty="0">
                <a:solidFill>
                  <a:schemeClr val="bg1"/>
                </a:solidFill>
              </a:rPr>
              <a:t>(of 7)                                    </a:t>
            </a:r>
          </a:p>
        </p:txBody>
      </p:sp>
      <p:sp>
        <p:nvSpPr>
          <p:cNvPr id="30" name="Title 1"/>
          <p:cNvSpPr txBox="1">
            <a:spLocks/>
          </p:cNvSpPr>
          <p:nvPr/>
        </p:nvSpPr>
        <p:spPr>
          <a:xfrm>
            <a:off x="419100" y="38100"/>
            <a:ext cx="561975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rgbClr val="7030A0"/>
                </a:solidFill>
              </a:rPr>
              <a:t>3</a:t>
            </a:r>
            <a:r>
              <a:rPr lang="en-US" sz="5400" b="1" baseline="30000" dirty="0">
                <a:solidFill>
                  <a:srgbClr val="7030A0"/>
                </a:solidFill>
              </a:rPr>
              <a:t>rd</a:t>
            </a:r>
            <a:r>
              <a:rPr lang="en-US" sz="5400" b="1" dirty="0">
                <a:solidFill>
                  <a:srgbClr val="7030A0"/>
                </a:solidFill>
              </a:rPr>
              <a:t> Month ~ Sivan   </a:t>
            </a:r>
          </a:p>
        </p:txBody>
      </p:sp>
      <p:sp>
        <p:nvSpPr>
          <p:cNvPr id="39" name="TextBox 38"/>
          <p:cNvSpPr txBox="1"/>
          <p:nvPr/>
        </p:nvSpPr>
        <p:spPr>
          <a:xfrm>
            <a:off x="6929749" y="2944746"/>
            <a:ext cx="1598999" cy="2862322"/>
          </a:xfrm>
          <a:prstGeom prst="rect">
            <a:avLst/>
          </a:prstGeom>
          <a:noFill/>
        </p:spPr>
        <p:txBody>
          <a:bodyPr wrap="square" rtlCol="0">
            <a:spAutoFit/>
            <a:scene3d>
              <a:camera prst="orthographicFront"/>
              <a:lightRig rig="threePt" dir="t"/>
            </a:scene3d>
            <a:sp3d extrusionH="57150">
              <a:bevelT w="38100" h="38100"/>
            </a:sp3d>
          </a:bodyPr>
          <a:lstStyle/>
          <a:p>
            <a:pPr algn="ctr" defTabSz="914400">
              <a:defRPr/>
            </a:pPr>
            <a:r>
              <a:rPr lang="en-US" dirty="0">
                <a:solidFill>
                  <a:srgbClr val="002060"/>
                </a:solidFill>
                <a:latin typeface="MV Boli" pitchFamily="2" charset="0"/>
                <a:cs typeface="MV Boli" pitchFamily="2" charset="0"/>
              </a:rPr>
              <a:t>On the </a:t>
            </a:r>
            <a:r>
              <a:rPr lang="en-US" b="1" u="sng" dirty="0">
                <a:solidFill>
                  <a:srgbClr val="002060"/>
                </a:solidFill>
                <a:latin typeface="MV Boli" pitchFamily="2" charset="0"/>
                <a:cs typeface="MV Boli" pitchFamily="2" charset="0"/>
              </a:rPr>
              <a:t>NEXT da</a:t>
            </a:r>
            <a:r>
              <a:rPr lang="en-US" b="1" dirty="0">
                <a:solidFill>
                  <a:srgbClr val="002060"/>
                </a:solidFill>
                <a:latin typeface="MV Boli" pitchFamily="2" charset="0"/>
                <a:cs typeface="MV Boli" pitchFamily="2" charset="0"/>
              </a:rPr>
              <a:t>y</a:t>
            </a:r>
            <a:r>
              <a:rPr lang="en-US" dirty="0">
                <a:solidFill>
                  <a:srgbClr val="002060"/>
                </a:solidFill>
                <a:latin typeface="MV Boli" pitchFamily="2" charset="0"/>
                <a:cs typeface="MV Boli" pitchFamily="2" charset="0"/>
              </a:rPr>
              <a:t>!</a:t>
            </a:r>
          </a:p>
          <a:p>
            <a:pPr algn="ctr" defTabSz="914400">
              <a:defRPr/>
            </a:pPr>
            <a:r>
              <a:rPr lang="en-US" dirty="0">
                <a:solidFill>
                  <a:srgbClr val="002060"/>
                </a:solidFill>
                <a:latin typeface="MV Boli" pitchFamily="2" charset="0"/>
                <a:cs typeface="MV Boli" pitchFamily="2" charset="0"/>
              </a:rPr>
              <a:t>Paul entered the temple to make arrangements for all </a:t>
            </a:r>
            <a:r>
              <a:rPr lang="en-US" sz="1700" dirty="0">
                <a:solidFill>
                  <a:srgbClr val="002060"/>
                </a:solidFill>
                <a:latin typeface="MV Boli" pitchFamily="2" charset="0"/>
                <a:cs typeface="MV Boli" pitchFamily="2" charset="0"/>
              </a:rPr>
              <a:t>requirements.</a:t>
            </a:r>
          </a:p>
          <a:p>
            <a:pPr algn="ctr" defTabSz="914400">
              <a:defRPr/>
            </a:pPr>
            <a:br>
              <a:rPr lang="en-US" dirty="0">
                <a:solidFill>
                  <a:srgbClr val="002060"/>
                </a:solidFill>
                <a:latin typeface="MV Boli" pitchFamily="2" charset="0"/>
                <a:cs typeface="MV Boli" pitchFamily="2" charset="0"/>
              </a:rPr>
            </a:br>
            <a:r>
              <a:rPr lang="en-US" b="1" dirty="0">
                <a:solidFill>
                  <a:srgbClr val="A50021"/>
                </a:solidFill>
                <a:latin typeface="MV Boli" pitchFamily="2" charset="0"/>
                <a:cs typeface="MV Boli" pitchFamily="2" charset="0"/>
              </a:rPr>
              <a:t>Day 1 of 7</a:t>
            </a:r>
          </a:p>
        </p:txBody>
      </p:sp>
      <p:pic>
        <p:nvPicPr>
          <p:cNvPr id="7170" name="Picture 2" descr="C:\Users\Rae\Desktop\temple at jerusale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0802" y="2456652"/>
            <a:ext cx="6451072" cy="4058162"/>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47" name="Content Placeholder 2"/>
          <p:cNvSpPr txBox="1">
            <a:spLocks/>
          </p:cNvSpPr>
          <p:nvPr/>
        </p:nvSpPr>
        <p:spPr>
          <a:xfrm>
            <a:off x="635084" y="2603646"/>
            <a:ext cx="6136106" cy="1297022"/>
          </a:xfrm>
          <a:prstGeom prst="rect">
            <a:avLst/>
          </a:prstGeom>
          <a:solidFill>
            <a:srgbClr val="FFE5FF">
              <a:alpha val="25000"/>
            </a:srgbClr>
          </a:solidFill>
          <a:ln>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effectLst>
                  <a:glow rad="228600">
                    <a:schemeClr val="bg1">
                      <a:lumMod val="95000"/>
                      <a:alpha val="40000"/>
                    </a:schemeClr>
                  </a:glow>
                </a:effectLst>
              </a:rPr>
              <a:t>21:26 </a:t>
            </a:r>
            <a:r>
              <a:rPr lang="en-US" sz="1800" dirty="0">
                <a:solidFill>
                  <a:srgbClr val="002060"/>
                </a:solidFill>
                <a:effectLst>
                  <a:glow rad="228600">
                    <a:schemeClr val="bg1">
                      <a:lumMod val="95000"/>
                      <a:alpha val="40000"/>
                    </a:schemeClr>
                  </a:glow>
                </a:effectLst>
              </a:rPr>
              <a:t> Paul took the men &amp; the </a:t>
            </a:r>
            <a:r>
              <a:rPr lang="en-US" sz="1800" b="1" u="sng" dirty="0">
                <a:solidFill>
                  <a:srgbClr val="002060"/>
                </a:solidFill>
                <a:effectLst>
                  <a:glow rad="228600">
                    <a:schemeClr val="bg1">
                      <a:lumMod val="95000"/>
                      <a:alpha val="40000"/>
                    </a:schemeClr>
                  </a:glow>
                </a:effectLst>
              </a:rPr>
              <a:t>NEXT da</a:t>
            </a:r>
            <a:r>
              <a:rPr lang="en-US" sz="1800" b="1" dirty="0">
                <a:solidFill>
                  <a:srgbClr val="002060"/>
                </a:solidFill>
                <a:effectLst>
                  <a:glow rad="228600">
                    <a:schemeClr val="bg1">
                      <a:lumMod val="95000"/>
                      <a:alpha val="40000"/>
                    </a:schemeClr>
                  </a:glow>
                </a:effectLst>
              </a:rPr>
              <a:t>y </a:t>
            </a:r>
            <a:r>
              <a:rPr lang="en-US" sz="1800" b="1" dirty="0">
                <a:solidFill>
                  <a:srgbClr val="C00000"/>
                </a:solidFill>
                <a:effectLst>
                  <a:glow rad="228600">
                    <a:schemeClr val="bg1">
                      <a:lumMod val="95000"/>
                      <a:alpha val="40000"/>
                    </a:schemeClr>
                  </a:glow>
                </a:effectLst>
              </a:rPr>
              <a:t>[Omer #47] </a:t>
            </a:r>
            <a:br>
              <a:rPr lang="en-US" sz="1800" dirty="0">
                <a:solidFill>
                  <a:srgbClr val="002060"/>
                </a:solidFill>
                <a:effectLst>
                  <a:glow rad="228600">
                    <a:schemeClr val="bg1">
                      <a:lumMod val="95000"/>
                      <a:alpha val="40000"/>
                    </a:schemeClr>
                  </a:glow>
                </a:effectLst>
              </a:rPr>
            </a:br>
            <a:r>
              <a:rPr lang="en-US" sz="1800" dirty="0">
                <a:solidFill>
                  <a:srgbClr val="002060"/>
                </a:solidFill>
                <a:effectLst>
                  <a:glow rad="228600">
                    <a:schemeClr val="bg1">
                      <a:lumMod val="95000"/>
                      <a:alpha val="40000"/>
                    </a:schemeClr>
                  </a:glow>
                </a:effectLst>
              </a:rPr>
              <a:t>purifying himself with them entered into the temple to </a:t>
            </a:r>
            <a:br>
              <a:rPr lang="en-US" sz="1800" dirty="0">
                <a:solidFill>
                  <a:srgbClr val="002060"/>
                </a:solidFill>
                <a:effectLst>
                  <a:glow rad="228600">
                    <a:schemeClr val="bg1">
                      <a:lumMod val="95000"/>
                      <a:alpha val="40000"/>
                    </a:schemeClr>
                  </a:glow>
                </a:effectLst>
              </a:rPr>
            </a:br>
            <a:r>
              <a:rPr lang="en-US" sz="1800" dirty="0">
                <a:solidFill>
                  <a:srgbClr val="002060"/>
                </a:solidFill>
                <a:effectLst>
                  <a:glow rad="228600">
                    <a:schemeClr val="bg1">
                      <a:lumMod val="95000"/>
                      <a:alpha val="40000"/>
                    </a:schemeClr>
                  </a:glow>
                </a:effectLst>
              </a:rPr>
              <a:t>signify the accomplishment of the days of purification, </a:t>
            </a:r>
            <a:br>
              <a:rPr lang="en-US" sz="1800" dirty="0">
                <a:solidFill>
                  <a:srgbClr val="002060"/>
                </a:solidFill>
                <a:effectLst>
                  <a:glow rad="228600">
                    <a:schemeClr val="bg1">
                      <a:lumMod val="95000"/>
                      <a:alpha val="40000"/>
                    </a:schemeClr>
                  </a:glow>
                </a:effectLst>
              </a:rPr>
            </a:br>
            <a:r>
              <a:rPr lang="en-US" sz="1800" dirty="0">
                <a:solidFill>
                  <a:srgbClr val="002060"/>
                </a:solidFill>
                <a:effectLst>
                  <a:glow rad="228600">
                    <a:schemeClr val="bg1">
                      <a:lumMod val="95000"/>
                      <a:alpha val="40000"/>
                    </a:schemeClr>
                  </a:glow>
                </a:effectLst>
              </a:rPr>
              <a:t>until an offering should be offered for every one of them.</a:t>
            </a:r>
            <a:endParaRPr lang="en-US" sz="2000" dirty="0">
              <a:solidFill>
                <a:srgbClr val="002060"/>
              </a:solidFill>
              <a:effectLst>
                <a:glow rad="228600">
                  <a:schemeClr val="bg1">
                    <a:lumMod val="95000"/>
                    <a:alpha val="40000"/>
                  </a:schemeClr>
                </a:glow>
              </a:effectLst>
            </a:endParaRPr>
          </a:p>
        </p:txBody>
      </p:sp>
      <p:sp>
        <p:nvSpPr>
          <p:cNvPr id="54" name="TextBox 53"/>
          <p:cNvSpPr txBox="1"/>
          <p:nvPr/>
        </p:nvSpPr>
        <p:spPr>
          <a:xfrm>
            <a:off x="8575990" y="4964875"/>
            <a:ext cx="1598999" cy="923330"/>
          </a:xfrm>
          <a:prstGeom prst="rect">
            <a:avLst/>
          </a:prstGeom>
          <a:noFill/>
        </p:spPr>
        <p:txBody>
          <a:bodyPr wrap="square" rtlCol="0">
            <a:spAutoFit/>
            <a:scene3d>
              <a:camera prst="orthographicFront"/>
              <a:lightRig rig="threePt" dir="t"/>
            </a:scene3d>
            <a:sp3d extrusionH="57150">
              <a:bevelT w="38100" h="38100"/>
            </a:sp3d>
          </a:bodyPr>
          <a:lstStyle/>
          <a:p>
            <a:pPr algn="ctr" defTabSz="914400">
              <a:defRPr/>
            </a:pPr>
            <a:r>
              <a:rPr lang="en-US" b="1" dirty="0">
                <a:solidFill>
                  <a:srgbClr val="A50021"/>
                </a:solidFill>
                <a:latin typeface="MV Boli" pitchFamily="2" charset="0"/>
                <a:cs typeface="MV Boli" pitchFamily="2" charset="0"/>
              </a:rPr>
              <a:t>Nazarite Vow </a:t>
            </a:r>
            <a:br>
              <a:rPr lang="en-US" b="1" dirty="0">
                <a:solidFill>
                  <a:srgbClr val="A50021"/>
                </a:solidFill>
                <a:latin typeface="MV Boli" pitchFamily="2" charset="0"/>
                <a:cs typeface="MV Boli" pitchFamily="2" charset="0"/>
              </a:rPr>
            </a:br>
            <a:r>
              <a:rPr lang="en-US" b="1" dirty="0">
                <a:solidFill>
                  <a:srgbClr val="A50021"/>
                </a:solidFill>
                <a:latin typeface="MV Boli" pitchFamily="2" charset="0"/>
                <a:cs typeface="MV Boli" pitchFamily="2" charset="0"/>
              </a:rPr>
              <a:t>Day 2 of 7</a:t>
            </a:r>
          </a:p>
        </p:txBody>
      </p:sp>
      <p:sp>
        <p:nvSpPr>
          <p:cNvPr id="56" name="TextBox 55"/>
          <p:cNvSpPr txBox="1"/>
          <p:nvPr/>
        </p:nvSpPr>
        <p:spPr>
          <a:xfrm>
            <a:off x="10175265" y="4989950"/>
            <a:ext cx="1598999" cy="923330"/>
          </a:xfrm>
          <a:prstGeom prst="rect">
            <a:avLst/>
          </a:prstGeom>
          <a:noFill/>
        </p:spPr>
        <p:txBody>
          <a:bodyPr wrap="square" rtlCol="0">
            <a:spAutoFit/>
            <a:scene3d>
              <a:camera prst="orthographicFront"/>
              <a:lightRig rig="threePt" dir="t"/>
            </a:scene3d>
            <a:sp3d extrusionH="57150">
              <a:bevelT w="38100" h="38100"/>
            </a:sp3d>
          </a:bodyPr>
          <a:lstStyle/>
          <a:p>
            <a:pPr algn="ctr" defTabSz="914400">
              <a:defRPr/>
            </a:pPr>
            <a:r>
              <a:rPr lang="en-US" b="1" dirty="0">
                <a:solidFill>
                  <a:srgbClr val="A50021"/>
                </a:solidFill>
                <a:latin typeface="MV Boli" pitchFamily="2" charset="0"/>
                <a:cs typeface="MV Boli" pitchFamily="2" charset="0"/>
              </a:rPr>
              <a:t>Nazarite Vow </a:t>
            </a:r>
            <a:br>
              <a:rPr lang="en-US" b="1" dirty="0">
                <a:solidFill>
                  <a:srgbClr val="A50021"/>
                </a:solidFill>
                <a:latin typeface="MV Boli" pitchFamily="2" charset="0"/>
                <a:cs typeface="MV Boli" pitchFamily="2" charset="0"/>
              </a:rPr>
            </a:br>
            <a:r>
              <a:rPr lang="en-US" b="1" dirty="0">
                <a:solidFill>
                  <a:srgbClr val="A50021"/>
                </a:solidFill>
                <a:latin typeface="MV Boli" pitchFamily="2" charset="0"/>
                <a:cs typeface="MV Boli" pitchFamily="2" charset="0"/>
              </a:rPr>
              <a:t>Day 3 of 7</a:t>
            </a:r>
          </a:p>
        </p:txBody>
      </p:sp>
      <p:sp>
        <p:nvSpPr>
          <p:cNvPr id="18" name="TextBox 17"/>
          <p:cNvSpPr txBox="1"/>
          <p:nvPr/>
        </p:nvSpPr>
        <p:spPr>
          <a:xfrm>
            <a:off x="10186840" y="3037346"/>
            <a:ext cx="1598999" cy="2031325"/>
          </a:xfrm>
          <a:prstGeom prst="rect">
            <a:avLst/>
          </a:prstGeom>
          <a:noFill/>
        </p:spPr>
        <p:txBody>
          <a:bodyPr wrap="square" rtlCol="0">
            <a:spAutoFit/>
            <a:scene3d>
              <a:camera prst="orthographicFront"/>
              <a:lightRig rig="threePt" dir="t"/>
            </a:scene3d>
            <a:sp3d extrusionH="57150">
              <a:bevelT w="38100" h="38100"/>
            </a:sp3d>
          </a:bodyPr>
          <a:lstStyle/>
          <a:p>
            <a:pPr algn="ctr" defTabSz="914400">
              <a:defRPr/>
            </a:pPr>
            <a:r>
              <a:rPr lang="en-US" dirty="0">
                <a:solidFill>
                  <a:srgbClr val="002060"/>
                </a:solidFill>
                <a:latin typeface="MV Boli" pitchFamily="2" charset="0"/>
                <a:cs typeface="MV Boli" pitchFamily="2" charset="0"/>
              </a:rPr>
              <a:t>On the </a:t>
            </a:r>
            <a:br>
              <a:rPr lang="en-US" dirty="0">
                <a:solidFill>
                  <a:srgbClr val="002060"/>
                </a:solidFill>
                <a:latin typeface="MV Boli" pitchFamily="2" charset="0"/>
                <a:cs typeface="MV Boli" pitchFamily="2" charset="0"/>
              </a:rPr>
            </a:br>
            <a:r>
              <a:rPr lang="en-US" dirty="0">
                <a:solidFill>
                  <a:srgbClr val="002060"/>
                </a:solidFill>
                <a:latin typeface="MV Boli" pitchFamily="2" charset="0"/>
                <a:cs typeface="MV Boli" pitchFamily="2" charset="0"/>
              </a:rPr>
              <a:t>3</a:t>
            </a:r>
            <a:r>
              <a:rPr lang="en-US" baseline="30000" dirty="0">
                <a:solidFill>
                  <a:srgbClr val="002060"/>
                </a:solidFill>
                <a:latin typeface="MV Boli" pitchFamily="2" charset="0"/>
                <a:cs typeface="MV Boli" pitchFamily="2" charset="0"/>
              </a:rPr>
              <a:t>rd</a:t>
            </a:r>
            <a:r>
              <a:rPr lang="en-US" dirty="0">
                <a:solidFill>
                  <a:srgbClr val="002060"/>
                </a:solidFill>
                <a:latin typeface="MV Boli" pitchFamily="2" charset="0"/>
                <a:cs typeface="MV Boli" pitchFamily="2" charset="0"/>
              </a:rPr>
              <a:t> Day: sprinkling of waters of purification before Shavuot.</a:t>
            </a:r>
          </a:p>
        </p:txBody>
      </p:sp>
      <p:sp>
        <p:nvSpPr>
          <p:cNvPr id="19" name="TextBox 18"/>
          <p:cNvSpPr txBox="1"/>
          <p:nvPr/>
        </p:nvSpPr>
        <p:spPr>
          <a:xfrm>
            <a:off x="8587841" y="3046254"/>
            <a:ext cx="1598999" cy="1754326"/>
          </a:xfrm>
          <a:prstGeom prst="rect">
            <a:avLst/>
          </a:prstGeom>
          <a:noFill/>
        </p:spPr>
        <p:txBody>
          <a:bodyPr wrap="square" rtlCol="0">
            <a:spAutoFit/>
            <a:scene3d>
              <a:camera prst="orthographicFront"/>
              <a:lightRig rig="threePt" dir="t"/>
            </a:scene3d>
            <a:sp3d extrusionH="57150">
              <a:bevelT w="38100" h="38100"/>
            </a:sp3d>
          </a:bodyPr>
          <a:lstStyle/>
          <a:p>
            <a:pPr algn="ctr" defTabSz="914400">
              <a:defRPr/>
            </a:pPr>
            <a:r>
              <a:rPr lang="en-US" dirty="0">
                <a:solidFill>
                  <a:srgbClr val="002060"/>
                </a:solidFill>
                <a:latin typeface="MV Boli" pitchFamily="2" charset="0"/>
                <a:cs typeface="MV Boli" pitchFamily="2" charset="0"/>
              </a:rPr>
              <a:t>The men stay at the temple all 7 days to avoid defilement.</a:t>
            </a:r>
          </a:p>
        </p:txBody>
      </p:sp>
      <p:pic>
        <p:nvPicPr>
          <p:cNvPr id="13" name="Picture 2" descr="C:\Users\Rae\Desktop\puzzle man.png"/>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a:fillRect/>
          </a:stretch>
        </p:blipFill>
        <p:spPr bwMode="auto">
          <a:xfrm flipH="1">
            <a:off x="914400" y="5102039"/>
            <a:ext cx="1413244" cy="1363286"/>
          </a:xfrm>
          <a:prstGeom prst="rect">
            <a:avLst/>
          </a:prstGeom>
          <a:noFill/>
          <a:effectLst>
            <a:glow rad="127000">
              <a:schemeClr val="bg1">
                <a:alpha val="68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9198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1000"/>
                                        <p:tgtEl>
                                          <p:spTgt spid="54"/>
                                        </p:tgtEl>
                                      </p:cBhvr>
                                    </p:animEffect>
                                    <p:anim calcmode="lin" valueType="num">
                                      <p:cBhvr>
                                        <p:cTn id="21" dur="1000" fill="hold"/>
                                        <p:tgtEl>
                                          <p:spTgt spid="54"/>
                                        </p:tgtEl>
                                        <p:attrNameLst>
                                          <p:attrName>ppt_x</p:attrName>
                                        </p:attrNameLst>
                                      </p:cBhvr>
                                      <p:tavLst>
                                        <p:tav tm="0">
                                          <p:val>
                                            <p:strVal val="#ppt_x"/>
                                          </p:val>
                                        </p:tav>
                                        <p:tav tm="100000">
                                          <p:val>
                                            <p:strVal val="#ppt_x"/>
                                          </p:val>
                                        </p:tav>
                                      </p:tavLst>
                                    </p:anim>
                                    <p:anim calcmode="lin" valueType="num">
                                      <p:cBhvr>
                                        <p:cTn id="2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9" grpId="0"/>
      <p:bldP spid="54" grpId="0"/>
      <p:bldP spid="56" grpId="0"/>
      <p:bldP spid="18" grpId="0"/>
      <p:bldP spid="19"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102</a:t>
            </a:fld>
            <a:endParaRPr lang="en-US" dirty="0">
              <a:solidFill>
                <a:schemeClr val="bg1"/>
              </a:solidFill>
            </a:endParaRPr>
          </a:p>
        </p:txBody>
      </p:sp>
      <p:sp>
        <p:nvSpPr>
          <p:cNvPr id="3" name="Rectangle 2"/>
          <p:cNvSpPr/>
          <p:nvPr/>
        </p:nvSpPr>
        <p:spPr>
          <a:xfrm>
            <a:off x="0" y="0"/>
            <a:ext cx="12192000" cy="1041722"/>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Nazarite Vow at Jerusalem</a:t>
            </a:r>
          </a:p>
        </p:txBody>
      </p:sp>
      <p:sp>
        <p:nvSpPr>
          <p:cNvPr id="13" name="Rectangle 12"/>
          <p:cNvSpPr/>
          <p:nvPr/>
        </p:nvSpPr>
        <p:spPr>
          <a:xfrm>
            <a:off x="277801" y="1440788"/>
            <a:ext cx="12168844" cy="5078313"/>
          </a:xfrm>
          <a:prstGeom prst="rect">
            <a:avLst/>
          </a:prstGeom>
          <a:noFill/>
        </p:spPr>
        <p:txBody>
          <a:bodyPr wrap="square">
            <a:spAutoFit/>
            <a:scene3d>
              <a:camera prst="orthographicFront"/>
              <a:lightRig rig="threePt" dir="t"/>
            </a:scene3d>
            <a:sp3d extrusionH="57150">
              <a:bevelT h="25400" prst="softRound"/>
            </a:sp3d>
          </a:bodyPr>
          <a:lstStyle/>
          <a:p>
            <a:pPr>
              <a:lnSpc>
                <a:spcPct val="150000"/>
              </a:lnSpc>
            </a:pPr>
            <a:r>
              <a:rPr lang="en-US" sz="3200" b="1" dirty="0">
                <a:solidFill>
                  <a:schemeClr val="accent5"/>
                </a:solidFill>
                <a:effectLst>
                  <a:glow rad="177800">
                    <a:srgbClr val="3E2422"/>
                  </a:glow>
                </a:effectLst>
              </a:rPr>
              <a:t>When it came to the Nazarite Vow, each one could fix the length </a:t>
            </a:r>
            <a:br>
              <a:rPr lang="en-US" sz="3200" b="1" dirty="0">
                <a:solidFill>
                  <a:schemeClr val="accent5"/>
                </a:solidFill>
                <a:effectLst>
                  <a:glow rad="177800">
                    <a:srgbClr val="3E2422"/>
                  </a:glow>
                </a:effectLst>
              </a:rPr>
            </a:br>
            <a:r>
              <a:rPr lang="en-US" sz="3200" b="1" dirty="0">
                <a:solidFill>
                  <a:schemeClr val="accent5"/>
                </a:solidFill>
                <a:effectLst>
                  <a:glow rad="177800">
                    <a:srgbClr val="3E2422"/>
                  </a:glow>
                </a:effectLst>
              </a:rPr>
              <a:t>of time for their vow – usually 30 days and no more than 100 days. </a:t>
            </a:r>
          </a:p>
          <a:p>
            <a:pPr>
              <a:lnSpc>
                <a:spcPct val="150000"/>
              </a:lnSpc>
            </a:pPr>
            <a:endParaRPr lang="en-US" sz="2800" b="1" dirty="0">
              <a:solidFill>
                <a:schemeClr val="accent5"/>
              </a:solidFill>
              <a:effectLst>
                <a:glow rad="177800">
                  <a:srgbClr val="3E2422"/>
                </a:glow>
              </a:effectLst>
            </a:endParaRPr>
          </a:p>
          <a:p>
            <a:pPr>
              <a:lnSpc>
                <a:spcPct val="150000"/>
              </a:lnSpc>
            </a:pPr>
            <a:endParaRPr lang="en-US" sz="2800" b="1" dirty="0">
              <a:solidFill>
                <a:schemeClr val="accent5"/>
              </a:solidFill>
              <a:effectLst>
                <a:glow rad="177800">
                  <a:srgbClr val="3E2422"/>
                </a:glow>
              </a:effectLst>
            </a:endParaRPr>
          </a:p>
          <a:p>
            <a:pPr>
              <a:lnSpc>
                <a:spcPct val="150000"/>
              </a:lnSpc>
            </a:pPr>
            <a:r>
              <a:rPr lang="en-US" sz="3200" b="1" dirty="0">
                <a:solidFill>
                  <a:schemeClr val="accent5"/>
                </a:solidFill>
                <a:effectLst>
                  <a:glow rad="177800">
                    <a:srgbClr val="3E2422"/>
                  </a:glow>
                </a:effectLst>
              </a:rPr>
              <a:t>At the feast of Pentecost, (Acts 21:23-26), Paul took on himself the Nazarite vow as recommended by James and the elders as given in the following description:   </a:t>
            </a:r>
          </a:p>
        </p:txBody>
      </p:sp>
    </p:spTree>
    <p:extLst>
      <p:ext uri="{BB962C8B-B14F-4D97-AF65-F5344CB8AC3E}">
        <p14:creationId xmlns:p14="http://schemas.microsoft.com/office/powerpoint/2010/main" val="60153306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par>
                          <p:cTn id="12" fill="hold">
                            <p:stCondLst>
                              <p:cond delay="1700"/>
                            </p:stCondLst>
                            <p:childTnLst>
                              <p:par>
                                <p:cTn id="13" presetID="42" presetClass="entr" presetSubtype="0"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103</a:t>
            </a:fld>
            <a:endParaRPr lang="en-US" dirty="0">
              <a:solidFill>
                <a:schemeClr val="bg1"/>
              </a:solidFill>
            </a:endParaRPr>
          </a:p>
        </p:txBody>
      </p:sp>
      <p:sp>
        <p:nvSpPr>
          <p:cNvPr id="3" name="Rectangle 2"/>
          <p:cNvSpPr/>
          <p:nvPr/>
        </p:nvSpPr>
        <p:spPr>
          <a:xfrm>
            <a:off x="0" y="0"/>
            <a:ext cx="12192000" cy="1041722"/>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Options for a Nazarite Vow</a:t>
            </a:r>
          </a:p>
        </p:txBody>
      </p:sp>
      <p:sp>
        <p:nvSpPr>
          <p:cNvPr id="13" name="Rectangle 12"/>
          <p:cNvSpPr/>
          <p:nvPr/>
        </p:nvSpPr>
        <p:spPr>
          <a:xfrm>
            <a:off x="358815" y="1081963"/>
            <a:ext cx="11566965" cy="5478423"/>
          </a:xfrm>
          <a:prstGeom prst="rect">
            <a:avLst/>
          </a:prstGeom>
          <a:noFill/>
        </p:spPr>
        <p:txBody>
          <a:bodyPr wrap="square">
            <a:spAutoFit/>
            <a:scene3d>
              <a:camera prst="orthographicFront"/>
              <a:lightRig rig="threePt" dir="t"/>
            </a:scene3d>
            <a:sp3d extrusionH="57150">
              <a:bevelT h="25400" prst="softRound"/>
            </a:sp3d>
          </a:bodyPr>
          <a:lstStyle/>
          <a:p>
            <a:endParaRPr lang="en-US" sz="1400" b="1" dirty="0">
              <a:solidFill>
                <a:schemeClr val="accent5"/>
              </a:solidFill>
              <a:effectLst>
                <a:glow rad="177800">
                  <a:srgbClr val="3E2422"/>
                </a:glow>
              </a:effectLst>
            </a:endParaRPr>
          </a:p>
          <a:p>
            <a:pPr marL="285750" indent="-285750">
              <a:buFont typeface="Arial" pitchFamily="34" charset="0"/>
              <a:buChar char="•"/>
            </a:pPr>
            <a:r>
              <a:rPr lang="en-US" sz="2800" b="1" dirty="0">
                <a:solidFill>
                  <a:schemeClr val="accent5"/>
                </a:solidFill>
                <a:effectLst>
                  <a:glow rad="177800">
                    <a:srgbClr val="3E2422"/>
                  </a:glow>
                </a:effectLst>
              </a:rPr>
              <a:t>"The ceremonies involved took a longer time than Paul had at his disposal, but the law permitted a man to share the vow if he could </a:t>
            </a:r>
            <a:br>
              <a:rPr lang="en-US" sz="2800" b="1" dirty="0">
                <a:solidFill>
                  <a:schemeClr val="accent5"/>
                </a:solidFill>
                <a:effectLst>
                  <a:glow rad="177800">
                    <a:srgbClr val="3E2422"/>
                  </a:glow>
                </a:effectLst>
              </a:rPr>
            </a:br>
            <a:r>
              <a:rPr lang="en-US" sz="2800" b="1" dirty="0">
                <a:solidFill>
                  <a:schemeClr val="accent5"/>
                </a:solidFill>
                <a:effectLst>
                  <a:glow rad="177800">
                    <a:srgbClr val="3E2422"/>
                  </a:glow>
                </a:effectLst>
              </a:rPr>
              <a:t>find companions who had gone through the prescribed ceremonies, </a:t>
            </a:r>
            <a:br>
              <a:rPr lang="en-US" sz="2800" b="1" dirty="0">
                <a:solidFill>
                  <a:schemeClr val="accent5"/>
                </a:solidFill>
                <a:effectLst>
                  <a:glow rad="177800">
                    <a:srgbClr val="3E2422"/>
                  </a:glow>
                </a:effectLst>
              </a:rPr>
            </a:br>
            <a:r>
              <a:rPr lang="en-US" sz="2800" b="1" dirty="0">
                <a:solidFill>
                  <a:schemeClr val="accent5"/>
                </a:solidFill>
                <a:effectLst>
                  <a:glow rad="177800">
                    <a:srgbClr val="3E2422"/>
                  </a:glow>
                </a:effectLst>
              </a:rPr>
              <a:t>and who permitted him to join their company. </a:t>
            </a:r>
            <a:br>
              <a:rPr lang="en-US" sz="2800" b="1" dirty="0">
                <a:solidFill>
                  <a:schemeClr val="accent5"/>
                </a:solidFill>
                <a:effectLst>
                  <a:glow rad="177800">
                    <a:srgbClr val="3E2422"/>
                  </a:glow>
                </a:effectLst>
              </a:rPr>
            </a:br>
            <a:br>
              <a:rPr lang="en-US" sz="2800" b="1" dirty="0">
                <a:solidFill>
                  <a:schemeClr val="accent5"/>
                </a:solidFill>
                <a:effectLst>
                  <a:glow rad="177800">
                    <a:srgbClr val="3E2422"/>
                  </a:glow>
                </a:effectLst>
              </a:rPr>
            </a:br>
            <a:br>
              <a:rPr lang="en-US" sz="2800" b="1" dirty="0">
                <a:solidFill>
                  <a:schemeClr val="accent5"/>
                </a:solidFill>
                <a:effectLst>
                  <a:glow rad="177800">
                    <a:srgbClr val="3E2422"/>
                  </a:glow>
                </a:effectLst>
              </a:rPr>
            </a:br>
            <a:br>
              <a:rPr lang="en-US" sz="2800" b="1" dirty="0">
                <a:solidFill>
                  <a:schemeClr val="accent5"/>
                </a:solidFill>
                <a:effectLst>
                  <a:glow rad="177800">
                    <a:srgbClr val="3E2422"/>
                  </a:glow>
                </a:effectLst>
              </a:rPr>
            </a:br>
            <a:r>
              <a:rPr lang="en-US" sz="2800" b="1" dirty="0">
                <a:solidFill>
                  <a:schemeClr val="accent5"/>
                </a:solidFill>
                <a:effectLst>
                  <a:glow rad="177800">
                    <a:srgbClr val="3E2422"/>
                  </a:glow>
                </a:effectLst>
              </a:rPr>
              <a:t>This permission was commonly granted if the new comer paid all the fees required from the whole company (fee to the Levite for cutting the hair and fees for sacrifices), and finished the vow along with the others. Four Jewish Christians were performing the vow, and agreed to admit Paul to their company, provided he paid their expenses. </a:t>
            </a:r>
          </a:p>
        </p:txBody>
      </p:sp>
    </p:spTree>
    <p:extLst>
      <p:ext uri="{BB962C8B-B14F-4D97-AF65-F5344CB8AC3E}">
        <p14:creationId xmlns:p14="http://schemas.microsoft.com/office/powerpoint/2010/main" val="404105352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5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par>
                          <p:cTn id="12" fill="hold">
                            <p:stCondLst>
                              <p:cond delay="2050"/>
                            </p:stCondLst>
                            <p:childTnLst>
                              <p:par>
                                <p:cTn id="13" presetID="42" presetClass="entr" presetSubtype="0"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104</a:t>
            </a:fld>
            <a:endParaRPr lang="en-US" dirty="0">
              <a:solidFill>
                <a:schemeClr val="bg1"/>
              </a:solidFill>
            </a:endParaRPr>
          </a:p>
        </p:txBody>
      </p:sp>
      <p:sp>
        <p:nvSpPr>
          <p:cNvPr id="3" name="Rectangle 2"/>
          <p:cNvSpPr/>
          <p:nvPr/>
        </p:nvSpPr>
        <p:spPr>
          <a:xfrm>
            <a:off x="0" y="0"/>
            <a:ext cx="12192000" cy="1041722"/>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Paul Joined this Nazarite Vow</a:t>
            </a:r>
          </a:p>
        </p:txBody>
      </p:sp>
      <p:sp>
        <p:nvSpPr>
          <p:cNvPr id="13" name="Rectangle 12"/>
          <p:cNvSpPr/>
          <p:nvPr/>
        </p:nvSpPr>
        <p:spPr>
          <a:xfrm>
            <a:off x="358815" y="1081963"/>
            <a:ext cx="11566965" cy="5478423"/>
          </a:xfrm>
          <a:prstGeom prst="rect">
            <a:avLst/>
          </a:prstGeom>
          <a:noFill/>
        </p:spPr>
        <p:txBody>
          <a:bodyPr wrap="square">
            <a:spAutoFit/>
            <a:scene3d>
              <a:camera prst="orthographicFront"/>
              <a:lightRig rig="threePt" dir="t"/>
            </a:scene3d>
            <a:sp3d extrusionH="57150">
              <a:bevelT h="25400" prst="softRound"/>
            </a:sp3d>
          </a:bodyPr>
          <a:lstStyle/>
          <a:p>
            <a:endParaRPr lang="en-US" sz="1400" b="1" dirty="0">
              <a:solidFill>
                <a:schemeClr val="accent5"/>
              </a:solidFill>
              <a:effectLst>
                <a:glow rad="177800">
                  <a:srgbClr val="3E2422"/>
                </a:glow>
              </a:effectLst>
            </a:endParaRPr>
          </a:p>
          <a:p>
            <a:pPr marL="285750" indent="-285750">
              <a:lnSpc>
                <a:spcPct val="150000"/>
              </a:lnSpc>
              <a:buFont typeface="Arial" pitchFamily="34" charset="0"/>
              <a:buChar char="•"/>
            </a:pPr>
            <a:r>
              <a:rPr lang="en-US" sz="2800" b="1" dirty="0">
                <a:solidFill>
                  <a:schemeClr val="accent5"/>
                </a:solidFill>
                <a:effectLst>
                  <a:glow rad="177800">
                    <a:srgbClr val="3E2422"/>
                  </a:glow>
                </a:effectLst>
              </a:rPr>
              <a:t>Paul consented, paid the charges, and </a:t>
            </a:r>
            <a:r>
              <a:rPr lang="en-US" sz="2800" b="1" dirty="0">
                <a:solidFill>
                  <a:schemeClr val="accent6">
                    <a:lumMod val="60000"/>
                    <a:lumOff val="40000"/>
                  </a:schemeClr>
                </a:solidFill>
                <a:effectLst>
                  <a:glow rad="177800">
                    <a:srgbClr val="3E2422"/>
                  </a:glow>
                </a:effectLst>
              </a:rPr>
              <a:t>when the last seven days of the vow began he went with them to live in the temple, </a:t>
            </a:r>
            <a:r>
              <a:rPr lang="en-US" sz="2800" b="1" dirty="0">
                <a:solidFill>
                  <a:schemeClr val="accent5"/>
                </a:solidFill>
                <a:effectLst>
                  <a:glow rad="177800">
                    <a:srgbClr val="3E2422"/>
                  </a:glow>
                </a:effectLst>
              </a:rPr>
              <a:t>giving the usual notice to the priests that he had joined in regular fashion, was a sharer </a:t>
            </a:r>
            <a:br>
              <a:rPr lang="en-US" sz="2800" b="1" dirty="0">
                <a:solidFill>
                  <a:schemeClr val="accent5"/>
                </a:solidFill>
                <a:effectLst>
                  <a:glow rad="177800">
                    <a:srgbClr val="3E2422"/>
                  </a:glow>
                </a:effectLst>
              </a:rPr>
            </a:br>
            <a:br>
              <a:rPr lang="en-US" sz="2800" b="1" dirty="0">
                <a:solidFill>
                  <a:schemeClr val="accent5"/>
                </a:solidFill>
                <a:effectLst>
                  <a:glow rad="177800">
                    <a:srgbClr val="3E2422"/>
                  </a:glow>
                </a:effectLst>
              </a:rPr>
            </a:br>
            <a:r>
              <a:rPr lang="en-US" sz="2800" b="1" dirty="0">
                <a:solidFill>
                  <a:schemeClr val="accent5"/>
                </a:solidFill>
                <a:effectLst>
                  <a:glow rad="177800">
                    <a:srgbClr val="3E2422"/>
                  </a:glow>
                </a:effectLst>
              </a:rPr>
              <a:t>with the four men, and that his vow would end with theirs. </a:t>
            </a:r>
            <a:br>
              <a:rPr lang="en-US" sz="2800" b="1" dirty="0">
                <a:solidFill>
                  <a:schemeClr val="accent5"/>
                </a:solidFill>
                <a:effectLst>
                  <a:glow rad="177800">
                    <a:srgbClr val="3E2422"/>
                  </a:glow>
                </a:effectLst>
              </a:rPr>
            </a:br>
            <a:r>
              <a:rPr lang="en-US" sz="2800" b="1" dirty="0" err="1">
                <a:solidFill>
                  <a:schemeClr val="accent6">
                    <a:lumMod val="60000"/>
                    <a:lumOff val="40000"/>
                  </a:schemeClr>
                </a:solidFill>
                <a:effectLst>
                  <a:glow rad="177800">
                    <a:srgbClr val="3E2422"/>
                  </a:glow>
                </a:effectLst>
              </a:rPr>
              <a:t>Nazarites</a:t>
            </a:r>
            <a:r>
              <a:rPr lang="en-US" sz="2800" b="1" dirty="0">
                <a:solidFill>
                  <a:schemeClr val="accent6">
                    <a:lumMod val="60000"/>
                    <a:lumOff val="40000"/>
                  </a:schemeClr>
                </a:solidFill>
                <a:effectLst>
                  <a:glow rad="177800">
                    <a:srgbClr val="3E2422"/>
                  </a:glow>
                </a:effectLst>
              </a:rPr>
              <a:t> retired to the temple during the last period of seven days, because they could be secure there against any accidental defilement.</a:t>
            </a:r>
            <a:r>
              <a:rPr lang="en-US" sz="2800" b="1" dirty="0">
                <a:solidFill>
                  <a:schemeClr val="accent5"/>
                </a:solidFill>
                <a:effectLst>
                  <a:glow rad="177800">
                    <a:srgbClr val="3E2422"/>
                  </a:glow>
                </a:effectLst>
              </a:rPr>
              <a:t>”</a:t>
            </a:r>
            <a:br>
              <a:rPr lang="en-US" sz="2800" b="1" dirty="0">
                <a:solidFill>
                  <a:schemeClr val="accent5"/>
                </a:solidFill>
                <a:effectLst>
                  <a:glow rad="177800">
                    <a:srgbClr val="3E2422"/>
                  </a:glow>
                </a:effectLst>
              </a:rPr>
            </a:br>
            <a:r>
              <a:rPr lang="en-US" sz="2800" b="1" dirty="0">
                <a:solidFill>
                  <a:schemeClr val="accent5"/>
                </a:solidFill>
                <a:effectLst>
                  <a:glow rad="177800">
                    <a:srgbClr val="3E2422"/>
                  </a:glow>
                </a:effectLst>
              </a:rPr>
              <a:t>(Lindsay’s Acts)</a:t>
            </a:r>
          </a:p>
        </p:txBody>
      </p:sp>
    </p:spTree>
    <p:extLst>
      <p:ext uri="{BB962C8B-B14F-4D97-AF65-F5344CB8AC3E}">
        <p14:creationId xmlns:p14="http://schemas.microsoft.com/office/powerpoint/2010/main" val="59137261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5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par>
                          <p:cTn id="12" fill="hold">
                            <p:stCondLst>
                              <p:cond delay="2200"/>
                            </p:stCondLst>
                            <p:childTnLst>
                              <p:par>
                                <p:cTn id="13" presetID="42" presetClass="entr" presetSubtype="0"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896176631"/>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rgbClr val="7030A0"/>
                          </a:solidFill>
                        </a:rPr>
                        <a:t>Sivan 1</a:t>
                      </a:r>
                    </a:p>
                    <a:p>
                      <a:r>
                        <a:rPr lang="en-US" b="1" dirty="0">
                          <a:solidFill>
                            <a:schemeClr val="accent3">
                              <a:lumMod val="50000"/>
                            </a:schemeClr>
                          </a:solidFill>
                        </a:rPr>
                        <a:t>May 22</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2</a:t>
                      </a:r>
                      <a:endParaRPr lang="en-US" b="1" baseline="0" dirty="0">
                        <a:solidFill>
                          <a:schemeClr val="accent5">
                            <a:lumMod val="50000"/>
                          </a:schemeClr>
                        </a:solidFill>
                      </a:endParaRPr>
                    </a:p>
                    <a:p>
                      <a:r>
                        <a:rPr lang="en-US" b="1" dirty="0">
                          <a:solidFill>
                            <a:schemeClr val="accent3">
                              <a:lumMod val="50000"/>
                            </a:schemeClr>
                          </a:solidFill>
                        </a:rPr>
                        <a:t>May 23</a:t>
                      </a:r>
                    </a:p>
                    <a:p>
                      <a:r>
                        <a:rPr lang="en-US" b="1" dirty="0">
                          <a:solidFill>
                            <a:schemeClr val="accent3">
                              <a:lumMod val="50000"/>
                            </a:schemeClr>
                          </a:solidFill>
                        </a:rPr>
                        <a:t>Omer #44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3</a:t>
                      </a:r>
                      <a:endParaRPr lang="en-US" b="1" baseline="0" dirty="0">
                        <a:solidFill>
                          <a:schemeClr val="accent5">
                            <a:lumMod val="50000"/>
                          </a:schemeClr>
                        </a:solidFill>
                      </a:endParaRPr>
                    </a:p>
                    <a:p>
                      <a:r>
                        <a:rPr lang="en-US" b="1" dirty="0">
                          <a:solidFill>
                            <a:schemeClr val="accent3">
                              <a:lumMod val="50000"/>
                            </a:schemeClr>
                          </a:solidFill>
                        </a:rPr>
                        <a:t>May</a:t>
                      </a:r>
                      <a:r>
                        <a:rPr lang="en-US" b="1" baseline="0" dirty="0">
                          <a:solidFill>
                            <a:schemeClr val="accent3">
                              <a:lumMod val="50000"/>
                            </a:schemeClr>
                          </a:solidFill>
                        </a:rPr>
                        <a:t> 24</a:t>
                      </a:r>
                      <a:endParaRPr lang="en-US" b="1" dirty="0">
                        <a:solidFill>
                          <a:schemeClr val="accent3">
                            <a:lumMod val="50000"/>
                          </a:schemeClr>
                        </a:solidFill>
                      </a:endParaRPr>
                    </a:p>
                    <a:p>
                      <a:r>
                        <a:rPr lang="en-US" b="1" dirty="0">
                          <a:solidFill>
                            <a:schemeClr val="accent3">
                              <a:lumMod val="50000"/>
                            </a:schemeClr>
                          </a:solidFill>
                        </a:rPr>
                        <a:t>Omer #45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4</a:t>
                      </a:r>
                      <a:endParaRPr lang="en-US" b="1" baseline="0" dirty="0">
                        <a:solidFill>
                          <a:schemeClr val="accent5">
                            <a:lumMod val="50000"/>
                          </a:schemeClr>
                        </a:solidFill>
                      </a:endParaRPr>
                    </a:p>
                    <a:p>
                      <a:r>
                        <a:rPr lang="en-US" b="1" dirty="0">
                          <a:solidFill>
                            <a:schemeClr val="accent3">
                              <a:lumMod val="50000"/>
                            </a:schemeClr>
                          </a:solidFill>
                        </a:rPr>
                        <a:t>May 25</a:t>
                      </a:r>
                    </a:p>
                    <a:p>
                      <a:r>
                        <a:rPr lang="en-US" b="1" dirty="0">
                          <a:solidFill>
                            <a:schemeClr val="accent3">
                              <a:lumMod val="50000"/>
                            </a:schemeClr>
                          </a:solidFill>
                        </a:rPr>
                        <a:t>Omer #46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b="1" baseline="0" dirty="0">
                          <a:solidFill>
                            <a:srgbClr val="7030A0"/>
                          </a:solidFill>
                        </a:rPr>
                        <a:t>Sivan 5</a:t>
                      </a:r>
                      <a:endParaRPr lang="en-US" b="1" baseline="0" dirty="0">
                        <a:solidFill>
                          <a:schemeClr val="accent5">
                            <a:lumMod val="50000"/>
                          </a:schemeClr>
                        </a:solidFill>
                      </a:endParaRPr>
                    </a:p>
                    <a:p>
                      <a:r>
                        <a:rPr lang="en-US" b="1" dirty="0">
                          <a:solidFill>
                            <a:schemeClr val="accent3">
                              <a:lumMod val="50000"/>
                            </a:schemeClr>
                          </a:solidFill>
                        </a:rPr>
                        <a:t>May 26</a:t>
                      </a:r>
                    </a:p>
                    <a:p>
                      <a:r>
                        <a:rPr lang="en-US" b="1" dirty="0">
                          <a:solidFill>
                            <a:schemeClr val="accent3">
                              <a:lumMod val="50000"/>
                            </a:schemeClr>
                          </a:solidFill>
                        </a:rPr>
                        <a:t>Omer #47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6</a:t>
                      </a:r>
                      <a:endParaRPr lang="en-US" b="1" baseline="0" dirty="0">
                        <a:solidFill>
                          <a:schemeClr val="accent5">
                            <a:lumMod val="50000"/>
                          </a:schemeClr>
                        </a:solidFill>
                      </a:endParaRPr>
                    </a:p>
                    <a:p>
                      <a:r>
                        <a:rPr lang="en-US" b="1" dirty="0">
                          <a:solidFill>
                            <a:schemeClr val="accent3">
                              <a:lumMod val="50000"/>
                            </a:schemeClr>
                          </a:solidFill>
                        </a:rPr>
                        <a:t>May 27</a:t>
                      </a:r>
                    </a:p>
                    <a:p>
                      <a:r>
                        <a:rPr lang="en-US" b="1" dirty="0">
                          <a:solidFill>
                            <a:schemeClr val="accent3">
                              <a:lumMod val="50000"/>
                            </a:schemeClr>
                          </a:solidFill>
                        </a:rPr>
                        <a:t>Omer #48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7</a:t>
                      </a:r>
                      <a:endParaRPr lang="en-US" b="1" baseline="0" dirty="0">
                        <a:solidFill>
                          <a:schemeClr val="accent5">
                            <a:lumMod val="50000"/>
                          </a:schemeClr>
                        </a:solidFill>
                      </a:endParaRPr>
                    </a:p>
                    <a:p>
                      <a:r>
                        <a:rPr lang="en-US" b="1" dirty="0">
                          <a:solidFill>
                            <a:schemeClr val="accent3">
                              <a:lumMod val="50000"/>
                            </a:schemeClr>
                          </a:solidFill>
                        </a:rPr>
                        <a:t>May 28</a:t>
                      </a:r>
                    </a:p>
                    <a:p>
                      <a:r>
                        <a:rPr lang="en-US" b="1" dirty="0">
                          <a:solidFill>
                            <a:schemeClr val="accent3">
                              <a:lumMod val="50000"/>
                            </a:schemeClr>
                          </a:solidFill>
                        </a:rPr>
                        <a:t>Omer #49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1072775">
                <a:tc>
                  <a:txBody>
                    <a:bodyPr/>
                    <a:lstStyle/>
                    <a:p>
                      <a:r>
                        <a:rPr lang="en-US" b="1" baseline="0" dirty="0">
                          <a:solidFill>
                            <a:srgbClr val="7030A0"/>
                          </a:solidFill>
                        </a:rPr>
                        <a:t>Sivan 8</a:t>
                      </a:r>
                      <a:endParaRPr lang="en-US" b="1" baseline="0" dirty="0">
                        <a:solidFill>
                          <a:schemeClr val="accent5">
                            <a:lumMod val="50000"/>
                          </a:schemeClr>
                        </a:solidFill>
                      </a:endParaRPr>
                    </a:p>
                    <a:p>
                      <a:pPr algn="l"/>
                      <a:r>
                        <a:rPr lang="en-US" b="1" dirty="0">
                          <a:solidFill>
                            <a:schemeClr val="accent3">
                              <a:lumMod val="50000"/>
                            </a:schemeClr>
                          </a:solidFill>
                        </a:rPr>
                        <a:t>May 29</a:t>
                      </a:r>
                      <a:endParaRPr lang="en-US" sz="1050" b="1" dirty="0">
                        <a:solidFill>
                          <a:schemeClr val="accent3">
                            <a:lumMod val="50000"/>
                          </a:schemeClr>
                        </a:solidFill>
                      </a:endParaRPr>
                    </a:p>
                    <a:p>
                      <a:pPr algn="ctr"/>
                      <a:r>
                        <a:rPr lang="en-US" sz="1050" b="1" dirty="0">
                          <a:solidFill>
                            <a:schemeClr val="accent3">
                              <a:lumMod val="50000"/>
                            </a:schemeClr>
                          </a:solidFill>
                        </a:rPr>
                        <a:t> </a:t>
                      </a:r>
                      <a:endParaRPr lang="en-US" sz="2400" b="1" dirty="0">
                        <a:ln>
                          <a:solidFill>
                            <a:srgbClr val="002060"/>
                          </a:solidFill>
                        </a:ln>
                        <a:solidFill>
                          <a:schemeClr val="accent5"/>
                        </a:solidFill>
                        <a:effectLst>
                          <a:outerShdw blurRad="50800" dist="38100" dir="5400000" algn="t" rotWithShape="0">
                            <a:prstClr val="black">
                              <a:alpha val="40000"/>
                            </a:prstClr>
                          </a:outerShdw>
                        </a:effectLst>
                        <a:latin typeface="Cooper Black"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blipFill dpi="0" rotWithShape="1">
                      <a:blip r:embed="rId3">
                        <a:extLst>
                          <a:ext uri="{28A0092B-C50C-407E-A947-70E740481C1C}">
                            <a14:useLocalDpi xmlns:a14="http://schemas.microsoft.com/office/drawing/2010/main" val="0"/>
                          </a:ext>
                        </a:extLst>
                      </a:blip>
                      <a:srcRect/>
                      <a:stretch>
                        <a:fillRect/>
                      </a:stretch>
                    </a:blipFill>
                  </a:tcPr>
                </a:tc>
                <a:tc>
                  <a:txBody>
                    <a:bodyPr/>
                    <a:lstStyle/>
                    <a:p>
                      <a:r>
                        <a:rPr lang="en-US" b="1" baseline="0" dirty="0">
                          <a:solidFill>
                            <a:srgbClr val="7030A0"/>
                          </a:solidFill>
                        </a:rPr>
                        <a:t>Sivan 9</a:t>
                      </a:r>
                    </a:p>
                    <a:p>
                      <a:r>
                        <a:rPr lang="en-US" b="1" dirty="0">
                          <a:solidFill>
                            <a:schemeClr val="accent3">
                              <a:lumMod val="50000"/>
                            </a:schemeClr>
                          </a:solidFill>
                        </a:rPr>
                        <a:t>May 30</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CCFF"/>
                    </a:solidFill>
                  </a:tcPr>
                </a:tc>
                <a:tc>
                  <a:txBody>
                    <a:bodyPr/>
                    <a:lstStyle/>
                    <a:p>
                      <a:r>
                        <a:rPr lang="en-US" b="1" baseline="0" dirty="0">
                          <a:solidFill>
                            <a:srgbClr val="7030A0"/>
                          </a:solidFill>
                        </a:rPr>
                        <a:t>Sivan 10</a:t>
                      </a:r>
                      <a:endParaRPr lang="en-US" b="1" baseline="0" dirty="0">
                        <a:solidFill>
                          <a:schemeClr val="accent5">
                            <a:lumMod val="50000"/>
                          </a:schemeClr>
                        </a:solidFill>
                      </a:endParaRPr>
                    </a:p>
                    <a:p>
                      <a:r>
                        <a:rPr lang="en-US" b="1" dirty="0">
                          <a:solidFill>
                            <a:schemeClr val="accent3">
                              <a:lumMod val="50000"/>
                            </a:schemeClr>
                          </a:solidFill>
                        </a:rPr>
                        <a:t>May</a:t>
                      </a:r>
                      <a:r>
                        <a:rPr lang="en-US" b="1" baseline="0" dirty="0">
                          <a:solidFill>
                            <a:schemeClr val="accent3">
                              <a:lumMod val="50000"/>
                            </a:schemeClr>
                          </a:solidFill>
                        </a:rPr>
                        <a:t> 31</a:t>
                      </a: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CCFF"/>
                    </a:solidFill>
                  </a:tcPr>
                </a:tc>
                <a:tc>
                  <a:txBody>
                    <a:bodyPr/>
                    <a:lstStyle/>
                    <a:p>
                      <a:r>
                        <a:rPr lang="en-US" b="1" baseline="0" dirty="0">
                          <a:solidFill>
                            <a:srgbClr val="7030A0"/>
                          </a:solidFill>
                        </a:rPr>
                        <a:t>Sivan 11</a:t>
                      </a:r>
                      <a:endParaRPr lang="en-US" b="1" baseline="0" dirty="0">
                        <a:solidFill>
                          <a:schemeClr val="accent5">
                            <a:lumMod val="50000"/>
                          </a:schemeClr>
                        </a:solidFill>
                      </a:endParaRPr>
                    </a:p>
                    <a:p>
                      <a:r>
                        <a:rPr lang="en-US" b="1" dirty="0">
                          <a:solidFill>
                            <a:schemeClr val="accent3">
                              <a:lumMod val="50000"/>
                            </a:schemeClr>
                          </a:solidFill>
                        </a:rPr>
                        <a:t>June</a:t>
                      </a:r>
                      <a:r>
                        <a:rPr lang="en-US" b="1" baseline="0" dirty="0">
                          <a:solidFill>
                            <a:schemeClr val="accent3">
                              <a:lumMod val="50000"/>
                            </a:schemeClr>
                          </a:solidFill>
                        </a:rPr>
                        <a:t> 1</a:t>
                      </a:r>
                      <a:endParaRPr lang="en-US" b="1" dirty="0">
                        <a:solidFill>
                          <a:schemeClr val="accent3">
                            <a:lumMod val="50000"/>
                          </a:schemeClr>
                        </a:solidFill>
                      </a:endParaRPr>
                    </a:p>
                    <a:p>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E5FF"/>
                    </a:solidFill>
                  </a:tcPr>
                </a:tc>
                <a:tc>
                  <a:txBody>
                    <a:bodyPr/>
                    <a:lstStyle/>
                    <a:p>
                      <a:r>
                        <a:rPr lang="en-US" b="1" baseline="0" dirty="0">
                          <a:solidFill>
                            <a:srgbClr val="7030A0"/>
                          </a:solidFill>
                        </a:rPr>
                        <a:t>Sivan 12</a:t>
                      </a:r>
                      <a:endParaRPr lang="en-US" b="1" baseline="0" dirty="0">
                        <a:solidFill>
                          <a:schemeClr val="accent5">
                            <a:lumMod val="50000"/>
                          </a:schemeClr>
                        </a:solidFill>
                      </a:endParaRPr>
                    </a:p>
                    <a:p>
                      <a:r>
                        <a:rPr lang="en-US" b="1" dirty="0">
                          <a:solidFill>
                            <a:schemeClr val="accent3">
                              <a:lumMod val="50000"/>
                            </a:schemeClr>
                          </a:solidFill>
                        </a:rPr>
                        <a:t>May31 </a:t>
                      </a:r>
                    </a:p>
                    <a:p>
                      <a:endParaRPr lang="en-US" b="1" dirty="0">
                        <a:solidFill>
                          <a:schemeClr val="accent3">
                            <a:lumMod val="50000"/>
                          </a:schemeClr>
                        </a:solidFill>
                      </a:endParaRPr>
                    </a:p>
                    <a:p>
                      <a:pPr algn="ct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13</a:t>
                      </a:r>
                      <a:endParaRPr lang="en-US" b="1" baseline="0" dirty="0">
                        <a:solidFill>
                          <a:schemeClr val="accent5">
                            <a:lumMod val="50000"/>
                          </a:schemeClr>
                        </a:solidFill>
                      </a:endParaRPr>
                    </a:p>
                    <a:p>
                      <a:r>
                        <a:rPr lang="en-US" b="1" dirty="0">
                          <a:solidFill>
                            <a:schemeClr val="accent3">
                              <a:lumMod val="50000"/>
                            </a:schemeClr>
                          </a:solidFill>
                        </a:rPr>
                        <a:t>June 1</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14</a:t>
                      </a:r>
                      <a:endParaRPr lang="en-US" b="1" baseline="0" dirty="0">
                        <a:solidFill>
                          <a:schemeClr val="accent5">
                            <a:lumMod val="50000"/>
                          </a:schemeClr>
                        </a:solidFill>
                      </a:endParaRPr>
                    </a:p>
                    <a:p>
                      <a:r>
                        <a:rPr lang="en-US" b="1" dirty="0">
                          <a:solidFill>
                            <a:schemeClr val="accent3">
                              <a:lumMod val="50000"/>
                            </a:schemeClr>
                          </a:solidFill>
                        </a:rPr>
                        <a:t>June 2</a:t>
                      </a: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105</a:t>
            </a:fld>
            <a:endParaRPr lang="en-US" dirty="0"/>
          </a:p>
        </p:txBody>
      </p:sp>
      <p:sp>
        <p:nvSpPr>
          <p:cNvPr id="40" name="Content Placeholder 2"/>
          <p:cNvSpPr txBox="1">
            <a:spLocks/>
          </p:cNvSpPr>
          <p:nvPr/>
        </p:nvSpPr>
        <p:spPr>
          <a:xfrm>
            <a:off x="6990685" y="2398776"/>
            <a:ext cx="4803919" cy="4175643"/>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21:27 </a:t>
            </a:r>
            <a:r>
              <a:rPr lang="en-US" sz="1800" dirty="0">
                <a:solidFill>
                  <a:srgbClr val="002060"/>
                </a:solidFill>
              </a:rPr>
              <a:t> </a:t>
            </a:r>
            <a:r>
              <a:rPr lang="en-US" sz="1800" dirty="0">
                <a:solidFill>
                  <a:schemeClr val="accent2">
                    <a:lumMod val="50000"/>
                  </a:schemeClr>
                </a:solidFill>
              </a:rPr>
              <a:t>And </a:t>
            </a:r>
            <a:r>
              <a:rPr lang="en-US" sz="1800" b="1" u="sng" dirty="0">
                <a:solidFill>
                  <a:srgbClr val="A50021"/>
                </a:solidFill>
              </a:rPr>
              <a:t>when the seven da</a:t>
            </a:r>
            <a:r>
              <a:rPr lang="en-US" sz="1800" b="1" dirty="0">
                <a:solidFill>
                  <a:srgbClr val="A50021"/>
                </a:solidFill>
              </a:rPr>
              <a:t>y</a:t>
            </a:r>
            <a:r>
              <a:rPr lang="en-US" sz="1800" b="1" u="sng" dirty="0">
                <a:solidFill>
                  <a:srgbClr val="A50021"/>
                </a:solidFill>
              </a:rPr>
              <a:t>s were almost ended</a:t>
            </a:r>
            <a:r>
              <a:rPr lang="en-US" sz="1800" dirty="0">
                <a:solidFill>
                  <a:srgbClr val="A50021"/>
                </a:solidFill>
              </a:rPr>
              <a:t>,</a:t>
            </a:r>
            <a:r>
              <a:rPr lang="en-US" sz="1800" dirty="0">
                <a:solidFill>
                  <a:srgbClr val="002060"/>
                </a:solidFill>
              </a:rPr>
              <a:t> the Jews which were of </a:t>
            </a:r>
            <a:r>
              <a:rPr lang="en-US" sz="1400" dirty="0">
                <a:solidFill>
                  <a:srgbClr val="002060"/>
                </a:solidFill>
              </a:rPr>
              <a:t>[Ephesus]</a:t>
            </a:r>
            <a:r>
              <a:rPr lang="en-US" sz="1600" dirty="0">
                <a:solidFill>
                  <a:srgbClr val="002060"/>
                </a:solidFill>
              </a:rPr>
              <a:t> </a:t>
            </a:r>
            <a:r>
              <a:rPr lang="en-US" sz="1800" dirty="0">
                <a:solidFill>
                  <a:srgbClr val="002060"/>
                </a:solidFill>
              </a:rPr>
              <a:t>Asia, when they saw him </a:t>
            </a:r>
            <a:r>
              <a:rPr lang="en-US" sz="1400" dirty="0">
                <a:solidFill>
                  <a:srgbClr val="002060"/>
                </a:solidFill>
              </a:rPr>
              <a:t>[Paul] </a:t>
            </a:r>
            <a:r>
              <a:rPr lang="en-US" sz="1800" b="1" u="sng" dirty="0">
                <a:solidFill>
                  <a:srgbClr val="A50021"/>
                </a:solidFill>
              </a:rPr>
              <a:t>in the tem</a:t>
            </a:r>
            <a:r>
              <a:rPr lang="en-US" sz="1800" b="1" dirty="0">
                <a:solidFill>
                  <a:srgbClr val="A50021"/>
                </a:solidFill>
              </a:rPr>
              <a:t>p</a:t>
            </a:r>
            <a:r>
              <a:rPr lang="en-US" sz="1800" b="1" u="sng" dirty="0">
                <a:solidFill>
                  <a:srgbClr val="A50021"/>
                </a:solidFill>
              </a:rPr>
              <a:t>le</a:t>
            </a:r>
            <a:r>
              <a:rPr lang="en-US" sz="1800" dirty="0">
                <a:solidFill>
                  <a:srgbClr val="A50021"/>
                </a:solidFill>
              </a:rPr>
              <a:t>, </a:t>
            </a:r>
            <a:br>
              <a:rPr lang="en-US" sz="1800" dirty="0">
                <a:solidFill>
                  <a:srgbClr val="A50021"/>
                </a:solidFill>
              </a:rPr>
            </a:br>
            <a:r>
              <a:rPr lang="en-US" sz="1800" dirty="0">
                <a:solidFill>
                  <a:srgbClr val="002060"/>
                </a:solidFill>
              </a:rPr>
              <a:t>stirred up all the people, and </a:t>
            </a:r>
            <a:br>
              <a:rPr lang="en-US" sz="1800" dirty="0">
                <a:solidFill>
                  <a:srgbClr val="002060"/>
                </a:solidFill>
              </a:rPr>
            </a:br>
            <a:r>
              <a:rPr lang="en-US" sz="1800" dirty="0">
                <a:solidFill>
                  <a:srgbClr val="002060"/>
                </a:solidFill>
              </a:rPr>
              <a:t>laid hands on him [because] …</a:t>
            </a:r>
          </a:p>
          <a:p>
            <a:pPr>
              <a:buClr>
                <a:srgbClr val="3E2422"/>
              </a:buClr>
              <a:buFont typeface="Wingdings" pitchFamily="2" charset="2"/>
              <a:buChar char="ü"/>
            </a:pPr>
            <a:r>
              <a:rPr lang="en-US" sz="1800" dirty="0">
                <a:solidFill>
                  <a:srgbClr val="A50021"/>
                </a:solidFill>
              </a:rPr>
              <a:t>Paul had brought converted Gentile, </a:t>
            </a:r>
            <a:r>
              <a:rPr lang="en-US" sz="1800" dirty="0" err="1">
                <a:solidFill>
                  <a:srgbClr val="A50021"/>
                </a:solidFill>
              </a:rPr>
              <a:t>Trophimus</a:t>
            </a:r>
            <a:r>
              <a:rPr lang="en-US" sz="1800" dirty="0">
                <a:solidFill>
                  <a:srgbClr val="A50021"/>
                </a:solidFill>
              </a:rPr>
              <a:t> </a:t>
            </a:r>
            <a:r>
              <a:rPr lang="en-US" sz="1400" dirty="0">
                <a:solidFill>
                  <a:srgbClr val="A50021"/>
                </a:solidFill>
              </a:rPr>
              <a:t>[an Ephesian], </a:t>
            </a:r>
            <a:r>
              <a:rPr lang="en-US" sz="1800" dirty="0">
                <a:solidFill>
                  <a:srgbClr val="A50021"/>
                </a:solidFill>
              </a:rPr>
              <a:t>into the temple;</a:t>
            </a:r>
          </a:p>
          <a:p>
            <a:pPr>
              <a:buClr>
                <a:srgbClr val="3E2422"/>
              </a:buClr>
              <a:buFont typeface="Wingdings" pitchFamily="2" charset="2"/>
              <a:buChar char="ü"/>
            </a:pPr>
            <a:r>
              <a:rPr lang="en-US" sz="1800" dirty="0">
                <a:solidFill>
                  <a:schemeClr val="accent2">
                    <a:lumMod val="50000"/>
                  </a:schemeClr>
                </a:solidFill>
              </a:rPr>
              <a:t>The Jews of Ephesus felt this act may have polluted and defiled the temple;</a:t>
            </a:r>
          </a:p>
          <a:p>
            <a:pPr>
              <a:buClr>
                <a:srgbClr val="3E2422"/>
              </a:buClr>
              <a:buFont typeface="Wingdings" pitchFamily="2" charset="2"/>
              <a:buChar char="ü"/>
            </a:pPr>
            <a:r>
              <a:rPr lang="en-US" sz="1800" dirty="0">
                <a:solidFill>
                  <a:srgbClr val="A50021"/>
                </a:solidFill>
              </a:rPr>
              <a:t>They angrily removed Paul from the temple and shut the doors – in the event the temple was polluted, no one could enter.</a:t>
            </a:r>
          </a:p>
          <a:p>
            <a:pPr>
              <a:buClr>
                <a:srgbClr val="3E2422"/>
              </a:buClr>
              <a:buFont typeface="Wingdings" pitchFamily="2" charset="2"/>
              <a:buChar char="ü"/>
            </a:pPr>
            <a:r>
              <a:rPr lang="en-US" sz="1800" dirty="0">
                <a:solidFill>
                  <a:schemeClr val="accent2">
                    <a:lumMod val="50000"/>
                  </a:schemeClr>
                </a:solidFill>
              </a:rPr>
              <a:t>Their intentions to kill Paul were foiled by </a:t>
            </a:r>
            <a:br>
              <a:rPr lang="en-US" sz="1800" dirty="0">
                <a:solidFill>
                  <a:schemeClr val="accent2">
                    <a:lumMod val="50000"/>
                  </a:schemeClr>
                </a:solidFill>
              </a:rPr>
            </a:br>
            <a:r>
              <a:rPr lang="en-US" sz="1800" dirty="0">
                <a:solidFill>
                  <a:schemeClr val="accent2">
                    <a:lumMod val="50000"/>
                  </a:schemeClr>
                </a:solidFill>
              </a:rPr>
              <a:t>the Roman captain.</a:t>
            </a:r>
            <a:endParaRPr lang="en-US" sz="2000" dirty="0">
              <a:solidFill>
                <a:schemeClr val="accent2">
                  <a:lumMod val="50000"/>
                </a:schemeClr>
              </a:solidFill>
            </a:endParaRPr>
          </a:p>
        </p:txBody>
      </p:sp>
      <p:sp>
        <p:nvSpPr>
          <p:cNvPr id="24" name="Rounded Rectangle 23"/>
          <p:cNvSpPr/>
          <p:nvPr/>
        </p:nvSpPr>
        <p:spPr>
          <a:xfrm>
            <a:off x="5295044" y="3075170"/>
            <a:ext cx="1591893" cy="2060975"/>
          </a:xfrm>
          <a:prstGeom prst="roundRect">
            <a:avLst>
              <a:gd name="adj" fmla="val 9396"/>
            </a:avLst>
          </a:prstGeom>
          <a:noFill/>
          <a:ln w="69850" cmpd="sng">
            <a:solidFill>
              <a:srgbClr val="A50021"/>
            </a:solidFill>
          </a:ln>
          <a:effectLst>
            <a:glow rad="101600">
              <a:srgbClr val="A50021">
                <a:alpha val="4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p:cNvSpPr txBox="1">
            <a:spLocks/>
          </p:cNvSpPr>
          <p:nvPr/>
        </p:nvSpPr>
        <p:spPr>
          <a:xfrm>
            <a:off x="419100" y="38100"/>
            <a:ext cx="561975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rgbClr val="7030A0"/>
                </a:solidFill>
              </a:rPr>
              <a:t>3</a:t>
            </a:r>
            <a:r>
              <a:rPr lang="en-US" sz="5400" b="1" baseline="30000" dirty="0">
                <a:solidFill>
                  <a:srgbClr val="7030A0"/>
                </a:solidFill>
              </a:rPr>
              <a:t>rd</a:t>
            </a:r>
            <a:r>
              <a:rPr lang="en-US" sz="5400" b="1" dirty="0">
                <a:solidFill>
                  <a:srgbClr val="7030A0"/>
                </a:solidFill>
              </a:rPr>
              <a:t> Month ~ Sivan   </a:t>
            </a:r>
          </a:p>
        </p:txBody>
      </p:sp>
      <p:pic>
        <p:nvPicPr>
          <p:cNvPr id="18" name="Picture 4" descr="C:\Users\Rae\Desktop\3.18 Paul &amp; Pentecost\Art\50 clea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0110" y="3453104"/>
            <a:ext cx="1033709" cy="755081"/>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15615" y="5286470"/>
            <a:ext cx="1598999" cy="923330"/>
          </a:xfrm>
          <a:prstGeom prst="rect">
            <a:avLst/>
          </a:prstGeom>
          <a:noFill/>
        </p:spPr>
        <p:txBody>
          <a:bodyPr wrap="square" rtlCol="0">
            <a:spAutoFit/>
          </a:bodyPr>
          <a:lstStyle/>
          <a:p>
            <a:pPr algn="ctr" defTabSz="914400">
              <a:defRPr/>
            </a:pPr>
            <a:r>
              <a:rPr lang="en-US" b="1" dirty="0">
                <a:solidFill>
                  <a:srgbClr val="A50021"/>
                </a:solidFill>
                <a:latin typeface="MV Boli" pitchFamily="2" charset="0"/>
                <a:cs typeface="MV Boli" pitchFamily="2" charset="0"/>
              </a:rPr>
              <a:t>Nazarite Vow </a:t>
            </a:r>
            <a:br>
              <a:rPr lang="en-US" b="1" dirty="0">
                <a:solidFill>
                  <a:srgbClr val="A50021"/>
                </a:solidFill>
                <a:latin typeface="MV Boli" pitchFamily="2" charset="0"/>
                <a:cs typeface="MV Boli" pitchFamily="2" charset="0"/>
              </a:rPr>
            </a:br>
            <a:r>
              <a:rPr lang="en-US" b="1" dirty="0">
                <a:solidFill>
                  <a:srgbClr val="A50021"/>
                </a:solidFill>
                <a:latin typeface="MV Boli" pitchFamily="2" charset="0"/>
                <a:cs typeface="MV Boli" pitchFamily="2" charset="0"/>
              </a:rPr>
              <a:t>Day 4 of 7</a:t>
            </a:r>
          </a:p>
        </p:txBody>
      </p:sp>
      <p:sp>
        <p:nvSpPr>
          <p:cNvPr id="22" name="TextBox 21"/>
          <p:cNvSpPr txBox="1"/>
          <p:nvPr/>
        </p:nvSpPr>
        <p:spPr>
          <a:xfrm>
            <a:off x="427466" y="4215329"/>
            <a:ext cx="1598999" cy="1200329"/>
          </a:xfrm>
          <a:prstGeom prst="rect">
            <a:avLst/>
          </a:prstGeom>
          <a:noFill/>
        </p:spPr>
        <p:txBody>
          <a:bodyPr wrap="square" rtlCol="0">
            <a:spAutoFit/>
          </a:bodyPr>
          <a:lstStyle/>
          <a:p>
            <a:pPr algn="ctr" defTabSz="914400">
              <a:defRPr/>
            </a:pPr>
            <a:r>
              <a:rPr lang="en-US" b="1" dirty="0">
                <a:solidFill>
                  <a:srgbClr val="002060"/>
                </a:solidFill>
                <a:latin typeface="MV Boli" pitchFamily="2" charset="0"/>
                <a:cs typeface="MV Boli" pitchFamily="2" charset="0"/>
              </a:rPr>
              <a:t>Paul &amp; 4 Men are </a:t>
            </a:r>
            <a:r>
              <a:rPr lang="en-US" b="1" u="sng" dirty="0">
                <a:solidFill>
                  <a:srgbClr val="002060"/>
                </a:solidFill>
                <a:latin typeface="MV Boli" pitchFamily="2" charset="0"/>
                <a:cs typeface="MV Boli" pitchFamily="2" charset="0"/>
              </a:rPr>
              <a:t>in</a:t>
            </a:r>
            <a:r>
              <a:rPr lang="en-US" b="1" dirty="0">
                <a:solidFill>
                  <a:srgbClr val="002060"/>
                </a:solidFill>
                <a:latin typeface="MV Boli" pitchFamily="2" charset="0"/>
                <a:cs typeface="MV Boli" pitchFamily="2" charset="0"/>
              </a:rPr>
              <a:t> </a:t>
            </a:r>
            <a:r>
              <a:rPr lang="en-US" b="1" u="sng" dirty="0">
                <a:solidFill>
                  <a:srgbClr val="002060"/>
                </a:solidFill>
                <a:latin typeface="MV Boli" pitchFamily="2" charset="0"/>
                <a:cs typeface="MV Boli" pitchFamily="2" charset="0"/>
              </a:rPr>
              <a:t>the</a:t>
            </a:r>
            <a:r>
              <a:rPr lang="en-US" b="1" dirty="0">
                <a:solidFill>
                  <a:srgbClr val="002060"/>
                </a:solidFill>
                <a:latin typeface="MV Boli" pitchFamily="2" charset="0"/>
                <a:cs typeface="MV Boli" pitchFamily="2" charset="0"/>
              </a:rPr>
              <a:t> </a:t>
            </a:r>
            <a:r>
              <a:rPr lang="en-US" b="1" u="sng" dirty="0">
                <a:solidFill>
                  <a:srgbClr val="002060"/>
                </a:solidFill>
                <a:latin typeface="MV Boli" pitchFamily="2" charset="0"/>
                <a:cs typeface="MV Boli" pitchFamily="2" charset="0"/>
              </a:rPr>
              <a:t>tem</a:t>
            </a:r>
            <a:r>
              <a:rPr lang="en-US" b="1" dirty="0">
                <a:solidFill>
                  <a:srgbClr val="002060"/>
                </a:solidFill>
                <a:latin typeface="MV Boli" pitchFamily="2" charset="0"/>
                <a:cs typeface="MV Boli" pitchFamily="2" charset="0"/>
              </a:rPr>
              <a:t>p</a:t>
            </a:r>
            <a:r>
              <a:rPr lang="en-US" b="1" u="sng" dirty="0">
                <a:solidFill>
                  <a:srgbClr val="002060"/>
                </a:solidFill>
                <a:latin typeface="MV Boli" pitchFamily="2" charset="0"/>
                <a:cs typeface="MV Boli" pitchFamily="2" charset="0"/>
              </a:rPr>
              <a:t>le</a:t>
            </a:r>
            <a:r>
              <a:rPr lang="en-US" b="1" dirty="0">
                <a:solidFill>
                  <a:srgbClr val="002060"/>
                </a:solidFill>
                <a:latin typeface="MV Boli" pitchFamily="2" charset="0"/>
                <a:cs typeface="MV Boli" pitchFamily="2" charset="0"/>
              </a:rPr>
              <a:t> the 4</a:t>
            </a:r>
            <a:r>
              <a:rPr lang="en-US" b="1" baseline="30000" dirty="0">
                <a:solidFill>
                  <a:srgbClr val="002060"/>
                </a:solidFill>
                <a:latin typeface="MV Boli" pitchFamily="2" charset="0"/>
                <a:cs typeface="MV Boli" pitchFamily="2" charset="0"/>
              </a:rPr>
              <a:t>th</a:t>
            </a:r>
            <a:r>
              <a:rPr lang="en-US" b="1" dirty="0">
                <a:solidFill>
                  <a:srgbClr val="002060"/>
                </a:solidFill>
                <a:latin typeface="MV Boli" pitchFamily="2" charset="0"/>
                <a:cs typeface="MV Boli" pitchFamily="2" charset="0"/>
              </a:rPr>
              <a:t> day!</a:t>
            </a:r>
          </a:p>
        </p:txBody>
      </p:sp>
      <p:sp>
        <p:nvSpPr>
          <p:cNvPr id="23" name="Striped Right Arrow 22"/>
          <p:cNvSpPr/>
          <p:nvPr/>
        </p:nvSpPr>
        <p:spPr>
          <a:xfrm>
            <a:off x="430364" y="6010778"/>
            <a:ext cx="6456573" cy="731521"/>
          </a:xfrm>
          <a:prstGeom prst="stripedRightArrow">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DAYS  #4                #5                           #6                        #7 </a:t>
            </a:r>
            <a:endParaRPr lang="en-US" sz="2400" b="1" dirty="0">
              <a:solidFill>
                <a:schemeClr val="tx2">
                  <a:lumMod val="75000"/>
                </a:schemeClr>
              </a:solidFill>
            </a:endParaRPr>
          </a:p>
        </p:txBody>
      </p:sp>
      <p:sp>
        <p:nvSpPr>
          <p:cNvPr id="25" name="TextBox 24"/>
          <p:cNvSpPr txBox="1"/>
          <p:nvPr/>
        </p:nvSpPr>
        <p:spPr>
          <a:xfrm>
            <a:off x="2038619" y="5294633"/>
            <a:ext cx="1598999" cy="923330"/>
          </a:xfrm>
          <a:prstGeom prst="rect">
            <a:avLst/>
          </a:prstGeom>
          <a:noFill/>
        </p:spPr>
        <p:txBody>
          <a:bodyPr wrap="square" rtlCol="0">
            <a:spAutoFit/>
          </a:bodyPr>
          <a:lstStyle/>
          <a:p>
            <a:pPr algn="ctr" defTabSz="914400">
              <a:defRPr/>
            </a:pPr>
            <a:r>
              <a:rPr lang="en-US" dirty="0">
                <a:solidFill>
                  <a:srgbClr val="A50021"/>
                </a:solidFill>
                <a:latin typeface="MV Boli" pitchFamily="2" charset="0"/>
                <a:cs typeface="MV Boli" pitchFamily="2" charset="0"/>
              </a:rPr>
              <a:t>Nazarite Vow </a:t>
            </a:r>
            <a:br>
              <a:rPr lang="en-US" dirty="0">
                <a:solidFill>
                  <a:srgbClr val="A50021"/>
                </a:solidFill>
                <a:latin typeface="MV Boli" pitchFamily="2" charset="0"/>
                <a:cs typeface="MV Boli" pitchFamily="2" charset="0"/>
              </a:rPr>
            </a:br>
            <a:r>
              <a:rPr lang="en-US" dirty="0">
                <a:solidFill>
                  <a:srgbClr val="A50021"/>
                </a:solidFill>
                <a:latin typeface="MV Boli" pitchFamily="2" charset="0"/>
                <a:cs typeface="MV Boli" pitchFamily="2" charset="0"/>
              </a:rPr>
              <a:t>Day 5 of 7</a:t>
            </a:r>
          </a:p>
        </p:txBody>
      </p:sp>
      <p:sp>
        <p:nvSpPr>
          <p:cNvPr id="26" name="TextBox 25"/>
          <p:cNvSpPr txBox="1"/>
          <p:nvPr/>
        </p:nvSpPr>
        <p:spPr>
          <a:xfrm>
            <a:off x="2050470" y="4223492"/>
            <a:ext cx="1598999" cy="1200329"/>
          </a:xfrm>
          <a:prstGeom prst="rect">
            <a:avLst/>
          </a:prstGeom>
          <a:noFill/>
        </p:spPr>
        <p:txBody>
          <a:bodyPr wrap="square" rtlCol="0">
            <a:spAutoFit/>
          </a:bodyPr>
          <a:lstStyle/>
          <a:p>
            <a:pPr algn="ctr" defTabSz="914400">
              <a:defRPr/>
            </a:pPr>
            <a:r>
              <a:rPr lang="en-US" dirty="0">
                <a:solidFill>
                  <a:srgbClr val="002060"/>
                </a:solidFill>
                <a:latin typeface="MV Boli" pitchFamily="2" charset="0"/>
                <a:cs typeface="MV Boli" pitchFamily="2" charset="0"/>
              </a:rPr>
              <a:t>Paul &amp; 4 Men are in the temple the 5</a:t>
            </a:r>
            <a:r>
              <a:rPr lang="en-US" baseline="30000" dirty="0">
                <a:solidFill>
                  <a:srgbClr val="002060"/>
                </a:solidFill>
                <a:latin typeface="MV Boli" pitchFamily="2" charset="0"/>
                <a:cs typeface="MV Boli" pitchFamily="2" charset="0"/>
              </a:rPr>
              <a:t>th</a:t>
            </a:r>
            <a:r>
              <a:rPr lang="en-US" dirty="0">
                <a:solidFill>
                  <a:srgbClr val="002060"/>
                </a:solidFill>
                <a:latin typeface="MV Boli" pitchFamily="2" charset="0"/>
                <a:cs typeface="MV Boli" pitchFamily="2" charset="0"/>
              </a:rPr>
              <a:t> day!</a:t>
            </a:r>
          </a:p>
        </p:txBody>
      </p:sp>
      <p:sp>
        <p:nvSpPr>
          <p:cNvPr id="27" name="TextBox 26"/>
          <p:cNvSpPr txBox="1"/>
          <p:nvPr/>
        </p:nvSpPr>
        <p:spPr>
          <a:xfrm>
            <a:off x="3661044" y="5308133"/>
            <a:ext cx="1598999" cy="923330"/>
          </a:xfrm>
          <a:prstGeom prst="rect">
            <a:avLst/>
          </a:prstGeom>
          <a:noFill/>
        </p:spPr>
        <p:txBody>
          <a:bodyPr wrap="square" rtlCol="0">
            <a:spAutoFit/>
          </a:bodyPr>
          <a:lstStyle/>
          <a:p>
            <a:pPr algn="ctr" defTabSz="914400">
              <a:defRPr/>
            </a:pPr>
            <a:r>
              <a:rPr lang="en-US" dirty="0">
                <a:solidFill>
                  <a:srgbClr val="A50021"/>
                </a:solidFill>
                <a:latin typeface="MV Boli" pitchFamily="2" charset="0"/>
                <a:cs typeface="MV Boli" pitchFamily="2" charset="0"/>
              </a:rPr>
              <a:t>Nazarite Vow </a:t>
            </a:r>
            <a:br>
              <a:rPr lang="en-US" dirty="0">
                <a:solidFill>
                  <a:srgbClr val="A50021"/>
                </a:solidFill>
                <a:latin typeface="MV Boli" pitchFamily="2" charset="0"/>
                <a:cs typeface="MV Boli" pitchFamily="2" charset="0"/>
              </a:rPr>
            </a:br>
            <a:r>
              <a:rPr lang="en-US" dirty="0">
                <a:solidFill>
                  <a:srgbClr val="A50021"/>
                </a:solidFill>
                <a:latin typeface="MV Boli" pitchFamily="2" charset="0"/>
                <a:cs typeface="MV Boli" pitchFamily="2" charset="0"/>
              </a:rPr>
              <a:t>Day 6 of 7</a:t>
            </a:r>
          </a:p>
        </p:txBody>
      </p:sp>
      <p:sp>
        <p:nvSpPr>
          <p:cNvPr id="28" name="TextBox 27"/>
          <p:cNvSpPr txBox="1"/>
          <p:nvPr/>
        </p:nvSpPr>
        <p:spPr>
          <a:xfrm>
            <a:off x="3672895" y="4236992"/>
            <a:ext cx="1598999" cy="1200329"/>
          </a:xfrm>
          <a:prstGeom prst="rect">
            <a:avLst/>
          </a:prstGeom>
          <a:noFill/>
        </p:spPr>
        <p:txBody>
          <a:bodyPr wrap="square" rtlCol="0">
            <a:spAutoFit/>
          </a:bodyPr>
          <a:lstStyle/>
          <a:p>
            <a:pPr algn="ctr" defTabSz="914400">
              <a:defRPr/>
            </a:pPr>
            <a:r>
              <a:rPr lang="en-US" dirty="0">
                <a:solidFill>
                  <a:srgbClr val="002060"/>
                </a:solidFill>
                <a:latin typeface="MV Boli" pitchFamily="2" charset="0"/>
                <a:cs typeface="MV Boli" pitchFamily="2" charset="0"/>
              </a:rPr>
              <a:t>Paul &amp; 4 Men are in the temple the 6</a:t>
            </a:r>
            <a:r>
              <a:rPr lang="en-US" baseline="30000" dirty="0">
                <a:solidFill>
                  <a:srgbClr val="002060"/>
                </a:solidFill>
                <a:latin typeface="MV Boli" pitchFamily="2" charset="0"/>
                <a:cs typeface="MV Boli" pitchFamily="2" charset="0"/>
              </a:rPr>
              <a:t>th</a:t>
            </a:r>
            <a:r>
              <a:rPr lang="en-US" dirty="0">
                <a:solidFill>
                  <a:srgbClr val="002060"/>
                </a:solidFill>
                <a:latin typeface="MV Boli" pitchFamily="2" charset="0"/>
                <a:cs typeface="MV Boli" pitchFamily="2" charset="0"/>
              </a:rPr>
              <a:t> day!</a:t>
            </a:r>
          </a:p>
        </p:txBody>
      </p:sp>
      <p:sp>
        <p:nvSpPr>
          <p:cNvPr id="32" name="TextBox 31"/>
          <p:cNvSpPr txBox="1"/>
          <p:nvPr/>
        </p:nvSpPr>
        <p:spPr>
          <a:xfrm>
            <a:off x="5295044" y="5234475"/>
            <a:ext cx="1598999" cy="923330"/>
          </a:xfrm>
          <a:prstGeom prst="rect">
            <a:avLst/>
          </a:prstGeom>
          <a:noFill/>
        </p:spPr>
        <p:txBody>
          <a:bodyPr wrap="square" rtlCol="0">
            <a:spAutoFit/>
          </a:bodyPr>
          <a:lstStyle/>
          <a:p>
            <a:pPr algn="ctr" defTabSz="914400">
              <a:defRPr/>
            </a:pPr>
            <a:r>
              <a:rPr lang="en-US" b="1" dirty="0">
                <a:solidFill>
                  <a:srgbClr val="A50021"/>
                </a:solidFill>
                <a:latin typeface="MV Boli" pitchFamily="2" charset="0"/>
                <a:cs typeface="MV Boli" pitchFamily="2" charset="0"/>
              </a:rPr>
              <a:t>Nazarite Vow </a:t>
            </a:r>
            <a:br>
              <a:rPr lang="en-US" b="1" dirty="0">
                <a:solidFill>
                  <a:srgbClr val="A50021"/>
                </a:solidFill>
                <a:latin typeface="MV Boli" pitchFamily="2" charset="0"/>
                <a:cs typeface="MV Boli" pitchFamily="2" charset="0"/>
              </a:rPr>
            </a:br>
            <a:r>
              <a:rPr lang="en-US" b="1" dirty="0">
                <a:solidFill>
                  <a:srgbClr val="A50021"/>
                </a:solidFill>
                <a:latin typeface="MV Boli" pitchFamily="2" charset="0"/>
                <a:cs typeface="MV Boli" pitchFamily="2" charset="0"/>
              </a:rPr>
              <a:t>Day 7 of 7</a:t>
            </a:r>
          </a:p>
        </p:txBody>
      </p:sp>
      <p:sp>
        <p:nvSpPr>
          <p:cNvPr id="33" name="TextBox 32"/>
          <p:cNvSpPr txBox="1"/>
          <p:nvPr/>
        </p:nvSpPr>
        <p:spPr>
          <a:xfrm>
            <a:off x="5306895" y="3127970"/>
            <a:ext cx="1598999" cy="2031325"/>
          </a:xfrm>
          <a:prstGeom prst="rect">
            <a:avLst/>
          </a:prstGeom>
          <a:noFill/>
          <a:ln w="0" cmpd="sng">
            <a:noFill/>
          </a:ln>
        </p:spPr>
        <p:txBody>
          <a:bodyPr wrap="square" rtlCol="0">
            <a:spAutoFit/>
          </a:bodyPr>
          <a:lstStyle/>
          <a:p>
            <a:pPr algn="ctr" defTabSz="914400">
              <a:defRPr/>
            </a:pPr>
            <a:r>
              <a:rPr lang="en-US" b="1" dirty="0">
                <a:solidFill>
                  <a:srgbClr val="002060"/>
                </a:solidFill>
                <a:latin typeface="MV Boli" pitchFamily="2" charset="0"/>
                <a:cs typeface="MV Boli" pitchFamily="2" charset="0"/>
              </a:rPr>
              <a:t>Paul arrested when the </a:t>
            </a:r>
            <a:br>
              <a:rPr lang="en-US" b="1" dirty="0">
                <a:solidFill>
                  <a:srgbClr val="002060"/>
                </a:solidFill>
                <a:latin typeface="MV Boli" pitchFamily="2" charset="0"/>
                <a:cs typeface="MV Boli" pitchFamily="2" charset="0"/>
              </a:rPr>
            </a:br>
            <a:r>
              <a:rPr lang="en-US" b="1" dirty="0">
                <a:solidFill>
                  <a:srgbClr val="002060"/>
                </a:solidFill>
                <a:latin typeface="MV Boli" pitchFamily="2" charset="0"/>
                <a:cs typeface="MV Boli" pitchFamily="2" charset="0"/>
              </a:rPr>
              <a:t>7 days </a:t>
            </a:r>
            <a:br>
              <a:rPr lang="en-US" b="1" dirty="0">
                <a:solidFill>
                  <a:srgbClr val="002060"/>
                </a:solidFill>
                <a:latin typeface="MV Boli" pitchFamily="2" charset="0"/>
                <a:cs typeface="MV Boli" pitchFamily="2" charset="0"/>
              </a:rPr>
            </a:br>
            <a:r>
              <a:rPr lang="en-US" b="1" dirty="0">
                <a:solidFill>
                  <a:srgbClr val="002060"/>
                </a:solidFill>
                <a:latin typeface="MV Boli" pitchFamily="2" charset="0"/>
                <a:cs typeface="MV Boli" pitchFamily="2" charset="0"/>
              </a:rPr>
              <a:t>were </a:t>
            </a:r>
            <a:br>
              <a:rPr lang="en-US" b="1" dirty="0">
                <a:solidFill>
                  <a:srgbClr val="002060"/>
                </a:solidFill>
                <a:latin typeface="MV Boli" pitchFamily="2" charset="0"/>
                <a:cs typeface="MV Boli" pitchFamily="2" charset="0"/>
              </a:rPr>
            </a:br>
            <a:r>
              <a:rPr lang="en-US" b="1" dirty="0">
                <a:solidFill>
                  <a:srgbClr val="002060"/>
                </a:solidFill>
                <a:latin typeface="MV Boli" pitchFamily="2" charset="0"/>
                <a:cs typeface="MV Boli" pitchFamily="2" charset="0"/>
              </a:rPr>
              <a:t>almost ended!</a:t>
            </a:r>
          </a:p>
        </p:txBody>
      </p:sp>
      <p:sp>
        <p:nvSpPr>
          <p:cNvPr id="2" name="TextBox 1"/>
          <p:cNvSpPr txBox="1"/>
          <p:nvPr/>
        </p:nvSpPr>
        <p:spPr>
          <a:xfrm>
            <a:off x="415615" y="2875296"/>
            <a:ext cx="1598998" cy="58477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200" b="1" dirty="0">
                <a:ln>
                  <a:solidFill>
                    <a:srgbClr val="002060"/>
                  </a:solidFill>
                </a:ln>
                <a:solidFill>
                  <a:schemeClr val="accent5"/>
                </a:solidFill>
                <a:effectLst>
                  <a:outerShdw blurRad="50800" dist="38100" dir="5400000" algn="t" rotWithShape="0">
                    <a:prstClr val="black">
                      <a:alpha val="40000"/>
                    </a:prstClr>
                  </a:outerShdw>
                </a:effectLst>
                <a:latin typeface="Cooper Black" pitchFamily="18" charset="0"/>
              </a:rPr>
              <a:t>Omer</a:t>
            </a:r>
            <a:endParaRPr lang="en-US" dirty="0"/>
          </a:p>
        </p:txBody>
      </p:sp>
    </p:spTree>
    <p:extLst>
      <p:ext uri="{BB962C8B-B14F-4D97-AF65-F5344CB8AC3E}">
        <p14:creationId xmlns:p14="http://schemas.microsoft.com/office/powerpoint/2010/main" val="3494664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par>
                          <p:cTn id="37" fill="hold">
                            <p:stCondLst>
                              <p:cond delay="2000"/>
                            </p:stCondLst>
                            <p:childTnLst>
                              <p:par>
                                <p:cTn id="38" presetID="42" presetClass="entr" presetSubtype="0" fill="hold" grpId="0" nodeType="afterEffect">
                                  <p:stCondLst>
                                    <p:cond delay="5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1000"/>
                                        <p:tgtEl>
                                          <p:spTgt spid="27"/>
                                        </p:tgtEl>
                                      </p:cBhvr>
                                    </p:animEffect>
                                    <p:anim calcmode="lin" valueType="num">
                                      <p:cBhvr>
                                        <p:cTn id="70" dur="1000" fill="hold"/>
                                        <p:tgtEl>
                                          <p:spTgt spid="27"/>
                                        </p:tgtEl>
                                        <p:attrNameLst>
                                          <p:attrName>ppt_x</p:attrName>
                                        </p:attrNameLst>
                                      </p:cBhvr>
                                      <p:tavLst>
                                        <p:tav tm="0">
                                          <p:val>
                                            <p:strVal val="#ppt_x"/>
                                          </p:val>
                                        </p:tav>
                                        <p:tav tm="100000">
                                          <p:val>
                                            <p:strVal val="#ppt_x"/>
                                          </p:val>
                                        </p:tav>
                                      </p:tavLst>
                                    </p:anim>
                                    <p:anim calcmode="lin" valueType="num">
                                      <p:cBhvr>
                                        <p:cTn id="7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1000"/>
                                        <p:tgtEl>
                                          <p:spTgt spid="33"/>
                                        </p:tgtEl>
                                      </p:cBhvr>
                                    </p:animEffect>
                                    <p:anim calcmode="lin" valueType="num">
                                      <p:cBhvr>
                                        <p:cTn id="77" dur="1000" fill="hold"/>
                                        <p:tgtEl>
                                          <p:spTgt spid="33"/>
                                        </p:tgtEl>
                                        <p:attrNameLst>
                                          <p:attrName>ppt_x</p:attrName>
                                        </p:attrNameLst>
                                      </p:cBhvr>
                                      <p:tavLst>
                                        <p:tav tm="0">
                                          <p:val>
                                            <p:strVal val="#ppt_x"/>
                                          </p:val>
                                        </p:tav>
                                        <p:tav tm="100000">
                                          <p:val>
                                            <p:strVal val="#ppt_x"/>
                                          </p:val>
                                        </p:tav>
                                      </p:tavLst>
                                    </p:anim>
                                    <p:anim calcmode="lin" valueType="num">
                                      <p:cBhvr>
                                        <p:cTn id="78" dur="1000" fill="hold"/>
                                        <p:tgtEl>
                                          <p:spTgt spid="33"/>
                                        </p:tgtEl>
                                        <p:attrNameLst>
                                          <p:attrName>ppt_y</p:attrName>
                                        </p:attrNameLst>
                                      </p:cBhvr>
                                      <p:tavLst>
                                        <p:tav tm="0">
                                          <p:val>
                                            <p:strVal val="#ppt_y+.1"/>
                                          </p:val>
                                        </p:tav>
                                        <p:tav tm="100000">
                                          <p:val>
                                            <p:strVal val="#ppt_y"/>
                                          </p:val>
                                        </p:tav>
                                      </p:tavLst>
                                    </p:anim>
                                  </p:childTnLst>
                                </p:cTn>
                              </p:par>
                            </p:childTnLst>
                          </p:cTn>
                        </p:par>
                        <p:par>
                          <p:cTn id="79" fill="hold">
                            <p:stCondLst>
                              <p:cond delay="1000"/>
                            </p:stCondLst>
                            <p:childTnLst>
                              <p:par>
                                <p:cTn id="80" presetID="21" presetClass="entr" presetSubtype="1"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heel(1)">
                                      <p:cBhvr>
                                        <p:cTn id="82" dur="2000"/>
                                        <p:tgtEl>
                                          <p:spTgt spid="24"/>
                                        </p:tgtEl>
                                      </p:cBhvr>
                                    </p:animEffect>
                                  </p:childTnLst>
                                </p:cTn>
                              </p:par>
                              <p:par>
                                <p:cTn id="83" presetID="42" presetClass="entr" presetSubtype="0" fill="hold" nodeType="withEffect">
                                  <p:stCondLst>
                                    <p:cond delay="0"/>
                                  </p:stCondLst>
                                  <p:childTnLst>
                                    <p:set>
                                      <p:cBhvr>
                                        <p:cTn id="84" dur="1" fill="hold">
                                          <p:stCondLst>
                                            <p:cond delay="0"/>
                                          </p:stCondLst>
                                        </p:cTn>
                                        <p:tgtEl>
                                          <p:spTgt spid="40">
                                            <p:txEl>
                                              <p:pRg st="0" end="0"/>
                                            </p:txEl>
                                          </p:spTgt>
                                        </p:tgtEl>
                                        <p:attrNameLst>
                                          <p:attrName>style.visibility</p:attrName>
                                        </p:attrNameLst>
                                      </p:cBhvr>
                                      <p:to>
                                        <p:strVal val="visible"/>
                                      </p:to>
                                    </p:set>
                                    <p:animEffect transition="in" filter="fade">
                                      <p:cBhvr>
                                        <p:cTn id="85" dur="1000"/>
                                        <p:tgtEl>
                                          <p:spTgt spid="40">
                                            <p:txEl>
                                              <p:pRg st="0" end="0"/>
                                            </p:txEl>
                                          </p:spTgt>
                                        </p:tgtEl>
                                      </p:cBhvr>
                                    </p:animEffect>
                                    <p:anim calcmode="lin" valueType="num">
                                      <p:cBhvr>
                                        <p:cTn id="86"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1000"/>
                                        <p:tgtEl>
                                          <p:spTgt spid="32"/>
                                        </p:tgtEl>
                                      </p:cBhvr>
                                    </p:animEffect>
                                    <p:anim calcmode="lin" valueType="num">
                                      <p:cBhvr>
                                        <p:cTn id="93" dur="1000" fill="hold"/>
                                        <p:tgtEl>
                                          <p:spTgt spid="32"/>
                                        </p:tgtEl>
                                        <p:attrNameLst>
                                          <p:attrName>ppt_x</p:attrName>
                                        </p:attrNameLst>
                                      </p:cBhvr>
                                      <p:tavLst>
                                        <p:tav tm="0">
                                          <p:val>
                                            <p:strVal val="#ppt_x"/>
                                          </p:val>
                                        </p:tav>
                                        <p:tav tm="100000">
                                          <p:val>
                                            <p:strVal val="#ppt_x"/>
                                          </p:val>
                                        </p:tav>
                                      </p:tavLst>
                                    </p:anim>
                                    <p:anim calcmode="lin" valueType="num">
                                      <p:cBhvr>
                                        <p:cTn id="94" dur="1000" fill="hold"/>
                                        <p:tgtEl>
                                          <p:spTgt spid="32"/>
                                        </p:tgtEl>
                                        <p:attrNameLst>
                                          <p:attrName>ppt_y</p:attrName>
                                        </p:attrNameLst>
                                      </p:cBhvr>
                                      <p:tavLst>
                                        <p:tav tm="0">
                                          <p:val>
                                            <p:strVal val="#ppt_y-.1"/>
                                          </p:val>
                                        </p:tav>
                                        <p:tav tm="100000">
                                          <p:val>
                                            <p:strVal val="#ppt_y"/>
                                          </p:val>
                                        </p:tav>
                                      </p:tavLst>
                                    </p:anim>
                                  </p:childTnLst>
                                </p:cTn>
                              </p:par>
                            </p:childTnLst>
                          </p:cTn>
                        </p:par>
                        <p:par>
                          <p:cTn id="95" fill="hold">
                            <p:stCondLst>
                              <p:cond delay="1000"/>
                            </p:stCondLst>
                            <p:childTnLst>
                              <p:par>
                                <p:cTn id="96" presetID="22" presetClass="entr" presetSubtype="8"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wipe(left)">
                                      <p:cBhvr>
                                        <p:cTn id="98" dur="8000"/>
                                        <p:tgtEl>
                                          <p:spTgt spid="23"/>
                                        </p:tgtEl>
                                      </p:cBhvr>
                                    </p:animEffect>
                                  </p:childTnLst>
                                </p:cTn>
                              </p:par>
                              <p:par>
                                <p:cTn id="99" presetID="42" presetClass="entr" presetSubtype="0" fill="hold" nodeType="withEffect">
                                  <p:stCondLst>
                                    <p:cond delay="0"/>
                                  </p:stCondLst>
                                  <p:childTnLst>
                                    <p:set>
                                      <p:cBhvr>
                                        <p:cTn id="100" dur="1" fill="hold">
                                          <p:stCondLst>
                                            <p:cond delay="0"/>
                                          </p:stCondLst>
                                        </p:cTn>
                                        <p:tgtEl>
                                          <p:spTgt spid="40">
                                            <p:txEl>
                                              <p:pRg st="1" end="1"/>
                                            </p:txEl>
                                          </p:spTgt>
                                        </p:tgtEl>
                                        <p:attrNameLst>
                                          <p:attrName>style.visibility</p:attrName>
                                        </p:attrNameLst>
                                      </p:cBhvr>
                                      <p:to>
                                        <p:strVal val="visible"/>
                                      </p:to>
                                    </p:set>
                                    <p:animEffect transition="in" filter="fade">
                                      <p:cBhvr>
                                        <p:cTn id="101" dur="1000"/>
                                        <p:tgtEl>
                                          <p:spTgt spid="40">
                                            <p:txEl>
                                              <p:pRg st="1" end="1"/>
                                            </p:txEl>
                                          </p:spTgt>
                                        </p:tgtEl>
                                      </p:cBhvr>
                                    </p:animEffect>
                                    <p:anim calcmode="lin" valueType="num">
                                      <p:cBhvr>
                                        <p:cTn id="102" dur="1000" fill="hold"/>
                                        <p:tgtEl>
                                          <p:spTgt spid="40">
                                            <p:txEl>
                                              <p:pRg st="1" end="1"/>
                                            </p:txEl>
                                          </p:spTgt>
                                        </p:tgtEl>
                                        <p:attrNameLst>
                                          <p:attrName>ppt_x</p:attrName>
                                        </p:attrNameLst>
                                      </p:cBhvr>
                                      <p:tavLst>
                                        <p:tav tm="0">
                                          <p:val>
                                            <p:strVal val="#ppt_x"/>
                                          </p:val>
                                        </p:tav>
                                        <p:tav tm="100000">
                                          <p:val>
                                            <p:strVal val="#ppt_x"/>
                                          </p:val>
                                        </p:tav>
                                      </p:tavLst>
                                    </p:anim>
                                    <p:anim calcmode="lin" valueType="num">
                                      <p:cBhvr>
                                        <p:cTn id="103" dur="1000" fill="hold"/>
                                        <p:tgtEl>
                                          <p:spTgt spid="40">
                                            <p:txEl>
                                              <p:pRg st="1" end="1"/>
                                            </p:txEl>
                                          </p:spTgt>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40">
                                            <p:txEl>
                                              <p:pRg st="2" end="2"/>
                                            </p:txEl>
                                          </p:spTgt>
                                        </p:tgtEl>
                                        <p:attrNameLst>
                                          <p:attrName>style.visibility</p:attrName>
                                        </p:attrNameLst>
                                      </p:cBhvr>
                                      <p:to>
                                        <p:strVal val="visible"/>
                                      </p:to>
                                    </p:set>
                                    <p:animEffect transition="in" filter="fade">
                                      <p:cBhvr>
                                        <p:cTn id="106" dur="1000"/>
                                        <p:tgtEl>
                                          <p:spTgt spid="40">
                                            <p:txEl>
                                              <p:pRg st="2" end="2"/>
                                            </p:txEl>
                                          </p:spTgt>
                                        </p:tgtEl>
                                      </p:cBhvr>
                                    </p:animEffect>
                                    <p:anim calcmode="lin" valueType="num">
                                      <p:cBhvr>
                                        <p:cTn id="107" dur="1000" fill="hold"/>
                                        <p:tgtEl>
                                          <p:spTgt spid="40">
                                            <p:txEl>
                                              <p:pRg st="2" end="2"/>
                                            </p:txEl>
                                          </p:spTgt>
                                        </p:tgtEl>
                                        <p:attrNameLst>
                                          <p:attrName>ppt_x</p:attrName>
                                        </p:attrNameLst>
                                      </p:cBhvr>
                                      <p:tavLst>
                                        <p:tav tm="0">
                                          <p:val>
                                            <p:strVal val="#ppt_x"/>
                                          </p:val>
                                        </p:tav>
                                        <p:tav tm="100000">
                                          <p:val>
                                            <p:strVal val="#ppt_x"/>
                                          </p:val>
                                        </p:tav>
                                      </p:tavLst>
                                    </p:anim>
                                    <p:anim calcmode="lin" valueType="num">
                                      <p:cBhvr>
                                        <p:cTn id="108" dur="1000" fill="hold"/>
                                        <p:tgtEl>
                                          <p:spTgt spid="40">
                                            <p:txEl>
                                              <p:pRg st="2" end="2"/>
                                            </p:txEl>
                                          </p:spTgt>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0">
                                            <p:txEl>
                                              <p:pRg st="3" end="3"/>
                                            </p:txEl>
                                          </p:spTgt>
                                        </p:tgtEl>
                                        <p:attrNameLst>
                                          <p:attrName>style.visibility</p:attrName>
                                        </p:attrNameLst>
                                      </p:cBhvr>
                                      <p:to>
                                        <p:strVal val="visible"/>
                                      </p:to>
                                    </p:set>
                                    <p:animEffect transition="in" filter="fade">
                                      <p:cBhvr>
                                        <p:cTn id="111" dur="1000"/>
                                        <p:tgtEl>
                                          <p:spTgt spid="40">
                                            <p:txEl>
                                              <p:pRg st="3" end="3"/>
                                            </p:txEl>
                                          </p:spTgt>
                                        </p:tgtEl>
                                      </p:cBhvr>
                                    </p:animEffect>
                                    <p:anim calcmode="lin" valueType="num">
                                      <p:cBhvr>
                                        <p:cTn id="112" dur="1000" fill="hold"/>
                                        <p:tgtEl>
                                          <p:spTgt spid="40">
                                            <p:txEl>
                                              <p:pRg st="3" end="3"/>
                                            </p:txEl>
                                          </p:spTgt>
                                        </p:tgtEl>
                                        <p:attrNameLst>
                                          <p:attrName>ppt_x</p:attrName>
                                        </p:attrNameLst>
                                      </p:cBhvr>
                                      <p:tavLst>
                                        <p:tav tm="0">
                                          <p:val>
                                            <p:strVal val="#ppt_x"/>
                                          </p:val>
                                        </p:tav>
                                        <p:tav tm="100000">
                                          <p:val>
                                            <p:strVal val="#ppt_x"/>
                                          </p:val>
                                        </p:tav>
                                      </p:tavLst>
                                    </p:anim>
                                    <p:anim calcmode="lin" valueType="num">
                                      <p:cBhvr>
                                        <p:cTn id="113" dur="1000" fill="hold"/>
                                        <p:tgtEl>
                                          <p:spTgt spid="40">
                                            <p:txEl>
                                              <p:pRg st="3" end="3"/>
                                            </p:txEl>
                                          </p:spTgt>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40">
                                            <p:txEl>
                                              <p:pRg st="4" end="4"/>
                                            </p:txEl>
                                          </p:spTgt>
                                        </p:tgtEl>
                                        <p:attrNameLst>
                                          <p:attrName>style.visibility</p:attrName>
                                        </p:attrNameLst>
                                      </p:cBhvr>
                                      <p:to>
                                        <p:strVal val="visible"/>
                                      </p:to>
                                    </p:set>
                                    <p:animEffect transition="in" filter="fade">
                                      <p:cBhvr>
                                        <p:cTn id="116" dur="1000"/>
                                        <p:tgtEl>
                                          <p:spTgt spid="40">
                                            <p:txEl>
                                              <p:pRg st="4" end="4"/>
                                            </p:txEl>
                                          </p:spTgt>
                                        </p:tgtEl>
                                      </p:cBhvr>
                                    </p:animEffect>
                                    <p:anim calcmode="lin" valueType="num">
                                      <p:cBhvr>
                                        <p:cTn id="117" dur="1000" fill="hold"/>
                                        <p:tgtEl>
                                          <p:spTgt spid="40">
                                            <p:txEl>
                                              <p:pRg st="4" end="4"/>
                                            </p:txEl>
                                          </p:spTgt>
                                        </p:tgtEl>
                                        <p:attrNameLst>
                                          <p:attrName>ppt_x</p:attrName>
                                        </p:attrNameLst>
                                      </p:cBhvr>
                                      <p:tavLst>
                                        <p:tav tm="0">
                                          <p:val>
                                            <p:strVal val="#ppt_x"/>
                                          </p:val>
                                        </p:tav>
                                        <p:tav tm="100000">
                                          <p:val>
                                            <p:strVal val="#ppt_x"/>
                                          </p:val>
                                        </p:tav>
                                      </p:tavLst>
                                    </p:anim>
                                    <p:anim calcmode="lin" valueType="num">
                                      <p:cBhvr>
                                        <p:cTn id="118" dur="1000" fill="hold"/>
                                        <p:tgtEl>
                                          <p:spTgt spid="4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p:bldP spid="22" grpId="0"/>
      <p:bldP spid="23" grpId="0" animBg="1"/>
      <p:bldP spid="25" grpId="0"/>
      <p:bldP spid="26" grpId="0"/>
      <p:bldP spid="27" grpId="0"/>
      <p:bldP spid="28" grpId="0"/>
      <p:bldP spid="32" grpId="0"/>
      <p:bldP spid="33" grpId="0"/>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67556434"/>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rgbClr val="7030A0"/>
                          </a:solidFill>
                        </a:rPr>
                        <a:t>Sivan 1</a:t>
                      </a:r>
                    </a:p>
                    <a:p>
                      <a:r>
                        <a:rPr lang="en-US" b="1" dirty="0">
                          <a:solidFill>
                            <a:schemeClr val="accent3">
                              <a:lumMod val="50000"/>
                            </a:schemeClr>
                          </a:solidFill>
                        </a:rPr>
                        <a:t>May 22</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2</a:t>
                      </a:r>
                      <a:endParaRPr lang="en-US" b="1" baseline="0" dirty="0">
                        <a:solidFill>
                          <a:schemeClr val="accent5">
                            <a:lumMod val="50000"/>
                          </a:schemeClr>
                        </a:solidFill>
                      </a:endParaRPr>
                    </a:p>
                    <a:p>
                      <a:r>
                        <a:rPr lang="en-US" b="1" dirty="0">
                          <a:solidFill>
                            <a:schemeClr val="accent3">
                              <a:lumMod val="50000"/>
                            </a:schemeClr>
                          </a:solidFill>
                        </a:rPr>
                        <a:t>May 23</a:t>
                      </a:r>
                    </a:p>
                    <a:p>
                      <a:r>
                        <a:rPr lang="en-US" b="1" dirty="0">
                          <a:solidFill>
                            <a:schemeClr val="accent3">
                              <a:lumMod val="50000"/>
                            </a:schemeClr>
                          </a:solidFill>
                        </a:rPr>
                        <a:t>Omer #44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3</a:t>
                      </a:r>
                      <a:endParaRPr lang="en-US" b="1" baseline="0" dirty="0">
                        <a:solidFill>
                          <a:schemeClr val="accent5">
                            <a:lumMod val="50000"/>
                          </a:schemeClr>
                        </a:solidFill>
                      </a:endParaRPr>
                    </a:p>
                    <a:p>
                      <a:r>
                        <a:rPr lang="en-US" b="1" dirty="0">
                          <a:solidFill>
                            <a:schemeClr val="accent3">
                              <a:lumMod val="50000"/>
                            </a:schemeClr>
                          </a:solidFill>
                        </a:rPr>
                        <a:t>May</a:t>
                      </a:r>
                      <a:r>
                        <a:rPr lang="en-US" b="1" baseline="0" dirty="0">
                          <a:solidFill>
                            <a:schemeClr val="accent3">
                              <a:lumMod val="50000"/>
                            </a:schemeClr>
                          </a:solidFill>
                        </a:rPr>
                        <a:t> 24</a:t>
                      </a:r>
                      <a:endParaRPr lang="en-US" b="1" dirty="0">
                        <a:solidFill>
                          <a:schemeClr val="accent3">
                            <a:lumMod val="50000"/>
                          </a:schemeClr>
                        </a:solidFill>
                      </a:endParaRPr>
                    </a:p>
                    <a:p>
                      <a:r>
                        <a:rPr lang="en-US" b="1" dirty="0">
                          <a:solidFill>
                            <a:schemeClr val="accent3">
                              <a:lumMod val="50000"/>
                            </a:schemeClr>
                          </a:solidFill>
                        </a:rPr>
                        <a:t>Omer #45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4</a:t>
                      </a:r>
                      <a:endParaRPr lang="en-US" b="1" baseline="0" dirty="0">
                        <a:solidFill>
                          <a:schemeClr val="accent5">
                            <a:lumMod val="50000"/>
                          </a:schemeClr>
                        </a:solidFill>
                      </a:endParaRPr>
                    </a:p>
                    <a:p>
                      <a:r>
                        <a:rPr lang="en-US" b="1" dirty="0">
                          <a:solidFill>
                            <a:schemeClr val="accent3">
                              <a:lumMod val="50000"/>
                            </a:schemeClr>
                          </a:solidFill>
                        </a:rPr>
                        <a:t>May 25</a:t>
                      </a:r>
                    </a:p>
                    <a:p>
                      <a:r>
                        <a:rPr lang="en-US" b="1" dirty="0">
                          <a:solidFill>
                            <a:schemeClr val="accent3">
                              <a:lumMod val="50000"/>
                            </a:schemeClr>
                          </a:solidFill>
                        </a:rPr>
                        <a:t>Omer #46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b="1" baseline="0" dirty="0">
                          <a:solidFill>
                            <a:srgbClr val="7030A0"/>
                          </a:solidFill>
                        </a:rPr>
                        <a:t>Sivan 5</a:t>
                      </a:r>
                      <a:endParaRPr lang="en-US" b="1" baseline="0" dirty="0">
                        <a:solidFill>
                          <a:schemeClr val="accent5">
                            <a:lumMod val="50000"/>
                          </a:schemeClr>
                        </a:solidFill>
                      </a:endParaRPr>
                    </a:p>
                    <a:p>
                      <a:r>
                        <a:rPr lang="en-US" b="1" dirty="0">
                          <a:solidFill>
                            <a:schemeClr val="accent3">
                              <a:lumMod val="50000"/>
                            </a:schemeClr>
                          </a:solidFill>
                        </a:rPr>
                        <a:t>May 26</a:t>
                      </a:r>
                    </a:p>
                    <a:p>
                      <a:r>
                        <a:rPr lang="en-US" b="1" dirty="0">
                          <a:solidFill>
                            <a:schemeClr val="accent3">
                              <a:lumMod val="50000"/>
                            </a:schemeClr>
                          </a:solidFill>
                        </a:rPr>
                        <a:t>Omer #47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6</a:t>
                      </a:r>
                      <a:endParaRPr lang="en-US" b="1" baseline="0" dirty="0">
                        <a:solidFill>
                          <a:schemeClr val="accent5">
                            <a:lumMod val="50000"/>
                          </a:schemeClr>
                        </a:solidFill>
                      </a:endParaRPr>
                    </a:p>
                    <a:p>
                      <a:r>
                        <a:rPr lang="en-US" b="1" dirty="0">
                          <a:solidFill>
                            <a:schemeClr val="accent3">
                              <a:lumMod val="50000"/>
                            </a:schemeClr>
                          </a:solidFill>
                        </a:rPr>
                        <a:t>May 27</a:t>
                      </a:r>
                    </a:p>
                    <a:p>
                      <a:r>
                        <a:rPr lang="en-US" b="1" dirty="0">
                          <a:solidFill>
                            <a:schemeClr val="accent3">
                              <a:lumMod val="50000"/>
                            </a:schemeClr>
                          </a:solidFill>
                        </a:rPr>
                        <a:t>Omer #48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7</a:t>
                      </a:r>
                      <a:endParaRPr lang="en-US" b="1" baseline="0" dirty="0">
                        <a:solidFill>
                          <a:schemeClr val="accent5">
                            <a:lumMod val="50000"/>
                          </a:schemeClr>
                        </a:solidFill>
                      </a:endParaRPr>
                    </a:p>
                    <a:p>
                      <a:r>
                        <a:rPr lang="en-US" b="1" dirty="0">
                          <a:solidFill>
                            <a:schemeClr val="accent3">
                              <a:lumMod val="50000"/>
                            </a:schemeClr>
                          </a:solidFill>
                        </a:rPr>
                        <a:t>May 28</a:t>
                      </a:r>
                    </a:p>
                    <a:p>
                      <a:r>
                        <a:rPr lang="en-US" b="1" dirty="0">
                          <a:solidFill>
                            <a:schemeClr val="accent3">
                              <a:lumMod val="50000"/>
                            </a:schemeClr>
                          </a:solidFill>
                        </a:rPr>
                        <a:t>Omer #49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1072775">
                <a:tc>
                  <a:txBody>
                    <a:bodyPr/>
                    <a:lstStyle/>
                    <a:p>
                      <a:r>
                        <a:rPr lang="en-US" b="1" baseline="0" dirty="0">
                          <a:solidFill>
                            <a:srgbClr val="7030A0"/>
                          </a:solidFill>
                        </a:rPr>
                        <a:t>Sivan 8</a:t>
                      </a:r>
                      <a:endParaRPr lang="en-US" b="1" baseline="0" dirty="0">
                        <a:solidFill>
                          <a:schemeClr val="accent5">
                            <a:lumMod val="50000"/>
                          </a:schemeClr>
                        </a:solidFill>
                      </a:endParaRPr>
                    </a:p>
                    <a:p>
                      <a:pPr algn="l"/>
                      <a:r>
                        <a:rPr lang="en-US" b="1" dirty="0">
                          <a:solidFill>
                            <a:schemeClr val="accent3">
                              <a:lumMod val="50000"/>
                            </a:schemeClr>
                          </a:solidFill>
                        </a:rPr>
                        <a:t>May 29</a:t>
                      </a:r>
                      <a:endParaRPr lang="en-US" sz="1050" b="1" dirty="0">
                        <a:solidFill>
                          <a:schemeClr val="accent3">
                            <a:lumMod val="50000"/>
                          </a:schemeClr>
                        </a:solidFill>
                      </a:endParaRPr>
                    </a:p>
                    <a:p>
                      <a:pPr algn="ctr"/>
                      <a:r>
                        <a:rPr lang="en-US" sz="1050" b="1" dirty="0">
                          <a:solidFill>
                            <a:schemeClr val="accent3">
                              <a:lumMod val="50000"/>
                            </a:schemeClr>
                          </a:solidFill>
                        </a:rPr>
                        <a:t> </a:t>
                      </a:r>
                      <a:endParaRPr lang="en-US" sz="2400" b="1" dirty="0">
                        <a:ln>
                          <a:solidFill>
                            <a:srgbClr val="002060"/>
                          </a:solidFill>
                        </a:ln>
                        <a:solidFill>
                          <a:schemeClr val="accent5"/>
                        </a:solidFill>
                        <a:effectLst>
                          <a:outerShdw blurRad="50800" dist="38100" dir="5400000" algn="t" rotWithShape="0">
                            <a:prstClr val="black">
                              <a:alpha val="40000"/>
                            </a:prstClr>
                          </a:outerShdw>
                        </a:effectLst>
                        <a:latin typeface="Cooper Black"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blipFill dpi="0" rotWithShape="1">
                      <a:blip r:embed="rId3">
                        <a:extLst>
                          <a:ext uri="{28A0092B-C50C-407E-A947-70E740481C1C}">
                            <a14:useLocalDpi xmlns:a14="http://schemas.microsoft.com/office/drawing/2010/main" val="0"/>
                          </a:ext>
                        </a:extLst>
                      </a:blip>
                      <a:srcRect/>
                      <a:stretch>
                        <a:fillRect/>
                      </a:stretch>
                    </a:blipFill>
                  </a:tcPr>
                </a:tc>
                <a:tc>
                  <a:txBody>
                    <a:bodyPr/>
                    <a:lstStyle/>
                    <a:p>
                      <a:r>
                        <a:rPr lang="en-US" b="1" baseline="0" dirty="0">
                          <a:solidFill>
                            <a:srgbClr val="7030A0"/>
                          </a:solidFill>
                        </a:rPr>
                        <a:t>Sivan 9</a:t>
                      </a:r>
                    </a:p>
                    <a:p>
                      <a:r>
                        <a:rPr lang="en-US" b="1" dirty="0">
                          <a:solidFill>
                            <a:schemeClr val="accent3">
                              <a:lumMod val="50000"/>
                            </a:schemeClr>
                          </a:solidFill>
                        </a:rPr>
                        <a:t>May 28</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10</a:t>
                      </a:r>
                      <a:endParaRPr lang="en-US" b="1" baseline="0" dirty="0">
                        <a:solidFill>
                          <a:schemeClr val="accent5">
                            <a:lumMod val="50000"/>
                          </a:schemeClr>
                        </a:solidFill>
                      </a:endParaRPr>
                    </a:p>
                    <a:p>
                      <a:r>
                        <a:rPr lang="en-US" b="1" dirty="0">
                          <a:solidFill>
                            <a:schemeClr val="accent3">
                              <a:lumMod val="50000"/>
                            </a:schemeClr>
                          </a:solidFill>
                        </a:rPr>
                        <a:t>May</a:t>
                      </a:r>
                      <a:r>
                        <a:rPr lang="en-US" b="1" baseline="0" dirty="0">
                          <a:solidFill>
                            <a:schemeClr val="accent3">
                              <a:lumMod val="50000"/>
                            </a:schemeClr>
                          </a:solidFill>
                        </a:rPr>
                        <a:t> 29</a:t>
                      </a: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11</a:t>
                      </a:r>
                      <a:endParaRPr lang="en-US" b="1" baseline="0" dirty="0">
                        <a:solidFill>
                          <a:schemeClr val="accent5">
                            <a:lumMod val="50000"/>
                          </a:schemeClr>
                        </a:solidFill>
                      </a:endParaRPr>
                    </a:p>
                    <a:p>
                      <a:r>
                        <a:rPr lang="en-US" b="1" dirty="0">
                          <a:solidFill>
                            <a:schemeClr val="accent3">
                              <a:lumMod val="50000"/>
                            </a:schemeClr>
                          </a:solidFill>
                        </a:rPr>
                        <a:t>May 30</a:t>
                      </a:r>
                    </a:p>
                    <a:p>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FF"/>
                    </a:solidFill>
                  </a:tcPr>
                </a:tc>
                <a:tc>
                  <a:txBody>
                    <a:bodyPr/>
                    <a:lstStyle/>
                    <a:p>
                      <a:r>
                        <a:rPr lang="en-US" b="1" baseline="0" dirty="0">
                          <a:solidFill>
                            <a:srgbClr val="7030A0"/>
                          </a:solidFill>
                        </a:rPr>
                        <a:t>Sivan 12</a:t>
                      </a:r>
                      <a:endParaRPr lang="en-US" b="1" baseline="0" dirty="0">
                        <a:solidFill>
                          <a:schemeClr val="accent5">
                            <a:lumMod val="50000"/>
                          </a:schemeClr>
                        </a:solidFill>
                      </a:endParaRPr>
                    </a:p>
                    <a:p>
                      <a:r>
                        <a:rPr lang="en-US" b="1" dirty="0">
                          <a:solidFill>
                            <a:schemeClr val="accent3">
                              <a:lumMod val="50000"/>
                            </a:schemeClr>
                          </a:solidFill>
                        </a:rPr>
                        <a:t>June 2 </a:t>
                      </a:r>
                    </a:p>
                    <a:p>
                      <a:endParaRPr lang="en-US" b="1" dirty="0">
                        <a:solidFill>
                          <a:schemeClr val="accent3">
                            <a:lumMod val="50000"/>
                          </a:schemeClr>
                        </a:solidFill>
                      </a:endParaRPr>
                    </a:p>
                    <a:p>
                      <a:pPr algn="ct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CCFF"/>
                    </a:solidFill>
                  </a:tcPr>
                </a:tc>
                <a:tc>
                  <a:txBody>
                    <a:bodyPr/>
                    <a:lstStyle/>
                    <a:p>
                      <a:r>
                        <a:rPr lang="en-US" b="1" baseline="0" dirty="0">
                          <a:solidFill>
                            <a:srgbClr val="7030A0"/>
                          </a:solidFill>
                        </a:rPr>
                        <a:t>Sivan 13</a:t>
                      </a:r>
                      <a:endParaRPr lang="en-US" b="1" baseline="0" dirty="0">
                        <a:solidFill>
                          <a:schemeClr val="accent5">
                            <a:lumMod val="50000"/>
                          </a:schemeClr>
                        </a:solidFill>
                      </a:endParaRPr>
                    </a:p>
                    <a:p>
                      <a:r>
                        <a:rPr lang="en-US" b="1" dirty="0">
                          <a:solidFill>
                            <a:schemeClr val="accent3">
                              <a:lumMod val="50000"/>
                            </a:schemeClr>
                          </a:solidFill>
                        </a:rPr>
                        <a:t>June 3</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CCFF"/>
                    </a:solidFill>
                  </a:tcPr>
                </a:tc>
                <a:tc>
                  <a:txBody>
                    <a:bodyPr/>
                    <a:lstStyle/>
                    <a:p>
                      <a:r>
                        <a:rPr lang="en-US" b="1" baseline="0" dirty="0">
                          <a:solidFill>
                            <a:srgbClr val="7030A0"/>
                          </a:solidFill>
                        </a:rPr>
                        <a:t>Sivan 14</a:t>
                      </a:r>
                      <a:endParaRPr lang="en-US" b="1" baseline="0" dirty="0">
                        <a:solidFill>
                          <a:schemeClr val="accent5">
                            <a:lumMod val="50000"/>
                          </a:schemeClr>
                        </a:solidFill>
                      </a:endParaRPr>
                    </a:p>
                    <a:p>
                      <a:r>
                        <a:rPr lang="en-US" b="1" dirty="0">
                          <a:solidFill>
                            <a:schemeClr val="accent3">
                              <a:lumMod val="50000"/>
                            </a:schemeClr>
                          </a:solidFill>
                        </a:rPr>
                        <a:t>June 4</a:t>
                      </a: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CCFF"/>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106</a:t>
            </a:fld>
            <a:endParaRPr lang="en-US" dirty="0"/>
          </a:p>
        </p:txBody>
      </p:sp>
      <p:sp>
        <p:nvSpPr>
          <p:cNvPr id="30" name="Title 1"/>
          <p:cNvSpPr txBox="1">
            <a:spLocks/>
          </p:cNvSpPr>
          <p:nvPr/>
        </p:nvSpPr>
        <p:spPr>
          <a:xfrm>
            <a:off x="419100" y="38100"/>
            <a:ext cx="561975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rgbClr val="7030A0"/>
                </a:solidFill>
              </a:rPr>
              <a:t>3</a:t>
            </a:r>
            <a:r>
              <a:rPr lang="en-US" sz="5400" b="1" baseline="30000" dirty="0">
                <a:solidFill>
                  <a:srgbClr val="7030A0"/>
                </a:solidFill>
              </a:rPr>
              <a:t>rd</a:t>
            </a:r>
            <a:r>
              <a:rPr lang="en-US" sz="5400" b="1" dirty="0">
                <a:solidFill>
                  <a:srgbClr val="7030A0"/>
                </a:solidFill>
              </a:rPr>
              <a:t> Month ~ Sivan   </a:t>
            </a:r>
          </a:p>
        </p:txBody>
      </p:sp>
      <p:pic>
        <p:nvPicPr>
          <p:cNvPr id="18" name="Picture 4" descr="C:\Users\Rae\Desktop\3.18 Paul &amp; Pentecost\Art\50 clea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0110" y="3453104"/>
            <a:ext cx="1033709" cy="755081"/>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15615" y="5286470"/>
            <a:ext cx="1598999" cy="923330"/>
          </a:xfrm>
          <a:prstGeom prst="rect">
            <a:avLst/>
          </a:prstGeom>
          <a:noFill/>
        </p:spPr>
        <p:txBody>
          <a:bodyPr wrap="square" rtlCol="0">
            <a:spAutoFit/>
          </a:bodyPr>
          <a:lstStyle/>
          <a:p>
            <a:pPr algn="ctr" defTabSz="914400">
              <a:defRPr/>
            </a:pPr>
            <a:r>
              <a:rPr lang="en-US" b="1" dirty="0">
                <a:solidFill>
                  <a:schemeClr val="tx1">
                    <a:lumMod val="65000"/>
                    <a:lumOff val="35000"/>
                  </a:schemeClr>
                </a:solidFill>
                <a:latin typeface="MV Boli" pitchFamily="2" charset="0"/>
                <a:cs typeface="MV Boli" pitchFamily="2" charset="0"/>
              </a:rPr>
              <a:t>Nazarite Vow Day 4 of 7</a:t>
            </a:r>
          </a:p>
        </p:txBody>
      </p:sp>
      <p:sp>
        <p:nvSpPr>
          <p:cNvPr id="22" name="TextBox 21"/>
          <p:cNvSpPr txBox="1"/>
          <p:nvPr/>
        </p:nvSpPr>
        <p:spPr>
          <a:xfrm>
            <a:off x="427466" y="4215329"/>
            <a:ext cx="1598999" cy="1200329"/>
          </a:xfrm>
          <a:prstGeom prst="rect">
            <a:avLst/>
          </a:prstGeom>
          <a:noFill/>
        </p:spPr>
        <p:txBody>
          <a:bodyPr wrap="square" rtlCol="0">
            <a:spAutoFit/>
          </a:bodyPr>
          <a:lstStyle/>
          <a:p>
            <a:pPr algn="ctr" defTabSz="914400">
              <a:defRPr/>
            </a:pPr>
            <a:r>
              <a:rPr lang="en-US" b="1" dirty="0">
                <a:solidFill>
                  <a:schemeClr val="tx1">
                    <a:lumMod val="65000"/>
                    <a:lumOff val="35000"/>
                  </a:schemeClr>
                </a:solidFill>
                <a:latin typeface="MV Boli" pitchFamily="2" charset="0"/>
                <a:cs typeface="MV Boli" pitchFamily="2" charset="0"/>
              </a:rPr>
              <a:t>Paul &amp; 4 Men are in the temple the 4</a:t>
            </a:r>
            <a:r>
              <a:rPr lang="en-US" b="1" baseline="30000" dirty="0">
                <a:solidFill>
                  <a:schemeClr val="tx1">
                    <a:lumMod val="65000"/>
                    <a:lumOff val="35000"/>
                  </a:schemeClr>
                </a:solidFill>
                <a:latin typeface="MV Boli" pitchFamily="2" charset="0"/>
                <a:cs typeface="MV Boli" pitchFamily="2" charset="0"/>
              </a:rPr>
              <a:t>th</a:t>
            </a:r>
            <a:r>
              <a:rPr lang="en-US" b="1" dirty="0">
                <a:solidFill>
                  <a:schemeClr val="tx1">
                    <a:lumMod val="65000"/>
                    <a:lumOff val="35000"/>
                  </a:schemeClr>
                </a:solidFill>
                <a:latin typeface="MV Boli" pitchFamily="2" charset="0"/>
                <a:cs typeface="MV Boli" pitchFamily="2" charset="0"/>
              </a:rPr>
              <a:t> day!</a:t>
            </a:r>
          </a:p>
        </p:txBody>
      </p:sp>
      <p:sp>
        <p:nvSpPr>
          <p:cNvPr id="25" name="TextBox 24"/>
          <p:cNvSpPr txBox="1"/>
          <p:nvPr/>
        </p:nvSpPr>
        <p:spPr>
          <a:xfrm>
            <a:off x="2038619" y="5294633"/>
            <a:ext cx="1598999" cy="923330"/>
          </a:xfrm>
          <a:prstGeom prst="rect">
            <a:avLst/>
          </a:prstGeom>
          <a:noFill/>
        </p:spPr>
        <p:txBody>
          <a:bodyPr wrap="square" rtlCol="0">
            <a:spAutoFit/>
          </a:bodyPr>
          <a:lstStyle/>
          <a:p>
            <a:pPr algn="ctr" defTabSz="914400">
              <a:defRPr/>
            </a:pPr>
            <a:r>
              <a:rPr lang="en-US" dirty="0">
                <a:solidFill>
                  <a:schemeClr val="tx1">
                    <a:lumMod val="50000"/>
                    <a:lumOff val="50000"/>
                  </a:schemeClr>
                </a:solidFill>
                <a:latin typeface="MV Boli" pitchFamily="2" charset="0"/>
                <a:cs typeface="MV Boli" pitchFamily="2" charset="0"/>
              </a:rPr>
              <a:t>Nazarite Vow Day 5 of 7</a:t>
            </a:r>
          </a:p>
        </p:txBody>
      </p:sp>
      <p:sp>
        <p:nvSpPr>
          <p:cNvPr id="26" name="TextBox 25"/>
          <p:cNvSpPr txBox="1"/>
          <p:nvPr/>
        </p:nvSpPr>
        <p:spPr>
          <a:xfrm>
            <a:off x="2050470" y="4223492"/>
            <a:ext cx="1598999" cy="1200329"/>
          </a:xfrm>
          <a:prstGeom prst="rect">
            <a:avLst/>
          </a:prstGeom>
          <a:noFill/>
        </p:spPr>
        <p:txBody>
          <a:bodyPr wrap="square" rtlCol="0">
            <a:spAutoFit/>
          </a:bodyPr>
          <a:lstStyle/>
          <a:p>
            <a:pPr algn="ctr" defTabSz="914400">
              <a:defRPr/>
            </a:pPr>
            <a:r>
              <a:rPr lang="en-US" dirty="0">
                <a:solidFill>
                  <a:schemeClr val="tx1">
                    <a:lumMod val="50000"/>
                    <a:lumOff val="50000"/>
                  </a:schemeClr>
                </a:solidFill>
                <a:latin typeface="MV Boli" pitchFamily="2" charset="0"/>
                <a:cs typeface="MV Boli" pitchFamily="2" charset="0"/>
              </a:rPr>
              <a:t>Paul &amp; 4 Men are in the temple the 5</a:t>
            </a:r>
            <a:r>
              <a:rPr lang="en-US" baseline="30000" dirty="0">
                <a:solidFill>
                  <a:schemeClr val="tx1">
                    <a:lumMod val="50000"/>
                    <a:lumOff val="50000"/>
                  </a:schemeClr>
                </a:solidFill>
                <a:latin typeface="MV Boli" pitchFamily="2" charset="0"/>
                <a:cs typeface="MV Boli" pitchFamily="2" charset="0"/>
              </a:rPr>
              <a:t>th</a:t>
            </a:r>
            <a:r>
              <a:rPr lang="en-US" dirty="0">
                <a:solidFill>
                  <a:schemeClr val="tx1">
                    <a:lumMod val="50000"/>
                    <a:lumOff val="50000"/>
                  </a:schemeClr>
                </a:solidFill>
                <a:latin typeface="MV Boli" pitchFamily="2" charset="0"/>
                <a:cs typeface="MV Boli" pitchFamily="2" charset="0"/>
              </a:rPr>
              <a:t> day!</a:t>
            </a:r>
          </a:p>
        </p:txBody>
      </p:sp>
      <p:sp>
        <p:nvSpPr>
          <p:cNvPr id="27" name="TextBox 26"/>
          <p:cNvSpPr txBox="1"/>
          <p:nvPr/>
        </p:nvSpPr>
        <p:spPr>
          <a:xfrm>
            <a:off x="3661044" y="5308133"/>
            <a:ext cx="1598999" cy="923330"/>
          </a:xfrm>
          <a:prstGeom prst="rect">
            <a:avLst/>
          </a:prstGeom>
          <a:noFill/>
        </p:spPr>
        <p:txBody>
          <a:bodyPr wrap="square" rtlCol="0">
            <a:spAutoFit/>
          </a:bodyPr>
          <a:lstStyle/>
          <a:p>
            <a:pPr algn="ctr" defTabSz="914400">
              <a:defRPr/>
            </a:pPr>
            <a:r>
              <a:rPr lang="en-US" dirty="0">
                <a:solidFill>
                  <a:schemeClr val="tx1">
                    <a:lumMod val="50000"/>
                    <a:lumOff val="50000"/>
                  </a:schemeClr>
                </a:solidFill>
                <a:latin typeface="MV Boli" pitchFamily="2" charset="0"/>
                <a:cs typeface="MV Boli" pitchFamily="2" charset="0"/>
              </a:rPr>
              <a:t>Nazarite Vow Day 6 of 7</a:t>
            </a:r>
          </a:p>
        </p:txBody>
      </p:sp>
      <p:sp>
        <p:nvSpPr>
          <p:cNvPr id="28" name="TextBox 27"/>
          <p:cNvSpPr txBox="1"/>
          <p:nvPr/>
        </p:nvSpPr>
        <p:spPr>
          <a:xfrm>
            <a:off x="3672895" y="4236992"/>
            <a:ext cx="1598999" cy="1200329"/>
          </a:xfrm>
          <a:prstGeom prst="rect">
            <a:avLst/>
          </a:prstGeom>
          <a:noFill/>
        </p:spPr>
        <p:txBody>
          <a:bodyPr wrap="square" rtlCol="0">
            <a:spAutoFit/>
          </a:bodyPr>
          <a:lstStyle/>
          <a:p>
            <a:pPr algn="ctr" defTabSz="914400">
              <a:defRPr/>
            </a:pPr>
            <a:r>
              <a:rPr lang="en-US" dirty="0">
                <a:solidFill>
                  <a:schemeClr val="tx1">
                    <a:lumMod val="50000"/>
                    <a:lumOff val="50000"/>
                  </a:schemeClr>
                </a:solidFill>
                <a:latin typeface="MV Boli" pitchFamily="2" charset="0"/>
                <a:cs typeface="MV Boli" pitchFamily="2" charset="0"/>
              </a:rPr>
              <a:t>Paul &amp; 4 Men are in the temple the 6</a:t>
            </a:r>
            <a:r>
              <a:rPr lang="en-US" baseline="30000" dirty="0">
                <a:solidFill>
                  <a:schemeClr val="tx1">
                    <a:lumMod val="50000"/>
                    <a:lumOff val="50000"/>
                  </a:schemeClr>
                </a:solidFill>
                <a:latin typeface="MV Boli" pitchFamily="2" charset="0"/>
                <a:cs typeface="MV Boli" pitchFamily="2" charset="0"/>
              </a:rPr>
              <a:t>th</a:t>
            </a:r>
            <a:r>
              <a:rPr lang="en-US" dirty="0">
                <a:solidFill>
                  <a:schemeClr val="tx1">
                    <a:lumMod val="50000"/>
                    <a:lumOff val="50000"/>
                  </a:schemeClr>
                </a:solidFill>
                <a:latin typeface="MV Boli" pitchFamily="2" charset="0"/>
                <a:cs typeface="MV Boli" pitchFamily="2" charset="0"/>
              </a:rPr>
              <a:t> day!</a:t>
            </a:r>
          </a:p>
        </p:txBody>
      </p:sp>
      <p:sp>
        <p:nvSpPr>
          <p:cNvPr id="32" name="TextBox 31"/>
          <p:cNvSpPr txBox="1"/>
          <p:nvPr/>
        </p:nvSpPr>
        <p:spPr>
          <a:xfrm>
            <a:off x="5295044" y="5298483"/>
            <a:ext cx="1598999" cy="923330"/>
          </a:xfrm>
          <a:prstGeom prst="rect">
            <a:avLst/>
          </a:prstGeom>
          <a:noFill/>
        </p:spPr>
        <p:txBody>
          <a:bodyPr wrap="square" rtlCol="0">
            <a:spAutoFit/>
          </a:bodyPr>
          <a:lstStyle/>
          <a:p>
            <a:pPr algn="ctr" defTabSz="914400">
              <a:defRPr/>
            </a:pPr>
            <a:r>
              <a:rPr lang="en-US" b="1" dirty="0">
                <a:solidFill>
                  <a:schemeClr val="tx1">
                    <a:lumMod val="50000"/>
                    <a:lumOff val="50000"/>
                  </a:schemeClr>
                </a:solidFill>
                <a:latin typeface="MV Boli" pitchFamily="2" charset="0"/>
                <a:cs typeface="MV Boli" pitchFamily="2" charset="0"/>
              </a:rPr>
              <a:t>Nazarite Vow Day 7 of 7</a:t>
            </a:r>
          </a:p>
        </p:txBody>
      </p:sp>
      <p:sp>
        <p:nvSpPr>
          <p:cNvPr id="33" name="TextBox 32"/>
          <p:cNvSpPr txBox="1"/>
          <p:nvPr/>
        </p:nvSpPr>
        <p:spPr>
          <a:xfrm>
            <a:off x="5318466" y="3110380"/>
            <a:ext cx="1598999" cy="1754326"/>
          </a:xfrm>
          <a:prstGeom prst="rect">
            <a:avLst/>
          </a:prstGeom>
          <a:noFill/>
          <a:ln>
            <a:noFill/>
          </a:ln>
          <a:effectLst/>
          <a:scene3d>
            <a:camera prst="orthographicFront"/>
            <a:lightRig rig="threePt" dir="t"/>
          </a:scene3d>
          <a:sp3d>
            <a:bevelT prst="angle"/>
          </a:sp3d>
        </p:spPr>
        <p:txBody>
          <a:bodyPr wrap="square" rtlCol="0">
            <a:spAutoFit/>
          </a:bodyPr>
          <a:lstStyle/>
          <a:p>
            <a:pPr algn="ctr" defTabSz="914400">
              <a:defRPr/>
            </a:pPr>
            <a:r>
              <a:rPr lang="en-US" b="1" dirty="0">
                <a:solidFill>
                  <a:schemeClr val="tx1">
                    <a:lumMod val="50000"/>
                    <a:lumOff val="50000"/>
                  </a:schemeClr>
                </a:solidFill>
                <a:latin typeface="MV Boli" pitchFamily="2" charset="0"/>
                <a:cs typeface="MV Boli" pitchFamily="2" charset="0"/>
              </a:rPr>
              <a:t>Paul arrested when the </a:t>
            </a:r>
            <a:br>
              <a:rPr lang="en-US" b="1" dirty="0">
                <a:solidFill>
                  <a:schemeClr val="tx1">
                    <a:lumMod val="50000"/>
                    <a:lumOff val="50000"/>
                  </a:schemeClr>
                </a:solidFill>
                <a:latin typeface="MV Boli" pitchFamily="2" charset="0"/>
                <a:cs typeface="MV Boli" pitchFamily="2" charset="0"/>
              </a:rPr>
            </a:br>
            <a:r>
              <a:rPr lang="en-US" b="1" dirty="0">
                <a:solidFill>
                  <a:schemeClr val="tx1">
                    <a:lumMod val="50000"/>
                    <a:lumOff val="50000"/>
                  </a:schemeClr>
                </a:solidFill>
                <a:latin typeface="MV Boli" pitchFamily="2" charset="0"/>
                <a:cs typeface="MV Boli" pitchFamily="2" charset="0"/>
              </a:rPr>
              <a:t>7 days were almost ended!</a:t>
            </a:r>
          </a:p>
        </p:txBody>
      </p:sp>
      <p:sp>
        <p:nvSpPr>
          <p:cNvPr id="2" name="TextBox 1"/>
          <p:cNvSpPr txBox="1"/>
          <p:nvPr/>
        </p:nvSpPr>
        <p:spPr>
          <a:xfrm>
            <a:off x="415615" y="2875296"/>
            <a:ext cx="1598998" cy="58477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200" b="1" dirty="0">
                <a:ln>
                  <a:solidFill>
                    <a:srgbClr val="002060"/>
                  </a:solidFill>
                </a:ln>
                <a:solidFill>
                  <a:schemeClr val="accent5"/>
                </a:solidFill>
                <a:effectLst>
                  <a:outerShdw blurRad="50800" dist="38100" dir="5400000" algn="t" rotWithShape="0">
                    <a:prstClr val="black">
                      <a:alpha val="40000"/>
                    </a:prstClr>
                  </a:outerShdw>
                </a:effectLst>
                <a:latin typeface="Cooper Black" pitchFamily="18" charset="0"/>
              </a:rPr>
              <a:t>Omer</a:t>
            </a:r>
            <a:endParaRPr lang="en-US" dirty="0"/>
          </a:p>
        </p:txBody>
      </p:sp>
      <p:sp>
        <p:nvSpPr>
          <p:cNvPr id="29" name="TextBox 28"/>
          <p:cNvSpPr txBox="1"/>
          <p:nvPr/>
        </p:nvSpPr>
        <p:spPr>
          <a:xfrm>
            <a:off x="6905894" y="3199301"/>
            <a:ext cx="1598999" cy="2862322"/>
          </a:xfrm>
          <a:prstGeom prst="rect">
            <a:avLst/>
          </a:prstGeom>
          <a:noFill/>
        </p:spPr>
        <p:txBody>
          <a:bodyPr wrap="square" rtlCol="0">
            <a:spAutoFit/>
          </a:bodyPr>
          <a:lstStyle/>
          <a:p>
            <a:pPr algn="ctr" defTabSz="914400">
              <a:defRPr/>
            </a:pPr>
            <a:r>
              <a:rPr lang="en-US" dirty="0">
                <a:solidFill>
                  <a:srgbClr val="002060"/>
                </a:solidFill>
                <a:latin typeface="MV Boli" pitchFamily="2" charset="0"/>
                <a:cs typeface="MV Boli" pitchFamily="2" charset="0"/>
              </a:rPr>
              <a:t>Paul appears in council with the chief priests; placed in secure Roman custody.</a:t>
            </a:r>
          </a:p>
          <a:p>
            <a:pPr algn="ctr" defTabSz="914400">
              <a:defRPr/>
            </a:pPr>
            <a:r>
              <a:rPr lang="en-US" dirty="0">
                <a:solidFill>
                  <a:srgbClr val="A50021"/>
                </a:solidFill>
                <a:latin typeface="MV Boli" pitchFamily="2" charset="0"/>
                <a:cs typeface="MV Boli" pitchFamily="2" charset="0"/>
              </a:rPr>
              <a:t>Acts 22:30 &amp; 23:10</a:t>
            </a:r>
          </a:p>
        </p:txBody>
      </p:sp>
      <p:sp>
        <p:nvSpPr>
          <p:cNvPr id="40" name="Content Placeholder 2"/>
          <p:cNvSpPr txBox="1">
            <a:spLocks/>
          </p:cNvSpPr>
          <p:nvPr/>
        </p:nvSpPr>
        <p:spPr>
          <a:xfrm>
            <a:off x="2058583" y="2398775"/>
            <a:ext cx="4803919" cy="3811025"/>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[22:30]  </a:t>
            </a:r>
            <a:r>
              <a:rPr lang="en-US" sz="1800" dirty="0">
                <a:solidFill>
                  <a:srgbClr val="002060"/>
                </a:solidFill>
              </a:rPr>
              <a:t> </a:t>
            </a:r>
            <a:r>
              <a:rPr lang="en-US" sz="1800" b="1" u="sng" dirty="0">
                <a:solidFill>
                  <a:srgbClr val="A50021"/>
                </a:solidFill>
              </a:rPr>
              <a:t>On the morrow</a:t>
            </a:r>
            <a:r>
              <a:rPr lang="en-US" sz="1800" b="1" dirty="0">
                <a:solidFill>
                  <a:srgbClr val="A50021"/>
                </a:solidFill>
              </a:rPr>
              <a:t> … </a:t>
            </a:r>
            <a:r>
              <a:rPr lang="en-US" sz="1800" dirty="0">
                <a:solidFill>
                  <a:srgbClr val="002060"/>
                </a:solidFill>
              </a:rPr>
              <a:t>the Roman commander freed Paul from his bondage to appear before the Sanhedrin council. </a:t>
            </a:r>
          </a:p>
          <a:p>
            <a:pPr marL="0" indent="0" algn="ctr">
              <a:buNone/>
            </a:pPr>
            <a:r>
              <a:rPr lang="en-US" sz="1800" b="1" dirty="0">
                <a:solidFill>
                  <a:srgbClr val="002060"/>
                </a:solidFill>
              </a:rPr>
              <a:t>23:10</a:t>
            </a:r>
            <a:r>
              <a:rPr lang="en-US" sz="1800" dirty="0">
                <a:solidFill>
                  <a:srgbClr val="002060"/>
                </a:solidFill>
              </a:rPr>
              <a:t>  </a:t>
            </a:r>
            <a:r>
              <a:rPr lang="en-US" sz="1400" dirty="0">
                <a:solidFill>
                  <a:srgbClr val="002060"/>
                </a:solidFill>
              </a:rPr>
              <a:t>And when there arose a great dissension, the commander, fearing lest Paul might be pulled to pieces by them, commanded the soldiers to go down and take him by force from among them and bring him into the barracks.</a:t>
            </a:r>
          </a:p>
          <a:p>
            <a:pPr marL="0" indent="0" algn="ctr">
              <a:buNone/>
            </a:pPr>
            <a:r>
              <a:rPr lang="en-US" sz="1800" b="1" dirty="0">
                <a:solidFill>
                  <a:srgbClr val="002060"/>
                </a:solidFill>
              </a:rPr>
              <a:t>23:11</a:t>
            </a:r>
            <a:r>
              <a:rPr lang="en-US" sz="1800" dirty="0">
                <a:solidFill>
                  <a:srgbClr val="002060"/>
                </a:solidFill>
              </a:rPr>
              <a:t>  And </a:t>
            </a:r>
            <a:r>
              <a:rPr lang="en-US" sz="1800" b="1" u="sng" dirty="0">
                <a:solidFill>
                  <a:srgbClr val="A50021"/>
                </a:solidFill>
              </a:rPr>
              <a:t>the ni</a:t>
            </a:r>
            <a:r>
              <a:rPr lang="en-US" sz="1800" b="1" dirty="0">
                <a:solidFill>
                  <a:srgbClr val="A50021"/>
                </a:solidFill>
              </a:rPr>
              <a:t>g</a:t>
            </a:r>
            <a:r>
              <a:rPr lang="en-US" sz="1800" b="1" u="sng" dirty="0">
                <a:solidFill>
                  <a:srgbClr val="A50021"/>
                </a:solidFill>
              </a:rPr>
              <a:t>ht followin</a:t>
            </a:r>
            <a:r>
              <a:rPr lang="en-US" sz="1800" b="1" dirty="0">
                <a:solidFill>
                  <a:srgbClr val="A50021"/>
                </a:solidFill>
              </a:rPr>
              <a:t>g</a:t>
            </a:r>
            <a:r>
              <a:rPr lang="en-US" sz="1800" dirty="0">
                <a:solidFill>
                  <a:srgbClr val="A50021"/>
                </a:solidFill>
              </a:rPr>
              <a:t> </a:t>
            </a:r>
            <a:br>
              <a:rPr lang="en-US" sz="1800" dirty="0">
                <a:solidFill>
                  <a:srgbClr val="A50021"/>
                </a:solidFill>
              </a:rPr>
            </a:br>
            <a:r>
              <a:rPr lang="en-US" sz="1800" dirty="0">
                <a:solidFill>
                  <a:srgbClr val="002060"/>
                </a:solidFill>
              </a:rPr>
              <a:t>[Paul has a vision from Yahusha that all is well].</a:t>
            </a:r>
          </a:p>
          <a:p>
            <a:pPr marL="0" indent="0" algn="ctr">
              <a:buNone/>
            </a:pPr>
            <a:r>
              <a:rPr lang="en-US" sz="1800" b="1" dirty="0">
                <a:solidFill>
                  <a:srgbClr val="002060"/>
                </a:solidFill>
              </a:rPr>
              <a:t>23:12</a:t>
            </a:r>
            <a:r>
              <a:rPr lang="en-US" sz="1800" dirty="0">
                <a:solidFill>
                  <a:srgbClr val="002060"/>
                </a:solidFill>
              </a:rPr>
              <a:t>  And </a:t>
            </a:r>
            <a:r>
              <a:rPr lang="en-US" sz="1800" b="1" u="sng" dirty="0">
                <a:solidFill>
                  <a:srgbClr val="A50021"/>
                </a:solidFill>
              </a:rPr>
              <a:t>when it was da</a:t>
            </a:r>
            <a:r>
              <a:rPr lang="en-US" sz="1800" b="1" dirty="0">
                <a:solidFill>
                  <a:srgbClr val="A50021"/>
                </a:solidFill>
              </a:rPr>
              <a:t>y</a:t>
            </a:r>
            <a:r>
              <a:rPr lang="en-US" sz="1800" dirty="0">
                <a:solidFill>
                  <a:srgbClr val="A50021"/>
                </a:solidFill>
              </a:rPr>
              <a:t>, </a:t>
            </a:r>
            <a:br>
              <a:rPr lang="en-US" sz="1800" dirty="0">
                <a:solidFill>
                  <a:srgbClr val="A50021"/>
                </a:solidFill>
              </a:rPr>
            </a:br>
            <a:r>
              <a:rPr lang="en-US" sz="1800" dirty="0">
                <a:solidFill>
                  <a:srgbClr val="002060"/>
                </a:solidFill>
              </a:rPr>
              <a:t>[the Jews made a vow to kill Paul].</a:t>
            </a:r>
          </a:p>
          <a:p>
            <a:pPr marL="0" indent="0" algn="ctr">
              <a:buNone/>
            </a:pPr>
            <a:r>
              <a:rPr lang="en-US" sz="1800" b="1" dirty="0">
                <a:solidFill>
                  <a:srgbClr val="002060"/>
                </a:solidFill>
              </a:rPr>
              <a:t>23:23</a:t>
            </a:r>
            <a:r>
              <a:rPr lang="en-US" sz="1800" dirty="0">
                <a:solidFill>
                  <a:srgbClr val="002060"/>
                </a:solidFill>
              </a:rPr>
              <a:t>  [Paul is moved with 200 soldiers; </a:t>
            </a:r>
            <a:br>
              <a:rPr lang="en-US" sz="1800" dirty="0">
                <a:solidFill>
                  <a:srgbClr val="002060"/>
                </a:solidFill>
              </a:rPr>
            </a:br>
            <a:r>
              <a:rPr lang="en-US" sz="1800" dirty="0">
                <a:solidFill>
                  <a:srgbClr val="002060"/>
                </a:solidFill>
              </a:rPr>
              <a:t>70 horsemen; 200 spearmen Sabbath night.]</a:t>
            </a:r>
          </a:p>
        </p:txBody>
      </p:sp>
      <p:sp>
        <p:nvSpPr>
          <p:cNvPr id="31" name="TextBox 30"/>
          <p:cNvSpPr txBox="1"/>
          <p:nvPr/>
        </p:nvSpPr>
        <p:spPr>
          <a:xfrm>
            <a:off x="8587843" y="4810151"/>
            <a:ext cx="1598999" cy="1754326"/>
          </a:xfrm>
          <a:prstGeom prst="rect">
            <a:avLst/>
          </a:prstGeom>
          <a:noFill/>
        </p:spPr>
        <p:txBody>
          <a:bodyPr wrap="square" rtlCol="0">
            <a:spAutoFit/>
          </a:bodyPr>
          <a:lstStyle/>
          <a:p>
            <a:pPr algn="ctr" defTabSz="914400">
              <a:defRPr/>
            </a:pPr>
            <a:r>
              <a:rPr lang="en-US" dirty="0">
                <a:solidFill>
                  <a:srgbClr val="002060"/>
                </a:solidFill>
                <a:latin typeface="MV Boli" pitchFamily="2" charset="0"/>
                <a:cs typeface="MV Boli" pitchFamily="2" charset="0"/>
              </a:rPr>
              <a:t>Paul is promised protection </a:t>
            </a:r>
            <a:br>
              <a:rPr lang="en-US" dirty="0">
                <a:solidFill>
                  <a:srgbClr val="002060"/>
                </a:solidFill>
                <a:latin typeface="MV Boli" pitchFamily="2" charset="0"/>
                <a:cs typeface="MV Boli" pitchFamily="2" charset="0"/>
              </a:rPr>
            </a:br>
            <a:r>
              <a:rPr lang="en-US" dirty="0">
                <a:solidFill>
                  <a:srgbClr val="002060"/>
                </a:solidFill>
                <a:latin typeface="MV Boli" pitchFamily="2" charset="0"/>
                <a:cs typeface="MV Boli" pitchFamily="2" charset="0"/>
              </a:rPr>
              <a:t>in a night vision.</a:t>
            </a:r>
          </a:p>
          <a:p>
            <a:pPr algn="ctr" defTabSz="914400">
              <a:defRPr/>
            </a:pPr>
            <a:r>
              <a:rPr lang="en-US" dirty="0">
                <a:solidFill>
                  <a:srgbClr val="A50021"/>
                </a:solidFill>
                <a:latin typeface="MV Boli" pitchFamily="2" charset="0"/>
                <a:cs typeface="MV Boli" pitchFamily="2" charset="0"/>
              </a:rPr>
              <a:t>Acts 23:11</a:t>
            </a:r>
          </a:p>
        </p:txBody>
      </p:sp>
      <p:sp>
        <p:nvSpPr>
          <p:cNvPr id="34" name="TextBox 33"/>
          <p:cNvSpPr txBox="1"/>
          <p:nvPr/>
        </p:nvSpPr>
        <p:spPr>
          <a:xfrm>
            <a:off x="10209992" y="2957161"/>
            <a:ext cx="1598999" cy="923330"/>
          </a:xfrm>
          <a:prstGeom prst="rect">
            <a:avLst/>
          </a:prstGeom>
          <a:noFill/>
        </p:spPr>
        <p:txBody>
          <a:bodyPr wrap="square" rtlCol="0">
            <a:spAutoFit/>
          </a:bodyPr>
          <a:lstStyle/>
          <a:p>
            <a:pPr algn="ctr" defTabSz="914400">
              <a:defRPr/>
            </a:pPr>
            <a:r>
              <a:rPr lang="en-US" dirty="0">
                <a:solidFill>
                  <a:srgbClr val="002060"/>
                </a:solidFill>
                <a:latin typeface="MV Boli" pitchFamily="2" charset="0"/>
                <a:cs typeface="MV Boli" pitchFamily="2" charset="0"/>
              </a:rPr>
              <a:t>Jews plot to kill Paul.</a:t>
            </a:r>
          </a:p>
          <a:p>
            <a:pPr algn="ctr" defTabSz="914400">
              <a:defRPr/>
            </a:pPr>
            <a:r>
              <a:rPr lang="en-US" dirty="0">
                <a:solidFill>
                  <a:srgbClr val="A50021"/>
                </a:solidFill>
                <a:latin typeface="MV Boli" pitchFamily="2" charset="0"/>
                <a:cs typeface="MV Boli" pitchFamily="2" charset="0"/>
              </a:rPr>
              <a:t>Acts 23:12</a:t>
            </a:r>
          </a:p>
        </p:txBody>
      </p:sp>
      <p:pic>
        <p:nvPicPr>
          <p:cNvPr id="1027" name="Picture 3" descr="C:\Users\Rae\Desktop\horse with roman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30051" y="4864706"/>
            <a:ext cx="1332900" cy="13329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0230552" y="3830644"/>
            <a:ext cx="1598999" cy="2769989"/>
          </a:xfrm>
          <a:prstGeom prst="rect">
            <a:avLst/>
          </a:prstGeom>
          <a:noFill/>
        </p:spPr>
        <p:txBody>
          <a:bodyPr wrap="square" rtlCol="0">
            <a:spAutoFit/>
          </a:bodyPr>
          <a:lstStyle/>
          <a:p>
            <a:pPr defTabSz="914400">
              <a:defRPr/>
            </a:pPr>
            <a:r>
              <a:rPr lang="en-US" dirty="0">
                <a:solidFill>
                  <a:srgbClr val="002060"/>
                </a:solidFill>
                <a:latin typeface="MV Boli" pitchFamily="2" charset="0"/>
                <a:cs typeface="MV Boli" pitchFamily="2" charset="0"/>
              </a:rPr>
              <a:t>Rome moved Paul at 3</a:t>
            </a:r>
            <a:r>
              <a:rPr lang="en-US" baseline="30000" dirty="0">
                <a:solidFill>
                  <a:srgbClr val="002060"/>
                </a:solidFill>
                <a:latin typeface="MV Boli" pitchFamily="2" charset="0"/>
                <a:cs typeface="MV Boli" pitchFamily="2" charset="0"/>
              </a:rPr>
              <a:t>rd</a:t>
            </a:r>
            <a:r>
              <a:rPr lang="en-US" dirty="0">
                <a:solidFill>
                  <a:srgbClr val="002060"/>
                </a:solidFill>
                <a:latin typeface="MV Boli" pitchFamily="2" charset="0"/>
                <a:cs typeface="MV Boli" pitchFamily="2" charset="0"/>
              </a:rPr>
              <a:t> </a:t>
            </a:r>
            <a:r>
              <a:rPr lang="en-US" dirty="0" err="1">
                <a:solidFill>
                  <a:srgbClr val="002060"/>
                </a:solidFill>
                <a:latin typeface="MV Boli" pitchFamily="2" charset="0"/>
                <a:cs typeface="MV Boli" pitchFamily="2" charset="0"/>
              </a:rPr>
              <a:t>hr</a:t>
            </a:r>
            <a:r>
              <a:rPr lang="en-US" dirty="0">
                <a:solidFill>
                  <a:srgbClr val="002060"/>
                </a:solidFill>
                <a:latin typeface="MV Boli" pitchFamily="2" charset="0"/>
                <a:cs typeface="MV Boli" pitchFamily="2" charset="0"/>
              </a:rPr>
              <a:t> of night </a:t>
            </a:r>
            <a:r>
              <a:rPr lang="en-US" dirty="0" err="1">
                <a:solidFill>
                  <a:srgbClr val="002060"/>
                </a:solidFill>
                <a:latin typeface="MV Boli" pitchFamily="2" charset="0"/>
                <a:cs typeface="MV Boli" pitchFamily="2" charset="0"/>
              </a:rPr>
              <a:t>enroute</a:t>
            </a:r>
            <a:r>
              <a:rPr lang="en-US" dirty="0">
                <a:solidFill>
                  <a:srgbClr val="002060"/>
                </a:solidFill>
                <a:latin typeface="MV Boli" pitchFamily="2" charset="0"/>
                <a:cs typeface="MV Boli" pitchFamily="2" charset="0"/>
              </a:rPr>
              <a:t> to </a:t>
            </a:r>
            <a:r>
              <a:rPr lang="en-US" dirty="0" err="1">
                <a:solidFill>
                  <a:srgbClr val="002060"/>
                </a:solidFill>
                <a:latin typeface="MV Boli" pitchFamily="2" charset="0"/>
                <a:cs typeface="MV Boli" pitchFamily="2" charset="0"/>
              </a:rPr>
              <a:t>Ceasarea</a:t>
            </a:r>
            <a:r>
              <a:rPr lang="en-US" dirty="0">
                <a:solidFill>
                  <a:srgbClr val="002060"/>
                </a:solidFill>
                <a:latin typeface="MV Boli" pitchFamily="2" charset="0"/>
                <a:cs typeface="MV Boli" pitchFamily="2" charset="0"/>
              </a:rPr>
              <a:t> ~ 1</a:t>
            </a:r>
            <a:r>
              <a:rPr lang="en-US" baseline="30000" dirty="0">
                <a:solidFill>
                  <a:srgbClr val="002060"/>
                </a:solidFill>
                <a:latin typeface="MV Boli" pitchFamily="2" charset="0"/>
                <a:cs typeface="MV Boli" pitchFamily="2" charset="0"/>
              </a:rPr>
              <a:t>st</a:t>
            </a:r>
            <a:r>
              <a:rPr lang="en-US" dirty="0">
                <a:solidFill>
                  <a:srgbClr val="002060"/>
                </a:solidFill>
                <a:latin typeface="MV Boli" pitchFamily="2" charset="0"/>
                <a:cs typeface="MV Boli" pitchFamily="2" charset="0"/>
              </a:rPr>
              <a:t> stop </a:t>
            </a:r>
            <a:r>
              <a:rPr lang="en-US" dirty="0" err="1">
                <a:solidFill>
                  <a:srgbClr val="002060"/>
                </a:solidFill>
                <a:latin typeface="MV Boli" pitchFamily="2" charset="0"/>
                <a:cs typeface="MV Boli" pitchFamily="2" charset="0"/>
              </a:rPr>
              <a:t>Antipatris</a:t>
            </a:r>
            <a:r>
              <a:rPr lang="en-US" dirty="0">
                <a:solidFill>
                  <a:srgbClr val="002060"/>
                </a:solidFill>
                <a:latin typeface="MV Boli" pitchFamily="2" charset="0"/>
                <a:cs typeface="MV Boli" pitchFamily="2" charset="0"/>
              </a:rPr>
              <a:t>.</a:t>
            </a:r>
          </a:p>
          <a:p>
            <a:pPr algn="ctr" defTabSz="914400">
              <a:defRPr/>
            </a:pPr>
            <a:endParaRPr lang="en-US" dirty="0">
              <a:solidFill>
                <a:srgbClr val="002060"/>
              </a:solidFill>
              <a:latin typeface="MV Boli" pitchFamily="2" charset="0"/>
              <a:cs typeface="MV Boli" pitchFamily="2" charset="0"/>
            </a:endParaRPr>
          </a:p>
          <a:p>
            <a:pPr algn="ctr" defTabSz="914400">
              <a:defRPr/>
            </a:pPr>
            <a:endParaRPr lang="en-US" sz="1200" dirty="0">
              <a:solidFill>
                <a:srgbClr val="002060"/>
              </a:solidFill>
              <a:latin typeface="MV Boli" pitchFamily="2" charset="0"/>
              <a:cs typeface="MV Boli" pitchFamily="2" charset="0"/>
            </a:endParaRPr>
          </a:p>
          <a:p>
            <a:pPr algn="ctr" defTabSz="914400">
              <a:defRPr/>
            </a:pPr>
            <a:r>
              <a:rPr lang="en-US" dirty="0">
                <a:solidFill>
                  <a:srgbClr val="A50021"/>
                </a:solidFill>
                <a:latin typeface="MV Boli" pitchFamily="2" charset="0"/>
                <a:cs typeface="MV Boli" pitchFamily="2" charset="0"/>
              </a:rPr>
              <a:t>Acts 23:23</a:t>
            </a:r>
          </a:p>
        </p:txBody>
      </p:sp>
      <p:sp>
        <p:nvSpPr>
          <p:cNvPr id="23" name="Striped Right Arrow 22"/>
          <p:cNvSpPr/>
          <p:nvPr/>
        </p:nvSpPr>
        <p:spPr>
          <a:xfrm>
            <a:off x="430364" y="6010778"/>
            <a:ext cx="6456573" cy="731521"/>
          </a:xfrm>
          <a:prstGeom prst="stripedRightArrow">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DAYS  #4                #5                           #6                        #7 </a:t>
            </a:r>
            <a:endParaRPr lang="en-US" sz="2400" b="1" dirty="0">
              <a:solidFill>
                <a:schemeClr val="tx2">
                  <a:lumMod val="75000"/>
                </a:schemeClr>
              </a:solidFill>
            </a:endParaRPr>
          </a:p>
        </p:txBody>
      </p:sp>
    </p:spTree>
    <p:extLst>
      <p:ext uri="{BB962C8B-B14F-4D97-AF65-F5344CB8AC3E}">
        <p14:creationId xmlns:p14="http://schemas.microsoft.com/office/powerpoint/2010/main" val="34730816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250"/>
                                        <p:tgtEl>
                                          <p:spTgt spid="23"/>
                                        </p:tgtEl>
                                      </p:cBhvr>
                                    </p:animEffect>
                                  </p:childTnLst>
                                </p:cTn>
                              </p:par>
                            </p:childTnLst>
                          </p:cTn>
                        </p:par>
                        <p:par>
                          <p:cTn id="8" fill="hold">
                            <p:stCondLst>
                              <p:cond delay="1250"/>
                            </p:stCondLst>
                            <p:childTnLst>
                              <p:par>
                                <p:cTn id="9" presetID="47"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0">
                                            <p:txEl>
                                              <p:pRg st="1" end="1"/>
                                            </p:txEl>
                                          </p:spTgt>
                                        </p:tgtEl>
                                        <p:attrNameLst>
                                          <p:attrName>style.visibility</p:attrName>
                                        </p:attrNameLst>
                                      </p:cBhvr>
                                      <p:to>
                                        <p:strVal val="visible"/>
                                      </p:to>
                                    </p:set>
                                    <p:animEffect transition="in" filter="barn(inVertical)">
                                      <p:cBhvr>
                                        <p:cTn id="18" dur="1500"/>
                                        <p:tgtEl>
                                          <p:spTgt spid="40">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0">
                                            <p:txEl>
                                              <p:pRg st="2" end="2"/>
                                            </p:txEl>
                                          </p:spTgt>
                                        </p:tgtEl>
                                        <p:attrNameLst>
                                          <p:attrName>style.visibility</p:attrName>
                                        </p:attrNameLst>
                                      </p:cBhvr>
                                      <p:to>
                                        <p:strVal val="visible"/>
                                      </p:to>
                                    </p:set>
                                    <p:animEffect transition="in" filter="barn(inVertical)">
                                      <p:cBhvr>
                                        <p:cTn id="21" dur="1500"/>
                                        <p:tgtEl>
                                          <p:spTgt spid="40">
                                            <p:txEl>
                                              <p:pRg st="2" end="2"/>
                                            </p:txEl>
                                          </p:spTgt>
                                        </p:tgtEl>
                                      </p:cBhvr>
                                    </p:animEffect>
                                  </p:childTnLst>
                                </p:cTn>
                              </p:par>
                            </p:childTnLst>
                          </p:cTn>
                        </p:par>
                        <p:par>
                          <p:cTn id="22" fill="hold">
                            <p:stCondLst>
                              <p:cond delay="1500"/>
                            </p:stCondLst>
                            <p:childTnLst>
                              <p:par>
                                <p:cTn id="23" presetID="47" presetClass="entr" presetSubtype="0" fill="hold" grpId="0" nodeType="afterEffect">
                                  <p:stCondLst>
                                    <p:cond delay="125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0">
                                            <p:txEl>
                                              <p:pRg st="3" end="3"/>
                                            </p:txEl>
                                          </p:spTgt>
                                        </p:tgtEl>
                                        <p:attrNameLst>
                                          <p:attrName>style.visibility</p:attrName>
                                        </p:attrNameLst>
                                      </p:cBhvr>
                                      <p:to>
                                        <p:strVal val="visible"/>
                                      </p:to>
                                    </p:set>
                                    <p:animEffect transition="in" filter="barn(inVertical)">
                                      <p:cBhvr>
                                        <p:cTn id="32" dur="1000"/>
                                        <p:tgtEl>
                                          <p:spTgt spid="40">
                                            <p:txEl>
                                              <p:pRg st="3" end="3"/>
                                            </p:txEl>
                                          </p:spTgt>
                                        </p:tgtEl>
                                      </p:cBhvr>
                                    </p:animEffect>
                                  </p:childTnLst>
                                </p:cTn>
                              </p:par>
                            </p:childTnLst>
                          </p:cTn>
                        </p:par>
                        <p:par>
                          <p:cTn id="33" fill="hold">
                            <p:stCondLst>
                              <p:cond delay="1000"/>
                            </p:stCondLst>
                            <p:childTnLst>
                              <p:par>
                                <p:cTn id="34" presetID="47" presetClass="entr" presetSubtype="0" fill="hold" grpId="0" nodeType="afterEffect">
                                  <p:stCondLst>
                                    <p:cond delay="75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0">
                                            <p:txEl>
                                              <p:pRg st="4" end="4"/>
                                            </p:txEl>
                                          </p:spTgt>
                                        </p:tgtEl>
                                        <p:attrNameLst>
                                          <p:attrName>style.visibility</p:attrName>
                                        </p:attrNameLst>
                                      </p:cBhvr>
                                      <p:to>
                                        <p:strVal val="visible"/>
                                      </p:to>
                                    </p:set>
                                    <p:animEffect transition="in" filter="barn(inVertical)">
                                      <p:cBhvr>
                                        <p:cTn id="43" dur="1000"/>
                                        <p:tgtEl>
                                          <p:spTgt spid="40">
                                            <p:txEl>
                                              <p:pRg st="4" end="4"/>
                                            </p:txEl>
                                          </p:spTgt>
                                        </p:tgtEl>
                                      </p:cBhvr>
                                    </p:animEffect>
                                  </p:childTnLst>
                                </p:cTn>
                              </p:par>
                            </p:childTnLst>
                          </p:cTn>
                        </p:par>
                        <p:par>
                          <p:cTn id="44" fill="hold">
                            <p:stCondLst>
                              <p:cond delay="1000"/>
                            </p:stCondLst>
                            <p:childTnLst>
                              <p:par>
                                <p:cTn id="45" presetID="47" presetClass="entr" presetSubtype="0"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par>
                          <p:cTn id="50" fill="hold">
                            <p:stCondLst>
                              <p:cond delay="2000"/>
                            </p:stCondLst>
                            <p:childTnLst>
                              <p:par>
                                <p:cTn id="51" presetID="2" presetClass="entr" presetSubtype="2" fill="hold" nodeType="afterEffect">
                                  <p:stCondLst>
                                    <p:cond delay="0"/>
                                  </p:stCondLst>
                                  <p:childTnLst>
                                    <p:set>
                                      <p:cBhvr>
                                        <p:cTn id="52" dur="1" fill="hold">
                                          <p:stCondLst>
                                            <p:cond delay="0"/>
                                          </p:stCondLst>
                                        </p:cTn>
                                        <p:tgtEl>
                                          <p:spTgt spid="1027"/>
                                        </p:tgtEl>
                                        <p:attrNameLst>
                                          <p:attrName>style.visibility</p:attrName>
                                        </p:attrNameLst>
                                      </p:cBhvr>
                                      <p:to>
                                        <p:strVal val="visible"/>
                                      </p:to>
                                    </p:set>
                                    <p:anim calcmode="lin" valueType="num">
                                      <p:cBhvr additive="base">
                                        <p:cTn id="53" dur="2500" fill="hold"/>
                                        <p:tgtEl>
                                          <p:spTgt spid="1027"/>
                                        </p:tgtEl>
                                        <p:attrNameLst>
                                          <p:attrName>ppt_x</p:attrName>
                                        </p:attrNameLst>
                                      </p:cBhvr>
                                      <p:tavLst>
                                        <p:tav tm="0">
                                          <p:val>
                                            <p:strVal val="1+#ppt_w/2"/>
                                          </p:val>
                                        </p:tav>
                                        <p:tav tm="100000">
                                          <p:val>
                                            <p:strVal val="#ppt_x"/>
                                          </p:val>
                                        </p:tav>
                                      </p:tavLst>
                                    </p:anim>
                                    <p:anim calcmode="lin" valueType="num">
                                      <p:cBhvr additive="base">
                                        <p:cTn id="54" dur="250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4" grpId="0"/>
      <p:bldP spid="35" grpId="0"/>
      <p:bldP spid="23"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3" descr="C:\Users\Rae\Desktop\horses at night.jpg"/>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37000"/>
                    </a14:imgEffect>
                    <a14:imgEffect>
                      <a14:brightnessContrast bright="-36000"/>
                    </a14:imgEffect>
                  </a14:imgLayer>
                </a14:imgProps>
              </a:ext>
              <a:ext uri="{28A0092B-C50C-407E-A947-70E740481C1C}">
                <a14:useLocalDpi xmlns:a14="http://schemas.microsoft.com/office/drawing/2010/main"/>
              </a:ext>
            </a:extLst>
          </a:blip>
          <a:srcRect/>
          <a:stretch>
            <a:fillRect/>
          </a:stretch>
        </p:blipFill>
        <p:spPr bwMode="auto">
          <a:xfrm>
            <a:off x="3810191" y="-277801"/>
            <a:ext cx="8907761" cy="730362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1"/>
                </a:solidFill>
              </a:rPr>
              <a:pPr/>
              <a:t>107</a:t>
            </a:fld>
            <a:endParaRPr lang="en-US" dirty="0">
              <a:solidFill>
                <a:schemeClr val="bg1"/>
              </a:solidFill>
            </a:endParaRPr>
          </a:p>
        </p:txBody>
      </p:sp>
      <p:sp>
        <p:nvSpPr>
          <p:cNvPr id="5" name="Rectangle 4"/>
          <p:cNvSpPr/>
          <p:nvPr/>
        </p:nvSpPr>
        <p:spPr>
          <a:xfrm>
            <a:off x="161316" y="166260"/>
            <a:ext cx="11749031"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latin typeface="Comic Sans MS" pitchFamily="66" charset="0"/>
              </a:rPr>
              <a:t>Rome’s Seriousness About Paul’s Protection</a:t>
            </a:r>
          </a:p>
        </p:txBody>
      </p:sp>
      <p:sp>
        <p:nvSpPr>
          <p:cNvPr id="9" name="Rectangle 8"/>
          <p:cNvSpPr/>
          <p:nvPr/>
        </p:nvSpPr>
        <p:spPr>
          <a:xfrm>
            <a:off x="226818" y="1345429"/>
            <a:ext cx="5224857" cy="526297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r>
              <a:rPr lang="en-US" sz="2800" b="1" spc="150" dirty="0">
                <a:ln w="11430"/>
                <a:solidFill>
                  <a:srgbClr val="F8F8F8"/>
                </a:solidFill>
                <a:effectLst>
                  <a:outerShdw blurRad="25400" algn="tl" rotWithShape="0">
                    <a:srgbClr val="000000">
                      <a:alpha val="43000"/>
                    </a:srgbClr>
                  </a:outerShdw>
                </a:effectLst>
              </a:rPr>
              <a:t>Upon discovery that Paul’s life was in danger, plans were made immediately to move out at the 3</a:t>
            </a:r>
            <a:r>
              <a:rPr lang="en-US" sz="2800" b="1" spc="150" baseline="30000" dirty="0">
                <a:ln w="11430"/>
                <a:solidFill>
                  <a:srgbClr val="F8F8F8"/>
                </a:solidFill>
                <a:effectLst>
                  <a:outerShdw blurRad="25400" algn="tl" rotWithShape="0">
                    <a:srgbClr val="000000">
                      <a:alpha val="43000"/>
                    </a:srgbClr>
                  </a:outerShdw>
                </a:effectLst>
              </a:rPr>
              <a:t>rd</a:t>
            </a:r>
            <a:r>
              <a:rPr lang="en-US" sz="2800" b="1" spc="150" dirty="0">
                <a:ln w="11430"/>
                <a:solidFill>
                  <a:srgbClr val="F8F8F8"/>
                </a:solidFill>
                <a:effectLst>
                  <a:outerShdw blurRad="25400" algn="tl" rotWithShape="0">
                    <a:srgbClr val="000000">
                      <a:alpha val="43000"/>
                    </a:srgbClr>
                  </a:outerShdw>
                </a:effectLst>
              </a:rPr>
              <a:t> night hour </a:t>
            </a:r>
            <a:r>
              <a:rPr lang="en-US" sz="2000" b="1" spc="150" dirty="0">
                <a:ln w="11430"/>
                <a:solidFill>
                  <a:srgbClr val="F8F8F8"/>
                </a:solidFill>
                <a:effectLst>
                  <a:outerShdw blurRad="25400" algn="tl" rotWithShape="0">
                    <a:srgbClr val="000000">
                      <a:alpha val="43000"/>
                    </a:srgbClr>
                  </a:outerShdw>
                </a:effectLst>
              </a:rPr>
              <a:t>[9 </a:t>
            </a:r>
            <a:r>
              <a:rPr lang="en-US" b="1" spc="150" dirty="0">
                <a:ln w="11430"/>
                <a:solidFill>
                  <a:srgbClr val="F8F8F8"/>
                </a:solidFill>
                <a:effectLst>
                  <a:outerShdw blurRad="25400" algn="tl" rotWithShape="0">
                    <a:srgbClr val="000000">
                      <a:alpha val="43000"/>
                    </a:srgbClr>
                  </a:outerShdw>
                </a:effectLst>
              </a:rPr>
              <a:t>PM</a:t>
            </a:r>
            <a:r>
              <a:rPr lang="en-US" sz="2000" b="1" spc="150" dirty="0">
                <a:ln w="11430"/>
                <a:solidFill>
                  <a:srgbClr val="F8F8F8"/>
                </a:solidFill>
                <a:effectLst>
                  <a:outerShdw blurRad="25400" algn="tl" rotWithShape="0">
                    <a:srgbClr val="000000">
                      <a:alpha val="43000"/>
                    </a:srgbClr>
                  </a:outerShdw>
                </a:effectLst>
              </a:rPr>
              <a:t>] </a:t>
            </a:r>
            <a:r>
              <a:rPr lang="en-US" sz="2800" b="1" spc="150" dirty="0">
                <a:ln w="11430"/>
                <a:solidFill>
                  <a:srgbClr val="F8F8F8"/>
                </a:solidFill>
                <a:effectLst>
                  <a:outerShdw blurRad="25400" algn="tl" rotWithShape="0">
                    <a:srgbClr val="000000">
                      <a:alpha val="43000"/>
                    </a:srgbClr>
                  </a:outerShdw>
                </a:effectLst>
              </a:rPr>
              <a:t>with 200 soldiers; 70 horsemen; 200 spearmen for safety of Paul and night protection.  </a:t>
            </a:r>
            <a:r>
              <a:rPr lang="en-US" sz="2800" b="1" spc="150" dirty="0">
                <a:ln w="11430"/>
                <a:solidFill>
                  <a:srgbClr val="FFCCFF"/>
                </a:solidFill>
                <a:effectLst>
                  <a:outerShdw blurRad="25400" algn="tl" rotWithShape="0">
                    <a:srgbClr val="000000">
                      <a:alpha val="43000"/>
                    </a:srgbClr>
                  </a:outerShdw>
                </a:effectLst>
              </a:rPr>
              <a:t>They reached </a:t>
            </a:r>
            <a:r>
              <a:rPr lang="en-US" sz="2800" b="1" spc="150" dirty="0" err="1">
                <a:ln w="11430"/>
                <a:solidFill>
                  <a:srgbClr val="FFCCFF"/>
                </a:solidFill>
                <a:effectLst>
                  <a:outerShdw blurRad="25400" algn="tl" rotWithShape="0">
                    <a:srgbClr val="000000">
                      <a:alpha val="43000"/>
                    </a:srgbClr>
                  </a:outerShdw>
                </a:effectLst>
              </a:rPr>
              <a:t>Antipatris</a:t>
            </a:r>
            <a:r>
              <a:rPr lang="en-US" sz="2800" b="1" spc="150" dirty="0">
                <a:ln w="11430"/>
                <a:solidFill>
                  <a:srgbClr val="FFCCFF"/>
                </a:solidFill>
                <a:effectLst>
                  <a:outerShdw blurRad="25400" algn="tl" rotWithShape="0">
                    <a:srgbClr val="000000">
                      <a:alpha val="43000"/>
                    </a:srgbClr>
                  </a:outerShdw>
                </a:effectLst>
              </a:rPr>
              <a:t> by morning </a:t>
            </a:r>
            <a:r>
              <a:rPr lang="en-US" sz="2800" b="1" spc="150" dirty="0">
                <a:ln w="11430"/>
                <a:solidFill>
                  <a:srgbClr val="F8F8F8"/>
                </a:solidFill>
                <a:effectLst>
                  <a:outerShdw blurRad="25400" algn="tl" rotWithShape="0">
                    <a:srgbClr val="000000">
                      <a:alpha val="43000"/>
                    </a:srgbClr>
                  </a:outerShdw>
                </a:effectLst>
              </a:rPr>
              <a:t>[40 mi to the Roman destination].  </a:t>
            </a:r>
            <a:r>
              <a:rPr lang="en-US" sz="2800" b="1" spc="150" dirty="0">
                <a:ln w="11430"/>
                <a:solidFill>
                  <a:schemeClr val="accent5">
                    <a:lumMod val="75000"/>
                  </a:schemeClr>
                </a:solidFill>
                <a:effectLst>
                  <a:outerShdw blurRad="25400" algn="tl" rotWithShape="0">
                    <a:srgbClr val="000000">
                      <a:alpha val="43000"/>
                    </a:srgbClr>
                  </a:outerShdw>
                </a:effectLst>
              </a:rPr>
              <a:t>Even at 4 mph, this would have been a 10 hour journey.</a:t>
            </a:r>
          </a:p>
        </p:txBody>
      </p:sp>
    </p:spTree>
    <p:extLst>
      <p:ext uri="{BB962C8B-B14F-4D97-AF65-F5344CB8AC3E}">
        <p14:creationId xmlns:p14="http://schemas.microsoft.com/office/powerpoint/2010/main" val="119795370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108</a:t>
            </a:fld>
            <a:endParaRPr lang="en-US" dirty="0"/>
          </a:p>
        </p:txBody>
      </p:sp>
      <p:sp>
        <p:nvSpPr>
          <p:cNvPr id="3" name="Title 2"/>
          <p:cNvSpPr>
            <a:spLocks noGrp="1"/>
          </p:cNvSpPr>
          <p:nvPr>
            <p:ph type="ctrTitle"/>
          </p:nvPr>
        </p:nvSpPr>
        <p:spPr>
          <a:xfrm>
            <a:off x="375083" y="115747"/>
            <a:ext cx="11445442" cy="760553"/>
          </a:xfrm>
        </p:spPr>
        <p:txBody>
          <a:bodyPr>
            <a:noAutofit/>
          </a:bodyPr>
          <a:lstStyle/>
          <a:p>
            <a:r>
              <a:rPr lang="en-US" sz="4800" dirty="0">
                <a:solidFill>
                  <a:schemeClr val="accent5">
                    <a:lumMod val="75000"/>
                  </a:schemeClr>
                </a:solidFill>
              </a:rPr>
              <a:t>When did Paul arrive at Caesarea?</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535001" y="902826"/>
            <a:ext cx="6271270" cy="5435099"/>
          </a:xfrm>
          <a:prstGeom prst="rect">
            <a:avLst/>
          </a:prstGeom>
          <a:noFill/>
          <a:ln w="76200" cmpd="thickThi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3" descr="C:\Users\Rae\Desktop\roman soldier on horse.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196682" flipH="1">
            <a:off x="7141580" y="1964800"/>
            <a:ext cx="2177731" cy="1950333"/>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Content Placeholder 8"/>
          <p:cNvSpPr txBox="1">
            <a:spLocks/>
          </p:cNvSpPr>
          <p:nvPr/>
        </p:nvSpPr>
        <p:spPr>
          <a:xfrm>
            <a:off x="385359" y="1012662"/>
            <a:ext cx="5149642" cy="5424791"/>
          </a:xfrm>
          <a:prstGeom prst="rect">
            <a:avLst/>
          </a:prstGeom>
        </p:spPr>
        <p:txBody>
          <a:bodyPr>
            <a:scene3d>
              <a:camera prst="orthographicFront"/>
              <a:lightRig rig="threePt" dir="t"/>
            </a:scene3d>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b="1" dirty="0">
                <a:effectLst>
                  <a:glow rad="228600">
                    <a:schemeClr val="bg1">
                      <a:alpha val="40000"/>
                    </a:schemeClr>
                  </a:glow>
                </a:effectLst>
              </a:rPr>
              <a:t>[Acts 23:32]   </a:t>
            </a:r>
            <a:r>
              <a:rPr lang="en-US" b="1" u="sng" dirty="0">
                <a:solidFill>
                  <a:srgbClr val="A50021"/>
                </a:solidFill>
                <a:effectLst>
                  <a:glow rad="228600">
                    <a:schemeClr val="bg1">
                      <a:alpha val="40000"/>
                    </a:schemeClr>
                  </a:glow>
                </a:effectLst>
              </a:rPr>
              <a:t>On the morrow</a:t>
            </a:r>
            <a:r>
              <a:rPr lang="en-US" b="1" dirty="0">
                <a:solidFill>
                  <a:srgbClr val="A50021"/>
                </a:solidFill>
                <a:effectLst>
                  <a:glow rad="228600">
                    <a:schemeClr val="bg1">
                      <a:alpha val="40000"/>
                    </a:schemeClr>
                  </a:glow>
                </a:effectLst>
              </a:rPr>
              <a:t> </a:t>
            </a:r>
            <a:br>
              <a:rPr lang="en-US" b="1" dirty="0">
                <a:solidFill>
                  <a:srgbClr val="A50021"/>
                </a:solidFill>
                <a:effectLst>
                  <a:glow rad="228600">
                    <a:schemeClr val="bg1">
                      <a:alpha val="40000"/>
                    </a:schemeClr>
                  </a:glow>
                </a:effectLst>
              </a:rPr>
            </a:br>
            <a:r>
              <a:rPr lang="en-US" sz="2000" b="1" dirty="0">
                <a:effectLst>
                  <a:glow rad="228600">
                    <a:schemeClr val="bg1">
                      <a:alpha val="40000"/>
                    </a:schemeClr>
                  </a:glow>
                </a:effectLst>
              </a:rPr>
              <a:t>[15</a:t>
            </a:r>
            <a:r>
              <a:rPr lang="en-US" sz="2000" b="1" baseline="30000" dirty="0">
                <a:effectLst>
                  <a:glow rad="228600">
                    <a:schemeClr val="bg1">
                      <a:alpha val="40000"/>
                    </a:schemeClr>
                  </a:glow>
                </a:effectLst>
              </a:rPr>
              <a:t>th</a:t>
            </a:r>
            <a:r>
              <a:rPr lang="en-US" sz="2000" b="1" dirty="0">
                <a:effectLst>
                  <a:glow rad="228600">
                    <a:schemeClr val="bg1">
                      <a:alpha val="40000"/>
                    </a:schemeClr>
                  </a:glow>
                </a:effectLst>
              </a:rPr>
              <a:t> cycle; 3</a:t>
            </a:r>
            <a:r>
              <a:rPr lang="en-US" sz="2000" b="1" baseline="30000" dirty="0">
                <a:effectLst>
                  <a:glow rad="228600">
                    <a:schemeClr val="bg1">
                      <a:alpha val="40000"/>
                    </a:schemeClr>
                  </a:glow>
                </a:effectLst>
              </a:rPr>
              <a:t>rd</a:t>
            </a:r>
            <a:r>
              <a:rPr lang="en-US" sz="2000" b="1" dirty="0">
                <a:effectLst>
                  <a:glow rad="228600">
                    <a:schemeClr val="bg1">
                      <a:alpha val="40000"/>
                    </a:schemeClr>
                  </a:glow>
                </a:effectLst>
              </a:rPr>
              <a:t> month]</a:t>
            </a:r>
            <a:r>
              <a:rPr lang="en-US" b="1" dirty="0">
                <a:effectLst>
                  <a:glow rad="228600">
                    <a:schemeClr val="bg1">
                      <a:alpha val="40000"/>
                    </a:schemeClr>
                  </a:glow>
                </a:effectLst>
              </a:rPr>
              <a:t> the soldiers left </a:t>
            </a:r>
            <a:br>
              <a:rPr lang="en-US" b="1" dirty="0">
                <a:effectLst>
                  <a:glow rad="228600">
                    <a:schemeClr val="bg1">
                      <a:alpha val="40000"/>
                    </a:schemeClr>
                  </a:glow>
                </a:effectLst>
              </a:rPr>
            </a:br>
            <a:r>
              <a:rPr lang="en-US" b="1" dirty="0">
                <a:effectLst>
                  <a:glow rad="228600">
                    <a:schemeClr val="bg1">
                      <a:alpha val="40000"/>
                    </a:schemeClr>
                  </a:glow>
                </a:effectLst>
              </a:rPr>
              <a:t>the horsemen to continue with Paul to </a:t>
            </a:r>
            <a:r>
              <a:rPr lang="en-US" b="1" dirty="0">
                <a:solidFill>
                  <a:srgbClr val="A50021"/>
                </a:solidFill>
                <a:effectLst>
                  <a:glow rad="228600">
                    <a:schemeClr val="bg1">
                      <a:alpha val="40000"/>
                    </a:schemeClr>
                  </a:glow>
                </a:effectLst>
              </a:rPr>
              <a:t>Caesarea</a:t>
            </a:r>
            <a:r>
              <a:rPr lang="en-US" b="1" dirty="0">
                <a:effectLst>
                  <a:glow rad="228600">
                    <a:schemeClr val="bg1">
                      <a:alpha val="40000"/>
                    </a:schemeClr>
                  </a:glow>
                </a:effectLst>
              </a:rPr>
              <a:t> the last 25-30 miles, </a:t>
            </a:r>
            <a:br>
              <a:rPr lang="en-US" b="1" dirty="0">
                <a:effectLst>
                  <a:glow rad="228600">
                    <a:schemeClr val="bg1">
                      <a:alpha val="40000"/>
                    </a:schemeClr>
                  </a:glow>
                </a:effectLst>
              </a:rPr>
            </a:br>
            <a:r>
              <a:rPr lang="en-US" b="1" dirty="0">
                <a:effectLst>
                  <a:glow rad="228600">
                    <a:schemeClr val="bg1">
                      <a:alpha val="40000"/>
                    </a:schemeClr>
                  </a:glow>
                </a:effectLst>
              </a:rPr>
              <a:t>as they returned to the castle.</a:t>
            </a:r>
          </a:p>
          <a:p>
            <a:pPr>
              <a:buClr>
                <a:srgbClr val="3E2422"/>
              </a:buClr>
            </a:pPr>
            <a:r>
              <a:rPr lang="en-US" b="1" dirty="0">
                <a:effectLst>
                  <a:glow rad="228600">
                    <a:schemeClr val="bg1">
                      <a:alpha val="40000"/>
                    </a:schemeClr>
                  </a:glow>
                </a:effectLst>
              </a:rPr>
              <a:t>In </a:t>
            </a:r>
            <a:r>
              <a:rPr lang="en-US" b="1" dirty="0">
                <a:solidFill>
                  <a:srgbClr val="A50021"/>
                </a:solidFill>
                <a:effectLst>
                  <a:glow rad="228600">
                    <a:schemeClr val="bg1">
                      <a:alpha val="40000"/>
                    </a:schemeClr>
                  </a:glow>
                </a:effectLst>
              </a:rPr>
              <a:t>Caesarea</a:t>
            </a:r>
            <a:r>
              <a:rPr lang="en-US" b="1" dirty="0">
                <a:effectLst>
                  <a:glow rad="228600">
                    <a:schemeClr val="bg1">
                      <a:alpha val="40000"/>
                    </a:schemeClr>
                  </a:glow>
                </a:effectLst>
              </a:rPr>
              <a:t> Paul was to stand </a:t>
            </a:r>
            <a:br>
              <a:rPr lang="en-US" b="1" dirty="0">
                <a:effectLst>
                  <a:glow rad="228600">
                    <a:schemeClr val="bg1">
                      <a:alpha val="40000"/>
                    </a:schemeClr>
                  </a:glow>
                </a:effectLst>
              </a:rPr>
            </a:br>
            <a:r>
              <a:rPr lang="en-US" b="1" dirty="0">
                <a:effectLst>
                  <a:glow rad="228600">
                    <a:schemeClr val="bg1">
                      <a:alpha val="40000"/>
                    </a:schemeClr>
                  </a:glow>
                </a:effectLst>
              </a:rPr>
              <a:t>trial before governor Felix.</a:t>
            </a:r>
          </a:p>
          <a:p>
            <a:pPr>
              <a:buClr>
                <a:srgbClr val="3E2422"/>
              </a:buClr>
            </a:pPr>
            <a:endParaRPr lang="en-US" sz="700" b="1" dirty="0">
              <a:effectLst>
                <a:glow rad="228600">
                  <a:schemeClr val="bg1">
                    <a:alpha val="40000"/>
                  </a:schemeClr>
                </a:glow>
              </a:effectLst>
            </a:endParaRPr>
          </a:p>
          <a:p>
            <a:pPr>
              <a:buClr>
                <a:srgbClr val="3E2422"/>
              </a:buClr>
            </a:pPr>
            <a:r>
              <a:rPr lang="en-US" b="1" dirty="0">
                <a:solidFill>
                  <a:srgbClr val="A50021"/>
                </a:solidFill>
                <a:effectLst>
                  <a:glow rad="228600">
                    <a:schemeClr val="bg1">
                      <a:alpha val="40000"/>
                    </a:schemeClr>
                  </a:glow>
                </a:effectLst>
              </a:rPr>
              <a:t>Q</a:t>
            </a:r>
            <a:r>
              <a:rPr lang="en-US" b="1" u="sng" dirty="0">
                <a:solidFill>
                  <a:srgbClr val="A50021"/>
                </a:solidFill>
                <a:effectLst>
                  <a:glow rad="228600">
                    <a:schemeClr val="bg1">
                      <a:alpha val="40000"/>
                    </a:schemeClr>
                  </a:glow>
                </a:effectLst>
              </a:rPr>
              <a:t>uestion</a:t>
            </a:r>
            <a:r>
              <a:rPr lang="en-US" b="1" dirty="0">
                <a:solidFill>
                  <a:srgbClr val="A50021"/>
                </a:solidFill>
                <a:effectLst>
                  <a:glow rad="228600">
                    <a:schemeClr val="bg1">
                      <a:alpha val="40000"/>
                    </a:schemeClr>
                  </a:glow>
                </a:effectLst>
              </a:rPr>
              <a:t>:</a:t>
            </a:r>
            <a:r>
              <a:rPr lang="en-US" b="1" dirty="0">
                <a:effectLst>
                  <a:glow rad="228600">
                    <a:schemeClr val="bg1">
                      <a:alpha val="40000"/>
                    </a:schemeClr>
                  </a:glow>
                </a:effectLst>
              </a:rPr>
              <a:t>  What does all of this information have to do with the matter of whether or not Paul </a:t>
            </a:r>
            <a:br>
              <a:rPr lang="en-US" b="1" dirty="0">
                <a:effectLst>
                  <a:glow rad="228600">
                    <a:schemeClr val="bg1">
                      <a:alpha val="40000"/>
                    </a:schemeClr>
                  </a:glow>
                </a:effectLst>
              </a:rPr>
            </a:br>
            <a:r>
              <a:rPr lang="en-US" b="1" dirty="0">
                <a:effectLst>
                  <a:glow rad="228600">
                    <a:schemeClr val="bg1">
                      <a:alpha val="40000"/>
                    </a:schemeClr>
                  </a:glow>
                </a:effectLst>
              </a:rPr>
              <a:t>was in Jerusalem for Pentecost </a:t>
            </a:r>
            <a:br>
              <a:rPr lang="en-US" b="1" dirty="0">
                <a:effectLst>
                  <a:glow rad="228600">
                    <a:schemeClr val="bg1">
                      <a:alpha val="40000"/>
                    </a:schemeClr>
                  </a:glow>
                </a:effectLst>
              </a:rPr>
            </a:br>
            <a:r>
              <a:rPr lang="en-US" b="1" dirty="0">
                <a:effectLst>
                  <a:glow rad="228600">
                    <a:schemeClr val="bg1">
                      <a:alpha val="40000"/>
                    </a:schemeClr>
                  </a:glow>
                </a:effectLst>
              </a:rPr>
              <a:t>on the Omer 50 count?  </a:t>
            </a:r>
          </a:p>
          <a:p>
            <a:pPr>
              <a:buClr>
                <a:srgbClr val="3E2422"/>
              </a:buClr>
            </a:pPr>
            <a:r>
              <a:rPr lang="en-US" b="1" dirty="0">
                <a:solidFill>
                  <a:srgbClr val="A50021"/>
                </a:solidFill>
                <a:effectLst>
                  <a:glow rad="228600">
                    <a:schemeClr val="bg1">
                      <a:alpha val="40000"/>
                    </a:schemeClr>
                  </a:glow>
                </a:effectLst>
              </a:rPr>
              <a:t>Don’t we already know he was there, in fact even in the temple?</a:t>
            </a:r>
          </a:p>
        </p:txBody>
      </p:sp>
      <p:pic>
        <p:nvPicPr>
          <p:cNvPr id="5122" name="Picture 2" descr="C:\Users\Rae\Desktop\ART png on PPT\thumbs up clear.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67381" y="5310770"/>
            <a:ext cx="1663700" cy="149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2154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barn(inVertical)">
                                      <p:cBhvr>
                                        <p:cTn id="7" dur="10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barn(inVertical)">
                                      <p:cBhvr>
                                        <p:cTn id="12" dur="1000"/>
                                        <p:tgtEl>
                                          <p:spTgt spid="7">
                                            <p:txEl>
                                              <p:pRg st="4" end="4"/>
                                            </p:txEl>
                                          </p:spTgt>
                                        </p:tgtEl>
                                      </p:cBhvr>
                                    </p:animEffect>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additive="base">
                                        <p:cTn id="16" dur="2000" fill="hold"/>
                                        <p:tgtEl>
                                          <p:spTgt spid="5122"/>
                                        </p:tgtEl>
                                        <p:attrNameLst>
                                          <p:attrName>ppt_x</p:attrName>
                                        </p:attrNameLst>
                                      </p:cBhvr>
                                      <p:tavLst>
                                        <p:tav tm="0">
                                          <p:val>
                                            <p:strVal val="1+#ppt_w/2"/>
                                          </p:val>
                                        </p:tav>
                                        <p:tav tm="100000">
                                          <p:val>
                                            <p:strVal val="#ppt_x"/>
                                          </p:val>
                                        </p:tav>
                                      </p:tavLst>
                                    </p:anim>
                                    <p:anim calcmode="lin" valueType="num">
                                      <p:cBhvr additive="base">
                                        <p:cTn id="17" dur="20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885167935"/>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rgbClr val="7030A0"/>
                          </a:solidFill>
                        </a:rPr>
                        <a:t>Sivan 8</a:t>
                      </a:r>
                    </a:p>
                    <a:p>
                      <a:r>
                        <a:rPr lang="en-US" b="1" dirty="0">
                          <a:solidFill>
                            <a:schemeClr val="accent3">
                              <a:lumMod val="50000"/>
                            </a:schemeClr>
                          </a:solidFill>
                        </a:rPr>
                        <a:t>May 29</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60000"/>
                        <a:lumOff val="40000"/>
                      </a:schemeClr>
                    </a:solidFill>
                  </a:tcPr>
                </a:tc>
                <a:tc>
                  <a:txBody>
                    <a:bodyPr/>
                    <a:lstStyle/>
                    <a:p>
                      <a:r>
                        <a:rPr lang="en-US" b="1" baseline="0" dirty="0">
                          <a:solidFill>
                            <a:srgbClr val="7030A0"/>
                          </a:solidFill>
                        </a:rPr>
                        <a:t>Sivan 9</a:t>
                      </a:r>
                    </a:p>
                    <a:p>
                      <a:r>
                        <a:rPr lang="en-US" b="1" dirty="0">
                          <a:solidFill>
                            <a:schemeClr val="accent3">
                              <a:lumMod val="50000"/>
                            </a:schemeClr>
                          </a:solidFill>
                        </a:rPr>
                        <a:t>May 30</a:t>
                      </a:r>
                    </a:p>
                    <a:p>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10</a:t>
                      </a:r>
                      <a:endParaRPr lang="en-US" b="1" baseline="0" dirty="0">
                        <a:solidFill>
                          <a:schemeClr val="accent5">
                            <a:lumMod val="50000"/>
                          </a:schemeClr>
                        </a:solidFill>
                      </a:endParaRPr>
                    </a:p>
                    <a:p>
                      <a:r>
                        <a:rPr lang="en-US" b="1" dirty="0">
                          <a:solidFill>
                            <a:schemeClr val="accent3">
                              <a:lumMod val="50000"/>
                            </a:schemeClr>
                          </a:solidFill>
                        </a:rPr>
                        <a:t>May</a:t>
                      </a:r>
                      <a:r>
                        <a:rPr lang="en-US" b="1" baseline="0" dirty="0">
                          <a:solidFill>
                            <a:schemeClr val="accent3">
                              <a:lumMod val="50000"/>
                            </a:schemeClr>
                          </a:solidFill>
                        </a:rPr>
                        <a:t> 31</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11</a:t>
                      </a:r>
                      <a:endParaRPr lang="en-US" b="1" baseline="0" dirty="0">
                        <a:solidFill>
                          <a:schemeClr val="accent5">
                            <a:lumMod val="50000"/>
                          </a:schemeClr>
                        </a:solidFill>
                      </a:endParaRPr>
                    </a:p>
                    <a:p>
                      <a:r>
                        <a:rPr lang="en-US" b="1" dirty="0">
                          <a:solidFill>
                            <a:schemeClr val="accent3">
                              <a:lumMod val="50000"/>
                            </a:schemeClr>
                          </a:solidFill>
                        </a:rPr>
                        <a:t>June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12</a:t>
                      </a:r>
                      <a:endParaRPr lang="en-US" b="1" baseline="0" dirty="0">
                        <a:solidFill>
                          <a:schemeClr val="accent5">
                            <a:lumMod val="50000"/>
                          </a:schemeClr>
                        </a:solidFill>
                      </a:endParaRPr>
                    </a:p>
                    <a:p>
                      <a:r>
                        <a:rPr lang="en-US" b="1" dirty="0">
                          <a:solidFill>
                            <a:schemeClr val="accent3">
                              <a:lumMod val="50000"/>
                            </a:schemeClr>
                          </a:solidFill>
                        </a:rPr>
                        <a:t>June 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13</a:t>
                      </a:r>
                      <a:endParaRPr lang="en-US" b="1" baseline="0" dirty="0">
                        <a:solidFill>
                          <a:schemeClr val="accent5">
                            <a:lumMod val="50000"/>
                          </a:schemeClr>
                        </a:solidFill>
                      </a:endParaRPr>
                    </a:p>
                    <a:p>
                      <a:r>
                        <a:rPr lang="en-US" b="1" dirty="0">
                          <a:solidFill>
                            <a:schemeClr val="accent3">
                              <a:lumMod val="50000"/>
                            </a:schemeClr>
                          </a:solidFill>
                        </a:rPr>
                        <a:t>June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14</a:t>
                      </a:r>
                      <a:endParaRPr lang="en-US" b="1" baseline="0" dirty="0">
                        <a:solidFill>
                          <a:schemeClr val="accent5">
                            <a:lumMod val="50000"/>
                          </a:schemeClr>
                        </a:solidFill>
                      </a:endParaRPr>
                    </a:p>
                    <a:p>
                      <a:r>
                        <a:rPr lang="en-US" b="1" dirty="0">
                          <a:solidFill>
                            <a:schemeClr val="accent3">
                              <a:lumMod val="50000"/>
                            </a:schemeClr>
                          </a:solidFill>
                        </a:rPr>
                        <a:t>June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1072775">
                <a:tc>
                  <a:txBody>
                    <a:bodyPr/>
                    <a:lstStyle/>
                    <a:p>
                      <a:r>
                        <a:rPr lang="en-US" b="1" baseline="0" dirty="0">
                          <a:solidFill>
                            <a:srgbClr val="7030A0"/>
                          </a:solidFill>
                        </a:rPr>
                        <a:t>Sivan 15</a:t>
                      </a:r>
                      <a:endParaRPr lang="en-US" b="1" baseline="0" dirty="0">
                        <a:solidFill>
                          <a:schemeClr val="accent5">
                            <a:lumMod val="50000"/>
                          </a:schemeClr>
                        </a:solidFill>
                      </a:endParaRPr>
                    </a:p>
                    <a:p>
                      <a:pPr algn="l"/>
                      <a:r>
                        <a:rPr lang="en-US" b="1" dirty="0">
                          <a:solidFill>
                            <a:schemeClr val="accent3">
                              <a:lumMod val="50000"/>
                            </a:schemeClr>
                          </a:solidFill>
                        </a:rPr>
                        <a:t>June 5</a:t>
                      </a:r>
                      <a:endParaRPr lang="en-US" sz="1050" b="1" dirty="0">
                        <a:solidFill>
                          <a:schemeClr val="accent3">
                            <a:lumMod val="50000"/>
                          </a:schemeClr>
                        </a:solidFill>
                      </a:endParaRPr>
                    </a:p>
                    <a:p>
                      <a:pPr algn="ctr"/>
                      <a:r>
                        <a:rPr lang="en-US" sz="1050" b="1" dirty="0">
                          <a:solidFill>
                            <a:schemeClr val="accent3">
                              <a:lumMod val="50000"/>
                            </a:schemeClr>
                          </a:solidFill>
                        </a:rPr>
                        <a:t> </a:t>
                      </a:r>
                      <a:endParaRPr lang="en-US" sz="2400" b="1" dirty="0">
                        <a:ln>
                          <a:solidFill>
                            <a:srgbClr val="002060"/>
                          </a:solidFill>
                        </a:ln>
                        <a:solidFill>
                          <a:schemeClr val="accent5"/>
                        </a:solidFill>
                        <a:effectLst>
                          <a:outerShdw blurRad="50800" dist="38100" dir="5400000" algn="t" rotWithShape="0">
                            <a:prstClr val="black">
                              <a:alpha val="40000"/>
                            </a:prstClr>
                          </a:outerShdw>
                        </a:effectLst>
                        <a:latin typeface="Cooper Black"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3">
                        <a:lumMod val="20000"/>
                        <a:lumOff val="80000"/>
                      </a:schemeClr>
                    </a:solidFill>
                  </a:tcPr>
                </a:tc>
                <a:tc>
                  <a:txBody>
                    <a:bodyPr/>
                    <a:lstStyle/>
                    <a:p>
                      <a:r>
                        <a:rPr lang="en-US" b="1" baseline="0" dirty="0">
                          <a:solidFill>
                            <a:srgbClr val="7030A0"/>
                          </a:solidFill>
                        </a:rPr>
                        <a:t>Sivan 16</a:t>
                      </a:r>
                    </a:p>
                    <a:p>
                      <a:r>
                        <a:rPr lang="en-US" b="1" dirty="0">
                          <a:solidFill>
                            <a:schemeClr val="accent3">
                              <a:lumMod val="50000"/>
                            </a:schemeClr>
                          </a:solidFill>
                        </a:rPr>
                        <a:t>June 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17</a:t>
                      </a:r>
                      <a:endParaRPr lang="en-US" b="1" baseline="0" dirty="0">
                        <a:solidFill>
                          <a:schemeClr val="accent5">
                            <a:lumMod val="50000"/>
                          </a:schemeClr>
                        </a:solidFill>
                      </a:endParaRPr>
                    </a:p>
                    <a:p>
                      <a:r>
                        <a:rPr lang="en-US" b="1" dirty="0">
                          <a:solidFill>
                            <a:schemeClr val="accent3">
                              <a:lumMod val="50000"/>
                            </a:schemeClr>
                          </a:solidFill>
                        </a:rPr>
                        <a:t>June 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18</a:t>
                      </a:r>
                      <a:endParaRPr lang="en-US" b="1" baseline="0" dirty="0">
                        <a:solidFill>
                          <a:schemeClr val="accent5">
                            <a:lumMod val="50000"/>
                          </a:schemeClr>
                        </a:solidFill>
                      </a:endParaRPr>
                    </a:p>
                    <a:p>
                      <a:r>
                        <a:rPr lang="en-US" b="1" dirty="0">
                          <a:solidFill>
                            <a:schemeClr val="accent3">
                              <a:lumMod val="50000"/>
                            </a:schemeClr>
                          </a:solidFill>
                        </a:rPr>
                        <a:t>June 8</a:t>
                      </a:r>
                    </a:p>
                    <a:p>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3">
                        <a:lumMod val="20000"/>
                        <a:lumOff val="80000"/>
                      </a:schemeClr>
                    </a:solidFill>
                  </a:tcPr>
                </a:tc>
                <a:tc>
                  <a:txBody>
                    <a:bodyPr/>
                    <a:lstStyle/>
                    <a:p>
                      <a:r>
                        <a:rPr lang="en-US" b="1" baseline="0" dirty="0">
                          <a:solidFill>
                            <a:srgbClr val="7030A0"/>
                          </a:solidFill>
                        </a:rPr>
                        <a:t>Sivan 19</a:t>
                      </a:r>
                      <a:endParaRPr lang="en-US" b="1" baseline="0" dirty="0">
                        <a:solidFill>
                          <a:schemeClr val="accent5">
                            <a:lumMod val="50000"/>
                          </a:schemeClr>
                        </a:solidFill>
                      </a:endParaRPr>
                    </a:p>
                    <a:p>
                      <a:r>
                        <a:rPr lang="en-US" b="1" dirty="0">
                          <a:solidFill>
                            <a:schemeClr val="accent3">
                              <a:lumMod val="50000"/>
                            </a:schemeClr>
                          </a:solidFill>
                        </a:rPr>
                        <a:t>June</a:t>
                      </a:r>
                      <a:r>
                        <a:rPr lang="en-US" b="1" baseline="0" dirty="0">
                          <a:solidFill>
                            <a:schemeClr val="accent3">
                              <a:lumMod val="50000"/>
                            </a:schemeClr>
                          </a:solidFill>
                        </a:rPr>
                        <a:t> 9</a:t>
                      </a:r>
                      <a:r>
                        <a:rPr lang="en-US" b="1" dirty="0">
                          <a:solidFill>
                            <a:schemeClr val="accent3">
                              <a:lumMod val="50000"/>
                            </a:schemeClr>
                          </a:solidFill>
                        </a:rPr>
                        <a:t> </a:t>
                      </a:r>
                    </a:p>
                    <a:p>
                      <a:endParaRPr lang="en-US" b="1" dirty="0">
                        <a:solidFill>
                          <a:schemeClr val="accent3">
                            <a:lumMod val="50000"/>
                          </a:schemeClr>
                        </a:solidFill>
                      </a:endParaRPr>
                    </a:p>
                    <a:p>
                      <a:pPr algn="ct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20</a:t>
                      </a:r>
                      <a:endParaRPr lang="en-US" b="1" baseline="0" dirty="0">
                        <a:solidFill>
                          <a:schemeClr val="accent5">
                            <a:lumMod val="50000"/>
                          </a:schemeClr>
                        </a:solidFill>
                      </a:endParaRPr>
                    </a:p>
                    <a:p>
                      <a:r>
                        <a:rPr lang="en-US" b="1" dirty="0">
                          <a:solidFill>
                            <a:schemeClr val="accent3">
                              <a:lumMod val="50000"/>
                            </a:schemeClr>
                          </a:solidFill>
                        </a:rPr>
                        <a:t>June 10 </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21</a:t>
                      </a:r>
                      <a:endParaRPr lang="en-US" b="1" baseline="0" dirty="0">
                        <a:solidFill>
                          <a:schemeClr val="accent5">
                            <a:lumMod val="50000"/>
                          </a:schemeClr>
                        </a:solidFill>
                      </a:endParaRPr>
                    </a:p>
                    <a:p>
                      <a:r>
                        <a:rPr lang="en-US" b="1" dirty="0">
                          <a:solidFill>
                            <a:schemeClr val="accent3">
                              <a:lumMod val="50000"/>
                            </a:schemeClr>
                          </a:solidFill>
                        </a:rPr>
                        <a:t>June 11</a:t>
                      </a: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109</a:t>
            </a:fld>
            <a:endParaRPr lang="en-US" dirty="0"/>
          </a:p>
        </p:txBody>
      </p:sp>
      <p:sp>
        <p:nvSpPr>
          <p:cNvPr id="40" name="Content Placeholder 2"/>
          <p:cNvSpPr txBox="1">
            <a:spLocks/>
          </p:cNvSpPr>
          <p:nvPr/>
        </p:nvSpPr>
        <p:spPr>
          <a:xfrm>
            <a:off x="2336842" y="3067318"/>
            <a:ext cx="7581312" cy="822071"/>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[23:34-35] </a:t>
            </a:r>
            <a:r>
              <a:rPr lang="en-US" sz="1800" dirty="0">
                <a:solidFill>
                  <a:srgbClr val="002060"/>
                </a:solidFill>
              </a:rPr>
              <a:t> </a:t>
            </a:r>
            <a:r>
              <a:rPr lang="en-US" sz="1800" dirty="0">
                <a:solidFill>
                  <a:schemeClr val="accent2">
                    <a:lumMod val="50000"/>
                  </a:schemeClr>
                </a:solidFill>
              </a:rPr>
              <a:t>And when the governor [Felix] read the letter … he told Paul </a:t>
            </a:r>
            <a:br>
              <a:rPr lang="en-US" sz="1800" dirty="0">
                <a:solidFill>
                  <a:schemeClr val="accent2">
                    <a:lumMod val="50000"/>
                  </a:schemeClr>
                </a:solidFill>
              </a:rPr>
            </a:br>
            <a:r>
              <a:rPr lang="en-US" sz="1800" dirty="0">
                <a:solidFill>
                  <a:schemeClr val="accent2">
                    <a:lumMod val="50000"/>
                  </a:schemeClr>
                </a:solidFill>
              </a:rPr>
              <a:t>he will hear the case </a:t>
            </a:r>
            <a:r>
              <a:rPr lang="en-US" sz="1800" b="1" u="sng" dirty="0">
                <a:solidFill>
                  <a:srgbClr val="A50021"/>
                </a:solidFill>
              </a:rPr>
              <a:t>when his accusers also come</a:t>
            </a:r>
            <a:r>
              <a:rPr lang="en-US" sz="1800" b="1" dirty="0">
                <a:solidFill>
                  <a:srgbClr val="A50021"/>
                </a:solidFill>
              </a:rPr>
              <a:t>.</a:t>
            </a:r>
            <a:r>
              <a:rPr lang="en-US" sz="1800" dirty="0">
                <a:solidFill>
                  <a:srgbClr val="002060"/>
                </a:solidFill>
              </a:rPr>
              <a:t> </a:t>
            </a:r>
          </a:p>
        </p:txBody>
      </p:sp>
      <p:sp>
        <p:nvSpPr>
          <p:cNvPr id="30" name="Title 1"/>
          <p:cNvSpPr txBox="1">
            <a:spLocks/>
          </p:cNvSpPr>
          <p:nvPr/>
        </p:nvSpPr>
        <p:spPr>
          <a:xfrm>
            <a:off x="419100" y="38100"/>
            <a:ext cx="561975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rgbClr val="7030A0"/>
                </a:solidFill>
              </a:rPr>
              <a:t>3</a:t>
            </a:r>
            <a:r>
              <a:rPr lang="en-US" sz="5400" b="1" baseline="30000" dirty="0">
                <a:solidFill>
                  <a:srgbClr val="7030A0"/>
                </a:solidFill>
              </a:rPr>
              <a:t>rd</a:t>
            </a:r>
            <a:r>
              <a:rPr lang="en-US" sz="5400" b="1" dirty="0">
                <a:solidFill>
                  <a:srgbClr val="7030A0"/>
                </a:solidFill>
              </a:rPr>
              <a:t> Month ~ Sivan   </a:t>
            </a:r>
          </a:p>
        </p:txBody>
      </p:sp>
      <p:pic>
        <p:nvPicPr>
          <p:cNvPr id="18" name="Picture 4" descr="C:\Users\Rae\Desktop\3.18 Paul &amp; Pentecost\Art\50 cle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5486" y="1888233"/>
            <a:ext cx="620979" cy="453599"/>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15614" y="3015000"/>
            <a:ext cx="1598999" cy="2308324"/>
          </a:xfrm>
          <a:prstGeom prst="rect">
            <a:avLst/>
          </a:prstGeom>
          <a:noFill/>
        </p:spPr>
        <p:txBody>
          <a:bodyPr wrap="square" rtlCol="0">
            <a:spAutoFit/>
            <a:scene3d>
              <a:camera prst="orthographicFront"/>
              <a:lightRig rig="threePt" dir="t"/>
            </a:scene3d>
            <a:sp3d extrusionH="57150">
              <a:bevelT w="38100" h="38100"/>
            </a:sp3d>
          </a:bodyPr>
          <a:lstStyle/>
          <a:p>
            <a:pPr algn="ctr" defTabSz="914400">
              <a:defRPr/>
            </a:pPr>
            <a:r>
              <a:rPr lang="en-US" dirty="0">
                <a:solidFill>
                  <a:srgbClr val="002060"/>
                </a:solidFill>
                <a:latin typeface="MV Boli" pitchFamily="2" charset="0"/>
                <a:cs typeface="MV Boli" pitchFamily="2" charset="0"/>
              </a:rPr>
              <a:t>On </a:t>
            </a:r>
            <a:r>
              <a:rPr lang="en-US" b="1" u="sng" dirty="0">
                <a:solidFill>
                  <a:srgbClr val="A50021"/>
                </a:solidFill>
                <a:latin typeface="MV Boli" pitchFamily="2" charset="0"/>
                <a:cs typeface="MV Boli" pitchFamily="2" charset="0"/>
              </a:rPr>
              <a:t>this da</a:t>
            </a:r>
            <a:r>
              <a:rPr lang="en-US" b="1" dirty="0">
                <a:solidFill>
                  <a:srgbClr val="A50021"/>
                </a:solidFill>
                <a:latin typeface="MV Boli" pitchFamily="2" charset="0"/>
                <a:cs typeface="MV Boli" pitchFamily="2" charset="0"/>
              </a:rPr>
              <a:t>y  </a:t>
            </a:r>
            <a:r>
              <a:rPr lang="en-US" sz="1400" dirty="0">
                <a:solidFill>
                  <a:srgbClr val="002060"/>
                </a:solidFill>
                <a:latin typeface="MV Boli" pitchFamily="2" charset="0"/>
                <a:cs typeface="MV Boli" pitchFamily="2" charset="0"/>
              </a:rPr>
              <a:t>[Sun] </a:t>
            </a:r>
            <a:r>
              <a:rPr lang="en-US" dirty="0">
                <a:solidFill>
                  <a:srgbClr val="002060"/>
                </a:solidFill>
                <a:latin typeface="MV Boli" pitchFamily="2" charset="0"/>
                <a:cs typeface="MV Boli" pitchFamily="2" charset="0"/>
              </a:rPr>
              <a:t>Paul continued his journey with the Roman guard to Caesarea ~ 25+ miles.</a:t>
            </a:r>
          </a:p>
        </p:txBody>
      </p:sp>
      <p:sp>
        <p:nvSpPr>
          <p:cNvPr id="26" name="TextBox 25"/>
          <p:cNvSpPr txBox="1"/>
          <p:nvPr/>
        </p:nvSpPr>
        <p:spPr>
          <a:xfrm>
            <a:off x="2288911" y="3912539"/>
            <a:ext cx="2777392" cy="1200329"/>
          </a:xfrm>
          <a:prstGeom prst="rect">
            <a:avLst/>
          </a:prstGeom>
          <a:solidFill>
            <a:schemeClr val="accent3">
              <a:lumMod val="20000"/>
              <a:lumOff val="80000"/>
            </a:schemeClr>
          </a:solidFill>
        </p:spPr>
        <p:txBody>
          <a:bodyPr wrap="square" rtlCol="0">
            <a:spAutoFit/>
            <a:scene3d>
              <a:camera prst="orthographicFront"/>
              <a:lightRig rig="threePt" dir="t"/>
            </a:scene3d>
            <a:sp3d extrusionH="57150">
              <a:bevelT w="38100" h="38100"/>
            </a:sp3d>
          </a:bodyPr>
          <a:lstStyle/>
          <a:p>
            <a:pPr algn="ctr" defTabSz="914400">
              <a:defRPr/>
            </a:pPr>
            <a:r>
              <a:rPr lang="en-US" dirty="0">
                <a:solidFill>
                  <a:srgbClr val="A50021"/>
                </a:solidFill>
                <a:latin typeface="MV Boli" pitchFamily="2" charset="0"/>
                <a:cs typeface="MV Boli" pitchFamily="2" charset="0"/>
              </a:rPr>
              <a:t>2 days needed to send a messenger back to Jerusalem to call for the accusers.</a:t>
            </a:r>
          </a:p>
        </p:txBody>
      </p:sp>
      <p:sp>
        <p:nvSpPr>
          <p:cNvPr id="28" name="TextBox 27"/>
          <p:cNvSpPr txBox="1"/>
          <p:nvPr/>
        </p:nvSpPr>
        <p:spPr>
          <a:xfrm>
            <a:off x="5359078" y="3915604"/>
            <a:ext cx="1512091" cy="1754326"/>
          </a:xfrm>
          <a:prstGeom prst="rect">
            <a:avLst/>
          </a:prstGeom>
          <a:noFill/>
        </p:spPr>
        <p:txBody>
          <a:bodyPr wrap="square" rtlCol="0">
            <a:spAutoFit/>
            <a:scene3d>
              <a:camera prst="orthographicFront"/>
              <a:lightRig rig="threePt" dir="t"/>
            </a:scene3d>
            <a:sp3d extrusionH="57150">
              <a:bevelT w="38100" h="38100"/>
            </a:sp3d>
          </a:bodyPr>
          <a:lstStyle/>
          <a:p>
            <a:pPr algn="ctr" defTabSz="914400">
              <a:defRPr/>
            </a:pPr>
            <a:r>
              <a:rPr lang="en-US" dirty="0">
                <a:solidFill>
                  <a:srgbClr val="002060"/>
                </a:solidFill>
                <a:latin typeface="MV Boli" pitchFamily="2" charset="0"/>
                <a:cs typeface="MV Boli" pitchFamily="2" charset="0"/>
              </a:rPr>
              <a:t>Ananias receives the message to come to Caesarea for Paul’s trial.</a:t>
            </a:r>
          </a:p>
        </p:txBody>
      </p:sp>
      <p:sp>
        <p:nvSpPr>
          <p:cNvPr id="2" name="TextBox 1"/>
          <p:cNvSpPr txBox="1"/>
          <p:nvPr/>
        </p:nvSpPr>
        <p:spPr>
          <a:xfrm>
            <a:off x="294821" y="1937748"/>
            <a:ext cx="1279336" cy="46166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400" b="1" dirty="0">
                <a:ln>
                  <a:solidFill>
                    <a:srgbClr val="002060"/>
                  </a:solidFill>
                </a:ln>
                <a:solidFill>
                  <a:schemeClr val="accent5"/>
                </a:solidFill>
                <a:effectLst>
                  <a:outerShdw blurRad="50800" dist="38100" dir="5400000" algn="t" rotWithShape="0">
                    <a:prstClr val="black">
                      <a:alpha val="40000"/>
                    </a:prstClr>
                  </a:outerShdw>
                </a:effectLst>
                <a:latin typeface="Cooper Black" pitchFamily="18" charset="0"/>
              </a:rPr>
              <a:t>Omer</a:t>
            </a:r>
            <a:endParaRPr lang="en-US" dirty="0"/>
          </a:p>
        </p:txBody>
      </p:sp>
      <p:pic>
        <p:nvPicPr>
          <p:cNvPr id="31" name="Picture 3" descr="C:\Users\Rae\Desktop\roman soldier on horse.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412554" y="5323324"/>
            <a:ext cx="1412728" cy="1261617"/>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955561" y="3949189"/>
            <a:ext cx="3079690" cy="1754326"/>
          </a:xfrm>
          <a:prstGeom prst="rect">
            <a:avLst/>
          </a:prstGeom>
          <a:solidFill>
            <a:schemeClr val="accent3">
              <a:lumMod val="20000"/>
              <a:lumOff val="80000"/>
            </a:schemeClr>
          </a:solidFill>
        </p:spPr>
        <p:txBody>
          <a:bodyPr wrap="square" rtlCol="0">
            <a:spAutoFit/>
            <a:scene3d>
              <a:camera prst="orthographicFront"/>
              <a:lightRig rig="threePt" dir="t"/>
            </a:scene3d>
            <a:sp3d extrusionH="57150">
              <a:bevelT w="38100" h="38100"/>
            </a:sp3d>
          </a:bodyPr>
          <a:lstStyle/>
          <a:p>
            <a:pPr algn="ctr" defTabSz="914400">
              <a:defRPr/>
            </a:pPr>
            <a:r>
              <a:rPr lang="en-US" dirty="0">
                <a:solidFill>
                  <a:srgbClr val="A50021"/>
                </a:solidFill>
                <a:latin typeface="MV Boli" pitchFamily="2" charset="0"/>
                <a:cs typeface="MV Boli" pitchFamily="2" charset="0"/>
              </a:rPr>
              <a:t>Ananias also needs </a:t>
            </a:r>
            <a:br>
              <a:rPr lang="en-US" dirty="0">
                <a:solidFill>
                  <a:srgbClr val="A50021"/>
                </a:solidFill>
                <a:latin typeface="MV Boli" pitchFamily="2" charset="0"/>
                <a:cs typeface="MV Boli" pitchFamily="2" charset="0"/>
              </a:rPr>
            </a:br>
            <a:r>
              <a:rPr lang="en-US" dirty="0">
                <a:solidFill>
                  <a:srgbClr val="A50021"/>
                </a:solidFill>
                <a:latin typeface="MV Boli" pitchFamily="2" charset="0"/>
                <a:cs typeface="MV Boli" pitchFamily="2" charset="0"/>
              </a:rPr>
              <a:t>2 days to travel to Caesarea to appear before Felix with his accusers.  </a:t>
            </a:r>
            <a:br>
              <a:rPr lang="en-US" dirty="0">
                <a:solidFill>
                  <a:srgbClr val="A50021"/>
                </a:solidFill>
                <a:latin typeface="MV Boli" pitchFamily="2" charset="0"/>
                <a:cs typeface="MV Boli" pitchFamily="2" charset="0"/>
              </a:rPr>
            </a:br>
            <a:r>
              <a:rPr lang="en-US" dirty="0">
                <a:solidFill>
                  <a:srgbClr val="A50021"/>
                </a:solidFill>
                <a:latin typeface="MV Boli" pitchFamily="2" charset="0"/>
                <a:cs typeface="MV Boli" pitchFamily="2" charset="0"/>
              </a:rPr>
              <a:t>(He would have faster travel by day.)</a:t>
            </a:r>
          </a:p>
        </p:txBody>
      </p:sp>
      <p:sp>
        <p:nvSpPr>
          <p:cNvPr id="23" name="Striped Right Arrow 22"/>
          <p:cNvSpPr/>
          <p:nvPr/>
        </p:nvSpPr>
        <p:spPr>
          <a:xfrm>
            <a:off x="2026465" y="5794868"/>
            <a:ext cx="7515397" cy="731521"/>
          </a:xfrm>
          <a:prstGeom prst="stripedRightArrow">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DAYS  #1                 #2                           #3                        #4                   #5</a:t>
            </a:r>
            <a:endParaRPr lang="en-US" sz="2400" b="1" dirty="0">
              <a:solidFill>
                <a:schemeClr val="tx2">
                  <a:lumMod val="75000"/>
                </a:schemeClr>
              </a:solidFill>
            </a:endParaRPr>
          </a:p>
        </p:txBody>
      </p:sp>
    </p:spTree>
    <p:extLst>
      <p:ext uri="{BB962C8B-B14F-4D97-AF65-F5344CB8AC3E}">
        <p14:creationId xmlns:p14="http://schemas.microsoft.com/office/powerpoint/2010/main" val="152813727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barn(inVertical)">
                                      <p:cBhvr>
                                        <p:cTn id="7" dur="1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1000"/>
                                        <p:tgtEl>
                                          <p:spTgt spid="2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0"/>
                                        <p:tgtEl>
                                          <p:spTgt spid="23"/>
                                        </p:tgtEl>
                                      </p:cBhvr>
                                    </p:animEffect>
                                  </p:childTnLst>
                                </p:cTn>
                              </p:par>
                              <p:par>
                                <p:cTn id="17" presetID="16" presetClass="entr" presetSubtype="21" fill="hold" grpId="0" nodeType="withEffect">
                                  <p:stCondLst>
                                    <p:cond delay="200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1000"/>
                                        <p:tgtEl>
                                          <p:spTgt spid="28"/>
                                        </p:tgtEl>
                                      </p:cBhvr>
                                    </p:animEffect>
                                  </p:childTnLst>
                                </p:cTn>
                              </p:par>
                              <p:par>
                                <p:cTn id="20" presetID="16" presetClass="entr" presetSubtype="21" fill="hold" grpId="0" nodeType="withEffect">
                                  <p:stCondLst>
                                    <p:cond delay="375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4"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11</a:t>
            </a:fld>
            <a:endParaRPr lang="en-US" dirty="0"/>
          </a:p>
        </p:txBody>
      </p:sp>
      <p:sp>
        <p:nvSpPr>
          <p:cNvPr id="3" name="Title 2"/>
          <p:cNvSpPr>
            <a:spLocks noGrp="1"/>
          </p:cNvSpPr>
          <p:nvPr>
            <p:ph type="ctrTitle"/>
          </p:nvPr>
        </p:nvSpPr>
        <p:spPr>
          <a:xfrm>
            <a:off x="194023" y="156176"/>
            <a:ext cx="6844846" cy="647700"/>
          </a:xfrm>
        </p:spPr>
        <p:txBody>
          <a:bodyPr>
            <a:normAutofit fontScale="90000"/>
          </a:bodyPr>
          <a:lstStyle/>
          <a:p>
            <a:r>
              <a:rPr lang="en-US" dirty="0"/>
              <a:t>Section #2:  Review  </a:t>
            </a:r>
            <a:r>
              <a:rPr lang="en-US" sz="3100" dirty="0"/>
              <a:t>[</a:t>
            </a:r>
            <a:r>
              <a:rPr lang="en-US" sz="3100" dirty="0" err="1"/>
              <a:t>con’t</a:t>
            </a:r>
            <a:r>
              <a:rPr lang="en-US" sz="3100" dirty="0"/>
              <a:t>] </a:t>
            </a:r>
          </a:p>
        </p:txBody>
      </p:sp>
      <p:sp>
        <p:nvSpPr>
          <p:cNvPr id="4" name="TextBox 3"/>
          <p:cNvSpPr txBox="1"/>
          <p:nvPr/>
        </p:nvSpPr>
        <p:spPr>
          <a:xfrm>
            <a:off x="325925" y="1167896"/>
            <a:ext cx="5878105" cy="4801314"/>
          </a:xfrm>
          <a:prstGeom prst="rect">
            <a:avLst/>
          </a:prstGeom>
          <a:noFill/>
        </p:spPr>
        <p:txBody>
          <a:bodyPr wrap="square" rtlCol="0">
            <a:spAutoFit/>
            <a:scene3d>
              <a:camera prst="orthographicFront"/>
              <a:lightRig rig="threePt" dir="t"/>
            </a:scene3d>
            <a:sp3d extrusionH="57150">
              <a:bevelT w="38100" h="38100" prst="angle"/>
            </a:sp3d>
          </a:bodyPr>
          <a:lstStyle/>
          <a:p>
            <a:r>
              <a:rPr lang="en-US" b="1" u="sng" dirty="0">
                <a:solidFill>
                  <a:srgbClr val="0070C0"/>
                </a:solidFill>
              </a:rPr>
              <a:t>Expanding the </a:t>
            </a:r>
            <a:r>
              <a:rPr lang="en-US" b="1" dirty="0">
                <a:solidFill>
                  <a:srgbClr val="0070C0"/>
                </a:solidFill>
              </a:rPr>
              <a:t>3</a:t>
            </a:r>
            <a:r>
              <a:rPr lang="en-US" b="1" u="sng" baseline="30000" dirty="0">
                <a:solidFill>
                  <a:srgbClr val="0070C0"/>
                </a:solidFill>
              </a:rPr>
              <a:t>rd</a:t>
            </a:r>
            <a:r>
              <a:rPr lang="en-US" b="1" u="sng" dirty="0">
                <a:solidFill>
                  <a:srgbClr val="0070C0"/>
                </a:solidFill>
              </a:rPr>
              <a:t> Witness</a:t>
            </a:r>
            <a:r>
              <a:rPr lang="en-US" b="1" dirty="0">
                <a:solidFill>
                  <a:srgbClr val="0070C0"/>
                </a:solidFill>
              </a:rPr>
              <a:t>:  Yahusha’s</a:t>
            </a:r>
            <a:r>
              <a:rPr lang="en-US" dirty="0"/>
              <a:t> ministry through the Covenant Calendar of the Gospels upholds the witnesses in Torah and Joshua for a 50 day Omer Count.  Let’s examine a few verses:</a:t>
            </a:r>
          </a:p>
          <a:p>
            <a:pPr marL="800100" lvl="1" indent="-342900">
              <a:buFont typeface="+mj-lt"/>
              <a:buAutoNum type="alphaLcParenR"/>
            </a:pPr>
            <a:r>
              <a:rPr lang="en-US" b="1" dirty="0">
                <a:solidFill>
                  <a:srgbClr val="7030A0"/>
                </a:solidFill>
              </a:rPr>
              <a:t>Acts 1:3-4  </a:t>
            </a:r>
            <a:r>
              <a:rPr lang="en-US" b="1" dirty="0">
                <a:solidFill>
                  <a:srgbClr val="0070C0"/>
                </a:solidFill>
              </a:rPr>
              <a:t>Yahusha</a:t>
            </a:r>
            <a:r>
              <a:rPr lang="en-US" dirty="0"/>
              <a:t> seen of men for 40 days </a:t>
            </a:r>
            <a:br>
              <a:rPr lang="en-US" dirty="0"/>
            </a:br>
            <a:r>
              <a:rPr lang="en-US" dirty="0"/>
              <a:t>after His ascension.</a:t>
            </a:r>
          </a:p>
          <a:p>
            <a:pPr marL="800100" lvl="1" indent="-342900">
              <a:buFont typeface="+mj-lt"/>
              <a:buAutoNum type="alphaLcParenR"/>
            </a:pPr>
            <a:r>
              <a:rPr lang="en-US" b="1" dirty="0">
                <a:solidFill>
                  <a:srgbClr val="7030A0"/>
                </a:solidFill>
              </a:rPr>
              <a:t>Acts 1:5  </a:t>
            </a:r>
            <a:r>
              <a:rPr lang="en-US" b="1" dirty="0">
                <a:solidFill>
                  <a:srgbClr val="0070C0"/>
                </a:solidFill>
              </a:rPr>
              <a:t>Yahusha</a:t>
            </a:r>
            <a:r>
              <a:rPr lang="en-US" dirty="0"/>
              <a:t> commanded the assembly to </a:t>
            </a:r>
            <a:r>
              <a:rPr lang="en-US" b="1" u="sng" dirty="0"/>
              <a:t>wait in Jerusalem</a:t>
            </a:r>
            <a:r>
              <a:rPr lang="en-US" b="1" dirty="0"/>
              <a:t> </a:t>
            </a:r>
            <a:r>
              <a:rPr lang="en-US" dirty="0"/>
              <a:t>… </a:t>
            </a:r>
            <a:r>
              <a:rPr lang="en-US" b="1" dirty="0"/>
              <a:t>“</a:t>
            </a:r>
            <a:r>
              <a:rPr lang="en-US" b="1" u="sng" dirty="0"/>
              <a:t>not man</a:t>
            </a:r>
            <a:r>
              <a:rPr lang="en-US" b="1" dirty="0"/>
              <a:t>y </a:t>
            </a:r>
            <a:r>
              <a:rPr lang="en-US" b="1" u="sng" dirty="0"/>
              <a:t>da</a:t>
            </a:r>
            <a:r>
              <a:rPr lang="en-US" b="1" dirty="0"/>
              <a:t>y</a:t>
            </a:r>
            <a:r>
              <a:rPr lang="en-US" b="1" u="sng" dirty="0"/>
              <a:t>s</a:t>
            </a:r>
            <a:r>
              <a:rPr lang="en-US" b="1" dirty="0"/>
              <a:t>”</a:t>
            </a:r>
            <a:r>
              <a:rPr lang="en-US" dirty="0"/>
              <a:t> to receive His baptism.</a:t>
            </a:r>
          </a:p>
          <a:p>
            <a:pPr marL="800100" lvl="1" indent="-342900">
              <a:buFont typeface="+mj-lt"/>
              <a:buAutoNum type="alphaLcParenR"/>
            </a:pPr>
            <a:r>
              <a:rPr lang="en-US" b="1" dirty="0">
                <a:solidFill>
                  <a:srgbClr val="7030A0"/>
                </a:solidFill>
              </a:rPr>
              <a:t>Deut 16:9  </a:t>
            </a:r>
            <a:r>
              <a:rPr lang="en-US" dirty="0"/>
              <a:t>[Torah Instructions]  From the time </a:t>
            </a:r>
            <a:br>
              <a:rPr lang="en-US" dirty="0"/>
            </a:br>
            <a:r>
              <a:rPr lang="en-US" dirty="0"/>
              <a:t>the sickle  is put forth to the grain, the count for</a:t>
            </a:r>
            <a:br>
              <a:rPr lang="en-US" dirty="0"/>
            </a:br>
            <a:r>
              <a:rPr lang="en-US" dirty="0"/>
              <a:t> 7 weeks begins – THEN the 50</a:t>
            </a:r>
            <a:r>
              <a:rPr lang="en-US" baseline="30000" dirty="0"/>
              <a:t>th</a:t>
            </a:r>
            <a:r>
              <a:rPr lang="en-US" dirty="0"/>
              <a:t> day of Shavuot.</a:t>
            </a:r>
          </a:p>
          <a:p>
            <a:pPr marL="800100" lvl="1" indent="-342900">
              <a:buFont typeface="+mj-lt"/>
              <a:buAutoNum type="alphaLcParenR"/>
            </a:pPr>
            <a:r>
              <a:rPr lang="en-US" b="1" dirty="0">
                <a:solidFill>
                  <a:srgbClr val="7030A0"/>
                </a:solidFill>
              </a:rPr>
              <a:t>Acts 2:1  </a:t>
            </a:r>
            <a:r>
              <a:rPr lang="en-US" dirty="0"/>
              <a:t>“When the day of Pentecost was fully come” the assembly were anointed by the </a:t>
            </a:r>
            <a:r>
              <a:rPr lang="en-US" b="1" dirty="0" err="1">
                <a:solidFill>
                  <a:srgbClr val="0070C0"/>
                </a:solidFill>
              </a:rPr>
              <a:t>Ruach</a:t>
            </a:r>
            <a:r>
              <a:rPr lang="en-US" b="1" dirty="0">
                <a:solidFill>
                  <a:srgbClr val="0070C0"/>
                </a:solidFill>
              </a:rPr>
              <a:t>.</a:t>
            </a:r>
          </a:p>
          <a:p>
            <a:pPr marL="800100" lvl="1" indent="-342900">
              <a:buFont typeface="+mj-lt"/>
              <a:buAutoNum type="alphaLcParenR"/>
            </a:pPr>
            <a:r>
              <a:rPr lang="en-US" dirty="0"/>
              <a:t>The assembly waited 10 days qualifying as a time of </a:t>
            </a:r>
            <a:r>
              <a:rPr lang="en-US" b="1" dirty="0"/>
              <a:t>“</a:t>
            </a:r>
            <a:r>
              <a:rPr lang="en-US" b="1" u="sng" dirty="0"/>
              <a:t>not man</a:t>
            </a:r>
            <a:r>
              <a:rPr lang="en-US" b="1" dirty="0"/>
              <a:t>y </a:t>
            </a:r>
            <a:r>
              <a:rPr lang="en-US" b="1" u="sng" dirty="0"/>
              <a:t>da</a:t>
            </a:r>
            <a:r>
              <a:rPr lang="en-US" b="1" dirty="0"/>
              <a:t>y</a:t>
            </a:r>
            <a:r>
              <a:rPr lang="en-US" b="1" u="sng" dirty="0"/>
              <a:t>s</a:t>
            </a:r>
            <a:r>
              <a:rPr lang="en-US" b="1" dirty="0"/>
              <a:t>”</a:t>
            </a:r>
            <a:r>
              <a:rPr lang="en-US" dirty="0"/>
              <a:t> … whereas, another 49 or 50 days would </a:t>
            </a:r>
            <a:r>
              <a:rPr lang="en-US" b="1" u="sng" dirty="0"/>
              <a:t>not</a:t>
            </a:r>
            <a:r>
              <a:rPr lang="en-US" dirty="0"/>
              <a:t> qualify for </a:t>
            </a:r>
            <a:r>
              <a:rPr lang="en-US" b="1" dirty="0"/>
              <a:t>“</a:t>
            </a:r>
            <a:r>
              <a:rPr lang="en-US" b="1" u="sng" dirty="0"/>
              <a:t>not man</a:t>
            </a:r>
            <a:r>
              <a:rPr lang="en-US" b="1" dirty="0"/>
              <a:t>y </a:t>
            </a:r>
            <a:r>
              <a:rPr lang="en-US" b="1" u="sng" dirty="0"/>
              <a:t>da</a:t>
            </a:r>
            <a:r>
              <a:rPr lang="en-US" b="1" dirty="0"/>
              <a:t>y</a:t>
            </a:r>
            <a:r>
              <a:rPr lang="en-US" b="1" u="sng" dirty="0"/>
              <a:t>s</a:t>
            </a:r>
            <a:r>
              <a:rPr lang="en-US" dirty="0"/>
              <a:t>.</a:t>
            </a:r>
            <a:r>
              <a:rPr lang="en-US" b="1" dirty="0"/>
              <a:t>”</a:t>
            </a:r>
            <a:r>
              <a:rPr lang="en-US" dirty="0"/>
              <a:t> </a:t>
            </a:r>
          </a:p>
        </p:txBody>
      </p:sp>
      <p:sp>
        <p:nvSpPr>
          <p:cNvPr id="6" name="Rectangle 5"/>
          <p:cNvSpPr/>
          <p:nvPr/>
        </p:nvSpPr>
        <p:spPr>
          <a:xfrm>
            <a:off x="6959600" y="743073"/>
            <a:ext cx="4571999" cy="646331"/>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600" b="1" dirty="0">
                <a:ln w="12700">
                  <a:solidFill>
                    <a:schemeClr val="tx2">
                      <a:satMod val="155000"/>
                    </a:schemeClr>
                  </a:solidFill>
                  <a:prstDash val="solid"/>
                </a:ln>
                <a:solidFill>
                  <a:schemeClr val="bg2">
                    <a:tint val="85000"/>
                    <a:satMod val="155000"/>
                  </a:schemeClr>
                </a:solidFill>
                <a:effectLst>
                  <a:glow rad="228600">
                    <a:schemeClr val="bg1">
                      <a:alpha val="90000"/>
                    </a:schemeClr>
                  </a:glow>
                  <a:outerShdw blurRad="41275" dist="20320" dir="1800000" algn="tl" rotWithShape="0">
                    <a:srgbClr val="000000">
                      <a:alpha val="40000"/>
                    </a:srgbClr>
                  </a:outerShdw>
                </a:effectLst>
                <a:latin typeface="Comic Sans MS" pitchFamily="66" charset="0"/>
              </a:rPr>
              <a:t>Hermeneutic Rule</a:t>
            </a:r>
            <a:endParaRPr lang="en-US" sz="3600" b="1" cap="none" spc="0" dirty="0">
              <a:ln w="12700">
                <a:solidFill>
                  <a:schemeClr val="tx2">
                    <a:satMod val="155000"/>
                  </a:schemeClr>
                </a:solidFill>
                <a:prstDash val="solid"/>
              </a:ln>
              <a:solidFill>
                <a:schemeClr val="bg2">
                  <a:tint val="85000"/>
                  <a:satMod val="155000"/>
                </a:schemeClr>
              </a:solidFill>
              <a:effectLst>
                <a:glow rad="228600">
                  <a:schemeClr val="bg1">
                    <a:alpha val="90000"/>
                  </a:schemeClr>
                </a:glow>
                <a:outerShdw blurRad="41275" dist="20320" dir="1800000" algn="tl" rotWithShape="0">
                  <a:srgbClr val="000000">
                    <a:alpha val="40000"/>
                  </a:srgbClr>
                </a:outerShdw>
              </a:effectLst>
              <a:latin typeface="Comic Sans MS" pitchFamily="66" charset="0"/>
            </a:endParaRPr>
          </a:p>
        </p:txBody>
      </p:sp>
      <p:sp>
        <p:nvSpPr>
          <p:cNvPr id="7" name="TextBox 6"/>
          <p:cNvSpPr txBox="1"/>
          <p:nvPr/>
        </p:nvSpPr>
        <p:spPr>
          <a:xfrm>
            <a:off x="6231357" y="1537228"/>
            <a:ext cx="5636871" cy="2215991"/>
          </a:xfrm>
          <a:prstGeom prst="rect">
            <a:avLst/>
          </a:prstGeom>
          <a:noFill/>
        </p:spPr>
        <p:txBody>
          <a:bodyPr wrap="square" rtlCol="0">
            <a:spAutoFit/>
            <a:scene3d>
              <a:camera prst="orthographicFront"/>
              <a:lightRig rig="threePt" dir="t"/>
            </a:scene3d>
            <a:sp3d extrusionH="57150">
              <a:bevelT w="38100" h="38100" prst="angle"/>
            </a:sp3d>
          </a:bodyPr>
          <a:lstStyle/>
          <a:p>
            <a:pPr marL="342900" indent="-342900">
              <a:buBlip>
                <a:blip r:embed="rId2"/>
              </a:buBlip>
            </a:pPr>
            <a:r>
              <a:rPr lang="en-US" sz="2400" b="1" dirty="0">
                <a:solidFill>
                  <a:srgbClr val="0070C0"/>
                </a:solidFill>
                <a:effectLst>
                  <a:glow rad="254000">
                    <a:schemeClr val="bg1">
                      <a:alpha val="88000"/>
                    </a:schemeClr>
                  </a:glow>
                </a:effectLst>
              </a:rPr>
              <a:t>In the presence of 2-3 witnesses </a:t>
            </a:r>
            <a:br>
              <a:rPr lang="en-US" sz="2400" b="1" dirty="0">
                <a:solidFill>
                  <a:srgbClr val="0070C0"/>
                </a:solidFill>
                <a:effectLst>
                  <a:glow rad="254000">
                    <a:schemeClr val="bg1">
                      <a:alpha val="88000"/>
                    </a:schemeClr>
                  </a:glow>
                </a:effectLst>
              </a:rPr>
            </a:br>
            <a:r>
              <a:rPr lang="en-US" sz="2400" b="1" dirty="0">
                <a:solidFill>
                  <a:srgbClr val="0070C0"/>
                </a:solidFill>
                <a:effectLst>
                  <a:glow rad="254000">
                    <a:schemeClr val="bg1">
                      <a:alpha val="88000"/>
                    </a:schemeClr>
                  </a:glow>
                </a:effectLst>
              </a:rPr>
              <a:t>a truth is established.</a:t>
            </a:r>
          </a:p>
          <a:p>
            <a:pPr marL="800100" lvl="1" indent="-342900">
              <a:buFont typeface="+mj-lt"/>
              <a:buAutoNum type="alphaLcParenR"/>
            </a:pPr>
            <a:r>
              <a:rPr lang="en-US" b="1" dirty="0">
                <a:solidFill>
                  <a:srgbClr val="7030A0"/>
                </a:solidFill>
              </a:rPr>
              <a:t>Matt 18:16  </a:t>
            </a:r>
            <a:r>
              <a:rPr lang="en-US" dirty="0"/>
              <a:t>[</a:t>
            </a:r>
            <a:r>
              <a:rPr lang="en-US" b="1" dirty="0">
                <a:solidFill>
                  <a:srgbClr val="0070C0"/>
                </a:solidFill>
              </a:rPr>
              <a:t>Yahusha</a:t>
            </a:r>
            <a:r>
              <a:rPr lang="en-US" dirty="0"/>
              <a:t>]  </a:t>
            </a:r>
            <a:r>
              <a:rPr lang="en-US" b="1" dirty="0">
                <a:solidFill>
                  <a:srgbClr val="A50021"/>
                </a:solidFill>
              </a:rPr>
              <a:t>… that in the mouth </a:t>
            </a:r>
            <a:br>
              <a:rPr lang="en-US" b="1" dirty="0">
                <a:solidFill>
                  <a:srgbClr val="A50021"/>
                </a:solidFill>
              </a:rPr>
            </a:br>
            <a:r>
              <a:rPr lang="en-US" b="1" dirty="0">
                <a:solidFill>
                  <a:srgbClr val="A50021"/>
                </a:solidFill>
              </a:rPr>
              <a:t>of two or three witnesses every word may </a:t>
            </a:r>
            <a:br>
              <a:rPr lang="en-US" b="1" dirty="0">
                <a:solidFill>
                  <a:srgbClr val="A50021"/>
                </a:solidFill>
              </a:rPr>
            </a:br>
            <a:r>
              <a:rPr lang="en-US" b="1" dirty="0">
                <a:solidFill>
                  <a:srgbClr val="A50021"/>
                </a:solidFill>
              </a:rPr>
              <a:t>be established. </a:t>
            </a:r>
          </a:p>
          <a:p>
            <a:pPr marL="800100" lvl="1" indent="-342900">
              <a:buFont typeface="+mj-lt"/>
              <a:buAutoNum type="alphaLcParenR"/>
            </a:pPr>
            <a:r>
              <a:rPr lang="en-US" b="1" dirty="0">
                <a:solidFill>
                  <a:srgbClr val="7030A0"/>
                </a:solidFill>
              </a:rPr>
              <a:t>2 </a:t>
            </a:r>
            <a:r>
              <a:rPr lang="en-US" b="1" dirty="0" err="1">
                <a:solidFill>
                  <a:srgbClr val="7030A0"/>
                </a:solidFill>
              </a:rPr>
              <a:t>Cor</a:t>
            </a:r>
            <a:r>
              <a:rPr lang="en-US" b="1" dirty="0">
                <a:solidFill>
                  <a:srgbClr val="7030A0"/>
                </a:solidFill>
              </a:rPr>
              <a:t> 13:1  </a:t>
            </a:r>
            <a:r>
              <a:rPr lang="en-US" dirty="0"/>
              <a:t>[</a:t>
            </a:r>
            <a:r>
              <a:rPr lang="en-US" b="1" dirty="0">
                <a:solidFill>
                  <a:srgbClr val="002060"/>
                </a:solidFill>
              </a:rPr>
              <a:t>Paul</a:t>
            </a:r>
            <a:r>
              <a:rPr lang="en-US" dirty="0"/>
              <a:t>] …In the mouth of two or three witnesses shall every word be established.</a:t>
            </a:r>
          </a:p>
        </p:txBody>
      </p:sp>
      <p:sp>
        <p:nvSpPr>
          <p:cNvPr id="8" name="Rectangle 7"/>
          <p:cNvSpPr/>
          <p:nvPr/>
        </p:nvSpPr>
        <p:spPr>
          <a:xfrm>
            <a:off x="6069308" y="3674312"/>
            <a:ext cx="5891517" cy="769441"/>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Basically, the Omer Count of 50 days to Shavuot is already established!</a:t>
            </a:r>
            <a:endParaRPr lang="en-US" sz="2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grpSp>
        <p:nvGrpSpPr>
          <p:cNvPr id="9" name="Group 8"/>
          <p:cNvGrpSpPr/>
          <p:nvPr/>
        </p:nvGrpSpPr>
        <p:grpSpPr>
          <a:xfrm>
            <a:off x="9825038" y="4128963"/>
            <a:ext cx="2707707" cy="2884047"/>
            <a:chOff x="-2707707" y="1377003"/>
            <a:chExt cx="2707707" cy="2884047"/>
          </a:xfrm>
        </p:grpSpPr>
        <p:pic>
          <p:nvPicPr>
            <p:cNvPr id="10" name="Picture 7" descr="C:\Users\Rae\Desktop\Art on Desktop\white man clip art\3d white people\ques mark gold.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707707" y="1553343"/>
              <a:ext cx="2707707" cy="2707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Rae\Desktop\black hat clear.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441638" y="1377003"/>
              <a:ext cx="679638" cy="61081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ound Diagonal Corner Rectangle 11"/>
          <p:cNvSpPr/>
          <p:nvPr/>
        </p:nvSpPr>
        <p:spPr>
          <a:xfrm>
            <a:off x="6606471" y="4566457"/>
            <a:ext cx="2938059" cy="2009061"/>
          </a:xfrm>
          <a:prstGeom prst="round2DiagRect">
            <a:avLst/>
          </a:prstGeom>
          <a:blipFill>
            <a:blip r:embed="rId7"/>
            <a:tile tx="0" ty="0" sx="100000" sy="100000" flip="none" algn="tl"/>
          </a:blipFill>
          <a:ln w="38100">
            <a:solidFill>
              <a:srgbClr val="002060"/>
            </a:solid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style>
          <a:lnRef idx="1">
            <a:schemeClr val="accent5"/>
          </a:lnRef>
          <a:fillRef idx="3">
            <a:schemeClr val="accent5"/>
          </a:fillRef>
          <a:effectRef idx="2">
            <a:schemeClr val="accent5"/>
          </a:effectRef>
          <a:fontRef idx="minor">
            <a:schemeClr val="lt1"/>
          </a:fontRef>
        </p:style>
        <p:txBody>
          <a:bodyPr wrap="square" lIns="91440" tIns="45720" rIns="91440" bIns="45720">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2800" b="1" dirty="0">
                <a:ln w="11430">
                  <a:solidFill>
                    <a:srgbClr val="002060"/>
                  </a:solidFill>
                </a:ln>
                <a:solidFill>
                  <a:schemeClr val="tx1">
                    <a:lumMod val="75000"/>
                    <a:lumOff val="25000"/>
                  </a:schemeClr>
                </a:solidFill>
                <a:effectLst>
                  <a:outerShdw blurRad="50800" dist="39000" dir="5460000" algn="tl">
                    <a:srgbClr val="000000">
                      <a:alpha val="38000"/>
                    </a:srgbClr>
                  </a:outerShdw>
                </a:effectLst>
                <a:latin typeface="MV Boli" pitchFamily="2" charset="0"/>
                <a:cs typeface="MV Boli" pitchFamily="2" charset="0"/>
              </a:rPr>
              <a:t>Is there any reason to look for a 4</a:t>
            </a:r>
            <a:r>
              <a:rPr lang="en-US" sz="2800" b="1" baseline="30000" dirty="0">
                <a:ln w="11430">
                  <a:solidFill>
                    <a:srgbClr val="002060"/>
                  </a:solidFill>
                </a:ln>
                <a:solidFill>
                  <a:schemeClr val="tx1">
                    <a:lumMod val="75000"/>
                    <a:lumOff val="25000"/>
                  </a:schemeClr>
                </a:solidFill>
                <a:effectLst>
                  <a:outerShdw blurRad="50800" dist="39000" dir="5460000" algn="tl">
                    <a:srgbClr val="000000">
                      <a:alpha val="38000"/>
                    </a:srgbClr>
                  </a:outerShdw>
                </a:effectLst>
                <a:latin typeface="MV Boli" pitchFamily="2" charset="0"/>
                <a:cs typeface="MV Boli" pitchFamily="2" charset="0"/>
              </a:rPr>
              <a:t>th</a:t>
            </a:r>
            <a:r>
              <a:rPr lang="en-US" sz="2800" b="1" dirty="0">
                <a:ln w="11430">
                  <a:solidFill>
                    <a:srgbClr val="002060"/>
                  </a:solidFill>
                </a:ln>
                <a:solidFill>
                  <a:schemeClr val="tx1">
                    <a:lumMod val="75000"/>
                    <a:lumOff val="25000"/>
                  </a:schemeClr>
                </a:solidFill>
                <a:effectLst>
                  <a:outerShdw blurRad="50800" dist="39000" dir="5460000" algn="tl">
                    <a:srgbClr val="000000">
                      <a:alpha val="38000"/>
                    </a:srgbClr>
                  </a:outerShdw>
                </a:effectLst>
                <a:latin typeface="MV Boli" pitchFamily="2" charset="0"/>
                <a:cs typeface="MV Boli" pitchFamily="2" charset="0"/>
              </a:rPr>
              <a:t> witness?</a:t>
            </a:r>
            <a:endParaRPr lang="en-US" sz="2800" b="1" cap="none" spc="0" dirty="0">
              <a:ln w="11430">
                <a:solidFill>
                  <a:srgbClr val="002060"/>
                </a:solidFill>
              </a:ln>
              <a:solidFill>
                <a:schemeClr val="tx1">
                  <a:lumMod val="75000"/>
                  <a:lumOff val="25000"/>
                </a:schemeClr>
              </a:solidFill>
              <a:effectLst>
                <a:outerShdw blurRad="50800" dist="39000" dir="5460000" algn="tl">
                  <a:srgbClr val="000000">
                    <a:alpha val="38000"/>
                  </a:srgbClr>
                </a:outerShdw>
              </a:effectLst>
              <a:latin typeface="MV Boli" pitchFamily="2" charset="0"/>
              <a:cs typeface="MV Boli" pitchFamily="2" charset="0"/>
            </a:endParaRPr>
          </a:p>
        </p:txBody>
      </p:sp>
    </p:spTree>
    <p:extLst>
      <p:ext uri="{BB962C8B-B14F-4D97-AF65-F5344CB8AC3E}">
        <p14:creationId xmlns:p14="http://schemas.microsoft.com/office/powerpoint/2010/main" val="367337852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477593118"/>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rgbClr val="7030A0"/>
                          </a:solidFill>
                        </a:rPr>
                        <a:t>Sivan 8</a:t>
                      </a:r>
                    </a:p>
                    <a:p>
                      <a:r>
                        <a:rPr lang="en-US" b="1" dirty="0">
                          <a:solidFill>
                            <a:schemeClr val="accent3">
                              <a:lumMod val="50000"/>
                            </a:schemeClr>
                          </a:solidFill>
                        </a:rPr>
                        <a:t>May 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60000"/>
                        <a:lumOff val="40000"/>
                      </a:schemeClr>
                    </a:solidFill>
                  </a:tcPr>
                </a:tc>
                <a:tc>
                  <a:txBody>
                    <a:bodyPr/>
                    <a:lstStyle/>
                    <a:p>
                      <a:r>
                        <a:rPr lang="en-US" b="1" baseline="0" dirty="0">
                          <a:solidFill>
                            <a:srgbClr val="7030A0"/>
                          </a:solidFill>
                        </a:rPr>
                        <a:t>Sivan 9</a:t>
                      </a:r>
                    </a:p>
                    <a:p>
                      <a:r>
                        <a:rPr lang="en-US" b="1" dirty="0">
                          <a:solidFill>
                            <a:schemeClr val="accent3">
                              <a:lumMod val="50000"/>
                            </a:schemeClr>
                          </a:solidFill>
                        </a:rPr>
                        <a:t>May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10</a:t>
                      </a:r>
                      <a:endParaRPr lang="en-US" b="1" baseline="0" dirty="0">
                        <a:solidFill>
                          <a:schemeClr val="accent5">
                            <a:lumMod val="50000"/>
                          </a:schemeClr>
                        </a:solidFill>
                      </a:endParaRPr>
                    </a:p>
                    <a:p>
                      <a:r>
                        <a:rPr lang="en-US" b="1" dirty="0">
                          <a:solidFill>
                            <a:schemeClr val="accent3">
                              <a:lumMod val="50000"/>
                            </a:schemeClr>
                          </a:solidFill>
                        </a:rPr>
                        <a:t>May</a:t>
                      </a:r>
                      <a:r>
                        <a:rPr lang="en-US" b="1" baseline="0" dirty="0">
                          <a:solidFill>
                            <a:schemeClr val="accent3">
                              <a:lumMod val="50000"/>
                            </a:schemeClr>
                          </a:solidFill>
                        </a:rPr>
                        <a:t> 31</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11</a:t>
                      </a:r>
                      <a:endParaRPr lang="en-US" b="1" baseline="0" dirty="0">
                        <a:solidFill>
                          <a:schemeClr val="accent5">
                            <a:lumMod val="50000"/>
                          </a:schemeClr>
                        </a:solidFill>
                      </a:endParaRPr>
                    </a:p>
                    <a:p>
                      <a:r>
                        <a:rPr lang="en-US" b="1" dirty="0">
                          <a:solidFill>
                            <a:schemeClr val="accent3">
                              <a:lumMod val="50000"/>
                            </a:schemeClr>
                          </a:solidFill>
                        </a:rPr>
                        <a:t>June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12</a:t>
                      </a:r>
                      <a:endParaRPr lang="en-US" b="1" baseline="0" dirty="0">
                        <a:solidFill>
                          <a:schemeClr val="accent5">
                            <a:lumMod val="50000"/>
                          </a:schemeClr>
                        </a:solidFill>
                      </a:endParaRPr>
                    </a:p>
                    <a:p>
                      <a:r>
                        <a:rPr lang="en-US" b="1" dirty="0">
                          <a:solidFill>
                            <a:schemeClr val="accent3">
                              <a:lumMod val="50000"/>
                            </a:schemeClr>
                          </a:solidFill>
                        </a:rPr>
                        <a:t>June 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13</a:t>
                      </a:r>
                      <a:endParaRPr lang="en-US" b="1" baseline="0" dirty="0">
                        <a:solidFill>
                          <a:schemeClr val="accent5">
                            <a:lumMod val="50000"/>
                          </a:schemeClr>
                        </a:solidFill>
                      </a:endParaRPr>
                    </a:p>
                    <a:p>
                      <a:r>
                        <a:rPr lang="en-US" b="1" dirty="0">
                          <a:solidFill>
                            <a:schemeClr val="accent3">
                              <a:lumMod val="50000"/>
                            </a:schemeClr>
                          </a:solidFill>
                        </a:rPr>
                        <a:t>June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14</a:t>
                      </a:r>
                      <a:endParaRPr lang="en-US" b="1" baseline="0" dirty="0">
                        <a:solidFill>
                          <a:schemeClr val="accent5">
                            <a:lumMod val="50000"/>
                          </a:schemeClr>
                        </a:solidFill>
                      </a:endParaRPr>
                    </a:p>
                    <a:p>
                      <a:r>
                        <a:rPr lang="en-US" b="1" dirty="0">
                          <a:solidFill>
                            <a:schemeClr val="accent3">
                              <a:lumMod val="50000"/>
                            </a:schemeClr>
                          </a:solidFill>
                        </a:rPr>
                        <a:t>June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1072775">
                <a:tc>
                  <a:txBody>
                    <a:bodyPr/>
                    <a:lstStyle/>
                    <a:p>
                      <a:r>
                        <a:rPr lang="en-US" b="1" baseline="0" dirty="0">
                          <a:solidFill>
                            <a:srgbClr val="7030A0"/>
                          </a:solidFill>
                        </a:rPr>
                        <a:t>Sivan 15</a:t>
                      </a:r>
                      <a:endParaRPr lang="en-US" b="1" baseline="0" dirty="0">
                        <a:solidFill>
                          <a:schemeClr val="accent5">
                            <a:lumMod val="50000"/>
                          </a:schemeClr>
                        </a:solidFill>
                      </a:endParaRPr>
                    </a:p>
                    <a:p>
                      <a:pPr algn="l"/>
                      <a:r>
                        <a:rPr lang="en-US" b="1" dirty="0">
                          <a:solidFill>
                            <a:schemeClr val="accent3">
                              <a:lumMod val="50000"/>
                            </a:schemeClr>
                          </a:solidFill>
                        </a:rPr>
                        <a:t>June 5</a:t>
                      </a:r>
                      <a:endParaRPr lang="en-US" sz="1050" b="1" dirty="0">
                        <a:solidFill>
                          <a:schemeClr val="accent3">
                            <a:lumMod val="50000"/>
                          </a:schemeClr>
                        </a:solidFill>
                      </a:endParaRPr>
                    </a:p>
                    <a:p>
                      <a:pPr algn="ctr"/>
                      <a:r>
                        <a:rPr lang="en-US" sz="1050" b="1" dirty="0">
                          <a:solidFill>
                            <a:schemeClr val="accent3">
                              <a:lumMod val="50000"/>
                            </a:schemeClr>
                          </a:solidFill>
                        </a:rPr>
                        <a:t> </a:t>
                      </a:r>
                      <a:endParaRPr lang="en-US" sz="2400" b="1" dirty="0">
                        <a:ln>
                          <a:solidFill>
                            <a:srgbClr val="002060"/>
                          </a:solidFill>
                        </a:ln>
                        <a:solidFill>
                          <a:schemeClr val="accent5"/>
                        </a:solidFill>
                        <a:effectLst>
                          <a:outerShdw blurRad="50800" dist="38100" dir="5400000" algn="t" rotWithShape="0">
                            <a:prstClr val="black">
                              <a:alpha val="40000"/>
                            </a:prstClr>
                          </a:outerShdw>
                        </a:effectLst>
                        <a:latin typeface="Cooper Black"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16</a:t>
                      </a:r>
                    </a:p>
                    <a:p>
                      <a:r>
                        <a:rPr lang="en-US" b="1" dirty="0">
                          <a:solidFill>
                            <a:schemeClr val="accent3">
                              <a:lumMod val="50000"/>
                            </a:schemeClr>
                          </a:solidFill>
                        </a:rPr>
                        <a:t>June 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17</a:t>
                      </a:r>
                      <a:endParaRPr lang="en-US" b="1" baseline="0" dirty="0">
                        <a:solidFill>
                          <a:schemeClr val="accent5">
                            <a:lumMod val="50000"/>
                          </a:schemeClr>
                        </a:solidFill>
                      </a:endParaRPr>
                    </a:p>
                    <a:p>
                      <a:r>
                        <a:rPr lang="en-US" b="1" dirty="0">
                          <a:solidFill>
                            <a:schemeClr val="accent3">
                              <a:lumMod val="50000"/>
                            </a:schemeClr>
                          </a:solidFill>
                        </a:rPr>
                        <a:t>June 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18</a:t>
                      </a:r>
                      <a:endParaRPr lang="en-US" b="1" baseline="0" dirty="0">
                        <a:solidFill>
                          <a:schemeClr val="accent5">
                            <a:lumMod val="50000"/>
                          </a:schemeClr>
                        </a:solidFill>
                      </a:endParaRPr>
                    </a:p>
                    <a:p>
                      <a:r>
                        <a:rPr lang="en-US" b="1" dirty="0">
                          <a:solidFill>
                            <a:schemeClr val="accent3">
                              <a:lumMod val="50000"/>
                            </a:schemeClr>
                          </a:solidFill>
                        </a:rPr>
                        <a:t>June 8</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19</a:t>
                      </a:r>
                      <a:endParaRPr lang="en-US" b="1" baseline="0" dirty="0">
                        <a:solidFill>
                          <a:schemeClr val="accent5">
                            <a:lumMod val="50000"/>
                          </a:schemeClr>
                        </a:solidFill>
                      </a:endParaRPr>
                    </a:p>
                    <a:p>
                      <a:r>
                        <a:rPr lang="en-US" b="1" dirty="0">
                          <a:solidFill>
                            <a:schemeClr val="accent3">
                              <a:lumMod val="50000"/>
                            </a:schemeClr>
                          </a:solidFill>
                        </a:rPr>
                        <a:t>June 9 </a:t>
                      </a:r>
                    </a:p>
                    <a:p>
                      <a:endParaRPr lang="en-US" b="1" dirty="0">
                        <a:solidFill>
                          <a:schemeClr val="accent3">
                            <a:lumMod val="50000"/>
                          </a:schemeClr>
                        </a:solidFill>
                      </a:endParaRPr>
                    </a:p>
                    <a:p>
                      <a:pPr algn="ct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20</a:t>
                      </a:r>
                      <a:endParaRPr lang="en-US" b="1" baseline="0" dirty="0">
                        <a:solidFill>
                          <a:schemeClr val="accent5">
                            <a:lumMod val="50000"/>
                          </a:schemeClr>
                        </a:solidFill>
                      </a:endParaRPr>
                    </a:p>
                    <a:p>
                      <a:r>
                        <a:rPr lang="en-US" b="1" dirty="0">
                          <a:solidFill>
                            <a:schemeClr val="accent3">
                              <a:lumMod val="50000"/>
                            </a:schemeClr>
                          </a:solidFill>
                        </a:rPr>
                        <a:t>June 10</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3">
                        <a:lumMod val="20000"/>
                        <a:lumOff val="80000"/>
                      </a:schemeClr>
                    </a:solidFill>
                  </a:tcPr>
                </a:tc>
                <a:tc>
                  <a:txBody>
                    <a:bodyPr/>
                    <a:lstStyle/>
                    <a:p>
                      <a:r>
                        <a:rPr lang="en-US" b="1" baseline="0" dirty="0">
                          <a:solidFill>
                            <a:srgbClr val="7030A0"/>
                          </a:solidFill>
                        </a:rPr>
                        <a:t>Sivan 21</a:t>
                      </a:r>
                      <a:endParaRPr lang="en-US" b="1" baseline="0" dirty="0">
                        <a:solidFill>
                          <a:schemeClr val="accent5">
                            <a:lumMod val="50000"/>
                          </a:schemeClr>
                        </a:solidFill>
                      </a:endParaRPr>
                    </a:p>
                    <a:p>
                      <a:r>
                        <a:rPr lang="en-US" b="1" dirty="0">
                          <a:solidFill>
                            <a:schemeClr val="accent3">
                              <a:lumMod val="50000"/>
                            </a:schemeClr>
                          </a:solidFill>
                        </a:rPr>
                        <a:t>June 9</a:t>
                      </a: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110</a:t>
            </a:fld>
            <a:endParaRPr lang="en-US" dirty="0"/>
          </a:p>
        </p:txBody>
      </p:sp>
      <p:sp>
        <p:nvSpPr>
          <p:cNvPr id="40" name="Content Placeholder 2"/>
          <p:cNvSpPr txBox="1">
            <a:spLocks/>
          </p:cNvSpPr>
          <p:nvPr/>
        </p:nvSpPr>
        <p:spPr>
          <a:xfrm>
            <a:off x="10184036" y="2470180"/>
            <a:ext cx="1625568" cy="1372615"/>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[24:5-6] </a:t>
            </a:r>
            <a:r>
              <a:rPr lang="en-US" sz="1800" dirty="0">
                <a:solidFill>
                  <a:srgbClr val="002060"/>
                </a:solidFill>
              </a:rPr>
              <a:t> </a:t>
            </a:r>
            <a:r>
              <a:rPr lang="en-US" sz="1800" dirty="0">
                <a:solidFill>
                  <a:schemeClr val="accent2">
                    <a:lumMod val="50000"/>
                  </a:schemeClr>
                </a:solidFill>
              </a:rPr>
              <a:t>Paul was </a:t>
            </a:r>
            <a:r>
              <a:rPr lang="en-US" sz="1800" b="1" u="sng" dirty="0">
                <a:solidFill>
                  <a:srgbClr val="A50021"/>
                </a:solidFill>
              </a:rPr>
              <a:t>accused of </a:t>
            </a:r>
            <a:r>
              <a:rPr lang="en-US" sz="1800" b="1" dirty="0">
                <a:solidFill>
                  <a:srgbClr val="A50021"/>
                </a:solidFill>
              </a:rPr>
              <a:t>p</a:t>
            </a:r>
            <a:r>
              <a:rPr lang="en-US" sz="1800" b="1" u="sng" dirty="0">
                <a:solidFill>
                  <a:srgbClr val="A50021"/>
                </a:solidFill>
              </a:rPr>
              <a:t>rofanin</a:t>
            </a:r>
            <a:r>
              <a:rPr lang="en-US" sz="1800" b="1" dirty="0">
                <a:solidFill>
                  <a:srgbClr val="A50021"/>
                </a:solidFill>
              </a:rPr>
              <a:t>g</a:t>
            </a:r>
            <a:r>
              <a:rPr lang="en-US" sz="1800" b="1" u="sng" dirty="0">
                <a:solidFill>
                  <a:srgbClr val="A50021"/>
                </a:solidFill>
              </a:rPr>
              <a:t> the tem</a:t>
            </a:r>
            <a:r>
              <a:rPr lang="en-US" sz="1800" b="1" dirty="0">
                <a:solidFill>
                  <a:srgbClr val="A50021"/>
                </a:solidFill>
              </a:rPr>
              <a:t>p</a:t>
            </a:r>
            <a:r>
              <a:rPr lang="en-US" sz="1800" b="1" u="sng" dirty="0">
                <a:solidFill>
                  <a:srgbClr val="A50021"/>
                </a:solidFill>
              </a:rPr>
              <a:t>le</a:t>
            </a:r>
            <a:r>
              <a:rPr lang="en-US" sz="1800" b="1" dirty="0">
                <a:solidFill>
                  <a:srgbClr val="A50021"/>
                </a:solidFill>
              </a:rPr>
              <a:t>.</a:t>
            </a:r>
            <a:r>
              <a:rPr lang="en-US" sz="1800" dirty="0">
                <a:solidFill>
                  <a:srgbClr val="002060"/>
                </a:solidFill>
              </a:rPr>
              <a:t> </a:t>
            </a:r>
          </a:p>
        </p:txBody>
      </p:sp>
      <p:sp>
        <p:nvSpPr>
          <p:cNvPr id="24" name="Rounded Rectangle 23"/>
          <p:cNvSpPr/>
          <p:nvPr/>
        </p:nvSpPr>
        <p:spPr>
          <a:xfrm>
            <a:off x="10217711" y="4279468"/>
            <a:ext cx="1591893" cy="1935843"/>
          </a:xfrm>
          <a:prstGeom prst="roundRect">
            <a:avLst>
              <a:gd name="adj" fmla="val 9396"/>
            </a:avLst>
          </a:prstGeom>
          <a:noFill/>
          <a:ln w="69850" cmpd="sng">
            <a:solidFill>
              <a:srgbClr val="A50021"/>
            </a:solidFill>
          </a:ln>
          <a:effectLst>
            <a:glow rad="101600">
              <a:srgbClr val="A50021">
                <a:alpha val="4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p:cNvSpPr txBox="1">
            <a:spLocks/>
          </p:cNvSpPr>
          <p:nvPr/>
        </p:nvSpPr>
        <p:spPr>
          <a:xfrm>
            <a:off x="419100" y="38100"/>
            <a:ext cx="561975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rgbClr val="7030A0"/>
                </a:solidFill>
              </a:rPr>
              <a:t>3</a:t>
            </a:r>
            <a:r>
              <a:rPr lang="en-US" sz="5400" b="1" baseline="30000" dirty="0">
                <a:solidFill>
                  <a:srgbClr val="7030A0"/>
                </a:solidFill>
              </a:rPr>
              <a:t>rd</a:t>
            </a:r>
            <a:r>
              <a:rPr lang="en-US" sz="5400" b="1" dirty="0">
                <a:solidFill>
                  <a:srgbClr val="7030A0"/>
                </a:solidFill>
              </a:rPr>
              <a:t> Month ~ Sivan   </a:t>
            </a:r>
          </a:p>
        </p:txBody>
      </p:sp>
      <p:pic>
        <p:nvPicPr>
          <p:cNvPr id="18" name="Picture 4" descr="C:\Users\Rae\Desktop\3.18 Paul &amp; Pentecost\Art\50 cle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5486" y="1888233"/>
            <a:ext cx="620979" cy="453599"/>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15614" y="3015000"/>
            <a:ext cx="1598999" cy="2308324"/>
          </a:xfrm>
          <a:prstGeom prst="rect">
            <a:avLst/>
          </a:prstGeom>
          <a:noFill/>
        </p:spPr>
        <p:txBody>
          <a:bodyPr wrap="square" rtlCol="0">
            <a:spAutoFit/>
          </a:bodyPr>
          <a:lstStyle/>
          <a:p>
            <a:pPr algn="ctr" defTabSz="914400">
              <a:defRPr/>
            </a:pPr>
            <a:r>
              <a:rPr lang="en-US" dirty="0">
                <a:solidFill>
                  <a:schemeClr val="tx1">
                    <a:lumMod val="50000"/>
                    <a:lumOff val="50000"/>
                  </a:schemeClr>
                </a:solidFill>
                <a:latin typeface="MV Boli" pitchFamily="2" charset="0"/>
                <a:cs typeface="MV Boli" pitchFamily="2" charset="0"/>
              </a:rPr>
              <a:t>On </a:t>
            </a:r>
            <a:r>
              <a:rPr lang="en-US" b="1" u="sng" dirty="0">
                <a:solidFill>
                  <a:schemeClr val="tx1">
                    <a:lumMod val="50000"/>
                    <a:lumOff val="50000"/>
                  </a:schemeClr>
                </a:solidFill>
                <a:latin typeface="MV Boli" pitchFamily="2" charset="0"/>
                <a:cs typeface="MV Boli" pitchFamily="2" charset="0"/>
              </a:rPr>
              <a:t>this da</a:t>
            </a:r>
            <a:r>
              <a:rPr lang="en-US" b="1" dirty="0">
                <a:solidFill>
                  <a:schemeClr val="tx1">
                    <a:lumMod val="50000"/>
                    <a:lumOff val="50000"/>
                  </a:schemeClr>
                </a:solidFill>
                <a:latin typeface="MV Boli" pitchFamily="2" charset="0"/>
                <a:cs typeface="MV Boli" pitchFamily="2" charset="0"/>
              </a:rPr>
              <a:t>y </a:t>
            </a:r>
            <a:r>
              <a:rPr lang="en-US" sz="1400" dirty="0">
                <a:solidFill>
                  <a:schemeClr val="tx1">
                    <a:lumMod val="50000"/>
                    <a:lumOff val="50000"/>
                  </a:schemeClr>
                </a:solidFill>
                <a:latin typeface="MV Boli" pitchFamily="2" charset="0"/>
                <a:cs typeface="MV Boli" pitchFamily="2" charset="0"/>
              </a:rPr>
              <a:t>[Sun] </a:t>
            </a:r>
            <a:r>
              <a:rPr lang="en-US" dirty="0">
                <a:solidFill>
                  <a:schemeClr val="tx1">
                    <a:lumMod val="50000"/>
                    <a:lumOff val="50000"/>
                  </a:schemeClr>
                </a:solidFill>
                <a:latin typeface="MV Boli" pitchFamily="2" charset="0"/>
                <a:cs typeface="MV Boli" pitchFamily="2" charset="0"/>
              </a:rPr>
              <a:t>Paul continued his journey with the Roman guard to Caesarea ~ 25+ miles.</a:t>
            </a:r>
          </a:p>
        </p:txBody>
      </p:sp>
      <p:sp>
        <p:nvSpPr>
          <p:cNvPr id="26" name="TextBox 25"/>
          <p:cNvSpPr txBox="1"/>
          <p:nvPr/>
        </p:nvSpPr>
        <p:spPr>
          <a:xfrm>
            <a:off x="2288911" y="3079139"/>
            <a:ext cx="2777392" cy="1200329"/>
          </a:xfrm>
          <a:prstGeom prst="rect">
            <a:avLst/>
          </a:prstGeom>
          <a:solidFill>
            <a:schemeClr val="accent3">
              <a:lumMod val="20000"/>
              <a:lumOff val="80000"/>
            </a:schemeClr>
          </a:solidFill>
        </p:spPr>
        <p:txBody>
          <a:bodyPr wrap="square" rtlCol="0">
            <a:spAutoFit/>
          </a:bodyPr>
          <a:lstStyle/>
          <a:p>
            <a:pPr algn="ctr" defTabSz="914400">
              <a:defRPr/>
            </a:pPr>
            <a:r>
              <a:rPr lang="en-US" dirty="0">
                <a:solidFill>
                  <a:schemeClr val="tx1">
                    <a:lumMod val="50000"/>
                    <a:lumOff val="50000"/>
                  </a:schemeClr>
                </a:solidFill>
                <a:latin typeface="MV Boli" pitchFamily="2" charset="0"/>
                <a:cs typeface="MV Boli" pitchFamily="2" charset="0"/>
              </a:rPr>
              <a:t>2 days needed to send a messenger back to Jerusalem to call for the accusers.</a:t>
            </a:r>
          </a:p>
        </p:txBody>
      </p:sp>
      <p:sp>
        <p:nvSpPr>
          <p:cNvPr id="28" name="TextBox 27"/>
          <p:cNvSpPr txBox="1"/>
          <p:nvPr/>
        </p:nvSpPr>
        <p:spPr>
          <a:xfrm>
            <a:off x="5359078" y="3082204"/>
            <a:ext cx="1512091" cy="1754326"/>
          </a:xfrm>
          <a:prstGeom prst="rect">
            <a:avLst/>
          </a:prstGeom>
          <a:solidFill>
            <a:schemeClr val="accent3">
              <a:lumMod val="20000"/>
              <a:lumOff val="80000"/>
            </a:schemeClr>
          </a:solidFill>
        </p:spPr>
        <p:txBody>
          <a:bodyPr wrap="square" rtlCol="0">
            <a:spAutoFit/>
          </a:bodyPr>
          <a:lstStyle/>
          <a:p>
            <a:pPr algn="ctr" defTabSz="914400">
              <a:defRPr/>
            </a:pPr>
            <a:r>
              <a:rPr lang="en-US" dirty="0">
                <a:solidFill>
                  <a:schemeClr val="tx1">
                    <a:lumMod val="50000"/>
                    <a:lumOff val="50000"/>
                  </a:schemeClr>
                </a:solidFill>
                <a:latin typeface="MV Boli" pitchFamily="2" charset="0"/>
                <a:cs typeface="MV Boli" pitchFamily="2" charset="0"/>
              </a:rPr>
              <a:t>Ananias receives the message to come to Caesarea for Paul’s trial.</a:t>
            </a:r>
          </a:p>
        </p:txBody>
      </p:sp>
      <p:sp>
        <p:nvSpPr>
          <p:cNvPr id="2" name="TextBox 1"/>
          <p:cNvSpPr txBox="1"/>
          <p:nvPr/>
        </p:nvSpPr>
        <p:spPr>
          <a:xfrm>
            <a:off x="294821" y="1937748"/>
            <a:ext cx="1279336" cy="46166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400" b="1" dirty="0">
                <a:ln>
                  <a:solidFill>
                    <a:srgbClr val="002060"/>
                  </a:solidFill>
                </a:ln>
                <a:solidFill>
                  <a:schemeClr val="accent5"/>
                </a:solidFill>
                <a:effectLst>
                  <a:outerShdw blurRad="50800" dist="38100" dir="5400000" algn="t" rotWithShape="0">
                    <a:prstClr val="black">
                      <a:alpha val="40000"/>
                    </a:prstClr>
                  </a:outerShdw>
                </a:effectLst>
                <a:latin typeface="Cooper Black" pitchFamily="18" charset="0"/>
              </a:rPr>
              <a:t>Omer</a:t>
            </a:r>
            <a:endParaRPr lang="en-US" dirty="0"/>
          </a:p>
        </p:txBody>
      </p:sp>
      <p:pic>
        <p:nvPicPr>
          <p:cNvPr id="31" name="Picture 3" descr="C:\Users\Rae\Desktop\roman soldier on horse.jpg"/>
          <p:cNvPicPr>
            <a:picLocks noChangeAspect="1" noChangeArrowheads="1"/>
          </p:cNvPicPr>
          <p:nvPr/>
        </p:nvPicPr>
        <p:blipFill>
          <a:blip r:embed="rId4" cstate="email">
            <a:graysc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412554" y="5323324"/>
            <a:ext cx="1412728" cy="1261617"/>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955560" y="3104214"/>
            <a:ext cx="1603505" cy="2246769"/>
          </a:xfrm>
          <a:prstGeom prst="rect">
            <a:avLst/>
          </a:prstGeom>
          <a:solidFill>
            <a:schemeClr val="accent3">
              <a:lumMod val="20000"/>
              <a:lumOff val="80000"/>
            </a:schemeClr>
          </a:solidFill>
        </p:spPr>
        <p:txBody>
          <a:bodyPr wrap="square" rtlCol="0">
            <a:spAutoFit/>
          </a:bodyPr>
          <a:lstStyle/>
          <a:p>
            <a:pPr algn="ctr" defTabSz="914400">
              <a:defRPr/>
            </a:pPr>
            <a:r>
              <a:rPr lang="en-US" sz="1400" dirty="0">
                <a:solidFill>
                  <a:schemeClr val="tx1">
                    <a:lumMod val="50000"/>
                    <a:lumOff val="50000"/>
                  </a:schemeClr>
                </a:solidFill>
                <a:latin typeface="MV Boli" pitchFamily="2" charset="0"/>
                <a:cs typeface="MV Boli" pitchFamily="2" charset="0"/>
              </a:rPr>
              <a:t>Ananias also needs 2 days to travel to Caesarea to appear before Felix with his accusers. </a:t>
            </a:r>
            <a:br>
              <a:rPr lang="en-US" sz="1400" dirty="0">
                <a:solidFill>
                  <a:schemeClr val="tx1">
                    <a:lumMod val="50000"/>
                    <a:lumOff val="50000"/>
                  </a:schemeClr>
                </a:solidFill>
                <a:latin typeface="MV Boli" pitchFamily="2" charset="0"/>
                <a:cs typeface="MV Boli" pitchFamily="2" charset="0"/>
              </a:rPr>
            </a:br>
            <a:r>
              <a:rPr lang="en-US" sz="1400" dirty="0">
                <a:solidFill>
                  <a:schemeClr val="tx1">
                    <a:lumMod val="50000"/>
                    <a:lumOff val="50000"/>
                  </a:schemeClr>
                </a:solidFill>
                <a:latin typeface="MV Boli" pitchFamily="2" charset="0"/>
                <a:cs typeface="MV Boli" pitchFamily="2" charset="0"/>
              </a:rPr>
              <a:t>(He would have faster travel </a:t>
            </a:r>
            <a:br>
              <a:rPr lang="en-US" sz="1400" dirty="0">
                <a:solidFill>
                  <a:schemeClr val="tx1">
                    <a:lumMod val="50000"/>
                    <a:lumOff val="50000"/>
                  </a:schemeClr>
                </a:solidFill>
                <a:latin typeface="MV Boli" pitchFamily="2" charset="0"/>
                <a:cs typeface="MV Boli" pitchFamily="2" charset="0"/>
              </a:rPr>
            </a:br>
            <a:r>
              <a:rPr lang="en-US" sz="1400" dirty="0">
                <a:solidFill>
                  <a:schemeClr val="tx1">
                    <a:lumMod val="50000"/>
                    <a:lumOff val="50000"/>
                  </a:schemeClr>
                </a:solidFill>
                <a:latin typeface="MV Boli" pitchFamily="2" charset="0"/>
                <a:cs typeface="MV Boli" pitchFamily="2" charset="0"/>
              </a:rPr>
              <a:t>by day.)</a:t>
            </a:r>
          </a:p>
        </p:txBody>
      </p:sp>
      <p:sp>
        <p:nvSpPr>
          <p:cNvPr id="23" name="Striped Right Arrow 22"/>
          <p:cNvSpPr/>
          <p:nvPr/>
        </p:nvSpPr>
        <p:spPr>
          <a:xfrm>
            <a:off x="2026465" y="5794868"/>
            <a:ext cx="7515397" cy="731521"/>
          </a:xfrm>
          <a:prstGeom prst="stripedRightArrow">
            <a:avLst/>
          </a:prstGeom>
          <a:gradFill flip="none" rotWithShape="1">
            <a:gsLst>
              <a:gs pos="94000">
                <a:srgbClr val="589BBE"/>
              </a:gs>
              <a:gs pos="88000">
                <a:srgbClr val="6C8D9F"/>
              </a:gs>
              <a:gs pos="83000">
                <a:schemeClr val="tx1">
                  <a:lumMod val="65000"/>
                  <a:lumOff val="35000"/>
                  <a:alpha val="66000"/>
                </a:schemeClr>
              </a:gs>
              <a:gs pos="100000">
                <a:schemeClr val="accent1"/>
              </a:gs>
            </a:gsLst>
            <a:lin ang="0" scaled="1"/>
            <a:tileRect/>
          </a:gra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DAYS  #1                 #2                           #3                        #4                   #5</a:t>
            </a:r>
            <a:endParaRPr lang="en-US" sz="2400" b="1" dirty="0">
              <a:solidFill>
                <a:schemeClr val="tx2">
                  <a:lumMod val="75000"/>
                </a:schemeClr>
              </a:solidFill>
            </a:endParaRPr>
          </a:p>
        </p:txBody>
      </p:sp>
      <p:sp>
        <p:nvSpPr>
          <p:cNvPr id="19" name="TextBox 18"/>
          <p:cNvSpPr txBox="1"/>
          <p:nvPr/>
        </p:nvSpPr>
        <p:spPr>
          <a:xfrm>
            <a:off x="8669438" y="3078084"/>
            <a:ext cx="1446835" cy="2585323"/>
          </a:xfrm>
          <a:prstGeom prst="rect">
            <a:avLst/>
          </a:prstGeom>
          <a:noFill/>
        </p:spPr>
        <p:txBody>
          <a:bodyPr wrap="square" rtlCol="0">
            <a:spAutoFit/>
            <a:scene3d>
              <a:camera prst="orthographicFront"/>
              <a:lightRig rig="threePt" dir="t"/>
            </a:scene3d>
            <a:sp3d extrusionH="57150">
              <a:bevelT w="38100" h="38100"/>
            </a:sp3d>
          </a:bodyPr>
          <a:lstStyle/>
          <a:p>
            <a:pPr algn="ctr" defTabSz="914400">
              <a:defRPr/>
            </a:pPr>
            <a:r>
              <a:rPr lang="en-US" dirty="0">
                <a:solidFill>
                  <a:srgbClr val="A50021"/>
                </a:solidFill>
                <a:latin typeface="MV Boli" pitchFamily="2" charset="0"/>
                <a:cs typeface="MV Boli" pitchFamily="2" charset="0"/>
              </a:rPr>
              <a:t>Ananias arrives; </a:t>
            </a:r>
            <a:br>
              <a:rPr lang="en-US" dirty="0">
                <a:solidFill>
                  <a:srgbClr val="A50021"/>
                </a:solidFill>
                <a:latin typeface="MV Boli" pitchFamily="2" charset="0"/>
                <a:cs typeface="MV Boli" pitchFamily="2" charset="0"/>
              </a:rPr>
            </a:br>
            <a:r>
              <a:rPr lang="en-US" dirty="0">
                <a:solidFill>
                  <a:srgbClr val="A50021"/>
                </a:solidFill>
                <a:latin typeface="MV Boli" pitchFamily="2" charset="0"/>
                <a:cs typeface="MV Boli" pitchFamily="2" charset="0"/>
              </a:rPr>
              <a:t>the case proceeds before Shabbat; the accusations are given!</a:t>
            </a:r>
          </a:p>
        </p:txBody>
      </p:sp>
      <p:sp>
        <p:nvSpPr>
          <p:cNvPr id="21" name="TextBox 20"/>
          <p:cNvSpPr txBox="1"/>
          <p:nvPr/>
        </p:nvSpPr>
        <p:spPr>
          <a:xfrm>
            <a:off x="10293319" y="4430545"/>
            <a:ext cx="1446835" cy="1754326"/>
          </a:xfrm>
          <a:prstGeom prst="rect">
            <a:avLst/>
          </a:prstGeom>
          <a:noFill/>
        </p:spPr>
        <p:txBody>
          <a:bodyPr wrap="square" rtlCol="0">
            <a:spAutoFit/>
            <a:scene3d>
              <a:camera prst="orthographicFront"/>
              <a:lightRig rig="threePt" dir="t"/>
            </a:scene3d>
            <a:sp3d extrusionH="57150">
              <a:bevelT w="38100" h="38100"/>
            </a:sp3d>
          </a:bodyPr>
          <a:lstStyle/>
          <a:p>
            <a:pPr algn="ctr" defTabSz="914400">
              <a:defRPr/>
            </a:pPr>
            <a:r>
              <a:rPr lang="en-US" b="1" dirty="0">
                <a:solidFill>
                  <a:srgbClr val="A50021"/>
                </a:solidFill>
                <a:effectLst>
                  <a:glow rad="406400">
                    <a:schemeClr val="accent5">
                      <a:lumMod val="60000"/>
                      <a:lumOff val="40000"/>
                    </a:schemeClr>
                  </a:glow>
                </a:effectLst>
                <a:latin typeface="MV Boli" pitchFamily="2" charset="0"/>
                <a:cs typeface="MV Boli" pitchFamily="2" charset="0"/>
              </a:rPr>
              <a:t>WHAT HAPPENS NEXT?</a:t>
            </a:r>
          </a:p>
          <a:p>
            <a:pPr algn="ctr" defTabSz="914400">
              <a:defRPr/>
            </a:pPr>
            <a:r>
              <a:rPr lang="en-US" b="1" dirty="0">
                <a:solidFill>
                  <a:schemeClr val="tx2"/>
                </a:solidFill>
                <a:effectLst>
                  <a:glow rad="406400">
                    <a:schemeClr val="accent5">
                      <a:lumMod val="60000"/>
                      <a:lumOff val="40000"/>
                    </a:schemeClr>
                  </a:glow>
                </a:effectLst>
                <a:latin typeface="MV Boli" pitchFamily="2" charset="0"/>
                <a:cs typeface="MV Boli" pitchFamily="2" charset="0"/>
              </a:rPr>
              <a:t>HOW DOES PAUL ANSWER?</a:t>
            </a:r>
          </a:p>
        </p:txBody>
      </p:sp>
    </p:spTree>
    <p:extLst>
      <p:ext uri="{BB962C8B-B14F-4D97-AF65-F5344CB8AC3E}">
        <p14:creationId xmlns:p14="http://schemas.microsoft.com/office/powerpoint/2010/main" val="156363692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0">
                                            <p:txEl>
                                              <p:pRg st="0" end="0"/>
                                            </p:txEl>
                                          </p:spTgt>
                                        </p:tgtEl>
                                        <p:attrNameLst>
                                          <p:attrName>style.visibility</p:attrName>
                                        </p:attrNameLst>
                                      </p:cBhvr>
                                      <p:to>
                                        <p:strVal val="visible"/>
                                      </p:to>
                                    </p:set>
                                    <p:animEffect transition="in" filter="barn(inVertical)">
                                      <p:cBhvr>
                                        <p:cTn id="25" dur="1000"/>
                                        <p:tgtEl>
                                          <p:spTgt spid="4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80">
                                          <p:stCondLst>
                                            <p:cond delay="0"/>
                                          </p:stCondLst>
                                        </p:cTn>
                                        <p:tgtEl>
                                          <p:spTgt spid="21"/>
                                        </p:tgtEl>
                                      </p:cBhvr>
                                    </p:animEffect>
                                    <p:anim calcmode="lin" valueType="num">
                                      <p:cBhvr>
                                        <p:cTn id="3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6" dur="26">
                                          <p:stCondLst>
                                            <p:cond delay="650"/>
                                          </p:stCondLst>
                                        </p:cTn>
                                        <p:tgtEl>
                                          <p:spTgt spid="21"/>
                                        </p:tgtEl>
                                      </p:cBhvr>
                                      <p:to x="100000" y="60000"/>
                                    </p:animScale>
                                    <p:animScale>
                                      <p:cBhvr>
                                        <p:cTn id="37" dur="166" decel="50000">
                                          <p:stCondLst>
                                            <p:cond delay="676"/>
                                          </p:stCondLst>
                                        </p:cTn>
                                        <p:tgtEl>
                                          <p:spTgt spid="21"/>
                                        </p:tgtEl>
                                      </p:cBhvr>
                                      <p:to x="100000" y="100000"/>
                                    </p:animScale>
                                    <p:animScale>
                                      <p:cBhvr>
                                        <p:cTn id="38" dur="26">
                                          <p:stCondLst>
                                            <p:cond delay="1312"/>
                                          </p:stCondLst>
                                        </p:cTn>
                                        <p:tgtEl>
                                          <p:spTgt spid="21"/>
                                        </p:tgtEl>
                                      </p:cBhvr>
                                      <p:to x="100000" y="80000"/>
                                    </p:animScale>
                                    <p:animScale>
                                      <p:cBhvr>
                                        <p:cTn id="39" dur="166" decel="50000">
                                          <p:stCondLst>
                                            <p:cond delay="1338"/>
                                          </p:stCondLst>
                                        </p:cTn>
                                        <p:tgtEl>
                                          <p:spTgt spid="21"/>
                                        </p:tgtEl>
                                      </p:cBhvr>
                                      <p:to x="100000" y="100000"/>
                                    </p:animScale>
                                    <p:animScale>
                                      <p:cBhvr>
                                        <p:cTn id="40" dur="26">
                                          <p:stCondLst>
                                            <p:cond delay="1642"/>
                                          </p:stCondLst>
                                        </p:cTn>
                                        <p:tgtEl>
                                          <p:spTgt spid="21"/>
                                        </p:tgtEl>
                                      </p:cBhvr>
                                      <p:to x="100000" y="90000"/>
                                    </p:animScale>
                                    <p:animScale>
                                      <p:cBhvr>
                                        <p:cTn id="41" dur="166" decel="50000">
                                          <p:stCondLst>
                                            <p:cond delay="1668"/>
                                          </p:stCondLst>
                                        </p:cTn>
                                        <p:tgtEl>
                                          <p:spTgt spid="21"/>
                                        </p:tgtEl>
                                      </p:cBhvr>
                                      <p:to x="100000" y="100000"/>
                                    </p:animScale>
                                    <p:animScale>
                                      <p:cBhvr>
                                        <p:cTn id="42" dur="26">
                                          <p:stCondLst>
                                            <p:cond delay="1808"/>
                                          </p:stCondLst>
                                        </p:cTn>
                                        <p:tgtEl>
                                          <p:spTgt spid="21"/>
                                        </p:tgtEl>
                                      </p:cBhvr>
                                      <p:to x="100000" y="95000"/>
                                    </p:animScale>
                                    <p:animScale>
                                      <p:cBhvr>
                                        <p:cTn id="43" dur="166" decel="50000">
                                          <p:stCondLst>
                                            <p:cond delay="1834"/>
                                          </p:stCondLst>
                                        </p:cTn>
                                        <p:tgtEl>
                                          <p:spTgt spid="21"/>
                                        </p:tgtEl>
                                      </p:cBhvr>
                                      <p:to x="100000" y="100000"/>
                                    </p:animScale>
                                  </p:childTnLst>
                                </p:cTn>
                              </p:par>
                            </p:childTnLst>
                          </p:cTn>
                        </p:par>
                        <p:par>
                          <p:cTn id="44" fill="hold">
                            <p:stCondLst>
                              <p:cond delay="2000"/>
                            </p:stCondLst>
                            <p:childTnLst>
                              <p:par>
                                <p:cTn id="45" presetID="21" presetClass="entr" presetSubtype="1"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heel(1)">
                                      <p:cBhvr>
                                        <p:cTn id="4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9" grpId="0"/>
      <p:bldP spid="21" grpId="0"/>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111</a:t>
            </a:fld>
            <a:endParaRPr lang="en-US" dirty="0"/>
          </a:p>
        </p:txBody>
      </p:sp>
      <p:sp>
        <p:nvSpPr>
          <p:cNvPr id="2" name="Rectangle 1"/>
          <p:cNvSpPr/>
          <p:nvPr/>
        </p:nvSpPr>
        <p:spPr>
          <a:xfrm>
            <a:off x="4977115" y="2278342"/>
            <a:ext cx="6981202" cy="4616648"/>
          </a:xfrm>
          <a:prstGeom prst="rect">
            <a:avLst/>
          </a:prstGeom>
        </p:spPr>
        <p:txBody>
          <a:bodyPr wrap="square">
            <a:spAutoFit/>
            <a:scene3d>
              <a:camera prst="orthographicFront"/>
              <a:lightRig rig="threePt" dir="t"/>
            </a:scene3d>
            <a:sp3d extrusionH="57150">
              <a:bevelT w="38100" h="38100"/>
            </a:sp3d>
          </a:bodyPr>
          <a:lstStyle/>
          <a:p>
            <a:pPr>
              <a:lnSpc>
                <a:spcPct val="150000"/>
              </a:lnSpc>
            </a:pPr>
            <a:r>
              <a:rPr lang="en-US" dirty="0">
                <a:latin typeface="Comic Sans MS" pitchFamily="66" charset="0"/>
              </a:rPr>
              <a:t>24:17  "After </a:t>
            </a:r>
            <a:r>
              <a:rPr lang="en-US" u="sng" dirty="0">
                <a:latin typeface="Comic Sans MS" pitchFamily="66" charset="0"/>
              </a:rPr>
              <a:t>an absence of several </a:t>
            </a:r>
            <a:r>
              <a:rPr lang="en-US" dirty="0">
                <a:latin typeface="Comic Sans MS" pitchFamily="66" charset="0"/>
              </a:rPr>
              <a:t>y</a:t>
            </a:r>
            <a:r>
              <a:rPr lang="en-US" u="sng" dirty="0">
                <a:latin typeface="Comic Sans MS" pitchFamily="66" charset="0"/>
              </a:rPr>
              <a:t>ears</a:t>
            </a:r>
            <a:r>
              <a:rPr lang="en-US" dirty="0">
                <a:latin typeface="Comic Sans MS" pitchFamily="66" charset="0"/>
              </a:rPr>
              <a:t>, I came to Jerusalem to bring my people gifts for the poor and to present offerings. </a:t>
            </a:r>
          </a:p>
          <a:p>
            <a:pPr>
              <a:lnSpc>
                <a:spcPct val="150000"/>
              </a:lnSpc>
            </a:pPr>
            <a:r>
              <a:rPr lang="en-US" dirty="0">
                <a:latin typeface="Comic Sans MS" pitchFamily="66" charset="0"/>
              </a:rPr>
              <a:t>24:18  </a:t>
            </a:r>
            <a:r>
              <a:rPr lang="en-US" sz="2000" b="1" u="sng" dirty="0">
                <a:solidFill>
                  <a:schemeClr val="tx2">
                    <a:lumMod val="75000"/>
                  </a:schemeClr>
                </a:solidFill>
                <a:latin typeface="Comic Sans MS" pitchFamily="66" charset="0"/>
              </a:rPr>
              <a:t>I was ceremoniall</a:t>
            </a:r>
            <a:r>
              <a:rPr lang="en-US" sz="2000" b="1" dirty="0">
                <a:solidFill>
                  <a:schemeClr val="tx2">
                    <a:lumMod val="75000"/>
                  </a:schemeClr>
                </a:solidFill>
                <a:latin typeface="Comic Sans MS" pitchFamily="66" charset="0"/>
              </a:rPr>
              <a:t>y</a:t>
            </a:r>
            <a:r>
              <a:rPr lang="en-US" sz="2000" b="1" u="sng" dirty="0">
                <a:solidFill>
                  <a:schemeClr val="tx2">
                    <a:lumMod val="75000"/>
                  </a:schemeClr>
                </a:solidFill>
                <a:latin typeface="Comic Sans MS" pitchFamily="66" charset="0"/>
              </a:rPr>
              <a:t> clean when the</a:t>
            </a:r>
            <a:r>
              <a:rPr lang="en-US" sz="2000" b="1" dirty="0">
                <a:solidFill>
                  <a:schemeClr val="tx2">
                    <a:lumMod val="75000"/>
                  </a:schemeClr>
                </a:solidFill>
                <a:latin typeface="Comic Sans MS" pitchFamily="66" charset="0"/>
              </a:rPr>
              <a:t>y</a:t>
            </a:r>
            <a:r>
              <a:rPr lang="en-US" sz="2000" b="1" u="sng" dirty="0">
                <a:solidFill>
                  <a:schemeClr val="tx2">
                    <a:lumMod val="75000"/>
                  </a:schemeClr>
                </a:solidFill>
                <a:latin typeface="Comic Sans MS" pitchFamily="66" charset="0"/>
              </a:rPr>
              <a:t> found me in the tem</a:t>
            </a:r>
            <a:r>
              <a:rPr lang="en-US" sz="2000" b="1" dirty="0">
                <a:solidFill>
                  <a:schemeClr val="tx2">
                    <a:lumMod val="75000"/>
                  </a:schemeClr>
                </a:solidFill>
                <a:latin typeface="Comic Sans MS" pitchFamily="66" charset="0"/>
              </a:rPr>
              <a:t>p</a:t>
            </a:r>
            <a:r>
              <a:rPr lang="en-US" sz="2000" b="1" u="sng" dirty="0">
                <a:solidFill>
                  <a:schemeClr val="tx2">
                    <a:lumMod val="75000"/>
                  </a:schemeClr>
                </a:solidFill>
                <a:latin typeface="Comic Sans MS" pitchFamily="66" charset="0"/>
              </a:rPr>
              <a:t>le courts doin</a:t>
            </a:r>
            <a:r>
              <a:rPr lang="en-US" sz="2000" b="1" dirty="0">
                <a:solidFill>
                  <a:schemeClr val="tx2">
                    <a:lumMod val="75000"/>
                  </a:schemeClr>
                </a:solidFill>
                <a:latin typeface="Comic Sans MS" pitchFamily="66" charset="0"/>
              </a:rPr>
              <a:t>g</a:t>
            </a:r>
            <a:r>
              <a:rPr lang="en-US" sz="2000" b="1" u="sng" dirty="0">
                <a:solidFill>
                  <a:schemeClr val="tx2">
                    <a:lumMod val="75000"/>
                  </a:schemeClr>
                </a:solidFill>
                <a:latin typeface="Comic Sans MS" pitchFamily="66" charset="0"/>
              </a:rPr>
              <a:t> this</a:t>
            </a:r>
            <a:r>
              <a:rPr lang="en-US" b="1" dirty="0">
                <a:latin typeface="Comic Sans MS" pitchFamily="66" charset="0"/>
              </a:rPr>
              <a:t>. </a:t>
            </a:r>
            <a:r>
              <a:rPr lang="en-US" dirty="0">
                <a:latin typeface="Comic Sans MS" pitchFamily="66" charset="0"/>
              </a:rPr>
              <a:t>There was no crowd with me,</a:t>
            </a:r>
            <a:r>
              <a:rPr lang="en-US" u="sng" dirty="0">
                <a:solidFill>
                  <a:schemeClr val="tx2">
                    <a:lumMod val="75000"/>
                  </a:schemeClr>
                </a:solidFill>
                <a:latin typeface="Comic Sans MS" pitchFamily="66" charset="0"/>
              </a:rPr>
              <a:t> </a:t>
            </a:r>
            <a:r>
              <a:rPr lang="en-US" b="1" u="sng" dirty="0">
                <a:solidFill>
                  <a:schemeClr val="tx2">
                    <a:lumMod val="75000"/>
                  </a:schemeClr>
                </a:solidFill>
                <a:latin typeface="Comic Sans MS" pitchFamily="66" charset="0"/>
              </a:rPr>
              <a:t>nor was I involved in an</a:t>
            </a:r>
            <a:r>
              <a:rPr lang="en-US" b="1" dirty="0">
                <a:solidFill>
                  <a:schemeClr val="tx2">
                    <a:lumMod val="75000"/>
                  </a:schemeClr>
                </a:solidFill>
                <a:latin typeface="Comic Sans MS" pitchFamily="66" charset="0"/>
              </a:rPr>
              <a:t>y</a:t>
            </a:r>
            <a:r>
              <a:rPr lang="en-US" b="1" u="sng" dirty="0">
                <a:solidFill>
                  <a:schemeClr val="tx2">
                    <a:lumMod val="75000"/>
                  </a:schemeClr>
                </a:solidFill>
                <a:latin typeface="Comic Sans MS" pitchFamily="66" charset="0"/>
              </a:rPr>
              <a:t> disturbance</a:t>
            </a:r>
            <a:r>
              <a:rPr lang="en-US" b="1" dirty="0">
                <a:latin typeface="Comic Sans MS" pitchFamily="66" charset="0"/>
              </a:rPr>
              <a:t>. </a:t>
            </a:r>
          </a:p>
          <a:p>
            <a:pPr>
              <a:lnSpc>
                <a:spcPct val="150000"/>
              </a:lnSpc>
            </a:pPr>
            <a:r>
              <a:rPr lang="en-US" dirty="0">
                <a:latin typeface="Comic Sans MS" pitchFamily="66" charset="0"/>
              </a:rPr>
              <a:t>24:19  But there are some Jews from the province of Asia </a:t>
            </a:r>
            <a:br>
              <a:rPr lang="en-US" dirty="0">
                <a:latin typeface="Comic Sans MS" pitchFamily="66" charset="0"/>
              </a:rPr>
            </a:br>
            <a:r>
              <a:rPr lang="en-US" sz="1600" b="1" dirty="0">
                <a:solidFill>
                  <a:srgbClr val="C00000"/>
                </a:solidFill>
                <a:latin typeface="Comic Sans MS" pitchFamily="66" charset="0"/>
              </a:rPr>
              <a:t>[the Jews of Ephesus], </a:t>
            </a:r>
            <a:r>
              <a:rPr lang="en-US" dirty="0">
                <a:latin typeface="Comic Sans MS" pitchFamily="66" charset="0"/>
              </a:rPr>
              <a:t>who ought to be here before you </a:t>
            </a:r>
            <a:br>
              <a:rPr lang="en-US" dirty="0">
                <a:latin typeface="Comic Sans MS" pitchFamily="66" charset="0"/>
              </a:rPr>
            </a:br>
            <a:r>
              <a:rPr lang="en-US" dirty="0">
                <a:latin typeface="Comic Sans MS" pitchFamily="66" charset="0"/>
              </a:rPr>
              <a:t>and bring charges if they have anything against me. </a:t>
            </a:r>
          </a:p>
          <a:p>
            <a:pPr>
              <a:lnSpc>
                <a:spcPct val="150000"/>
              </a:lnSpc>
            </a:pPr>
            <a:r>
              <a:rPr lang="en-US" dirty="0">
                <a:latin typeface="Comic Sans MS" pitchFamily="66" charset="0"/>
              </a:rPr>
              <a:t>24:20  Or these who are here should state what crime </a:t>
            </a:r>
            <a:br>
              <a:rPr lang="en-US" dirty="0">
                <a:latin typeface="Comic Sans MS" pitchFamily="66" charset="0"/>
              </a:rPr>
            </a:br>
            <a:r>
              <a:rPr lang="en-US" dirty="0">
                <a:latin typeface="Comic Sans MS" pitchFamily="66" charset="0"/>
              </a:rPr>
              <a:t>they found in me when I stood before the Sanhedrin.       </a:t>
            </a:r>
            <a:r>
              <a:rPr lang="en-US" i="1" dirty="0"/>
              <a:t>(NIV)</a:t>
            </a:r>
            <a:endParaRPr lang="en-US" dirty="0"/>
          </a:p>
          <a:p>
            <a:endParaRPr lang="en-US" dirty="0"/>
          </a:p>
        </p:txBody>
      </p:sp>
      <p:sp>
        <p:nvSpPr>
          <p:cNvPr id="4" name="Title 1"/>
          <p:cNvSpPr txBox="1">
            <a:spLocks/>
          </p:cNvSpPr>
          <p:nvPr/>
        </p:nvSpPr>
        <p:spPr>
          <a:xfrm>
            <a:off x="419100" y="231489"/>
            <a:ext cx="6618308" cy="1335912"/>
          </a:xfrm>
          <a:prstGeom prst="rect">
            <a:avLst/>
          </a:prstGeom>
        </p:spPr>
        <p:txBody>
          <a:bodyPr anchor="b">
            <a:normAutofit/>
            <a:scene3d>
              <a:camera prst="orthographicFront"/>
              <a:lightRig rig="threePt" dir="t"/>
            </a:scene3d>
            <a:sp3d extrusionH="57150">
              <a:bevelT w="38100" h="38100" prst="angle"/>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rgbClr val="A50021"/>
                </a:solidFill>
              </a:rPr>
              <a:t>On the 20</a:t>
            </a:r>
            <a:r>
              <a:rPr lang="en-US" sz="4000" b="1" baseline="30000" dirty="0">
                <a:solidFill>
                  <a:srgbClr val="A50021"/>
                </a:solidFill>
              </a:rPr>
              <a:t>th</a:t>
            </a:r>
            <a:r>
              <a:rPr lang="en-US" sz="4000" b="1" dirty="0">
                <a:solidFill>
                  <a:srgbClr val="A50021"/>
                </a:solidFill>
              </a:rPr>
              <a:t> cycle [day] </a:t>
            </a:r>
            <a:br>
              <a:rPr lang="en-US" sz="4000" b="1" dirty="0">
                <a:solidFill>
                  <a:srgbClr val="A50021"/>
                </a:solidFill>
              </a:rPr>
            </a:br>
            <a:r>
              <a:rPr lang="en-US" sz="4000" b="1" dirty="0">
                <a:solidFill>
                  <a:srgbClr val="A50021"/>
                </a:solidFill>
              </a:rPr>
              <a:t>of the </a:t>
            </a:r>
            <a:r>
              <a:rPr lang="en-US" sz="4000" b="1" dirty="0">
                <a:solidFill>
                  <a:srgbClr val="7030A0"/>
                </a:solidFill>
              </a:rPr>
              <a:t>3</a:t>
            </a:r>
            <a:r>
              <a:rPr lang="en-US" sz="4000" b="1" baseline="30000" dirty="0">
                <a:solidFill>
                  <a:srgbClr val="7030A0"/>
                </a:solidFill>
              </a:rPr>
              <a:t>rd</a:t>
            </a:r>
            <a:r>
              <a:rPr lang="en-US" sz="4000" b="1" dirty="0">
                <a:solidFill>
                  <a:srgbClr val="7030A0"/>
                </a:solidFill>
              </a:rPr>
              <a:t> Month  </a:t>
            </a:r>
          </a:p>
        </p:txBody>
      </p:sp>
      <p:pic>
        <p:nvPicPr>
          <p:cNvPr id="2050" name="Picture 2" descr="C:\Users\Rae\Desktop\paul before felix.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9100" y="1767546"/>
            <a:ext cx="4223945" cy="31632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051" name="Picture 3" descr="C:\Users\Rae\Desktop\paul's defense bann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1652" y="266214"/>
            <a:ext cx="4176774" cy="191952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41083" y="5094213"/>
            <a:ext cx="4579977" cy="1675698"/>
          </a:xfrm>
          <a:prstGeom prst="rect">
            <a:avLst/>
          </a:prstGeom>
        </p:spPr>
        <p:txBody>
          <a:bodyPr anchor="b">
            <a:noAutofit/>
            <a:scene3d>
              <a:camera prst="orthographicFront"/>
              <a:lightRig rig="threePt" dir="t"/>
            </a:scene3d>
            <a:sp3d extrusionH="57150">
              <a:bevelT w="38100" h="38100" prst="angle"/>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A50021"/>
                </a:solidFill>
                <a:latin typeface="Comic Sans MS" pitchFamily="66" charset="0"/>
              </a:rPr>
              <a:t>Note:  </a:t>
            </a:r>
            <a:br>
              <a:rPr lang="en-US" sz="2800" b="1" dirty="0">
                <a:solidFill>
                  <a:srgbClr val="A50021"/>
                </a:solidFill>
                <a:latin typeface="Comic Sans MS" pitchFamily="66" charset="0"/>
              </a:rPr>
            </a:br>
            <a:r>
              <a:rPr lang="en-US" sz="2800" b="1" dirty="0">
                <a:solidFill>
                  <a:srgbClr val="A50021"/>
                </a:solidFill>
                <a:latin typeface="Comic Sans MS" pitchFamily="66" charset="0"/>
              </a:rPr>
              <a:t>Paul was ceremonially clean when he was IN the temple </a:t>
            </a:r>
            <a:r>
              <a:rPr lang="en-US" sz="2800" b="1" dirty="0">
                <a:solidFill>
                  <a:srgbClr val="7030A0"/>
                </a:solidFill>
                <a:latin typeface="Comic Sans MS" pitchFamily="66" charset="0"/>
              </a:rPr>
              <a:t>12 days ago.  </a:t>
            </a:r>
          </a:p>
        </p:txBody>
      </p:sp>
    </p:spTree>
    <p:extLst>
      <p:ext uri="{BB962C8B-B14F-4D97-AF65-F5344CB8AC3E}">
        <p14:creationId xmlns:p14="http://schemas.microsoft.com/office/powerpoint/2010/main" val="32022271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250" fill="hold"/>
                                        <p:tgtEl>
                                          <p:spTgt spid="2051"/>
                                        </p:tgtEl>
                                        <p:attrNameLst>
                                          <p:attrName>ppt_w</p:attrName>
                                        </p:attrNameLst>
                                      </p:cBhvr>
                                      <p:tavLst>
                                        <p:tav tm="0">
                                          <p:val>
                                            <p:fltVal val="0"/>
                                          </p:val>
                                        </p:tav>
                                        <p:tav tm="100000">
                                          <p:val>
                                            <p:strVal val="#ppt_w"/>
                                          </p:val>
                                        </p:tav>
                                      </p:tavLst>
                                    </p:anim>
                                    <p:anim calcmode="lin" valueType="num">
                                      <p:cBhvr>
                                        <p:cTn id="8" dur="1250" fill="hold"/>
                                        <p:tgtEl>
                                          <p:spTgt spid="2051"/>
                                        </p:tgtEl>
                                        <p:attrNameLst>
                                          <p:attrName>ppt_h</p:attrName>
                                        </p:attrNameLst>
                                      </p:cBhvr>
                                      <p:tavLst>
                                        <p:tav tm="0">
                                          <p:val>
                                            <p:fltVal val="0"/>
                                          </p:val>
                                        </p:tav>
                                        <p:tav tm="100000">
                                          <p:val>
                                            <p:strVal val="#ppt_h"/>
                                          </p:val>
                                        </p:tav>
                                      </p:tavLst>
                                    </p:anim>
                                    <p:animEffect transition="in" filter="fade">
                                      <p:cBhvr>
                                        <p:cTn id="9" dur="1250"/>
                                        <p:tgtEl>
                                          <p:spTgt spid="2051"/>
                                        </p:tgtEl>
                                      </p:cBhvr>
                                    </p:animEffect>
                                  </p:childTnLst>
                                </p:cTn>
                              </p:par>
                            </p:childTnLst>
                          </p:cTn>
                        </p:par>
                        <p:par>
                          <p:cTn id="10" fill="hold">
                            <p:stCondLst>
                              <p:cond delay="1250"/>
                            </p:stCondLst>
                            <p:childTnLst>
                              <p:par>
                                <p:cTn id="11" presetID="42" presetClass="entr" presetSubtype="0" fill="hold" grpId="0" nodeType="after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250" fill="hold"/>
                                        <p:tgtEl>
                                          <p:spTgt spid="7"/>
                                        </p:tgtEl>
                                        <p:attrNameLst>
                                          <p:attrName>ppt_w</p:attrName>
                                        </p:attrNameLst>
                                      </p:cBhvr>
                                      <p:tavLst>
                                        <p:tav tm="0">
                                          <p:val>
                                            <p:fltVal val="0"/>
                                          </p:val>
                                        </p:tav>
                                        <p:tav tm="100000">
                                          <p:val>
                                            <p:strVal val="#ppt_w"/>
                                          </p:val>
                                        </p:tav>
                                      </p:tavLst>
                                    </p:anim>
                                    <p:anim calcmode="lin" valueType="num">
                                      <p:cBhvr>
                                        <p:cTn id="21" dur="1250" fill="hold"/>
                                        <p:tgtEl>
                                          <p:spTgt spid="7"/>
                                        </p:tgtEl>
                                        <p:attrNameLst>
                                          <p:attrName>ppt_h</p:attrName>
                                        </p:attrNameLst>
                                      </p:cBhvr>
                                      <p:tavLst>
                                        <p:tav tm="0">
                                          <p:val>
                                            <p:fltVal val="0"/>
                                          </p:val>
                                        </p:tav>
                                        <p:tav tm="100000">
                                          <p:val>
                                            <p:strVal val="#ppt_h"/>
                                          </p:val>
                                        </p:tav>
                                      </p:tavLst>
                                    </p:anim>
                                    <p:animEffect transition="in" filter="fade">
                                      <p:cBhvr>
                                        <p:cTn id="2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descr="C:\Users\Rae\Desktop\Art for CCC\1. Art - Main File\People\child girl counting.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6592645" y="-16758"/>
            <a:ext cx="5599355" cy="689151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1"/>
                </a:solidFill>
              </a:rPr>
              <a:pPr/>
              <a:t>112</a:t>
            </a:fld>
            <a:endParaRPr lang="en-US" dirty="0">
              <a:solidFill>
                <a:schemeClr val="bg1"/>
              </a:solidFill>
            </a:endParaRPr>
          </a:p>
        </p:txBody>
      </p:sp>
      <p:pic>
        <p:nvPicPr>
          <p:cNvPr id="3074" name="Picture 2" descr="C:\Users\Rae\Desktop\Art for CCC\1. Art - Main File\All white man clip art\3d white people\png\Art to file\child boy counting clear.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49" b="86519" l="6803" r="81633"/>
                    </a14:imgEffect>
                  </a14:imgLayer>
                </a14:imgProps>
              </a:ext>
              <a:ext uri="{28A0092B-C50C-407E-A947-70E740481C1C}">
                <a14:useLocalDpi xmlns:a14="http://schemas.microsoft.com/office/drawing/2010/main"/>
              </a:ext>
            </a:extLst>
          </a:blip>
          <a:srcRect/>
          <a:stretch>
            <a:fillRect/>
          </a:stretch>
        </p:blipFill>
        <p:spPr bwMode="auto">
          <a:xfrm flipH="1">
            <a:off x="-2268858" y="-533400"/>
            <a:ext cx="9816559" cy="902207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108960" y="-41668"/>
            <a:ext cx="5153584" cy="2144787"/>
          </a:xfrm>
          <a:prstGeom prst="rect">
            <a:avLst/>
          </a:prstGeom>
        </p:spPr>
        <p:txBody>
          <a:bodyPr anchor="b">
            <a:noAutofit/>
            <a:scene3d>
              <a:camera prst="orthographicFront"/>
              <a:lightRig rig="threePt" dir="t"/>
            </a:scene3d>
            <a:sp3d extrusionH="57150">
              <a:bevelT w="38100" h="38100" prst="angle"/>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A50021"/>
                </a:solidFill>
                <a:latin typeface="Comic Sans MS" pitchFamily="66" charset="0"/>
              </a:rPr>
              <a:t>It is now time </a:t>
            </a:r>
            <a:br>
              <a:rPr lang="en-US" sz="3200" b="1" dirty="0">
                <a:solidFill>
                  <a:srgbClr val="A50021"/>
                </a:solidFill>
                <a:latin typeface="Comic Sans MS" pitchFamily="66" charset="0"/>
              </a:rPr>
            </a:br>
            <a:r>
              <a:rPr lang="en-US" sz="3200" b="1" dirty="0">
                <a:solidFill>
                  <a:srgbClr val="A50021"/>
                </a:solidFill>
                <a:latin typeface="Comic Sans MS" pitchFamily="66" charset="0"/>
              </a:rPr>
              <a:t>to count </a:t>
            </a:r>
            <a:br>
              <a:rPr lang="en-US" sz="3200" b="1" dirty="0">
                <a:solidFill>
                  <a:srgbClr val="A50021"/>
                </a:solidFill>
                <a:latin typeface="Comic Sans MS" pitchFamily="66" charset="0"/>
              </a:rPr>
            </a:br>
            <a:r>
              <a:rPr lang="en-US" sz="3200" b="1" dirty="0">
                <a:solidFill>
                  <a:srgbClr val="A50021"/>
                </a:solidFill>
                <a:latin typeface="Comic Sans MS" pitchFamily="66" charset="0"/>
              </a:rPr>
              <a:t>where Paul was </a:t>
            </a:r>
            <a:br>
              <a:rPr lang="en-US" sz="3200" b="1" dirty="0">
                <a:solidFill>
                  <a:srgbClr val="A50021"/>
                </a:solidFill>
                <a:latin typeface="Comic Sans MS" pitchFamily="66" charset="0"/>
              </a:rPr>
            </a:br>
            <a:r>
              <a:rPr lang="en-US" sz="3200" b="1" dirty="0">
                <a:solidFill>
                  <a:srgbClr val="7030A0"/>
                </a:solidFill>
                <a:latin typeface="Comic Sans MS" pitchFamily="66" charset="0"/>
              </a:rPr>
              <a:t>12 days ago!  </a:t>
            </a:r>
          </a:p>
        </p:txBody>
      </p:sp>
    </p:spTree>
    <p:extLst>
      <p:ext uri="{BB962C8B-B14F-4D97-AF65-F5344CB8AC3E}">
        <p14:creationId xmlns:p14="http://schemas.microsoft.com/office/powerpoint/2010/main" val="370330806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742855153"/>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rgbClr val="7030A0"/>
                          </a:solidFill>
                        </a:rPr>
                        <a:t>Sivan 8</a:t>
                      </a:r>
                    </a:p>
                    <a:p>
                      <a:r>
                        <a:rPr lang="en-US" b="1" dirty="0">
                          <a:solidFill>
                            <a:schemeClr val="accent3">
                              <a:lumMod val="50000"/>
                            </a:schemeClr>
                          </a:solidFill>
                        </a:rPr>
                        <a:t>May 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60000"/>
                        <a:lumOff val="40000"/>
                      </a:schemeClr>
                    </a:solidFill>
                  </a:tcPr>
                </a:tc>
                <a:tc>
                  <a:txBody>
                    <a:bodyPr/>
                    <a:lstStyle/>
                    <a:p>
                      <a:r>
                        <a:rPr lang="en-US" b="1" baseline="0" dirty="0">
                          <a:solidFill>
                            <a:srgbClr val="7030A0"/>
                          </a:solidFill>
                        </a:rPr>
                        <a:t>Sivan 9</a:t>
                      </a:r>
                    </a:p>
                    <a:p>
                      <a:r>
                        <a:rPr lang="en-US" b="1" dirty="0">
                          <a:solidFill>
                            <a:schemeClr val="accent3">
                              <a:lumMod val="50000"/>
                            </a:schemeClr>
                          </a:solidFill>
                        </a:rPr>
                        <a:t>May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10</a:t>
                      </a:r>
                      <a:endParaRPr lang="en-US" b="1" baseline="0" dirty="0">
                        <a:solidFill>
                          <a:schemeClr val="accent5">
                            <a:lumMod val="50000"/>
                          </a:schemeClr>
                        </a:solidFill>
                      </a:endParaRPr>
                    </a:p>
                    <a:p>
                      <a:r>
                        <a:rPr lang="en-US" b="1" dirty="0">
                          <a:solidFill>
                            <a:schemeClr val="accent3">
                              <a:lumMod val="50000"/>
                            </a:schemeClr>
                          </a:solidFill>
                        </a:rPr>
                        <a:t>May</a:t>
                      </a:r>
                      <a:r>
                        <a:rPr lang="en-US" b="1" baseline="0" dirty="0">
                          <a:solidFill>
                            <a:schemeClr val="accent3">
                              <a:lumMod val="50000"/>
                            </a:schemeClr>
                          </a:solidFill>
                        </a:rPr>
                        <a:t> 31</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11</a:t>
                      </a:r>
                      <a:endParaRPr lang="en-US" b="1" baseline="0" dirty="0">
                        <a:solidFill>
                          <a:schemeClr val="accent5">
                            <a:lumMod val="50000"/>
                          </a:schemeClr>
                        </a:solidFill>
                      </a:endParaRPr>
                    </a:p>
                    <a:p>
                      <a:r>
                        <a:rPr lang="en-US" b="1" dirty="0">
                          <a:solidFill>
                            <a:schemeClr val="accent3">
                              <a:lumMod val="50000"/>
                            </a:schemeClr>
                          </a:solidFill>
                        </a:rPr>
                        <a:t>June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12</a:t>
                      </a:r>
                      <a:endParaRPr lang="en-US" b="1" baseline="0" dirty="0">
                        <a:solidFill>
                          <a:schemeClr val="accent5">
                            <a:lumMod val="50000"/>
                          </a:schemeClr>
                        </a:solidFill>
                      </a:endParaRPr>
                    </a:p>
                    <a:p>
                      <a:r>
                        <a:rPr lang="en-US" b="1" dirty="0">
                          <a:solidFill>
                            <a:schemeClr val="accent3">
                              <a:lumMod val="50000"/>
                            </a:schemeClr>
                          </a:solidFill>
                        </a:rPr>
                        <a:t>June 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13</a:t>
                      </a:r>
                      <a:endParaRPr lang="en-US" b="1" baseline="0" dirty="0">
                        <a:solidFill>
                          <a:schemeClr val="accent5">
                            <a:lumMod val="50000"/>
                          </a:schemeClr>
                        </a:solidFill>
                      </a:endParaRPr>
                    </a:p>
                    <a:p>
                      <a:r>
                        <a:rPr lang="en-US" b="1" dirty="0">
                          <a:solidFill>
                            <a:schemeClr val="accent3">
                              <a:lumMod val="50000"/>
                            </a:schemeClr>
                          </a:solidFill>
                        </a:rPr>
                        <a:t>June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14</a:t>
                      </a:r>
                      <a:endParaRPr lang="en-US" b="1" baseline="0" dirty="0">
                        <a:solidFill>
                          <a:schemeClr val="accent5">
                            <a:lumMod val="50000"/>
                          </a:schemeClr>
                        </a:solidFill>
                      </a:endParaRPr>
                    </a:p>
                    <a:p>
                      <a:r>
                        <a:rPr lang="en-US" b="1" dirty="0">
                          <a:solidFill>
                            <a:schemeClr val="accent3">
                              <a:lumMod val="50000"/>
                            </a:schemeClr>
                          </a:solidFill>
                        </a:rPr>
                        <a:t>June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1072775">
                <a:tc>
                  <a:txBody>
                    <a:bodyPr/>
                    <a:lstStyle/>
                    <a:p>
                      <a:r>
                        <a:rPr lang="en-US" b="1" baseline="0" dirty="0">
                          <a:solidFill>
                            <a:srgbClr val="7030A0"/>
                          </a:solidFill>
                        </a:rPr>
                        <a:t>Sivan 15</a:t>
                      </a:r>
                      <a:endParaRPr lang="en-US" b="1" baseline="0" dirty="0">
                        <a:solidFill>
                          <a:schemeClr val="accent5">
                            <a:lumMod val="50000"/>
                          </a:schemeClr>
                        </a:solidFill>
                      </a:endParaRPr>
                    </a:p>
                    <a:p>
                      <a:pPr algn="l"/>
                      <a:r>
                        <a:rPr lang="en-US" b="1" dirty="0">
                          <a:solidFill>
                            <a:schemeClr val="accent3">
                              <a:lumMod val="50000"/>
                            </a:schemeClr>
                          </a:solidFill>
                        </a:rPr>
                        <a:t>June 5</a:t>
                      </a:r>
                      <a:endParaRPr lang="en-US" sz="1050" b="1" dirty="0">
                        <a:solidFill>
                          <a:schemeClr val="accent3">
                            <a:lumMod val="50000"/>
                          </a:schemeClr>
                        </a:solidFill>
                      </a:endParaRPr>
                    </a:p>
                    <a:p>
                      <a:pPr algn="ctr"/>
                      <a:r>
                        <a:rPr lang="en-US" sz="1050" b="1" dirty="0">
                          <a:solidFill>
                            <a:schemeClr val="accent3">
                              <a:lumMod val="50000"/>
                            </a:schemeClr>
                          </a:solidFill>
                        </a:rPr>
                        <a:t> </a:t>
                      </a:r>
                      <a:endParaRPr lang="en-US" sz="2400" b="1" dirty="0">
                        <a:ln>
                          <a:solidFill>
                            <a:srgbClr val="002060"/>
                          </a:solidFill>
                        </a:ln>
                        <a:solidFill>
                          <a:schemeClr val="accent5"/>
                        </a:solidFill>
                        <a:effectLst>
                          <a:outerShdw blurRad="50800" dist="38100" dir="5400000" algn="t" rotWithShape="0">
                            <a:prstClr val="black">
                              <a:alpha val="40000"/>
                            </a:prstClr>
                          </a:outerShdw>
                        </a:effectLst>
                        <a:latin typeface="Cooper Black"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16</a:t>
                      </a:r>
                    </a:p>
                    <a:p>
                      <a:r>
                        <a:rPr lang="en-US" b="1" dirty="0">
                          <a:solidFill>
                            <a:schemeClr val="accent3">
                              <a:lumMod val="50000"/>
                            </a:schemeClr>
                          </a:solidFill>
                        </a:rPr>
                        <a:t>June 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17</a:t>
                      </a:r>
                      <a:endParaRPr lang="en-US" b="1" baseline="0" dirty="0">
                        <a:solidFill>
                          <a:schemeClr val="accent5">
                            <a:lumMod val="50000"/>
                          </a:schemeClr>
                        </a:solidFill>
                      </a:endParaRPr>
                    </a:p>
                    <a:p>
                      <a:r>
                        <a:rPr lang="en-US" b="1" dirty="0">
                          <a:solidFill>
                            <a:schemeClr val="accent3">
                              <a:lumMod val="50000"/>
                            </a:schemeClr>
                          </a:solidFill>
                        </a:rPr>
                        <a:t>June 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18</a:t>
                      </a:r>
                      <a:endParaRPr lang="en-US" b="1" baseline="0" dirty="0">
                        <a:solidFill>
                          <a:schemeClr val="accent5">
                            <a:lumMod val="50000"/>
                          </a:schemeClr>
                        </a:solidFill>
                      </a:endParaRPr>
                    </a:p>
                    <a:p>
                      <a:r>
                        <a:rPr lang="en-US" b="1" dirty="0">
                          <a:solidFill>
                            <a:schemeClr val="accent3">
                              <a:lumMod val="50000"/>
                            </a:schemeClr>
                          </a:solidFill>
                        </a:rPr>
                        <a:t>June 8</a:t>
                      </a:r>
                    </a:p>
                    <a:p>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19</a:t>
                      </a:r>
                      <a:endParaRPr lang="en-US" b="1" baseline="0" dirty="0">
                        <a:solidFill>
                          <a:schemeClr val="accent5">
                            <a:lumMod val="50000"/>
                          </a:schemeClr>
                        </a:solidFill>
                      </a:endParaRPr>
                    </a:p>
                    <a:p>
                      <a:r>
                        <a:rPr lang="en-US" b="1" dirty="0">
                          <a:solidFill>
                            <a:schemeClr val="accent3">
                              <a:lumMod val="50000"/>
                            </a:schemeClr>
                          </a:solidFill>
                        </a:rPr>
                        <a:t>June   9</a:t>
                      </a:r>
                    </a:p>
                    <a:p>
                      <a:endParaRPr lang="en-US" b="1" dirty="0">
                        <a:solidFill>
                          <a:schemeClr val="accent3">
                            <a:lumMod val="50000"/>
                          </a:schemeClr>
                        </a:solidFill>
                      </a:endParaRPr>
                    </a:p>
                    <a:p>
                      <a:pPr algn="ct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20</a:t>
                      </a:r>
                      <a:endParaRPr lang="en-US" b="1" baseline="0" dirty="0">
                        <a:solidFill>
                          <a:schemeClr val="accent5">
                            <a:lumMod val="50000"/>
                          </a:schemeClr>
                        </a:solidFill>
                      </a:endParaRPr>
                    </a:p>
                    <a:p>
                      <a:r>
                        <a:rPr lang="en-US" b="1" dirty="0">
                          <a:solidFill>
                            <a:schemeClr val="accent3">
                              <a:lumMod val="50000"/>
                            </a:schemeClr>
                          </a:solidFill>
                        </a:rPr>
                        <a:t>June 10</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b="1" baseline="0" dirty="0">
                          <a:solidFill>
                            <a:srgbClr val="7030A0"/>
                          </a:solidFill>
                        </a:rPr>
                        <a:t>Sivan 21</a:t>
                      </a:r>
                      <a:endParaRPr lang="en-US" b="1" baseline="0" dirty="0">
                        <a:solidFill>
                          <a:schemeClr val="accent5">
                            <a:lumMod val="50000"/>
                          </a:schemeClr>
                        </a:solidFill>
                      </a:endParaRPr>
                    </a:p>
                    <a:p>
                      <a:r>
                        <a:rPr lang="en-US" b="1" dirty="0">
                          <a:solidFill>
                            <a:schemeClr val="accent3">
                              <a:lumMod val="50000"/>
                            </a:schemeClr>
                          </a:solidFill>
                        </a:rPr>
                        <a:t>June 11</a:t>
                      </a: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113</a:t>
            </a:fld>
            <a:endParaRPr lang="en-US" dirty="0"/>
          </a:p>
        </p:txBody>
      </p:sp>
      <p:sp>
        <p:nvSpPr>
          <p:cNvPr id="40" name="Content Placeholder 2"/>
          <p:cNvSpPr txBox="1">
            <a:spLocks/>
          </p:cNvSpPr>
          <p:nvPr/>
        </p:nvSpPr>
        <p:spPr>
          <a:xfrm>
            <a:off x="10210597" y="2442528"/>
            <a:ext cx="1625568" cy="1303167"/>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solidFill>
                  <a:schemeClr val="tx1">
                    <a:lumMod val="50000"/>
                    <a:lumOff val="50000"/>
                  </a:schemeClr>
                </a:solidFill>
              </a:rPr>
              <a:t>[24:5-6] </a:t>
            </a:r>
            <a:r>
              <a:rPr lang="en-US" sz="1800" dirty="0">
                <a:solidFill>
                  <a:schemeClr val="tx1">
                    <a:lumMod val="50000"/>
                    <a:lumOff val="50000"/>
                  </a:schemeClr>
                </a:solidFill>
              </a:rPr>
              <a:t> Paul was </a:t>
            </a:r>
            <a:r>
              <a:rPr lang="en-US" sz="1800" b="1" u="sng" dirty="0">
                <a:solidFill>
                  <a:schemeClr val="tx1">
                    <a:lumMod val="50000"/>
                    <a:lumOff val="50000"/>
                  </a:schemeClr>
                </a:solidFill>
              </a:rPr>
              <a:t>accused of profaning the temple</a:t>
            </a:r>
            <a:r>
              <a:rPr lang="en-US" sz="1800" b="1" dirty="0">
                <a:solidFill>
                  <a:schemeClr val="tx1">
                    <a:lumMod val="50000"/>
                    <a:lumOff val="50000"/>
                  </a:schemeClr>
                </a:solidFill>
              </a:rPr>
              <a:t>.</a:t>
            </a:r>
            <a:r>
              <a:rPr lang="en-US" sz="1800" dirty="0">
                <a:solidFill>
                  <a:schemeClr val="tx1">
                    <a:lumMod val="50000"/>
                    <a:lumOff val="50000"/>
                  </a:schemeClr>
                </a:solidFill>
              </a:rPr>
              <a:t> </a:t>
            </a:r>
          </a:p>
        </p:txBody>
      </p:sp>
      <p:sp>
        <p:nvSpPr>
          <p:cNvPr id="24" name="Rounded Rectangle 23"/>
          <p:cNvSpPr/>
          <p:nvPr/>
        </p:nvSpPr>
        <p:spPr>
          <a:xfrm>
            <a:off x="10217711" y="4279468"/>
            <a:ext cx="1591893" cy="1935843"/>
          </a:xfrm>
          <a:prstGeom prst="roundRect">
            <a:avLst>
              <a:gd name="adj" fmla="val 9396"/>
            </a:avLst>
          </a:prstGeom>
          <a:noFill/>
          <a:ln w="57150" cmpd="sng">
            <a:solidFill>
              <a:srgbClr val="660033"/>
            </a:solidFill>
          </a:ln>
          <a:effectLst>
            <a:glow rad="101600">
              <a:schemeClr val="tx1">
                <a:lumMod val="50000"/>
                <a:lumOff val="50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p:cNvSpPr txBox="1">
            <a:spLocks/>
          </p:cNvSpPr>
          <p:nvPr/>
        </p:nvSpPr>
        <p:spPr>
          <a:xfrm>
            <a:off x="419100" y="38100"/>
            <a:ext cx="561975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rgbClr val="7030A0"/>
                </a:solidFill>
              </a:rPr>
              <a:t>3</a:t>
            </a:r>
            <a:r>
              <a:rPr lang="en-US" sz="5400" b="1" baseline="30000" dirty="0">
                <a:solidFill>
                  <a:srgbClr val="7030A0"/>
                </a:solidFill>
              </a:rPr>
              <a:t>rd</a:t>
            </a:r>
            <a:r>
              <a:rPr lang="en-US" sz="5400" b="1" dirty="0">
                <a:solidFill>
                  <a:srgbClr val="7030A0"/>
                </a:solidFill>
              </a:rPr>
              <a:t> Month ~ Sivan   </a:t>
            </a:r>
          </a:p>
        </p:txBody>
      </p:sp>
      <p:pic>
        <p:nvPicPr>
          <p:cNvPr id="18" name="Picture 4" descr="C:\Users\Rae\Desktop\3.18 Paul &amp; Pentecost\Art\50 cle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5486" y="1940047"/>
            <a:ext cx="550045" cy="401785"/>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15614" y="3107600"/>
            <a:ext cx="1598999" cy="2308324"/>
          </a:xfrm>
          <a:prstGeom prst="rect">
            <a:avLst/>
          </a:prstGeom>
          <a:noFill/>
        </p:spPr>
        <p:txBody>
          <a:bodyPr wrap="square" rtlCol="0">
            <a:spAutoFit/>
          </a:bodyPr>
          <a:lstStyle/>
          <a:p>
            <a:pPr algn="ctr" defTabSz="914400">
              <a:defRPr/>
            </a:pPr>
            <a:r>
              <a:rPr lang="en-US" dirty="0">
                <a:solidFill>
                  <a:schemeClr val="tx1">
                    <a:lumMod val="50000"/>
                    <a:lumOff val="50000"/>
                  </a:schemeClr>
                </a:solidFill>
                <a:latin typeface="MV Boli" pitchFamily="2" charset="0"/>
                <a:cs typeface="MV Boli" pitchFamily="2" charset="0"/>
              </a:rPr>
              <a:t>On </a:t>
            </a:r>
            <a:r>
              <a:rPr lang="en-US" b="1" u="sng" dirty="0">
                <a:solidFill>
                  <a:schemeClr val="tx1">
                    <a:lumMod val="50000"/>
                    <a:lumOff val="50000"/>
                  </a:schemeClr>
                </a:solidFill>
                <a:latin typeface="MV Boli" pitchFamily="2" charset="0"/>
                <a:cs typeface="MV Boli" pitchFamily="2" charset="0"/>
              </a:rPr>
              <a:t>this da</a:t>
            </a:r>
            <a:r>
              <a:rPr lang="en-US" b="1" dirty="0">
                <a:solidFill>
                  <a:schemeClr val="tx1">
                    <a:lumMod val="50000"/>
                    <a:lumOff val="50000"/>
                  </a:schemeClr>
                </a:solidFill>
                <a:latin typeface="MV Boli" pitchFamily="2" charset="0"/>
                <a:cs typeface="MV Boli" pitchFamily="2" charset="0"/>
              </a:rPr>
              <a:t>y </a:t>
            </a:r>
            <a:r>
              <a:rPr lang="en-US" sz="1400" dirty="0">
                <a:solidFill>
                  <a:schemeClr val="tx1">
                    <a:lumMod val="50000"/>
                    <a:lumOff val="50000"/>
                  </a:schemeClr>
                </a:solidFill>
                <a:latin typeface="MV Boli" pitchFamily="2" charset="0"/>
                <a:cs typeface="MV Boli" pitchFamily="2" charset="0"/>
              </a:rPr>
              <a:t>[Sun] </a:t>
            </a:r>
            <a:r>
              <a:rPr lang="en-US" dirty="0">
                <a:solidFill>
                  <a:schemeClr val="tx1">
                    <a:lumMod val="50000"/>
                    <a:lumOff val="50000"/>
                  </a:schemeClr>
                </a:solidFill>
                <a:latin typeface="MV Boli" pitchFamily="2" charset="0"/>
                <a:cs typeface="MV Boli" pitchFamily="2" charset="0"/>
              </a:rPr>
              <a:t>Paul continued his journey with the Roman guard to Caesarea ~ 25+ miles.</a:t>
            </a:r>
          </a:p>
        </p:txBody>
      </p:sp>
      <p:sp>
        <p:nvSpPr>
          <p:cNvPr id="2" name="TextBox 1"/>
          <p:cNvSpPr txBox="1"/>
          <p:nvPr/>
        </p:nvSpPr>
        <p:spPr>
          <a:xfrm>
            <a:off x="294821" y="1937748"/>
            <a:ext cx="1279336" cy="46166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400" b="1" dirty="0">
                <a:ln>
                  <a:solidFill>
                    <a:srgbClr val="002060"/>
                  </a:solidFill>
                </a:ln>
                <a:solidFill>
                  <a:schemeClr val="accent5"/>
                </a:solidFill>
                <a:effectLst>
                  <a:outerShdw blurRad="50800" dist="38100" dir="5400000" algn="t" rotWithShape="0">
                    <a:prstClr val="black">
                      <a:alpha val="40000"/>
                    </a:prstClr>
                  </a:outerShdw>
                </a:effectLst>
                <a:latin typeface="Cooper Black" pitchFamily="18" charset="0"/>
              </a:rPr>
              <a:t>Omer</a:t>
            </a:r>
            <a:endParaRPr lang="en-US" dirty="0"/>
          </a:p>
        </p:txBody>
      </p:sp>
      <p:pic>
        <p:nvPicPr>
          <p:cNvPr id="31" name="Picture 3" descr="C:\Users\Rae\Desktop\roman soldier on horse.jpg"/>
          <p:cNvPicPr>
            <a:picLocks noChangeAspect="1" noChangeArrowheads="1"/>
          </p:cNvPicPr>
          <p:nvPr/>
        </p:nvPicPr>
        <p:blipFill>
          <a:blip r:embed="rId4" cstate="email">
            <a:graysc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412554" y="5323324"/>
            <a:ext cx="1412728" cy="1261617"/>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628513" y="3796497"/>
            <a:ext cx="1446835" cy="2062103"/>
          </a:xfrm>
          <a:prstGeom prst="rect">
            <a:avLst/>
          </a:prstGeom>
          <a:solidFill>
            <a:schemeClr val="accent3">
              <a:lumMod val="20000"/>
              <a:lumOff val="80000"/>
            </a:schemeClr>
          </a:solidFill>
        </p:spPr>
        <p:txBody>
          <a:bodyPr wrap="square" rtlCol="0">
            <a:spAutoFit/>
          </a:bodyPr>
          <a:lstStyle/>
          <a:p>
            <a:pPr algn="ctr" defTabSz="914400">
              <a:defRPr/>
            </a:pPr>
            <a:r>
              <a:rPr lang="en-US" sz="1600" dirty="0">
                <a:solidFill>
                  <a:schemeClr val="tx1">
                    <a:lumMod val="50000"/>
                    <a:lumOff val="50000"/>
                  </a:schemeClr>
                </a:solidFill>
                <a:latin typeface="MV Boli" pitchFamily="2" charset="0"/>
                <a:cs typeface="MV Boli" pitchFamily="2" charset="0"/>
              </a:rPr>
              <a:t>Ananias arrives; </a:t>
            </a:r>
            <a:br>
              <a:rPr lang="en-US" sz="1600" dirty="0">
                <a:solidFill>
                  <a:schemeClr val="tx1">
                    <a:lumMod val="50000"/>
                    <a:lumOff val="50000"/>
                  </a:schemeClr>
                </a:solidFill>
                <a:latin typeface="MV Boli" pitchFamily="2" charset="0"/>
                <a:cs typeface="MV Boli" pitchFamily="2" charset="0"/>
              </a:rPr>
            </a:br>
            <a:r>
              <a:rPr lang="en-US" sz="1600" dirty="0">
                <a:solidFill>
                  <a:schemeClr val="tx1">
                    <a:lumMod val="50000"/>
                    <a:lumOff val="50000"/>
                  </a:schemeClr>
                </a:solidFill>
                <a:latin typeface="MV Boli" pitchFamily="2" charset="0"/>
                <a:cs typeface="MV Boli" pitchFamily="2" charset="0"/>
              </a:rPr>
              <a:t>the case proceeds before Shabbat; the accusations are given!</a:t>
            </a:r>
          </a:p>
        </p:txBody>
      </p:sp>
      <p:sp>
        <p:nvSpPr>
          <p:cNvPr id="21" name="TextBox 20"/>
          <p:cNvSpPr txBox="1"/>
          <p:nvPr/>
        </p:nvSpPr>
        <p:spPr>
          <a:xfrm>
            <a:off x="10293319" y="4430545"/>
            <a:ext cx="1446835" cy="1754326"/>
          </a:xfrm>
          <a:prstGeom prst="rect">
            <a:avLst/>
          </a:prstGeom>
          <a:noFill/>
        </p:spPr>
        <p:txBody>
          <a:bodyPr wrap="square" rtlCol="0">
            <a:spAutoFit/>
          </a:bodyPr>
          <a:lstStyle/>
          <a:p>
            <a:pPr algn="ctr" defTabSz="914400">
              <a:defRPr/>
            </a:pPr>
            <a:r>
              <a:rPr lang="en-US" b="1" dirty="0">
                <a:solidFill>
                  <a:srgbClr val="660033"/>
                </a:solidFill>
                <a:effectLst>
                  <a:glow rad="406400">
                    <a:schemeClr val="accent5">
                      <a:lumMod val="60000"/>
                      <a:lumOff val="40000"/>
                    </a:schemeClr>
                  </a:glow>
                </a:effectLst>
                <a:latin typeface="MV Boli" pitchFamily="2" charset="0"/>
                <a:cs typeface="MV Boli" pitchFamily="2" charset="0"/>
              </a:rPr>
              <a:t>Was Paul profaning the temple 12 days ago?  </a:t>
            </a:r>
            <a:br>
              <a:rPr lang="en-US" b="1" dirty="0">
                <a:solidFill>
                  <a:srgbClr val="660033"/>
                </a:solidFill>
                <a:effectLst>
                  <a:glow rad="406400">
                    <a:schemeClr val="accent5">
                      <a:lumMod val="60000"/>
                      <a:lumOff val="40000"/>
                    </a:schemeClr>
                  </a:glow>
                </a:effectLst>
                <a:latin typeface="MV Boli" pitchFamily="2" charset="0"/>
                <a:cs typeface="MV Boli" pitchFamily="2" charset="0"/>
              </a:rPr>
            </a:br>
            <a:r>
              <a:rPr lang="en-US" b="1" dirty="0">
                <a:solidFill>
                  <a:srgbClr val="660033"/>
                </a:solidFill>
                <a:effectLst>
                  <a:glow rad="406400">
                    <a:schemeClr val="accent5">
                      <a:lumMod val="60000"/>
                      <a:lumOff val="40000"/>
                    </a:schemeClr>
                  </a:glow>
                </a:effectLst>
                <a:latin typeface="MV Boli" pitchFamily="2" charset="0"/>
                <a:cs typeface="MV Boli" pitchFamily="2" charset="0"/>
              </a:rPr>
              <a:t>Let’s see!</a:t>
            </a:r>
          </a:p>
        </p:txBody>
      </p:sp>
      <p:sp>
        <p:nvSpPr>
          <p:cNvPr id="25" name="Content Placeholder 2"/>
          <p:cNvSpPr txBox="1">
            <a:spLocks/>
          </p:cNvSpPr>
          <p:nvPr/>
        </p:nvSpPr>
        <p:spPr>
          <a:xfrm>
            <a:off x="2163694" y="3389451"/>
            <a:ext cx="6270154" cy="2168713"/>
          </a:xfrm>
          <a:prstGeom prst="rect">
            <a:avLst/>
          </a:prstGeom>
          <a:solidFill>
            <a:schemeClr val="accent1">
              <a:lumMod val="20000"/>
              <a:lumOff val="80000"/>
            </a:schemeClr>
          </a:solidFill>
          <a:ln w="57150">
            <a:solidFill>
              <a:srgbClr val="002060"/>
            </a:solidFill>
          </a:ln>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3600" b="1" dirty="0">
                <a:solidFill>
                  <a:srgbClr val="002060"/>
                </a:solidFill>
              </a:rPr>
              <a:t>24:11  </a:t>
            </a:r>
            <a:r>
              <a:rPr lang="en-US" sz="3200" dirty="0">
                <a:solidFill>
                  <a:srgbClr val="002060"/>
                </a:solidFill>
              </a:rPr>
              <a:t>Because that thou </a:t>
            </a:r>
            <a:r>
              <a:rPr lang="en-US" sz="3200" dirty="0" err="1">
                <a:solidFill>
                  <a:srgbClr val="002060"/>
                </a:solidFill>
              </a:rPr>
              <a:t>mayest</a:t>
            </a:r>
            <a:r>
              <a:rPr lang="en-US" sz="3200" dirty="0">
                <a:solidFill>
                  <a:srgbClr val="002060"/>
                </a:solidFill>
              </a:rPr>
              <a:t> understand, </a:t>
            </a:r>
            <a:r>
              <a:rPr lang="en-US" sz="3200" b="1" u="sng" dirty="0">
                <a:solidFill>
                  <a:srgbClr val="A50021"/>
                </a:solidFill>
              </a:rPr>
              <a:t>that </a:t>
            </a:r>
            <a:r>
              <a:rPr lang="en-US" sz="3200" b="1" u="sng" dirty="0">
                <a:solidFill>
                  <a:srgbClr val="A50021"/>
                </a:solidFill>
                <a:effectLst>
                  <a:glow rad="228600">
                    <a:schemeClr val="accent6">
                      <a:satMod val="175000"/>
                      <a:alpha val="40000"/>
                    </a:schemeClr>
                  </a:glow>
                </a:effectLst>
              </a:rPr>
              <a:t>there are yet </a:t>
            </a:r>
            <a:br>
              <a:rPr lang="en-US" sz="3200" b="1" u="sng" dirty="0">
                <a:solidFill>
                  <a:srgbClr val="A50021"/>
                </a:solidFill>
                <a:effectLst>
                  <a:glow rad="228600">
                    <a:schemeClr val="accent6">
                      <a:satMod val="175000"/>
                      <a:alpha val="40000"/>
                    </a:schemeClr>
                  </a:glow>
                </a:effectLst>
              </a:rPr>
            </a:br>
            <a:r>
              <a:rPr lang="en-US" sz="3200" b="1" u="sng" dirty="0">
                <a:solidFill>
                  <a:srgbClr val="A50021"/>
                </a:solidFill>
                <a:effectLst>
                  <a:glow rad="228600">
                    <a:schemeClr val="accent6">
                      <a:satMod val="175000"/>
                      <a:alpha val="40000"/>
                    </a:schemeClr>
                  </a:glow>
                </a:effectLst>
              </a:rPr>
              <a:t>but twelve da</a:t>
            </a:r>
            <a:r>
              <a:rPr lang="en-US" sz="3200" b="1" dirty="0">
                <a:solidFill>
                  <a:srgbClr val="A50021"/>
                </a:solidFill>
                <a:effectLst>
                  <a:glow rad="228600">
                    <a:schemeClr val="accent6">
                      <a:satMod val="175000"/>
                      <a:alpha val="40000"/>
                    </a:schemeClr>
                  </a:glow>
                </a:effectLst>
              </a:rPr>
              <a:t>y</a:t>
            </a:r>
            <a:r>
              <a:rPr lang="en-US" sz="3200" b="1" u="sng" dirty="0">
                <a:solidFill>
                  <a:srgbClr val="A50021"/>
                </a:solidFill>
                <a:effectLst>
                  <a:glow rad="228600">
                    <a:schemeClr val="accent6">
                      <a:satMod val="175000"/>
                      <a:alpha val="40000"/>
                    </a:schemeClr>
                  </a:glow>
                </a:effectLst>
              </a:rPr>
              <a:t>s since I went u</a:t>
            </a:r>
            <a:r>
              <a:rPr lang="en-US" sz="3200" b="1" dirty="0">
                <a:solidFill>
                  <a:srgbClr val="A50021"/>
                </a:solidFill>
                <a:effectLst>
                  <a:glow rad="228600">
                    <a:schemeClr val="accent6">
                      <a:satMod val="175000"/>
                      <a:alpha val="40000"/>
                    </a:schemeClr>
                  </a:glow>
                </a:effectLst>
              </a:rPr>
              <a:t>p</a:t>
            </a:r>
            <a:r>
              <a:rPr lang="en-US" sz="3200" b="1" u="sng" dirty="0">
                <a:solidFill>
                  <a:srgbClr val="A50021"/>
                </a:solidFill>
              </a:rPr>
              <a:t> </a:t>
            </a:r>
            <a:br>
              <a:rPr lang="en-US" sz="3200" b="1" u="sng" dirty="0">
                <a:solidFill>
                  <a:srgbClr val="A50021"/>
                </a:solidFill>
              </a:rPr>
            </a:br>
            <a:r>
              <a:rPr lang="en-US" sz="3200" b="1" u="sng" dirty="0">
                <a:solidFill>
                  <a:srgbClr val="A50021"/>
                </a:solidFill>
              </a:rPr>
              <a:t>to Jerusalem for to worshi</a:t>
            </a:r>
            <a:r>
              <a:rPr lang="en-US" sz="3200" b="1" dirty="0">
                <a:solidFill>
                  <a:srgbClr val="A50021"/>
                </a:solidFill>
              </a:rPr>
              <a:t>p. </a:t>
            </a:r>
            <a:endParaRPr lang="en-US" sz="3200" dirty="0">
              <a:solidFill>
                <a:srgbClr val="002060"/>
              </a:solidFill>
            </a:endParaRPr>
          </a:p>
        </p:txBody>
      </p:sp>
      <p:sp>
        <p:nvSpPr>
          <p:cNvPr id="4" name="8-Point Star 3"/>
          <p:cNvSpPr/>
          <p:nvPr/>
        </p:nvSpPr>
        <p:spPr>
          <a:xfrm>
            <a:off x="7783560" y="2434138"/>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1</a:t>
            </a:r>
          </a:p>
        </p:txBody>
      </p:sp>
      <p:sp>
        <p:nvSpPr>
          <p:cNvPr id="27" name="8-Point Star 26"/>
          <p:cNvSpPr/>
          <p:nvPr/>
        </p:nvSpPr>
        <p:spPr>
          <a:xfrm>
            <a:off x="6162936" y="2445106"/>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2</a:t>
            </a:r>
          </a:p>
        </p:txBody>
      </p:sp>
      <p:sp>
        <p:nvSpPr>
          <p:cNvPr id="29" name="8-Point Star 28"/>
          <p:cNvSpPr/>
          <p:nvPr/>
        </p:nvSpPr>
        <p:spPr>
          <a:xfrm>
            <a:off x="4528926" y="2445106"/>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3</a:t>
            </a:r>
          </a:p>
        </p:txBody>
      </p:sp>
      <p:sp>
        <p:nvSpPr>
          <p:cNvPr id="32" name="8-Point Star 31"/>
          <p:cNvSpPr/>
          <p:nvPr/>
        </p:nvSpPr>
        <p:spPr>
          <a:xfrm>
            <a:off x="2890527" y="2445106"/>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4</a:t>
            </a:r>
          </a:p>
        </p:txBody>
      </p:sp>
      <p:sp>
        <p:nvSpPr>
          <p:cNvPr id="33" name="8-Point Star 32"/>
          <p:cNvSpPr/>
          <p:nvPr/>
        </p:nvSpPr>
        <p:spPr>
          <a:xfrm>
            <a:off x="1237901" y="2445106"/>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5</a:t>
            </a:r>
          </a:p>
        </p:txBody>
      </p:sp>
      <p:sp>
        <p:nvSpPr>
          <p:cNvPr id="35" name="8-Point Star 34"/>
          <p:cNvSpPr/>
          <p:nvPr/>
        </p:nvSpPr>
        <p:spPr>
          <a:xfrm>
            <a:off x="11057249" y="1517842"/>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6</a:t>
            </a:r>
          </a:p>
        </p:txBody>
      </p:sp>
      <p:sp>
        <p:nvSpPr>
          <p:cNvPr id="36" name="8-Point Star 35"/>
          <p:cNvSpPr/>
          <p:nvPr/>
        </p:nvSpPr>
        <p:spPr>
          <a:xfrm>
            <a:off x="9421793" y="1517842"/>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7</a:t>
            </a:r>
          </a:p>
        </p:txBody>
      </p:sp>
      <p:sp>
        <p:nvSpPr>
          <p:cNvPr id="37" name="8-Point Star 36"/>
          <p:cNvSpPr/>
          <p:nvPr/>
        </p:nvSpPr>
        <p:spPr>
          <a:xfrm>
            <a:off x="7792037" y="1510381"/>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8</a:t>
            </a:r>
          </a:p>
        </p:txBody>
      </p:sp>
      <p:sp>
        <p:nvSpPr>
          <p:cNvPr id="38" name="8-Point Star 37"/>
          <p:cNvSpPr/>
          <p:nvPr/>
        </p:nvSpPr>
        <p:spPr>
          <a:xfrm>
            <a:off x="6130389" y="1510381"/>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9</a:t>
            </a:r>
          </a:p>
        </p:txBody>
      </p:sp>
      <p:sp>
        <p:nvSpPr>
          <p:cNvPr id="39" name="8-Point Star 38"/>
          <p:cNvSpPr/>
          <p:nvPr/>
        </p:nvSpPr>
        <p:spPr>
          <a:xfrm>
            <a:off x="4517350" y="1510381"/>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10</a:t>
            </a:r>
          </a:p>
        </p:txBody>
      </p:sp>
      <p:sp>
        <p:nvSpPr>
          <p:cNvPr id="41" name="8-Point Star 40"/>
          <p:cNvSpPr/>
          <p:nvPr/>
        </p:nvSpPr>
        <p:spPr>
          <a:xfrm>
            <a:off x="2864372" y="1510381"/>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11</a:t>
            </a:r>
          </a:p>
        </p:txBody>
      </p:sp>
      <p:sp>
        <p:nvSpPr>
          <p:cNvPr id="42" name="8-Point Star 41"/>
          <p:cNvSpPr/>
          <p:nvPr/>
        </p:nvSpPr>
        <p:spPr>
          <a:xfrm>
            <a:off x="1227810" y="1222585"/>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12</a:t>
            </a:r>
          </a:p>
        </p:txBody>
      </p:sp>
      <p:pic>
        <p:nvPicPr>
          <p:cNvPr id="43" name="Picture 2" descr="C:\Users\Rae\Desktop\paul before feli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00878" y="2966901"/>
            <a:ext cx="1030147" cy="77146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3" name="Striped Right Arrow 22"/>
          <p:cNvSpPr/>
          <p:nvPr/>
        </p:nvSpPr>
        <p:spPr>
          <a:xfrm>
            <a:off x="2026465" y="5794868"/>
            <a:ext cx="7515397" cy="731521"/>
          </a:xfrm>
          <a:prstGeom prst="stripedRightArrow">
            <a:avLst/>
          </a:prstGeom>
          <a:solidFill>
            <a:schemeClr val="bg1">
              <a:lumMod val="65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DAYS  #1                 #2                           #3                        #4                   #5</a:t>
            </a:r>
            <a:endParaRPr lang="en-US" sz="2400" b="1" dirty="0">
              <a:solidFill>
                <a:schemeClr val="tx2">
                  <a:lumMod val="75000"/>
                </a:schemeClr>
              </a:solidFill>
            </a:endParaRPr>
          </a:p>
        </p:txBody>
      </p:sp>
      <p:sp>
        <p:nvSpPr>
          <p:cNvPr id="44" name="Title 2"/>
          <p:cNvSpPr txBox="1">
            <a:spLocks/>
          </p:cNvSpPr>
          <p:nvPr/>
        </p:nvSpPr>
        <p:spPr>
          <a:xfrm>
            <a:off x="5237254" y="109937"/>
            <a:ext cx="5745080" cy="562527"/>
          </a:xfrm>
          <a:prstGeom prst="rect">
            <a:avLst/>
          </a:prstGeom>
        </p:spPr>
        <p:txBody>
          <a:bodyPr anchor="b">
            <a:normAutofit fontScale="90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rgbClr val="0070C0"/>
                </a:solidFill>
                <a:effectLst>
                  <a:glow rad="228600">
                    <a:srgbClr val="FFFF00">
                      <a:alpha val="40000"/>
                    </a:srgbClr>
                  </a:glow>
                </a:effectLst>
                <a:latin typeface="Comic Sans MS" pitchFamily="66" charset="0"/>
              </a:rPr>
              <a:t>Let’s count the 12 days!</a:t>
            </a:r>
          </a:p>
        </p:txBody>
      </p:sp>
    </p:spTree>
    <p:extLst>
      <p:ext uri="{BB962C8B-B14F-4D97-AF65-F5344CB8AC3E}">
        <p14:creationId xmlns:p14="http://schemas.microsoft.com/office/powerpoint/2010/main" val="415597585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4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44">
                                            <p:txEl>
                                              <p:pRg st="0" end="0"/>
                                            </p:txEl>
                                          </p:spTgt>
                                        </p:tgtEl>
                                        <p:attrNameLst>
                                          <p:attrName>ppt_w</p:attrName>
                                        </p:attrNameLst>
                                      </p:cBhvr>
                                    </p:anim>
                                    <p:anim by="(#ppt_w*0.50)" calcmode="lin" valueType="num">
                                      <p:cBhvr>
                                        <p:cTn id="8" dur="500" decel="50000" autoRev="1" fill="hold">
                                          <p:stCondLst>
                                            <p:cond delay="0"/>
                                          </p:stCondLst>
                                        </p:cTn>
                                        <p:tgtEl>
                                          <p:spTgt spid="44">
                                            <p:txEl>
                                              <p:pRg st="0" end="0"/>
                                            </p:txEl>
                                          </p:spTgt>
                                        </p:tgtEl>
                                        <p:attrNameLst>
                                          <p:attrName>ppt_x</p:attrName>
                                        </p:attrNameLst>
                                      </p:cBhvr>
                                    </p:anim>
                                    <p:anim from="(-#ppt_h/2)" to="(#ppt_y)" calcmode="lin" valueType="num">
                                      <p:cBhvr>
                                        <p:cTn id="9" dur="1000" fill="hold">
                                          <p:stCondLst>
                                            <p:cond delay="0"/>
                                          </p:stCondLst>
                                        </p:cTn>
                                        <p:tgtEl>
                                          <p:spTgt spid="44">
                                            <p:txEl>
                                              <p:pRg st="0" end="0"/>
                                            </p:txEl>
                                          </p:spTgt>
                                        </p:tgtEl>
                                        <p:attrNameLst>
                                          <p:attrName>ppt_y</p:attrName>
                                        </p:attrNameLst>
                                      </p:cBhvr>
                                    </p:anim>
                                    <p:animRot by="21600000">
                                      <p:cBhvr>
                                        <p:cTn id="10" dur="1000" fill="hold">
                                          <p:stCondLst>
                                            <p:cond delay="0"/>
                                          </p:stCondLst>
                                        </p:cTn>
                                        <p:tgtEl>
                                          <p:spTgt spid="44">
                                            <p:txEl>
                                              <p:pRg st="0" end="0"/>
                                            </p:txEl>
                                          </p:spTgt>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900"/>
                            </p:stCondLst>
                            <p:childTnLst>
                              <p:par>
                                <p:cTn id="17" presetID="26" presetClass="entr" presetSubtype="0" fill="hold" nodeType="afterEffect">
                                  <p:stCondLst>
                                    <p:cond delay="50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80">
                                          <p:stCondLst>
                                            <p:cond delay="0"/>
                                          </p:stCondLst>
                                        </p:cTn>
                                        <p:tgtEl>
                                          <p:spTgt spid="43"/>
                                        </p:tgtEl>
                                      </p:cBhvr>
                                    </p:animEffect>
                                    <p:anim calcmode="lin" valueType="num">
                                      <p:cBhvr>
                                        <p:cTn id="2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5" dur="26">
                                          <p:stCondLst>
                                            <p:cond delay="650"/>
                                          </p:stCondLst>
                                        </p:cTn>
                                        <p:tgtEl>
                                          <p:spTgt spid="43"/>
                                        </p:tgtEl>
                                      </p:cBhvr>
                                      <p:to x="100000" y="60000"/>
                                    </p:animScale>
                                    <p:animScale>
                                      <p:cBhvr>
                                        <p:cTn id="26" dur="166" decel="50000">
                                          <p:stCondLst>
                                            <p:cond delay="676"/>
                                          </p:stCondLst>
                                        </p:cTn>
                                        <p:tgtEl>
                                          <p:spTgt spid="43"/>
                                        </p:tgtEl>
                                      </p:cBhvr>
                                      <p:to x="100000" y="100000"/>
                                    </p:animScale>
                                    <p:animScale>
                                      <p:cBhvr>
                                        <p:cTn id="27" dur="26">
                                          <p:stCondLst>
                                            <p:cond delay="1312"/>
                                          </p:stCondLst>
                                        </p:cTn>
                                        <p:tgtEl>
                                          <p:spTgt spid="43"/>
                                        </p:tgtEl>
                                      </p:cBhvr>
                                      <p:to x="100000" y="80000"/>
                                    </p:animScale>
                                    <p:animScale>
                                      <p:cBhvr>
                                        <p:cTn id="28" dur="166" decel="50000">
                                          <p:stCondLst>
                                            <p:cond delay="1338"/>
                                          </p:stCondLst>
                                        </p:cTn>
                                        <p:tgtEl>
                                          <p:spTgt spid="43"/>
                                        </p:tgtEl>
                                      </p:cBhvr>
                                      <p:to x="100000" y="100000"/>
                                    </p:animScale>
                                    <p:animScale>
                                      <p:cBhvr>
                                        <p:cTn id="29" dur="26">
                                          <p:stCondLst>
                                            <p:cond delay="1642"/>
                                          </p:stCondLst>
                                        </p:cTn>
                                        <p:tgtEl>
                                          <p:spTgt spid="43"/>
                                        </p:tgtEl>
                                      </p:cBhvr>
                                      <p:to x="100000" y="90000"/>
                                    </p:animScale>
                                    <p:animScale>
                                      <p:cBhvr>
                                        <p:cTn id="30" dur="166" decel="50000">
                                          <p:stCondLst>
                                            <p:cond delay="1668"/>
                                          </p:stCondLst>
                                        </p:cTn>
                                        <p:tgtEl>
                                          <p:spTgt spid="43"/>
                                        </p:tgtEl>
                                      </p:cBhvr>
                                      <p:to x="100000" y="100000"/>
                                    </p:animScale>
                                    <p:animScale>
                                      <p:cBhvr>
                                        <p:cTn id="31" dur="26">
                                          <p:stCondLst>
                                            <p:cond delay="1808"/>
                                          </p:stCondLst>
                                        </p:cTn>
                                        <p:tgtEl>
                                          <p:spTgt spid="43"/>
                                        </p:tgtEl>
                                      </p:cBhvr>
                                      <p:to x="100000" y="95000"/>
                                    </p:animScale>
                                    <p:animScale>
                                      <p:cBhvr>
                                        <p:cTn id="32" dur="166" decel="50000">
                                          <p:stCondLst>
                                            <p:cond delay="1834"/>
                                          </p:stCondLst>
                                        </p:cTn>
                                        <p:tgtEl>
                                          <p:spTgt spid="43"/>
                                        </p:tgtEl>
                                      </p:cBhvr>
                                      <p:to x="100000" y="100000"/>
                                    </p:animScale>
                                  </p:childTnLst>
                                </p:cTn>
                              </p:par>
                            </p:childTnLst>
                          </p:cTn>
                        </p:par>
                        <p:par>
                          <p:cTn id="33" fill="hold">
                            <p:stCondLst>
                              <p:cond delay="5400"/>
                            </p:stCondLst>
                            <p:childTnLst>
                              <p:par>
                                <p:cTn id="34" presetID="6" presetClass="emph" presetSubtype="0" fill="hold" nodeType="afterEffect">
                                  <p:stCondLst>
                                    <p:cond delay="0"/>
                                  </p:stCondLst>
                                  <p:childTnLst>
                                    <p:animScale>
                                      <p:cBhvr>
                                        <p:cTn id="35" dur="2000" fill="hold"/>
                                        <p:tgtEl>
                                          <p:spTgt spid="43"/>
                                        </p:tgtEl>
                                      </p:cBhvr>
                                      <p:by x="150000" y="150000"/>
                                    </p:animScale>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00"/>
                            </p:stCondLst>
                            <p:childTnLst>
                              <p:par>
                                <p:cTn id="46" presetID="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0-#ppt_h/2"/>
                                          </p:val>
                                        </p:tav>
                                        <p:tav tm="100000">
                                          <p:val>
                                            <p:strVal val="#ppt_y"/>
                                          </p:val>
                                        </p:tav>
                                      </p:tavLst>
                                    </p:anim>
                                  </p:childTnLst>
                                </p:cTn>
                              </p:par>
                            </p:childTnLst>
                          </p:cTn>
                        </p:par>
                        <p:par>
                          <p:cTn id="50" fill="hold">
                            <p:stCondLst>
                              <p:cond delay="1000"/>
                            </p:stCondLst>
                            <p:childTnLst>
                              <p:par>
                                <p:cTn id="51" presetID="2" presetClass="entr" presetSubtype="1"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0-#ppt_h/2"/>
                                          </p:val>
                                        </p:tav>
                                        <p:tav tm="100000">
                                          <p:val>
                                            <p:strVal val="#ppt_y"/>
                                          </p:val>
                                        </p:tav>
                                      </p:tavLst>
                                    </p:anim>
                                  </p:childTnLst>
                                </p:cTn>
                              </p:par>
                            </p:childTnLst>
                          </p:cTn>
                        </p:par>
                        <p:par>
                          <p:cTn id="55" fill="hold">
                            <p:stCondLst>
                              <p:cond delay="1500"/>
                            </p:stCondLst>
                            <p:childTnLst>
                              <p:par>
                                <p:cTn id="56" presetID="2" presetClass="entr" presetSubtype="1"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fill="hold"/>
                                        <p:tgtEl>
                                          <p:spTgt spid="32"/>
                                        </p:tgtEl>
                                        <p:attrNameLst>
                                          <p:attrName>ppt_x</p:attrName>
                                        </p:attrNameLst>
                                      </p:cBhvr>
                                      <p:tavLst>
                                        <p:tav tm="0">
                                          <p:val>
                                            <p:strVal val="#ppt_x"/>
                                          </p:val>
                                        </p:tav>
                                        <p:tav tm="100000">
                                          <p:val>
                                            <p:strVal val="#ppt_x"/>
                                          </p:val>
                                        </p:tav>
                                      </p:tavLst>
                                    </p:anim>
                                    <p:anim calcmode="lin" valueType="num">
                                      <p:cBhvr additive="base">
                                        <p:cTn id="59" dur="500" fill="hold"/>
                                        <p:tgtEl>
                                          <p:spTgt spid="32"/>
                                        </p:tgtEl>
                                        <p:attrNameLst>
                                          <p:attrName>ppt_y</p:attrName>
                                        </p:attrNameLst>
                                      </p:cBhvr>
                                      <p:tavLst>
                                        <p:tav tm="0">
                                          <p:val>
                                            <p:strVal val="0-#ppt_h/2"/>
                                          </p:val>
                                        </p:tav>
                                        <p:tav tm="100000">
                                          <p:val>
                                            <p:strVal val="#ppt_y"/>
                                          </p:val>
                                        </p:tav>
                                      </p:tavLst>
                                    </p:anim>
                                  </p:childTnLst>
                                </p:cTn>
                              </p:par>
                            </p:childTnLst>
                          </p:cTn>
                        </p:par>
                        <p:par>
                          <p:cTn id="60" fill="hold">
                            <p:stCondLst>
                              <p:cond delay="2000"/>
                            </p:stCondLst>
                            <p:childTnLst>
                              <p:par>
                                <p:cTn id="61" presetID="2" presetClass="entr" presetSubtype="1"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0-#ppt_h/2"/>
                                          </p:val>
                                        </p:tav>
                                        <p:tav tm="100000">
                                          <p:val>
                                            <p:strVal val="#ppt_y"/>
                                          </p:val>
                                        </p:tav>
                                      </p:tavLst>
                                    </p:anim>
                                  </p:childTnLst>
                                </p:cTn>
                              </p:par>
                            </p:childTnLst>
                          </p:cTn>
                        </p:par>
                        <p:par>
                          <p:cTn id="65" fill="hold">
                            <p:stCondLst>
                              <p:cond delay="2500"/>
                            </p:stCondLst>
                            <p:childTnLst>
                              <p:par>
                                <p:cTn id="66" presetID="2" presetClass="entr" presetSubtype="1"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additive="base">
                                        <p:cTn id="68" dur="500" fill="hold"/>
                                        <p:tgtEl>
                                          <p:spTgt spid="35"/>
                                        </p:tgtEl>
                                        <p:attrNameLst>
                                          <p:attrName>ppt_x</p:attrName>
                                        </p:attrNameLst>
                                      </p:cBhvr>
                                      <p:tavLst>
                                        <p:tav tm="0">
                                          <p:val>
                                            <p:strVal val="#ppt_x"/>
                                          </p:val>
                                        </p:tav>
                                        <p:tav tm="100000">
                                          <p:val>
                                            <p:strVal val="#ppt_x"/>
                                          </p:val>
                                        </p:tav>
                                      </p:tavLst>
                                    </p:anim>
                                    <p:anim calcmode="lin" valueType="num">
                                      <p:cBhvr additive="base">
                                        <p:cTn id="69" dur="500" fill="hold"/>
                                        <p:tgtEl>
                                          <p:spTgt spid="35"/>
                                        </p:tgtEl>
                                        <p:attrNameLst>
                                          <p:attrName>ppt_y</p:attrName>
                                        </p:attrNameLst>
                                      </p:cBhvr>
                                      <p:tavLst>
                                        <p:tav tm="0">
                                          <p:val>
                                            <p:strVal val="0-#ppt_h/2"/>
                                          </p:val>
                                        </p:tav>
                                        <p:tav tm="100000">
                                          <p:val>
                                            <p:strVal val="#ppt_y"/>
                                          </p:val>
                                        </p:tav>
                                      </p:tavLst>
                                    </p:anim>
                                  </p:childTnLst>
                                </p:cTn>
                              </p:par>
                            </p:childTnLst>
                          </p:cTn>
                        </p:par>
                        <p:par>
                          <p:cTn id="70" fill="hold">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500" fill="hold"/>
                                        <p:tgtEl>
                                          <p:spTgt spid="36"/>
                                        </p:tgtEl>
                                        <p:attrNameLst>
                                          <p:attrName>ppt_x</p:attrName>
                                        </p:attrNameLst>
                                      </p:cBhvr>
                                      <p:tavLst>
                                        <p:tav tm="0">
                                          <p:val>
                                            <p:strVal val="#ppt_x"/>
                                          </p:val>
                                        </p:tav>
                                        <p:tav tm="100000">
                                          <p:val>
                                            <p:strVal val="#ppt_x"/>
                                          </p:val>
                                        </p:tav>
                                      </p:tavLst>
                                    </p:anim>
                                    <p:anim calcmode="lin" valueType="num">
                                      <p:cBhvr additive="base">
                                        <p:cTn id="74" dur="5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3500"/>
                            </p:stCondLst>
                            <p:childTnLst>
                              <p:par>
                                <p:cTn id="76" presetID="2" presetClass="entr" presetSubtype="1" fill="hold" grpId="0" nodeType="after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additive="base">
                                        <p:cTn id="78" dur="500" fill="hold"/>
                                        <p:tgtEl>
                                          <p:spTgt spid="37"/>
                                        </p:tgtEl>
                                        <p:attrNameLst>
                                          <p:attrName>ppt_x</p:attrName>
                                        </p:attrNameLst>
                                      </p:cBhvr>
                                      <p:tavLst>
                                        <p:tav tm="0">
                                          <p:val>
                                            <p:strVal val="#ppt_x"/>
                                          </p:val>
                                        </p:tav>
                                        <p:tav tm="100000">
                                          <p:val>
                                            <p:strVal val="#ppt_x"/>
                                          </p:val>
                                        </p:tav>
                                      </p:tavLst>
                                    </p:anim>
                                    <p:anim calcmode="lin" valueType="num">
                                      <p:cBhvr additive="base">
                                        <p:cTn id="79" dur="500" fill="hold"/>
                                        <p:tgtEl>
                                          <p:spTgt spid="37"/>
                                        </p:tgtEl>
                                        <p:attrNameLst>
                                          <p:attrName>ppt_y</p:attrName>
                                        </p:attrNameLst>
                                      </p:cBhvr>
                                      <p:tavLst>
                                        <p:tav tm="0">
                                          <p:val>
                                            <p:strVal val="0-#ppt_h/2"/>
                                          </p:val>
                                        </p:tav>
                                        <p:tav tm="100000">
                                          <p:val>
                                            <p:strVal val="#ppt_y"/>
                                          </p:val>
                                        </p:tav>
                                      </p:tavLst>
                                    </p:anim>
                                  </p:childTnLst>
                                </p:cTn>
                              </p:par>
                            </p:childTnLst>
                          </p:cTn>
                        </p:par>
                        <p:par>
                          <p:cTn id="80" fill="hold">
                            <p:stCondLst>
                              <p:cond delay="4000"/>
                            </p:stCondLst>
                            <p:childTnLst>
                              <p:par>
                                <p:cTn id="81" presetID="2" presetClass="entr" presetSubtype="1"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additive="base">
                                        <p:cTn id="83" dur="500" fill="hold"/>
                                        <p:tgtEl>
                                          <p:spTgt spid="38"/>
                                        </p:tgtEl>
                                        <p:attrNameLst>
                                          <p:attrName>ppt_x</p:attrName>
                                        </p:attrNameLst>
                                      </p:cBhvr>
                                      <p:tavLst>
                                        <p:tav tm="0">
                                          <p:val>
                                            <p:strVal val="#ppt_x"/>
                                          </p:val>
                                        </p:tav>
                                        <p:tav tm="100000">
                                          <p:val>
                                            <p:strVal val="#ppt_x"/>
                                          </p:val>
                                        </p:tav>
                                      </p:tavLst>
                                    </p:anim>
                                    <p:anim calcmode="lin" valueType="num">
                                      <p:cBhvr additive="base">
                                        <p:cTn id="84" dur="500" fill="hold"/>
                                        <p:tgtEl>
                                          <p:spTgt spid="38"/>
                                        </p:tgtEl>
                                        <p:attrNameLst>
                                          <p:attrName>ppt_y</p:attrName>
                                        </p:attrNameLst>
                                      </p:cBhvr>
                                      <p:tavLst>
                                        <p:tav tm="0">
                                          <p:val>
                                            <p:strVal val="0-#ppt_h/2"/>
                                          </p:val>
                                        </p:tav>
                                        <p:tav tm="100000">
                                          <p:val>
                                            <p:strVal val="#ppt_y"/>
                                          </p:val>
                                        </p:tav>
                                      </p:tavLst>
                                    </p:anim>
                                  </p:childTnLst>
                                </p:cTn>
                              </p:par>
                            </p:childTnLst>
                          </p:cTn>
                        </p:par>
                        <p:par>
                          <p:cTn id="85" fill="hold">
                            <p:stCondLst>
                              <p:cond delay="4500"/>
                            </p:stCondLst>
                            <p:childTnLst>
                              <p:par>
                                <p:cTn id="86" presetID="2" presetClass="entr" presetSubtype="1" fill="hold" grpId="0" nodeType="after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additive="base">
                                        <p:cTn id="88" dur="500" fill="hold"/>
                                        <p:tgtEl>
                                          <p:spTgt spid="39"/>
                                        </p:tgtEl>
                                        <p:attrNameLst>
                                          <p:attrName>ppt_x</p:attrName>
                                        </p:attrNameLst>
                                      </p:cBhvr>
                                      <p:tavLst>
                                        <p:tav tm="0">
                                          <p:val>
                                            <p:strVal val="#ppt_x"/>
                                          </p:val>
                                        </p:tav>
                                        <p:tav tm="100000">
                                          <p:val>
                                            <p:strVal val="#ppt_x"/>
                                          </p:val>
                                        </p:tav>
                                      </p:tavLst>
                                    </p:anim>
                                    <p:anim calcmode="lin" valueType="num">
                                      <p:cBhvr additive="base">
                                        <p:cTn id="89" dur="500" fill="hold"/>
                                        <p:tgtEl>
                                          <p:spTgt spid="39"/>
                                        </p:tgtEl>
                                        <p:attrNameLst>
                                          <p:attrName>ppt_y</p:attrName>
                                        </p:attrNameLst>
                                      </p:cBhvr>
                                      <p:tavLst>
                                        <p:tav tm="0">
                                          <p:val>
                                            <p:strVal val="0-#ppt_h/2"/>
                                          </p:val>
                                        </p:tav>
                                        <p:tav tm="100000">
                                          <p:val>
                                            <p:strVal val="#ppt_y"/>
                                          </p:val>
                                        </p:tav>
                                      </p:tavLst>
                                    </p:anim>
                                  </p:childTnLst>
                                </p:cTn>
                              </p:par>
                            </p:childTnLst>
                          </p:cTn>
                        </p:par>
                        <p:par>
                          <p:cTn id="90" fill="hold">
                            <p:stCondLst>
                              <p:cond delay="5000"/>
                            </p:stCondLst>
                            <p:childTnLst>
                              <p:par>
                                <p:cTn id="91" presetID="2" presetClass="entr" presetSubtype="1" fill="hold" grpId="0" nodeType="afterEffect">
                                  <p:stCondLst>
                                    <p:cond delay="0"/>
                                  </p:stCondLst>
                                  <p:childTnLst>
                                    <p:set>
                                      <p:cBhvr>
                                        <p:cTn id="92" dur="1" fill="hold">
                                          <p:stCondLst>
                                            <p:cond delay="0"/>
                                          </p:stCondLst>
                                        </p:cTn>
                                        <p:tgtEl>
                                          <p:spTgt spid="41"/>
                                        </p:tgtEl>
                                        <p:attrNameLst>
                                          <p:attrName>style.visibility</p:attrName>
                                        </p:attrNameLst>
                                      </p:cBhvr>
                                      <p:to>
                                        <p:strVal val="visible"/>
                                      </p:to>
                                    </p:set>
                                    <p:anim calcmode="lin" valueType="num">
                                      <p:cBhvr additive="base">
                                        <p:cTn id="93" dur="500" fill="hold"/>
                                        <p:tgtEl>
                                          <p:spTgt spid="41"/>
                                        </p:tgtEl>
                                        <p:attrNameLst>
                                          <p:attrName>ppt_x</p:attrName>
                                        </p:attrNameLst>
                                      </p:cBhvr>
                                      <p:tavLst>
                                        <p:tav tm="0">
                                          <p:val>
                                            <p:strVal val="#ppt_x"/>
                                          </p:val>
                                        </p:tav>
                                        <p:tav tm="100000">
                                          <p:val>
                                            <p:strVal val="#ppt_x"/>
                                          </p:val>
                                        </p:tav>
                                      </p:tavLst>
                                    </p:anim>
                                    <p:anim calcmode="lin" valueType="num">
                                      <p:cBhvr additive="base">
                                        <p:cTn id="94" dur="500" fill="hold"/>
                                        <p:tgtEl>
                                          <p:spTgt spid="41"/>
                                        </p:tgtEl>
                                        <p:attrNameLst>
                                          <p:attrName>ppt_y</p:attrName>
                                        </p:attrNameLst>
                                      </p:cBhvr>
                                      <p:tavLst>
                                        <p:tav tm="0">
                                          <p:val>
                                            <p:strVal val="0-#ppt_h/2"/>
                                          </p:val>
                                        </p:tav>
                                        <p:tav tm="100000">
                                          <p:val>
                                            <p:strVal val="#ppt_y"/>
                                          </p:val>
                                        </p:tav>
                                      </p:tavLst>
                                    </p:anim>
                                  </p:childTnLst>
                                </p:cTn>
                              </p:par>
                            </p:childTnLst>
                          </p:cTn>
                        </p:par>
                        <p:par>
                          <p:cTn id="95" fill="hold">
                            <p:stCondLst>
                              <p:cond delay="5500"/>
                            </p:stCondLst>
                            <p:childTnLst>
                              <p:par>
                                <p:cTn id="96" presetID="2" presetClass="entr" presetSubtype="1"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fill="hold"/>
                                        <p:tgtEl>
                                          <p:spTgt spid="42"/>
                                        </p:tgtEl>
                                        <p:attrNameLst>
                                          <p:attrName>ppt_x</p:attrName>
                                        </p:attrNameLst>
                                      </p:cBhvr>
                                      <p:tavLst>
                                        <p:tav tm="0">
                                          <p:val>
                                            <p:strVal val="#ppt_x"/>
                                          </p:val>
                                        </p:tav>
                                        <p:tav tm="100000">
                                          <p:val>
                                            <p:strVal val="#ppt_x"/>
                                          </p:val>
                                        </p:tav>
                                      </p:tavLst>
                                    </p:anim>
                                    <p:anim calcmode="lin" valueType="num">
                                      <p:cBhvr additive="base">
                                        <p:cTn id="99" dur="500" fill="hold"/>
                                        <p:tgtEl>
                                          <p:spTgt spid="42"/>
                                        </p:tgtEl>
                                        <p:attrNameLst>
                                          <p:attrName>ppt_y</p:attrName>
                                        </p:attrNameLst>
                                      </p:cBhvr>
                                      <p:tavLst>
                                        <p:tav tm="0">
                                          <p:val>
                                            <p:strVal val="0-#ppt_h/2"/>
                                          </p:val>
                                        </p:tav>
                                        <p:tav tm="100000">
                                          <p:val>
                                            <p:strVal val="#ppt_y"/>
                                          </p:val>
                                        </p:tav>
                                      </p:tavLst>
                                    </p:anim>
                                  </p:childTnLst>
                                </p:cTn>
                              </p:par>
                            </p:childTnLst>
                          </p:cTn>
                        </p:par>
                        <p:par>
                          <p:cTn id="100" fill="hold">
                            <p:stCondLst>
                              <p:cond delay="6000"/>
                            </p:stCondLst>
                            <p:childTnLst>
                              <p:par>
                                <p:cTn id="101" presetID="8" presetClass="emph" presetSubtype="0" repeatCount="2000" fill="hold" grpId="1" nodeType="afterEffect">
                                  <p:stCondLst>
                                    <p:cond delay="0"/>
                                  </p:stCondLst>
                                  <p:childTnLst>
                                    <p:animRot by="21600000">
                                      <p:cBhvr>
                                        <p:cTn id="102" dur="2000" fill="hold"/>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4" grpId="0" animBg="1"/>
      <p:bldP spid="27" grpId="0" animBg="1"/>
      <p:bldP spid="29" grpId="0" animBg="1"/>
      <p:bldP spid="32" grpId="0" animBg="1"/>
      <p:bldP spid="33" grpId="0" animBg="1"/>
      <p:bldP spid="35" grpId="0" animBg="1"/>
      <p:bldP spid="36" grpId="0" animBg="1"/>
      <p:bldP spid="37" grpId="0" animBg="1"/>
      <p:bldP spid="38" grpId="0" animBg="1"/>
      <p:bldP spid="39" grpId="0" animBg="1"/>
      <p:bldP spid="41" grpId="0" animBg="1"/>
      <p:bldP spid="42" grpId="0" animBg="1"/>
      <p:bldP spid="42" grpId="1" animBg="1"/>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Rae\Desktop\time to wat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5135" y="307253"/>
            <a:ext cx="11033243" cy="6299750"/>
          </a:xfrm>
          <a:prstGeom prst="rect">
            <a:avLst/>
          </a:prstGeom>
          <a:noFill/>
          <a:ln w="76200">
            <a:solidFill>
              <a:srgbClr val="660033"/>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114</a:t>
            </a:fld>
            <a:endParaRPr lang="en-US" dirty="0"/>
          </a:p>
        </p:txBody>
      </p:sp>
      <p:pic>
        <p:nvPicPr>
          <p:cNvPr id="7" name="Picture 2" descr="C:\Users\Rae\Desktop\temple at jerusale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6722" y="504258"/>
            <a:ext cx="3998798" cy="251551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5288192" y="671959"/>
            <a:ext cx="5998562" cy="1938992"/>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4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12 days ago, Paul </a:t>
            </a:r>
            <a:r>
              <a:rPr lang="en-US" sz="24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had been</a:t>
            </a:r>
            <a:r>
              <a:rPr lang="en-US" sz="24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 cleansed with the purification waters in case there was any accidental defilement.  </a:t>
            </a:r>
            <a:br>
              <a:rPr lang="en-US" sz="24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br>
            <a:endParaRPr lang="en-US" sz="24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endParaRPr>
          </a:p>
          <a:p>
            <a:pPr algn="ctr"/>
            <a:r>
              <a:rPr lang="en-US" sz="2400" b="1" cap="none" spc="0" dirty="0">
                <a:ln w="1905">
                  <a:solidFill>
                    <a:srgbClr val="002060"/>
                  </a:solidFill>
                </a:ln>
                <a:solidFill>
                  <a:srgbClr val="660033"/>
                </a:solidFill>
                <a:effectLst>
                  <a:glow rad="673100">
                    <a:srgbClr val="FFCCFF">
                      <a:alpha val="62000"/>
                    </a:srgbClr>
                  </a:glow>
                  <a:innerShdw blurRad="69850" dist="43180" dir="5400000">
                    <a:srgbClr val="000000">
                      <a:alpha val="65000"/>
                    </a:srgbClr>
                  </a:innerShdw>
                </a:effectLst>
                <a:latin typeface="Comic Sans MS" pitchFamily="66" charset="0"/>
              </a:rPr>
              <a:t>He was NOT profaning the temple!</a:t>
            </a:r>
          </a:p>
        </p:txBody>
      </p:sp>
      <p:sp>
        <p:nvSpPr>
          <p:cNvPr id="13" name="Rectangle 12"/>
          <p:cNvSpPr/>
          <p:nvPr/>
        </p:nvSpPr>
        <p:spPr>
          <a:xfrm>
            <a:off x="7375838" y="3335208"/>
            <a:ext cx="4093796" cy="2308324"/>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en-US" sz="2400" b="1" cap="none" spc="0" dirty="0">
                <a:ln w="1905">
                  <a:solidFill>
                    <a:srgbClr val="002060"/>
                  </a:solidFill>
                </a:ln>
                <a:solidFill>
                  <a:srgbClr val="660033"/>
                </a:solidFill>
                <a:effectLst>
                  <a:glow rad="673100">
                    <a:srgbClr val="FFCCFF">
                      <a:alpha val="62000"/>
                    </a:srgbClr>
                  </a:glow>
                  <a:innerShdw blurRad="69850" dist="43180" dir="5400000">
                    <a:srgbClr val="000000">
                      <a:alpha val="65000"/>
                    </a:srgbClr>
                  </a:innerShdw>
                </a:effectLst>
                <a:latin typeface="Comic Sans MS" pitchFamily="66" charset="0"/>
              </a:rPr>
              <a:t>It is NOT possible for this testimony by </a:t>
            </a:r>
            <a:br>
              <a:rPr lang="en-US" sz="2400" b="1" cap="none" spc="0" dirty="0">
                <a:ln w="1905">
                  <a:solidFill>
                    <a:srgbClr val="002060"/>
                  </a:solidFill>
                </a:ln>
                <a:solidFill>
                  <a:srgbClr val="660033"/>
                </a:solidFill>
                <a:effectLst>
                  <a:glow rad="673100">
                    <a:srgbClr val="FFCCFF">
                      <a:alpha val="62000"/>
                    </a:srgbClr>
                  </a:glow>
                  <a:innerShdw blurRad="69850" dist="43180" dir="5400000">
                    <a:srgbClr val="000000">
                      <a:alpha val="65000"/>
                    </a:srgbClr>
                  </a:innerShdw>
                </a:effectLst>
                <a:latin typeface="Comic Sans MS" pitchFamily="66" charset="0"/>
              </a:rPr>
            </a:br>
            <a:r>
              <a:rPr lang="en-US" sz="2400" b="1" cap="none" spc="0" dirty="0">
                <a:ln w="1905">
                  <a:solidFill>
                    <a:srgbClr val="002060"/>
                  </a:solidFill>
                </a:ln>
                <a:solidFill>
                  <a:srgbClr val="660033"/>
                </a:solidFill>
                <a:effectLst>
                  <a:glow rad="673100">
                    <a:srgbClr val="FFCCFF">
                      <a:alpha val="62000"/>
                    </a:srgbClr>
                  </a:glow>
                  <a:innerShdw blurRad="69850" dist="43180" dir="5400000">
                    <a:srgbClr val="000000">
                      <a:alpha val="65000"/>
                    </a:srgbClr>
                  </a:innerShdw>
                </a:effectLst>
                <a:latin typeface="Comic Sans MS" pitchFamily="66" charset="0"/>
              </a:rPr>
              <a:t>Luke &amp; Paul to justify </a:t>
            </a:r>
            <a:br>
              <a:rPr lang="en-US" sz="2400" b="1" cap="none" spc="0" dirty="0">
                <a:ln w="1905">
                  <a:solidFill>
                    <a:srgbClr val="002060"/>
                  </a:solidFill>
                </a:ln>
                <a:solidFill>
                  <a:srgbClr val="660033"/>
                </a:solidFill>
                <a:effectLst>
                  <a:glow rad="673100">
                    <a:srgbClr val="FFCCFF">
                      <a:alpha val="62000"/>
                    </a:srgbClr>
                  </a:glow>
                  <a:innerShdw blurRad="69850" dist="43180" dir="5400000">
                    <a:srgbClr val="000000">
                      <a:alpha val="65000"/>
                    </a:srgbClr>
                  </a:innerShdw>
                </a:effectLst>
                <a:latin typeface="Comic Sans MS" pitchFamily="66" charset="0"/>
              </a:rPr>
            </a:br>
            <a:r>
              <a:rPr lang="en-US" sz="2400" b="1" cap="none" spc="0" dirty="0">
                <a:ln w="1905">
                  <a:solidFill>
                    <a:srgbClr val="002060"/>
                  </a:solidFill>
                </a:ln>
                <a:solidFill>
                  <a:srgbClr val="660033"/>
                </a:solidFill>
                <a:effectLst>
                  <a:glow rad="673100">
                    <a:srgbClr val="FFCCFF">
                      <a:alpha val="62000"/>
                    </a:srgbClr>
                  </a:glow>
                  <a:innerShdw blurRad="69850" dist="43180" dir="5400000">
                    <a:srgbClr val="000000">
                      <a:alpha val="65000"/>
                    </a:srgbClr>
                  </a:innerShdw>
                </a:effectLst>
                <a:latin typeface="Comic Sans MS" pitchFamily="66" charset="0"/>
              </a:rPr>
              <a:t>a 99 day Omer Count!</a:t>
            </a:r>
          </a:p>
        </p:txBody>
      </p:sp>
      <p:grpSp>
        <p:nvGrpSpPr>
          <p:cNvPr id="5" name="Group 4"/>
          <p:cNvGrpSpPr/>
          <p:nvPr/>
        </p:nvGrpSpPr>
        <p:grpSpPr>
          <a:xfrm>
            <a:off x="842958" y="3080149"/>
            <a:ext cx="3911922" cy="2616101"/>
            <a:chOff x="842958" y="3080149"/>
            <a:chExt cx="3911922" cy="2616101"/>
          </a:xfrm>
        </p:grpSpPr>
        <p:pic>
          <p:nvPicPr>
            <p:cNvPr id="9" name="Picture 4" descr="C:\Users\Rae\Desktop\3.18 Paul &amp; Pentecost\Art\50 clea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2890" y="3930404"/>
              <a:ext cx="1027153" cy="750293"/>
            </a:xfrm>
            <a:prstGeom prst="rect">
              <a:avLst/>
            </a:prstGeom>
            <a:noFill/>
            <a:effectLst>
              <a:glow rad="228600">
                <a:srgbClr val="00B0F0">
                  <a:alpha val="40000"/>
                </a:srgbClr>
              </a:glo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842958" y="3080149"/>
              <a:ext cx="3911922" cy="261610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8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Paul was worshipping in the temple on</a:t>
              </a:r>
            </a:p>
            <a:p>
              <a:r>
                <a:rPr lang="en-US" sz="4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     day</a:t>
              </a:r>
              <a:r>
                <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 </a:t>
              </a:r>
              <a:br>
                <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br>
              <a:r>
                <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     </a:t>
              </a:r>
              <a:r>
                <a:rPr lang="en-US" sz="36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of the </a:t>
              </a:r>
              <a:br>
                <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br>
              <a:r>
                <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    </a:t>
              </a:r>
              <a:r>
                <a:rPr lang="en-US" sz="32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      </a:t>
              </a:r>
              <a:r>
                <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    </a:t>
              </a:r>
              <a:r>
                <a:rPr lang="en-US" sz="28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73100">
                      <a:srgbClr val="FFCCFF">
                        <a:alpha val="62000"/>
                      </a:srgbClr>
                    </a:glow>
                    <a:innerShdw blurRad="69850" dist="43180" dir="5400000">
                      <a:srgbClr val="000000">
                        <a:alpha val="65000"/>
                      </a:srgbClr>
                    </a:innerShdw>
                  </a:effectLst>
                  <a:latin typeface="Comic Sans MS" pitchFamily="66" charset="0"/>
                </a:rPr>
                <a:t> </a:t>
              </a:r>
              <a:endParaRPr lang="en-US" sz="2800" b="1" cap="none" spc="0" dirty="0">
                <a:ln w="1905">
                  <a:solidFill>
                    <a:srgbClr val="002060"/>
                  </a:solidFill>
                </a:ln>
                <a:solidFill>
                  <a:srgbClr val="660033"/>
                </a:solidFill>
                <a:effectLst>
                  <a:glow rad="673100">
                    <a:srgbClr val="FFCCFF">
                      <a:alpha val="62000"/>
                    </a:srgbClr>
                  </a:glow>
                  <a:innerShdw blurRad="69850" dist="43180" dir="5400000">
                    <a:srgbClr val="000000">
                      <a:alpha val="65000"/>
                    </a:srgbClr>
                  </a:innerShdw>
                </a:effectLst>
                <a:latin typeface="Comic Sans MS" pitchFamily="66" charset="0"/>
              </a:endParaRPr>
            </a:p>
          </p:txBody>
        </p:sp>
        <p:sp>
          <p:nvSpPr>
            <p:cNvPr id="10" name="TextBox 9"/>
            <p:cNvSpPr txBox="1"/>
            <p:nvPr/>
          </p:nvSpPr>
          <p:spPr>
            <a:xfrm>
              <a:off x="843891" y="4971057"/>
              <a:ext cx="3758590" cy="707886"/>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000" b="1" dirty="0">
                  <a:ln>
                    <a:solidFill>
                      <a:srgbClr val="002060"/>
                    </a:solidFill>
                  </a:ln>
                  <a:solidFill>
                    <a:schemeClr val="accent5"/>
                  </a:solidFill>
                  <a:effectLst>
                    <a:outerShdw blurRad="50800" dist="38100" dir="5400000" algn="t" rotWithShape="0">
                      <a:prstClr val="black">
                        <a:alpha val="40000"/>
                      </a:prstClr>
                    </a:outerShdw>
                  </a:effectLst>
                  <a:latin typeface="Cooper Black" pitchFamily="18" charset="0"/>
                </a:rPr>
                <a:t>Omer Count!</a:t>
              </a:r>
              <a:endParaRPr lang="en-US" sz="3200" dirty="0"/>
            </a:p>
          </p:txBody>
        </p:sp>
      </p:grpSp>
      <p:sp>
        <p:nvSpPr>
          <p:cNvPr id="15" name="Rectangle 14"/>
          <p:cNvSpPr/>
          <p:nvPr/>
        </p:nvSpPr>
        <p:spPr>
          <a:xfrm>
            <a:off x="4118266" y="5613052"/>
            <a:ext cx="3986989" cy="92333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5400" b="1" dirty="0">
                <a:ln w="1905"/>
                <a:solidFill>
                  <a:srgbClr val="7030A0"/>
                </a:solidFill>
                <a:effectLst>
                  <a:glow rad="609600">
                    <a:schemeClr val="bg1">
                      <a:alpha val="40000"/>
                    </a:schemeClr>
                  </a:glow>
                  <a:innerShdw blurRad="69850" dist="43180" dir="5400000">
                    <a:srgbClr val="000000">
                      <a:alpha val="65000"/>
                    </a:srgbClr>
                  </a:innerShdw>
                </a:effectLst>
                <a:latin typeface="Edwardian Script ITC" pitchFamily="66" charset="0"/>
              </a:rPr>
              <a:t>It’s not the end yet!</a:t>
            </a:r>
            <a:endParaRPr lang="en-US" sz="5400" b="1" cap="none" spc="0" dirty="0">
              <a:ln w="1905"/>
              <a:solidFill>
                <a:srgbClr val="7030A0"/>
              </a:solidFill>
              <a:effectLst>
                <a:glow rad="609600">
                  <a:schemeClr val="bg1">
                    <a:alpha val="40000"/>
                  </a:schemeClr>
                </a:glow>
                <a:innerShdw blurRad="69850" dist="43180" dir="5400000">
                  <a:srgbClr val="000000">
                    <a:alpha val="65000"/>
                  </a:srgbClr>
                </a:innerShdw>
              </a:effectLst>
              <a:latin typeface="Edwardian Script ITC" pitchFamily="66" charset="0"/>
            </a:endParaRPr>
          </a:p>
        </p:txBody>
      </p:sp>
    </p:spTree>
    <p:extLst>
      <p:ext uri="{BB962C8B-B14F-4D97-AF65-F5344CB8AC3E}">
        <p14:creationId xmlns:p14="http://schemas.microsoft.com/office/powerpoint/2010/main" val="12707014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childTnLst>
                          </p:cTn>
                        </p:par>
                        <p:par>
                          <p:cTn id="36" fill="hold">
                            <p:stCondLst>
                              <p:cond delay="2000"/>
                            </p:stCondLst>
                            <p:childTnLst>
                              <p:par>
                                <p:cTn id="37" presetID="22" presetClass="entr" presetSubtype="8" fill="hold" grpId="0" nodeType="afterEffect">
                                  <p:stCondLst>
                                    <p:cond delay="150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Rae\Desktop\time to wat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5135" y="307253"/>
            <a:ext cx="11033243" cy="6299750"/>
          </a:xfrm>
          <a:prstGeom prst="rect">
            <a:avLst/>
          </a:prstGeom>
          <a:noFill/>
          <a:ln w="76200">
            <a:solidFill>
              <a:srgbClr val="660033"/>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115</a:t>
            </a:fld>
            <a:endParaRPr lang="en-US" dirty="0"/>
          </a:p>
        </p:txBody>
      </p:sp>
      <p:grpSp>
        <p:nvGrpSpPr>
          <p:cNvPr id="14" name="Group 13"/>
          <p:cNvGrpSpPr/>
          <p:nvPr/>
        </p:nvGrpSpPr>
        <p:grpSpPr>
          <a:xfrm>
            <a:off x="1237188" y="348609"/>
            <a:ext cx="3360826" cy="3223976"/>
            <a:chOff x="44162" y="3408599"/>
            <a:chExt cx="3360826" cy="3223976"/>
          </a:xfrm>
        </p:grpSpPr>
        <p:pic>
          <p:nvPicPr>
            <p:cNvPr id="16" name="Picture 3" descr="C:\Users\Rae\Desktop\bible timeline banner clear.pn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44162" y="3408599"/>
              <a:ext cx="3325813" cy="322397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7" name="Rectangle 16"/>
            <p:cNvSpPr/>
            <p:nvPr/>
          </p:nvSpPr>
          <p:spPr>
            <a:xfrm>
              <a:off x="134470" y="4949689"/>
              <a:ext cx="3270518"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000" b="1" cap="none" spc="0" dirty="0">
                  <a:ln w="50800"/>
                  <a:solidFill>
                    <a:schemeClr val="bg1">
                      <a:shade val="50000"/>
                    </a:schemeClr>
                  </a:solidFill>
                  <a:effectLst/>
                  <a:latin typeface="Comic Sans MS" pitchFamily="66" charset="0"/>
                </a:rPr>
                <a:t>Paul’s Counting Example</a:t>
              </a:r>
            </a:p>
          </p:txBody>
        </p:sp>
      </p:grpSp>
      <p:sp>
        <p:nvSpPr>
          <p:cNvPr id="18" name="Rectangle 17"/>
          <p:cNvSpPr/>
          <p:nvPr/>
        </p:nvSpPr>
        <p:spPr>
          <a:xfrm>
            <a:off x="7790688" y="503047"/>
            <a:ext cx="3666020" cy="3847207"/>
          </a:xfrm>
          <a:prstGeom prst="rect">
            <a:avLst/>
          </a:prstGeom>
          <a:solidFill>
            <a:schemeClr val="accent1">
              <a:lumMod val="20000"/>
              <a:lumOff val="80000"/>
            </a:schemeClr>
          </a:solidFill>
          <a:scene3d>
            <a:camera prst="orthographicFront"/>
            <a:lightRig rig="threePt" dir="t"/>
          </a:scene3d>
          <a:sp3d>
            <a:bevelT w="114300" prst="artDeco"/>
          </a:sp3d>
        </p:spPr>
        <p:txBody>
          <a:bodyPr wrap="square">
            <a:spAutoFit/>
            <a:sp3d extrusionH="57150">
              <a:bevelT w="38100" h="38100"/>
            </a:sp3d>
          </a:bodyPr>
          <a:lstStyle/>
          <a:p>
            <a:pPr algn="ctr"/>
            <a:r>
              <a:rPr lang="en-US" b="1" dirty="0">
                <a:solidFill>
                  <a:srgbClr val="0070C0"/>
                </a:solidFill>
              </a:rPr>
              <a:t>Phil 3:17; 4:9  </a:t>
            </a:r>
            <a:r>
              <a:rPr lang="en-US" sz="1400" i="1" dirty="0">
                <a:solidFill>
                  <a:srgbClr val="462826"/>
                </a:solidFill>
              </a:rPr>
              <a:t>[NKJV]</a:t>
            </a:r>
            <a:r>
              <a:rPr lang="en-US" i="1" dirty="0">
                <a:solidFill>
                  <a:srgbClr val="462826"/>
                </a:solidFill>
              </a:rPr>
              <a:t>  </a:t>
            </a:r>
            <a:r>
              <a:rPr lang="en-US" dirty="0">
                <a:solidFill>
                  <a:srgbClr val="462826"/>
                </a:solidFill>
              </a:rPr>
              <a:t>Brethren, </a:t>
            </a:r>
            <a:r>
              <a:rPr lang="en-US" sz="2400" b="1" dirty="0">
                <a:solidFill>
                  <a:srgbClr val="462826"/>
                </a:solidFill>
              </a:rPr>
              <a:t>join</a:t>
            </a:r>
            <a:r>
              <a:rPr lang="en-US" sz="2400" dirty="0">
                <a:solidFill>
                  <a:srgbClr val="462826"/>
                </a:solidFill>
              </a:rPr>
              <a:t> </a:t>
            </a:r>
            <a:r>
              <a:rPr lang="en-US" sz="2400" b="1" dirty="0">
                <a:solidFill>
                  <a:srgbClr val="462826"/>
                </a:solidFill>
              </a:rPr>
              <a:t>in</a:t>
            </a:r>
            <a:r>
              <a:rPr lang="en-US" sz="2400" dirty="0">
                <a:solidFill>
                  <a:srgbClr val="462826"/>
                </a:solidFill>
              </a:rPr>
              <a:t> </a:t>
            </a:r>
            <a:r>
              <a:rPr lang="en-US" sz="2400" b="1" u="sng" dirty="0">
                <a:solidFill>
                  <a:srgbClr val="0070C0"/>
                </a:solidFill>
              </a:rPr>
              <a:t>followin</a:t>
            </a:r>
            <a:r>
              <a:rPr lang="en-US" sz="2400" b="1" dirty="0">
                <a:solidFill>
                  <a:srgbClr val="0070C0"/>
                </a:solidFill>
              </a:rPr>
              <a:t>g</a:t>
            </a:r>
            <a:r>
              <a:rPr lang="en-US" sz="2400" b="1" u="sng" dirty="0">
                <a:solidFill>
                  <a:srgbClr val="0070C0"/>
                </a:solidFill>
              </a:rPr>
              <a:t> m</a:t>
            </a:r>
            <a:r>
              <a:rPr lang="en-US" sz="2400" b="1" dirty="0">
                <a:solidFill>
                  <a:srgbClr val="0070C0"/>
                </a:solidFill>
              </a:rPr>
              <a:t>y</a:t>
            </a:r>
            <a:r>
              <a:rPr lang="en-US" sz="2400" b="1" u="sng" dirty="0">
                <a:solidFill>
                  <a:srgbClr val="0070C0"/>
                </a:solidFill>
              </a:rPr>
              <a:t> exam</a:t>
            </a:r>
            <a:r>
              <a:rPr lang="en-US" sz="2400" b="1" dirty="0">
                <a:solidFill>
                  <a:srgbClr val="0070C0"/>
                </a:solidFill>
              </a:rPr>
              <a:t>p</a:t>
            </a:r>
            <a:r>
              <a:rPr lang="en-US" sz="2400" b="1" u="sng" dirty="0">
                <a:solidFill>
                  <a:srgbClr val="0070C0"/>
                </a:solidFill>
              </a:rPr>
              <a:t>le</a:t>
            </a:r>
            <a:r>
              <a:rPr lang="en-US" sz="2400" dirty="0">
                <a:solidFill>
                  <a:srgbClr val="0070C0"/>
                </a:solidFill>
              </a:rPr>
              <a:t>,</a:t>
            </a:r>
            <a:r>
              <a:rPr lang="en-US" dirty="0">
                <a:solidFill>
                  <a:srgbClr val="0070C0"/>
                </a:solidFill>
              </a:rPr>
              <a:t> </a:t>
            </a:r>
            <a:r>
              <a:rPr lang="en-US" dirty="0">
                <a:solidFill>
                  <a:srgbClr val="462826"/>
                </a:solidFill>
              </a:rPr>
              <a:t>and note those who so walk, as </a:t>
            </a:r>
            <a:r>
              <a:rPr lang="en-US" sz="2400" b="1" dirty="0">
                <a:solidFill>
                  <a:srgbClr val="660033"/>
                </a:solidFill>
              </a:rPr>
              <a:t>y</a:t>
            </a:r>
            <a:r>
              <a:rPr lang="en-US" sz="2400" b="1" u="sng" dirty="0">
                <a:solidFill>
                  <a:srgbClr val="660033"/>
                </a:solidFill>
              </a:rPr>
              <a:t>ou have us</a:t>
            </a:r>
            <a:r>
              <a:rPr lang="en-US" sz="2400" b="1" dirty="0">
                <a:solidFill>
                  <a:srgbClr val="660033"/>
                </a:solidFill>
              </a:rPr>
              <a:t> </a:t>
            </a:r>
            <a:r>
              <a:rPr lang="en-US" sz="2400" b="1" u="sng" dirty="0">
                <a:solidFill>
                  <a:srgbClr val="660033"/>
                </a:solidFill>
              </a:rPr>
              <a:t>for a </a:t>
            </a:r>
            <a:r>
              <a:rPr lang="en-US" sz="2400" b="1" dirty="0">
                <a:solidFill>
                  <a:srgbClr val="660033"/>
                </a:solidFill>
              </a:rPr>
              <a:t>p</a:t>
            </a:r>
            <a:r>
              <a:rPr lang="en-US" sz="2400" b="1" u="sng" dirty="0">
                <a:solidFill>
                  <a:srgbClr val="660033"/>
                </a:solidFill>
              </a:rPr>
              <a:t>attern</a:t>
            </a:r>
            <a:r>
              <a:rPr lang="en-US" sz="2400" dirty="0">
                <a:solidFill>
                  <a:srgbClr val="660033"/>
                </a:solidFill>
              </a:rPr>
              <a:t>. </a:t>
            </a:r>
            <a:r>
              <a:rPr lang="en-US" sz="1400" dirty="0">
                <a:solidFill>
                  <a:srgbClr val="462826"/>
                </a:solidFill>
              </a:rPr>
              <a:t>[Paul &amp; Luke for sure.]</a:t>
            </a:r>
          </a:p>
          <a:p>
            <a:pPr algn="ctr"/>
            <a:r>
              <a:rPr lang="en-US" sz="1400" dirty="0">
                <a:solidFill>
                  <a:srgbClr val="0070C0"/>
                </a:solidFill>
              </a:rPr>
              <a:t>  </a:t>
            </a:r>
            <a:br>
              <a:rPr lang="en-US" sz="1400" dirty="0">
                <a:solidFill>
                  <a:srgbClr val="0070C0"/>
                </a:solidFill>
              </a:rPr>
            </a:br>
            <a:r>
              <a:rPr lang="en-US" b="1" dirty="0">
                <a:solidFill>
                  <a:srgbClr val="0070C0"/>
                </a:solidFill>
              </a:rPr>
              <a:t>4:9 </a:t>
            </a:r>
            <a:r>
              <a:rPr lang="en-US" dirty="0">
                <a:solidFill>
                  <a:srgbClr val="0070C0"/>
                </a:solidFill>
              </a:rPr>
              <a:t> </a:t>
            </a:r>
            <a:r>
              <a:rPr lang="en-US" dirty="0">
                <a:solidFill>
                  <a:srgbClr val="462826"/>
                </a:solidFill>
              </a:rPr>
              <a:t>The things which you </a:t>
            </a:r>
            <a:br>
              <a:rPr lang="en-US" dirty="0">
                <a:solidFill>
                  <a:srgbClr val="462826"/>
                </a:solidFill>
              </a:rPr>
            </a:br>
            <a:r>
              <a:rPr lang="en-US" sz="2400" b="1" dirty="0">
                <a:solidFill>
                  <a:srgbClr val="0070C0"/>
                </a:solidFill>
              </a:rPr>
              <a:t>learned</a:t>
            </a:r>
            <a:r>
              <a:rPr lang="en-US" dirty="0">
                <a:solidFill>
                  <a:srgbClr val="462826"/>
                </a:solidFill>
              </a:rPr>
              <a:t> and </a:t>
            </a:r>
            <a:r>
              <a:rPr lang="en-US" sz="2400" b="1" dirty="0">
                <a:solidFill>
                  <a:srgbClr val="0070C0"/>
                </a:solidFill>
              </a:rPr>
              <a:t>received</a:t>
            </a:r>
            <a:r>
              <a:rPr lang="en-US" dirty="0">
                <a:solidFill>
                  <a:srgbClr val="462826"/>
                </a:solidFill>
              </a:rPr>
              <a:t> and </a:t>
            </a:r>
            <a:r>
              <a:rPr lang="en-US" sz="2400" b="1" dirty="0">
                <a:solidFill>
                  <a:srgbClr val="0070C0"/>
                </a:solidFill>
              </a:rPr>
              <a:t>heard</a:t>
            </a:r>
            <a:r>
              <a:rPr lang="en-US" dirty="0">
                <a:solidFill>
                  <a:srgbClr val="462826"/>
                </a:solidFill>
              </a:rPr>
              <a:t> and </a:t>
            </a:r>
            <a:r>
              <a:rPr lang="en-US" sz="2400" b="1" dirty="0">
                <a:solidFill>
                  <a:srgbClr val="0070C0"/>
                </a:solidFill>
              </a:rPr>
              <a:t>saw in me</a:t>
            </a:r>
            <a:r>
              <a:rPr lang="en-US" sz="2400" dirty="0">
                <a:solidFill>
                  <a:srgbClr val="0070C0"/>
                </a:solidFill>
              </a:rPr>
              <a:t>, </a:t>
            </a:r>
            <a:br>
              <a:rPr lang="en-US" sz="2400" dirty="0">
                <a:solidFill>
                  <a:srgbClr val="0070C0"/>
                </a:solidFill>
              </a:rPr>
            </a:br>
            <a:r>
              <a:rPr lang="en-US" sz="2400" b="1" dirty="0">
                <a:solidFill>
                  <a:srgbClr val="660033"/>
                </a:solidFill>
              </a:rPr>
              <a:t>these do</a:t>
            </a:r>
            <a:r>
              <a:rPr lang="en-US" sz="2400" dirty="0">
                <a:solidFill>
                  <a:srgbClr val="660033"/>
                </a:solidFill>
              </a:rPr>
              <a:t>, </a:t>
            </a:r>
            <a:br>
              <a:rPr lang="en-US" sz="2400" dirty="0">
                <a:solidFill>
                  <a:srgbClr val="660033"/>
                </a:solidFill>
              </a:rPr>
            </a:br>
            <a:r>
              <a:rPr lang="en-US" dirty="0">
                <a:solidFill>
                  <a:srgbClr val="462826"/>
                </a:solidFill>
              </a:rPr>
              <a:t>and the Elohim of peace </a:t>
            </a:r>
            <a:br>
              <a:rPr lang="en-US" dirty="0">
                <a:solidFill>
                  <a:srgbClr val="462826"/>
                </a:solidFill>
              </a:rPr>
            </a:br>
            <a:r>
              <a:rPr lang="en-US" dirty="0">
                <a:solidFill>
                  <a:srgbClr val="462826"/>
                </a:solidFill>
              </a:rPr>
              <a:t>will be with you. </a:t>
            </a:r>
          </a:p>
        </p:txBody>
      </p:sp>
      <p:sp>
        <p:nvSpPr>
          <p:cNvPr id="19" name="Rectangle 18"/>
          <p:cNvSpPr/>
          <p:nvPr/>
        </p:nvSpPr>
        <p:spPr>
          <a:xfrm>
            <a:off x="7684499" y="4352104"/>
            <a:ext cx="3878398" cy="2277547"/>
          </a:xfrm>
          <a:prstGeom prst="rect">
            <a:avLst/>
          </a:prstGeom>
        </p:spPr>
        <p:txBody>
          <a:bodyPr wrap="square">
            <a:spAutoFit/>
          </a:bodyPr>
          <a:lstStyle/>
          <a:p>
            <a:pPr algn="ctr"/>
            <a:r>
              <a:rPr lang="en-US" sz="2000" dirty="0">
                <a:solidFill>
                  <a:schemeClr val="accent6">
                    <a:lumMod val="60000"/>
                    <a:lumOff val="40000"/>
                  </a:schemeClr>
                </a:solidFill>
                <a:effectLst>
                  <a:glow rad="127000">
                    <a:srgbClr val="462826"/>
                  </a:glow>
                </a:effectLst>
                <a:latin typeface="Comic Sans MS" pitchFamily="66" charset="0"/>
              </a:rPr>
              <a:t>Was Paul also conveying to his audience to follow his example in calendar timing for </a:t>
            </a:r>
            <a:br>
              <a:rPr lang="en-US" sz="2000" dirty="0">
                <a:solidFill>
                  <a:schemeClr val="accent6">
                    <a:lumMod val="60000"/>
                    <a:lumOff val="40000"/>
                  </a:schemeClr>
                </a:solidFill>
                <a:effectLst>
                  <a:glow rad="127000">
                    <a:srgbClr val="462826"/>
                  </a:glow>
                </a:effectLst>
                <a:latin typeface="Comic Sans MS" pitchFamily="66" charset="0"/>
              </a:rPr>
            </a:br>
            <a:r>
              <a:rPr lang="en-US" sz="2000" dirty="0">
                <a:solidFill>
                  <a:schemeClr val="accent6">
                    <a:lumMod val="60000"/>
                    <a:lumOff val="40000"/>
                  </a:schemeClr>
                </a:solidFill>
                <a:effectLst>
                  <a:glow rad="127000">
                    <a:srgbClr val="462826"/>
                  </a:glow>
                </a:effectLst>
                <a:latin typeface="Comic Sans MS" pitchFamily="66" charset="0"/>
              </a:rPr>
              <a:t>Yahuah’s worship statutes?</a:t>
            </a:r>
          </a:p>
          <a:p>
            <a:pPr algn="ctr"/>
            <a:endParaRPr lang="en-US" sz="1100" dirty="0">
              <a:solidFill>
                <a:schemeClr val="accent6">
                  <a:lumMod val="60000"/>
                  <a:lumOff val="40000"/>
                </a:schemeClr>
              </a:solidFill>
              <a:effectLst>
                <a:glow rad="127000">
                  <a:srgbClr val="462826"/>
                </a:glow>
              </a:effectLst>
              <a:latin typeface="Comic Sans MS" pitchFamily="66" charset="0"/>
            </a:endParaRPr>
          </a:p>
          <a:p>
            <a:pPr algn="ctr"/>
            <a:r>
              <a:rPr lang="en-US" sz="2400" dirty="0">
                <a:solidFill>
                  <a:schemeClr val="bg1"/>
                </a:solidFill>
                <a:effectLst>
                  <a:glow rad="127000">
                    <a:srgbClr val="462826"/>
                  </a:glow>
                </a:effectLst>
                <a:latin typeface="Comic Sans MS" pitchFamily="66" charset="0"/>
              </a:rPr>
              <a:t>Do you think he was serious about this?  </a:t>
            </a:r>
            <a:endParaRPr lang="en-US" sz="2400" dirty="0">
              <a:solidFill>
                <a:schemeClr val="accent6">
                  <a:lumMod val="60000"/>
                  <a:lumOff val="40000"/>
                </a:schemeClr>
              </a:solidFill>
              <a:effectLst>
                <a:glow rad="127000">
                  <a:srgbClr val="462826"/>
                </a:glow>
              </a:effectLst>
              <a:latin typeface="Comic Sans MS" pitchFamily="66" charset="0"/>
            </a:endParaRPr>
          </a:p>
        </p:txBody>
      </p:sp>
      <p:sp>
        <p:nvSpPr>
          <p:cNvPr id="21" name="Rectangle 20"/>
          <p:cNvSpPr/>
          <p:nvPr/>
        </p:nvSpPr>
        <p:spPr>
          <a:xfrm>
            <a:off x="906031" y="3129476"/>
            <a:ext cx="4013442" cy="301621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Luke &amp; Paul ask:</a:t>
            </a:r>
            <a:b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br>
            <a:r>
              <a:rPr lang="en-US" sz="2800" b="1" dirty="0">
                <a:ln w="12700">
                  <a:solidFill>
                    <a:schemeClr val="tx2">
                      <a:satMod val="155000"/>
                    </a:schemeClr>
                  </a:solidFill>
                  <a:prstDash val="solid"/>
                </a:ln>
                <a:solidFill>
                  <a:srgbClr val="FF0000"/>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“Has this been more </a:t>
            </a:r>
          </a:p>
          <a:p>
            <a:pPr algn="ctr"/>
            <a:r>
              <a:rPr lang="en-US" sz="2800" b="1" dirty="0">
                <a:ln w="12700">
                  <a:solidFill>
                    <a:schemeClr val="tx2">
                      <a:satMod val="155000"/>
                    </a:schemeClr>
                  </a:solidFill>
                  <a:prstDash val="solid"/>
                </a:ln>
                <a:solidFill>
                  <a:srgbClr val="FF0000"/>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than a simple </a:t>
            </a:r>
          </a:p>
          <a:p>
            <a:pPr algn="ctr"/>
            <a:r>
              <a:rPr lang="en-US" sz="2800" b="1" dirty="0">
                <a:ln w="12700">
                  <a:solidFill>
                    <a:schemeClr val="tx2">
                      <a:satMod val="155000"/>
                    </a:schemeClr>
                  </a:solidFill>
                  <a:prstDash val="solid"/>
                </a:ln>
                <a:solidFill>
                  <a:srgbClr val="FF0000"/>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Omer Count study?”</a:t>
            </a:r>
          </a:p>
          <a:p>
            <a:pPr algn="ctr"/>
            <a:r>
              <a:rPr lang="en-US" sz="2600" b="1" dirty="0">
                <a:ln w="12700">
                  <a:solidFill>
                    <a:schemeClr val="tx2">
                      <a:satMod val="155000"/>
                    </a:schemeClr>
                  </a:solidFill>
                  <a:prstDash val="solid"/>
                </a:ln>
                <a:solidFill>
                  <a:schemeClr val="accent1">
                    <a:lumMod val="7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Will the following counsel from Paul have more meaning now?</a:t>
            </a:r>
            <a:endParaRPr lang="en-US" sz="2600" b="1" cap="none" spc="0"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endParaRPr>
          </a:p>
        </p:txBody>
      </p:sp>
      <p:pic>
        <p:nvPicPr>
          <p:cNvPr id="10" name="Picture 2" descr="C:\Users\Rae\Desktop\Paul &amp; Pentecost\Paul apostle.jpg"/>
          <p:cNvPicPr>
            <a:picLocks noChangeAspect="1" noChangeArrowheads="1"/>
          </p:cNvPicPr>
          <p:nvPr/>
        </p:nvPicPr>
        <p:blipFill>
          <a:blip r:embed="rId5" cstate="emai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5159441" y="3824681"/>
            <a:ext cx="2025787" cy="26125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41889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1000"/>
                                        <p:tgtEl>
                                          <p:spTgt spid="18">
                                            <p:txEl>
                                              <p:pRg st="0" end="0"/>
                                            </p:txEl>
                                          </p:spTgt>
                                        </p:tgtEl>
                                      </p:cBhvr>
                                    </p:animEffect>
                                  </p:childTnLst>
                                </p:cTn>
                              </p:par>
                            </p:childTnLst>
                          </p:cTn>
                        </p:par>
                        <p:par>
                          <p:cTn id="8" fill="hold">
                            <p:stCondLst>
                              <p:cond delay="1000"/>
                            </p:stCondLst>
                            <p:childTnLst>
                              <p:par>
                                <p:cTn id="9" presetID="16" presetClass="entr" presetSubtype="21" fill="hold" nodeType="afterEffect">
                                  <p:stCondLst>
                                    <p:cond delay="100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barn(inVertical)">
                                      <p:cBhvr>
                                        <p:cTn id="11" dur="1000"/>
                                        <p:tgtEl>
                                          <p:spTgt spid="1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618076" y="6504689"/>
            <a:ext cx="1549101" cy="365125"/>
          </a:xfrm>
        </p:spPr>
        <p:txBody>
          <a:bodyPr/>
          <a:lstStyle/>
          <a:p>
            <a:fld id="{6D22F896-40B5-4ADD-8801-0D06FADFA095}" type="slidenum">
              <a:rPr lang="en-US" smtClean="0">
                <a:solidFill>
                  <a:schemeClr val="tx1"/>
                </a:solidFill>
              </a:rPr>
              <a:pPr/>
              <a:t>116</a:t>
            </a:fld>
            <a:endParaRPr lang="en-US" dirty="0">
              <a:solidFill>
                <a:schemeClr val="tx1"/>
              </a:solidFill>
            </a:endParaRPr>
          </a:p>
        </p:txBody>
      </p:sp>
      <p:pic>
        <p:nvPicPr>
          <p:cNvPr id="6146" name="Picture 2" descr="C:\Users\Rae\Desktop\firstfruits wavesheaf.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9368" y="272528"/>
            <a:ext cx="11539960" cy="6313467"/>
          </a:xfrm>
          <a:prstGeom prst="rect">
            <a:avLst/>
          </a:prstGeom>
          <a:noFill/>
          <a:ln w="57150">
            <a:solidFill>
              <a:schemeClr val="accent5">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965" y="329135"/>
            <a:ext cx="11307374" cy="6186309"/>
          </a:xfrm>
          <a:prstGeom prst="rect">
            <a:avLst/>
          </a:prstGeom>
          <a:solidFill>
            <a:schemeClr val="accent5">
              <a:lumMod val="20000"/>
              <a:lumOff val="80000"/>
              <a:alpha val="38000"/>
            </a:schemeClr>
          </a:solidFill>
        </p:spPr>
        <p:txBody>
          <a:bodyPr wrap="square" rtlCol="0">
            <a:spAutoFit/>
            <a:scene3d>
              <a:camera prst="orthographicFront"/>
              <a:lightRig rig="threePt" dir="t"/>
            </a:scene3d>
            <a:sp3d extrusionH="57150">
              <a:bevelT w="38100" h="38100"/>
            </a:sp3d>
          </a:bodyPr>
          <a:lstStyle/>
          <a:p>
            <a:r>
              <a:rPr lang="en-US" sz="2200" b="1" dirty="0">
                <a:solidFill>
                  <a:srgbClr val="442624"/>
                </a:solidFill>
              </a:rPr>
              <a:t>Luke (</a:t>
            </a:r>
            <a:r>
              <a:rPr lang="en-US" sz="2200" b="1" dirty="0">
                <a:solidFill>
                  <a:srgbClr val="0070C0"/>
                </a:solidFill>
              </a:rPr>
              <a:t>as a physician</a:t>
            </a:r>
            <a:r>
              <a:rPr lang="en-US" sz="2200" b="1" dirty="0">
                <a:solidFill>
                  <a:srgbClr val="442624"/>
                </a:solidFill>
              </a:rPr>
              <a:t>) and Paul (</a:t>
            </a:r>
            <a:r>
              <a:rPr lang="en-US" sz="2200" b="1" dirty="0">
                <a:solidFill>
                  <a:srgbClr val="0070C0"/>
                </a:solidFill>
              </a:rPr>
              <a:t>as an honor student of the Torah</a:t>
            </a:r>
            <a:r>
              <a:rPr lang="en-US" sz="2200" b="1" dirty="0">
                <a:solidFill>
                  <a:srgbClr val="442624"/>
                </a:solidFill>
              </a:rPr>
              <a:t>) were the two most qualified apostles to witness and write of this calendar account.  They recognized what was happening in year 57 AD &amp; followed the promptings of the </a:t>
            </a:r>
            <a:r>
              <a:rPr lang="en-US" sz="2200" b="1" dirty="0" err="1">
                <a:solidFill>
                  <a:srgbClr val="0070C0"/>
                </a:solidFill>
              </a:rPr>
              <a:t>Ruach</a:t>
            </a:r>
            <a:r>
              <a:rPr lang="en-US" sz="2200" b="1" dirty="0">
                <a:solidFill>
                  <a:srgbClr val="442624"/>
                </a:solidFill>
              </a:rPr>
              <a:t> to make sure this account was recorded with every necessary detail.  </a:t>
            </a:r>
            <a:r>
              <a:rPr lang="en-US" sz="2200" b="1" dirty="0">
                <a:solidFill>
                  <a:srgbClr val="660033"/>
                </a:solidFill>
              </a:rPr>
              <a:t>If they were not following the specifics of </a:t>
            </a:r>
            <a:r>
              <a:rPr lang="en-US" sz="2200" b="1" dirty="0">
                <a:solidFill>
                  <a:srgbClr val="0070C0"/>
                </a:solidFill>
              </a:rPr>
              <a:t>Yahuah’s</a:t>
            </a:r>
            <a:r>
              <a:rPr lang="en-US" sz="2200" b="1" dirty="0">
                <a:solidFill>
                  <a:srgbClr val="660033"/>
                </a:solidFill>
              </a:rPr>
              <a:t> Covenant Calendar, there would have been no need to take care and record such a degree of detail and accuracy.  However, the calendar events are not recorded in a way that is easy to break open.  </a:t>
            </a:r>
            <a:r>
              <a:rPr lang="en-US" sz="2200" b="1" dirty="0">
                <a:solidFill>
                  <a:srgbClr val="0070C0"/>
                </a:solidFill>
              </a:rPr>
              <a:t>This is one huge calendar puzzle – following the pattern of the calendar puzzle clues found in the Gospels by all four writers.  </a:t>
            </a:r>
            <a:r>
              <a:rPr lang="en-US" sz="2200" b="1" dirty="0">
                <a:solidFill>
                  <a:srgbClr val="442624"/>
                </a:solidFill>
                <a:effectLst>
                  <a:glow rad="127000">
                    <a:srgbClr val="FFFF00">
                      <a:alpha val="40000"/>
                    </a:srgbClr>
                  </a:glow>
                </a:effectLst>
              </a:rPr>
              <a:t>There must have still been dissension around the correct calendar to be kept for honoring </a:t>
            </a:r>
            <a:r>
              <a:rPr lang="en-US" sz="2200" b="1" dirty="0">
                <a:solidFill>
                  <a:srgbClr val="0070C0"/>
                </a:solidFill>
                <a:effectLst>
                  <a:glow rad="127000">
                    <a:srgbClr val="FFFF00">
                      <a:alpha val="40000"/>
                    </a:srgbClr>
                  </a:glow>
                </a:effectLst>
              </a:rPr>
              <a:t>Yahuah’s Festivals.</a:t>
            </a:r>
          </a:p>
          <a:p>
            <a:r>
              <a:rPr lang="en-US" sz="2200" b="1" dirty="0">
                <a:solidFill>
                  <a:srgbClr val="442624"/>
                </a:solidFill>
              </a:rPr>
              <a:t>It’s very obvious that the “lunar calendars” of the day had a strong presence, or Luke would not have taken care to record these details for “no good reason.”  </a:t>
            </a:r>
            <a:r>
              <a:rPr lang="en-US" sz="2200" b="1" dirty="0">
                <a:solidFill>
                  <a:srgbClr val="660033"/>
                </a:solidFill>
              </a:rPr>
              <a:t>Yes, it is true, there is not one idle word in Scripture.  The question begs to be asked, </a:t>
            </a:r>
            <a:r>
              <a:rPr lang="en-US" sz="2200" b="1" dirty="0">
                <a:solidFill>
                  <a:srgbClr val="660033"/>
                </a:solidFill>
                <a:effectLst>
                  <a:glow rad="228600">
                    <a:schemeClr val="accent1">
                      <a:satMod val="175000"/>
                      <a:alpha val="40000"/>
                    </a:schemeClr>
                  </a:glow>
                </a:effectLst>
              </a:rPr>
              <a:t>“Who would have ever thought this simple ship trip would contain so many clues to support, enhance and declare the Covenant Calendar as </a:t>
            </a:r>
            <a:r>
              <a:rPr lang="en-US" sz="2200" b="1" dirty="0">
                <a:solidFill>
                  <a:srgbClr val="0070C0"/>
                </a:solidFill>
                <a:effectLst>
                  <a:glow rad="228600">
                    <a:schemeClr val="accent1">
                      <a:satMod val="175000"/>
                      <a:alpha val="40000"/>
                    </a:schemeClr>
                  </a:glow>
                </a:effectLst>
              </a:rPr>
              <a:t>Yahuah’s calendar?</a:t>
            </a:r>
            <a:r>
              <a:rPr lang="en-US" sz="2200" b="1" dirty="0">
                <a:solidFill>
                  <a:srgbClr val="0070C0"/>
                </a:solidFill>
              </a:rPr>
              <a:t>  </a:t>
            </a:r>
            <a:r>
              <a:rPr lang="en-US" sz="2200" b="1" dirty="0">
                <a:solidFill>
                  <a:srgbClr val="442624"/>
                </a:solidFill>
              </a:rPr>
              <a:t>Few at most!  This study is completely capable of debunking so many huge counterfeits in a variety of other calendars just as the Joshua studies have done.  </a:t>
            </a:r>
            <a:r>
              <a:rPr lang="en-US" sz="2200" b="1" dirty="0">
                <a:solidFill>
                  <a:schemeClr val="accent3">
                    <a:lumMod val="50000"/>
                  </a:schemeClr>
                </a:solidFill>
              </a:rPr>
              <a:t>The details are in this study for each individual to check for themselves.  The question is:  “How many will take the time to ‘look and see’ and really do it”? </a:t>
            </a:r>
            <a:r>
              <a:rPr lang="en-US" sz="2200" b="1" dirty="0">
                <a:solidFill>
                  <a:srgbClr val="442624"/>
                </a:solidFill>
              </a:rPr>
              <a:t> The following 2 slides will help to “put everything together” for this interesting calendar study. </a:t>
            </a:r>
          </a:p>
        </p:txBody>
      </p:sp>
    </p:spTree>
    <p:extLst>
      <p:ext uri="{BB962C8B-B14F-4D97-AF65-F5344CB8AC3E}">
        <p14:creationId xmlns:p14="http://schemas.microsoft.com/office/powerpoint/2010/main" val="280208905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618076" y="6550989"/>
            <a:ext cx="1549101" cy="365125"/>
          </a:xfrm>
        </p:spPr>
        <p:txBody>
          <a:bodyPr/>
          <a:lstStyle/>
          <a:p>
            <a:fld id="{6D22F896-40B5-4ADD-8801-0D06FADFA095}" type="slidenum">
              <a:rPr lang="en-US" smtClean="0">
                <a:solidFill>
                  <a:schemeClr val="tx1"/>
                </a:solidFill>
              </a:rPr>
              <a:pPr/>
              <a:t>117</a:t>
            </a:fld>
            <a:endParaRPr lang="en-US" dirty="0">
              <a:solidFill>
                <a:schemeClr val="tx1"/>
              </a:solidFill>
            </a:endParaRPr>
          </a:p>
        </p:txBody>
      </p:sp>
      <p:pic>
        <p:nvPicPr>
          <p:cNvPr id="6146" name="Picture 2" descr="C:\Users\Rae\Desktop\firstfruits wavesheaf.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516" y="307253"/>
            <a:ext cx="11574685" cy="6313467"/>
          </a:xfrm>
          <a:prstGeom prst="rect">
            <a:avLst/>
          </a:prstGeom>
          <a:noFill/>
          <a:ln w="57150">
            <a:solidFill>
              <a:schemeClr val="accent5">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62400" y="1494623"/>
            <a:ext cx="7797477" cy="4893647"/>
          </a:xfrm>
          <a:prstGeom prst="rect">
            <a:avLst/>
          </a:prstGeom>
          <a:solidFill>
            <a:schemeClr val="accent5">
              <a:lumMod val="20000"/>
              <a:lumOff val="80000"/>
              <a:alpha val="38000"/>
            </a:schemeClr>
          </a:solidFill>
          <a:scene3d>
            <a:camera prst="orthographicFront"/>
            <a:lightRig rig="threePt" dir="t"/>
          </a:scene3d>
          <a:sp3d>
            <a:bevelT w="152400" h="50800" prst="softRound"/>
          </a:sp3d>
        </p:spPr>
        <p:txBody>
          <a:bodyPr wrap="square" rtlCol="0">
            <a:spAutoFit/>
            <a:sp3d extrusionH="57150">
              <a:bevelT w="38100" h="38100"/>
            </a:sp3d>
          </a:bodyPr>
          <a:lstStyle/>
          <a:p>
            <a:r>
              <a:rPr lang="en-US" sz="2400" b="1" dirty="0">
                <a:solidFill>
                  <a:srgbClr val="114855"/>
                </a:solidFill>
              </a:rPr>
              <a:t>Today’s study is a companion study to “#3.17 – Closing Minutes of the Matt 28:1 Shabbat” presented Jan 1/21.</a:t>
            </a:r>
          </a:p>
          <a:p>
            <a:pPr marL="342900" indent="-342900">
              <a:buFont typeface="Arial" pitchFamily="34" charset="0"/>
              <a:buChar char="•"/>
            </a:pPr>
            <a:r>
              <a:rPr lang="en-US" sz="2400" b="1" dirty="0">
                <a:solidFill>
                  <a:srgbClr val="442624"/>
                </a:solidFill>
              </a:rPr>
              <a:t>The #3.17 study proved </a:t>
            </a:r>
            <a:r>
              <a:rPr lang="en-US" sz="2400" b="1" dirty="0">
                <a:solidFill>
                  <a:srgbClr val="442624"/>
                </a:solidFill>
                <a:effectLst>
                  <a:glow rad="228600">
                    <a:schemeClr val="accent3">
                      <a:satMod val="175000"/>
                      <a:alpha val="40000"/>
                    </a:schemeClr>
                  </a:glow>
                </a:effectLst>
              </a:rPr>
              <a:t>the lunar calendar</a:t>
            </a:r>
            <a:r>
              <a:rPr lang="en-US" sz="2400" b="1" dirty="0">
                <a:solidFill>
                  <a:srgbClr val="442624"/>
                </a:solidFill>
              </a:rPr>
              <a:t> that was being used in Judea during </a:t>
            </a:r>
            <a:r>
              <a:rPr lang="en-US" sz="2400" b="1" dirty="0">
                <a:solidFill>
                  <a:srgbClr val="0070C0"/>
                </a:solidFill>
              </a:rPr>
              <a:t>Yahusha’s Passion week </a:t>
            </a:r>
            <a:br>
              <a:rPr lang="en-US" sz="2400" b="1" dirty="0">
                <a:solidFill>
                  <a:srgbClr val="0070C0"/>
                </a:solidFill>
              </a:rPr>
            </a:br>
            <a:r>
              <a:rPr lang="en-US" sz="2400" b="1" dirty="0">
                <a:solidFill>
                  <a:srgbClr val="442624"/>
                </a:solidFill>
                <a:effectLst>
                  <a:glow rad="228600">
                    <a:schemeClr val="accent3">
                      <a:satMod val="175000"/>
                      <a:alpha val="40000"/>
                    </a:schemeClr>
                  </a:glow>
                </a:effectLst>
              </a:rPr>
              <a:t>was offset</a:t>
            </a:r>
            <a:r>
              <a:rPr lang="en-US" sz="2400" b="1" dirty="0">
                <a:solidFill>
                  <a:srgbClr val="442624"/>
                </a:solidFill>
              </a:rPr>
              <a:t> from the </a:t>
            </a:r>
            <a:r>
              <a:rPr lang="en-US" sz="2400" b="1" dirty="0">
                <a:solidFill>
                  <a:srgbClr val="7030A0"/>
                </a:solidFill>
              </a:rPr>
              <a:t>Covenant Calendar </a:t>
            </a:r>
            <a:r>
              <a:rPr lang="en-US" sz="2400" b="1" dirty="0">
                <a:solidFill>
                  <a:srgbClr val="442624"/>
                </a:solidFill>
                <a:effectLst>
                  <a:glow rad="228600">
                    <a:schemeClr val="accent3">
                      <a:satMod val="175000"/>
                      <a:alpha val="40000"/>
                    </a:schemeClr>
                  </a:glow>
                </a:effectLst>
              </a:rPr>
              <a:t>only 12 hours </a:t>
            </a:r>
            <a:br>
              <a:rPr lang="en-US" sz="2400" b="1" dirty="0">
                <a:solidFill>
                  <a:srgbClr val="442624"/>
                </a:solidFill>
                <a:effectLst>
                  <a:glow rad="228600">
                    <a:schemeClr val="accent3">
                      <a:satMod val="175000"/>
                      <a:alpha val="40000"/>
                    </a:schemeClr>
                  </a:glow>
                </a:effectLst>
              </a:rPr>
            </a:br>
            <a:r>
              <a:rPr lang="en-US" sz="2400" b="1" dirty="0">
                <a:solidFill>
                  <a:srgbClr val="660033"/>
                </a:solidFill>
                <a:effectLst>
                  <a:glow rad="228600">
                    <a:schemeClr val="accent3">
                      <a:satMod val="175000"/>
                      <a:alpha val="40000"/>
                    </a:schemeClr>
                  </a:glow>
                </a:effectLst>
              </a:rPr>
              <a:t>later</a:t>
            </a:r>
            <a:r>
              <a:rPr lang="en-US" sz="2400" b="1" dirty="0">
                <a:solidFill>
                  <a:srgbClr val="442624"/>
                </a:solidFill>
              </a:rPr>
              <a:t> according to John’s records!</a:t>
            </a:r>
          </a:p>
          <a:p>
            <a:pPr marL="342900" indent="-342900">
              <a:buFont typeface="Arial" pitchFamily="34" charset="0"/>
              <a:buChar char="•"/>
            </a:pPr>
            <a:r>
              <a:rPr lang="en-US" sz="2400" b="1" dirty="0">
                <a:solidFill>
                  <a:srgbClr val="7030A0"/>
                </a:solidFill>
              </a:rPr>
              <a:t>Only the Covenant Calendar can explain:  </a:t>
            </a:r>
            <a:r>
              <a:rPr lang="en-US" sz="2400" b="1" dirty="0">
                <a:solidFill>
                  <a:srgbClr val="0070C0"/>
                </a:solidFill>
              </a:rPr>
              <a:t>1) all the details of the Passion week using Dawn day-start </a:t>
            </a:r>
            <a:br>
              <a:rPr lang="en-US" sz="2400" b="1" dirty="0">
                <a:solidFill>
                  <a:srgbClr val="0070C0"/>
                </a:solidFill>
              </a:rPr>
            </a:br>
            <a:r>
              <a:rPr lang="en-US" sz="2400" b="1" dirty="0">
                <a:solidFill>
                  <a:srgbClr val="0070C0"/>
                </a:solidFill>
              </a:rPr>
              <a:t>with the year-start on the day </a:t>
            </a:r>
            <a:r>
              <a:rPr lang="en-US" sz="2400" b="1" u="sng" dirty="0">
                <a:ln>
                  <a:solidFill>
                    <a:srgbClr val="7030A0"/>
                  </a:solidFill>
                </a:ln>
                <a:solidFill>
                  <a:srgbClr val="A162D0"/>
                </a:solidFill>
                <a:latin typeface="Cooper Black" pitchFamily="18" charset="0"/>
              </a:rPr>
              <a:t>AFTER</a:t>
            </a:r>
            <a:r>
              <a:rPr lang="en-US" sz="2400" b="1" dirty="0">
                <a:solidFill>
                  <a:srgbClr val="0070C0"/>
                </a:solidFill>
              </a:rPr>
              <a:t> Tequfah;  </a:t>
            </a:r>
            <a:br>
              <a:rPr lang="en-US" sz="2400" b="1" dirty="0">
                <a:solidFill>
                  <a:srgbClr val="0070C0"/>
                </a:solidFill>
              </a:rPr>
            </a:br>
            <a:r>
              <a:rPr lang="en-US" sz="2400" b="1" dirty="0">
                <a:solidFill>
                  <a:srgbClr val="660033"/>
                </a:solidFill>
              </a:rPr>
              <a:t>2) the 4</a:t>
            </a:r>
            <a:r>
              <a:rPr lang="en-US" sz="2400" b="1" baseline="30000" dirty="0">
                <a:solidFill>
                  <a:srgbClr val="660033"/>
                </a:solidFill>
              </a:rPr>
              <a:t>th</a:t>
            </a:r>
            <a:r>
              <a:rPr lang="en-US" sz="2400" b="1" dirty="0">
                <a:solidFill>
                  <a:srgbClr val="660033"/>
                </a:solidFill>
              </a:rPr>
              <a:t> cycle Passover;  </a:t>
            </a:r>
            <a:r>
              <a:rPr lang="en-US" sz="2400" b="1" dirty="0">
                <a:solidFill>
                  <a:srgbClr val="70403C"/>
                </a:solidFill>
              </a:rPr>
              <a:t>3) proper alignment for the preparation of the fragrant spices;  </a:t>
            </a:r>
            <a:r>
              <a:rPr lang="en-US" sz="2400" b="1" dirty="0">
                <a:solidFill>
                  <a:srgbClr val="114855"/>
                </a:solidFill>
              </a:rPr>
              <a:t>4) the Sabbath resurrection; then the Wave Sheaf placement </a:t>
            </a:r>
            <a:r>
              <a:rPr lang="en-US" dirty="0">
                <a:solidFill>
                  <a:srgbClr val="660033"/>
                </a:solidFill>
              </a:rPr>
              <a:t>[</a:t>
            </a:r>
            <a:r>
              <a:rPr lang="en-US" b="1" u="sng" dirty="0">
                <a:solidFill>
                  <a:srgbClr val="660033"/>
                </a:solidFill>
              </a:rPr>
              <a:t>within</a:t>
            </a:r>
            <a:r>
              <a:rPr lang="en-US" dirty="0">
                <a:solidFill>
                  <a:srgbClr val="660033"/>
                </a:solidFill>
              </a:rPr>
              <a:t> the Passover Festival]</a:t>
            </a:r>
            <a:r>
              <a:rPr lang="en-US" sz="2400" b="1" dirty="0">
                <a:solidFill>
                  <a:srgbClr val="0070C0"/>
                </a:solidFill>
              </a:rPr>
              <a:t> </a:t>
            </a:r>
            <a:r>
              <a:rPr lang="en-US" sz="2400" b="1" dirty="0">
                <a:solidFill>
                  <a:srgbClr val="114855"/>
                </a:solidFill>
              </a:rPr>
              <a:t>on the 1</a:t>
            </a:r>
            <a:r>
              <a:rPr lang="en-US" sz="2400" b="1" baseline="30000" dirty="0">
                <a:solidFill>
                  <a:srgbClr val="114855"/>
                </a:solidFill>
              </a:rPr>
              <a:t>st</a:t>
            </a:r>
            <a:r>
              <a:rPr lang="en-US" sz="2400" b="1" dirty="0">
                <a:solidFill>
                  <a:srgbClr val="114855"/>
                </a:solidFill>
              </a:rPr>
              <a:t> cycle to house the 1</a:t>
            </a:r>
            <a:r>
              <a:rPr lang="en-US" sz="2400" b="1" baseline="30000" dirty="0">
                <a:solidFill>
                  <a:srgbClr val="114855"/>
                </a:solidFill>
              </a:rPr>
              <a:t>st</a:t>
            </a:r>
            <a:r>
              <a:rPr lang="en-US" sz="2400" b="1" dirty="0">
                <a:solidFill>
                  <a:srgbClr val="114855"/>
                </a:solidFill>
              </a:rPr>
              <a:t> Ascension.  </a:t>
            </a:r>
          </a:p>
        </p:txBody>
      </p:sp>
      <p:sp>
        <p:nvSpPr>
          <p:cNvPr id="3" name="Title 2"/>
          <p:cNvSpPr>
            <a:spLocks noGrp="1"/>
          </p:cNvSpPr>
          <p:nvPr>
            <p:ph type="ctrTitle"/>
          </p:nvPr>
        </p:nvSpPr>
        <p:spPr>
          <a:xfrm>
            <a:off x="4487632" y="161022"/>
            <a:ext cx="6709979" cy="1417375"/>
          </a:xfrm>
        </p:spPr>
        <p:txBody>
          <a:bodyPr>
            <a:normAutofit fontScale="90000"/>
          </a:bodyPr>
          <a:lstStyle/>
          <a:p>
            <a:r>
              <a:rPr lang="en-US" dirty="0">
                <a:solidFill>
                  <a:schemeClr val="tx2">
                    <a:lumMod val="60000"/>
                    <a:lumOff val="40000"/>
                  </a:schemeClr>
                </a:solidFill>
              </a:rPr>
              <a:t>Exposure of Two Calendars </a:t>
            </a:r>
            <a:br>
              <a:rPr lang="en-US" dirty="0">
                <a:solidFill>
                  <a:schemeClr val="tx2">
                    <a:lumMod val="60000"/>
                    <a:lumOff val="40000"/>
                  </a:schemeClr>
                </a:solidFill>
              </a:rPr>
            </a:br>
            <a:r>
              <a:rPr lang="en-US" dirty="0">
                <a:solidFill>
                  <a:schemeClr val="tx2">
                    <a:lumMod val="60000"/>
                    <a:lumOff val="40000"/>
                  </a:schemeClr>
                </a:solidFill>
              </a:rPr>
              <a:t>in the Gospel Account</a:t>
            </a:r>
          </a:p>
        </p:txBody>
      </p:sp>
      <p:pic>
        <p:nvPicPr>
          <p:cNvPr id="7170" name="Picture 2" descr="D:\3.  2020  CCC Season 3 studies\3.17 Matt 28 Dawn Day  TA  Dec 2020\3.17 #2 choice for video jpe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32" y="1035357"/>
            <a:ext cx="3706088" cy="2084674"/>
          </a:xfrm>
          <a:prstGeom prst="rect">
            <a:avLst/>
          </a:prstGeom>
          <a:noFill/>
          <a:ln>
            <a:noFill/>
          </a:ln>
          <a:effectLst>
            <a:outerShdw blurRad="190500" dist="228600" dir="2700000" algn="ctr">
              <a:srgbClr val="000000">
                <a:alpha val="30000"/>
              </a:srgbClr>
            </a:outerShdw>
            <a:reflection blurRad="6350" stA="52000" endA="300" endPos="35000" dir="5400000" sy="-100000" algn="bl" rotWithShape="0"/>
          </a:effectLst>
          <a:scene3d>
            <a:camera prst="isometricOffAxis1Right"/>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338085" y="350658"/>
            <a:ext cx="3866764" cy="461665"/>
          </a:xfrm>
          <a:prstGeom prst="rect">
            <a:avLst/>
          </a:prstGeom>
        </p:spPr>
        <p:txBody>
          <a:bodyPr wrap="none">
            <a:spAutoFit/>
            <a:scene3d>
              <a:camera prst="orthographicFront"/>
              <a:lightRig rig="threePt" dir="t"/>
            </a:scene3d>
            <a:sp3d extrusionH="57150">
              <a:bevelT w="38100" h="38100" prst="angle"/>
            </a:sp3d>
          </a:bodyPr>
          <a:lstStyle/>
          <a:p>
            <a:r>
              <a:rPr lang="en-US" sz="2400" b="1" u="sng" dirty="0">
                <a:hlinkClick r:id="rId4"/>
              </a:rPr>
              <a:t>https://youtu.be/30bpR-l1k-E</a:t>
            </a:r>
            <a:endParaRPr lang="en-US" sz="2400" b="1" dirty="0"/>
          </a:p>
        </p:txBody>
      </p:sp>
    </p:spTree>
    <p:extLst>
      <p:ext uri="{BB962C8B-B14F-4D97-AF65-F5344CB8AC3E}">
        <p14:creationId xmlns:p14="http://schemas.microsoft.com/office/powerpoint/2010/main" val="10968879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618076" y="6550989"/>
            <a:ext cx="1549101" cy="365125"/>
          </a:xfrm>
        </p:spPr>
        <p:txBody>
          <a:bodyPr/>
          <a:lstStyle/>
          <a:p>
            <a:fld id="{6D22F896-40B5-4ADD-8801-0D06FADFA095}" type="slidenum">
              <a:rPr lang="en-US" smtClean="0">
                <a:solidFill>
                  <a:schemeClr val="tx1"/>
                </a:solidFill>
              </a:rPr>
              <a:pPr/>
              <a:t>118</a:t>
            </a:fld>
            <a:endParaRPr lang="en-US" dirty="0">
              <a:solidFill>
                <a:schemeClr val="tx1"/>
              </a:solidFill>
            </a:endParaRPr>
          </a:p>
        </p:txBody>
      </p:sp>
      <p:pic>
        <p:nvPicPr>
          <p:cNvPr id="6146" name="Picture 2" descr="C:\Users\Rae\Desktop\firstfruits wavesheaf.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516" y="307253"/>
            <a:ext cx="11574685" cy="6313467"/>
          </a:xfrm>
          <a:prstGeom prst="rect">
            <a:avLst/>
          </a:prstGeom>
          <a:noFill/>
          <a:ln w="57150">
            <a:solidFill>
              <a:schemeClr val="accent5">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82802" y="712139"/>
            <a:ext cx="4124503" cy="2320033"/>
          </a:xfrm>
          <a:prstGeom prst="rect">
            <a:avLst/>
          </a:prstGeom>
          <a:noFill/>
          <a:ln>
            <a:noFill/>
          </a:ln>
          <a:effectLst>
            <a:outerShdw blurRad="190500" dist="228600" dir="2700000" algn="ctr">
              <a:srgbClr val="000000">
                <a:alpha val="30000"/>
              </a:srgbClr>
            </a:outerShdw>
            <a:reflection blurRad="6350" stA="52000" endA="300" endPos="35000" dir="5400000" sy="-100000" algn="bl" rotWithShape="0"/>
          </a:effectLst>
          <a:scene3d>
            <a:camera prst="isometricOffAxis1Right"/>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4735976" y="437991"/>
            <a:ext cx="6721552" cy="647700"/>
          </a:xfrm>
          <a:prstGeom prst="rect">
            <a:avLst/>
          </a:prstGeom>
        </p:spPr>
        <p:txBody>
          <a:bodyPr anchor="b">
            <a:normAutofit fontScale="90000" lnSpcReduction="1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lumMod val="75000"/>
                  </a:schemeClr>
                </a:solidFill>
              </a:rPr>
              <a:t>The Debunking by a Ship Trip</a:t>
            </a:r>
          </a:p>
        </p:txBody>
      </p:sp>
      <p:sp>
        <p:nvSpPr>
          <p:cNvPr id="8" name="TextBox 7"/>
          <p:cNvSpPr txBox="1"/>
          <p:nvPr/>
        </p:nvSpPr>
        <p:spPr>
          <a:xfrm>
            <a:off x="4462391" y="1057041"/>
            <a:ext cx="7174895" cy="5447645"/>
          </a:xfrm>
          <a:prstGeom prst="rect">
            <a:avLst/>
          </a:prstGeom>
          <a:solidFill>
            <a:schemeClr val="accent5">
              <a:lumMod val="20000"/>
              <a:lumOff val="80000"/>
              <a:alpha val="38000"/>
            </a:schemeClr>
          </a:solidFill>
          <a:scene3d>
            <a:camera prst="orthographicFront"/>
            <a:lightRig rig="threePt" dir="t"/>
          </a:scene3d>
          <a:sp3d>
            <a:bevelT w="152400" h="50800" prst="softRound"/>
          </a:sp3d>
        </p:spPr>
        <p:txBody>
          <a:bodyPr wrap="square" rtlCol="0">
            <a:spAutoFit/>
            <a:sp3d extrusionH="57150">
              <a:bevelT w="38100" h="38100"/>
            </a:sp3d>
          </a:bodyPr>
          <a:lstStyle/>
          <a:p>
            <a:r>
              <a:rPr lang="en-US" sz="2000" b="1" dirty="0">
                <a:solidFill>
                  <a:srgbClr val="442624"/>
                </a:solidFill>
              </a:rPr>
              <a:t>The following is a short list of counterfeits that are exposed:</a:t>
            </a:r>
          </a:p>
          <a:p>
            <a:pPr marL="457200" indent="-457200">
              <a:buAutoNum type="arabicPeriod"/>
            </a:pPr>
            <a:r>
              <a:rPr lang="en-US" sz="2000" b="1" dirty="0">
                <a:solidFill>
                  <a:srgbClr val="A50021"/>
                </a:solidFill>
              </a:rPr>
              <a:t>Wave Sheaf married to a floating Abib 16 is invalid.</a:t>
            </a:r>
          </a:p>
          <a:p>
            <a:pPr marL="457200" indent="-457200">
              <a:buAutoNum type="arabicPeriod"/>
            </a:pPr>
            <a:r>
              <a:rPr lang="en-US" sz="2000" b="1" dirty="0">
                <a:solidFill>
                  <a:srgbClr val="442624"/>
                </a:solidFill>
              </a:rPr>
              <a:t>Wave Sheaf on the 1</a:t>
            </a:r>
            <a:r>
              <a:rPr lang="en-US" sz="2000" b="1" baseline="30000" dirty="0">
                <a:solidFill>
                  <a:srgbClr val="442624"/>
                </a:solidFill>
              </a:rPr>
              <a:t>st</a:t>
            </a:r>
            <a:r>
              <a:rPr lang="en-US" sz="2000" b="1" dirty="0">
                <a:solidFill>
                  <a:srgbClr val="442624"/>
                </a:solidFill>
              </a:rPr>
              <a:t> cycle cannot be outside the Passover week.  </a:t>
            </a:r>
            <a:r>
              <a:rPr lang="en-US" sz="2000" b="1" dirty="0" err="1">
                <a:solidFill>
                  <a:srgbClr val="442624"/>
                </a:solidFill>
              </a:rPr>
              <a:t>Eg</a:t>
            </a:r>
            <a:r>
              <a:rPr lang="en-US" sz="2000" b="1" dirty="0">
                <a:solidFill>
                  <a:srgbClr val="442624"/>
                </a:solidFill>
              </a:rPr>
              <a:t>:  Enoch’s Wave Sheaf on Abib 26 is outside of the Days of Unleavened bread.  For Enoch clarity, Luke would have had to record their departure was </a:t>
            </a:r>
            <a:r>
              <a:rPr lang="en-US" sz="2000" b="1" dirty="0">
                <a:solidFill>
                  <a:srgbClr val="A50021"/>
                </a:solidFill>
              </a:rPr>
              <a:t>“</a:t>
            </a:r>
            <a:r>
              <a:rPr lang="en-US" sz="2000" b="1" u="sng" dirty="0">
                <a:solidFill>
                  <a:srgbClr val="A50021"/>
                </a:solidFill>
              </a:rPr>
              <a:t>man</a:t>
            </a:r>
            <a:r>
              <a:rPr lang="en-US" sz="2000" b="1" dirty="0">
                <a:solidFill>
                  <a:srgbClr val="A50021"/>
                </a:solidFill>
              </a:rPr>
              <a:t>y </a:t>
            </a:r>
            <a:r>
              <a:rPr lang="en-US" sz="2000" b="1" u="sng" dirty="0">
                <a:solidFill>
                  <a:srgbClr val="A50021"/>
                </a:solidFill>
              </a:rPr>
              <a:t>da</a:t>
            </a:r>
            <a:r>
              <a:rPr lang="en-US" sz="2000" b="1" dirty="0">
                <a:solidFill>
                  <a:srgbClr val="A50021"/>
                </a:solidFill>
              </a:rPr>
              <a:t>y</a:t>
            </a:r>
            <a:r>
              <a:rPr lang="en-US" sz="2000" b="1" u="sng" dirty="0">
                <a:solidFill>
                  <a:srgbClr val="A50021"/>
                </a:solidFill>
              </a:rPr>
              <a:t>s</a:t>
            </a:r>
            <a:r>
              <a:rPr lang="en-US" sz="2000" b="1" dirty="0">
                <a:solidFill>
                  <a:srgbClr val="A50021"/>
                </a:solidFill>
              </a:rPr>
              <a:t> AFTER unleavened bread.”</a:t>
            </a:r>
            <a:r>
              <a:rPr lang="en-US" sz="2000" b="1" dirty="0">
                <a:solidFill>
                  <a:srgbClr val="442624"/>
                </a:solidFill>
              </a:rPr>
              <a:t>  The record is silent about this.</a:t>
            </a:r>
          </a:p>
          <a:p>
            <a:pPr marL="457200" indent="-457200">
              <a:buAutoNum type="arabicPeriod"/>
            </a:pPr>
            <a:r>
              <a:rPr lang="en-US" sz="2000" b="1" dirty="0">
                <a:solidFill>
                  <a:srgbClr val="A50021"/>
                </a:solidFill>
              </a:rPr>
              <a:t>Debunks the moon-month year start. </a:t>
            </a:r>
          </a:p>
          <a:p>
            <a:pPr marL="457200" indent="-457200">
              <a:buAutoNum type="arabicPeriod"/>
            </a:pPr>
            <a:r>
              <a:rPr lang="en-US" sz="2000" b="1" dirty="0">
                <a:solidFill>
                  <a:srgbClr val="442624"/>
                </a:solidFill>
              </a:rPr>
              <a:t>Debunks the year start beginning </a:t>
            </a:r>
            <a:r>
              <a:rPr lang="en-US" sz="2000" b="1" u="sng" dirty="0">
                <a:ln>
                  <a:solidFill>
                    <a:srgbClr val="7030A0"/>
                  </a:solidFill>
                </a:ln>
                <a:solidFill>
                  <a:srgbClr val="A162D0"/>
                </a:solidFill>
                <a:latin typeface="Cooper Black" pitchFamily="18" charset="0"/>
              </a:rPr>
              <a:t>ON</a:t>
            </a:r>
            <a:r>
              <a:rPr lang="en-US" sz="2000" b="1" dirty="0">
                <a:solidFill>
                  <a:srgbClr val="442624"/>
                </a:solidFill>
              </a:rPr>
              <a:t> the Tequfah.</a:t>
            </a:r>
          </a:p>
          <a:p>
            <a:pPr marL="457200" indent="-457200">
              <a:buAutoNum type="arabicPeriod"/>
            </a:pPr>
            <a:r>
              <a:rPr lang="en-US" sz="2000" b="1" dirty="0">
                <a:solidFill>
                  <a:srgbClr val="A50021"/>
                </a:solidFill>
              </a:rPr>
              <a:t>Proves the lunar calendar at that time had completely transitioned to using the moon </a:t>
            </a:r>
            <a:r>
              <a:rPr lang="en-US" sz="2000" b="1" u="sng" dirty="0">
                <a:ln>
                  <a:solidFill>
                    <a:srgbClr val="7030A0"/>
                  </a:solidFill>
                </a:ln>
                <a:solidFill>
                  <a:srgbClr val="A162D0"/>
                </a:solidFill>
                <a:latin typeface="Cooper Black" pitchFamily="18" charset="0"/>
              </a:rPr>
              <a:t>AFTER</a:t>
            </a:r>
            <a:r>
              <a:rPr lang="en-US" sz="2000" b="1" dirty="0">
                <a:solidFill>
                  <a:srgbClr val="A50021"/>
                </a:solidFill>
              </a:rPr>
              <a:t> the equinox, not any moon </a:t>
            </a:r>
            <a:r>
              <a:rPr lang="en-US" sz="2000" b="1" u="sng" dirty="0">
                <a:ln>
                  <a:solidFill>
                    <a:srgbClr val="7030A0"/>
                  </a:solidFill>
                </a:ln>
                <a:solidFill>
                  <a:srgbClr val="A162D0"/>
                </a:solidFill>
                <a:latin typeface="Cooper Black" pitchFamily="18" charset="0"/>
              </a:rPr>
              <a:t>BEFORE</a:t>
            </a:r>
            <a:r>
              <a:rPr lang="en-US" sz="2000" b="1" dirty="0">
                <a:solidFill>
                  <a:srgbClr val="A50021"/>
                </a:solidFill>
              </a:rPr>
              <a:t> the equinox (approx. 45 years earlier).</a:t>
            </a:r>
          </a:p>
          <a:p>
            <a:pPr marL="457200" indent="-457200">
              <a:buAutoNum type="arabicPeriod"/>
            </a:pPr>
            <a:r>
              <a:rPr lang="en-US" sz="1700" b="1" dirty="0">
                <a:solidFill>
                  <a:schemeClr val="accent5">
                    <a:lumMod val="20000"/>
                    <a:lumOff val="80000"/>
                  </a:schemeClr>
                </a:solidFill>
                <a:effectLst>
                  <a:glow rad="177800">
                    <a:schemeClr val="tx1">
                      <a:lumMod val="85000"/>
                      <a:lumOff val="15000"/>
                      <a:alpha val="93000"/>
                    </a:schemeClr>
                  </a:glow>
                </a:effectLst>
                <a:latin typeface="Comic Sans MS" pitchFamily="66" charset="0"/>
              </a:rPr>
              <a:t>Proves the year had to be 57 AD as it is the only year closely associated with the lunar calendar to declare a dark moon on Omer #16.  No other calendar year can break open this puzzle within the reasonable timeframe of 58-63 AD</a:t>
            </a:r>
            <a:r>
              <a:rPr lang="en-US" sz="1700" b="1" dirty="0">
                <a:solidFill>
                  <a:srgbClr val="442624"/>
                </a:solidFill>
                <a:latin typeface="Comic Sans MS" pitchFamily="66" charset="0"/>
              </a:rPr>
              <a:t>.</a:t>
            </a:r>
          </a:p>
          <a:p>
            <a:pPr marL="457200" indent="-457200">
              <a:buAutoNum type="arabicPeriod"/>
            </a:pPr>
            <a:r>
              <a:rPr lang="en-US" sz="2000" b="1" dirty="0">
                <a:solidFill>
                  <a:schemeClr val="accent1">
                    <a:lumMod val="50000"/>
                  </a:schemeClr>
                </a:solidFill>
              </a:rPr>
              <a:t>This study shows Covenant Calendar is beginning to really crunch other components of counterfeit calendars.</a:t>
            </a:r>
          </a:p>
        </p:txBody>
      </p:sp>
    </p:spTree>
    <p:extLst>
      <p:ext uri="{BB962C8B-B14F-4D97-AF65-F5344CB8AC3E}">
        <p14:creationId xmlns:p14="http://schemas.microsoft.com/office/powerpoint/2010/main" val="23020123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1000"/>
                                        <p:tgtEl>
                                          <p:spTgt spid="8">
                                            <p:txEl>
                                              <p:pRg st="3" end="3"/>
                                            </p:txEl>
                                          </p:spTgt>
                                        </p:tgtEl>
                                      </p:cBhvr>
                                    </p:animEffect>
                                  </p:childTnLst>
                                </p:cTn>
                              </p:par>
                            </p:childTnLst>
                          </p:cTn>
                        </p:par>
                        <p:par>
                          <p:cTn id="8" fill="hold">
                            <p:stCondLst>
                              <p:cond delay="1000"/>
                            </p:stCondLst>
                            <p:childTnLst>
                              <p:par>
                                <p:cTn id="9" presetID="16" presetClass="entr" presetSubtype="21" fill="hold" nodeType="afterEffect">
                                  <p:stCondLst>
                                    <p:cond delay="1000"/>
                                  </p:stCondLst>
                                  <p:childTnLst>
                                    <p:set>
                                      <p:cBhvr>
                                        <p:cTn id="10" dur="1" fill="hold">
                                          <p:stCondLst>
                                            <p:cond delay="0"/>
                                          </p:stCondLst>
                                        </p:cTn>
                                        <p:tgtEl>
                                          <p:spTgt spid="8">
                                            <p:txEl>
                                              <p:pRg st="4" end="4"/>
                                            </p:txEl>
                                          </p:spTgt>
                                        </p:tgtEl>
                                        <p:attrNameLst>
                                          <p:attrName>style.visibility</p:attrName>
                                        </p:attrNameLst>
                                      </p:cBhvr>
                                      <p:to>
                                        <p:strVal val="visible"/>
                                      </p:to>
                                    </p:set>
                                    <p:animEffect transition="in" filter="barn(inVertical)">
                                      <p:cBhvr>
                                        <p:cTn id="11" dur="1000"/>
                                        <p:tgtEl>
                                          <p:spTgt spid="8">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25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barn(inVertical)">
                                      <p:cBhvr>
                                        <p:cTn id="16" dur="1000"/>
                                        <p:tgtEl>
                                          <p:spTgt spid="8">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barn(inVertical)">
                                      <p:cBhvr>
                                        <p:cTn id="21" dur="1000"/>
                                        <p:tgtEl>
                                          <p:spTgt spid="8">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barn(inVertical)">
                                      <p:cBhvr>
                                        <p:cTn id="26" dur="1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119</a:t>
            </a:fld>
            <a:endParaRPr lang="en-US" dirty="0"/>
          </a:p>
        </p:txBody>
      </p:sp>
      <p:sp>
        <p:nvSpPr>
          <p:cNvPr id="3" name="Title 2"/>
          <p:cNvSpPr>
            <a:spLocks noGrp="1"/>
          </p:cNvSpPr>
          <p:nvPr>
            <p:ph type="ctrTitle"/>
          </p:nvPr>
        </p:nvSpPr>
        <p:spPr>
          <a:xfrm>
            <a:off x="134788" y="228600"/>
            <a:ext cx="11926032" cy="647700"/>
          </a:xfrm>
        </p:spPr>
        <p:txBody>
          <a:bodyPr>
            <a:normAutofit fontScale="90000"/>
            <a:scene3d>
              <a:camera prst="orthographicFront"/>
              <a:lightRig rig="threePt" dir="t"/>
            </a:scene3d>
            <a:sp3d extrusionH="57150">
              <a:bevelT h="25400" prst="softRound"/>
            </a:sp3d>
          </a:bodyPr>
          <a:lstStyle/>
          <a:p>
            <a:r>
              <a:rPr lang="en-US" dirty="0">
                <a:ln w="1905">
                  <a:solidFill>
                    <a:srgbClr val="002060"/>
                  </a:solidFill>
                </a:ln>
                <a:solidFill>
                  <a:schemeClr val="accent2"/>
                </a:solidFill>
                <a:effectLst>
                  <a:glow rad="1803400">
                    <a:srgbClr val="FFCCFF">
                      <a:alpha val="40000"/>
                    </a:srgbClr>
                  </a:glow>
                  <a:innerShdw blurRad="69850" dist="43180" dir="5400000">
                    <a:srgbClr val="000000">
                      <a:alpha val="65000"/>
                    </a:srgbClr>
                  </a:innerShdw>
                </a:effectLst>
                <a:latin typeface="Goudy Stout" pitchFamily="18" charset="0"/>
              </a:rPr>
              <a:t>Epilogue</a:t>
            </a:r>
            <a:r>
              <a:rPr lang="en-US"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803400">
                    <a:srgbClr val="FFCCFF">
                      <a:alpha val="40000"/>
                    </a:srgbClr>
                  </a:glow>
                  <a:innerShdw blurRad="69850" dist="43180" dir="5400000">
                    <a:srgbClr val="000000">
                      <a:alpha val="65000"/>
                    </a:srgbClr>
                  </a:innerShdw>
                </a:effectLst>
                <a:latin typeface="Goudy Stout" pitchFamily="18" charset="0"/>
              </a:rPr>
              <a:t> </a:t>
            </a:r>
            <a:r>
              <a:rPr lang="en-US" dirty="0">
                <a:ln w="1905">
                  <a:solidFill>
                    <a:srgbClr val="002060"/>
                  </a:solidFill>
                </a:ln>
                <a:solidFill>
                  <a:schemeClr val="accent2"/>
                </a:solidFill>
                <a:effectLst>
                  <a:glow rad="1803400">
                    <a:srgbClr val="FFCCFF">
                      <a:alpha val="40000"/>
                    </a:srgbClr>
                  </a:glow>
                  <a:innerShdw blurRad="69850" dist="43180" dir="5400000">
                    <a:srgbClr val="000000">
                      <a:alpha val="65000"/>
                    </a:srgbClr>
                  </a:innerShdw>
                </a:effectLst>
                <a:latin typeface="Goudy Stout" pitchFamily="18" charset="0"/>
              </a:rPr>
              <a:t>for Acts 20-24</a:t>
            </a:r>
          </a:p>
        </p:txBody>
      </p:sp>
      <p:sp>
        <p:nvSpPr>
          <p:cNvPr id="8" name="Rectangle 7"/>
          <p:cNvSpPr/>
          <p:nvPr/>
        </p:nvSpPr>
        <p:spPr>
          <a:xfrm>
            <a:off x="159496" y="784966"/>
            <a:ext cx="5806094" cy="5693866"/>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marL="514350" indent="-514350">
              <a:buAutoNum type="arabicPeriod"/>
            </a:pPr>
            <a:r>
              <a:rPr lang="en-US" sz="2800" b="1" cap="none" spc="0" dirty="0">
                <a:ln w="12700">
                  <a:solidFill>
                    <a:schemeClr val="tx2">
                      <a:satMod val="155000"/>
                    </a:schemeClr>
                  </a:solidFill>
                  <a:prstDash val="solid"/>
                </a:ln>
                <a:solidFill>
                  <a:schemeClr val="accent1">
                    <a:lumMod val="75000"/>
                  </a:schemeClr>
                </a:solidFill>
                <a:effectLst>
                  <a:glow rad="673100">
                    <a:schemeClr val="accent2">
                      <a:lumMod val="40000"/>
                      <a:lumOff val="60000"/>
                      <a:alpha val="40000"/>
                    </a:schemeClr>
                  </a:glow>
                  <a:outerShdw blurRad="41275" dist="20320" dir="1800000" algn="tl" rotWithShape="0">
                    <a:srgbClr val="000000">
                      <a:alpha val="40000"/>
                    </a:srgbClr>
                  </a:outerShdw>
                </a:effectLst>
              </a:rPr>
              <a:t>With Luke’s care to amazing details of this event, it is impossible for Pentecost to </a:t>
            </a:r>
            <a:br>
              <a:rPr lang="en-US" sz="2800" b="1" cap="none" spc="0" dirty="0">
                <a:ln w="12700">
                  <a:solidFill>
                    <a:schemeClr val="tx2">
                      <a:satMod val="155000"/>
                    </a:schemeClr>
                  </a:solidFill>
                  <a:prstDash val="solid"/>
                </a:ln>
                <a:solidFill>
                  <a:schemeClr val="accent1">
                    <a:lumMod val="75000"/>
                  </a:schemeClr>
                </a:solidFill>
                <a:effectLst>
                  <a:glow rad="673100">
                    <a:schemeClr val="accent2">
                      <a:lumMod val="40000"/>
                      <a:lumOff val="60000"/>
                      <a:alpha val="40000"/>
                    </a:schemeClr>
                  </a:glow>
                  <a:outerShdw blurRad="41275" dist="20320" dir="1800000" algn="tl" rotWithShape="0">
                    <a:srgbClr val="000000">
                      <a:alpha val="40000"/>
                    </a:srgbClr>
                  </a:outerShdw>
                </a:effectLst>
              </a:rPr>
            </a:br>
            <a:r>
              <a:rPr lang="en-US" sz="2800" b="1" cap="none" spc="0" dirty="0">
                <a:ln w="12700">
                  <a:solidFill>
                    <a:schemeClr val="tx2">
                      <a:satMod val="155000"/>
                    </a:schemeClr>
                  </a:solidFill>
                  <a:prstDash val="solid"/>
                </a:ln>
                <a:solidFill>
                  <a:schemeClr val="accent1">
                    <a:lumMod val="75000"/>
                  </a:schemeClr>
                </a:solidFill>
                <a:effectLst>
                  <a:glow rad="673100">
                    <a:schemeClr val="accent2">
                      <a:lumMod val="40000"/>
                      <a:lumOff val="60000"/>
                      <a:alpha val="40000"/>
                    </a:schemeClr>
                  </a:glow>
                  <a:outerShdw blurRad="41275" dist="20320" dir="1800000" algn="tl" rotWithShape="0">
                    <a:srgbClr val="000000">
                      <a:alpha val="40000"/>
                    </a:srgbClr>
                  </a:outerShdw>
                </a:effectLst>
              </a:rPr>
              <a:t>be at any 99 day Omer count!</a:t>
            </a:r>
          </a:p>
          <a:p>
            <a:pPr marL="514350" indent="-514350">
              <a:buAutoNum type="arabicPeriod"/>
            </a:pPr>
            <a:r>
              <a:rPr lang="en-US" sz="2800" b="1" cap="none" spc="0" dirty="0">
                <a:ln w="12700">
                  <a:solidFill>
                    <a:schemeClr val="tx2">
                      <a:satMod val="155000"/>
                    </a:schemeClr>
                  </a:solidFill>
                  <a:prstDash val="solid"/>
                </a:ln>
                <a:solidFill>
                  <a:schemeClr val="accent6">
                    <a:lumMod val="75000"/>
                  </a:schemeClr>
                </a:solidFill>
                <a:effectLst>
                  <a:glow rad="673100">
                    <a:schemeClr val="accent2">
                      <a:lumMod val="40000"/>
                      <a:lumOff val="60000"/>
                      <a:alpha val="40000"/>
                    </a:schemeClr>
                  </a:glow>
                  <a:outerShdw blurRad="41275" dist="20320" dir="1800000" algn="tl" rotWithShape="0">
                    <a:srgbClr val="000000">
                      <a:alpha val="40000"/>
                    </a:srgbClr>
                  </a:outerShdw>
                </a:effectLst>
              </a:rPr>
              <a:t>As an honor student of the </a:t>
            </a:r>
            <a:br>
              <a:rPr lang="en-US" sz="2800" b="1" cap="none" spc="0" dirty="0">
                <a:ln w="12700">
                  <a:solidFill>
                    <a:schemeClr val="tx2">
                      <a:satMod val="155000"/>
                    </a:schemeClr>
                  </a:solidFill>
                  <a:prstDash val="solid"/>
                </a:ln>
                <a:solidFill>
                  <a:schemeClr val="accent6">
                    <a:lumMod val="75000"/>
                  </a:schemeClr>
                </a:solidFill>
                <a:effectLst>
                  <a:glow rad="673100">
                    <a:schemeClr val="accent2">
                      <a:lumMod val="40000"/>
                      <a:lumOff val="60000"/>
                      <a:alpha val="40000"/>
                    </a:schemeClr>
                  </a:glow>
                  <a:outerShdw blurRad="41275" dist="20320" dir="1800000" algn="tl" rotWithShape="0">
                    <a:srgbClr val="000000">
                      <a:alpha val="40000"/>
                    </a:srgbClr>
                  </a:outerShdw>
                </a:effectLst>
              </a:rPr>
            </a:br>
            <a:r>
              <a:rPr lang="en-US" sz="2800" b="1" cap="none" spc="0" dirty="0">
                <a:ln w="12700">
                  <a:solidFill>
                    <a:schemeClr val="tx2">
                      <a:satMod val="155000"/>
                    </a:schemeClr>
                  </a:solidFill>
                  <a:prstDash val="solid"/>
                </a:ln>
                <a:solidFill>
                  <a:schemeClr val="accent6">
                    <a:lumMod val="75000"/>
                  </a:schemeClr>
                </a:solidFill>
                <a:effectLst>
                  <a:glow rad="673100">
                    <a:schemeClr val="accent2">
                      <a:lumMod val="40000"/>
                      <a:lumOff val="60000"/>
                      <a:alpha val="40000"/>
                    </a:schemeClr>
                  </a:glow>
                  <a:outerShdw blurRad="41275" dist="20320" dir="1800000" algn="tl" rotWithShape="0">
                    <a:srgbClr val="000000">
                      <a:alpha val="40000"/>
                    </a:srgbClr>
                  </a:outerShdw>
                </a:effectLst>
              </a:rPr>
              <a:t>Torah, Paul does know how </a:t>
            </a:r>
            <a:br>
              <a:rPr lang="en-US" sz="2800" b="1" cap="none" spc="0" dirty="0">
                <a:ln w="12700">
                  <a:solidFill>
                    <a:schemeClr val="tx2">
                      <a:satMod val="155000"/>
                    </a:schemeClr>
                  </a:solidFill>
                  <a:prstDash val="solid"/>
                </a:ln>
                <a:solidFill>
                  <a:schemeClr val="accent6">
                    <a:lumMod val="75000"/>
                  </a:schemeClr>
                </a:solidFill>
                <a:effectLst>
                  <a:glow rad="673100">
                    <a:schemeClr val="accent2">
                      <a:lumMod val="40000"/>
                      <a:lumOff val="60000"/>
                      <a:alpha val="40000"/>
                    </a:schemeClr>
                  </a:glow>
                  <a:outerShdw blurRad="41275" dist="20320" dir="1800000" algn="tl" rotWithShape="0">
                    <a:srgbClr val="000000">
                      <a:alpha val="40000"/>
                    </a:srgbClr>
                  </a:outerShdw>
                </a:effectLst>
              </a:rPr>
            </a:br>
            <a:r>
              <a:rPr lang="en-US" sz="2800" b="1" cap="none" spc="0" dirty="0">
                <a:ln w="12700">
                  <a:solidFill>
                    <a:schemeClr val="tx2">
                      <a:satMod val="155000"/>
                    </a:schemeClr>
                  </a:solidFill>
                  <a:prstDash val="solid"/>
                </a:ln>
                <a:solidFill>
                  <a:schemeClr val="accent6">
                    <a:lumMod val="75000"/>
                  </a:schemeClr>
                </a:solidFill>
                <a:effectLst>
                  <a:glow rad="673100">
                    <a:schemeClr val="accent2">
                      <a:lumMod val="40000"/>
                      <a:lumOff val="60000"/>
                      <a:alpha val="40000"/>
                    </a:schemeClr>
                  </a:glow>
                  <a:outerShdw blurRad="41275" dist="20320" dir="1800000" algn="tl" rotWithShape="0">
                    <a:srgbClr val="000000">
                      <a:alpha val="40000"/>
                    </a:srgbClr>
                  </a:outerShdw>
                </a:effectLst>
              </a:rPr>
              <a:t>to calculate the Omer count according to Moses &amp; Yahusha.</a:t>
            </a:r>
          </a:p>
          <a:p>
            <a:pPr marL="514350" indent="-514350">
              <a:buAutoNum type="arabicPeriod"/>
            </a:pPr>
            <a:r>
              <a:rPr lang="en-US" sz="2800" b="1"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t>This 4</a:t>
            </a:r>
            <a:r>
              <a:rPr lang="en-US" sz="2800" b="1" baseline="30000"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t>th</a:t>
            </a:r>
            <a:r>
              <a:rPr lang="en-US" sz="2800" b="1"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t> witness is about 27 </a:t>
            </a:r>
            <a:br>
              <a:rPr lang="en-US" sz="2800" b="1"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br>
            <a:r>
              <a:rPr lang="en-US" sz="2800" b="1"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t>years </a:t>
            </a:r>
            <a:r>
              <a:rPr lang="en-US" sz="2800" b="1" u="sng"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38100" dist="38100" dir="2700000" algn="tl">
                    <a:srgbClr val="000000">
                      <a:alpha val="43137"/>
                    </a:srgbClr>
                  </a:outerShdw>
                </a:effectLst>
              </a:rPr>
              <a:t>AFTER</a:t>
            </a:r>
            <a:r>
              <a:rPr lang="en-US" sz="2800" b="1"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t> the crucifixion </a:t>
            </a:r>
            <a:br>
              <a:rPr lang="en-US" sz="2800" b="1"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br>
            <a:r>
              <a:rPr lang="en-US" sz="2800" b="1"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t>also acknowledging all the </a:t>
            </a:r>
            <a:br>
              <a:rPr lang="en-US" sz="2800" b="1"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br>
            <a:r>
              <a:rPr lang="en-US" sz="2800" b="1"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t>spring festivals were still </a:t>
            </a:r>
            <a:br>
              <a:rPr lang="en-US" sz="2800" b="1"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br>
            <a:r>
              <a:rPr lang="en-US" sz="2800" b="1"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rPr>
              <a:t>being honoured and kept.</a:t>
            </a:r>
            <a:endParaRPr lang="en-US" sz="2800" b="1" cap="none" spc="0" dirty="0">
              <a:ln w="12700">
                <a:solidFill>
                  <a:schemeClr val="tx2">
                    <a:satMod val="155000"/>
                  </a:schemeClr>
                </a:solidFill>
                <a:prstDash val="solid"/>
              </a:ln>
              <a:solidFill>
                <a:srgbClr val="70403C"/>
              </a:solidFill>
              <a:effectLst>
                <a:glow rad="673100">
                  <a:schemeClr val="accent2">
                    <a:lumMod val="40000"/>
                    <a:lumOff val="60000"/>
                    <a:alpha val="40000"/>
                  </a:schemeClr>
                </a:glow>
                <a:outerShdw blurRad="41275" dist="20320" dir="1800000" algn="tl" rotWithShape="0">
                  <a:srgbClr val="000000">
                    <a:alpha val="40000"/>
                  </a:srgbClr>
                </a:outerShdw>
              </a:effectLst>
            </a:endParaRPr>
          </a:p>
        </p:txBody>
      </p:sp>
      <p:sp>
        <p:nvSpPr>
          <p:cNvPr id="9" name="Rectangle 8"/>
          <p:cNvSpPr/>
          <p:nvPr/>
        </p:nvSpPr>
        <p:spPr>
          <a:xfrm>
            <a:off x="8167255" y="937365"/>
            <a:ext cx="3824117" cy="421653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marL="514350" indent="-514350" algn="r">
              <a:buBlip>
                <a:blip r:embed="rId3"/>
              </a:buBlip>
            </a:pPr>
            <a: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38100" dist="38100" dir="2700000" algn="tl">
                    <a:srgbClr val="000000">
                      <a:alpha val="43137"/>
                    </a:srgbClr>
                  </a:outerShdw>
                </a:effectLst>
                <a:latin typeface="Comic Sans MS" pitchFamily="66" charset="0"/>
              </a:rPr>
              <a:t>This</a:t>
            </a:r>
            <a: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 witness </a:t>
            </a:r>
          </a:p>
          <a:p>
            <a:pPr algn="r"/>
            <a: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is exactly the </a:t>
            </a:r>
            <a:b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br>
            <a: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same calendar </a:t>
            </a:r>
            <a:b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br>
            <a: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count as </a:t>
            </a:r>
            <a:r>
              <a:rPr lang="en-US" sz="2800" b="1" dirty="0" err="1">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Exo</a:t>
            </a:r>
            <a: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 12!</a:t>
            </a:r>
            <a:b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br>
            <a:endParaRPr lang="en-US" sz="12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endParaRPr>
          </a:p>
          <a:p>
            <a:pPr marL="514350" indent="-514350" algn="r">
              <a:buBlip>
                <a:blip r:embed="rId3"/>
              </a:buBlip>
            </a:pPr>
            <a: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Luke &amp; Paul ask:</a:t>
            </a:r>
            <a:br>
              <a:rPr lang="en-US" sz="2800" b="1" dirty="0">
                <a:ln w="12700">
                  <a:solidFill>
                    <a:schemeClr val="tx2">
                      <a:satMod val="155000"/>
                    </a:schemeClr>
                  </a:solidFill>
                  <a:prstDash val="solid"/>
                </a:ln>
                <a:solidFill>
                  <a:schemeClr val="bg2">
                    <a:tint val="85000"/>
                    <a:satMod val="155000"/>
                  </a:schemeClr>
                </a:solidFill>
                <a:effectLst>
                  <a:glow rad="673100">
                    <a:srgbClr val="FFCCFF">
                      <a:alpha val="40000"/>
                    </a:srgbClr>
                  </a:glow>
                  <a:outerShdw blurRad="41275" dist="20320" dir="1800000" algn="tl" rotWithShape="0">
                    <a:srgbClr val="000000">
                      <a:alpha val="40000"/>
                    </a:srgbClr>
                  </a:outerShdw>
                </a:effectLst>
                <a:latin typeface="Comic Sans MS" pitchFamily="66" charset="0"/>
              </a:rPr>
            </a:br>
            <a:r>
              <a:rPr lang="en-US" sz="2800" b="1" dirty="0">
                <a:ln w="12700">
                  <a:solidFill>
                    <a:schemeClr val="tx2">
                      <a:satMod val="155000"/>
                    </a:schemeClr>
                  </a:solidFill>
                  <a:prstDash val="solid"/>
                </a:ln>
                <a:solidFill>
                  <a:srgbClr val="FF0000"/>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“Are there </a:t>
            </a:r>
            <a:br>
              <a:rPr lang="en-US" sz="2800" b="1" dirty="0">
                <a:ln w="12700">
                  <a:solidFill>
                    <a:schemeClr val="tx2">
                      <a:satMod val="155000"/>
                    </a:schemeClr>
                  </a:solidFill>
                  <a:prstDash val="solid"/>
                </a:ln>
                <a:solidFill>
                  <a:srgbClr val="FF0000"/>
                </a:solidFill>
                <a:effectLst>
                  <a:glow rad="673100">
                    <a:srgbClr val="FFCCFF">
                      <a:alpha val="40000"/>
                    </a:srgbClr>
                  </a:glow>
                  <a:outerShdw blurRad="41275" dist="20320" dir="1800000" algn="tl" rotWithShape="0">
                    <a:srgbClr val="000000">
                      <a:alpha val="40000"/>
                    </a:srgbClr>
                  </a:outerShdw>
                </a:effectLst>
                <a:latin typeface="Comic Sans MS" pitchFamily="66" charset="0"/>
              </a:rPr>
            </a:br>
            <a:r>
              <a:rPr lang="en-US" sz="2800" b="1" dirty="0">
                <a:ln w="12700">
                  <a:solidFill>
                    <a:schemeClr val="tx2">
                      <a:satMod val="155000"/>
                    </a:schemeClr>
                  </a:solidFill>
                  <a:prstDash val="solid"/>
                </a:ln>
                <a:solidFill>
                  <a:srgbClr val="FF0000"/>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any further </a:t>
            </a:r>
            <a:r>
              <a:rPr lang="en-US" sz="2800" b="1" dirty="0">
                <a:ln w="12700">
                  <a:solidFill>
                    <a:schemeClr val="tx2">
                      <a:satMod val="155000"/>
                    </a:schemeClr>
                  </a:solidFill>
                  <a:prstDash val="solid"/>
                </a:ln>
                <a:solidFill>
                  <a:srgbClr val="FF0000"/>
                </a:solidFill>
                <a:effectLst>
                  <a:glow rad="673100">
                    <a:srgbClr val="FFCCFF">
                      <a:alpha val="40000"/>
                    </a:srgbClr>
                  </a:glow>
                  <a:outerShdw blurRad="41275" dist="20320" dir="1800000" algn="tl" rotWithShape="0">
                    <a:srgbClr val="000000">
                      <a:alpha val="40000"/>
                    </a:srgbClr>
                  </a:outerShdw>
                  <a:reflection blurRad="6350" stA="55000" endA="300" endPos="45500" dir="5400000" sy="-100000" algn="bl" rotWithShape="0"/>
                </a:effectLst>
                <a:latin typeface="Comic Sans MS" pitchFamily="66" charset="0"/>
              </a:rPr>
              <a:t>questions</a:t>
            </a:r>
            <a:r>
              <a:rPr lang="en-US" sz="2800" b="1" dirty="0">
                <a:ln w="12700">
                  <a:solidFill>
                    <a:schemeClr val="tx2">
                      <a:satMod val="155000"/>
                    </a:schemeClr>
                  </a:solidFill>
                  <a:prstDash val="solid"/>
                </a:ln>
                <a:solidFill>
                  <a:srgbClr val="FF0000"/>
                </a:solidFill>
                <a:effectLst>
                  <a:glow rad="673100">
                    <a:srgbClr val="FFCCFF">
                      <a:alpha val="40000"/>
                    </a:srgbClr>
                  </a:glow>
                  <a:outerShdw blurRad="41275" dist="20320" dir="1800000" algn="tl" rotWithShape="0">
                    <a:srgbClr val="000000">
                      <a:alpha val="40000"/>
                    </a:srgbClr>
                  </a:outerShdw>
                </a:effectLst>
                <a:latin typeface="Comic Sans MS" pitchFamily="66" charset="0"/>
              </a:rPr>
              <a:t>?”</a:t>
            </a:r>
          </a:p>
          <a:p>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p:cNvSpPr/>
          <p:nvPr/>
        </p:nvSpPr>
        <p:spPr>
          <a:xfrm>
            <a:off x="9705100" y="5391648"/>
            <a:ext cx="2194832" cy="923330"/>
          </a:xfrm>
          <a:prstGeom prst="rect">
            <a:avLst/>
          </a:prstGeom>
          <a:noFill/>
        </p:spPr>
        <p:txBody>
          <a:bodyPr wrap="none" lIns="91440" tIns="45720" rIns="91440" bIns="45720">
            <a:spAutoFit/>
          </a:bodyPr>
          <a:lstStyle/>
          <a:p>
            <a:pPr algn="ctr"/>
            <a:r>
              <a:rPr lang="en-US" sz="5400" b="1" dirty="0">
                <a:ln w="1905"/>
                <a:solidFill>
                  <a:schemeClr val="accent2"/>
                </a:solidFill>
                <a:effectLst>
                  <a:glow rad="609600">
                    <a:schemeClr val="bg1">
                      <a:alpha val="40000"/>
                    </a:schemeClr>
                  </a:glow>
                  <a:innerShdw blurRad="69850" dist="43180" dir="5400000">
                    <a:srgbClr val="000000">
                      <a:alpha val="65000"/>
                    </a:srgbClr>
                  </a:innerShdw>
                </a:effectLst>
                <a:latin typeface="Edwardian Script ITC" pitchFamily="66" charset="0"/>
              </a:rPr>
              <a:t>The End</a:t>
            </a:r>
            <a:endParaRPr lang="en-US" sz="5400" b="1" cap="none" spc="0" dirty="0">
              <a:ln w="1905"/>
              <a:solidFill>
                <a:schemeClr val="accent2"/>
              </a:solidFill>
              <a:effectLst>
                <a:glow rad="609600">
                  <a:schemeClr val="bg1">
                    <a:alpha val="40000"/>
                  </a:schemeClr>
                </a:glow>
                <a:innerShdw blurRad="69850" dist="43180" dir="5400000">
                  <a:srgbClr val="000000">
                    <a:alpha val="65000"/>
                  </a:srgbClr>
                </a:innerShdw>
              </a:effectLst>
              <a:latin typeface="Edwardian Script ITC" pitchFamily="66" charset="0"/>
            </a:endParaRPr>
          </a:p>
        </p:txBody>
      </p:sp>
      <p:pic>
        <p:nvPicPr>
          <p:cNvPr id="7" name="Picture 4" descr="C:\Users\Rae\Desktop\Art on Desktop\white man clip art\3d white people\png\3d people light went on p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8366" y="2861397"/>
            <a:ext cx="1502930" cy="150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33829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anim calcmode="lin" valueType="num">
                                      <p:cBhvr>
                                        <p:cTn id="2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150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Users\Rae\Desktop\3.19 Paul &amp; Pentecost\Art\watercolor fog on se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215267"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12</a:t>
            </a:fld>
            <a:endParaRPr lang="en-US" dirty="0">
              <a:solidFill>
                <a:schemeClr val="bg1"/>
              </a:solidFill>
            </a:endParaRPr>
          </a:p>
        </p:txBody>
      </p:sp>
      <p:sp>
        <p:nvSpPr>
          <p:cNvPr id="5" name="Title 2"/>
          <p:cNvSpPr txBox="1">
            <a:spLocks/>
          </p:cNvSpPr>
          <p:nvPr/>
        </p:nvSpPr>
        <p:spPr>
          <a:xfrm>
            <a:off x="1" y="156176"/>
            <a:ext cx="12233620" cy="647700"/>
          </a:xfrm>
          <a:prstGeom prst="rect">
            <a:avLst/>
          </a:prstGeom>
        </p:spPr>
        <p:txBody>
          <a:bodyPr anchor="b">
            <a:normAutofit fontScale="90000" lnSpcReduction="10000"/>
            <a:scene3d>
              <a:camera prst="orthographicFront"/>
              <a:lightRig rig="threePt" dir="t"/>
            </a:scene3d>
            <a:sp3d extrusionH="57150">
              <a:bevelT w="38100" h="38100" prst="angle"/>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lumMod val="75000"/>
                  </a:schemeClr>
                </a:solidFill>
              </a:rPr>
              <a:t>Section #3:  Overview of Paul’s Missionary Journeys </a:t>
            </a:r>
          </a:p>
        </p:txBody>
      </p:sp>
      <p:pic>
        <p:nvPicPr>
          <p:cNvPr id="6" name="Picture 4" descr="C:\Users\Rae\Desktop\Paul's Journeys Outline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40416" y="1233423"/>
            <a:ext cx="8526463" cy="3286125"/>
          </a:xfrm>
          <a:prstGeom prst="rect">
            <a:avLst/>
          </a:prstGeom>
          <a:noFill/>
          <a:ln w="76200">
            <a:solidFill>
              <a:srgbClr val="002060"/>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8" name="Picture 3" descr="C:\Users\Rae\Desktop\Paul &amp; Pentecost\watercolor sailboat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900" y="1141348"/>
            <a:ext cx="2707976" cy="337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6675120" y="2648017"/>
            <a:ext cx="1059046" cy="413887"/>
          </a:xfrm>
          <a:prstGeom prst="rect">
            <a:avLst/>
          </a:prstGeom>
          <a:solidFill>
            <a:srgbClr val="FFFF00">
              <a:alpha val="27000"/>
            </a:srgbClr>
          </a:solidFill>
          <a:ln>
            <a:solidFill>
              <a:schemeClr val="accent1">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99709" y="3728452"/>
            <a:ext cx="1628274" cy="646497"/>
          </a:xfrm>
          <a:prstGeom prst="rect">
            <a:avLst/>
          </a:prstGeom>
          <a:solidFill>
            <a:srgbClr val="FFFF00">
              <a:alpha val="27000"/>
            </a:srgbClr>
          </a:solidFill>
          <a:ln>
            <a:solidFill>
              <a:schemeClr val="tx1">
                <a:lumMod val="75000"/>
                <a:lumOff val="2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790314" y="1295400"/>
            <a:ext cx="712269" cy="1629611"/>
          </a:xfrm>
          <a:prstGeom prst="rect">
            <a:avLst/>
          </a:prstGeom>
          <a:solidFill>
            <a:srgbClr val="FFFF00">
              <a:alpha val="27000"/>
            </a:srgbClr>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p:cNvSpPr txBox="1">
            <a:spLocks/>
          </p:cNvSpPr>
          <p:nvPr/>
        </p:nvSpPr>
        <p:spPr>
          <a:xfrm>
            <a:off x="469900" y="4636735"/>
            <a:ext cx="6510020" cy="1244887"/>
          </a:xfrm>
          <a:prstGeom prst="rect">
            <a:avLst/>
          </a:prstGeom>
        </p:spPr>
        <p:txBody>
          <a:bodyPr anchor="b">
            <a:normAutofit fontScale="67500" lnSpcReduction="20000"/>
            <a:scene3d>
              <a:camera prst="orthographicFront"/>
              <a:lightRig rig="threePt" dir="t"/>
            </a:scene3d>
            <a:sp3d extrusionH="57150">
              <a:bevelT w="38100" h="38100" prst="angle"/>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lumMod val="75000"/>
                  </a:schemeClr>
                </a:solidFill>
              </a:rPr>
              <a:t>Paul’s plans to get to Jerusalem for Pentecost include only </a:t>
            </a:r>
            <a:br>
              <a:rPr lang="en-US" dirty="0">
                <a:solidFill>
                  <a:schemeClr val="accent2">
                    <a:lumMod val="75000"/>
                  </a:schemeClr>
                </a:solidFill>
              </a:rPr>
            </a:br>
            <a:r>
              <a:rPr lang="en-US" dirty="0">
                <a:solidFill>
                  <a:schemeClr val="accent2">
                    <a:lumMod val="75000"/>
                  </a:schemeClr>
                </a:solidFill>
              </a:rPr>
              <a:t>his return trip of the 3</a:t>
            </a:r>
            <a:r>
              <a:rPr lang="en-US" baseline="30000" dirty="0">
                <a:solidFill>
                  <a:schemeClr val="accent2">
                    <a:lumMod val="75000"/>
                  </a:schemeClr>
                </a:solidFill>
              </a:rPr>
              <a:t>rd</a:t>
            </a:r>
            <a:r>
              <a:rPr lang="en-US" dirty="0">
                <a:solidFill>
                  <a:schemeClr val="accent2">
                    <a:lumMod val="75000"/>
                  </a:schemeClr>
                </a:solidFill>
              </a:rPr>
              <a:t> journey.</a:t>
            </a:r>
          </a:p>
        </p:txBody>
      </p:sp>
    </p:spTree>
    <p:extLst>
      <p:ext uri="{BB962C8B-B14F-4D97-AF65-F5344CB8AC3E}">
        <p14:creationId xmlns:p14="http://schemas.microsoft.com/office/powerpoint/2010/main" val="34883075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1"/>
                </a:solidFill>
              </a:rPr>
              <a:pPr/>
              <a:t>120</a:t>
            </a:fld>
            <a:endParaRPr lang="en-US" dirty="0">
              <a:solidFill>
                <a:schemeClr val="bg1"/>
              </a:solidFill>
            </a:endParaRPr>
          </a:p>
        </p:txBody>
      </p:sp>
      <p:sp>
        <p:nvSpPr>
          <p:cNvPr id="4" name="Text Placeholder 5"/>
          <p:cNvSpPr txBox="1">
            <a:spLocks/>
          </p:cNvSpPr>
          <p:nvPr/>
        </p:nvSpPr>
        <p:spPr>
          <a:xfrm>
            <a:off x="420624" y="1652449"/>
            <a:ext cx="11320661" cy="2352392"/>
          </a:xfrm>
          <a:prstGeom prst="rect">
            <a:avLst/>
          </a:prstGeom>
        </p:spPr>
        <p:txBody>
          <a:bodyPr>
            <a:normAutofit lnSpcReduction="1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Clr>
                <a:prstClr val="white"/>
              </a:buClr>
              <a:buNone/>
            </a:pPr>
            <a:r>
              <a:rPr lang="en-US" sz="4400" dirty="0">
                <a:solidFill>
                  <a:prstClr val="white"/>
                </a:solidFill>
                <a:latin typeface="Berlin Sans FB" pitchFamily="34" charset="0"/>
              </a:rPr>
              <a:t>May </a:t>
            </a:r>
            <a:r>
              <a:rPr lang="en-US" sz="4400" b="1" dirty="0">
                <a:ln>
                  <a:solidFill>
                    <a:schemeClr val="accent4">
                      <a:lumMod val="75000"/>
                    </a:schemeClr>
                  </a:solidFill>
                </a:ln>
                <a:solidFill>
                  <a:schemeClr val="accent2"/>
                </a:solidFill>
                <a:effectLst>
                  <a:glow rad="228600">
                    <a:schemeClr val="accent5">
                      <a:alpha val="40000"/>
                    </a:schemeClr>
                  </a:glow>
                </a:effectLst>
                <a:latin typeface="Berlin Sans FB" pitchFamily="34" charset="0"/>
              </a:rPr>
              <a:t>Yahuah</a:t>
            </a:r>
            <a:r>
              <a:rPr lang="en-US" sz="4400" b="1" dirty="0">
                <a:ln>
                  <a:solidFill>
                    <a:schemeClr val="accent4">
                      <a:lumMod val="75000"/>
                    </a:schemeClr>
                  </a:solidFill>
                </a:ln>
                <a:solidFill>
                  <a:srgbClr val="00FFFF"/>
                </a:solidFill>
                <a:effectLst>
                  <a:glow rad="228600">
                    <a:schemeClr val="accent5">
                      <a:alpha val="40000"/>
                    </a:schemeClr>
                  </a:glow>
                </a:effectLst>
                <a:latin typeface="Berlin Sans FB" pitchFamily="34" charset="0"/>
              </a:rPr>
              <a:t> </a:t>
            </a:r>
            <a:r>
              <a:rPr lang="en-US" sz="4400" dirty="0">
                <a:solidFill>
                  <a:prstClr val="white"/>
                </a:solidFill>
                <a:latin typeface="Berlin Sans FB" pitchFamily="34" charset="0"/>
              </a:rPr>
              <a:t>give you wisdom and understanding as you count out His Omer </a:t>
            </a:r>
            <a:br>
              <a:rPr lang="en-US" sz="4400" dirty="0">
                <a:solidFill>
                  <a:prstClr val="white"/>
                </a:solidFill>
                <a:latin typeface="Berlin Sans FB" pitchFamily="34" charset="0"/>
              </a:rPr>
            </a:br>
            <a:r>
              <a:rPr lang="en-US" sz="4400" u="sng" dirty="0">
                <a:ln>
                  <a:solidFill>
                    <a:schemeClr val="tx2">
                      <a:lumMod val="75000"/>
                    </a:schemeClr>
                  </a:solidFill>
                </a:ln>
                <a:solidFill>
                  <a:prstClr val="white"/>
                </a:solidFill>
                <a:effectLst>
                  <a:glow rad="88900">
                    <a:srgbClr val="FFFF00"/>
                  </a:glow>
                </a:effectLst>
                <a:latin typeface="Berlin Sans FB" pitchFamily="34" charset="0"/>
              </a:rPr>
              <a:t>and HOPEFULLY seek</a:t>
            </a:r>
            <a:r>
              <a:rPr lang="en-US" sz="4400" dirty="0">
                <a:ln>
                  <a:solidFill>
                    <a:schemeClr val="tx2">
                      <a:lumMod val="75000"/>
                    </a:schemeClr>
                  </a:solidFill>
                </a:ln>
                <a:solidFill>
                  <a:prstClr val="white"/>
                </a:solidFill>
                <a:effectLst>
                  <a:glow rad="88900">
                    <a:srgbClr val="FFFF00"/>
                  </a:glow>
                </a:effectLst>
                <a:latin typeface="Berlin Sans FB" pitchFamily="34" charset="0"/>
              </a:rPr>
              <a:t> </a:t>
            </a:r>
            <a:r>
              <a:rPr lang="en-US" sz="4400" dirty="0">
                <a:solidFill>
                  <a:prstClr val="white"/>
                </a:solidFill>
                <a:latin typeface="Berlin Sans FB" pitchFamily="34" charset="0"/>
              </a:rPr>
              <a:t>to totally understand </a:t>
            </a:r>
            <a:br>
              <a:rPr lang="en-US" sz="4400" dirty="0">
                <a:solidFill>
                  <a:prstClr val="white"/>
                </a:solidFill>
                <a:latin typeface="Berlin Sans FB" pitchFamily="34" charset="0"/>
              </a:rPr>
            </a:br>
            <a:r>
              <a:rPr lang="en-US" sz="4400" dirty="0">
                <a:solidFill>
                  <a:prstClr val="white"/>
                </a:solidFill>
                <a:latin typeface="Berlin Sans FB" pitchFamily="34" charset="0"/>
              </a:rPr>
              <a:t>His </a:t>
            </a:r>
            <a:r>
              <a:rPr lang="en-US" sz="4400" dirty="0">
                <a:solidFill>
                  <a:srgbClr val="A50021"/>
                </a:solidFill>
                <a:effectLst>
                  <a:glow rad="127000">
                    <a:schemeClr val="bg1">
                      <a:lumMod val="95000"/>
                      <a:alpha val="60000"/>
                    </a:schemeClr>
                  </a:glow>
                </a:effectLst>
                <a:latin typeface="Berlin Sans FB" pitchFamily="34" charset="0"/>
              </a:rPr>
              <a:t>Blood-ratified </a:t>
            </a:r>
            <a:r>
              <a:rPr lang="en-US" sz="4400" dirty="0">
                <a:solidFill>
                  <a:prstClr val="white"/>
                </a:solidFill>
                <a:latin typeface="Berlin Sans FB" pitchFamily="34" charset="0"/>
              </a:rPr>
              <a:t>Covenant Calendar.</a:t>
            </a:r>
            <a:endParaRPr lang="en-US" dirty="0">
              <a:solidFill>
                <a:prstClr val="white"/>
              </a:solidFill>
              <a:latin typeface="Berlin Sans FB" pitchFamily="34" charset="0"/>
            </a:endParaRPr>
          </a:p>
        </p:txBody>
      </p:sp>
      <p:sp>
        <p:nvSpPr>
          <p:cNvPr id="5" name="Rectangle 4"/>
          <p:cNvSpPr/>
          <p:nvPr/>
        </p:nvSpPr>
        <p:spPr>
          <a:xfrm>
            <a:off x="2676203" y="5820691"/>
            <a:ext cx="7850030" cy="646331"/>
          </a:xfrm>
          <a:prstGeom prst="rect">
            <a:avLst/>
          </a:prstGeom>
          <a:solidFill>
            <a:schemeClr val="accent6">
              <a:lumMod val="50000"/>
              <a:alpha val="56000"/>
            </a:schemeClr>
          </a:solidFill>
          <a:ln w="57150">
            <a:solidFill>
              <a:schemeClr val="bg2">
                <a:lumMod val="50000"/>
              </a:schemeClr>
            </a:solidFill>
          </a:ln>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hlinkClick r:id="rId3"/>
              </a:rPr>
              <a:t>questions@studythecalendar.com</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sp>
        <p:nvSpPr>
          <p:cNvPr id="6" name="Rounded Rectangle 5"/>
          <p:cNvSpPr/>
          <p:nvPr/>
        </p:nvSpPr>
        <p:spPr>
          <a:xfrm>
            <a:off x="685801" y="4705957"/>
            <a:ext cx="10408356" cy="715089"/>
          </a:xfrm>
          <a:prstGeom prst="roundRect">
            <a:avLst/>
          </a:prstGeom>
          <a:noFill/>
          <a:ln w="57150">
            <a:noFill/>
          </a:ln>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3600" b="1" cap="none" spc="0" dirty="0">
                <a:ln w="11430"/>
                <a:solidFill>
                  <a:schemeClr val="accent2">
                    <a:lumMod val="60000"/>
                    <a:lumOff val="40000"/>
                  </a:schemeClr>
                </a:solidFill>
                <a:effectLst>
                  <a:outerShdw blurRad="50800" dist="39000" dir="5460000" algn="tl">
                    <a:srgbClr val="000000">
                      <a:alpha val="38000"/>
                    </a:srgbClr>
                  </a:outerShdw>
                </a:effectLst>
                <a:latin typeface="Segoe Print" pitchFamily="2" charset="0"/>
              </a:rPr>
              <a:t>Send your questions &amp; comments to:</a:t>
            </a:r>
          </a:p>
        </p:txBody>
      </p:sp>
      <p:pic>
        <p:nvPicPr>
          <p:cNvPr id="7" name="Picture 2" descr="C:\Users\Rae\Desktop\Grammar Art\email mouse bes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201" y="5615568"/>
            <a:ext cx="1176041" cy="851454"/>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216194" y="330779"/>
            <a:ext cx="5535382" cy="923330"/>
          </a:xfrm>
          <a:prstGeom prst="rect">
            <a:avLst/>
          </a:prstGeom>
          <a:noFill/>
        </p:spPr>
        <p:txBody>
          <a:bodyPr wrap="square" lIns="91440" tIns="45720" rIns="91440" bIns="45720">
            <a:spAutoFit/>
          </a:bodyPr>
          <a:lstStyle/>
          <a:p>
            <a:pPr algn="ctr"/>
            <a:r>
              <a:rPr lang="en-US" sz="5400" b="1" dirty="0">
                <a:ln w="1905"/>
                <a:solidFill>
                  <a:schemeClr val="accent2"/>
                </a:solidFill>
                <a:effectLst>
                  <a:glow rad="609600">
                    <a:schemeClr val="bg1">
                      <a:alpha val="40000"/>
                    </a:schemeClr>
                  </a:glow>
                  <a:innerShdw blurRad="69850" dist="43180" dir="5400000">
                    <a:srgbClr val="000000">
                      <a:alpha val="65000"/>
                    </a:srgbClr>
                  </a:innerShdw>
                </a:effectLst>
                <a:latin typeface="Edwardian Script ITC" pitchFamily="66" charset="0"/>
              </a:rPr>
              <a:t>Thank-you for being here!</a:t>
            </a:r>
            <a:endParaRPr lang="en-US" sz="5400" b="1" cap="none" spc="0" dirty="0">
              <a:ln w="1905"/>
              <a:solidFill>
                <a:schemeClr val="accent2"/>
              </a:solidFill>
              <a:effectLst>
                <a:glow rad="609600">
                  <a:schemeClr val="bg1">
                    <a:alpha val="40000"/>
                  </a:schemeClr>
                </a:glow>
                <a:innerShdw blurRad="69850" dist="43180" dir="5400000">
                  <a:srgbClr val="000000">
                    <a:alpha val="65000"/>
                  </a:srgbClr>
                </a:innerShdw>
              </a:effectLst>
              <a:latin typeface="Edwardian Script ITC" pitchFamily="66" charset="0"/>
            </a:endParaRPr>
          </a:p>
        </p:txBody>
      </p:sp>
    </p:spTree>
    <p:extLst>
      <p:ext uri="{BB962C8B-B14F-4D97-AF65-F5344CB8AC3E}">
        <p14:creationId xmlns:p14="http://schemas.microsoft.com/office/powerpoint/2010/main" val="24106417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childTnLst>
                          </p:cTn>
                        </p:par>
                        <p:par>
                          <p:cTn id="8" fill="hold">
                            <p:stCondLst>
                              <p:cond delay="275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121</a:t>
            </a:fld>
            <a:endParaRPr lang="en-US" dirty="0"/>
          </a:p>
        </p:txBody>
      </p:sp>
      <p:pic>
        <p:nvPicPr>
          <p:cNvPr id="4" name="Picture 6"/>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42008" y="127457"/>
            <a:ext cx="4223795" cy="57690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580174" y="91440"/>
            <a:ext cx="4378738" cy="6018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42009" y="3180833"/>
            <a:ext cx="4223796" cy="5526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7574667" y="3260213"/>
            <a:ext cx="4384245" cy="58057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99610" y="216525"/>
            <a:ext cx="3041438" cy="6871112"/>
          </a:xfrm>
          <a:prstGeom prst="rect">
            <a:avLst/>
          </a:prstGeom>
          <a:noFill/>
        </p:spPr>
        <p:txBody>
          <a:bodyPr wrap="square" lIns="91440" tIns="45720" rIns="91440" bIns="45720">
            <a:spAutoFit/>
          </a:bodyPr>
          <a:lstStyle/>
          <a:p>
            <a:pPr algn="ctr"/>
            <a:r>
              <a:rPr lang="en-US" sz="2400" b="1" cap="none" spc="0" dirty="0">
                <a:ln w="1905"/>
                <a:solidFill>
                  <a:srgbClr val="002060"/>
                </a:solidFill>
                <a:effectLst>
                  <a:innerShdw blurRad="69850" dist="43180" dir="5400000">
                    <a:srgbClr val="000000">
                      <a:alpha val="65000"/>
                    </a:srgbClr>
                  </a:innerShdw>
                </a:effectLst>
              </a:rPr>
              <a:t>Mar 22 equinox on all years listed.</a:t>
            </a:r>
          </a:p>
          <a:p>
            <a:pPr algn="ctr"/>
            <a:r>
              <a:rPr lang="en-US" sz="2400" b="1" dirty="0">
                <a:ln w="1905"/>
                <a:solidFill>
                  <a:srgbClr val="002060"/>
                </a:solidFill>
                <a:effectLst>
                  <a:innerShdw blurRad="69850" dist="43180" dir="5400000">
                    <a:srgbClr val="000000">
                      <a:alpha val="65000"/>
                    </a:srgbClr>
                  </a:innerShdw>
                </a:effectLst>
              </a:rPr>
              <a:t>CC Passover on</a:t>
            </a:r>
            <a:br>
              <a:rPr lang="en-US" sz="2400" b="1" dirty="0">
                <a:ln w="1905"/>
                <a:solidFill>
                  <a:srgbClr val="002060"/>
                </a:solidFill>
                <a:effectLst>
                  <a:innerShdw blurRad="69850" dist="43180" dir="5400000">
                    <a:srgbClr val="000000">
                      <a:alpha val="65000"/>
                    </a:srgbClr>
                  </a:innerShdw>
                </a:effectLst>
              </a:rPr>
            </a:br>
            <a:r>
              <a:rPr lang="en-US" sz="2400" b="1" dirty="0">
                <a:ln w="1905"/>
                <a:solidFill>
                  <a:srgbClr val="002060"/>
                </a:solidFill>
                <a:effectLst>
                  <a:innerShdw blurRad="69850" dist="43180" dir="5400000">
                    <a:srgbClr val="000000">
                      <a:alpha val="65000"/>
                    </a:srgbClr>
                  </a:innerShdw>
                </a:effectLst>
              </a:rPr>
              <a:t> </a:t>
            </a:r>
            <a:r>
              <a:rPr lang="en-US" sz="2000" b="1" dirty="0">
                <a:ln w="1905"/>
                <a:solidFill>
                  <a:srgbClr val="002060"/>
                </a:solidFill>
                <a:effectLst>
                  <a:innerShdw blurRad="69850" dist="43180" dir="5400000">
                    <a:srgbClr val="000000">
                      <a:alpha val="65000"/>
                    </a:srgbClr>
                  </a:innerShdw>
                </a:effectLst>
              </a:rPr>
              <a:t>Apr 5</a:t>
            </a:r>
            <a:r>
              <a:rPr lang="en-US" sz="2000" b="1" baseline="30000" dirty="0">
                <a:ln w="1905"/>
                <a:solidFill>
                  <a:srgbClr val="002060"/>
                </a:solidFill>
                <a:effectLst>
                  <a:innerShdw blurRad="69850" dist="43180" dir="5400000">
                    <a:srgbClr val="000000">
                      <a:alpha val="65000"/>
                    </a:srgbClr>
                  </a:innerShdw>
                </a:effectLst>
              </a:rPr>
              <a:t>th</a:t>
            </a:r>
            <a:r>
              <a:rPr lang="en-US" sz="2000" b="1" dirty="0">
                <a:ln w="1905"/>
                <a:solidFill>
                  <a:srgbClr val="002060"/>
                </a:solidFill>
                <a:effectLst>
                  <a:innerShdw blurRad="69850" dist="43180" dir="5400000">
                    <a:srgbClr val="000000">
                      <a:alpha val="65000"/>
                    </a:srgbClr>
                  </a:innerShdw>
                </a:effectLst>
              </a:rPr>
              <a:t> Passover each yr.</a:t>
            </a:r>
          </a:p>
          <a:p>
            <a:pPr algn="ctr"/>
            <a:r>
              <a:rPr lang="en-US" sz="2000" b="1" dirty="0">
                <a:ln w="1905"/>
                <a:solidFill>
                  <a:srgbClr val="002060"/>
                </a:solidFill>
                <a:effectLst>
                  <a:glow rad="355600">
                    <a:schemeClr val="accent5">
                      <a:satMod val="175000"/>
                      <a:alpha val="40000"/>
                    </a:schemeClr>
                  </a:glow>
                  <a:innerShdw blurRad="69850" dist="43180" dir="5400000">
                    <a:srgbClr val="000000">
                      <a:alpha val="65000"/>
                    </a:srgbClr>
                  </a:innerShdw>
                </a:effectLst>
              </a:rPr>
              <a:t>The CC pattern continues: </a:t>
            </a:r>
            <a:br>
              <a:rPr lang="en-US" sz="2000" b="1" dirty="0">
                <a:ln w="1905"/>
                <a:solidFill>
                  <a:srgbClr val="002060"/>
                </a:solidFill>
                <a:effectLst>
                  <a:innerShdw blurRad="69850" dist="43180" dir="5400000">
                    <a:srgbClr val="000000">
                      <a:alpha val="65000"/>
                    </a:srgbClr>
                  </a:innerShdw>
                </a:effectLst>
              </a:rPr>
            </a:br>
            <a:r>
              <a:rPr lang="en-US" sz="2000" b="1" dirty="0">
                <a:ln w="1905"/>
                <a:solidFill>
                  <a:srgbClr val="00B050"/>
                </a:solidFill>
                <a:effectLst>
                  <a:innerShdw blurRad="69850" dist="43180" dir="5400000">
                    <a:srgbClr val="000000">
                      <a:alpha val="65000"/>
                    </a:srgbClr>
                  </a:innerShdw>
                </a:effectLst>
              </a:rPr>
              <a:t>Moses yr.</a:t>
            </a:r>
            <a:r>
              <a:rPr lang="en-US" sz="2000" b="1" dirty="0">
                <a:ln w="1905"/>
                <a:solidFill>
                  <a:srgbClr val="002060"/>
                </a:solidFill>
                <a:effectLst>
                  <a:innerShdw blurRad="69850" dist="43180" dir="5400000">
                    <a:srgbClr val="000000">
                      <a:alpha val="65000"/>
                    </a:srgbClr>
                  </a:innerShdw>
                </a:effectLst>
              </a:rPr>
              <a:t> – </a:t>
            </a:r>
            <a:r>
              <a:rPr lang="en-US" sz="2000" b="1" dirty="0">
                <a:ln w="1905"/>
                <a:solidFill>
                  <a:srgbClr val="0070C0"/>
                </a:solidFill>
                <a:effectLst>
                  <a:innerShdw blurRad="69850" dist="43180" dir="5400000">
                    <a:srgbClr val="000000">
                      <a:alpha val="65000"/>
                    </a:srgbClr>
                  </a:innerShdw>
                </a:effectLst>
              </a:rPr>
              <a:t>Yahusha yr.</a:t>
            </a:r>
            <a:r>
              <a:rPr lang="en-US" sz="2000" b="1" dirty="0">
                <a:ln w="1905"/>
                <a:solidFill>
                  <a:srgbClr val="002060"/>
                </a:solidFill>
                <a:effectLst>
                  <a:innerShdw blurRad="69850" dist="43180" dir="5400000">
                    <a:srgbClr val="000000">
                      <a:alpha val="65000"/>
                    </a:srgbClr>
                  </a:innerShdw>
                </a:effectLst>
              </a:rPr>
              <a:t> – </a:t>
            </a:r>
          </a:p>
          <a:p>
            <a:pPr algn="ctr"/>
            <a:r>
              <a:rPr lang="en-US" sz="2000" b="1" dirty="0">
                <a:ln w="1905"/>
                <a:solidFill>
                  <a:srgbClr val="C00000"/>
                </a:solidFill>
                <a:effectLst>
                  <a:innerShdw blurRad="69850" dist="43180" dir="5400000">
                    <a:srgbClr val="000000">
                      <a:alpha val="65000"/>
                    </a:srgbClr>
                  </a:innerShdw>
                </a:effectLst>
              </a:rPr>
              <a:t>Skip yr.</a:t>
            </a:r>
            <a:r>
              <a:rPr lang="en-US" sz="2000" b="1" dirty="0">
                <a:ln w="1905"/>
                <a:solidFill>
                  <a:srgbClr val="002060"/>
                </a:solidFill>
                <a:effectLst>
                  <a:innerShdw blurRad="69850" dist="43180" dir="5400000">
                    <a:srgbClr val="000000">
                      <a:alpha val="65000"/>
                    </a:srgbClr>
                  </a:innerShdw>
                </a:effectLst>
              </a:rPr>
              <a:t> – </a:t>
            </a:r>
            <a:r>
              <a:rPr lang="en-US" sz="2000" b="1" dirty="0">
                <a:ln w="1905"/>
                <a:solidFill>
                  <a:srgbClr val="7030A0"/>
                </a:solidFill>
                <a:effectLst>
                  <a:innerShdw blurRad="69850" dist="43180" dir="5400000">
                    <a:srgbClr val="000000">
                      <a:alpha val="65000"/>
                    </a:srgbClr>
                  </a:innerShdw>
                </a:effectLst>
              </a:rPr>
              <a:t>Joshua yr.</a:t>
            </a:r>
            <a:r>
              <a:rPr lang="en-US" sz="2000" b="1" dirty="0">
                <a:ln w="1905"/>
                <a:solidFill>
                  <a:srgbClr val="002060"/>
                </a:solidFill>
                <a:effectLst>
                  <a:innerShdw blurRad="69850" dist="43180" dir="5400000">
                    <a:srgbClr val="000000">
                      <a:alpha val="65000"/>
                    </a:srgbClr>
                  </a:innerShdw>
                </a:effectLst>
              </a:rPr>
              <a:t> </a:t>
            </a:r>
          </a:p>
          <a:p>
            <a:pPr algn="ctr"/>
            <a:r>
              <a:rPr lang="en-US" sz="2000" b="1" cap="none" spc="0" dirty="0">
                <a:ln w="1905"/>
                <a:solidFill>
                  <a:schemeClr val="accent3">
                    <a:lumMod val="50000"/>
                  </a:schemeClr>
                </a:solidFill>
                <a:effectLst>
                  <a:glow rad="342900">
                    <a:schemeClr val="accent5">
                      <a:satMod val="175000"/>
                      <a:alpha val="40000"/>
                    </a:schemeClr>
                  </a:glow>
                  <a:innerShdw blurRad="69850" dist="43180" dir="5400000">
                    <a:srgbClr val="000000">
                      <a:alpha val="65000"/>
                    </a:srgbClr>
                  </a:innerShdw>
                </a:effectLst>
              </a:rPr>
              <a:t>Paul’s Trip was 57 AD</a:t>
            </a:r>
          </a:p>
          <a:p>
            <a:pPr algn="ctr"/>
            <a:endParaRPr lang="en-US" sz="900" b="1" cap="none" spc="0" dirty="0">
              <a:ln w="1905"/>
              <a:solidFill>
                <a:srgbClr val="002060"/>
              </a:solidFill>
              <a:effectLst>
                <a:innerShdw blurRad="69850" dist="43180" dir="5400000">
                  <a:srgbClr val="000000">
                    <a:alpha val="65000"/>
                  </a:srgbClr>
                </a:innerShdw>
              </a:effectLst>
            </a:endParaRPr>
          </a:p>
          <a:p>
            <a:pPr algn="ctr"/>
            <a:r>
              <a:rPr lang="en-US" sz="2000" b="1" dirty="0">
                <a:ln w="1905"/>
                <a:solidFill>
                  <a:schemeClr val="bg1"/>
                </a:solidFill>
                <a:effectLst>
                  <a:glow rad="228600">
                    <a:srgbClr val="A50021"/>
                  </a:glow>
                  <a:innerShdw blurRad="69850" dist="43180" dir="5400000">
                    <a:srgbClr val="000000">
                      <a:alpha val="65000"/>
                    </a:srgbClr>
                  </a:innerShdw>
                </a:effectLst>
              </a:rPr>
              <a:t>Moon after Equinox: </a:t>
            </a:r>
          </a:p>
          <a:p>
            <a:r>
              <a:rPr lang="en-US" sz="1600" b="1" cap="none" spc="0" dirty="0">
                <a:ln w="1905"/>
                <a:solidFill>
                  <a:srgbClr val="002060"/>
                </a:solidFill>
                <a:effectLst>
                  <a:innerShdw blurRad="69850" dist="43180" dir="5400000">
                    <a:srgbClr val="000000">
                      <a:alpha val="65000"/>
                    </a:srgbClr>
                  </a:innerShdw>
                </a:effectLst>
              </a:rPr>
              <a:t>57 AD:  Mar 26 (Apr 8 Fri PO)</a:t>
            </a:r>
          </a:p>
          <a:p>
            <a:endParaRPr lang="en-US" sz="1050" b="1" cap="none" spc="0" dirty="0">
              <a:ln w="1905"/>
              <a:solidFill>
                <a:srgbClr val="002060"/>
              </a:solidFill>
              <a:effectLst>
                <a:innerShdw blurRad="69850" dist="43180" dir="5400000">
                  <a:srgbClr val="000000">
                    <a:alpha val="65000"/>
                  </a:srgbClr>
                </a:innerShdw>
              </a:effectLst>
            </a:endParaRPr>
          </a:p>
          <a:p>
            <a:r>
              <a:rPr lang="en-US" sz="1600" b="1" cap="none" spc="0" dirty="0">
                <a:ln w="1905"/>
                <a:solidFill>
                  <a:srgbClr val="002060"/>
                </a:solidFill>
                <a:effectLst>
                  <a:innerShdw blurRad="69850" dist="43180" dir="5400000">
                    <a:srgbClr val="000000">
                      <a:alpha val="65000"/>
                    </a:srgbClr>
                  </a:innerShdw>
                </a:effectLst>
              </a:rPr>
              <a:t>58 AD:  Apr 13 (Apr 26 </a:t>
            </a:r>
            <a:r>
              <a:rPr lang="en-US" sz="1600" b="1" cap="none" spc="0" dirty="0">
                <a:ln w="1905"/>
                <a:solidFill>
                  <a:srgbClr val="0070C0"/>
                </a:solidFill>
                <a:effectLst>
                  <a:innerShdw blurRad="69850" dist="43180" dir="5400000">
                    <a:srgbClr val="000000">
                      <a:alpha val="65000"/>
                    </a:srgbClr>
                  </a:innerShdw>
                </a:effectLst>
              </a:rPr>
              <a:t>WED</a:t>
            </a:r>
            <a:r>
              <a:rPr lang="en-US" sz="1600" b="1" cap="none" spc="0" dirty="0">
                <a:ln w="1905"/>
                <a:solidFill>
                  <a:srgbClr val="002060"/>
                </a:solidFill>
                <a:effectLst>
                  <a:innerShdw blurRad="69850" dist="43180" dir="5400000">
                    <a:srgbClr val="000000">
                      <a:alpha val="65000"/>
                    </a:srgbClr>
                  </a:innerShdw>
                </a:effectLst>
              </a:rPr>
              <a:t> PO)</a:t>
            </a:r>
          </a:p>
          <a:p>
            <a:endParaRPr lang="en-US" sz="1050" b="1" cap="none" spc="0" dirty="0">
              <a:ln w="1905"/>
              <a:solidFill>
                <a:srgbClr val="002060"/>
              </a:solidFill>
              <a:effectLst>
                <a:innerShdw blurRad="69850" dist="43180" dir="5400000">
                  <a:srgbClr val="000000">
                    <a:alpha val="65000"/>
                  </a:srgbClr>
                </a:innerShdw>
              </a:effectLst>
            </a:endParaRPr>
          </a:p>
          <a:p>
            <a:r>
              <a:rPr lang="en-US" sz="1600" b="1" dirty="0">
                <a:ln w="1905"/>
                <a:solidFill>
                  <a:srgbClr val="002060"/>
                </a:solidFill>
                <a:effectLst>
                  <a:innerShdw blurRad="69850" dist="43180" dir="5400000">
                    <a:srgbClr val="000000">
                      <a:alpha val="65000"/>
                    </a:srgbClr>
                  </a:innerShdw>
                </a:effectLst>
              </a:rPr>
              <a:t>59 AD: Apr 3 (Apr 16 </a:t>
            </a:r>
            <a:r>
              <a:rPr lang="en-US" sz="1600" b="1" dirty="0">
                <a:ln w="1905"/>
                <a:solidFill>
                  <a:srgbClr val="862626"/>
                </a:solidFill>
                <a:effectLst>
                  <a:innerShdw blurRad="69850" dist="43180" dir="5400000">
                    <a:srgbClr val="000000">
                      <a:alpha val="65000"/>
                    </a:srgbClr>
                  </a:innerShdw>
                </a:effectLst>
              </a:rPr>
              <a:t>Mon</a:t>
            </a:r>
            <a:r>
              <a:rPr lang="en-US" sz="1600" b="1" dirty="0">
                <a:ln w="1905"/>
                <a:solidFill>
                  <a:srgbClr val="002060"/>
                </a:solidFill>
                <a:effectLst>
                  <a:innerShdw blurRad="69850" dist="43180" dir="5400000">
                    <a:srgbClr val="000000">
                      <a:alpha val="65000"/>
                    </a:srgbClr>
                  </a:innerShdw>
                </a:effectLst>
              </a:rPr>
              <a:t> PO)</a:t>
            </a:r>
          </a:p>
          <a:p>
            <a:endParaRPr lang="en-US" sz="1050" b="1" dirty="0">
              <a:ln w="1905"/>
              <a:solidFill>
                <a:srgbClr val="002060"/>
              </a:solidFill>
              <a:effectLst>
                <a:innerShdw blurRad="69850" dist="43180" dir="5400000">
                  <a:srgbClr val="000000">
                    <a:alpha val="65000"/>
                  </a:srgbClr>
                </a:innerShdw>
              </a:effectLst>
            </a:endParaRPr>
          </a:p>
          <a:p>
            <a:r>
              <a:rPr lang="en-US" sz="1600" b="1" cap="none" spc="0" dirty="0">
                <a:ln w="1905"/>
                <a:solidFill>
                  <a:srgbClr val="002060"/>
                </a:solidFill>
                <a:effectLst>
                  <a:innerShdw blurRad="69850" dist="43180" dir="5400000">
                    <a:srgbClr val="000000">
                      <a:alpha val="65000"/>
                    </a:srgbClr>
                  </a:innerShdw>
                </a:effectLst>
              </a:rPr>
              <a:t>60 AD: Mar 22? (Apr 4 </a:t>
            </a:r>
            <a:r>
              <a:rPr lang="en-US" sz="1600" b="1" cap="none" spc="0" dirty="0">
                <a:ln w="1905"/>
                <a:solidFill>
                  <a:srgbClr val="C00000"/>
                </a:solidFill>
                <a:effectLst>
                  <a:innerShdw blurRad="69850" dist="43180" dir="5400000">
                    <a:srgbClr val="000000">
                      <a:alpha val="65000"/>
                    </a:srgbClr>
                  </a:innerShdw>
                </a:effectLst>
              </a:rPr>
              <a:t>Fri</a:t>
            </a:r>
            <a:r>
              <a:rPr lang="en-US" sz="1600" b="1" cap="none" spc="0" dirty="0">
                <a:ln w="1905"/>
                <a:solidFill>
                  <a:srgbClr val="002060"/>
                </a:solidFill>
                <a:effectLst>
                  <a:innerShdw blurRad="69850" dist="43180" dir="5400000">
                    <a:srgbClr val="000000">
                      <a:alpha val="65000"/>
                    </a:srgbClr>
                  </a:innerShdw>
                </a:effectLst>
              </a:rPr>
              <a:t> PO) </a:t>
            </a:r>
            <a:r>
              <a:rPr lang="en-US" sz="1600" b="1" cap="none" spc="0" dirty="0">
                <a:ln w="1905"/>
                <a:solidFill>
                  <a:srgbClr val="C00000"/>
                </a:solidFill>
                <a:effectLst>
                  <a:innerShdw blurRad="69850" dist="43180" dir="5400000">
                    <a:srgbClr val="000000">
                      <a:alpha val="65000"/>
                    </a:srgbClr>
                  </a:innerShdw>
                </a:effectLst>
              </a:rPr>
              <a:t>that is IF they count the sliver ON the equinox.  If only </a:t>
            </a:r>
            <a:r>
              <a:rPr lang="en-US" sz="1600" b="1" u="sng" cap="none" spc="0" dirty="0">
                <a:ln w="1905"/>
                <a:solidFill>
                  <a:srgbClr val="C00000"/>
                </a:solidFill>
                <a:effectLst>
                  <a:innerShdw blurRad="69850" dist="43180" dir="5400000">
                    <a:srgbClr val="000000">
                      <a:alpha val="65000"/>
                    </a:srgbClr>
                  </a:innerShdw>
                </a:effectLst>
              </a:rPr>
              <a:t>after</a:t>
            </a:r>
            <a:r>
              <a:rPr lang="en-US" sz="1600" b="1" cap="none" spc="0" dirty="0">
                <a:ln w="1905"/>
                <a:solidFill>
                  <a:srgbClr val="C00000"/>
                </a:solidFill>
                <a:effectLst>
                  <a:innerShdw blurRad="69850" dist="43180" dir="5400000">
                    <a:srgbClr val="000000">
                      <a:alpha val="65000"/>
                    </a:srgbClr>
                  </a:innerShdw>
                </a:effectLst>
              </a:rPr>
              <a:t> the equinox, then it will be like this: </a:t>
            </a:r>
          </a:p>
          <a:p>
            <a:r>
              <a:rPr lang="en-US" sz="1600" b="1" dirty="0">
                <a:ln w="1905"/>
                <a:solidFill>
                  <a:srgbClr val="862626"/>
                </a:solidFill>
                <a:effectLst>
                  <a:innerShdw blurRad="69850" dist="43180" dir="5400000">
                    <a:srgbClr val="000000">
                      <a:alpha val="65000"/>
                    </a:srgbClr>
                  </a:innerShdw>
                </a:effectLst>
              </a:rPr>
              <a:t>60 AD:  Apr 21 </a:t>
            </a:r>
            <a:r>
              <a:rPr lang="en-US" sz="1600" b="1" dirty="0">
                <a:ln w="1905"/>
                <a:solidFill>
                  <a:srgbClr val="C00000"/>
                </a:solidFill>
                <a:effectLst>
                  <a:innerShdw blurRad="69850" dist="43180" dir="5400000">
                    <a:srgbClr val="000000">
                      <a:alpha val="65000"/>
                    </a:srgbClr>
                  </a:innerShdw>
                </a:effectLst>
              </a:rPr>
              <a:t>(May 4 </a:t>
            </a:r>
            <a:r>
              <a:rPr lang="en-US" sz="1600" b="1" dirty="0">
                <a:ln w="1905"/>
                <a:solidFill>
                  <a:srgbClr val="862626"/>
                </a:solidFill>
                <a:effectLst>
                  <a:innerShdw blurRad="69850" dist="43180" dir="5400000">
                    <a:srgbClr val="000000">
                      <a:alpha val="65000"/>
                    </a:srgbClr>
                  </a:innerShdw>
                </a:effectLst>
              </a:rPr>
              <a:t>Sun</a:t>
            </a:r>
            <a:r>
              <a:rPr lang="en-US" sz="1600" b="1" dirty="0">
                <a:ln w="1905"/>
                <a:solidFill>
                  <a:srgbClr val="C00000"/>
                </a:solidFill>
                <a:effectLst>
                  <a:innerShdw blurRad="69850" dist="43180" dir="5400000">
                    <a:srgbClr val="000000">
                      <a:alpha val="65000"/>
                    </a:srgbClr>
                  </a:innerShdw>
                </a:effectLst>
              </a:rPr>
              <a:t> PO)</a:t>
            </a:r>
          </a:p>
          <a:p>
            <a:endParaRPr lang="en-US" sz="1050" b="1" cap="none" spc="0" dirty="0">
              <a:ln w="1905"/>
              <a:solidFill>
                <a:srgbClr val="C00000"/>
              </a:solidFill>
              <a:effectLst>
                <a:innerShdw blurRad="69850" dist="43180" dir="5400000">
                  <a:srgbClr val="000000">
                    <a:alpha val="65000"/>
                  </a:srgbClr>
                </a:innerShdw>
              </a:effectLst>
            </a:endParaRPr>
          </a:p>
          <a:p>
            <a:endParaRPr lang="en-US" sz="400" b="1" cap="none" spc="0" dirty="0">
              <a:ln w="1905"/>
              <a:solidFill>
                <a:srgbClr val="002060"/>
              </a:solidFill>
              <a:effectLst>
                <a:innerShdw blurRad="69850" dist="43180" dir="5400000">
                  <a:srgbClr val="000000">
                    <a:alpha val="65000"/>
                  </a:srgbClr>
                </a:innerShdw>
              </a:effectLst>
            </a:endParaRPr>
          </a:p>
          <a:p>
            <a:pPr algn="ctr"/>
            <a:r>
              <a:rPr lang="en-US" sz="2000" b="1" dirty="0">
                <a:ln w="1905"/>
                <a:solidFill>
                  <a:schemeClr val="bg1"/>
                </a:solidFill>
                <a:effectLst>
                  <a:glow rad="266700">
                    <a:srgbClr val="A50021"/>
                  </a:glow>
                  <a:innerShdw blurRad="69850" dist="43180" dir="5400000">
                    <a:srgbClr val="000000">
                      <a:alpha val="65000"/>
                    </a:srgbClr>
                  </a:innerShdw>
                </a:effectLst>
              </a:rPr>
              <a:t>No Moon Patterns Evident!</a:t>
            </a:r>
            <a:endParaRPr lang="en-US" sz="2000" b="1" cap="none" spc="0" dirty="0">
              <a:ln w="1905"/>
              <a:solidFill>
                <a:schemeClr val="bg1"/>
              </a:solidFill>
              <a:effectLst>
                <a:glow rad="266700">
                  <a:srgbClr val="A50021"/>
                </a:glow>
                <a:innerShdw blurRad="69850" dist="43180" dir="5400000">
                  <a:srgbClr val="000000">
                    <a:alpha val="65000"/>
                  </a:srgbClr>
                </a:innerShdw>
              </a:effectLst>
            </a:endParaRPr>
          </a:p>
        </p:txBody>
      </p:sp>
      <p:sp>
        <p:nvSpPr>
          <p:cNvPr id="9" name="Rectangle 8"/>
          <p:cNvSpPr/>
          <p:nvPr/>
        </p:nvSpPr>
        <p:spPr>
          <a:xfrm>
            <a:off x="816340" y="300335"/>
            <a:ext cx="3029419" cy="307777"/>
          </a:xfrm>
          <a:prstGeom prst="rect">
            <a:avLst/>
          </a:prstGeom>
          <a:noFill/>
        </p:spPr>
        <p:txBody>
          <a:bodyPr wrap="none" lIns="91440" tIns="45720" rIns="91440" bIns="45720">
            <a:spAutoFit/>
          </a:bodyPr>
          <a:lstStyle/>
          <a:p>
            <a:pPr algn="ctr"/>
            <a:r>
              <a:rPr lang="en-US" sz="1400" b="1" cap="none" spc="0" dirty="0">
                <a:ln w="1905"/>
                <a:solidFill>
                  <a:srgbClr val="00B050"/>
                </a:solidFill>
                <a:effectLst>
                  <a:innerShdw blurRad="69850" dist="43180" dir="5400000">
                    <a:srgbClr val="000000">
                      <a:alpha val="65000"/>
                    </a:srgbClr>
                  </a:innerShdw>
                </a:effectLst>
              </a:rPr>
              <a:t>Covenant Calendar Tuesday Passover</a:t>
            </a:r>
          </a:p>
        </p:txBody>
      </p:sp>
      <p:sp>
        <p:nvSpPr>
          <p:cNvPr id="15" name="Rectangle 14"/>
          <p:cNvSpPr/>
          <p:nvPr/>
        </p:nvSpPr>
        <p:spPr>
          <a:xfrm>
            <a:off x="807390" y="3404215"/>
            <a:ext cx="3113353" cy="307777"/>
          </a:xfrm>
          <a:prstGeom prst="rect">
            <a:avLst/>
          </a:prstGeom>
          <a:noFill/>
        </p:spPr>
        <p:txBody>
          <a:bodyPr wrap="none" lIns="91440" tIns="45720" rIns="91440" bIns="45720">
            <a:spAutoFit/>
          </a:bodyPr>
          <a:lstStyle/>
          <a:p>
            <a:pPr algn="ctr"/>
            <a:r>
              <a:rPr lang="en-US" sz="1400" b="1" cap="none" spc="0" dirty="0">
                <a:ln w="1905"/>
                <a:solidFill>
                  <a:srgbClr val="C00000"/>
                </a:solidFill>
                <a:effectLst>
                  <a:innerShdw blurRad="69850" dist="43180" dir="5400000">
                    <a:srgbClr val="000000">
                      <a:alpha val="65000"/>
                    </a:srgbClr>
                  </a:innerShdw>
                </a:effectLst>
              </a:rPr>
              <a:t>Covenant Calendar Thursday Passover</a:t>
            </a:r>
          </a:p>
        </p:txBody>
      </p:sp>
      <p:sp>
        <p:nvSpPr>
          <p:cNvPr id="16" name="Rectangle 15"/>
          <p:cNvSpPr/>
          <p:nvPr/>
        </p:nvSpPr>
        <p:spPr>
          <a:xfrm>
            <a:off x="8158191" y="3495508"/>
            <a:ext cx="3168532" cy="307777"/>
          </a:xfrm>
          <a:prstGeom prst="rect">
            <a:avLst/>
          </a:prstGeom>
          <a:noFill/>
        </p:spPr>
        <p:txBody>
          <a:bodyPr wrap="square" lIns="91440" tIns="45720" rIns="91440" bIns="45720">
            <a:spAutoFit/>
          </a:bodyPr>
          <a:lstStyle/>
          <a:p>
            <a:pPr algn="ctr"/>
            <a:r>
              <a:rPr lang="en-US" sz="1400" b="1" cap="none" spc="0" dirty="0">
                <a:ln w="1905"/>
                <a:solidFill>
                  <a:srgbClr val="7030A0"/>
                </a:solidFill>
                <a:effectLst>
                  <a:innerShdw blurRad="69850" dist="43180" dir="5400000">
                    <a:srgbClr val="000000">
                      <a:alpha val="65000"/>
                    </a:srgbClr>
                  </a:innerShdw>
                </a:effectLst>
              </a:rPr>
              <a:t>Covenant Calendar </a:t>
            </a:r>
            <a:r>
              <a:rPr lang="en-US" sz="1400" b="1" dirty="0">
                <a:ln w="1905"/>
                <a:solidFill>
                  <a:srgbClr val="7030A0"/>
                </a:solidFill>
                <a:effectLst>
                  <a:innerShdw blurRad="69850" dist="43180" dir="5400000">
                    <a:srgbClr val="000000">
                      <a:alpha val="65000"/>
                    </a:srgbClr>
                  </a:innerShdw>
                </a:effectLst>
              </a:rPr>
              <a:t>Sabbath</a:t>
            </a:r>
            <a:r>
              <a:rPr lang="en-US" sz="1400" b="1" cap="none" spc="0" dirty="0">
                <a:ln w="1905"/>
                <a:solidFill>
                  <a:srgbClr val="7030A0"/>
                </a:solidFill>
                <a:effectLst>
                  <a:innerShdw blurRad="69850" dist="43180" dir="5400000">
                    <a:srgbClr val="000000">
                      <a:alpha val="65000"/>
                    </a:srgbClr>
                  </a:innerShdw>
                </a:effectLst>
              </a:rPr>
              <a:t> Passover</a:t>
            </a:r>
          </a:p>
        </p:txBody>
      </p:sp>
      <p:sp>
        <p:nvSpPr>
          <p:cNvPr id="17" name="Rectangle 16"/>
          <p:cNvSpPr/>
          <p:nvPr/>
        </p:nvSpPr>
        <p:spPr>
          <a:xfrm>
            <a:off x="8123695" y="324247"/>
            <a:ext cx="3294107" cy="307777"/>
          </a:xfrm>
          <a:prstGeom prst="rect">
            <a:avLst/>
          </a:prstGeom>
          <a:noFill/>
        </p:spPr>
        <p:txBody>
          <a:bodyPr wrap="none" lIns="91440" tIns="45720" rIns="91440" bIns="45720">
            <a:spAutoFit/>
          </a:bodyPr>
          <a:lstStyle/>
          <a:p>
            <a:pPr algn="ctr"/>
            <a:r>
              <a:rPr lang="en-US" sz="1400" b="1" cap="none" spc="0" dirty="0">
                <a:ln w="1905"/>
                <a:solidFill>
                  <a:srgbClr val="0070C0"/>
                </a:solidFill>
                <a:effectLst>
                  <a:innerShdw blurRad="69850" dist="43180" dir="5400000">
                    <a:srgbClr val="000000">
                      <a:alpha val="65000"/>
                    </a:srgbClr>
                  </a:innerShdw>
                </a:effectLst>
              </a:rPr>
              <a:t>Covenant Calendar Wednesday Passover</a:t>
            </a:r>
          </a:p>
        </p:txBody>
      </p:sp>
    </p:spTree>
    <p:extLst>
      <p:ext uri="{BB962C8B-B14F-4D97-AF65-F5344CB8AC3E}">
        <p14:creationId xmlns:p14="http://schemas.microsoft.com/office/powerpoint/2010/main" val="88064737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122</a:t>
            </a:fld>
            <a:endParaRPr lang="en-US" dirty="0"/>
          </a:p>
        </p:txBody>
      </p:sp>
      <p:pic>
        <p:nvPicPr>
          <p:cNvPr id="4" name="Picture 6"/>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42008" y="127457"/>
            <a:ext cx="4223795" cy="57690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Rae\Desktop\Israel 59 A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41048" y="91440"/>
            <a:ext cx="4456990" cy="6018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Rae\Desktop\Israel 60 A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2009" y="3191632"/>
            <a:ext cx="4223796" cy="58057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Users\Rae\Desktop\Israel 61 A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44088" y="3222113"/>
            <a:ext cx="4452591" cy="58057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99610" y="216525"/>
            <a:ext cx="3041438" cy="6624891"/>
          </a:xfrm>
          <a:prstGeom prst="rect">
            <a:avLst/>
          </a:prstGeom>
          <a:noFill/>
        </p:spPr>
        <p:txBody>
          <a:bodyPr wrap="square" lIns="91440" tIns="45720" rIns="91440" bIns="45720">
            <a:spAutoFit/>
          </a:bodyPr>
          <a:lstStyle/>
          <a:p>
            <a:pPr algn="ctr"/>
            <a:r>
              <a:rPr lang="en-US" sz="2400" b="1" cap="none" spc="0" dirty="0">
                <a:ln w="1905"/>
                <a:solidFill>
                  <a:srgbClr val="002060"/>
                </a:solidFill>
                <a:effectLst>
                  <a:innerShdw blurRad="69850" dist="43180" dir="5400000">
                    <a:srgbClr val="000000">
                      <a:alpha val="65000"/>
                    </a:srgbClr>
                  </a:innerShdw>
                </a:effectLst>
              </a:rPr>
              <a:t>Mar 22 equinox on all years listed.</a:t>
            </a:r>
          </a:p>
          <a:p>
            <a:pPr algn="ctr"/>
            <a:r>
              <a:rPr lang="en-US" sz="2400" b="1" dirty="0">
                <a:ln w="1905"/>
                <a:solidFill>
                  <a:srgbClr val="002060"/>
                </a:solidFill>
                <a:effectLst>
                  <a:innerShdw blurRad="69850" dist="43180" dir="5400000">
                    <a:srgbClr val="000000">
                      <a:alpha val="65000"/>
                    </a:srgbClr>
                  </a:innerShdw>
                </a:effectLst>
              </a:rPr>
              <a:t>CC Passover on</a:t>
            </a:r>
            <a:br>
              <a:rPr lang="en-US" sz="2400" b="1" dirty="0">
                <a:ln w="1905"/>
                <a:solidFill>
                  <a:srgbClr val="002060"/>
                </a:solidFill>
                <a:effectLst>
                  <a:innerShdw blurRad="69850" dist="43180" dir="5400000">
                    <a:srgbClr val="000000">
                      <a:alpha val="65000"/>
                    </a:srgbClr>
                  </a:innerShdw>
                </a:effectLst>
              </a:rPr>
            </a:br>
            <a:r>
              <a:rPr lang="en-US" sz="2400" b="1" dirty="0">
                <a:ln w="1905"/>
                <a:solidFill>
                  <a:srgbClr val="002060"/>
                </a:solidFill>
                <a:effectLst>
                  <a:innerShdw blurRad="69850" dist="43180" dir="5400000">
                    <a:srgbClr val="000000">
                      <a:alpha val="65000"/>
                    </a:srgbClr>
                  </a:innerShdw>
                </a:effectLst>
              </a:rPr>
              <a:t> </a:t>
            </a:r>
            <a:r>
              <a:rPr lang="en-US" sz="2000" b="1" dirty="0">
                <a:ln w="1905"/>
                <a:solidFill>
                  <a:srgbClr val="002060"/>
                </a:solidFill>
                <a:effectLst>
                  <a:innerShdw blurRad="69850" dist="43180" dir="5400000">
                    <a:srgbClr val="000000">
                      <a:alpha val="65000"/>
                    </a:srgbClr>
                  </a:innerShdw>
                </a:effectLst>
              </a:rPr>
              <a:t>Apr 4</a:t>
            </a:r>
            <a:r>
              <a:rPr lang="en-US" sz="2000" b="1" baseline="30000" dirty="0">
                <a:ln w="1905"/>
                <a:solidFill>
                  <a:srgbClr val="002060"/>
                </a:solidFill>
                <a:effectLst>
                  <a:innerShdw blurRad="69850" dist="43180" dir="5400000">
                    <a:srgbClr val="000000">
                      <a:alpha val="65000"/>
                    </a:srgbClr>
                  </a:innerShdw>
                </a:effectLst>
              </a:rPr>
              <a:t>th</a:t>
            </a:r>
            <a:r>
              <a:rPr lang="en-US" sz="2000" b="1" dirty="0">
                <a:ln w="1905"/>
                <a:solidFill>
                  <a:srgbClr val="002060"/>
                </a:solidFill>
                <a:effectLst>
                  <a:innerShdw blurRad="69850" dist="43180" dir="5400000">
                    <a:srgbClr val="000000">
                      <a:alpha val="65000"/>
                    </a:srgbClr>
                  </a:innerShdw>
                </a:effectLst>
              </a:rPr>
              <a:t> on all years.</a:t>
            </a:r>
          </a:p>
          <a:p>
            <a:pPr algn="ctr"/>
            <a:r>
              <a:rPr lang="en-US" sz="2000" b="1" dirty="0">
                <a:ln w="1905"/>
                <a:solidFill>
                  <a:srgbClr val="002060"/>
                </a:solidFill>
                <a:effectLst>
                  <a:glow rad="355600">
                    <a:schemeClr val="accent5">
                      <a:satMod val="175000"/>
                      <a:alpha val="40000"/>
                    </a:schemeClr>
                  </a:glow>
                  <a:innerShdw blurRad="69850" dist="43180" dir="5400000">
                    <a:srgbClr val="000000">
                      <a:alpha val="65000"/>
                    </a:srgbClr>
                  </a:innerShdw>
                </a:effectLst>
              </a:rPr>
              <a:t>The CC pattern continues: </a:t>
            </a:r>
            <a:br>
              <a:rPr lang="en-US" sz="2000" b="1" dirty="0">
                <a:ln w="1905"/>
                <a:solidFill>
                  <a:srgbClr val="002060"/>
                </a:solidFill>
                <a:effectLst>
                  <a:innerShdw blurRad="69850" dist="43180" dir="5400000">
                    <a:srgbClr val="000000">
                      <a:alpha val="65000"/>
                    </a:srgbClr>
                  </a:innerShdw>
                </a:effectLst>
              </a:rPr>
            </a:br>
            <a:r>
              <a:rPr lang="en-US" sz="2000" b="1" dirty="0">
                <a:ln w="1905"/>
                <a:solidFill>
                  <a:srgbClr val="00B050"/>
                </a:solidFill>
                <a:effectLst>
                  <a:innerShdw blurRad="69850" dist="43180" dir="5400000">
                    <a:srgbClr val="000000">
                      <a:alpha val="65000"/>
                    </a:srgbClr>
                  </a:innerShdw>
                </a:effectLst>
              </a:rPr>
              <a:t>Moses yr.</a:t>
            </a:r>
            <a:r>
              <a:rPr lang="en-US" sz="2000" b="1" dirty="0">
                <a:ln w="1905"/>
                <a:solidFill>
                  <a:srgbClr val="002060"/>
                </a:solidFill>
                <a:effectLst>
                  <a:innerShdw blurRad="69850" dist="43180" dir="5400000">
                    <a:srgbClr val="000000">
                      <a:alpha val="65000"/>
                    </a:srgbClr>
                  </a:innerShdw>
                </a:effectLst>
              </a:rPr>
              <a:t> – </a:t>
            </a:r>
            <a:r>
              <a:rPr lang="en-US" sz="2000" b="1" dirty="0">
                <a:ln w="1905"/>
                <a:solidFill>
                  <a:srgbClr val="0070C0"/>
                </a:solidFill>
                <a:effectLst>
                  <a:innerShdw blurRad="69850" dist="43180" dir="5400000">
                    <a:srgbClr val="000000">
                      <a:alpha val="65000"/>
                    </a:srgbClr>
                  </a:innerShdw>
                </a:effectLst>
              </a:rPr>
              <a:t>Yahusha yr.</a:t>
            </a:r>
            <a:r>
              <a:rPr lang="en-US" sz="2000" b="1" dirty="0">
                <a:ln w="1905"/>
                <a:solidFill>
                  <a:srgbClr val="002060"/>
                </a:solidFill>
                <a:effectLst>
                  <a:innerShdw blurRad="69850" dist="43180" dir="5400000">
                    <a:srgbClr val="000000">
                      <a:alpha val="65000"/>
                    </a:srgbClr>
                  </a:innerShdw>
                </a:effectLst>
              </a:rPr>
              <a:t> – </a:t>
            </a:r>
          </a:p>
          <a:p>
            <a:pPr algn="ctr"/>
            <a:r>
              <a:rPr lang="en-US" sz="2000" b="1" dirty="0">
                <a:ln w="1905"/>
                <a:solidFill>
                  <a:srgbClr val="C00000"/>
                </a:solidFill>
                <a:effectLst>
                  <a:innerShdw blurRad="69850" dist="43180" dir="5400000">
                    <a:srgbClr val="000000">
                      <a:alpha val="65000"/>
                    </a:srgbClr>
                  </a:innerShdw>
                </a:effectLst>
              </a:rPr>
              <a:t>Skip yr.</a:t>
            </a:r>
            <a:r>
              <a:rPr lang="en-US" sz="2000" b="1" dirty="0">
                <a:ln w="1905"/>
                <a:solidFill>
                  <a:srgbClr val="002060"/>
                </a:solidFill>
                <a:effectLst>
                  <a:innerShdw blurRad="69850" dist="43180" dir="5400000">
                    <a:srgbClr val="000000">
                      <a:alpha val="65000"/>
                    </a:srgbClr>
                  </a:innerShdw>
                </a:effectLst>
              </a:rPr>
              <a:t> – </a:t>
            </a:r>
            <a:r>
              <a:rPr lang="en-US" sz="2000" b="1" dirty="0">
                <a:ln w="1905"/>
                <a:solidFill>
                  <a:srgbClr val="7030A0"/>
                </a:solidFill>
                <a:effectLst>
                  <a:innerShdw blurRad="69850" dist="43180" dir="5400000">
                    <a:srgbClr val="000000">
                      <a:alpha val="65000"/>
                    </a:srgbClr>
                  </a:innerShdw>
                </a:effectLst>
              </a:rPr>
              <a:t>Joshua yr.</a:t>
            </a:r>
            <a:r>
              <a:rPr lang="en-US" sz="2000" b="1" dirty="0">
                <a:ln w="1905"/>
                <a:solidFill>
                  <a:srgbClr val="002060"/>
                </a:solidFill>
                <a:effectLst>
                  <a:innerShdw blurRad="69850" dist="43180" dir="5400000">
                    <a:srgbClr val="000000">
                      <a:alpha val="65000"/>
                    </a:srgbClr>
                  </a:innerShdw>
                </a:effectLst>
              </a:rPr>
              <a:t> </a:t>
            </a:r>
          </a:p>
          <a:p>
            <a:pPr algn="ctr"/>
            <a:r>
              <a:rPr lang="en-US" sz="2000" b="1" cap="none" spc="0" dirty="0">
                <a:ln w="1905"/>
                <a:solidFill>
                  <a:schemeClr val="accent3">
                    <a:lumMod val="50000"/>
                  </a:schemeClr>
                </a:solidFill>
                <a:effectLst>
                  <a:glow rad="342900">
                    <a:schemeClr val="accent5">
                      <a:satMod val="175000"/>
                      <a:alpha val="40000"/>
                    </a:schemeClr>
                  </a:glow>
                  <a:innerShdw blurRad="69850" dist="43180" dir="5400000">
                    <a:srgbClr val="000000">
                      <a:alpha val="65000"/>
                    </a:srgbClr>
                  </a:innerShdw>
                </a:effectLst>
              </a:rPr>
              <a:t>Paul’s Trip was 58 AD</a:t>
            </a:r>
          </a:p>
          <a:p>
            <a:pPr algn="ctr"/>
            <a:endParaRPr lang="en-US" sz="900" b="1" cap="none" spc="0" dirty="0">
              <a:ln w="1905"/>
              <a:solidFill>
                <a:srgbClr val="002060"/>
              </a:solidFill>
              <a:effectLst>
                <a:innerShdw blurRad="69850" dist="43180" dir="5400000">
                  <a:srgbClr val="000000">
                    <a:alpha val="65000"/>
                  </a:srgbClr>
                </a:innerShdw>
              </a:effectLst>
            </a:endParaRPr>
          </a:p>
          <a:p>
            <a:pPr algn="ctr"/>
            <a:r>
              <a:rPr lang="en-US" sz="2000" b="1" dirty="0">
                <a:ln w="1905"/>
                <a:solidFill>
                  <a:schemeClr val="bg1"/>
                </a:solidFill>
                <a:effectLst>
                  <a:glow rad="228600">
                    <a:srgbClr val="A50021"/>
                  </a:glow>
                  <a:innerShdw blurRad="69850" dist="43180" dir="5400000">
                    <a:srgbClr val="000000">
                      <a:alpha val="65000"/>
                    </a:srgbClr>
                  </a:innerShdw>
                </a:effectLst>
              </a:rPr>
              <a:t>Moon after Equinox: </a:t>
            </a:r>
          </a:p>
          <a:p>
            <a:r>
              <a:rPr lang="en-US" sz="1600" b="1" cap="none" spc="0" dirty="0">
                <a:ln w="1905"/>
                <a:solidFill>
                  <a:srgbClr val="002060"/>
                </a:solidFill>
                <a:effectLst>
                  <a:innerShdw blurRad="69850" dist="43180" dir="5400000">
                    <a:srgbClr val="000000">
                      <a:alpha val="65000"/>
                    </a:srgbClr>
                  </a:innerShdw>
                </a:effectLst>
              </a:rPr>
              <a:t>58 AD:  Apr 13 (Apr 26 </a:t>
            </a:r>
            <a:r>
              <a:rPr lang="en-US" sz="1600" b="1" cap="none" spc="0" dirty="0">
                <a:ln w="1905"/>
                <a:solidFill>
                  <a:srgbClr val="0070C0"/>
                </a:solidFill>
                <a:effectLst>
                  <a:innerShdw blurRad="69850" dist="43180" dir="5400000">
                    <a:srgbClr val="000000">
                      <a:alpha val="65000"/>
                    </a:srgbClr>
                  </a:innerShdw>
                </a:effectLst>
              </a:rPr>
              <a:t>WED</a:t>
            </a:r>
            <a:r>
              <a:rPr lang="en-US" sz="1600" b="1" cap="none" spc="0" dirty="0">
                <a:ln w="1905"/>
                <a:solidFill>
                  <a:srgbClr val="002060"/>
                </a:solidFill>
                <a:effectLst>
                  <a:innerShdw blurRad="69850" dist="43180" dir="5400000">
                    <a:srgbClr val="000000">
                      <a:alpha val="65000"/>
                    </a:srgbClr>
                  </a:innerShdw>
                </a:effectLst>
              </a:rPr>
              <a:t> PO)</a:t>
            </a:r>
          </a:p>
          <a:p>
            <a:endParaRPr lang="en-US" sz="1050" b="1" cap="none" spc="0" dirty="0">
              <a:ln w="1905"/>
              <a:solidFill>
                <a:srgbClr val="002060"/>
              </a:solidFill>
              <a:effectLst>
                <a:innerShdw blurRad="69850" dist="43180" dir="5400000">
                  <a:srgbClr val="000000">
                    <a:alpha val="65000"/>
                  </a:srgbClr>
                </a:innerShdw>
              </a:effectLst>
            </a:endParaRPr>
          </a:p>
          <a:p>
            <a:r>
              <a:rPr lang="en-US" sz="1600" b="1" dirty="0">
                <a:ln w="1905"/>
                <a:solidFill>
                  <a:srgbClr val="002060"/>
                </a:solidFill>
                <a:effectLst>
                  <a:innerShdw blurRad="69850" dist="43180" dir="5400000">
                    <a:srgbClr val="000000">
                      <a:alpha val="65000"/>
                    </a:srgbClr>
                  </a:innerShdw>
                </a:effectLst>
              </a:rPr>
              <a:t>59 AD: Apr 3 (Apr 16 </a:t>
            </a:r>
            <a:r>
              <a:rPr lang="en-US" sz="1600" b="1" dirty="0">
                <a:ln w="1905"/>
                <a:solidFill>
                  <a:srgbClr val="862626"/>
                </a:solidFill>
                <a:effectLst>
                  <a:innerShdw blurRad="69850" dist="43180" dir="5400000">
                    <a:srgbClr val="000000">
                      <a:alpha val="65000"/>
                    </a:srgbClr>
                  </a:innerShdw>
                </a:effectLst>
              </a:rPr>
              <a:t>Mon</a:t>
            </a:r>
            <a:r>
              <a:rPr lang="en-US" sz="1600" b="1" dirty="0">
                <a:ln w="1905"/>
                <a:solidFill>
                  <a:srgbClr val="002060"/>
                </a:solidFill>
                <a:effectLst>
                  <a:innerShdw blurRad="69850" dist="43180" dir="5400000">
                    <a:srgbClr val="000000">
                      <a:alpha val="65000"/>
                    </a:srgbClr>
                  </a:innerShdw>
                </a:effectLst>
              </a:rPr>
              <a:t> PO)</a:t>
            </a:r>
          </a:p>
          <a:p>
            <a:endParaRPr lang="en-US" sz="1050" b="1" dirty="0">
              <a:ln w="1905"/>
              <a:solidFill>
                <a:srgbClr val="002060"/>
              </a:solidFill>
              <a:effectLst>
                <a:innerShdw blurRad="69850" dist="43180" dir="5400000">
                  <a:srgbClr val="000000">
                    <a:alpha val="65000"/>
                  </a:srgbClr>
                </a:innerShdw>
              </a:effectLst>
            </a:endParaRPr>
          </a:p>
          <a:p>
            <a:r>
              <a:rPr lang="en-US" sz="1600" b="1" cap="none" spc="0" dirty="0">
                <a:ln w="1905"/>
                <a:solidFill>
                  <a:srgbClr val="002060"/>
                </a:solidFill>
                <a:effectLst>
                  <a:innerShdw blurRad="69850" dist="43180" dir="5400000">
                    <a:srgbClr val="000000">
                      <a:alpha val="65000"/>
                    </a:srgbClr>
                  </a:innerShdw>
                </a:effectLst>
              </a:rPr>
              <a:t>60 AD: Mar 22? (Apr 4 </a:t>
            </a:r>
            <a:r>
              <a:rPr lang="en-US" sz="1600" b="1" cap="none" spc="0" dirty="0">
                <a:ln w="1905"/>
                <a:solidFill>
                  <a:srgbClr val="C00000"/>
                </a:solidFill>
                <a:effectLst>
                  <a:innerShdw blurRad="69850" dist="43180" dir="5400000">
                    <a:srgbClr val="000000">
                      <a:alpha val="65000"/>
                    </a:srgbClr>
                  </a:innerShdw>
                </a:effectLst>
              </a:rPr>
              <a:t>Fri</a:t>
            </a:r>
            <a:r>
              <a:rPr lang="en-US" sz="1600" b="1" cap="none" spc="0" dirty="0">
                <a:ln w="1905"/>
                <a:solidFill>
                  <a:srgbClr val="002060"/>
                </a:solidFill>
                <a:effectLst>
                  <a:innerShdw blurRad="69850" dist="43180" dir="5400000">
                    <a:srgbClr val="000000">
                      <a:alpha val="65000"/>
                    </a:srgbClr>
                  </a:innerShdw>
                </a:effectLst>
              </a:rPr>
              <a:t> PO) </a:t>
            </a:r>
            <a:r>
              <a:rPr lang="en-US" sz="1600" b="1" cap="none" spc="0" dirty="0">
                <a:ln w="1905"/>
                <a:solidFill>
                  <a:srgbClr val="C00000"/>
                </a:solidFill>
                <a:effectLst>
                  <a:innerShdw blurRad="69850" dist="43180" dir="5400000">
                    <a:srgbClr val="000000">
                      <a:alpha val="65000"/>
                    </a:srgbClr>
                  </a:innerShdw>
                </a:effectLst>
              </a:rPr>
              <a:t>that is IF they count the sliver ON the equinox.  If only </a:t>
            </a:r>
            <a:r>
              <a:rPr lang="en-US" sz="1600" b="1" u="sng" cap="none" spc="0" dirty="0">
                <a:ln w="1905"/>
                <a:solidFill>
                  <a:srgbClr val="C00000"/>
                </a:solidFill>
                <a:effectLst>
                  <a:innerShdw blurRad="69850" dist="43180" dir="5400000">
                    <a:srgbClr val="000000">
                      <a:alpha val="65000"/>
                    </a:srgbClr>
                  </a:innerShdw>
                </a:effectLst>
              </a:rPr>
              <a:t>after</a:t>
            </a:r>
            <a:r>
              <a:rPr lang="en-US" sz="1600" b="1" cap="none" spc="0" dirty="0">
                <a:ln w="1905"/>
                <a:solidFill>
                  <a:srgbClr val="C00000"/>
                </a:solidFill>
                <a:effectLst>
                  <a:innerShdw blurRad="69850" dist="43180" dir="5400000">
                    <a:srgbClr val="000000">
                      <a:alpha val="65000"/>
                    </a:srgbClr>
                  </a:innerShdw>
                </a:effectLst>
              </a:rPr>
              <a:t> the equinox, then it will be like this: </a:t>
            </a:r>
          </a:p>
          <a:p>
            <a:r>
              <a:rPr lang="en-US" sz="1600" b="1" dirty="0">
                <a:ln w="1905"/>
                <a:solidFill>
                  <a:srgbClr val="862626"/>
                </a:solidFill>
                <a:effectLst>
                  <a:innerShdw blurRad="69850" dist="43180" dir="5400000">
                    <a:srgbClr val="000000">
                      <a:alpha val="65000"/>
                    </a:srgbClr>
                  </a:innerShdw>
                </a:effectLst>
              </a:rPr>
              <a:t>60 AD:  Apr 21 </a:t>
            </a:r>
            <a:r>
              <a:rPr lang="en-US" sz="1600" b="1" dirty="0">
                <a:ln w="1905"/>
                <a:solidFill>
                  <a:srgbClr val="C00000"/>
                </a:solidFill>
                <a:effectLst>
                  <a:innerShdw blurRad="69850" dist="43180" dir="5400000">
                    <a:srgbClr val="000000">
                      <a:alpha val="65000"/>
                    </a:srgbClr>
                  </a:innerShdw>
                </a:effectLst>
              </a:rPr>
              <a:t>(May 4 </a:t>
            </a:r>
            <a:r>
              <a:rPr lang="en-US" sz="1600" b="1" dirty="0">
                <a:ln w="1905"/>
                <a:solidFill>
                  <a:srgbClr val="862626"/>
                </a:solidFill>
                <a:effectLst>
                  <a:innerShdw blurRad="69850" dist="43180" dir="5400000">
                    <a:srgbClr val="000000">
                      <a:alpha val="65000"/>
                    </a:srgbClr>
                  </a:innerShdw>
                </a:effectLst>
              </a:rPr>
              <a:t>Sun</a:t>
            </a:r>
            <a:r>
              <a:rPr lang="en-US" sz="1600" b="1" dirty="0">
                <a:ln w="1905"/>
                <a:solidFill>
                  <a:srgbClr val="C00000"/>
                </a:solidFill>
                <a:effectLst>
                  <a:innerShdw blurRad="69850" dist="43180" dir="5400000">
                    <a:srgbClr val="000000">
                      <a:alpha val="65000"/>
                    </a:srgbClr>
                  </a:innerShdw>
                </a:effectLst>
              </a:rPr>
              <a:t> PO)</a:t>
            </a:r>
          </a:p>
          <a:p>
            <a:endParaRPr lang="en-US" sz="1050" b="1" cap="none" spc="0" dirty="0">
              <a:ln w="1905"/>
              <a:solidFill>
                <a:srgbClr val="C00000"/>
              </a:solidFill>
              <a:effectLst>
                <a:innerShdw blurRad="69850" dist="43180" dir="5400000">
                  <a:srgbClr val="000000">
                    <a:alpha val="65000"/>
                  </a:srgbClr>
                </a:innerShdw>
              </a:effectLst>
            </a:endParaRPr>
          </a:p>
          <a:p>
            <a:r>
              <a:rPr lang="en-US" sz="1600" b="1" dirty="0">
                <a:ln w="1905"/>
                <a:solidFill>
                  <a:srgbClr val="002060"/>
                </a:solidFill>
                <a:effectLst>
                  <a:innerShdw blurRad="69850" dist="43180" dir="5400000">
                    <a:srgbClr val="000000">
                      <a:alpha val="65000"/>
                    </a:srgbClr>
                  </a:innerShdw>
                </a:effectLst>
              </a:rPr>
              <a:t>61 AD:  Apr 11 (Apr 24 </a:t>
            </a:r>
            <a:r>
              <a:rPr lang="en-US" sz="1600" b="1" dirty="0">
                <a:ln w="1905"/>
                <a:solidFill>
                  <a:srgbClr val="C00000"/>
                </a:solidFill>
                <a:effectLst>
                  <a:innerShdw blurRad="69850" dist="43180" dir="5400000">
                    <a:srgbClr val="000000">
                      <a:alpha val="65000"/>
                    </a:srgbClr>
                  </a:innerShdw>
                </a:effectLst>
              </a:rPr>
              <a:t>Fri</a:t>
            </a:r>
            <a:r>
              <a:rPr lang="en-US" sz="1600" b="1" dirty="0">
                <a:ln w="1905"/>
                <a:solidFill>
                  <a:srgbClr val="002060"/>
                </a:solidFill>
                <a:effectLst>
                  <a:innerShdw blurRad="69850" dist="43180" dir="5400000">
                    <a:srgbClr val="000000">
                      <a:alpha val="65000"/>
                    </a:srgbClr>
                  </a:innerShdw>
                </a:effectLst>
              </a:rPr>
              <a:t>  PO)</a:t>
            </a:r>
          </a:p>
          <a:p>
            <a:endParaRPr lang="en-US" sz="400" b="1" cap="none" spc="0" dirty="0">
              <a:ln w="1905"/>
              <a:solidFill>
                <a:srgbClr val="002060"/>
              </a:solidFill>
              <a:effectLst>
                <a:innerShdw blurRad="69850" dist="43180" dir="5400000">
                  <a:srgbClr val="000000">
                    <a:alpha val="65000"/>
                  </a:srgbClr>
                </a:innerShdw>
              </a:effectLst>
            </a:endParaRPr>
          </a:p>
          <a:p>
            <a:pPr algn="ctr"/>
            <a:r>
              <a:rPr lang="en-US" sz="2000" b="1" dirty="0">
                <a:ln w="1905"/>
                <a:solidFill>
                  <a:schemeClr val="bg1"/>
                </a:solidFill>
                <a:effectLst>
                  <a:glow rad="266700">
                    <a:srgbClr val="A50021"/>
                  </a:glow>
                  <a:innerShdw blurRad="69850" dist="43180" dir="5400000">
                    <a:srgbClr val="000000">
                      <a:alpha val="65000"/>
                    </a:srgbClr>
                  </a:innerShdw>
                </a:effectLst>
              </a:rPr>
              <a:t>No Moon Patterns Evident!</a:t>
            </a:r>
            <a:endParaRPr lang="en-US" sz="2000" b="1" cap="none" spc="0" dirty="0">
              <a:ln w="1905"/>
              <a:solidFill>
                <a:schemeClr val="bg1"/>
              </a:solidFill>
              <a:effectLst>
                <a:glow rad="266700">
                  <a:srgbClr val="A50021"/>
                </a:glow>
                <a:innerShdw blurRad="69850" dist="43180" dir="5400000">
                  <a:srgbClr val="000000">
                    <a:alpha val="65000"/>
                  </a:srgbClr>
                </a:innerShdw>
              </a:effectLst>
            </a:endParaRPr>
          </a:p>
        </p:txBody>
      </p:sp>
      <p:sp>
        <p:nvSpPr>
          <p:cNvPr id="9" name="Rectangle 8"/>
          <p:cNvSpPr/>
          <p:nvPr/>
        </p:nvSpPr>
        <p:spPr>
          <a:xfrm>
            <a:off x="816340" y="300335"/>
            <a:ext cx="3029419" cy="307777"/>
          </a:xfrm>
          <a:prstGeom prst="rect">
            <a:avLst/>
          </a:prstGeom>
          <a:noFill/>
        </p:spPr>
        <p:txBody>
          <a:bodyPr wrap="none" lIns="91440" tIns="45720" rIns="91440" bIns="45720">
            <a:spAutoFit/>
          </a:bodyPr>
          <a:lstStyle/>
          <a:p>
            <a:pPr algn="ctr"/>
            <a:r>
              <a:rPr lang="en-US" sz="1400" b="1" cap="none" spc="0" dirty="0">
                <a:ln w="1905"/>
                <a:solidFill>
                  <a:srgbClr val="00B050"/>
                </a:solidFill>
                <a:effectLst>
                  <a:innerShdw blurRad="69850" dist="43180" dir="5400000">
                    <a:srgbClr val="000000">
                      <a:alpha val="65000"/>
                    </a:srgbClr>
                  </a:innerShdw>
                </a:effectLst>
              </a:rPr>
              <a:t>Covenant Calendar Tuesday Passover</a:t>
            </a:r>
          </a:p>
        </p:txBody>
      </p:sp>
      <p:sp>
        <p:nvSpPr>
          <p:cNvPr id="15" name="Rectangle 14"/>
          <p:cNvSpPr/>
          <p:nvPr/>
        </p:nvSpPr>
        <p:spPr>
          <a:xfrm>
            <a:off x="924410" y="3404215"/>
            <a:ext cx="2879314" cy="307777"/>
          </a:xfrm>
          <a:prstGeom prst="rect">
            <a:avLst/>
          </a:prstGeom>
          <a:noFill/>
        </p:spPr>
        <p:txBody>
          <a:bodyPr wrap="none" lIns="91440" tIns="45720" rIns="91440" bIns="45720">
            <a:spAutoFit/>
          </a:bodyPr>
          <a:lstStyle/>
          <a:p>
            <a:pPr algn="ctr"/>
            <a:r>
              <a:rPr lang="en-US" sz="1400" b="1" cap="none" spc="0" dirty="0">
                <a:ln w="1905"/>
                <a:solidFill>
                  <a:srgbClr val="C00000"/>
                </a:solidFill>
                <a:effectLst>
                  <a:innerShdw blurRad="69850" dist="43180" dir="5400000">
                    <a:srgbClr val="000000">
                      <a:alpha val="65000"/>
                    </a:srgbClr>
                  </a:innerShdw>
                </a:effectLst>
              </a:rPr>
              <a:t>Covenant Calendar Friday Passover</a:t>
            </a:r>
          </a:p>
        </p:txBody>
      </p:sp>
      <p:sp>
        <p:nvSpPr>
          <p:cNvPr id="16" name="Rectangle 15"/>
          <p:cNvSpPr/>
          <p:nvPr/>
        </p:nvSpPr>
        <p:spPr>
          <a:xfrm>
            <a:off x="8181341" y="3457118"/>
            <a:ext cx="3168532" cy="307777"/>
          </a:xfrm>
          <a:prstGeom prst="rect">
            <a:avLst/>
          </a:prstGeom>
          <a:noFill/>
        </p:spPr>
        <p:txBody>
          <a:bodyPr wrap="square" lIns="91440" tIns="45720" rIns="91440" bIns="45720">
            <a:spAutoFit/>
          </a:bodyPr>
          <a:lstStyle/>
          <a:p>
            <a:pPr algn="ctr"/>
            <a:r>
              <a:rPr lang="en-US" sz="1400" b="1" cap="none" spc="0" dirty="0">
                <a:ln w="1905"/>
                <a:solidFill>
                  <a:srgbClr val="7030A0"/>
                </a:solidFill>
                <a:effectLst>
                  <a:innerShdw blurRad="69850" dist="43180" dir="5400000">
                    <a:srgbClr val="000000">
                      <a:alpha val="65000"/>
                    </a:srgbClr>
                  </a:innerShdw>
                </a:effectLst>
              </a:rPr>
              <a:t>Covenant Calendar Sabbath Passover</a:t>
            </a:r>
          </a:p>
        </p:txBody>
      </p:sp>
      <p:sp>
        <p:nvSpPr>
          <p:cNvPr id="17" name="Rectangle 16"/>
          <p:cNvSpPr/>
          <p:nvPr/>
        </p:nvSpPr>
        <p:spPr>
          <a:xfrm>
            <a:off x="8214070" y="324247"/>
            <a:ext cx="3113353" cy="307777"/>
          </a:xfrm>
          <a:prstGeom prst="rect">
            <a:avLst/>
          </a:prstGeom>
          <a:noFill/>
        </p:spPr>
        <p:txBody>
          <a:bodyPr wrap="none" lIns="91440" tIns="45720" rIns="91440" bIns="45720">
            <a:spAutoFit/>
          </a:bodyPr>
          <a:lstStyle/>
          <a:p>
            <a:pPr algn="ctr"/>
            <a:r>
              <a:rPr lang="en-US" sz="1400" b="1" cap="none" spc="0" dirty="0">
                <a:ln w="1905"/>
                <a:solidFill>
                  <a:srgbClr val="660033"/>
                </a:solidFill>
                <a:effectLst>
                  <a:innerShdw blurRad="69850" dist="43180" dir="5400000">
                    <a:srgbClr val="000000">
                      <a:alpha val="65000"/>
                    </a:srgbClr>
                  </a:innerShdw>
                </a:effectLst>
              </a:rPr>
              <a:t>Covenant Calendar Thursday Passover</a:t>
            </a:r>
          </a:p>
        </p:txBody>
      </p:sp>
      <p:sp>
        <p:nvSpPr>
          <p:cNvPr id="3" name="&quot;No&quot; Symbol 2"/>
          <p:cNvSpPr/>
          <p:nvPr/>
        </p:nvSpPr>
        <p:spPr>
          <a:xfrm>
            <a:off x="4178461" y="3222113"/>
            <a:ext cx="2766349" cy="2902869"/>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25911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13</a:t>
            </a:fld>
            <a:endParaRPr lang="en-US" dirty="0"/>
          </a:p>
        </p:txBody>
      </p:sp>
      <p:sp>
        <p:nvSpPr>
          <p:cNvPr id="3" name="Title 2"/>
          <p:cNvSpPr>
            <a:spLocks noGrp="1"/>
          </p:cNvSpPr>
          <p:nvPr>
            <p:ph type="ctrTitle"/>
          </p:nvPr>
        </p:nvSpPr>
        <p:spPr>
          <a:xfrm>
            <a:off x="194023" y="156176"/>
            <a:ext cx="7447102" cy="647700"/>
          </a:xfrm>
        </p:spPr>
        <p:txBody>
          <a:bodyPr>
            <a:normAutofit fontScale="90000"/>
          </a:bodyPr>
          <a:lstStyle/>
          <a:p>
            <a:r>
              <a:rPr lang="en-US" dirty="0"/>
              <a:t>Section #3:  Overview  </a:t>
            </a:r>
            <a:r>
              <a:rPr lang="en-US" sz="3100" dirty="0"/>
              <a:t>[</a:t>
            </a:r>
            <a:r>
              <a:rPr lang="en-US" sz="3100" dirty="0" err="1"/>
              <a:t>con’t</a:t>
            </a:r>
            <a:r>
              <a:rPr lang="en-US" sz="3100" dirty="0"/>
              <a:t>]</a:t>
            </a:r>
          </a:p>
        </p:txBody>
      </p:sp>
      <p:sp>
        <p:nvSpPr>
          <p:cNvPr id="4" name="TextBox 3"/>
          <p:cNvSpPr txBox="1"/>
          <p:nvPr/>
        </p:nvSpPr>
        <p:spPr>
          <a:xfrm>
            <a:off x="310976" y="1873744"/>
            <a:ext cx="8197072" cy="4893647"/>
          </a:xfrm>
          <a:prstGeom prst="rect">
            <a:avLst/>
          </a:prstGeom>
          <a:noFill/>
        </p:spPr>
        <p:txBody>
          <a:bodyPr wrap="square" rtlCol="0">
            <a:spAutoFit/>
            <a:scene3d>
              <a:camera prst="orthographicFront"/>
              <a:lightRig rig="threePt" dir="t"/>
            </a:scene3d>
            <a:sp3d extrusionH="57150">
              <a:bevelT w="38100" h="38100" prst="angle"/>
            </a:sp3d>
          </a:bodyPr>
          <a:lstStyle/>
          <a:p>
            <a:pPr marL="342900" indent="-342900">
              <a:buAutoNum type="arabicPeriod"/>
            </a:pPr>
            <a:r>
              <a:rPr lang="en-US" sz="2400" dirty="0">
                <a:solidFill>
                  <a:schemeClr val="tx2">
                    <a:lumMod val="50000"/>
                  </a:schemeClr>
                </a:solidFill>
              </a:rPr>
              <a:t>Paul knew this was the last time he would see the assemblies he had labored for, yet </a:t>
            </a:r>
            <a:r>
              <a:rPr lang="en-US" sz="2400" b="1" u="sng" dirty="0">
                <a:solidFill>
                  <a:schemeClr val="tx2">
                    <a:lumMod val="50000"/>
                  </a:schemeClr>
                </a:solidFill>
              </a:rPr>
              <a:t>he was in a hurr</a:t>
            </a:r>
            <a:r>
              <a:rPr lang="en-US" sz="2400" b="1" dirty="0">
                <a:solidFill>
                  <a:schemeClr val="tx2">
                    <a:lumMod val="50000"/>
                  </a:schemeClr>
                </a:solidFill>
              </a:rPr>
              <a:t>y</a:t>
            </a:r>
            <a:r>
              <a:rPr lang="en-US" sz="2400" dirty="0">
                <a:solidFill>
                  <a:schemeClr val="tx2">
                    <a:lumMod val="50000"/>
                  </a:schemeClr>
                </a:solidFill>
              </a:rPr>
              <a:t>.</a:t>
            </a:r>
          </a:p>
          <a:p>
            <a:pPr marL="800100" lvl="1" indent="-342900">
              <a:buSzPct val="80000"/>
              <a:buFont typeface="Wingdings" pitchFamily="2" charset="2"/>
              <a:buChar char="ü"/>
            </a:pPr>
            <a:r>
              <a:rPr lang="en-US" sz="2400" b="1" dirty="0">
                <a:solidFill>
                  <a:srgbClr val="7030A0"/>
                </a:solidFill>
              </a:rPr>
              <a:t>Acts 20:3-12:  </a:t>
            </a:r>
            <a:r>
              <a:rPr lang="en-US" sz="2400" dirty="0">
                <a:solidFill>
                  <a:schemeClr val="tx2">
                    <a:lumMod val="50000"/>
                  </a:schemeClr>
                </a:solidFill>
              </a:rPr>
              <a:t>Paul had an “all night” sermon at Troas.</a:t>
            </a:r>
          </a:p>
          <a:p>
            <a:pPr marL="800100" lvl="1" indent="-342900">
              <a:buSzPct val="80000"/>
              <a:buFont typeface="Wingdings" pitchFamily="2" charset="2"/>
              <a:buChar char="ü"/>
            </a:pPr>
            <a:r>
              <a:rPr lang="en-US" sz="2400" b="1" dirty="0">
                <a:solidFill>
                  <a:srgbClr val="7030A0"/>
                </a:solidFill>
              </a:rPr>
              <a:t>Acts 20:13-38:  </a:t>
            </a:r>
            <a:r>
              <a:rPr lang="en-US" sz="2400" dirty="0">
                <a:solidFill>
                  <a:schemeClr val="tx2">
                    <a:lumMod val="50000"/>
                  </a:schemeClr>
                </a:solidFill>
              </a:rPr>
              <a:t>Paul had an urgent farewell with the elders of Ephesus </a:t>
            </a:r>
            <a:r>
              <a:rPr lang="en-US" sz="2400" b="1" u="sng" dirty="0">
                <a:solidFill>
                  <a:schemeClr val="tx2">
                    <a:lumMod val="50000"/>
                  </a:schemeClr>
                </a:solidFill>
              </a:rPr>
              <a:t>in</a:t>
            </a:r>
            <a:r>
              <a:rPr lang="en-US" sz="2400" dirty="0">
                <a:solidFill>
                  <a:schemeClr val="tx2">
                    <a:lumMod val="50000"/>
                  </a:schemeClr>
                </a:solidFill>
              </a:rPr>
              <a:t> </a:t>
            </a:r>
            <a:r>
              <a:rPr lang="en-US" sz="2400" b="1" dirty="0">
                <a:solidFill>
                  <a:schemeClr val="tx2">
                    <a:lumMod val="50000"/>
                  </a:schemeClr>
                </a:solidFill>
              </a:rPr>
              <a:t>Miletus</a:t>
            </a:r>
            <a:r>
              <a:rPr lang="en-US" sz="2400" dirty="0">
                <a:solidFill>
                  <a:schemeClr val="tx2">
                    <a:lumMod val="50000"/>
                  </a:schemeClr>
                </a:solidFill>
              </a:rPr>
              <a:t>.  Why not </a:t>
            </a:r>
            <a:r>
              <a:rPr lang="en-US" sz="2400" b="1" dirty="0">
                <a:solidFill>
                  <a:schemeClr val="tx2">
                    <a:lumMod val="50000"/>
                  </a:schemeClr>
                </a:solidFill>
              </a:rPr>
              <a:t>Ephesus</a:t>
            </a:r>
            <a:r>
              <a:rPr lang="en-US" sz="2400" dirty="0">
                <a:solidFill>
                  <a:schemeClr val="tx2">
                    <a:lumMod val="50000"/>
                  </a:schemeClr>
                </a:solidFill>
              </a:rPr>
              <a:t>? </a:t>
            </a:r>
          </a:p>
          <a:p>
            <a:pPr marL="800100" lvl="1" indent="-342900">
              <a:buSzPct val="80000"/>
              <a:buFont typeface="Wingdings" pitchFamily="2" charset="2"/>
              <a:buChar char="ü"/>
            </a:pPr>
            <a:r>
              <a:rPr lang="en-US" sz="2400" b="1" dirty="0">
                <a:solidFill>
                  <a:srgbClr val="7030A0"/>
                </a:solidFill>
              </a:rPr>
              <a:t>Acts 21:10-11:  </a:t>
            </a:r>
            <a:r>
              <a:rPr lang="en-US" sz="2400" dirty="0">
                <a:solidFill>
                  <a:schemeClr val="tx2">
                    <a:lumMod val="50000"/>
                  </a:schemeClr>
                </a:solidFill>
              </a:rPr>
              <a:t>Paul urged not to go to Jerusalem </a:t>
            </a:r>
            <a:br>
              <a:rPr lang="en-US" sz="2400" dirty="0">
                <a:solidFill>
                  <a:schemeClr val="tx2">
                    <a:lumMod val="50000"/>
                  </a:schemeClr>
                </a:solidFill>
              </a:rPr>
            </a:br>
            <a:r>
              <a:rPr lang="en-US" sz="2400" dirty="0">
                <a:solidFill>
                  <a:schemeClr val="tx2">
                    <a:lumMod val="50000"/>
                  </a:schemeClr>
                </a:solidFill>
              </a:rPr>
              <a:t>to be bound and delivered to the Romans.</a:t>
            </a:r>
          </a:p>
          <a:p>
            <a:pPr marL="800100" lvl="1" indent="-342900">
              <a:buSzPct val="80000"/>
              <a:buFont typeface="Wingdings" pitchFamily="2" charset="2"/>
              <a:buChar char="ü"/>
            </a:pPr>
            <a:r>
              <a:rPr lang="en-US" sz="2400" b="1" dirty="0">
                <a:solidFill>
                  <a:srgbClr val="7030A0"/>
                </a:solidFill>
              </a:rPr>
              <a:t>Acts 21:13:  </a:t>
            </a:r>
            <a:r>
              <a:rPr lang="en-US" sz="2400" dirty="0">
                <a:solidFill>
                  <a:schemeClr val="tx2">
                    <a:lumMod val="50000"/>
                  </a:schemeClr>
                </a:solidFill>
              </a:rPr>
              <a:t>Paul declares he is ready to die for Yahusha.</a:t>
            </a:r>
          </a:p>
          <a:p>
            <a:pPr marL="342900" indent="-342900">
              <a:buAutoNum type="arabicPeriod"/>
            </a:pPr>
            <a:r>
              <a:rPr lang="en-US" sz="2400" b="1" dirty="0">
                <a:solidFill>
                  <a:srgbClr val="660033"/>
                </a:solidFill>
              </a:rPr>
              <a:t>If the Omer Count is really 99 days, would Paul need to feel such urgency to get to Jerusalem at a certain time? </a:t>
            </a:r>
          </a:p>
          <a:p>
            <a:pPr marL="342900" indent="-342900">
              <a:buFontTx/>
              <a:buAutoNum type="arabicPeriod"/>
            </a:pPr>
            <a:r>
              <a:rPr lang="en-US" sz="2400" dirty="0">
                <a:solidFill>
                  <a:schemeClr val="tx2">
                    <a:lumMod val="50000"/>
                  </a:schemeClr>
                </a:solidFill>
              </a:rPr>
              <a:t>Is this study so important that it will be Paul’s last chance </a:t>
            </a:r>
            <a:br>
              <a:rPr lang="en-US" sz="2400" dirty="0">
                <a:solidFill>
                  <a:schemeClr val="tx2">
                    <a:lumMod val="50000"/>
                  </a:schemeClr>
                </a:solidFill>
              </a:rPr>
            </a:br>
            <a:r>
              <a:rPr lang="en-US" sz="2400" dirty="0">
                <a:solidFill>
                  <a:schemeClr val="tx2">
                    <a:lumMod val="50000"/>
                  </a:schemeClr>
                </a:solidFill>
              </a:rPr>
              <a:t>to establish a particular Omer Count for once and for all?</a:t>
            </a:r>
          </a:p>
          <a:p>
            <a:pPr marL="342900" indent="-342900">
              <a:buFontTx/>
              <a:buAutoNum type="arabicPeriod"/>
            </a:pPr>
            <a:r>
              <a:rPr lang="en-US" sz="2400" b="1" dirty="0">
                <a:solidFill>
                  <a:srgbClr val="660033"/>
                </a:solidFill>
              </a:rPr>
              <a:t>Will this witness root Covenant Calendar deeper in Torah? </a:t>
            </a:r>
            <a:endParaRPr lang="en-US" sz="3200" b="1" dirty="0">
              <a:solidFill>
                <a:srgbClr val="660033"/>
              </a:solidFill>
            </a:endParaRPr>
          </a:p>
        </p:txBody>
      </p:sp>
      <p:sp>
        <p:nvSpPr>
          <p:cNvPr id="6" name="Rectangle 5"/>
          <p:cNvSpPr/>
          <p:nvPr/>
        </p:nvSpPr>
        <p:spPr>
          <a:xfrm>
            <a:off x="410351" y="756074"/>
            <a:ext cx="4314049" cy="120032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Luke’s Record of Paul’s 3</a:t>
            </a:r>
            <a:r>
              <a:rPr lang="en-US" sz="3600" b="1" baseline="30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rd</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Journey</a:t>
            </a:r>
            <a:endPar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pic>
        <p:nvPicPr>
          <p:cNvPr id="6146" name="Picture 2" descr="C:\Users\Rae\Desktop\watercolor sailboat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08048" y="606660"/>
            <a:ext cx="3352800" cy="6045200"/>
          </a:xfrm>
          <a:prstGeom prst="ellipse">
            <a:avLst/>
          </a:prstGeom>
          <a:ln w="63500" cap="rnd">
            <a:solidFill>
              <a:schemeClr val="bg2">
                <a:lumMod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9865360" y="4133497"/>
            <a:ext cx="2707707" cy="2884047"/>
            <a:chOff x="-2707707" y="1377003"/>
            <a:chExt cx="2707707" cy="2884047"/>
          </a:xfrm>
        </p:grpSpPr>
        <p:pic>
          <p:nvPicPr>
            <p:cNvPr id="10" name="Picture 7" descr="C:\Users\Rae\Desktop\Art on Desktop\white man clip art\3d white people\ques mark gold.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707707" y="1553343"/>
              <a:ext cx="2707707" cy="2707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Rae\Desktop\black hat clear.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441638" y="1377003"/>
              <a:ext cx="679638" cy="61081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C:\Users\Rae\Desktop\50 clear.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54307" y="5323157"/>
            <a:ext cx="2101206" cy="153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81532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Users\Rae\Desktop\3.19 Paul &amp; Pentecost\Art\watercolor fog on se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215267"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14</a:t>
            </a:fld>
            <a:endParaRPr lang="en-US" dirty="0">
              <a:solidFill>
                <a:schemeClr val="bg1"/>
              </a:solidFill>
            </a:endParaRPr>
          </a:p>
        </p:txBody>
      </p:sp>
      <p:sp>
        <p:nvSpPr>
          <p:cNvPr id="4" name="TextBox 3"/>
          <p:cNvSpPr txBox="1"/>
          <p:nvPr/>
        </p:nvSpPr>
        <p:spPr>
          <a:xfrm>
            <a:off x="409541" y="499590"/>
            <a:ext cx="11558681" cy="566308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rgbClr val="A50021"/>
                </a:solidFill>
                <a:effectLst>
                  <a:glow rad="292100">
                    <a:schemeClr val="bg1"/>
                  </a:glow>
                </a:effectLst>
                <a:latin typeface="Comic Sans MS" pitchFamily="66" charset="0"/>
              </a:rPr>
              <a:t>PAUL SAID, “IF POSSIBLE” HE WANTED TO BE </a:t>
            </a:r>
            <a:br>
              <a:rPr lang="en-US" sz="3200" b="1" dirty="0">
                <a:solidFill>
                  <a:srgbClr val="A50021"/>
                </a:solidFill>
                <a:effectLst>
                  <a:glow rad="292100">
                    <a:schemeClr val="bg1"/>
                  </a:glow>
                </a:effectLst>
                <a:latin typeface="Comic Sans MS" pitchFamily="66" charset="0"/>
              </a:rPr>
            </a:br>
            <a:r>
              <a:rPr lang="en-US" sz="3200" b="1" dirty="0">
                <a:solidFill>
                  <a:srgbClr val="A50021"/>
                </a:solidFill>
                <a:effectLst>
                  <a:glow rad="292100">
                    <a:schemeClr val="bg1"/>
                  </a:glow>
                </a:effectLst>
                <a:latin typeface="Comic Sans MS" pitchFamily="66" charset="0"/>
              </a:rPr>
              <a:t>AT JERUSALEM FOR PENTECOST. </a:t>
            </a:r>
          </a:p>
          <a:p>
            <a:pPr algn="ctr"/>
            <a:r>
              <a:rPr lang="en-US" b="1" dirty="0">
                <a:solidFill>
                  <a:srgbClr val="C00000"/>
                </a:solidFill>
                <a:effectLst>
                  <a:glow rad="292100">
                    <a:schemeClr val="bg1"/>
                  </a:glow>
                </a:effectLst>
              </a:rPr>
              <a:t> </a:t>
            </a:r>
          </a:p>
          <a:p>
            <a:pPr marL="457200" indent="-457200">
              <a:buFont typeface="Arial" pitchFamily="34" charset="0"/>
              <a:buChar char="•"/>
            </a:pPr>
            <a:r>
              <a:rPr lang="en-US" sz="2800" b="1" dirty="0">
                <a:solidFill>
                  <a:schemeClr val="tx1">
                    <a:lumMod val="85000"/>
                    <a:lumOff val="15000"/>
                  </a:schemeClr>
                </a:solidFill>
                <a:effectLst>
                  <a:glow rad="292100">
                    <a:schemeClr val="bg1"/>
                  </a:glow>
                </a:effectLst>
              </a:rPr>
              <a:t>The reason Paul said </a:t>
            </a:r>
            <a:r>
              <a:rPr lang="en-US" sz="2800" b="1" dirty="0">
                <a:solidFill>
                  <a:schemeClr val="tx1">
                    <a:lumMod val="85000"/>
                    <a:lumOff val="15000"/>
                  </a:schemeClr>
                </a:solidFill>
                <a:effectLst/>
              </a:rPr>
              <a:t>"</a:t>
            </a:r>
            <a:r>
              <a:rPr lang="en-US" sz="2800" b="1" dirty="0">
                <a:solidFill>
                  <a:srgbClr val="A50021"/>
                </a:solidFill>
                <a:effectLst>
                  <a:glow rad="292100">
                    <a:schemeClr val="bg1"/>
                  </a:glow>
                </a:effectLst>
              </a:rPr>
              <a:t>if possible,</a:t>
            </a:r>
            <a:r>
              <a:rPr lang="en-US" sz="2800" b="1" dirty="0">
                <a:solidFill>
                  <a:schemeClr val="tx1">
                    <a:lumMod val="85000"/>
                    <a:lumOff val="15000"/>
                  </a:schemeClr>
                </a:solidFill>
                <a:effectLst>
                  <a:glow rad="292100">
                    <a:schemeClr val="bg1"/>
                  </a:glow>
                </a:effectLst>
              </a:rPr>
              <a:t>"</a:t>
            </a:r>
            <a:r>
              <a:rPr lang="en-US" sz="2800" b="1" dirty="0">
                <a:solidFill>
                  <a:srgbClr val="A50021"/>
                </a:solidFill>
                <a:effectLst>
                  <a:glow rad="292100">
                    <a:schemeClr val="bg1"/>
                  </a:glow>
                </a:effectLst>
              </a:rPr>
              <a:t> </a:t>
            </a:r>
            <a:r>
              <a:rPr lang="en-US" sz="2800" b="1" dirty="0">
                <a:solidFill>
                  <a:schemeClr val="tx1">
                    <a:lumMod val="85000"/>
                    <a:lumOff val="15000"/>
                  </a:schemeClr>
                </a:solidFill>
                <a:effectLst>
                  <a:glow rad="292100">
                    <a:schemeClr val="bg1"/>
                  </a:glow>
                </a:effectLst>
              </a:rPr>
              <a:t>is because gaining passages on ships was uncertain, not to mention the possibility of unfavorable winds and other delays that might occur, or having to depend on someone else.  </a:t>
            </a:r>
          </a:p>
          <a:p>
            <a:pPr marL="457200" indent="-457200">
              <a:buFont typeface="Arial" pitchFamily="34" charset="0"/>
              <a:buChar char="•"/>
            </a:pPr>
            <a:r>
              <a:rPr lang="en-US" sz="2800" b="1" dirty="0">
                <a:solidFill>
                  <a:schemeClr val="tx1">
                    <a:lumMod val="85000"/>
                    <a:lumOff val="15000"/>
                  </a:schemeClr>
                </a:solidFill>
                <a:effectLst>
                  <a:glow rad="292100">
                    <a:schemeClr val="bg1"/>
                  </a:glow>
                </a:effectLst>
              </a:rPr>
              <a:t>H</a:t>
            </a:r>
            <a:r>
              <a:rPr lang="en-US" sz="2800" b="1" dirty="0">
                <a:solidFill>
                  <a:schemeClr val="tx1">
                    <a:lumMod val="85000"/>
                    <a:lumOff val="15000"/>
                  </a:schemeClr>
                </a:solidFill>
              </a:rPr>
              <a:t>aving reached Tyre and Caesarea, it is evident that:</a:t>
            </a:r>
          </a:p>
          <a:p>
            <a:pPr marL="914400" lvl="1" indent="-457200">
              <a:buFont typeface="Arial" pitchFamily="34" charset="0"/>
              <a:buChar char="•"/>
            </a:pPr>
            <a:r>
              <a:rPr lang="en-US" sz="2800" b="1" dirty="0">
                <a:solidFill>
                  <a:schemeClr val="tx1">
                    <a:lumMod val="85000"/>
                    <a:lumOff val="15000"/>
                  </a:schemeClr>
                </a:solidFill>
              </a:rPr>
              <a:t>Paul had a prosperous journey </a:t>
            </a:r>
          </a:p>
          <a:p>
            <a:pPr marL="914400" lvl="1" indent="-457200">
              <a:buFont typeface="Arial" pitchFamily="34" charset="0"/>
              <a:buChar char="•"/>
            </a:pPr>
            <a:r>
              <a:rPr lang="en-US" sz="2800" b="1" dirty="0">
                <a:solidFill>
                  <a:schemeClr val="tx1">
                    <a:lumMod val="85000"/>
                    <a:lumOff val="15000"/>
                  </a:schemeClr>
                </a:solidFill>
              </a:rPr>
              <a:t>he had found ships without having to wait too long</a:t>
            </a:r>
          </a:p>
          <a:p>
            <a:pPr marL="914400" lvl="1" indent="-457200">
              <a:buFont typeface="Arial" pitchFamily="34" charset="0"/>
              <a:buChar char="•"/>
            </a:pPr>
            <a:r>
              <a:rPr lang="en-US" sz="2800" b="1" dirty="0">
                <a:solidFill>
                  <a:schemeClr val="tx1">
                    <a:lumMod val="85000"/>
                    <a:lumOff val="15000"/>
                  </a:schemeClr>
                </a:solidFill>
              </a:rPr>
              <a:t>there were favorable winds etc.</a:t>
            </a:r>
          </a:p>
          <a:p>
            <a:pPr marL="914400" lvl="1" indent="-457200">
              <a:buFont typeface="Arial" pitchFamily="34" charset="0"/>
              <a:buChar char="•"/>
            </a:pPr>
            <a:r>
              <a:rPr lang="en-US" sz="2800" b="1" dirty="0">
                <a:solidFill>
                  <a:schemeClr val="tx1">
                    <a:lumMod val="85000"/>
                    <a:lumOff val="15000"/>
                  </a:schemeClr>
                </a:solidFill>
              </a:rPr>
              <a:t>he was well ahead of schedule because he stayed seven days </a:t>
            </a:r>
            <a:br>
              <a:rPr lang="en-US" sz="2800" b="1" dirty="0">
                <a:solidFill>
                  <a:schemeClr val="tx1">
                    <a:lumMod val="85000"/>
                    <a:lumOff val="15000"/>
                  </a:schemeClr>
                </a:solidFill>
              </a:rPr>
            </a:br>
            <a:r>
              <a:rPr lang="en-US" sz="2800" b="1" dirty="0">
                <a:solidFill>
                  <a:schemeClr val="tx1">
                    <a:lumMod val="85000"/>
                    <a:lumOff val="15000"/>
                  </a:schemeClr>
                </a:solidFill>
              </a:rPr>
              <a:t>at Tyre and many days at Caesarea. </a:t>
            </a:r>
          </a:p>
          <a:p>
            <a:pPr marL="914400" lvl="1" indent="-457200">
              <a:buFont typeface="Arial" pitchFamily="34" charset="0"/>
              <a:buChar char="•"/>
            </a:pPr>
            <a:r>
              <a:rPr lang="en-US" sz="2800" b="1" dirty="0">
                <a:solidFill>
                  <a:schemeClr val="tx1">
                    <a:lumMod val="85000"/>
                    <a:lumOff val="15000"/>
                  </a:schemeClr>
                </a:solidFill>
                <a:effectLst>
                  <a:glow rad="127000">
                    <a:schemeClr val="bg1"/>
                  </a:glow>
                </a:effectLst>
              </a:rPr>
              <a:t>This he would not have done, had he not made good time.</a:t>
            </a:r>
            <a:endParaRPr lang="en-US" dirty="0"/>
          </a:p>
        </p:txBody>
      </p:sp>
    </p:spTree>
    <p:extLst>
      <p:ext uri="{BB962C8B-B14F-4D97-AF65-F5344CB8AC3E}">
        <p14:creationId xmlns:p14="http://schemas.microsoft.com/office/powerpoint/2010/main" val="24958237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Users\Rae\Desktop\3.19 Paul &amp; Pentecost\Art\watercolor fog on se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215267"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15</a:t>
            </a:fld>
            <a:endParaRPr lang="en-US" dirty="0">
              <a:solidFill>
                <a:schemeClr val="bg1"/>
              </a:solidFill>
            </a:endParaRPr>
          </a:p>
        </p:txBody>
      </p:sp>
      <p:sp>
        <p:nvSpPr>
          <p:cNvPr id="6" name="Title 2"/>
          <p:cNvSpPr txBox="1">
            <a:spLocks/>
          </p:cNvSpPr>
          <p:nvPr/>
        </p:nvSpPr>
        <p:spPr>
          <a:xfrm>
            <a:off x="194019" y="158491"/>
            <a:ext cx="11845577" cy="647700"/>
          </a:xfrm>
          <a:prstGeom prst="rect">
            <a:avLst/>
          </a:prstGeom>
        </p:spPr>
        <p:txBody>
          <a:bodyPr anchor="b">
            <a:normAutofit fontScale="90000" lnSpcReduction="10000"/>
            <a:scene3d>
              <a:camera prst="orthographicFront"/>
              <a:lightRig rig="threePt" dir="t"/>
            </a:scene3d>
            <a:sp3d extrusionH="57150">
              <a:bevelT w="38100" h="38100" prst="angle"/>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lumMod val="75000"/>
                  </a:schemeClr>
                </a:solidFill>
              </a:rPr>
              <a:t>Section #4:  How This Study Was Researched</a:t>
            </a:r>
          </a:p>
        </p:txBody>
      </p:sp>
      <p:sp>
        <p:nvSpPr>
          <p:cNvPr id="7" name="TextBox 6"/>
          <p:cNvSpPr txBox="1"/>
          <p:nvPr/>
        </p:nvSpPr>
        <p:spPr>
          <a:xfrm>
            <a:off x="326121" y="829341"/>
            <a:ext cx="11620875" cy="5262979"/>
          </a:xfrm>
          <a:prstGeom prst="rect">
            <a:avLst/>
          </a:prstGeom>
          <a:solidFill>
            <a:schemeClr val="accent2">
              <a:lumMod val="20000"/>
              <a:lumOff val="80000"/>
              <a:alpha val="72000"/>
            </a:schemeClr>
          </a:solidFill>
          <a:scene3d>
            <a:camera prst="orthographicFront"/>
            <a:lightRig rig="threePt" dir="t"/>
          </a:scene3d>
          <a:sp3d>
            <a:bevelT w="165100" prst="coolSlant"/>
          </a:sp3d>
        </p:spPr>
        <p:txBody>
          <a:bodyPr wrap="square" rtlCol="0">
            <a:spAutoFit/>
            <a:sp3d extrusionH="57150">
              <a:bevelT w="38100" h="38100"/>
            </a:sp3d>
          </a:bodyPr>
          <a:lstStyle/>
          <a:p>
            <a:pPr marL="342900" indent="-342900">
              <a:buAutoNum type="arabicPeriod"/>
            </a:pPr>
            <a:r>
              <a:rPr lang="en-US" sz="2800" b="1" dirty="0">
                <a:solidFill>
                  <a:schemeClr val="tx1">
                    <a:lumMod val="75000"/>
                    <a:lumOff val="25000"/>
                  </a:schemeClr>
                </a:solidFill>
              </a:rPr>
              <a:t>Acts 20-24 </a:t>
            </a:r>
            <a:r>
              <a:rPr lang="en-US" sz="2800" dirty="0">
                <a:solidFill>
                  <a:schemeClr val="tx1">
                    <a:lumMod val="75000"/>
                    <a:lumOff val="25000"/>
                  </a:schemeClr>
                </a:solidFill>
              </a:rPr>
              <a:t>contains the details for this study, although there will be information gathered from other parts of Luke’s writings in Acts.</a:t>
            </a:r>
          </a:p>
          <a:p>
            <a:pPr marL="342900" indent="-342900">
              <a:buAutoNum type="arabicPeriod"/>
            </a:pPr>
            <a:r>
              <a:rPr lang="en-US" sz="2800" b="1" dirty="0">
                <a:solidFill>
                  <a:schemeClr val="accent3">
                    <a:lumMod val="50000"/>
                  </a:schemeClr>
                </a:solidFill>
              </a:rPr>
              <a:t>An understanding of the geographical area is absolutely necessary.</a:t>
            </a:r>
          </a:p>
          <a:p>
            <a:pPr marL="800100" lvl="1" indent="-342900">
              <a:buFont typeface="Wingdings" pitchFamily="2" charset="2"/>
              <a:buChar char="ü"/>
            </a:pPr>
            <a:r>
              <a:rPr lang="en-US" sz="2800" b="1" dirty="0">
                <a:solidFill>
                  <a:schemeClr val="accent3">
                    <a:lumMod val="50000"/>
                  </a:schemeClr>
                </a:solidFill>
              </a:rPr>
              <a:t>Differentiate between cities/towns and provinces.</a:t>
            </a:r>
          </a:p>
          <a:p>
            <a:pPr marL="800100" lvl="1" indent="-342900">
              <a:buFont typeface="Wingdings" pitchFamily="2" charset="2"/>
              <a:buChar char="ü"/>
            </a:pPr>
            <a:r>
              <a:rPr lang="en-US" sz="2800" b="1" dirty="0">
                <a:solidFill>
                  <a:schemeClr val="accent3">
                    <a:lumMod val="50000"/>
                  </a:schemeClr>
                </a:solidFill>
              </a:rPr>
              <a:t>Overview of the geographical areas through a variety of maps.</a:t>
            </a:r>
          </a:p>
          <a:p>
            <a:pPr marL="800100" lvl="1" indent="-342900">
              <a:buFont typeface="Wingdings" pitchFamily="2" charset="2"/>
              <a:buChar char="ü"/>
            </a:pPr>
            <a:r>
              <a:rPr lang="en-US" sz="2800" b="1" dirty="0">
                <a:solidFill>
                  <a:schemeClr val="accent3">
                    <a:lumMod val="50000"/>
                  </a:schemeClr>
                </a:solidFill>
              </a:rPr>
              <a:t>Why?  Part of the geographical area has had considerable changes from “then” until “now.” </a:t>
            </a:r>
          </a:p>
          <a:p>
            <a:pPr marL="342900" indent="-342900">
              <a:buAutoNum type="arabicPeriod"/>
            </a:pPr>
            <a:r>
              <a:rPr lang="en-US" sz="2800" b="1" dirty="0">
                <a:solidFill>
                  <a:srgbClr val="862626"/>
                </a:solidFill>
              </a:rPr>
              <a:t>There is an urgency of time to arrive at Jerusalem before Pentecost.  </a:t>
            </a:r>
            <a:br>
              <a:rPr lang="en-US" sz="2800" b="1" dirty="0">
                <a:solidFill>
                  <a:srgbClr val="862626"/>
                </a:solidFill>
              </a:rPr>
            </a:br>
            <a:r>
              <a:rPr lang="en-US" sz="2800" b="1" dirty="0">
                <a:solidFill>
                  <a:srgbClr val="862626"/>
                </a:solidFill>
              </a:rPr>
              <a:t>Timing decisions will be made accordingly. </a:t>
            </a:r>
          </a:p>
          <a:p>
            <a:pPr marL="342900" indent="-342900">
              <a:buAutoNum type="arabicPeriod"/>
            </a:pPr>
            <a:r>
              <a:rPr lang="en-US" sz="2800" b="1" dirty="0">
                <a:solidFill>
                  <a:srgbClr val="0070C0"/>
                </a:solidFill>
              </a:rPr>
              <a:t>Weather elements will affect the sailing times.  </a:t>
            </a:r>
            <a:br>
              <a:rPr lang="en-US" sz="2800" b="1" dirty="0">
                <a:solidFill>
                  <a:srgbClr val="0070C0"/>
                </a:solidFill>
              </a:rPr>
            </a:br>
            <a:r>
              <a:rPr lang="en-US" sz="2800" b="1" dirty="0">
                <a:solidFill>
                  <a:srgbClr val="0070C0"/>
                </a:solidFill>
              </a:rPr>
              <a:t>The winds needed for sailing change with the seasons.  </a:t>
            </a:r>
            <a:br>
              <a:rPr lang="en-US" sz="2800" b="1" dirty="0">
                <a:solidFill>
                  <a:srgbClr val="0070C0"/>
                </a:solidFill>
              </a:rPr>
            </a:br>
            <a:r>
              <a:rPr lang="en-US" sz="2800" b="1" dirty="0">
                <a:solidFill>
                  <a:srgbClr val="0070C0"/>
                </a:solidFill>
              </a:rPr>
              <a:t>Paul is sailing during the Omer Count and spring weather conditions.  </a:t>
            </a:r>
          </a:p>
        </p:txBody>
      </p:sp>
    </p:spTree>
    <p:extLst>
      <p:ext uri="{BB962C8B-B14F-4D97-AF65-F5344CB8AC3E}">
        <p14:creationId xmlns:p14="http://schemas.microsoft.com/office/powerpoint/2010/main" val="12570369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Users\Rae\Desktop\3.19 Paul &amp; Pentecost\Art\watercolor fog on se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215267"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16</a:t>
            </a:fld>
            <a:endParaRPr lang="en-US" dirty="0">
              <a:solidFill>
                <a:schemeClr val="bg1"/>
              </a:solidFill>
            </a:endParaRPr>
          </a:p>
        </p:txBody>
      </p:sp>
      <p:sp>
        <p:nvSpPr>
          <p:cNvPr id="6" name="Title 2"/>
          <p:cNvSpPr txBox="1">
            <a:spLocks/>
          </p:cNvSpPr>
          <p:nvPr/>
        </p:nvSpPr>
        <p:spPr>
          <a:xfrm>
            <a:off x="194019" y="181641"/>
            <a:ext cx="11845577" cy="647700"/>
          </a:xfrm>
          <a:prstGeom prst="rect">
            <a:avLst/>
          </a:prstGeom>
        </p:spPr>
        <p:txBody>
          <a:bodyPr anchor="b">
            <a:normAutofit fontScale="90000" lnSpcReduction="10000"/>
            <a:scene3d>
              <a:camera prst="orthographicFront"/>
              <a:lightRig rig="threePt" dir="t"/>
            </a:scene3d>
            <a:sp3d extrusionH="57150">
              <a:bevelT w="38100" h="38100" prst="angle"/>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lumMod val="75000"/>
                  </a:schemeClr>
                </a:solidFill>
              </a:rPr>
              <a:t>Section #4:  How This Study Was Researched  </a:t>
            </a:r>
            <a:r>
              <a:rPr lang="en-US" sz="3600" dirty="0">
                <a:solidFill>
                  <a:schemeClr val="accent2">
                    <a:lumMod val="75000"/>
                  </a:schemeClr>
                </a:solidFill>
              </a:rPr>
              <a:t>[</a:t>
            </a:r>
            <a:r>
              <a:rPr lang="en-US" sz="3600" dirty="0" err="1">
                <a:solidFill>
                  <a:schemeClr val="accent2">
                    <a:lumMod val="75000"/>
                  </a:schemeClr>
                </a:solidFill>
              </a:rPr>
              <a:t>con’t</a:t>
            </a:r>
            <a:r>
              <a:rPr lang="en-US" sz="3600" dirty="0">
                <a:solidFill>
                  <a:schemeClr val="accent2">
                    <a:lumMod val="75000"/>
                  </a:schemeClr>
                </a:solidFill>
              </a:rPr>
              <a:t>]</a:t>
            </a:r>
            <a:endParaRPr lang="en-US" dirty="0">
              <a:solidFill>
                <a:schemeClr val="accent2">
                  <a:lumMod val="75000"/>
                </a:schemeClr>
              </a:solidFill>
            </a:endParaRPr>
          </a:p>
        </p:txBody>
      </p:sp>
      <p:sp>
        <p:nvSpPr>
          <p:cNvPr id="7" name="TextBox 6"/>
          <p:cNvSpPr txBox="1"/>
          <p:nvPr/>
        </p:nvSpPr>
        <p:spPr>
          <a:xfrm>
            <a:off x="418721" y="829341"/>
            <a:ext cx="11396175" cy="4832092"/>
          </a:xfrm>
          <a:prstGeom prst="rect">
            <a:avLst/>
          </a:prstGeom>
          <a:solidFill>
            <a:schemeClr val="accent2">
              <a:lumMod val="20000"/>
              <a:lumOff val="80000"/>
              <a:alpha val="72000"/>
            </a:schemeClr>
          </a:solidFill>
          <a:scene3d>
            <a:camera prst="orthographicFront"/>
            <a:lightRig rig="threePt" dir="t"/>
          </a:scene3d>
          <a:sp3d>
            <a:bevelT w="165100" prst="coolSlant"/>
          </a:sp3d>
        </p:spPr>
        <p:txBody>
          <a:bodyPr wrap="square" rtlCol="0">
            <a:spAutoFit/>
            <a:sp3d extrusionH="57150">
              <a:bevelT w="38100" h="38100"/>
            </a:sp3d>
          </a:bodyPr>
          <a:lstStyle/>
          <a:p>
            <a:pPr marL="457200" indent="-457200">
              <a:buFont typeface="+mj-lt"/>
              <a:buAutoNum type="arabicPeriod" startAt="5"/>
            </a:pPr>
            <a:r>
              <a:rPr lang="en-US" sz="2800" b="1" dirty="0">
                <a:solidFill>
                  <a:schemeClr val="accent1">
                    <a:lumMod val="75000"/>
                  </a:schemeClr>
                </a:solidFill>
              </a:rPr>
              <a:t>Some ships will carry cargo for “short sail” delivery to local places; </a:t>
            </a:r>
            <a:br>
              <a:rPr lang="en-US" sz="2800" b="1" dirty="0">
                <a:solidFill>
                  <a:schemeClr val="accent1">
                    <a:lumMod val="75000"/>
                  </a:schemeClr>
                </a:solidFill>
              </a:rPr>
            </a:br>
            <a:r>
              <a:rPr lang="en-US" sz="2800" b="1" dirty="0">
                <a:solidFill>
                  <a:schemeClr val="accent1">
                    <a:lumMod val="75000"/>
                  </a:schemeClr>
                </a:solidFill>
              </a:rPr>
              <a:t>other ships will make longer hauls to remote places.  </a:t>
            </a:r>
          </a:p>
          <a:p>
            <a:pPr marL="800100" lvl="1" indent="-342900">
              <a:buFont typeface="Wingdings" pitchFamily="2" charset="2"/>
              <a:buChar char="ü"/>
            </a:pPr>
            <a:r>
              <a:rPr lang="en-US" sz="2800" b="1" dirty="0">
                <a:solidFill>
                  <a:schemeClr val="tx2">
                    <a:lumMod val="75000"/>
                  </a:schemeClr>
                </a:solidFill>
              </a:rPr>
              <a:t>Which ships will Paul try to board for the return of his 3</a:t>
            </a:r>
            <a:r>
              <a:rPr lang="en-US" sz="2800" b="1" baseline="30000" dirty="0">
                <a:solidFill>
                  <a:schemeClr val="tx2">
                    <a:lumMod val="75000"/>
                  </a:schemeClr>
                </a:solidFill>
              </a:rPr>
              <a:t>rd</a:t>
            </a:r>
            <a:r>
              <a:rPr lang="en-US" sz="2800" b="1" dirty="0">
                <a:solidFill>
                  <a:schemeClr val="tx2">
                    <a:lumMod val="75000"/>
                  </a:schemeClr>
                </a:solidFill>
              </a:rPr>
              <a:t> journey?</a:t>
            </a:r>
          </a:p>
          <a:p>
            <a:pPr marL="800100" lvl="1" indent="-342900">
              <a:buFont typeface="Wingdings" pitchFamily="2" charset="2"/>
              <a:buChar char="ü"/>
            </a:pPr>
            <a:r>
              <a:rPr lang="en-US" sz="2800" b="1" dirty="0">
                <a:solidFill>
                  <a:srgbClr val="002060"/>
                </a:solidFill>
              </a:rPr>
              <a:t>Will Paul board a ship if it is too close to the Sabbath? </a:t>
            </a:r>
            <a:br>
              <a:rPr lang="en-US" sz="2800" b="1" dirty="0">
                <a:solidFill>
                  <a:srgbClr val="002060"/>
                </a:solidFill>
              </a:rPr>
            </a:br>
            <a:r>
              <a:rPr lang="en-US" sz="2800" b="1" dirty="0">
                <a:solidFill>
                  <a:srgbClr val="002060"/>
                </a:solidFill>
              </a:rPr>
              <a:t> Or will he stay with a congregation for the Sabbath?</a:t>
            </a:r>
          </a:p>
          <a:p>
            <a:pPr marL="342900" indent="-342900">
              <a:buFont typeface="+mj-lt"/>
              <a:buAutoNum type="arabicPeriod" startAt="5"/>
            </a:pPr>
            <a:r>
              <a:rPr lang="en-US" sz="2800" b="1" dirty="0">
                <a:solidFill>
                  <a:schemeClr val="tx1">
                    <a:lumMod val="75000"/>
                    <a:lumOff val="25000"/>
                  </a:schemeClr>
                </a:solidFill>
              </a:rPr>
              <a:t>Different methods of travelling are found in this study:  </a:t>
            </a:r>
            <a:br>
              <a:rPr lang="en-US" sz="2800" b="1" dirty="0">
                <a:solidFill>
                  <a:schemeClr val="tx1">
                    <a:lumMod val="75000"/>
                    <a:lumOff val="25000"/>
                  </a:schemeClr>
                </a:solidFill>
              </a:rPr>
            </a:br>
            <a:r>
              <a:rPr lang="en-US" sz="2800" b="1" dirty="0"/>
              <a:t>      </a:t>
            </a:r>
            <a:r>
              <a:rPr lang="en-US" sz="2800" b="1" dirty="0">
                <a:solidFill>
                  <a:schemeClr val="tx1">
                    <a:lumMod val="75000"/>
                    <a:lumOff val="25000"/>
                  </a:schemeClr>
                </a:solidFill>
              </a:rPr>
              <a:t>by</a:t>
            </a:r>
            <a:r>
              <a:rPr lang="en-US" sz="2800" b="1" dirty="0"/>
              <a:t> </a:t>
            </a:r>
            <a:r>
              <a:rPr lang="en-US" sz="2800" b="1" dirty="0">
                <a:solidFill>
                  <a:schemeClr val="accent1">
                    <a:lumMod val="75000"/>
                  </a:schemeClr>
                </a:solidFill>
              </a:rPr>
              <a:t>sailing</a:t>
            </a:r>
            <a:r>
              <a:rPr lang="en-US" sz="2800" b="1" dirty="0"/>
              <a:t> </a:t>
            </a:r>
            <a:r>
              <a:rPr lang="en-US" sz="2800" b="1" dirty="0">
                <a:solidFill>
                  <a:schemeClr val="tx1">
                    <a:lumMod val="75000"/>
                    <a:lumOff val="25000"/>
                  </a:schemeClr>
                </a:solidFill>
              </a:rPr>
              <a:t>and</a:t>
            </a:r>
            <a:r>
              <a:rPr lang="en-US" sz="2800" b="1" dirty="0"/>
              <a:t> </a:t>
            </a:r>
            <a:r>
              <a:rPr lang="en-US" sz="2800" b="1" dirty="0">
                <a:solidFill>
                  <a:schemeClr val="accent3">
                    <a:lumMod val="50000"/>
                  </a:schemeClr>
                </a:solidFill>
              </a:rPr>
              <a:t>walking.</a:t>
            </a:r>
          </a:p>
          <a:p>
            <a:pPr marL="800100" lvl="1" indent="-342900">
              <a:buFont typeface="Wingdings" pitchFamily="2" charset="2"/>
              <a:buChar char="ü"/>
            </a:pPr>
            <a:r>
              <a:rPr lang="en-US" sz="2800" b="1" u="sng" dirty="0">
                <a:solidFill>
                  <a:schemeClr val="accent1">
                    <a:lumMod val="75000"/>
                  </a:schemeClr>
                </a:solidFill>
              </a:rPr>
              <a:t>By shi</a:t>
            </a:r>
            <a:r>
              <a:rPr lang="en-US" sz="2800" b="1" dirty="0">
                <a:solidFill>
                  <a:schemeClr val="accent1">
                    <a:lumMod val="75000"/>
                  </a:schemeClr>
                </a:solidFill>
              </a:rPr>
              <a:t>p:  reasonable estimates will be made according </a:t>
            </a:r>
            <a:br>
              <a:rPr lang="en-US" sz="2800" b="1" dirty="0">
                <a:solidFill>
                  <a:schemeClr val="accent1">
                    <a:lumMod val="75000"/>
                  </a:schemeClr>
                </a:solidFill>
              </a:rPr>
            </a:br>
            <a:r>
              <a:rPr lang="en-US" sz="2800" b="1" dirty="0">
                <a:solidFill>
                  <a:schemeClr val="accent1">
                    <a:lumMod val="75000"/>
                  </a:schemeClr>
                </a:solidFill>
              </a:rPr>
              <a:t>to weather elements for the spring.</a:t>
            </a:r>
          </a:p>
          <a:p>
            <a:pPr marL="800100" lvl="1" indent="-342900">
              <a:buFont typeface="Wingdings" pitchFamily="2" charset="2"/>
              <a:buChar char="ü"/>
            </a:pPr>
            <a:r>
              <a:rPr lang="en-US" sz="2800" b="1" u="sng" dirty="0">
                <a:solidFill>
                  <a:schemeClr val="accent3">
                    <a:lumMod val="50000"/>
                  </a:schemeClr>
                </a:solidFill>
              </a:rPr>
              <a:t>On foot</a:t>
            </a:r>
            <a:r>
              <a:rPr lang="en-US" sz="2800" b="1" dirty="0">
                <a:solidFill>
                  <a:schemeClr val="accent3">
                    <a:lumMod val="50000"/>
                  </a:schemeClr>
                </a:solidFill>
              </a:rPr>
              <a:t>:  reasonable estimates will be made according </a:t>
            </a:r>
            <a:br>
              <a:rPr lang="en-US" sz="2800" b="1" dirty="0">
                <a:solidFill>
                  <a:schemeClr val="accent3">
                    <a:lumMod val="50000"/>
                  </a:schemeClr>
                </a:solidFill>
              </a:rPr>
            </a:br>
            <a:r>
              <a:rPr lang="en-US" sz="2800" b="1" dirty="0">
                <a:solidFill>
                  <a:schemeClr val="accent3">
                    <a:lumMod val="50000"/>
                  </a:schemeClr>
                </a:solidFill>
              </a:rPr>
              <a:t>to foot travel of approx. 3-4 mph. </a:t>
            </a:r>
          </a:p>
        </p:txBody>
      </p:sp>
    </p:spTree>
    <p:extLst>
      <p:ext uri="{BB962C8B-B14F-4D97-AF65-F5344CB8AC3E}">
        <p14:creationId xmlns:p14="http://schemas.microsoft.com/office/powerpoint/2010/main" val="17758274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17</a:t>
            </a:fld>
            <a:endParaRPr lang="en-US" dirty="0"/>
          </a:p>
        </p:txBody>
      </p:sp>
      <p:sp>
        <p:nvSpPr>
          <p:cNvPr id="3" name="Content Placeholder 2"/>
          <p:cNvSpPr>
            <a:spLocks noGrp="1"/>
          </p:cNvSpPr>
          <p:nvPr>
            <p:ph sz="quarter" idx="13"/>
          </p:nvPr>
        </p:nvSpPr>
        <p:spPr>
          <a:xfrm>
            <a:off x="4075373" y="847850"/>
            <a:ext cx="7707052" cy="5840589"/>
          </a:xfrm>
        </p:spPr>
        <p:txBody>
          <a:bodyPr>
            <a:normAutofit/>
          </a:bodyPr>
          <a:lstStyle/>
          <a:p>
            <a:pPr marL="457200" indent="-457200">
              <a:buFont typeface="+mj-lt"/>
              <a:buAutoNum type="alphaLcParenR"/>
            </a:pPr>
            <a:r>
              <a:rPr lang="en-US" b="1" dirty="0"/>
              <a:t>When Luke gives specific calendar details </a:t>
            </a:r>
            <a:br>
              <a:rPr lang="en-US" b="1" dirty="0"/>
            </a:br>
            <a:r>
              <a:rPr lang="en-US" b="1" dirty="0"/>
              <a:t>they will be followed.</a:t>
            </a:r>
          </a:p>
          <a:p>
            <a:pPr lvl="1">
              <a:buFont typeface="Wingdings" pitchFamily="2" charset="2"/>
              <a:buChar char="ü"/>
            </a:pPr>
            <a:r>
              <a:rPr lang="en-US" b="1" dirty="0"/>
              <a:t>[e.g.:  1) same day  2) next day  3) the day after – or – </a:t>
            </a:r>
            <a:br>
              <a:rPr lang="en-US" b="1" dirty="0"/>
            </a:br>
            <a:r>
              <a:rPr lang="en-US" b="1" dirty="0"/>
              <a:t>the following day.]</a:t>
            </a:r>
          </a:p>
          <a:p>
            <a:pPr marL="457200" indent="-457200">
              <a:buFont typeface="+mj-lt"/>
              <a:buAutoNum type="alphaLcParenR"/>
            </a:pPr>
            <a:r>
              <a:rPr lang="en-US" b="1" dirty="0"/>
              <a:t>Care will be taken to observe the weekly Sabbaths – noting that necessary “ship trips” will not be scheduled beginning with the Sabbaths depending </a:t>
            </a:r>
            <a:br>
              <a:rPr lang="en-US" b="1" dirty="0"/>
            </a:br>
            <a:r>
              <a:rPr lang="en-US" b="1" dirty="0"/>
              <a:t>on the dates of the month, length of travel, etc.</a:t>
            </a:r>
          </a:p>
          <a:p>
            <a:pPr marL="457200" indent="-457200">
              <a:buFont typeface="+mj-lt"/>
              <a:buAutoNum type="alphaLcParenR"/>
            </a:pPr>
            <a:r>
              <a:rPr lang="en-US" b="1" dirty="0"/>
              <a:t>However, some of the travels by sea are very long.  When this is the case there will be times of travel </a:t>
            </a:r>
            <a:br>
              <a:rPr lang="en-US" b="1" dirty="0"/>
            </a:br>
            <a:r>
              <a:rPr lang="en-US" b="1" dirty="0"/>
              <a:t>on sea during the Sabbath.</a:t>
            </a:r>
          </a:p>
          <a:p>
            <a:pPr marL="457200" indent="-457200">
              <a:buFont typeface="+mj-lt"/>
              <a:buAutoNum type="alphaLcParenR"/>
            </a:pPr>
            <a:r>
              <a:rPr lang="en-US" b="1" dirty="0"/>
              <a:t>The best estimates for sea travel </a:t>
            </a:r>
            <a:r>
              <a:rPr lang="en-US" sz="2000" dirty="0"/>
              <a:t>[from one destination </a:t>
            </a:r>
            <a:br>
              <a:rPr lang="en-US" sz="2000" dirty="0"/>
            </a:br>
            <a:r>
              <a:rPr lang="en-US" sz="2000" dirty="0"/>
              <a:t>to another]</a:t>
            </a:r>
            <a:r>
              <a:rPr lang="en-US" sz="2000" b="1" dirty="0"/>
              <a:t> </a:t>
            </a:r>
            <a:r>
              <a:rPr lang="en-US" b="1" dirty="0"/>
              <a:t>will be given considering distances, local weather and type of conditions for that time of the year, etc. </a:t>
            </a:r>
          </a:p>
        </p:txBody>
      </p:sp>
      <p:sp>
        <p:nvSpPr>
          <p:cNvPr id="5" name="Title 1"/>
          <p:cNvSpPr txBox="1">
            <a:spLocks/>
          </p:cNvSpPr>
          <p:nvPr/>
        </p:nvSpPr>
        <p:spPr>
          <a:xfrm>
            <a:off x="497711" y="200150"/>
            <a:ext cx="11284714"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a:solidFill>
                  <a:schemeClr val="bg2">
                    <a:lumMod val="50000"/>
                  </a:schemeClr>
                </a:solidFill>
              </a:rPr>
              <a:t>Section #5:  How This Study Will Be Conducted:  </a:t>
            </a:r>
          </a:p>
        </p:txBody>
      </p:sp>
      <p:pic>
        <p:nvPicPr>
          <p:cNvPr id="1026" name="Picture 2" descr="C:\Users\Rae\Desktop\Paul &amp; Pentecost\watercolor sailboat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713772" y="759950"/>
            <a:ext cx="5085266" cy="508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3047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18</a:t>
            </a:fld>
            <a:endParaRPr lang="en-US" dirty="0"/>
          </a:p>
        </p:txBody>
      </p:sp>
      <p:sp>
        <p:nvSpPr>
          <p:cNvPr id="3" name="Content Placeholder 2"/>
          <p:cNvSpPr>
            <a:spLocks noGrp="1"/>
          </p:cNvSpPr>
          <p:nvPr>
            <p:ph sz="quarter" idx="13"/>
          </p:nvPr>
        </p:nvSpPr>
        <p:spPr>
          <a:xfrm>
            <a:off x="3271152" y="732099"/>
            <a:ext cx="8787624" cy="5840589"/>
          </a:xfrm>
        </p:spPr>
        <p:txBody>
          <a:bodyPr>
            <a:normAutofit lnSpcReduction="10000"/>
            <a:scene3d>
              <a:camera prst="orthographicFront"/>
              <a:lightRig rig="threePt" dir="t"/>
            </a:scene3d>
            <a:sp3d extrusionH="57150">
              <a:bevelT w="38100" h="38100" prst="angle"/>
            </a:sp3d>
          </a:bodyPr>
          <a:lstStyle/>
          <a:p>
            <a:r>
              <a:rPr lang="en-US" b="1" dirty="0">
                <a:solidFill>
                  <a:srgbClr val="A50021"/>
                </a:solidFill>
              </a:rPr>
              <a:t>Many say Paul’s trip to Jerusalem needed at least a </a:t>
            </a:r>
            <a:br>
              <a:rPr lang="en-US" b="1" dirty="0">
                <a:solidFill>
                  <a:srgbClr val="A50021"/>
                </a:solidFill>
              </a:rPr>
            </a:br>
            <a:r>
              <a:rPr lang="en-US" b="1" dirty="0">
                <a:solidFill>
                  <a:srgbClr val="A50021"/>
                </a:solidFill>
              </a:rPr>
              <a:t>99 day Omer count because:   </a:t>
            </a:r>
          </a:p>
          <a:p>
            <a:pPr lvl="1">
              <a:buFont typeface="Wingdings" pitchFamily="2" charset="2"/>
              <a:buChar char="Ø"/>
            </a:pPr>
            <a:r>
              <a:rPr lang="en-US" b="1" dirty="0"/>
              <a:t>the trip is way over 1100 miles/1760 </a:t>
            </a:r>
            <a:r>
              <a:rPr lang="en-US" b="1" dirty="0" err="1"/>
              <a:t>kms</a:t>
            </a:r>
            <a:endParaRPr lang="en-US" b="1" dirty="0"/>
          </a:p>
          <a:p>
            <a:pPr lvl="1">
              <a:buFont typeface="Wingdings" pitchFamily="2" charset="2"/>
              <a:buChar char="Ø"/>
            </a:pPr>
            <a:r>
              <a:rPr lang="en-US" b="1" dirty="0"/>
              <a:t>there were many lengthy stops and some delays.  </a:t>
            </a:r>
          </a:p>
          <a:p>
            <a:r>
              <a:rPr lang="en-US" b="1" dirty="0">
                <a:solidFill>
                  <a:srgbClr val="A50021"/>
                </a:solidFill>
              </a:rPr>
              <a:t>This study will count the time and distances according </a:t>
            </a:r>
            <a:br>
              <a:rPr lang="en-US" b="1" dirty="0">
                <a:solidFill>
                  <a:srgbClr val="A50021"/>
                </a:solidFill>
              </a:rPr>
            </a:br>
            <a:r>
              <a:rPr lang="en-US" b="1" dirty="0">
                <a:solidFill>
                  <a:srgbClr val="A50021"/>
                </a:solidFill>
              </a:rPr>
              <a:t>to reasonable data including:</a:t>
            </a:r>
          </a:p>
          <a:p>
            <a:pPr lvl="1">
              <a:buFont typeface="Courier New" pitchFamily="49" charset="0"/>
              <a:buChar char="o"/>
            </a:pPr>
            <a:r>
              <a:rPr lang="en-US" b="1" dirty="0"/>
              <a:t>walking times of approximately 3-4 mph with belongings</a:t>
            </a:r>
          </a:p>
          <a:p>
            <a:pPr lvl="1">
              <a:buFont typeface="Courier New" pitchFamily="49" charset="0"/>
              <a:buChar char="o"/>
            </a:pPr>
            <a:r>
              <a:rPr lang="en-US" b="1" dirty="0"/>
              <a:t>reasonable times of “waiting” to find new sailing arrangements.</a:t>
            </a:r>
          </a:p>
          <a:p>
            <a:pPr lvl="1">
              <a:buFont typeface="Courier New" pitchFamily="49" charset="0"/>
              <a:buChar char="o"/>
            </a:pPr>
            <a:r>
              <a:rPr lang="en-US" b="1" dirty="0">
                <a:solidFill>
                  <a:srgbClr val="A50021"/>
                </a:solidFill>
              </a:rPr>
              <a:t>Sailing times according to the wind speeds in April and May:</a:t>
            </a:r>
          </a:p>
          <a:p>
            <a:pPr lvl="2">
              <a:buFont typeface="Stencil" pitchFamily="82" charset="0"/>
              <a:buChar char="&gt;"/>
            </a:pPr>
            <a:r>
              <a:rPr lang="en-US" b="1" dirty="0"/>
              <a:t>the winds in the 1</a:t>
            </a:r>
            <a:r>
              <a:rPr lang="en-US" b="1" baseline="30000" dirty="0"/>
              <a:t>st</a:t>
            </a:r>
            <a:r>
              <a:rPr lang="en-US" b="1" dirty="0"/>
              <a:t> month (Apr) are about:  7.5 mph/8.5 km</a:t>
            </a:r>
          </a:p>
          <a:p>
            <a:pPr lvl="2">
              <a:buFont typeface="Stencil" pitchFamily="82" charset="0"/>
              <a:buChar char="&gt;"/>
            </a:pPr>
            <a:r>
              <a:rPr lang="en-US" b="1" dirty="0"/>
              <a:t>the winds in the 2</a:t>
            </a:r>
            <a:r>
              <a:rPr lang="en-US" b="1" baseline="30000" dirty="0"/>
              <a:t>nd</a:t>
            </a:r>
            <a:r>
              <a:rPr lang="en-US" b="1" dirty="0"/>
              <a:t> month (May) are about:  9 mph/14.5 km</a:t>
            </a:r>
          </a:p>
          <a:p>
            <a:pPr lvl="2">
              <a:buFont typeface="Stencil" pitchFamily="82" charset="0"/>
              <a:buChar char="&gt;"/>
            </a:pPr>
            <a:r>
              <a:rPr lang="en-US" b="1" dirty="0"/>
              <a:t>the winds usually come up at </a:t>
            </a:r>
            <a:r>
              <a:rPr lang="en-US" b="1" dirty="0">
                <a:solidFill>
                  <a:srgbClr val="A162D0"/>
                </a:solidFill>
              </a:rPr>
              <a:t>dawn</a:t>
            </a:r>
            <a:r>
              <a:rPr lang="en-US" b="1" dirty="0"/>
              <a:t> and die down with </a:t>
            </a:r>
            <a:r>
              <a:rPr lang="en-US" b="1" dirty="0">
                <a:solidFill>
                  <a:schemeClr val="accent5">
                    <a:lumMod val="50000"/>
                  </a:schemeClr>
                </a:solidFill>
              </a:rPr>
              <a:t>sunset;</a:t>
            </a:r>
            <a:br>
              <a:rPr lang="en-US" b="1" dirty="0"/>
            </a:br>
            <a:r>
              <a:rPr lang="en-US" b="1" dirty="0"/>
              <a:t>many times a ship can be becalmed all night.</a:t>
            </a:r>
          </a:p>
          <a:p>
            <a:pPr lvl="2">
              <a:buFont typeface="Stencil" pitchFamily="82" charset="0"/>
              <a:buChar char="&gt;"/>
            </a:pPr>
            <a:r>
              <a:rPr lang="en-US" b="1" dirty="0"/>
              <a:t>Therefore, sea captains would generally not sail at night,</a:t>
            </a:r>
            <a:br>
              <a:rPr lang="en-US" b="1" dirty="0"/>
            </a:br>
            <a:r>
              <a:rPr lang="en-US" b="1" dirty="0"/>
              <a:t>unless they knew there would be winds, which could often </a:t>
            </a:r>
            <a:br>
              <a:rPr lang="en-US" b="1" dirty="0"/>
            </a:br>
            <a:r>
              <a:rPr lang="en-US" b="1" dirty="0"/>
              <a:t>be understood by cloud formations.</a:t>
            </a:r>
          </a:p>
          <a:p>
            <a:pPr lvl="1"/>
            <a:endParaRPr lang="en-US" b="1" dirty="0"/>
          </a:p>
        </p:txBody>
      </p:sp>
      <p:sp>
        <p:nvSpPr>
          <p:cNvPr id="5" name="Title 1"/>
          <p:cNvSpPr txBox="1">
            <a:spLocks/>
          </p:cNvSpPr>
          <p:nvPr/>
        </p:nvSpPr>
        <p:spPr>
          <a:xfrm>
            <a:off x="927101" y="95975"/>
            <a:ext cx="10855324"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a:solidFill>
                  <a:schemeClr val="bg2">
                    <a:lumMod val="50000"/>
                  </a:schemeClr>
                </a:solidFill>
              </a:rPr>
              <a:t>Section #5:  Distance &amp; Time Calculations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267922" y="1546000"/>
            <a:ext cx="3050976" cy="4067969"/>
          </a:xfrm>
          <a:prstGeom prst="ellipse">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21162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4" name="Picture 2" descr="C:\Users\Rae\Desktop\1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8" y="0"/>
            <a:ext cx="12192318"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19</a:t>
            </a:fld>
            <a:endParaRPr lang="en-US" dirty="0"/>
          </a:p>
        </p:txBody>
      </p:sp>
      <p:sp>
        <p:nvSpPr>
          <p:cNvPr id="3" name="Title 2"/>
          <p:cNvSpPr>
            <a:spLocks noGrp="1"/>
          </p:cNvSpPr>
          <p:nvPr>
            <p:ph type="ctrTitle"/>
          </p:nvPr>
        </p:nvSpPr>
        <p:spPr/>
        <p:txBody>
          <a:bodyPr>
            <a:normAutofit fontScale="90000"/>
          </a:bodyPr>
          <a:lstStyle/>
          <a:p>
            <a:r>
              <a:rPr lang="en-US" dirty="0">
                <a:solidFill>
                  <a:schemeClr val="bg2">
                    <a:lumMod val="50000"/>
                  </a:schemeClr>
                </a:solidFill>
              </a:rPr>
              <a:t>What kind of ships would Paul be sailing on?</a:t>
            </a:r>
            <a:endParaRPr lang="en-US" dirty="0"/>
          </a:p>
        </p:txBody>
      </p:sp>
      <p:sp>
        <p:nvSpPr>
          <p:cNvPr id="6" name="Rectangle 5"/>
          <p:cNvSpPr/>
          <p:nvPr/>
        </p:nvSpPr>
        <p:spPr>
          <a:xfrm>
            <a:off x="241999" y="992939"/>
            <a:ext cx="4492048" cy="5232202"/>
          </a:xfrm>
          <a:prstGeom prst="rect">
            <a:avLst/>
          </a:prstGeom>
          <a:solidFill>
            <a:srgbClr val="FFE5FF">
              <a:alpha val="49000"/>
            </a:srgbClr>
          </a:solidFill>
          <a:scene3d>
            <a:camera prst="orthographicFront"/>
            <a:lightRig rig="threePt" dir="t"/>
          </a:scene3d>
          <a:sp3d>
            <a:bevelT w="152400" h="50800" prst="softRound"/>
          </a:sp3d>
        </p:spPr>
        <p:txBody>
          <a:bodyPr wrap="square">
            <a:spAutoFit/>
            <a:sp3d extrusionH="57150">
              <a:bevelT w="38100" h="38100" prst="angle"/>
            </a:sp3d>
          </a:bodyPr>
          <a:lstStyle/>
          <a:p>
            <a:pPr marL="285750" indent="-285750">
              <a:buFont typeface="Arial" pitchFamily="34" charset="0"/>
              <a:buChar char="•"/>
            </a:pPr>
            <a:r>
              <a:rPr lang="en-US" sz="1600" b="1" dirty="0">
                <a:solidFill>
                  <a:schemeClr val="accent2">
                    <a:lumMod val="50000"/>
                  </a:schemeClr>
                </a:solidFill>
              </a:rPr>
              <a:t>Acts does not give any information about</a:t>
            </a:r>
            <a:br>
              <a:rPr lang="en-US" sz="1600" b="1" dirty="0">
                <a:solidFill>
                  <a:schemeClr val="accent2">
                    <a:lumMod val="50000"/>
                  </a:schemeClr>
                </a:solidFill>
              </a:rPr>
            </a:br>
            <a:r>
              <a:rPr lang="en-US" sz="1600" b="1" dirty="0">
                <a:solidFill>
                  <a:schemeClr val="accent2">
                    <a:lumMod val="50000"/>
                  </a:schemeClr>
                </a:solidFill>
              </a:rPr>
              <a:t>the kind of ships the Apostles embarked on during their sea journeys.  In addition to small coastal vessels, ancient literature mentions the existence of large ships with the capacity of as many as six hundred passengers or more.  Very different were the many small boats, that sailed along the coasts, coming into harbor each night. </a:t>
            </a:r>
          </a:p>
          <a:p>
            <a:pPr marL="285750" indent="-285750">
              <a:buFont typeface="Arial" pitchFamily="34" charset="0"/>
              <a:buChar char="•"/>
            </a:pPr>
            <a:r>
              <a:rPr lang="en-US" sz="1600" b="1" dirty="0">
                <a:solidFill>
                  <a:srgbClr val="A50021"/>
                </a:solidFill>
              </a:rPr>
              <a:t>Such boats, hopping from one port to the other, collected any kind of available passenger or merchandise.</a:t>
            </a:r>
            <a:endParaRPr lang="en-US" sz="1600" dirty="0">
              <a:solidFill>
                <a:srgbClr val="A50021"/>
              </a:solidFill>
            </a:endParaRPr>
          </a:p>
          <a:p>
            <a:pPr marL="285750" indent="-285750">
              <a:buFont typeface="Arial" pitchFamily="34" charset="0"/>
              <a:buChar char="•"/>
            </a:pPr>
            <a:r>
              <a:rPr lang="en-US" sz="1600" b="1" dirty="0">
                <a:solidFill>
                  <a:schemeClr val="accent2">
                    <a:lumMod val="50000"/>
                  </a:schemeClr>
                </a:solidFill>
              </a:rPr>
              <a:t>On such coastal boats merchants, exiles, prostitutes or priests, all traveled together.  As they made zigzags between islands and the mainland, the traveling merchants would be collecting timber from Phoenicia, copper and wine from Cyprus, amphorae </a:t>
            </a:r>
            <a:r>
              <a:rPr lang="en-US" sz="1400" b="1" dirty="0">
                <a:solidFill>
                  <a:srgbClr val="A50021"/>
                </a:solidFill>
              </a:rPr>
              <a:t>[a tall ancient Greek or Roman jar with two handles and a narrow neck] </a:t>
            </a:r>
            <a:r>
              <a:rPr lang="en-US" sz="1600" b="1" dirty="0">
                <a:solidFill>
                  <a:schemeClr val="accent2">
                    <a:lumMod val="50000"/>
                  </a:schemeClr>
                </a:solidFill>
              </a:rPr>
              <a:t>from Rhodes and Samos or grain mills from Cos.   </a:t>
            </a:r>
          </a:p>
        </p:txBody>
      </p:sp>
      <p:pic>
        <p:nvPicPr>
          <p:cNvPr id="3075" name="Picture 3" descr="C:\Users\Rae\Desktop\amphore.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4487122" y="5046562"/>
            <a:ext cx="992705" cy="17063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387068" y="1052738"/>
            <a:ext cx="2559934" cy="4031873"/>
          </a:xfrm>
          <a:prstGeom prst="rect">
            <a:avLst/>
          </a:prstGeom>
          <a:solidFill>
            <a:srgbClr val="FFE5FF">
              <a:alpha val="49000"/>
            </a:srgbClr>
          </a:solidFill>
          <a:scene3d>
            <a:camera prst="orthographicFront"/>
            <a:lightRig rig="threePt" dir="t"/>
          </a:scene3d>
          <a:sp3d>
            <a:bevelT w="152400" h="50800" prst="softRound"/>
          </a:sp3d>
        </p:spPr>
        <p:txBody>
          <a:bodyPr wrap="square">
            <a:spAutoFit/>
            <a:sp3d extrusionH="57150">
              <a:bevelT w="38100" h="38100" prst="angle"/>
            </a:sp3d>
          </a:bodyPr>
          <a:lstStyle/>
          <a:p>
            <a:pPr marL="285750" indent="-285750">
              <a:buFont typeface="Arial" pitchFamily="34" charset="0"/>
              <a:buChar char="•"/>
            </a:pPr>
            <a:r>
              <a:rPr lang="en-US" sz="1600" b="1" dirty="0">
                <a:solidFill>
                  <a:schemeClr val="accent2">
                    <a:lumMod val="50000"/>
                  </a:schemeClr>
                </a:solidFill>
              </a:rPr>
              <a:t>Such boats did not have a schedule. When the captain decided that his business was done and the wind was favorable he would send one of the crew to announce in the streets and taverns of the port that he was soon leaving</a:t>
            </a:r>
            <a:r>
              <a:rPr lang="en-US" sz="1600" dirty="0">
                <a:solidFill>
                  <a:schemeClr val="accent2">
                    <a:lumMod val="50000"/>
                  </a:schemeClr>
                </a:solidFill>
              </a:rPr>
              <a:t>.  </a:t>
            </a:r>
          </a:p>
          <a:p>
            <a:pPr marL="285750" indent="-285750">
              <a:buFont typeface="Arial" pitchFamily="34" charset="0"/>
              <a:buChar char="•"/>
            </a:pPr>
            <a:r>
              <a:rPr lang="en-US" sz="1600" b="1" dirty="0">
                <a:solidFill>
                  <a:schemeClr val="accent2">
                    <a:lumMod val="50000"/>
                  </a:schemeClr>
                </a:solidFill>
              </a:rPr>
              <a:t>By the time darkness fell, unless he reached a port, he usually found a sheltered shallow bay and dropped anchor or beached his ship.</a:t>
            </a:r>
            <a:r>
              <a:rPr lang="en-US" sz="1600" dirty="0">
                <a:solidFill>
                  <a:schemeClr val="accent2">
                    <a:lumMod val="50000"/>
                  </a:schemeClr>
                </a:solidFill>
              </a:rPr>
              <a:t> </a:t>
            </a:r>
          </a:p>
        </p:txBody>
      </p:sp>
    </p:spTree>
    <p:extLst>
      <p:ext uri="{BB962C8B-B14F-4D97-AF65-F5344CB8AC3E}">
        <p14:creationId xmlns:p14="http://schemas.microsoft.com/office/powerpoint/2010/main" val="333602051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12000"/>
                                  </p:stCondLst>
                                  <p:childTnLst>
                                    <p:set>
                                      <p:cBhvr>
                                        <p:cTn id="19" dur="1" fill="hold">
                                          <p:stCondLst>
                                            <p:cond delay="0"/>
                                          </p:stCondLst>
                                        </p:cTn>
                                        <p:tgtEl>
                                          <p:spTgt spid="3075"/>
                                        </p:tgtEl>
                                        <p:attrNameLst>
                                          <p:attrName>style.visibility</p:attrName>
                                        </p:attrNameLst>
                                      </p:cBhvr>
                                      <p:to>
                                        <p:strVal val="visible"/>
                                      </p:to>
                                    </p:set>
                                    <p:anim calcmode="lin" valueType="num">
                                      <p:cBhvr>
                                        <p:cTn id="20" dur="2000" fill="hold"/>
                                        <p:tgtEl>
                                          <p:spTgt spid="3075"/>
                                        </p:tgtEl>
                                        <p:attrNameLst>
                                          <p:attrName>ppt_w</p:attrName>
                                        </p:attrNameLst>
                                      </p:cBhvr>
                                      <p:tavLst>
                                        <p:tav tm="0">
                                          <p:val>
                                            <p:fltVal val="0"/>
                                          </p:val>
                                        </p:tav>
                                        <p:tav tm="100000">
                                          <p:val>
                                            <p:strVal val="#ppt_w"/>
                                          </p:val>
                                        </p:tav>
                                      </p:tavLst>
                                    </p:anim>
                                    <p:anim calcmode="lin" valueType="num">
                                      <p:cBhvr>
                                        <p:cTn id="21" dur="2000" fill="hold"/>
                                        <p:tgtEl>
                                          <p:spTgt spid="3075"/>
                                        </p:tgtEl>
                                        <p:attrNameLst>
                                          <p:attrName>ppt_h</p:attrName>
                                        </p:attrNameLst>
                                      </p:cBhvr>
                                      <p:tavLst>
                                        <p:tav tm="0">
                                          <p:val>
                                            <p:fltVal val="0"/>
                                          </p:val>
                                        </p:tav>
                                        <p:tav tm="100000">
                                          <p:val>
                                            <p:strVal val="#ppt_h"/>
                                          </p:val>
                                        </p:tav>
                                      </p:tavLst>
                                    </p:anim>
                                    <p:animEffect transition="in" filter="fade">
                                      <p:cBhvr>
                                        <p:cTn id="22" dur="2000"/>
                                        <p:tgtEl>
                                          <p:spTgt spid="307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1000"/>
                                        <p:tgtEl>
                                          <p:spTgt spid="9">
                                            <p:txEl>
                                              <p:pRg st="0" end="0"/>
                                            </p:txEl>
                                          </p:spTgt>
                                        </p:tgtEl>
                                      </p:cBhvr>
                                    </p:animEffect>
                                    <p:anim calcmode="lin" valueType="num">
                                      <p:cBhvr>
                                        <p:cTn id="2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fade">
                                      <p:cBhvr>
                                        <p:cTn id="34" dur="1000"/>
                                        <p:tgtEl>
                                          <p:spTgt spid="9">
                                            <p:txEl>
                                              <p:pRg st="1" end="1"/>
                                            </p:txEl>
                                          </p:spTgt>
                                        </p:tgtEl>
                                      </p:cBhvr>
                                    </p:animEffect>
                                    <p:anim calcmode="lin" valueType="num">
                                      <p:cBhvr>
                                        <p:cTn id="3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Users\Rae\Desktop\Paul &amp; Pentecost\Art\ship 1 8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3" name="Slide Number Placeholder 3"/>
          <p:cNvSpPr>
            <a:spLocks noGrp="1"/>
          </p:cNvSpPr>
          <p:nvPr>
            <p:ph type="sldNum" sz="quarter" idx="12"/>
          </p:nvPr>
        </p:nvSpPr>
        <p:spPr>
          <a:xfrm>
            <a:off x="10617350" y="6417468"/>
            <a:ext cx="1549101" cy="365125"/>
          </a:xfrm>
        </p:spPr>
        <p:txBody>
          <a:bodyPr/>
          <a:lstStyle/>
          <a:p>
            <a:fld id="{6D22F896-40B5-4ADD-8801-0D06FADFA095}" type="slidenum">
              <a:rPr lang="en-US" smtClean="0">
                <a:solidFill>
                  <a:schemeClr val="bg1"/>
                </a:solidFill>
              </a:rPr>
              <a:pPr/>
              <a:t>2</a:t>
            </a:fld>
            <a:endParaRPr lang="en-US" dirty="0">
              <a:solidFill>
                <a:schemeClr val="bg1"/>
              </a:solidFill>
            </a:endParaRP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917881" y="1434953"/>
            <a:ext cx="5303211" cy="397740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5914037" y="851434"/>
            <a:ext cx="5310900" cy="584775"/>
          </a:xfrm>
          <a:prstGeom prst="rect">
            <a:avLst/>
          </a:prstGeom>
          <a:solidFill>
            <a:srgbClr val="002060"/>
          </a:solid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200" b="1" cap="none" spc="0" dirty="0">
                <a:ln w="1905"/>
                <a:solidFill>
                  <a:schemeClr val="accent2">
                    <a:lumMod val="40000"/>
                    <a:lumOff val="60000"/>
                  </a:schemeClr>
                </a:solidFill>
                <a:effectLst>
                  <a:innerShdw blurRad="69850" dist="43180" dir="5400000">
                    <a:srgbClr val="000000">
                      <a:alpha val="65000"/>
                    </a:srgbClr>
                  </a:innerShdw>
                </a:effectLst>
                <a:latin typeface="Segoe Print" pitchFamily="2" charset="0"/>
              </a:rPr>
              <a:t>A TEACHING FROM:</a:t>
            </a:r>
          </a:p>
        </p:txBody>
      </p:sp>
      <p:sp>
        <p:nvSpPr>
          <p:cNvPr id="6" name="Rectangle 5"/>
          <p:cNvSpPr/>
          <p:nvPr/>
        </p:nvSpPr>
        <p:spPr>
          <a:xfrm>
            <a:off x="833120" y="5830590"/>
            <a:ext cx="10558781"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rgbClr val="114855"/>
                </a:solidFill>
                <a:effectLst>
                  <a:glow rad="228600">
                    <a:schemeClr val="bg1">
                      <a:alpha val="40000"/>
                    </a:schemeClr>
                  </a:glow>
                  <a:outerShdw blurRad="50800" dist="39000" dir="5460000" algn="tl">
                    <a:srgbClr val="000000">
                      <a:alpha val="38000"/>
                    </a:srgbClr>
                  </a:outerShdw>
                </a:effectLst>
              </a:rPr>
              <a:t>Conclusion</a:t>
            </a:r>
            <a:r>
              <a:rPr lang="en-US" sz="4400" b="1" dirty="0">
                <a:ln w="11430"/>
                <a:solidFill>
                  <a:srgbClr val="003300"/>
                </a:solidFill>
                <a:effectLst>
                  <a:glow rad="228600">
                    <a:schemeClr val="bg1">
                      <a:alpha val="40000"/>
                    </a:schemeClr>
                  </a:glow>
                  <a:outerShdw blurRad="50800" dist="39000" dir="5460000" algn="tl">
                    <a:srgbClr val="000000">
                      <a:alpha val="38000"/>
                    </a:srgbClr>
                  </a:outerShdw>
                </a:effectLst>
              </a:rPr>
              <a:t> </a:t>
            </a:r>
            <a:r>
              <a:rPr lang="en-US" sz="4400" b="1" dirty="0">
                <a:ln w="11430"/>
                <a:solidFill>
                  <a:srgbClr val="114855"/>
                </a:solidFill>
                <a:effectLst>
                  <a:glow rad="228600">
                    <a:schemeClr val="bg1">
                      <a:alpha val="40000"/>
                    </a:schemeClr>
                  </a:glow>
                  <a:outerShdw blurRad="50800" dist="39000" dir="5460000" algn="tl">
                    <a:srgbClr val="000000">
                      <a:alpha val="38000"/>
                    </a:srgbClr>
                  </a:outerShdw>
                </a:effectLst>
              </a:rPr>
              <a:t>of Joshua’s Sickle Teaching</a:t>
            </a:r>
            <a:endParaRPr lang="en-US" sz="4400" b="1" cap="none" spc="0" dirty="0">
              <a:ln w="11430"/>
              <a:solidFill>
                <a:srgbClr val="114855"/>
              </a:solidFill>
              <a:effectLst>
                <a:glow rad="228600">
                  <a:schemeClr val="bg1">
                    <a:alpha val="40000"/>
                  </a:schemeClr>
                </a:glow>
                <a:outerShdw blurRad="50800" dist="39000" dir="5460000" algn="tl">
                  <a:srgbClr val="000000">
                    <a:alpha val="38000"/>
                  </a:srgbClr>
                </a:outerShdw>
              </a:effectLst>
            </a:endParaRPr>
          </a:p>
        </p:txBody>
      </p:sp>
      <p:sp>
        <p:nvSpPr>
          <p:cNvPr id="7" name="Subtitle 2"/>
          <p:cNvSpPr txBox="1">
            <a:spLocks/>
          </p:cNvSpPr>
          <p:nvPr/>
        </p:nvSpPr>
        <p:spPr>
          <a:xfrm>
            <a:off x="386081" y="3423656"/>
            <a:ext cx="5133268" cy="2265943"/>
          </a:xfrm>
          <a:prstGeom prst="rect">
            <a:avLst/>
          </a:prstGeom>
        </p:spPr>
        <p:txBody>
          <a:bodyPr>
            <a:noAutofit/>
            <a:scene3d>
              <a:camera prst="orthographicFront"/>
              <a:lightRig rig="threePt" dir="t"/>
            </a:scene3d>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200" b="1" dirty="0">
                <a:solidFill>
                  <a:schemeClr val="tx2">
                    <a:lumMod val="75000"/>
                  </a:schemeClr>
                </a:solidFill>
                <a:effectLst>
                  <a:glow rad="228600">
                    <a:schemeClr val="bg1">
                      <a:alpha val="40000"/>
                    </a:schemeClr>
                  </a:glow>
                </a:effectLst>
                <a:latin typeface="Comic Sans MS" pitchFamily="66" charset="0"/>
              </a:rPr>
              <a:t>Special compliments and credits to</a:t>
            </a:r>
            <a:br>
              <a:rPr lang="en-US" sz="2200" b="1" dirty="0">
                <a:solidFill>
                  <a:schemeClr val="tx2">
                    <a:lumMod val="75000"/>
                  </a:schemeClr>
                </a:solidFill>
                <a:effectLst>
                  <a:glow rad="228600">
                    <a:schemeClr val="bg1">
                      <a:alpha val="40000"/>
                    </a:schemeClr>
                  </a:glow>
                </a:effectLst>
                <a:latin typeface="Comic Sans MS" pitchFamily="66" charset="0"/>
              </a:rPr>
            </a:br>
            <a:r>
              <a:rPr lang="en-US" sz="2200" b="1" dirty="0">
                <a:solidFill>
                  <a:schemeClr val="tx2">
                    <a:lumMod val="75000"/>
                  </a:schemeClr>
                </a:solidFill>
                <a:effectLst>
                  <a:glow rad="228600">
                    <a:schemeClr val="bg1">
                      <a:alpha val="40000"/>
                    </a:schemeClr>
                  </a:glow>
                </a:effectLst>
                <a:latin typeface="Comic Sans MS" pitchFamily="66" charset="0"/>
              </a:rPr>
              <a:t>Covenant Calendar Members </a:t>
            </a:r>
            <a:br>
              <a:rPr lang="en-US" sz="2200" b="1" dirty="0">
                <a:solidFill>
                  <a:schemeClr val="tx2">
                    <a:lumMod val="75000"/>
                  </a:schemeClr>
                </a:solidFill>
                <a:effectLst>
                  <a:glow rad="228600">
                    <a:schemeClr val="bg1">
                      <a:alpha val="40000"/>
                    </a:schemeClr>
                  </a:glow>
                </a:effectLst>
                <a:latin typeface="Comic Sans MS" pitchFamily="66" charset="0"/>
              </a:rPr>
            </a:br>
            <a:r>
              <a:rPr lang="en-US" sz="2200" b="1" dirty="0">
                <a:solidFill>
                  <a:schemeClr val="tx2">
                    <a:lumMod val="75000"/>
                  </a:schemeClr>
                </a:solidFill>
                <a:effectLst>
                  <a:glow rad="228600">
                    <a:schemeClr val="bg1">
                      <a:alpha val="40000"/>
                    </a:schemeClr>
                  </a:glow>
                </a:effectLst>
                <a:latin typeface="Comic Sans MS" pitchFamily="66" charset="0"/>
              </a:rPr>
              <a:t>who did the initial work-up for </a:t>
            </a:r>
            <a:br>
              <a:rPr lang="en-US" sz="2200" b="1" dirty="0">
                <a:solidFill>
                  <a:schemeClr val="tx2">
                    <a:lumMod val="75000"/>
                  </a:schemeClr>
                </a:solidFill>
                <a:effectLst>
                  <a:glow rad="228600">
                    <a:schemeClr val="bg1">
                      <a:alpha val="40000"/>
                    </a:schemeClr>
                  </a:glow>
                </a:effectLst>
                <a:latin typeface="Comic Sans MS" pitchFamily="66" charset="0"/>
              </a:rPr>
            </a:br>
            <a:r>
              <a:rPr lang="en-US" sz="2200" b="1" dirty="0">
                <a:solidFill>
                  <a:schemeClr val="tx2">
                    <a:lumMod val="75000"/>
                  </a:schemeClr>
                </a:solidFill>
                <a:effectLst>
                  <a:glow rad="228600">
                    <a:schemeClr val="bg1">
                      <a:alpha val="40000"/>
                    </a:schemeClr>
                  </a:glow>
                </a:effectLst>
                <a:latin typeface="Comic Sans MS" pitchFamily="66" charset="0"/>
              </a:rPr>
              <a:t>this study in Acts some time ago.  </a:t>
            </a:r>
            <a:br>
              <a:rPr lang="en-US" sz="2200" b="1" dirty="0">
                <a:solidFill>
                  <a:schemeClr val="tx2">
                    <a:lumMod val="75000"/>
                  </a:schemeClr>
                </a:solidFill>
                <a:effectLst>
                  <a:glow rad="228600">
                    <a:schemeClr val="bg1">
                      <a:alpha val="40000"/>
                    </a:schemeClr>
                  </a:glow>
                </a:effectLst>
                <a:latin typeface="Comic Sans MS" pitchFamily="66" charset="0"/>
              </a:rPr>
            </a:br>
            <a:r>
              <a:rPr lang="en-US" sz="2200" b="1" dirty="0">
                <a:solidFill>
                  <a:schemeClr val="tx2">
                    <a:lumMod val="75000"/>
                  </a:schemeClr>
                </a:solidFill>
                <a:effectLst>
                  <a:glow rad="228600">
                    <a:schemeClr val="bg1">
                      <a:alpha val="40000"/>
                    </a:schemeClr>
                  </a:glow>
                </a:effectLst>
                <a:latin typeface="Comic Sans MS" pitchFamily="66" charset="0"/>
              </a:rPr>
              <a:t>Their contribution was helpful &amp; </a:t>
            </a:r>
            <a:br>
              <a:rPr lang="en-US" sz="2200" b="1" dirty="0">
                <a:solidFill>
                  <a:schemeClr val="tx2">
                    <a:lumMod val="75000"/>
                  </a:schemeClr>
                </a:solidFill>
                <a:effectLst>
                  <a:glow rad="228600">
                    <a:schemeClr val="bg1">
                      <a:alpha val="40000"/>
                    </a:schemeClr>
                  </a:glow>
                </a:effectLst>
                <a:latin typeface="Comic Sans MS" pitchFamily="66" charset="0"/>
              </a:rPr>
            </a:br>
            <a:r>
              <a:rPr lang="en-US" sz="2200" b="1" dirty="0">
                <a:solidFill>
                  <a:schemeClr val="tx2">
                    <a:lumMod val="75000"/>
                  </a:schemeClr>
                </a:solidFill>
                <a:effectLst>
                  <a:glow rad="228600">
                    <a:schemeClr val="bg1">
                      <a:alpha val="40000"/>
                    </a:schemeClr>
                  </a:glow>
                </a:effectLst>
                <a:latin typeface="Comic Sans MS" pitchFamily="66" charset="0"/>
              </a:rPr>
              <a:t>very much appreciated!</a:t>
            </a:r>
          </a:p>
        </p:txBody>
      </p:sp>
      <p:sp>
        <p:nvSpPr>
          <p:cNvPr id="8" name="Rectangle 7"/>
          <p:cNvSpPr/>
          <p:nvPr/>
        </p:nvSpPr>
        <p:spPr>
          <a:xfrm>
            <a:off x="-6488656" y="-14879227"/>
            <a:ext cx="26498776" cy="13388280"/>
          </a:xfrm>
          <a:prstGeom prst="rect">
            <a:avLst/>
          </a:prstGeom>
          <a:solidFill>
            <a:schemeClr val="bg1"/>
          </a:solidFill>
        </p:spPr>
        <p:txBody>
          <a:bodyPr wrap="square" lIns="91440" tIns="45720" rIns="91440" bIns="45720">
            <a:spAutoFit/>
          </a:bodyPr>
          <a:lstStyle/>
          <a:p>
            <a:r>
              <a:rPr lang="en-US" sz="2400" b="1" dirty="0">
                <a:ln w="1905"/>
                <a:solidFill>
                  <a:schemeClr val="accent2">
                    <a:lumMod val="50000"/>
                  </a:schemeClr>
                </a:solidFill>
                <a:effectLst>
                  <a:innerShdw blurRad="69850" dist="43180" dir="5400000">
                    <a:srgbClr val="000000">
                      <a:alpha val="65000"/>
                    </a:srgbClr>
                  </a:innerShdw>
                </a:effectLst>
              </a:rPr>
              <a:t>Nov 28:  up to slide 22 – 6 hrs..</a:t>
            </a:r>
          </a:p>
          <a:p>
            <a:r>
              <a:rPr lang="en-US" sz="2400" b="1" dirty="0">
                <a:ln w="1905"/>
                <a:solidFill>
                  <a:schemeClr val="accent2">
                    <a:lumMod val="50000"/>
                  </a:schemeClr>
                </a:solidFill>
                <a:effectLst>
                  <a:innerShdw blurRad="69850" dist="43180" dir="5400000">
                    <a:srgbClr val="000000">
                      <a:alpha val="65000"/>
                    </a:srgbClr>
                  </a:innerShdw>
                </a:effectLst>
              </a:rPr>
              <a:t>Nov 29:  slide 31 – 9 hrs.</a:t>
            </a:r>
          </a:p>
          <a:p>
            <a:r>
              <a:rPr lang="en-US" sz="2400" b="1" dirty="0">
                <a:ln w="1905"/>
                <a:solidFill>
                  <a:schemeClr val="accent2">
                    <a:lumMod val="50000"/>
                  </a:schemeClr>
                </a:solidFill>
                <a:effectLst>
                  <a:innerShdw blurRad="69850" dist="43180" dir="5400000">
                    <a:srgbClr val="000000">
                      <a:alpha val="65000"/>
                    </a:srgbClr>
                  </a:innerShdw>
                </a:effectLst>
              </a:rPr>
              <a:t>Nov 30: 1130 am  32-37 by 330 (4 hrs.)  start at 38.  updated Dennis U.</a:t>
            </a:r>
          </a:p>
          <a:p>
            <a:r>
              <a:rPr lang="en-US" sz="2400" b="1" dirty="0">
                <a:ln w="1905"/>
                <a:solidFill>
                  <a:schemeClr val="accent2">
                    <a:lumMod val="50000"/>
                  </a:schemeClr>
                </a:solidFill>
                <a:effectLst>
                  <a:innerShdw blurRad="69850" dist="43180" dir="5400000">
                    <a:srgbClr val="000000">
                      <a:alpha val="65000"/>
                    </a:srgbClr>
                  </a:innerShdw>
                </a:effectLst>
              </a:rPr>
              <a:t>Dec 3/20:  10 am #38 – up to slides 46-50 at 1015 pm  &amp; use Acts 20 document</a:t>
            </a:r>
          </a:p>
          <a:p>
            <a:r>
              <a:rPr lang="en-US" sz="2400" b="1" dirty="0">
                <a:ln w="1905"/>
                <a:solidFill>
                  <a:schemeClr val="accent2">
                    <a:lumMod val="50000"/>
                  </a:schemeClr>
                </a:solidFill>
                <a:effectLst>
                  <a:innerShdw blurRad="69850" dist="43180" dir="5400000">
                    <a:srgbClr val="000000">
                      <a:alpha val="65000"/>
                    </a:srgbClr>
                  </a:innerShdw>
                </a:effectLst>
              </a:rPr>
              <a:t>Dec 4 Friday 115 pm … researching acts 21:26</a:t>
            </a:r>
          </a:p>
          <a:p>
            <a:r>
              <a:rPr lang="en-US" sz="2400" b="1" dirty="0">
                <a:ln w="1905"/>
                <a:solidFill>
                  <a:schemeClr val="accent2">
                    <a:lumMod val="50000"/>
                  </a:schemeClr>
                </a:solidFill>
                <a:effectLst>
                  <a:innerShdw blurRad="69850" dist="43180" dir="5400000">
                    <a:srgbClr val="000000">
                      <a:alpha val="65000"/>
                    </a:srgbClr>
                  </a:innerShdw>
                </a:effectLst>
              </a:rPr>
              <a:t>Dec 25/20 Friday  1130 AM – do corrections on PPT and THEN see if I can get the 12 days figured out.  </a:t>
            </a:r>
            <a:r>
              <a:rPr lang="en-US" sz="2400" b="1" dirty="0">
                <a:ln w="1905"/>
                <a:solidFill>
                  <a:srgbClr val="FF0000"/>
                </a:solidFill>
                <a:effectLst>
                  <a:innerShdw blurRad="69850" dist="43180" dir="5400000">
                    <a:srgbClr val="000000">
                      <a:alpha val="65000"/>
                    </a:srgbClr>
                  </a:innerShdw>
                </a:effectLst>
              </a:rPr>
              <a:t>Mark </a:t>
            </a:r>
            <a:r>
              <a:rPr lang="en-US" sz="2400" b="1" dirty="0" err="1">
                <a:ln w="1905"/>
                <a:solidFill>
                  <a:srgbClr val="FF0000"/>
                </a:solidFill>
                <a:effectLst>
                  <a:innerShdw blurRad="69850" dist="43180" dir="5400000">
                    <a:srgbClr val="000000">
                      <a:alpha val="65000"/>
                    </a:srgbClr>
                  </a:innerShdw>
                </a:effectLst>
              </a:rPr>
              <a:t>kendall</a:t>
            </a:r>
            <a:r>
              <a:rPr lang="en-US" sz="2400" b="1" dirty="0">
                <a:ln w="1905"/>
                <a:solidFill>
                  <a:srgbClr val="FF0000"/>
                </a:solidFill>
                <a:effectLst>
                  <a:innerShdw blurRad="69850" dist="43180" dir="5400000">
                    <a:srgbClr val="000000">
                      <a:alpha val="65000"/>
                    </a:srgbClr>
                  </a:innerShdw>
                </a:effectLst>
              </a:rPr>
              <a:t> and </a:t>
            </a:r>
            <a:r>
              <a:rPr lang="en-US" sz="2400" b="1" dirty="0" err="1">
                <a:ln w="1905"/>
                <a:solidFill>
                  <a:srgbClr val="FF0000"/>
                </a:solidFill>
                <a:effectLst>
                  <a:innerShdw blurRad="69850" dist="43180" dir="5400000">
                    <a:srgbClr val="000000">
                      <a:alpha val="65000"/>
                    </a:srgbClr>
                  </a:innerShdw>
                </a:effectLst>
              </a:rPr>
              <a:t>paul</a:t>
            </a:r>
            <a:r>
              <a:rPr lang="en-US" sz="2400" b="1" dirty="0">
                <a:ln w="1905"/>
                <a:solidFill>
                  <a:srgbClr val="FF0000"/>
                </a:solidFill>
                <a:effectLst>
                  <a:innerShdw blurRad="69850" dist="43180" dir="5400000">
                    <a:srgbClr val="000000">
                      <a:alpha val="65000"/>
                    </a:srgbClr>
                  </a:innerShdw>
                </a:effectLst>
              </a:rPr>
              <a:t> slide 44? </a:t>
            </a:r>
            <a:r>
              <a:rPr lang="en-US" sz="2400" b="1" dirty="0">
                <a:ln w="1905"/>
                <a:solidFill>
                  <a:schemeClr val="accent2">
                    <a:lumMod val="50000"/>
                  </a:schemeClr>
                </a:solidFill>
                <a:effectLst>
                  <a:innerShdw blurRad="69850" dist="43180" dir="5400000">
                    <a:srgbClr val="000000">
                      <a:alpha val="65000"/>
                    </a:srgbClr>
                  </a:innerShdw>
                </a:effectLst>
              </a:rPr>
              <a:t>200 pm – ready to start charting the months now.</a:t>
            </a:r>
          </a:p>
          <a:p>
            <a:r>
              <a:rPr lang="en-US" sz="2400" b="1" dirty="0">
                <a:ln w="1905"/>
                <a:solidFill>
                  <a:schemeClr val="accent2">
                    <a:lumMod val="50000"/>
                  </a:schemeClr>
                </a:solidFill>
                <a:effectLst>
                  <a:innerShdw blurRad="69850" dist="43180" dir="5400000">
                    <a:srgbClr val="000000">
                      <a:alpha val="65000"/>
                    </a:srgbClr>
                  </a:innerShdw>
                </a:effectLst>
              </a:rPr>
              <a:t>Dec 26/20:  800 am … Etesian winds – to 8 pm </a:t>
            </a:r>
          </a:p>
          <a:p>
            <a:r>
              <a:rPr lang="en-US" sz="2400" b="1" dirty="0">
                <a:ln w="1905"/>
                <a:solidFill>
                  <a:schemeClr val="accent2">
                    <a:lumMod val="50000"/>
                  </a:schemeClr>
                </a:solidFill>
                <a:effectLst>
                  <a:innerShdw blurRad="69850" dist="43180" dir="5400000">
                    <a:srgbClr val="000000">
                      <a:alpha val="65000"/>
                    </a:srgbClr>
                  </a:innerShdw>
                </a:effectLst>
              </a:rPr>
              <a:t>Dec 27/20  530 pm … start building </a:t>
            </a:r>
            <a:r>
              <a:rPr lang="en-US" sz="2400" b="1" dirty="0" err="1">
                <a:ln w="1905"/>
                <a:solidFill>
                  <a:schemeClr val="accent2">
                    <a:lumMod val="50000"/>
                  </a:schemeClr>
                </a:solidFill>
                <a:effectLst>
                  <a:innerShdw blurRad="69850" dist="43180" dir="5400000">
                    <a:srgbClr val="000000">
                      <a:alpha val="65000"/>
                    </a:srgbClr>
                  </a:innerShdw>
                </a:effectLst>
              </a:rPr>
              <a:t>omer</a:t>
            </a:r>
            <a:r>
              <a:rPr lang="en-US" sz="2400" b="1" dirty="0">
                <a:ln w="1905"/>
                <a:solidFill>
                  <a:schemeClr val="accent2">
                    <a:lumMod val="50000"/>
                  </a:schemeClr>
                </a:solidFill>
                <a:effectLst>
                  <a:innerShdw blurRad="69850" dist="43180" dir="5400000">
                    <a:srgbClr val="000000">
                      <a:alpha val="65000"/>
                    </a:srgbClr>
                  </a:innerShdw>
                </a:effectLst>
              </a:rPr>
              <a:t> trips on charts cut &amp; paste at table.  Moses Calendar??</a:t>
            </a:r>
          </a:p>
          <a:p>
            <a:r>
              <a:rPr lang="en-US" sz="2400" b="1" dirty="0">
                <a:ln w="1905"/>
                <a:solidFill>
                  <a:schemeClr val="accent2">
                    <a:lumMod val="50000"/>
                  </a:schemeClr>
                </a:solidFill>
                <a:effectLst>
                  <a:innerShdw blurRad="69850" dist="43180" dir="5400000">
                    <a:srgbClr val="000000">
                      <a:alpha val="65000"/>
                    </a:srgbClr>
                  </a:innerShdw>
                </a:effectLst>
              </a:rPr>
              <a:t>Dec 28/20  1 pm to 530 … cracked the study open – just to put into PPT now.  Yeah!  E to TA and DU.</a:t>
            </a:r>
          </a:p>
          <a:p>
            <a:r>
              <a:rPr lang="en-US" sz="2400" b="1" dirty="0">
                <a:ln w="1905"/>
                <a:solidFill>
                  <a:schemeClr val="accent2">
                    <a:lumMod val="50000"/>
                  </a:schemeClr>
                </a:solidFill>
                <a:effectLst>
                  <a:innerShdw blurRad="69850" dist="43180" dir="5400000">
                    <a:srgbClr val="000000">
                      <a:alpha val="65000"/>
                    </a:srgbClr>
                  </a:innerShdw>
                </a:effectLst>
              </a:rPr>
              <a:t>Dec 30/20  730 am – 930 pm … about 12 hours full time today.  Letter to </a:t>
            </a:r>
            <a:r>
              <a:rPr lang="en-US" sz="2400" b="1" dirty="0" err="1">
                <a:ln w="1905"/>
                <a:solidFill>
                  <a:schemeClr val="accent2">
                    <a:lumMod val="50000"/>
                  </a:schemeClr>
                </a:solidFill>
                <a:effectLst>
                  <a:innerShdw blurRad="69850" dist="43180" dir="5400000">
                    <a:srgbClr val="000000">
                      <a:alpha val="65000"/>
                    </a:srgbClr>
                  </a:innerShdw>
                </a:effectLst>
              </a:rPr>
              <a:t>dennis</a:t>
            </a:r>
            <a:r>
              <a:rPr lang="en-US" sz="2400" b="1" dirty="0">
                <a:ln w="1905"/>
                <a:solidFill>
                  <a:schemeClr val="accent2">
                    <a:lumMod val="50000"/>
                  </a:schemeClr>
                </a:solidFill>
                <a:effectLst>
                  <a:innerShdw blurRad="69850" dist="43180" dir="5400000">
                    <a:srgbClr val="000000">
                      <a:alpha val="65000"/>
                    </a:srgbClr>
                  </a:innerShdw>
                </a:effectLst>
              </a:rPr>
              <a:t> &amp; Tim on slide 2 for edit going to </a:t>
            </a:r>
            <a:r>
              <a:rPr lang="en-US" sz="2400" b="1" dirty="0" err="1">
                <a:ln w="1905"/>
                <a:solidFill>
                  <a:schemeClr val="accent2">
                    <a:lumMod val="50000"/>
                  </a:schemeClr>
                </a:solidFill>
                <a:effectLst>
                  <a:innerShdw blurRad="69850" dist="43180" dir="5400000">
                    <a:srgbClr val="000000">
                      <a:alpha val="65000"/>
                    </a:srgbClr>
                  </a:innerShdw>
                </a:effectLst>
              </a:rPr>
              <a:t>dennis</a:t>
            </a:r>
            <a:r>
              <a:rPr lang="en-US" sz="2400" b="1" dirty="0">
                <a:ln w="1905"/>
                <a:solidFill>
                  <a:schemeClr val="accent2">
                    <a:lumMod val="50000"/>
                  </a:schemeClr>
                </a:solidFill>
                <a:effectLst>
                  <a:innerShdw blurRad="69850" dist="43180" dir="5400000">
                    <a:srgbClr val="000000">
                      <a:alpha val="65000"/>
                    </a:srgbClr>
                  </a:innerShdw>
                </a:effectLst>
              </a:rPr>
              <a:t> on </a:t>
            </a:r>
            <a:r>
              <a:rPr lang="en-US" sz="2400" b="1" dirty="0" err="1">
                <a:ln w="1905"/>
                <a:solidFill>
                  <a:schemeClr val="accent2">
                    <a:lumMod val="50000"/>
                  </a:schemeClr>
                </a:solidFill>
                <a:effectLst>
                  <a:innerShdw blurRad="69850" dist="43180" dir="5400000">
                    <a:srgbClr val="000000">
                      <a:alpha val="65000"/>
                    </a:srgbClr>
                  </a:innerShdw>
                </a:effectLst>
              </a:rPr>
              <a:t>thurs</a:t>
            </a:r>
            <a:r>
              <a:rPr lang="en-US" sz="2400" b="1" dirty="0">
                <a:ln w="1905"/>
                <a:solidFill>
                  <a:schemeClr val="accent2">
                    <a:lumMod val="50000"/>
                  </a:schemeClr>
                </a:solidFill>
                <a:effectLst>
                  <a:innerShdw blurRad="69850" dist="43180" dir="5400000">
                    <a:srgbClr val="000000">
                      <a:alpha val="65000"/>
                    </a:srgbClr>
                  </a:innerShdw>
                </a:effectLst>
              </a:rPr>
              <a:t> pm.</a:t>
            </a:r>
          </a:p>
          <a:p>
            <a:r>
              <a:rPr lang="en-US" sz="2400" b="1" dirty="0">
                <a:ln w="1905"/>
                <a:solidFill>
                  <a:schemeClr val="accent2">
                    <a:lumMod val="50000"/>
                  </a:schemeClr>
                </a:solidFill>
                <a:effectLst>
                  <a:innerShdw blurRad="69850" dist="43180" dir="5400000">
                    <a:srgbClr val="000000">
                      <a:alpha val="65000"/>
                    </a:srgbClr>
                  </a:innerShdw>
                </a:effectLst>
              </a:rPr>
              <a:t>Dec 31/20   start at slide 84 – </a:t>
            </a:r>
            <a:r>
              <a:rPr lang="en-US" sz="2400" b="1" dirty="0" err="1">
                <a:ln w="1905"/>
                <a:solidFill>
                  <a:schemeClr val="accent2">
                    <a:lumMod val="50000"/>
                  </a:schemeClr>
                </a:solidFill>
                <a:effectLst>
                  <a:innerShdw blurRad="69850" dist="43180" dir="5400000">
                    <a:srgbClr val="000000">
                      <a:alpha val="65000"/>
                    </a:srgbClr>
                  </a:innerShdw>
                </a:effectLst>
              </a:rPr>
              <a:t>sivan</a:t>
            </a:r>
            <a:r>
              <a:rPr lang="en-US" sz="2400" b="1" dirty="0">
                <a:ln w="1905"/>
                <a:solidFill>
                  <a:schemeClr val="accent2">
                    <a:lumMod val="50000"/>
                  </a:schemeClr>
                </a:solidFill>
                <a:effectLst>
                  <a:innerShdw blurRad="69850" dist="43180" dir="5400000">
                    <a:srgbClr val="000000">
                      <a:alpha val="65000"/>
                    </a:srgbClr>
                  </a:innerShdw>
                </a:effectLst>
              </a:rPr>
              <a:t> – 3</a:t>
            </a:r>
            <a:r>
              <a:rPr lang="en-US" sz="2400" b="1" baseline="30000" dirty="0">
                <a:ln w="1905"/>
                <a:solidFill>
                  <a:schemeClr val="accent2">
                    <a:lumMod val="50000"/>
                  </a:schemeClr>
                </a:solidFill>
                <a:effectLst>
                  <a:innerShdw blurRad="69850" dist="43180" dir="5400000">
                    <a:srgbClr val="000000">
                      <a:alpha val="65000"/>
                    </a:srgbClr>
                  </a:innerShdw>
                </a:effectLst>
              </a:rPr>
              <a:t>rd</a:t>
            </a:r>
            <a:r>
              <a:rPr lang="en-US" sz="2400" b="1" dirty="0">
                <a:ln w="1905"/>
                <a:solidFill>
                  <a:schemeClr val="accent2">
                    <a:lumMod val="50000"/>
                  </a:schemeClr>
                </a:solidFill>
                <a:effectLst>
                  <a:innerShdw blurRad="69850" dist="43180" dir="5400000">
                    <a:srgbClr val="000000">
                      <a:alpha val="65000"/>
                    </a:srgbClr>
                  </a:innerShdw>
                </a:effectLst>
              </a:rPr>
              <a:t> month 600 am-730; 1100 – 100 pm – finally found a map of roman roads that </a:t>
            </a:r>
            <a:r>
              <a:rPr lang="en-US" sz="2400" b="1" dirty="0" err="1">
                <a:ln w="1905"/>
                <a:solidFill>
                  <a:schemeClr val="accent2">
                    <a:lumMod val="50000"/>
                  </a:schemeClr>
                </a:solidFill>
                <a:effectLst>
                  <a:innerShdw blurRad="69850" dist="43180" dir="5400000">
                    <a:srgbClr val="000000">
                      <a:alpha val="65000"/>
                    </a:srgbClr>
                  </a:innerShdw>
                </a:effectLst>
              </a:rPr>
              <a:t>paul</a:t>
            </a:r>
            <a:r>
              <a:rPr lang="en-US" sz="2400" b="1" dirty="0">
                <a:ln w="1905"/>
                <a:solidFill>
                  <a:schemeClr val="accent2">
                    <a:lumMod val="50000"/>
                  </a:schemeClr>
                </a:solidFill>
                <a:effectLst>
                  <a:innerShdw blurRad="69850" dist="43180" dir="5400000">
                    <a:srgbClr val="000000">
                      <a:alpha val="65000"/>
                    </a:srgbClr>
                  </a:innerShdw>
                </a:effectLst>
              </a:rPr>
              <a:t> would have travelled on.  </a:t>
            </a:r>
            <a:r>
              <a:rPr lang="en-US" sz="2400" b="1" dirty="0">
                <a:ln w="1905"/>
                <a:solidFill>
                  <a:srgbClr val="FF0000"/>
                </a:solidFill>
                <a:effectLst>
                  <a:innerShdw blurRad="69850" dist="43180" dir="5400000">
                    <a:srgbClr val="000000">
                      <a:alpha val="65000"/>
                    </a:srgbClr>
                  </a:innerShdw>
                </a:effectLst>
              </a:rPr>
              <a:t>Most only walked 3 mph – need to change that </a:t>
            </a:r>
            <a:r>
              <a:rPr lang="en-US" sz="2400" b="1" dirty="0">
                <a:ln w="1905"/>
                <a:solidFill>
                  <a:schemeClr val="accent2">
                    <a:lumMod val="50000"/>
                  </a:schemeClr>
                </a:solidFill>
                <a:effectLst>
                  <a:innerShdw blurRad="69850" dist="43180" dir="5400000">
                    <a:srgbClr val="000000">
                      <a:alpha val="65000"/>
                    </a:srgbClr>
                  </a:innerShdw>
                </a:effectLst>
              </a:rPr>
              <a:t>too. </a:t>
            </a:r>
          </a:p>
          <a:p>
            <a:r>
              <a:rPr lang="en-US" sz="2400" b="1" dirty="0">
                <a:ln w="1905"/>
                <a:solidFill>
                  <a:srgbClr val="FF0000"/>
                </a:solidFill>
                <a:effectLst>
                  <a:innerShdw blurRad="69850" dist="43180" dir="5400000">
                    <a:srgbClr val="000000">
                      <a:alpha val="65000"/>
                    </a:srgbClr>
                  </a:innerShdw>
                </a:effectLst>
              </a:rPr>
              <a:t>Finished at midnight at slide 99 </a:t>
            </a:r>
            <a:r>
              <a:rPr lang="en-US" sz="2400" b="1" dirty="0">
                <a:ln w="1905"/>
                <a:solidFill>
                  <a:schemeClr val="accent2">
                    <a:lumMod val="50000"/>
                  </a:schemeClr>
                </a:solidFill>
                <a:effectLst>
                  <a:innerShdw blurRad="69850" dist="43180" dir="5400000">
                    <a:srgbClr val="000000">
                      <a:alpha val="65000"/>
                    </a:srgbClr>
                  </a:innerShdw>
                </a:effectLst>
              </a:rPr>
              <a:t>– now to do a huge proof read and get everything in order.  I long 18 </a:t>
            </a:r>
            <a:r>
              <a:rPr lang="en-US" sz="2400" b="1" dirty="0" err="1">
                <a:ln w="1905"/>
                <a:solidFill>
                  <a:schemeClr val="accent2">
                    <a:lumMod val="50000"/>
                  </a:schemeClr>
                </a:solidFill>
                <a:effectLst>
                  <a:innerShdw blurRad="69850" dist="43180" dir="5400000">
                    <a:srgbClr val="000000">
                      <a:alpha val="65000"/>
                    </a:srgbClr>
                  </a:innerShdw>
                </a:effectLst>
              </a:rPr>
              <a:t>hr</a:t>
            </a:r>
            <a:r>
              <a:rPr lang="en-US" sz="2400" b="1" dirty="0">
                <a:ln w="1905"/>
                <a:solidFill>
                  <a:schemeClr val="accent2">
                    <a:lumMod val="50000"/>
                  </a:schemeClr>
                </a:solidFill>
                <a:effectLst>
                  <a:innerShdw blurRad="69850" dist="43180" dir="5400000">
                    <a:srgbClr val="000000">
                      <a:alpha val="65000"/>
                    </a:srgbClr>
                  </a:innerShdw>
                </a:effectLst>
              </a:rPr>
              <a:t> day, but almost done.  Emailed TA and DU what’s up next.</a:t>
            </a:r>
            <a:r>
              <a:rPr lang="en-US" sz="2400" b="1" dirty="0">
                <a:ln w="1905"/>
                <a:solidFill>
                  <a:srgbClr val="FF0000"/>
                </a:solidFill>
                <a:effectLst>
                  <a:innerShdw blurRad="69850" dist="43180" dir="5400000">
                    <a:srgbClr val="000000">
                      <a:alpha val="65000"/>
                    </a:srgbClr>
                  </a:innerShdw>
                </a:effectLst>
              </a:rPr>
              <a:t>  18 hrs. of work today.</a:t>
            </a:r>
            <a:endParaRPr lang="en-US" sz="2400" b="1" dirty="0">
              <a:ln w="1905"/>
              <a:solidFill>
                <a:schemeClr val="accent2">
                  <a:lumMod val="50000"/>
                </a:schemeClr>
              </a:solidFill>
              <a:effectLst>
                <a:innerShdw blurRad="69850" dist="43180" dir="5400000">
                  <a:srgbClr val="000000">
                    <a:alpha val="65000"/>
                  </a:srgbClr>
                </a:innerShdw>
              </a:effectLst>
            </a:endParaRPr>
          </a:p>
          <a:p>
            <a:r>
              <a:rPr lang="en-US" sz="2400" b="1" dirty="0">
                <a:ln w="1905"/>
                <a:solidFill>
                  <a:schemeClr val="accent2">
                    <a:lumMod val="50000"/>
                  </a:schemeClr>
                </a:solidFill>
                <a:effectLst>
                  <a:innerShdw blurRad="69850" dist="43180" dir="5400000">
                    <a:srgbClr val="000000">
                      <a:alpha val="65000"/>
                    </a:srgbClr>
                  </a:innerShdw>
                </a:effectLst>
              </a:rPr>
              <a:t>Jan 1/21  630 -930. 1030 am – 1230 pm [gen. proof read to slide 67 – ready to print for big proofing and see if the wind, and cloud information should be moved to the beginning. EAT/break  1320- -  </a:t>
            </a:r>
            <a:r>
              <a:rPr lang="en-US" sz="2400" b="1" dirty="0">
                <a:ln w="1905"/>
                <a:solidFill>
                  <a:srgbClr val="70403C"/>
                </a:solidFill>
                <a:effectLst>
                  <a:innerShdw blurRad="69850" dist="43180" dir="5400000">
                    <a:srgbClr val="000000">
                      <a:alpha val="65000"/>
                    </a:srgbClr>
                  </a:innerShdw>
                </a:effectLst>
              </a:rPr>
              <a:t>1) change out </a:t>
            </a:r>
            <a:r>
              <a:rPr lang="en-US" sz="2400" b="1" dirty="0" err="1">
                <a:ln w="1905"/>
                <a:solidFill>
                  <a:srgbClr val="70403C"/>
                </a:solidFill>
                <a:effectLst>
                  <a:innerShdw blurRad="69850" dist="43180" dir="5400000">
                    <a:srgbClr val="000000">
                      <a:alpha val="65000"/>
                    </a:srgbClr>
                  </a:innerShdw>
                </a:effectLst>
              </a:rPr>
              <a:t>zif-sivan</a:t>
            </a:r>
            <a:r>
              <a:rPr lang="en-US" sz="2400" b="1" dirty="0">
                <a:ln w="1905"/>
                <a:solidFill>
                  <a:srgbClr val="70403C"/>
                </a:solidFill>
                <a:effectLst>
                  <a:innerShdw blurRad="69850" dist="43180" dir="5400000">
                    <a:srgbClr val="000000">
                      <a:alpha val="65000"/>
                    </a:srgbClr>
                  </a:innerShdw>
                </a:effectLst>
              </a:rPr>
              <a:t>?  2) </a:t>
            </a:r>
            <a:r>
              <a:rPr lang="en-US" sz="2400" b="1" strike="sngStrike" dirty="0">
                <a:ln w="1905"/>
                <a:solidFill>
                  <a:srgbClr val="70403C"/>
                </a:solidFill>
                <a:effectLst>
                  <a:innerShdw blurRad="69850" dist="43180" dir="5400000">
                    <a:srgbClr val="000000">
                      <a:alpha val="65000"/>
                    </a:srgbClr>
                  </a:innerShdw>
                </a:effectLst>
              </a:rPr>
              <a:t>check for god &amp; lord </a:t>
            </a:r>
            <a:r>
              <a:rPr lang="en-US" sz="2400" b="1" dirty="0">
                <a:ln w="1905"/>
                <a:solidFill>
                  <a:srgbClr val="70403C"/>
                </a:solidFill>
                <a:effectLst>
                  <a:innerShdw blurRad="69850" dist="43180" dir="5400000">
                    <a:srgbClr val="000000">
                      <a:alpha val="65000"/>
                    </a:srgbClr>
                  </a:innerShdw>
                </a:effectLst>
              </a:rPr>
              <a:t>3) take off </a:t>
            </a:r>
            <a:r>
              <a:rPr lang="en-US" sz="2400" b="1" dirty="0" err="1">
                <a:ln w="1905"/>
                <a:solidFill>
                  <a:srgbClr val="70403C"/>
                </a:solidFill>
                <a:effectLst>
                  <a:innerShdw blurRad="69850" dist="43180" dir="5400000">
                    <a:srgbClr val="000000">
                      <a:alpha val="65000"/>
                    </a:srgbClr>
                  </a:innerShdw>
                </a:effectLst>
              </a:rPr>
              <a:t>bkgds</a:t>
            </a:r>
            <a:r>
              <a:rPr lang="en-US" sz="2400" b="1" dirty="0">
                <a:ln w="1905"/>
                <a:solidFill>
                  <a:srgbClr val="70403C"/>
                </a:solidFill>
                <a:effectLst>
                  <a:innerShdw blurRad="69850" dist="43180" dir="5400000">
                    <a:srgbClr val="000000">
                      <a:alpha val="65000"/>
                    </a:srgbClr>
                  </a:innerShdw>
                </a:effectLst>
              </a:rPr>
              <a:t>; 4) Index has to be organized; 5) travel time by horses – note that this is not really needed as Paul was just being transported with his items.  6)  remove underlines; 7) animation; 8) move the wind cloud information to the beginning;  9)</a:t>
            </a:r>
          </a:p>
          <a:p>
            <a:r>
              <a:rPr lang="en-US" sz="2400" b="1" dirty="0">
                <a:ln w="1905"/>
                <a:solidFill>
                  <a:srgbClr val="70403C"/>
                </a:solidFill>
                <a:effectLst>
                  <a:innerShdw blurRad="69850" dist="43180" dir="5400000">
                    <a:srgbClr val="000000">
                      <a:alpha val="65000"/>
                    </a:srgbClr>
                  </a:innerShdw>
                </a:effectLst>
              </a:rPr>
              <a:t>Jan 14/21:  Final edit hopefully  1015 am; troubles with PPT at 1 pm.  4 pm: </a:t>
            </a:r>
            <a:r>
              <a:rPr lang="en-US" sz="2400" b="1" dirty="0" err="1">
                <a:ln w="1905"/>
                <a:solidFill>
                  <a:srgbClr val="70403C"/>
                </a:solidFill>
                <a:effectLst>
                  <a:innerShdw blurRad="69850" dist="43180" dir="5400000">
                    <a:srgbClr val="000000">
                      <a:alpha val="65000"/>
                    </a:srgbClr>
                  </a:innerShdw>
                </a:effectLst>
              </a:rPr>
              <a:t>bkgds</a:t>
            </a:r>
            <a:r>
              <a:rPr lang="en-US" sz="2400" b="1" dirty="0">
                <a:ln w="1905"/>
                <a:solidFill>
                  <a:srgbClr val="70403C"/>
                </a:solidFill>
                <a:effectLst>
                  <a:innerShdw blurRad="69850" dist="43180" dir="5400000">
                    <a:srgbClr val="000000">
                      <a:alpha val="65000"/>
                    </a:srgbClr>
                  </a:innerShdw>
                </a:effectLst>
              </a:rPr>
              <a:t> fixed to 510 pm; start at slide 18 next</a:t>
            </a:r>
          </a:p>
          <a:p>
            <a:r>
              <a:rPr lang="en-US" sz="2400" b="1" dirty="0">
                <a:ln w="1905"/>
                <a:solidFill>
                  <a:srgbClr val="70403C"/>
                </a:solidFill>
                <a:effectLst>
                  <a:innerShdw blurRad="69850" dist="43180" dir="5400000">
                    <a:srgbClr val="000000">
                      <a:alpha val="65000"/>
                    </a:srgbClr>
                  </a:innerShdw>
                </a:effectLst>
              </a:rPr>
              <a:t>Jan 15/21:   worked about 6 hrs. and got a lot of stuff pulled together to places.  Jan 16</a:t>
            </a:r>
            <a:r>
              <a:rPr lang="en-US" sz="2400" b="1" baseline="30000" dirty="0">
                <a:ln w="1905"/>
                <a:solidFill>
                  <a:srgbClr val="70403C"/>
                </a:solidFill>
                <a:effectLst>
                  <a:innerShdw blurRad="69850" dist="43180" dir="5400000">
                    <a:srgbClr val="000000">
                      <a:alpha val="65000"/>
                    </a:srgbClr>
                  </a:innerShdw>
                </a:effectLst>
              </a:rPr>
              <a:t>th</a:t>
            </a:r>
            <a:r>
              <a:rPr lang="en-US" sz="2400" b="1" dirty="0">
                <a:ln w="1905"/>
                <a:solidFill>
                  <a:srgbClr val="70403C"/>
                </a:solidFill>
                <a:effectLst>
                  <a:innerShdw blurRad="69850" dist="43180" dir="5400000">
                    <a:srgbClr val="000000">
                      <a:alpha val="65000"/>
                    </a:srgbClr>
                  </a:innerShdw>
                </a:effectLst>
              </a:rPr>
              <a:t>:  3 hrs. and finished the basics – just to check now.  </a:t>
            </a:r>
          </a:p>
          <a:p>
            <a:r>
              <a:rPr lang="en-US" sz="2400" b="1" dirty="0">
                <a:ln w="1905"/>
                <a:solidFill>
                  <a:srgbClr val="FF0000"/>
                </a:solidFill>
                <a:effectLst>
                  <a:innerShdw blurRad="69850" dist="43180" dir="5400000">
                    <a:srgbClr val="000000">
                      <a:alpha val="65000"/>
                    </a:srgbClr>
                  </a:innerShdw>
                </a:effectLst>
              </a:rPr>
              <a:t>Slides 53 &amp; 57 finished ready to check with RF … then print and check everything.  830 &amp; 4 pm Sabbath.  5 Hrs. with RF; finish at 220 am.  Email to Tim for editing.</a:t>
            </a:r>
          </a:p>
          <a:p>
            <a:r>
              <a:rPr lang="en-US" sz="2400" b="1" dirty="0">
                <a:ln w="1905"/>
                <a:solidFill>
                  <a:srgbClr val="70403C"/>
                </a:solidFill>
                <a:effectLst>
                  <a:innerShdw blurRad="69850" dist="43180" dir="5400000">
                    <a:srgbClr val="000000">
                      <a:alpha val="65000"/>
                    </a:srgbClr>
                  </a:innerShdw>
                </a:effectLst>
              </a:rPr>
              <a:t>Sunday jam 17/21 – </a:t>
            </a:r>
            <a:r>
              <a:rPr lang="en-US" sz="2400" b="1" dirty="0" err="1">
                <a:ln w="1905"/>
                <a:solidFill>
                  <a:srgbClr val="70403C"/>
                </a:solidFill>
                <a:effectLst>
                  <a:innerShdw blurRad="69850" dist="43180" dir="5400000">
                    <a:srgbClr val="000000">
                      <a:alpha val="65000"/>
                    </a:srgbClr>
                  </a:innerShdw>
                </a:effectLst>
              </a:rPr>
              <a:t>tim</a:t>
            </a:r>
            <a:r>
              <a:rPr lang="en-US" sz="2400" b="1" dirty="0">
                <a:ln w="1905"/>
                <a:solidFill>
                  <a:srgbClr val="70403C"/>
                </a:solidFill>
                <a:effectLst>
                  <a:innerShdw blurRad="69850" dist="43180" dir="5400000">
                    <a:srgbClr val="000000">
                      <a:alpha val="65000"/>
                    </a:srgbClr>
                  </a:innerShdw>
                </a:effectLst>
              </a:rPr>
              <a:t> likes the study … 1 pm:  edit 6 for </a:t>
            </a:r>
            <a:r>
              <a:rPr lang="en-US" sz="2400" b="1" dirty="0" err="1">
                <a:ln w="1905"/>
                <a:solidFill>
                  <a:srgbClr val="70403C"/>
                </a:solidFill>
                <a:effectLst>
                  <a:innerShdw blurRad="69850" dist="43180" dir="5400000">
                    <a:srgbClr val="000000">
                      <a:alpha val="65000"/>
                    </a:srgbClr>
                  </a:innerShdw>
                </a:effectLst>
              </a:rPr>
              <a:t>cf</a:t>
            </a:r>
            <a:r>
              <a:rPr lang="en-US" sz="2400" b="1" dirty="0">
                <a:ln w="1905"/>
                <a:solidFill>
                  <a:srgbClr val="70403C"/>
                </a:solidFill>
                <a:effectLst>
                  <a:innerShdw blurRad="69850" dist="43180" dir="5400000">
                    <a:srgbClr val="000000">
                      <a:alpha val="65000"/>
                    </a:srgbClr>
                  </a:innerShdw>
                </a:effectLst>
              </a:rPr>
              <a:t>;  worked from noon to 10 pm.  Added 75-78 and fixed slide 27.  Started some animation – got charts 70-74 done.  TA said it was hard to follow the 1</a:t>
            </a:r>
            <a:r>
              <a:rPr lang="en-US" sz="2400" b="1" baseline="30000" dirty="0">
                <a:ln w="1905"/>
                <a:solidFill>
                  <a:srgbClr val="70403C"/>
                </a:solidFill>
                <a:effectLst>
                  <a:innerShdw blurRad="69850" dist="43180" dir="5400000">
                    <a:srgbClr val="000000">
                      <a:alpha val="65000"/>
                    </a:srgbClr>
                  </a:innerShdw>
                </a:effectLst>
              </a:rPr>
              <a:t>st</a:t>
            </a:r>
            <a:r>
              <a:rPr lang="en-US" sz="2400" b="1" dirty="0">
                <a:ln w="1905"/>
                <a:solidFill>
                  <a:srgbClr val="70403C"/>
                </a:solidFill>
                <a:effectLst>
                  <a:innerShdw blurRad="69850" dist="43180" dir="5400000">
                    <a:srgbClr val="000000">
                      <a:alpha val="65000"/>
                    </a:srgbClr>
                  </a:innerShdw>
                </a:effectLst>
              </a:rPr>
              <a:t> time without animation.  Wants to expand to floating WS problems – and debunking Enoch.  Emailed at 10 pm Jan 17/21. </a:t>
            </a:r>
          </a:p>
          <a:p>
            <a:r>
              <a:rPr lang="en-US" sz="2400" b="1" dirty="0">
                <a:ln w="1905"/>
                <a:solidFill>
                  <a:srgbClr val="0070C0"/>
                </a:solidFill>
                <a:effectLst>
                  <a:innerShdw blurRad="69850" dist="43180" dir="5400000">
                    <a:srgbClr val="000000">
                      <a:alpha val="65000"/>
                    </a:srgbClr>
                  </a:innerShdw>
                </a:effectLst>
              </a:rPr>
              <a:t>Jan 18/21 – getting too long – have to split into 3 parts, but barrel through and teach all at once and have Neil break up into 3 parts for the web.  </a:t>
            </a:r>
            <a:r>
              <a:rPr lang="en-US" sz="2400" b="1" dirty="0">
                <a:ln w="1905"/>
                <a:solidFill>
                  <a:srgbClr val="9900FF"/>
                </a:solidFill>
                <a:effectLst>
                  <a:innerShdw blurRad="69850" dist="43180" dir="5400000">
                    <a:srgbClr val="000000">
                      <a:alpha val="65000"/>
                    </a:srgbClr>
                  </a:innerShdw>
                </a:effectLst>
              </a:rPr>
              <a:t>12 full hours today to get into a good final state and email to </a:t>
            </a:r>
            <a:r>
              <a:rPr lang="en-US" sz="2400" b="1" dirty="0" err="1">
                <a:ln w="1905"/>
                <a:solidFill>
                  <a:srgbClr val="9900FF"/>
                </a:solidFill>
                <a:effectLst>
                  <a:innerShdw blurRad="69850" dist="43180" dir="5400000">
                    <a:srgbClr val="000000">
                      <a:alpha val="65000"/>
                    </a:srgbClr>
                  </a:innerShdw>
                </a:effectLst>
              </a:rPr>
              <a:t>tim</a:t>
            </a:r>
            <a:r>
              <a:rPr lang="en-US" sz="2400" b="1" dirty="0">
                <a:ln w="1905"/>
                <a:solidFill>
                  <a:srgbClr val="9900FF"/>
                </a:solidFill>
                <a:effectLst>
                  <a:innerShdw blurRad="69850" dist="43180" dir="5400000">
                    <a:srgbClr val="000000">
                      <a:alpha val="65000"/>
                    </a:srgbClr>
                  </a:innerShdw>
                </a:effectLst>
              </a:rPr>
              <a:t> at 10 pm … ready to print and proof – pick out </a:t>
            </a:r>
            <a:r>
              <a:rPr lang="en-US" sz="2400" b="1" dirty="0" err="1">
                <a:ln w="1905"/>
                <a:solidFill>
                  <a:srgbClr val="9900FF"/>
                </a:solidFill>
                <a:effectLst>
                  <a:innerShdw blurRad="69850" dist="43180" dir="5400000">
                    <a:srgbClr val="000000">
                      <a:alpha val="65000"/>
                    </a:srgbClr>
                  </a:innerShdw>
                </a:effectLst>
              </a:rPr>
              <a:t>tim’s</a:t>
            </a:r>
            <a:r>
              <a:rPr lang="en-US" sz="2400" b="1" dirty="0">
                <a:ln w="1905"/>
                <a:solidFill>
                  <a:srgbClr val="9900FF"/>
                </a:solidFill>
                <a:effectLst>
                  <a:innerShdw blurRad="69850" dist="43180" dir="5400000">
                    <a:srgbClr val="000000">
                      <a:alpha val="65000"/>
                    </a:srgbClr>
                  </a:innerShdw>
                </a:effectLst>
              </a:rPr>
              <a:t> slides and do pronunciation of towns</a:t>
            </a:r>
          </a:p>
          <a:p>
            <a:r>
              <a:rPr lang="en-US" sz="4000" b="1" dirty="0">
                <a:ln w="1905"/>
                <a:solidFill>
                  <a:srgbClr val="9900FF"/>
                </a:solidFill>
                <a:effectLst>
                  <a:innerShdw blurRad="69850" dist="43180" dir="5400000">
                    <a:srgbClr val="000000">
                      <a:alpha val="65000"/>
                    </a:srgbClr>
                  </a:innerShdw>
                </a:effectLst>
              </a:rPr>
              <a:t>Jan 19/21:  Tim did not understand Tuesday </a:t>
            </a:r>
            <a:r>
              <a:rPr lang="en-US" sz="4000" b="1" dirty="0" err="1">
                <a:ln w="1905"/>
                <a:solidFill>
                  <a:srgbClr val="9900FF"/>
                </a:solidFill>
                <a:effectLst>
                  <a:innerShdw blurRad="69850" dist="43180" dir="5400000">
                    <a:srgbClr val="000000">
                      <a:alpha val="65000"/>
                    </a:srgbClr>
                  </a:innerShdw>
                </a:effectLst>
              </a:rPr>
              <a:t>passover</a:t>
            </a:r>
            <a:r>
              <a:rPr lang="en-US" sz="4000" b="1" dirty="0">
                <a:ln w="1905"/>
                <a:solidFill>
                  <a:srgbClr val="9900FF"/>
                </a:solidFill>
                <a:effectLst>
                  <a:innerShdw blurRad="69850" dist="43180" dir="5400000">
                    <a:srgbClr val="000000">
                      <a:alpha val="65000"/>
                    </a:srgbClr>
                  </a:innerShdw>
                </a:effectLst>
              </a:rPr>
              <a:t> – designed new slide #77 to lock down that truth.  New slide at 112.  Emailed to Tim 830 pm.  </a:t>
            </a:r>
            <a:r>
              <a:rPr lang="en-US" sz="4000" b="1" dirty="0">
                <a:ln w="1905"/>
                <a:effectLst>
                  <a:innerShdw blurRad="69850" dist="43180" dir="5400000">
                    <a:srgbClr val="000000">
                      <a:alpha val="65000"/>
                    </a:srgbClr>
                  </a:innerShdw>
                </a:effectLst>
              </a:rPr>
              <a:t>Jan 20/21 Wed:  got anim. Checked as far as 63; email to </a:t>
            </a:r>
            <a:r>
              <a:rPr lang="en-US" sz="4000" b="1" dirty="0" err="1">
                <a:ln w="1905"/>
                <a:effectLst>
                  <a:innerShdw blurRad="69850" dist="43180" dir="5400000">
                    <a:srgbClr val="000000">
                      <a:alpha val="65000"/>
                    </a:srgbClr>
                  </a:innerShdw>
                </a:effectLst>
              </a:rPr>
              <a:t>tim</a:t>
            </a:r>
            <a:r>
              <a:rPr lang="en-US" sz="4000" b="1" dirty="0">
                <a:ln w="1905"/>
                <a:effectLst>
                  <a:innerShdw blurRad="69850" dist="43180" dir="5400000">
                    <a:srgbClr val="000000">
                      <a:alpha val="65000"/>
                    </a:srgbClr>
                  </a:innerShdw>
                </a:effectLst>
              </a:rPr>
              <a:t> to have a look, and I’ll finish later.  Added new slide 83 and added subtitle to slide 1.  rec’d back fro TA 730 pm. </a:t>
            </a:r>
            <a:r>
              <a:rPr lang="en-US" sz="4000" b="1" dirty="0">
                <a:ln w="1905"/>
                <a:solidFill>
                  <a:srgbClr val="9900FF"/>
                </a:solidFill>
                <a:effectLst>
                  <a:innerShdw blurRad="69850" dist="43180" dir="5400000">
                    <a:srgbClr val="000000">
                      <a:alpha val="65000"/>
                    </a:srgbClr>
                  </a:innerShdw>
                </a:effectLst>
              </a:rPr>
              <a:t> </a:t>
            </a:r>
          </a:p>
          <a:p>
            <a:r>
              <a:rPr lang="en-US" sz="4000" b="1" dirty="0">
                <a:ln w="1905"/>
                <a:solidFill>
                  <a:srgbClr val="9900FF"/>
                </a:solidFill>
                <a:effectLst>
                  <a:innerShdw blurRad="69850" dist="43180" dir="5400000">
                    <a:srgbClr val="000000">
                      <a:alpha val="65000"/>
                    </a:srgbClr>
                  </a:innerShdw>
                </a:effectLst>
              </a:rPr>
              <a:t>Jan 21/21:  added new slide at 114 and adjustments to #8.  TA is home today – maybe we’re done now.  150 pm</a:t>
            </a:r>
          </a:p>
          <a:p>
            <a:r>
              <a:rPr lang="en-US" sz="4000" b="1" dirty="0">
                <a:ln w="1905"/>
                <a:solidFill>
                  <a:srgbClr val="9900FF"/>
                </a:solidFill>
                <a:effectLst>
                  <a:innerShdw blurRad="69850" dist="43180" dir="5400000">
                    <a:srgbClr val="000000">
                      <a:alpha val="65000"/>
                    </a:srgbClr>
                  </a:innerShdw>
                </a:effectLst>
              </a:rPr>
              <a:t>Jan 22/21:  Completely done at 145 pm with a huge careful go-through.  Added slide 84 to cinch the battle of the calendars at 2:15 pm.                        May Yahuah bless as we’re ready to go.  Jan 23 – last min. changes on slide 84 for </a:t>
            </a:r>
            <a:r>
              <a:rPr lang="en-US" sz="4000" b="1" dirty="0" err="1">
                <a:ln w="1905"/>
                <a:solidFill>
                  <a:srgbClr val="9900FF"/>
                </a:solidFill>
                <a:effectLst>
                  <a:innerShdw blurRad="69850" dist="43180" dir="5400000">
                    <a:srgbClr val="000000">
                      <a:alpha val="65000"/>
                    </a:srgbClr>
                  </a:innerShdw>
                </a:effectLst>
              </a:rPr>
              <a:t>Rashbi</a:t>
            </a:r>
            <a:endParaRPr lang="en-US" sz="2400" b="1" dirty="0">
              <a:ln w="1905"/>
              <a:solidFill>
                <a:srgbClr val="C00000"/>
              </a:solidFill>
              <a:effectLst>
                <a:innerShdw blurRad="69850" dist="43180" dir="5400000">
                  <a:srgbClr val="000000">
                    <a:alpha val="65000"/>
                  </a:srgbClr>
                </a:innerShdw>
              </a:effectLst>
            </a:endParaRPr>
          </a:p>
          <a:p>
            <a:r>
              <a:rPr lang="en-US" sz="2400" dirty="0"/>
              <a:t>			</a:t>
            </a:r>
            <a:r>
              <a:rPr lang="en-US" sz="2400" dirty="0" err="1"/>
              <a:t>Mitulene</a:t>
            </a:r>
            <a:r>
              <a:rPr lang="en-US" sz="2400" dirty="0"/>
              <a:t> (</a:t>
            </a:r>
            <a:r>
              <a:rPr lang="en-US" sz="2400" dirty="0" err="1"/>
              <a:t>mit</a:t>
            </a:r>
            <a:r>
              <a:rPr lang="en-US" sz="2400" dirty="0"/>
              <a:t>-</a:t>
            </a:r>
            <a:r>
              <a:rPr lang="en-US" sz="2400" dirty="0" err="1"/>
              <a:t>oo</a:t>
            </a:r>
            <a:r>
              <a:rPr lang="en-US" sz="2400" dirty="0"/>
              <a:t>-lay'-nay)***          Chios (</a:t>
            </a:r>
            <a:r>
              <a:rPr lang="en-US" sz="2400" dirty="0" err="1"/>
              <a:t>khee</a:t>
            </a:r>
            <a:r>
              <a:rPr lang="en-US" sz="2400" dirty="0"/>
              <a:t>'-</a:t>
            </a:r>
            <a:r>
              <a:rPr lang="en-US" sz="2400" dirty="0" err="1"/>
              <a:t>os</a:t>
            </a:r>
            <a:r>
              <a:rPr lang="en-US" sz="2400" dirty="0"/>
              <a:t>)                </a:t>
            </a:r>
            <a:r>
              <a:rPr lang="en-US" sz="2400" dirty="0" err="1"/>
              <a:t>Trogyllium</a:t>
            </a:r>
            <a:r>
              <a:rPr lang="en-US" sz="2400" dirty="0"/>
              <a:t>    </a:t>
            </a:r>
            <a:r>
              <a:rPr lang="en-US" sz="2400" b="1" dirty="0"/>
              <a:t>Pronunciation</a:t>
            </a:r>
            <a:r>
              <a:rPr lang="en-US" sz="2400" dirty="0"/>
              <a:t>: </a:t>
            </a:r>
            <a:r>
              <a:rPr lang="en-US" sz="2400" dirty="0" err="1"/>
              <a:t>troh</a:t>
            </a:r>
            <a:r>
              <a:rPr lang="en-US" sz="2400" dirty="0"/>
              <a:t>-GOOL-lee-on            </a:t>
            </a:r>
          </a:p>
          <a:p>
            <a:r>
              <a:rPr lang="en-US" sz="2400" dirty="0"/>
              <a:t>							</a:t>
            </a:r>
            <a:r>
              <a:rPr lang="en-US" sz="2400" dirty="0" err="1"/>
              <a:t>Miletos</a:t>
            </a:r>
            <a:r>
              <a:rPr lang="en-US" sz="2400" dirty="0"/>
              <a:t> (mil'-ay-</a:t>
            </a:r>
            <a:r>
              <a:rPr lang="en-US" sz="2400" dirty="0" err="1"/>
              <a:t>tos</a:t>
            </a:r>
            <a:r>
              <a:rPr lang="en-US" sz="2400" dirty="0"/>
              <a:t>)              </a:t>
            </a:r>
            <a:r>
              <a:rPr lang="en-US" sz="2400" dirty="0" err="1"/>
              <a:t>Mnason</a:t>
            </a:r>
            <a:r>
              <a:rPr lang="en-US" sz="2400" dirty="0"/>
              <a:t> (</a:t>
            </a:r>
            <a:r>
              <a:rPr lang="en-US" sz="2400" dirty="0" err="1"/>
              <a:t>mnah</a:t>
            </a:r>
            <a:r>
              <a:rPr lang="en-US" sz="2400" dirty="0"/>
              <a:t>'-</a:t>
            </a:r>
            <a:r>
              <a:rPr lang="en-US" sz="2400" dirty="0" err="1"/>
              <a:t>sohn</a:t>
            </a:r>
            <a:r>
              <a:rPr lang="en-US" sz="2400" dirty="0"/>
              <a:t>)</a:t>
            </a:r>
          </a:p>
          <a:p>
            <a:r>
              <a:rPr lang="en-US" sz="2400" b="1" dirty="0"/>
              <a:t>Jan 23/21:  8pm … had to correct slides 73-113 … all the roman months were off by 2 days.  Huge mistake.  Ask Neil if he can put in the new slides.</a:t>
            </a:r>
          </a:p>
          <a:p>
            <a:endParaRPr lang="en-US" sz="2400" b="1" dirty="0">
              <a:ln w="1905"/>
              <a:solidFill>
                <a:srgbClr val="70403C"/>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63973801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2" descr="C:\Users\Rae\Desktop\3.19 Paul &amp; Pentecost\Art\watercolor sailboat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2001" cy="6875362"/>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20</a:t>
            </a:fld>
            <a:endParaRPr lang="en-US" dirty="0"/>
          </a:p>
        </p:txBody>
      </p:sp>
      <p:sp>
        <p:nvSpPr>
          <p:cNvPr id="4" name="Rectangle 3"/>
          <p:cNvSpPr/>
          <p:nvPr/>
        </p:nvSpPr>
        <p:spPr>
          <a:xfrm>
            <a:off x="341916" y="355038"/>
            <a:ext cx="7572724" cy="618630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400" b="1" dirty="0">
                <a:ln w="12700">
                  <a:solidFill>
                    <a:schemeClr val="tx2">
                      <a:satMod val="155000"/>
                    </a:schemeClr>
                  </a:solidFill>
                  <a:prstDash val="solid"/>
                </a:ln>
                <a:solidFill>
                  <a:srgbClr val="66330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t>Reasonable assessments </a:t>
            </a:r>
            <a:br>
              <a:rPr lang="en-US" sz="4400" b="1" dirty="0">
                <a:ln w="12700">
                  <a:solidFill>
                    <a:schemeClr val="tx2">
                      <a:satMod val="155000"/>
                    </a:schemeClr>
                  </a:solidFill>
                  <a:prstDash val="solid"/>
                </a:ln>
                <a:solidFill>
                  <a:srgbClr val="66330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br>
            <a:r>
              <a:rPr lang="en-US" sz="4400" b="1" dirty="0">
                <a:ln w="12700">
                  <a:solidFill>
                    <a:schemeClr val="tx2">
                      <a:satMod val="155000"/>
                    </a:schemeClr>
                  </a:solidFill>
                  <a:prstDash val="solid"/>
                </a:ln>
                <a:solidFill>
                  <a:srgbClr val="66330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t>of time will be made </a:t>
            </a:r>
            <a:br>
              <a:rPr lang="en-US" sz="4400" b="1" dirty="0">
                <a:ln w="12700">
                  <a:solidFill>
                    <a:schemeClr val="tx2">
                      <a:satMod val="155000"/>
                    </a:schemeClr>
                  </a:solidFill>
                  <a:prstDash val="solid"/>
                </a:ln>
                <a:solidFill>
                  <a:srgbClr val="66330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br>
            <a:r>
              <a:rPr lang="en-US" sz="4400" b="1" dirty="0">
                <a:ln w="12700">
                  <a:solidFill>
                    <a:schemeClr val="tx2">
                      <a:satMod val="155000"/>
                    </a:schemeClr>
                  </a:solidFill>
                  <a:prstDash val="solid"/>
                </a:ln>
                <a:solidFill>
                  <a:srgbClr val="66330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t>for each detail – </a:t>
            </a:r>
            <a:br>
              <a:rPr lang="en-US" sz="4400" b="1" dirty="0">
                <a:ln w="12700">
                  <a:solidFill>
                    <a:schemeClr val="tx2">
                      <a:satMod val="155000"/>
                    </a:schemeClr>
                  </a:solidFill>
                  <a:prstDash val="solid"/>
                </a:ln>
                <a:solidFill>
                  <a:srgbClr val="66330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br>
            <a:r>
              <a:rPr lang="en-US" sz="4400" b="1" dirty="0">
                <a:ln w="12700">
                  <a:solidFill>
                    <a:schemeClr val="tx2">
                      <a:satMod val="155000"/>
                    </a:schemeClr>
                  </a:solidFill>
                  <a:prstDash val="solid"/>
                </a:ln>
                <a:solidFill>
                  <a:srgbClr val="0070C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t>i) not to force an Omer count of 50 to fit </a:t>
            </a:r>
            <a:br>
              <a:rPr lang="en-US" sz="4400" b="1" dirty="0">
                <a:ln w="12700">
                  <a:solidFill>
                    <a:schemeClr val="tx2">
                      <a:satMod val="155000"/>
                    </a:schemeClr>
                  </a:solidFill>
                  <a:prstDash val="solid"/>
                </a:ln>
                <a:solidFill>
                  <a:srgbClr val="0070C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br>
            <a:r>
              <a:rPr lang="en-US" sz="4400" b="1" dirty="0">
                <a:ln w="12700">
                  <a:solidFill>
                    <a:schemeClr val="tx2">
                      <a:satMod val="155000"/>
                    </a:schemeClr>
                  </a:solidFill>
                  <a:prstDash val="solid"/>
                </a:ln>
                <a:solidFill>
                  <a:srgbClr val="0070C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t>Torah requirements, </a:t>
            </a:r>
            <a:br>
              <a:rPr lang="en-US" sz="4400" b="1" dirty="0">
                <a:ln w="12700">
                  <a:solidFill>
                    <a:schemeClr val="tx2">
                      <a:satMod val="155000"/>
                    </a:schemeClr>
                  </a:solidFill>
                  <a:prstDash val="solid"/>
                </a:ln>
                <a:solidFill>
                  <a:srgbClr val="0070C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br>
            <a:r>
              <a:rPr lang="en-US" sz="4400" b="1" dirty="0">
                <a:ln w="12700">
                  <a:solidFill>
                    <a:schemeClr val="tx2">
                      <a:satMod val="155000"/>
                    </a:schemeClr>
                  </a:solidFill>
                  <a:prstDash val="solid"/>
                </a:ln>
                <a:solidFill>
                  <a:srgbClr val="C0000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t>ii)</a:t>
            </a:r>
            <a:r>
              <a:rPr lang="en-US" sz="4400" b="1" dirty="0">
                <a:ln w="12700">
                  <a:solidFill>
                    <a:schemeClr val="tx2">
                      <a:satMod val="155000"/>
                    </a:schemeClr>
                  </a:solidFill>
                  <a:prstDash val="solid"/>
                </a:ln>
                <a:solidFill>
                  <a:srgbClr val="0070C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t> </a:t>
            </a:r>
            <a:r>
              <a:rPr lang="en-US" sz="4400" b="1" dirty="0">
                <a:ln w="12700">
                  <a:solidFill>
                    <a:schemeClr val="tx2">
                      <a:satMod val="155000"/>
                    </a:schemeClr>
                  </a:solidFill>
                  <a:prstDash val="solid"/>
                </a:ln>
                <a:solidFill>
                  <a:srgbClr val="C0000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t>nor to extend times unnecessarily to reach </a:t>
            </a:r>
            <a:br>
              <a:rPr lang="en-US" sz="4400" b="1" dirty="0">
                <a:ln w="12700">
                  <a:solidFill>
                    <a:schemeClr val="tx2">
                      <a:satMod val="155000"/>
                    </a:schemeClr>
                  </a:solidFill>
                  <a:prstDash val="solid"/>
                </a:ln>
                <a:solidFill>
                  <a:srgbClr val="C0000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br>
            <a:r>
              <a:rPr lang="en-US" sz="4400" b="1" dirty="0">
                <a:ln w="12700">
                  <a:solidFill>
                    <a:schemeClr val="tx2">
                      <a:satMod val="155000"/>
                    </a:schemeClr>
                  </a:solidFill>
                  <a:prstDash val="solid"/>
                </a:ln>
                <a:solidFill>
                  <a:srgbClr val="C0000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rPr>
              <a:t>to an Omer 99 count.</a:t>
            </a:r>
            <a:endParaRPr lang="en-US" sz="4400" b="1" cap="none" spc="0" dirty="0">
              <a:ln w="12700">
                <a:solidFill>
                  <a:schemeClr val="tx2">
                    <a:satMod val="155000"/>
                  </a:schemeClr>
                </a:solidFill>
                <a:prstDash val="solid"/>
              </a:ln>
              <a:solidFill>
                <a:srgbClr val="C00000"/>
              </a:solidFill>
              <a:effectLst>
                <a:glow rad="228600">
                  <a:schemeClr val="accent1">
                    <a:lumMod val="60000"/>
                    <a:lumOff val="40000"/>
                    <a:alpha val="40000"/>
                  </a:schemeClr>
                </a:glow>
                <a:outerShdw blurRad="41275" dist="20320" dir="1800000" algn="tl" rotWithShape="0">
                  <a:srgbClr val="000000">
                    <a:alpha val="40000"/>
                  </a:srgbClr>
                </a:outerShdw>
              </a:effectLst>
              <a:latin typeface="Comic Sans MS" pitchFamily="66" charset="0"/>
            </a:endParaRPr>
          </a:p>
        </p:txBody>
      </p:sp>
      <p:pic>
        <p:nvPicPr>
          <p:cNvPr id="5" name="Picture 2" descr="C:\Users\Rae\Desktop\yellow face clap clear.pn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a:fillRect/>
          </a:stretch>
        </p:blipFill>
        <p:spPr bwMode="auto">
          <a:xfrm>
            <a:off x="9409921" y="4705250"/>
            <a:ext cx="2681288" cy="217011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4613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43138" y="738968"/>
            <a:ext cx="6951887" cy="5969983"/>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21</a:t>
            </a:fld>
            <a:endParaRPr lang="en-US" dirty="0"/>
          </a:p>
        </p:txBody>
      </p:sp>
      <p:sp>
        <p:nvSpPr>
          <p:cNvPr id="3" name="Content Placeholder 2"/>
          <p:cNvSpPr>
            <a:spLocks noGrp="1"/>
          </p:cNvSpPr>
          <p:nvPr>
            <p:ph sz="quarter" idx="13"/>
          </p:nvPr>
        </p:nvSpPr>
        <p:spPr>
          <a:xfrm>
            <a:off x="7295025" y="833717"/>
            <a:ext cx="4717681" cy="5875233"/>
          </a:xfrm>
        </p:spPr>
        <p:txBody>
          <a:bodyPr>
            <a:normAutofit/>
            <a:scene3d>
              <a:camera prst="orthographicFront"/>
              <a:lightRig rig="threePt" dir="t"/>
            </a:scene3d>
            <a:sp3d extrusionH="57150">
              <a:bevelT w="38100" h="38100" prst="angle"/>
            </a:sp3d>
          </a:bodyPr>
          <a:lstStyle/>
          <a:p>
            <a:r>
              <a:rPr lang="en-US" sz="2200" b="1" dirty="0"/>
              <a:t>Note the cities, towns and provinces on this trip.</a:t>
            </a:r>
          </a:p>
          <a:p>
            <a:r>
              <a:rPr lang="en-US" sz="2200" b="1" dirty="0"/>
              <a:t>Note the difference of travel </a:t>
            </a:r>
            <a:br>
              <a:rPr lang="en-US" sz="2200" b="1" dirty="0"/>
            </a:br>
            <a:r>
              <a:rPr lang="en-US" sz="2200" b="1" dirty="0"/>
              <a:t>on land and travel by sea.</a:t>
            </a:r>
          </a:p>
          <a:p>
            <a:r>
              <a:rPr lang="en-US" sz="2200" b="1" dirty="0"/>
              <a:t>Returning back to Jerusalem </a:t>
            </a:r>
            <a:br>
              <a:rPr lang="en-US" sz="2200" b="1" dirty="0"/>
            </a:br>
            <a:r>
              <a:rPr lang="en-US" sz="2200" b="1" dirty="0"/>
              <a:t>by sea was likely much quicker.</a:t>
            </a:r>
          </a:p>
          <a:p>
            <a:r>
              <a:rPr lang="en-US" sz="2200" b="1" dirty="0"/>
              <a:t>Before reading Luke’s account and charting the Omer count journey on the calendar months, we will gather some information on each stop between Philippi &amp; Jerusalem to aid in the calculation of time needed for this urgent trip.</a:t>
            </a:r>
          </a:p>
          <a:p>
            <a:r>
              <a:rPr lang="en-US" sz="2200" b="1" dirty="0">
                <a:solidFill>
                  <a:srgbClr val="660033"/>
                </a:solidFill>
              </a:rPr>
              <a:t>Still the question is:  Is there any possible way Paul needed a full 99 days to be on time for this festival?</a:t>
            </a:r>
          </a:p>
        </p:txBody>
      </p:sp>
      <p:sp>
        <p:nvSpPr>
          <p:cNvPr id="5" name="Title 2"/>
          <p:cNvSpPr txBox="1">
            <a:spLocks/>
          </p:cNvSpPr>
          <p:nvPr/>
        </p:nvSpPr>
        <p:spPr>
          <a:xfrm>
            <a:off x="-48118" y="23736"/>
            <a:ext cx="12233620" cy="647700"/>
          </a:xfrm>
          <a:prstGeom prst="rect">
            <a:avLst/>
          </a:prstGeom>
          <a:noFill/>
        </p:spPr>
        <p:txBody>
          <a:bodyPr anchor="b">
            <a:normAutofit fontScale="90000" lnSpcReduction="10000"/>
            <a:scene3d>
              <a:camera prst="orthographicFront"/>
              <a:lightRig rig="threePt" dir="t"/>
            </a:scene3d>
            <a:sp3d extrusionH="57150">
              <a:bevelT w="38100" h="38100" prst="angle"/>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lumMod val="75000"/>
                  </a:schemeClr>
                </a:solidFill>
              </a:rPr>
              <a:t>Section #6:  Map of Paul’s 3</a:t>
            </a:r>
            <a:r>
              <a:rPr lang="en-US" baseline="30000" dirty="0">
                <a:solidFill>
                  <a:schemeClr val="accent2">
                    <a:lumMod val="75000"/>
                  </a:schemeClr>
                </a:solidFill>
              </a:rPr>
              <a:t>rd</a:t>
            </a:r>
            <a:r>
              <a:rPr lang="en-US" dirty="0">
                <a:solidFill>
                  <a:schemeClr val="accent2">
                    <a:lumMod val="75000"/>
                  </a:schemeClr>
                </a:solidFill>
              </a:rPr>
              <a:t> Journey</a:t>
            </a:r>
          </a:p>
        </p:txBody>
      </p:sp>
    </p:spTree>
    <p:extLst>
      <p:ext uri="{BB962C8B-B14F-4D97-AF65-F5344CB8AC3E}">
        <p14:creationId xmlns:p14="http://schemas.microsoft.com/office/powerpoint/2010/main" val="194558863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626" name="Picture 2" descr="C:\Users\Rae\Desktop\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298680" cy="6858000"/>
          </a:xfrm>
          <a:prstGeom prst="rect">
            <a:avLst/>
          </a:prstGeom>
          <a:noFill/>
          <a:ln w="73025" cmpd="sng">
            <a:no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22</a:t>
            </a:fld>
            <a:endParaRPr lang="en-US" dirty="0"/>
          </a:p>
        </p:txBody>
      </p:sp>
      <p:sp>
        <p:nvSpPr>
          <p:cNvPr id="3" name="Title 2"/>
          <p:cNvSpPr>
            <a:spLocks noGrp="1"/>
          </p:cNvSpPr>
          <p:nvPr>
            <p:ph type="ctrTitle"/>
          </p:nvPr>
        </p:nvSpPr>
        <p:spPr>
          <a:xfrm>
            <a:off x="3389450" y="5225369"/>
            <a:ext cx="5245100" cy="1522186"/>
          </a:xfrm>
        </p:spPr>
        <p:txBody>
          <a:bodyPr>
            <a:normAutofit/>
          </a:bodyPr>
          <a:lstStyle/>
          <a:p>
            <a:r>
              <a:rPr lang="en-US" dirty="0">
                <a:solidFill>
                  <a:srgbClr val="0070C0"/>
                </a:solidFill>
                <a:effectLst>
                  <a:glow rad="228600">
                    <a:schemeClr val="accent6">
                      <a:satMod val="175000"/>
                      <a:alpha val="40000"/>
                    </a:schemeClr>
                  </a:glow>
                </a:effectLst>
              </a:rPr>
              <a:t>Philippi to Jerusalem </a:t>
            </a:r>
            <a:br>
              <a:rPr lang="en-US" dirty="0">
                <a:solidFill>
                  <a:srgbClr val="0070C0"/>
                </a:solidFill>
                <a:effectLst>
                  <a:glow rad="228600">
                    <a:schemeClr val="accent6">
                      <a:satMod val="175000"/>
                      <a:alpha val="40000"/>
                    </a:schemeClr>
                  </a:glow>
                </a:effectLst>
              </a:rPr>
            </a:br>
            <a:r>
              <a:rPr lang="en-US" dirty="0">
                <a:solidFill>
                  <a:srgbClr val="0070C0"/>
                </a:solidFill>
                <a:effectLst>
                  <a:glow rad="228600">
                    <a:schemeClr val="accent6">
                      <a:satMod val="175000"/>
                      <a:alpha val="40000"/>
                    </a:schemeClr>
                  </a:glow>
                </a:effectLst>
              </a:rPr>
              <a:t>~ 1100+ </a:t>
            </a:r>
            <a:r>
              <a:rPr lang="en-US" dirty="0" err="1">
                <a:solidFill>
                  <a:srgbClr val="0070C0"/>
                </a:solidFill>
                <a:effectLst>
                  <a:glow rad="228600">
                    <a:schemeClr val="accent6">
                      <a:satMod val="175000"/>
                      <a:alpha val="40000"/>
                    </a:schemeClr>
                  </a:glow>
                </a:effectLst>
              </a:rPr>
              <a:t>Mi</a:t>
            </a:r>
            <a:r>
              <a:rPr lang="en-US" dirty="0">
                <a:solidFill>
                  <a:srgbClr val="0070C0"/>
                </a:solidFill>
                <a:effectLst>
                  <a:glow rad="228600">
                    <a:schemeClr val="accent6">
                      <a:satMod val="175000"/>
                      <a:alpha val="40000"/>
                    </a:schemeClr>
                  </a:glow>
                </a:effectLst>
              </a:rPr>
              <a:t> /1760 km</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16112" y="3715657"/>
            <a:ext cx="3248024" cy="3019425"/>
          </a:xfrm>
          <a:prstGeom prst="rect">
            <a:avLst/>
          </a:prstGeom>
          <a:no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0392" y="65405"/>
            <a:ext cx="2147887" cy="495300"/>
          </a:xfrm>
          <a:prstGeom prst="roundRect">
            <a:avLst/>
          </a:prstGeom>
          <a:noFill/>
          <a:ln w="73025" cmpd="sng">
            <a:solidFill>
              <a:schemeClr val="bg1"/>
            </a:solidFill>
          </a:ln>
          <a:effectLst>
            <a:glow rad="127000">
              <a:srgbClr val="C00000">
                <a:alpha val="7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772525" y="6172200"/>
            <a:ext cx="971550" cy="495300"/>
          </a:xfrm>
          <a:prstGeom prst="ellipse">
            <a:avLst/>
          </a:prstGeom>
          <a:noFill/>
          <a:ln w="73025" cmpd="sng">
            <a:solidFill>
              <a:schemeClr val="bg1"/>
            </a:solidFill>
          </a:ln>
          <a:effectLst>
            <a:glow rad="165100">
              <a:srgbClr val="A50021">
                <a:alpha val="8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24136" y="3786206"/>
            <a:ext cx="5834164" cy="1200329"/>
          </a:xfrm>
          <a:prstGeom prst="rect">
            <a:avLst/>
          </a:prstGeom>
          <a:noFill/>
        </p:spPr>
        <p:txBody>
          <a:bodyPr wrap="square" rtlCol="0">
            <a:spAutoFit/>
          </a:bodyPr>
          <a:lstStyle/>
          <a:p>
            <a:r>
              <a:rPr lang="en-US" b="1" dirty="0">
                <a:solidFill>
                  <a:srgbClr val="002060"/>
                </a:solidFill>
              </a:rPr>
              <a:t>After 3 months in Corinth Paul planned to sail to Syria.  When he discovered a plot to waylay</a:t>
            </a:r>
            <a:br>
              <a:rPr lang="en-US" b="1" dirty="0">
                <a:solidFill>
                  <a:srgbClr val="002060"/>
                </a:solidFill>
              </a:rPr>
            </a:br>
            <a:r>
              <a:rPr lang="en-US" b="1" dirty="0">
                <a:solidFill>
                  <a:srgbClr val="002060"/>
                </a:solidFill>
              </a:rPr>
              <a:t>him on the voyage, he decided to return </a:t>
            </a:r>
            <a:br>
              <a:rPr lang="en-US" b="1" dirty="0">
                <a:solidFill>
                  <a:srgbClr val="002060"/>
                </a:solidFill>
              </a:rPr>
            </a:br>
            <a:r>
              <a:rPr lang="en-US" b="1" dirty="0">
                <a:solidFill>
                  <a:srgbClr val="002060"/>
                </a:solidFill>
              </a:rPr>
              <a:t>through Macedonia, retracing his steps back to Philippi.  </a:t>
            </a:r>
          </a:p>
        </p:txBody>
      </p:sp>
      <p:sp>
        <p:nvSpPr>
          <p:cNvPr id="8" name="Oval 7"/>
          <p:cNvSpPr/>
          <p:nvPr/>
        </p:nvSpPr>
        <p:spPr>
          <a:xfrm>
            <a:off x="10696338" y="3889922"/>
            <a:ext cx="1259441" cy="495300"/>
          </a:xfrm>
          <a:prstGeom prst="ellipse">
            <a:avLst/>
          </a:prstGeom>
          <a:noFill/>
          <a:ln w="73025" cmpd="sng">
            <a:solidFill>
              <a:schemeClr val="accent4">
                <a:lumMod val="60000"/>
                <a:lumOff val="40000"/>
              </a:schemeClr>
            </a:solidFill>
          </a:ln>
          <a:effectLst>
            <a:glow rad="127000">
              <a:srgbClr val="C00000">
                <a:alpha val="7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ord 4"/>
          <p:cNvSpPr/>
          <p:nvPr/>
        </p:nvSpPr>
        <p:spPr>
          <a:xfrm rot="13731224">
            <a:off x="9008157" y="2946480"/>
            <a:ext cx="2296012" cy="4376570"/>
          </a:xfrm>
          <a:prstGeom prst="chord">
            <a:avLst>
              <a:gd name="adj1" fmla="val 1508927"/>
              <a:gd name="adj2" fmla="val 16179749"/>
            </a:avLst>
          </a:prstGeom>
          <a:noFill/>
          <a:ln w="104775">
            <a:solidFill>
              <a:schemeClr val="bg2">
                <a:lumMod val="25000"/>
              </a:schemeClr>
            </a:solidFill>
          </a:ln>
          <a:effectLst>
            <a:glow rad="419100">
              <a:schemeClr val="accent4">
                <a:satMod val="175000"/>
                <a:alpha val="54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005467" y="4665511"/>
            <a:ext cx="1667444" cy="1323439"/>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r"/>
            <a:r>
              <a:rPr lang="en-US" sz="4000" b="1" cap="none" spc="0" dirty="0">
                <a:ln w="12700">
                  <a:solidFill>
                    <a:schemeClr val="tx2">
                      <a:satMod val="155000"/>
                    </a:schemeClr>
                  </a:solidFill>
                  <a:prstDash val="solid"/>
                </a:ln>
                <a:solidFill>
                  <a:schemeClr val="bg2">
                    <a:tint val="85000"/>
                    <a:satMod val="155000"/>
                  </a:schemeClr>
                </a:solidFill>
                <a:effectLst>
                  <a:glow rad="228600">
                    <a:schemeClr val="accent4">
                      <a:satMod val="175000"/>
                      <a:alpha val="40000"/>
                    </a:schemeClr>
                  </a:glow>
                  <a:outerShdw blurRad="41275" dist="20320" dir="1800000" algn="tl" rotWithShape="0">
                    <a:srgbClr val="000000">
                      <a:alpha val="40000"/>
                    </a:srgbClr>
                  </a:outerShdw>
                </a:effectLst>
              </a:rPr>
              <a:t>The </a:t>
            </a:r>
            <a:br>
              <a:rPr lang="en-US" sz="4000" b="1" cap="none" spc="0" dirty="0">
                <a:ln w="12700">
                  <a:solidFill>
                    <a:schemeClr val="tx2">
                      <a:satMod val="155000"/>
                    </a:schemeClr>
                  </a:solidFill>
                  <a:prstDash val="solid"/>
                </a:ln>
                <a:solidFill>
                  <a:schemeClr val="bg2">
                    <a:tint val="85000"/>
                    <a:satMod val="155000"/>
                  </a:schemeClr>
                </a:solidFill>
                <a:effectLst>
                  <a:glow rad="228600">
                    <a:schemeClr val="accent4">
                      <a:satMod val="175000"/>
                      <a:alpha val="40000"/>
                    </a:schemeClr>
                  </a:glow>
                  <a:outerShdw blurRad="41275" dist="20320" dir="1800000" algn="tl" rotWithShape="0">
                    <a:srgbClr val="000000">
                      <a:alpha val="40000"/>
                    </a:srgbClr>
                  </a:outerShdw>
                </a:effectLst>
              </a:rPr>
            </a:br>
            <a:r>
              <a:rPr lang="en-US" sz="4000" b="1" cap="none" spc="0" dirty="0">
                <a:ln w="12700">
                  <a:solidFill>
                    <a:schemeClr val="tx2">
                      <a:satMod val="155000"/>
                    </a:schemeClr>
                  </a:solidFill>
                  <a:prstDash val="solid"/>
                </a:ln>
                <a:solidFill>
                  <a:schemeClr val="bg2">
                    <a:tint val="85000"/>
                    <a:satMod val="155000"/>
                  </a:schemeClr>
                </a:solidFill>
                <a:effectLst>
                  <a:glow rad="228600">
                    <a:schemeClr val="accent4">
                      <a:satMod val="175000"/>
                      <a:alpha val="40000"/>
                    </a:schemeClr>
                  </a:glow>
                  <a:outerShdw blurRad="41275" dist="20320" dir="1800000" algn="tl" rotWithShape="0">
                    <a:srgbClr val="000000">
                      <a:alpha val="40000"/>
                    </a:srgbClr>
                  </a:outerShdw>
                </a:effectLst>
              </a:rPr>
              <a:t>Levant</a:t>
            </a:r>
          </a:p>
        </p:txBody>
      </p:sp>
      <p:sp>
        <p:nvSpPr>
          <p:cNvPr id="11" name="Title 2"/>
          <p:cNvSpPr txBox="1">
            <a:spLocks/>
          </p:cNvSpPr>
          <p:nvPr/>
        </p:nvSpPr>
        <p:spPr>
          <a:xfrm>
            <a:off x="3039963" y="111887"/>
            <a:ext cx="8345213" cy="647700"/>
          </a:xfrm>
          <a:prstGeom prst="rect">
            <a:avLst/>
          </a:prstGeom>
          <a:solidFill>
            <a:srgbClr val="E8F3FF"/>
          </a:solidFill>
          <a:scene3d>
            <a:camera prst="orthographicFront"/>
            <a:lightRig rig="threePt" dir="t"/>
          </a:scene3d>
          <a:sp3d>
            <a:bevelT w="152400" h="50800" prst="softRound"/>
          </a:sp3d>
        </p:spPr>
        <p:txBody>
          <a:bodyPr anchor="b">
            <a:normAutofit fontScale="90000" lnSpcReduction="10000"/>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lumMod val="75000"/>
                  </a:schemeClr>
                </a:solidFill>
              </a:rPr>
              <a:t>Section #6:  Approximate Distances</a:t>
            </a:r>
            <a:endParaRPr lang="en-US" dirty="0"/>
          </a:p>
        </p:txBody>
      </p:sp>
    </p:spTree>
    <p:extLst>
      <p:ext uri="{BB962C8B-B14F-4D97-AF65-F5344CB8AC3E}">
        <p14:creationId xmlns:p14="http://schemas.microsoft.com/office/powerpoint/2010/main" val="12075061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26" presetClass="entr" presetSubtype="0" fill="hold" grpId="0" nodeType="afterEffect">
                                  <p:stCondLst>
                                    <p:cond delay="150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5500"/>
                            </p:stCondLst>
                            <p:childTnLst>
                              <p:par>
                                <p:cTn id="39" presetID="26" presetClass="entr" presetSubtype="0" fill="hold" grpId="0" nodeType="afterEffect">
                                  <p:stCondLst>
                                    <p:cond delay="150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80">
                                          <p:stCondLst>
                                            <p:cond delay="0"/>
                                          </p:stCondLst>
                                        </p:cTn>
                                        <p:tgtEl>
                                          <p:spTgt spid="6"/>
                                        </p:tgtEl>
                                      </p:cBhvr>
                                    </p:animEffect>
                                    <p:anim calcmode="lin" valueType="num">
                                      <p:cBhvr>
                                        <p:cTn id="4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gtEl>
                                      </p:cBhvr>
                                      <p:to x="100000" y="60000"/>
                                    </p:animScale>
                                    <p:animScale>
                                      <p:cBhvr>
                                        <p:cTn id="48" dur="166" decel="50000">
                                          <p:stCondLst>
                                            <p:cond delay="676"/>
                                          </p:stCondLst>
                                        </p:cTn>
                                        <p:tgtEl>
                                          <p:spTgt spid="6"/>
                                        </p:tgtEl>
                                      </p:cBhvr>
                                      <p:to x="100000" y="100000"/>
                                    </p:animScale>
                                    <p:animScale>
                                      <p:cBhvr>
                                        <p:cTn id="49" dur="26">
                                          <p:stCondLst>
                                            <p:cond delay="1312"/>
                                          </p:stCondLst>
                                        </p:cTn>
                                        <p:tgtEl>
                                          <p:spTgt spid="6"/>
                                        </p:tgtEl>
                                      </p:cBhvr>
                                      <p:to x="100000" y="80000"/>
                                    </p:animScale>
                                    <p:animScale>
                                      <p:cBhvr>
                                        <p:cTn id="50" dur="166" decel="50000">
                                          <p:stCondLst>
                                            <p:cond delay="1338"/>
                                          </p:stCondLst>
                                        </p:cTn>
                                        <p:tgtEl>
                                          <p:spTgt spid="6"/>
                                        </p:tgtEl>
                                      </p:cBhvr>
                                      <p:to x="100000" y="100000"/>
                                    </p:animScale>
                                    <p:animScale>
                                      <p:cBhvr>
                                        <p:cTn id="51" dur="26">
                                          <p:stCondLst>
                                            <p:cond delay="1642"/>
                                          </p:stCondLst>
                                        </p:cTn>
                                        <p:tgtEl>
                                          <p:spTgt spid="6"/>
                                        </p:tgtEl>
                                      </p:cBhvr>
                                      <p:to x="100000" y="90000"/>
                                    </p:animScale>
                                    <p:animScale>
                                      <p:cBhvr>
                                        <p:cTn id="52" dur="166" decel="50000">
                                          <p:stCondLst>
                                            <p:cond delay="1668"/>
                                          </p:stCondLst>
                                        </p:cTn>
                                        <p:tgtEl>
                                          <p:spTgt spid="6"/>
                                        </p:tgtEl>
                                      </p:cBhvr>
                                      <p:to x="100000" y="100000"/>
                                    </p:animScale>
                                    <p:animScale>
                                      <p:cBhvr>
                                        <p:cTn id="53" dur="26">
                                          <p:stCondLst>
                                            <p:cond delay="1808"/>
                                          </p:stCondLst>
                                        </p:cTn>
                                        <p:tgtEl>
                                          <p:spTgt spid="6"/>
                                        </p:tgtEl>
                                      </p:cBhvr>
                                      <p:to x="100000" y="95000"/>
                                    </p:animScale>
                                    <p:animScale>
                                      <p:cBhvr>
                                        <p:cTn id="54" dur="166" decel="50000">
                                          <p:stCondLst>
                                            <p:cond delay="1834"/>
                                          </p:stCondLst>
                                        </p:cTn>
                                        <p:tgtEl>
                                          <p:spTgt spid="6"/>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Effect transition="in" filter="barn(inVertical)">
                                      <p:cBhvr>
                                        <p:cTn id="59" dur="1000"/>
                                        <p:tgtEl>
                                          <p:spTgt spid="11">
                                            <p:txEl>
                                              <p:pRg st="0" end="0"/>
                                            </p:txEl>
                                          </p:spTgt>
                                        </p:tgtEl>
                                      </p:cBhvr>
                                    </p:animEffect>
                                  </p:childTnLst>
                                </p:cTn>
                              </p:par>
                            </p:childTnLst>
                          </p:cTn>
                        </p:par>
                        <p:par>
                          <p:cTn id="60" fill="hold">
                            <p:stCondLst>
                              <p:cond delay="1000"/>
                            </p:stCondLst>
                            <p:childTnLst>
                              <p:par>
                                <p:cTn id="61" presetID="42" presetClass="entr" presetSubtype="0" fill="hold" nodeType="afterEffect">
                                  <p:stCondLst>
                                    <p:cond delay="500"/>
                                  </p:stCondLst>
                                  <p:childTnLst>
                                    <p:set>
                                      <p:cBhvr>
                                        <p:cTn id="62" dur="1" fill="hold">
                                          <p:stCondLst>
                                            <p:cond delay="0"/>
                                          </p:stCondLst>
                                        </p:cTn>
                                        <p:tgtEl>
                                          <p:spTgt spid="2051"/>
                                        </p:tgtEl>
                                        <p:attrNameLst>
                                          <p:attrName>style.visibility</p:attrName>
                                        </p:attrNameLst>
                                      </p:cBhvr>
                                      <p:to>
                                        <p:strVal val="visible"/>
                                      </p:to>
                                    </p:set>
                                    <p:animEffect transition="in" filter="fade">
                                      <p:cBhvr>
                                        <p:cTn id="63" dur="1000"/>
                                        <p:tgtEl>
                                          <p:spTgt spid="2051"/>
                                        </p:tgtEl>
                                      </p:cBhvr>
                                    </p:animEffect>
                                    <p:anim calcmode="lin" valueType="num">
                                      <p:cBhvr>
                                        <p:cTn id="64" dur="1000" fill="hold"/>
                                        <p:tgtEl>
                                          <p:spTgt spid="2051"/>
                                        </p:tgtEl>
                                        <p:attrNameLst>
                                          <p:attrName>ppt_x</p:attrName>
                                        </p:attrNameLst>
                                      </p:cBhvr>
                                      <p:tavLst>
                                        <p:tav tm="0">
                                          <p:val>
                                            <p:strVal val="#ppt_x"/>
                                          </p:val>
                                        </p:tav>
                                        <p:tav tm="100000">
                                          <p:val>
                                            <p:strVal val="#ppt_x"/>
                                          </p:val>
                                        </p:tav>
                                      </p:tavLst>
                                    </p:anim>
                                    <p:anim calcmode="lin" valueType="num">
                                      <p:cBhvr>
                                        <p:cTn id="65" dur="1000" fill="hold"/>
                                        <p:tgtEl>
                                          <p:spTgt spid="2051"/>
                                        </p:tgtEl>
                                        <p:attrNameLst>
                                          <p:attrName>ppt_y</p:attrName>
                                        </p:attrNameLst>
                                      </p:cBhvr>
                                      <p:tavLst>
                                        <p:tav tm="0">
                                          <p:val>
                                            <p:strVal val="#ppt_y+.1"/>
                                          </p:val>
                                        </p:tav>
                                        <p:tav tm="100000">
                                          <p:val>
                                            <p:strVal val="#ppt_y"/>
                                          </p:val>
                                        </p:tav>
                                      </p:tavLst>
                                    </p:anim>
                                  </p:childTnLst>
                                </p:cTn>
                              </p:par>
                            </p:childTnLst>
                          </p:cTn>
                        </p:par>
                        <p:par>
                          <p:cTn id="66" fill="hold">
                            <p:stCondLst>
                              <p:cond delay="2500"/>
                            </p:stCondLst>
                            <p:childTnLst>
                              <p:par>
                                <p:cTn id="67" presetID="42" presetClass="entr" presetSubtype="0" fill="hold" grpId="0" nodeType="afterEffect">
                                  <p:stCondLst>
                                    <p:cond delay="200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2000"/>
                                        <p:tgtEl>
                                          <p:spTgt spid="3"/>
                                        </p:tgtEl>
                                      </p:cBhvr>
                                    </p:animEffect>
                                    <p:anim calcmode="lin" valueType="num">
                                      <p:cBhvr>
                                        <p:cTn id="70" dur="2000" fill="hold"/>
                                        <p:tgtEl>
                                          <p:spTgt spid="3"/>
                                        </p:tgtEl>
                                        <p:attrNameLst>
                                          <p:attrName>ppt_x</p:attrName>
                                        </p:attrNameLst>
                                      </p:cBhvr>
                                      <p:tavLst>
                                        <p:tav tm="0">
                                          <p:val>
                                            <p:strVal val="#ppt_x"/>
                                          </p:val>
                                        </p:tav>
                                        <p:tav tm="100000">
                                          <p:val>
                                            <p:strVal val="#ppt_x"/>
                                          </p:val>
                                        </p:tav>
                                      </p:tavLst>
                                    </p:anim>
                                    <p:anim calcmode="lin" valueType="num">
                                      <p:cBhvr>
                                        <p:cTn id="71"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650" name="Picture 2" descr="C:\Users\Rae\Desktop\3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44937"/>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23</a:t>
            </a:fld>
            <a:endParaRPr lang="en-US" dirty="0">
              <a:solidFill>
                <a:schemeClr val="bg1"/>
              </a:solidFill>
            </a:endParaRPr>
          </a:p>
        </p:txBody>
      </p:sp>
      <p:sp>
        <p:nvSpPr>
          <p:cNvPr id="4" name="Title 2"/>
          <p:cNvSpPr txBox="1">
            <a:spLocks/>
          </p:cNvSpPr>
          <p:nvPr/>
        </p:nvSpPr>
        <p:spPr>
          <a:xfrm>
            <a:off x="1" y="156176"/>
            <a:ext cx="12233620" cy="647700"/>
          </a:xfrm>
          <a:prstGeom prst="rect">
            <a:avLst/>
          </a:prstGeom>
        </p:spPr>
        <p:txBody>
          <a:bodyPr anchor="b">
            <a:normAutofit fontScale="90000" lnSpcReduction="10000"/>
            <a:scene3d>
              <a:camera prst="orthographicFront"/>
              <a:lightRig rig="threePt" dir="t"/>
            </a:scene3d>
            <a:sp3d extrusionH="57150">
              <a:bevelT w="38100" h="38100" prst="angle"/>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lumMod val="75000"/>
                  </a:schemeClr>
                </a:solidFill>
              </a:rPr>
              <a:t>Section #7:  General Background Information</a:t>
            </a:r>
          </a:p>
        </p:txBody>
      </p:sp>
      <p:sp>
        <p:nvSpPr>
          <p:cNvPr id="5" name="TextBox 4"/>
          <p:cNvSpPr txBox="1"/>
          <p:nvPr/>
        </p:nvSpPr>
        <p:spPr>
          <a:xfrm>
            <a:off x="268247" y="919623"/>
            <a:ext cx="5698089" cy="4154984"/>
          </a:xfrm>
          <a:prstGeom prst="rect">
            <a:avLst/>
          </a:prstGeom>
          <a:solidFill>
            <a:schemeClr val="accent2">
              <a:lumMod val="20000"/>
              <a:lumOff val="80000"/>
              <a:alpha val="80000"/>
            </a:schemeClr>
          </a:solidFill>
          <a:scene3d>
            <a:camera prst="orthographicFront"/>
            <a:lightRig rig="threePt" dir="t"/>
          </a:scene3d>
          <a:sp3d>
            <a:bevelT w="152400" h="50800" prst="softRound"/>
          </a:sp3d>
        </p:spPr>
        <p:txBody>
          <a:bodyPr wrap="square" rtlCol="0">
            <a:spAutoFit/>
            <a:sp3d extrusionH="57150">
              <a:bevelT w="38100" h="38100" prst="angle"/>
            </a:sp3d>
          </a:bodyPr>
          <a:lstStyle/>
          <a:p>
            <a:pPr marL="342900" indent="-342900">
              <a:buAutoNum type="arabicPeriod"/>
            </a:pPr>
            <a:r>
              <a:rPr lang="en-US" sz="2400" dirty="0">
                <a:solidFill>
                  <a:srgbClr val="008000"/>
                </a:solidFill>
              </a:rPr>
              <a:t>In the book of Acts, </a:t>
            </a:r>
            <a:r>
              <a:rPr lang="en-US" sz="2400" b="1" dirty="0">
                <a:solidFill>
                  <a:srgbClr val="008000"/>
                </a:solidFill>
              </a:rPr>
              <a:t>Luke is the author </a:t>
            </a:r>
            <a:r>
              <a:rPr lang="en-US" sz="2400" dirty="0">
                <a:solidFill>
                  <a:srgbClr val="008000"/>
                </a:solidFill>
              </a:rPr>
              <a:t>– writing to </a:t>
            </a:r>
            <a:r>
              <a:rPr lang="en-US" sz="2400" b="1" dirty="0" err="1">
                <a:solidFill>
                  <a:srgbClr val="008000"/>
                </a:solidFill>
              </a:rPr>
              <a:t>Theophilus</a:t>
            </a:r>
            <a:r>
              <a:rPr lang="en-US" sz="2400" dirty="0">
                <a:solidFill>
                  <a:srgbClr val="008000"/>
                </a:solidFill>
              </a:rPr>
              <a:t> and other </a:t>
            </a:r>
            <a:br>
              <a:rPr lang="en-US" sz="2400" dirty="0">
                <a:solidFill>
                  <a:srgbClr val="008000"/>
                </a:solidFill>
              </a:rPr>
            </a:br>
            <a:r>
              <a:rPr lang="en-US" sz="2400" dirty="0">
                <a:solidFill>
                  <a:srgbClr val="008000"/>
                </a:solidFill>
              </a:rPr>
              <a:t>“</a:t>
            </a:r>
            <a:r>
              <a:rPr lang="en-US" sz="2400" b="1" u="sng" dirty="0">
                <a:solidFill>
                  <a:srgbClr val="008000"/>
                </a:solidFill>
              </a:rPr>
              <a:t>first readers</a:t>
            </a:r>
            <a:r>
              <a:rPr lang="en-US" sz="2400" dirty="0">
                <a:solidFill>
                  <a:srgbClr val="008000"/>
                </a:solidFill>
              </a:rPr>
              <a:t>” of that time.  </a:t>
            </a:r>
          </a:p>
          <a:p>
            <a:pPr marL="800100" lvl="1" indent="-342900">
              <a:buFont typeface="Wingdings" pitchFamily="2" charset="2"/>
              <a:buChar char="ü"/>
            </a:pPr>
            <a:r>
              <a:rPr lang="en-US" sz="2400" b="1" dirty="0" err="1">
                <a:solidFill>
                  <a:srgbClr val="008000"/>
                </a:solidFill>
              </a:rPr>
              <a:t>Theophilus</a:t>
            </a:r>
            <a:r>
              <a:rPr lang="en-US" sz="2400" b="1" dirty="0">
                <a:solidFill>
                  <a:srgbClr val="008000"/>
                </a:solidFill>
              </a:rPr>
              <a:t> &amp; readers </a:t>
            </a:r>
            <a:r>
              <a:rPr lang="en-US" sz="2400" dirty="0">
                <a:solidFill>
                  <a:srgbClr val="008000"/>
                </a:solidFill>
              </a:rPr>
              <a:t>have an understanding of that part of </a:t>
            </a:r>
            <a:br>
              <a:rPr lang="en-US" sz="2400" dirty="0">
                <a:solidFill>
                  <a:srgbClr val="008000"/>
                </a:solidFill>
              </a:rPr>
            </a:br>
            <a:r>
              <a:rPr lang="en-US" sz="2400" dirty="0">
                <a:solidFill>
                  <a:srgbClr val="008000"/>
                </a:solidFill>
              </a:rPr>
              <a:t>the Roman empire that we do </a:t>
            </a:r>
            <a:br>
              <a:rPr lang="en-US" sz="2400" dirty="0">
                <a:solidFill>
                  <a:srgbClr val="008000"/>
                </a:solidFill>
              </a:rPr>
            </a:br>
            <a:r>
              <a:rPr lang="en-US" sz="2400" dirty="0">
                <a:solidFill>
                  <a:srgbClr val="008000"/>
                </a:solidFill>
              </a:rPr>
              <a:t>not have such as: </a:t>
            </a:r>
          </a:p>
          <a:p>
            <a:pPr marL="800100" lvl="1" indent="-342900">
              <a:buFont typeface="Wingdings" pitchFamily="2" charset="2"/>
              <a:buChar char="ü"/>
            </a:pPr>
            <a:r>
              <a:rPr lang="en-US" sz="2400" dirty="0">
                <a:solidFill>
                  <a:srgbClr val="008000"/>
                </a:solidFill>
              </a:rPr>
              <a:t>Sailing times of either short stops or long hauls (&amp; which ship to catch); </a:t>
            </a:r>
          </a:p>
          <a:p>
            <a:pPr marL="800100" lvl="1" indent="-342900">
              <a:buFont typeface="Wingdings" pitchFamily="2" charset="2"/>
              <a:buChar char="ü"/>
            </a:pPr>
            <a:r>
              <a:rPr lang="en-US" sz="2400" dirty="0">
                <a:solidFill>
                  <a:srgbClr val="008000"/>
                </a:solidFill>
              </a:rPr>
              <a:t>weather restrictions </a:t>
            </a:r>
          </a:p>
          <a:p>
            <a:pPr marL="800100" lvl="1" indent="-342900">
              <a:buFont typeface="Wingdings" pitchFamily="2" charset="2"/>
              <a:buChar char="ü"/>
            </a:pPr>
            <a:r>
              <a:rPr lang="en-US" sz="2400" dirty="0">
                <a:solidFill>
                  <a:srgbClr val="008000"/>
                </a:solidFill>
              </a:rPr>
              <a:t>location of local assemblies.</a:t>
            </a:r>
          </a:p>
        </p:txBody>
      </p:sp>
      <p:sp>
        <p:nvSpPr>
          <p:cNvPr id="8" name="TextBox 7"/>
          <p:cNvSpPr txBox="1"/>
          <p:nvPr/>
        </p:nvSpPr>
        <p:spPr>
          <a:xfrm>
            <a:off x="6162101" y="908048"/>
            <a:ext cx="5817695" cy="5262979"/>
          </a:xfrm>
          <a:prstGeom prst="rect">
            <a:avLst/>
          </a:prstGeom>
          <a:solidFill>
            <a:schemeClr val="accent2">
              <a:lumMod val="20000"/>
              <a:lumOff val="80000"/>
              <a:alpha val="80000"/>
            </a:schemeClr>
          </a:solidFill>
          <a:scene3d>
            <a:camera prst="orthographicFront"/>
            <a:lightRig rig="threePt" dir="t"/>
          </a:scene3d>
          <a:sp3d>
            <a:bevelT w="152400" h="50800" prst="softRound"/>
          </a:sp3d>
        </p:spPr>
        <p:txBody>
          <a:bodyPr wrap="square" rtlCol="0">
            <a:spAutoFit/>
            <a:sp3d extrusionH="57150">
              <a:bevelT w="38100" h="38100" prst="angle"/>
            </a:sp3d>
          </a:bodyPr>
          <a:lstStyle/>
          <a:p>
            <a:pPr marL="342900" indent="-342900">
              <a:buFont typeface="+mj-lt"/>
              <a:buAutoNum type="arabicPeriod" startAt="2"/>
            </a:pPr>
            <a:r>
              <a:rPr lang="en-US" sz="2400" b="1" dirty="0">
                <a:solidFill>
                  <a:srgbClr val="660033"/>
                </a:solidFill>
              </a:rPr>
              <a:t>Note of Interest for this Study:  </a:t>
            </a:r>
            <a:br>
              <a:rPr lang="en-US" sz="2400" b="1" dirty="0">
                <a:solidFill>
                  <a:srgbClr val="660033"/>
                </a:solidFill>
              </a:rPr>
            </a:br>
            <a:r>
              <a:rPr lang="en-US" sz="2400" dirty="0">
                <a:solidFill>
                  <a:srgbClr val="660033"/>
                </a:solidFill>
              </a:rPr>
              <a:t>Paul bypasses </a:t>
            </a:r>
            <a:r>
              <a:rPr lang="en-US" sz="2400" b="1" dirty="0">
                <a:solidFill>
                  <a:srgbClr val="660033"/>
                </a:solidFill>
              </a:rPr>
              <a:t>Ephesus</a:t>
            </a:r>
            <a:r>
              <a:rPr lang="en-US" sz="2400" dirty="0">
                <a:solidFill>
                  <a:srgbClr val="660033"/>
                </a:solidFill>
              </a:rPr>
              <a:t> </a:t>
            </a:r>
            <a:r>
              <a:rPr lang="en-US" sz="2000" dirty="0">
                <a:solidFill>
                  <a:srgbClr val="660033"/>
                </a:solidFill>
              </a:rPr>
              <a:t>(which was </a:t>
            </a:r>
            <a:br>
              <a:rPr lang="en-US" sz="2000" dirty="0">
                <a:solidFill>
                  <a:srgbClr val="660033"/>
                </a:solidFill>
              </a:rPr>
            </a:br>
            <a:r>
              <a:rPr lang="en-US" sz="2000" dirty="0">
                <a:solidFill>
                  <a:srgbClr val="660033"/>
                </a:solidFill>
              </a:rPr>
              <a:t>likely a stop </a:t>
            </a:r>
            <a:r>
              <a:rPr lang="en-US" sz="2000" b="1" u="sng" dirty="0">
                <a:solidFill>
                  <a:srgbClr val="FF0000"/>
                </a:solidFill>
              </a:rPr>
              <a:t>he</a:t>
            </a:r>
            <a:r>
              <a:rPr lang="en-US" sz="2000" dirty="0">
                <a:solidFill>
                  <a:srgbClr val="FF0000"/>
                </a:solidFill>
              </a:rPr>
              <a:t> </a:t>
            </a:r>
            <a:r>
              <a:rPr lang="en-US" sz="2000" b="1" u="sng" dirty="0">
                <a:solidFill>
                  <a:srgbClr val="FF0000"/>
                </a:solidFill>
              </a:rPr>
              <a:t>could</a:t>
            </a:r>
            <a:r>
              <a:rPr lang="en-US" sz="2000" dirty="0">
                <a:solidFill>
                  <a:srgbClr val="FF0000"/>
                </a:solidFill>
              </a:rPr>
              <a:t> </a:t>
            </a:r>
            <a:r>
              <a:rPr lang="en-US" sz="2000" b="1" u="sng" dirty="0">
                <a:solidFill>
                  <a:srgbClr val="FF0000"/>
                </a:solidFill>
              </a:rPr>
              <a:t>have</a:t>
            </a:r>
            <a:r>
              <a:rPr lang="en-US" sz="2000" dirty="0">
                <a:solidFill>
                  <a:srgbClr val="FF0000"/>
                </a:solidFill>
              </a:rPr>
              <a:t> </a:t>
            </a:r>
            <a:r>
              <a:rPr lang="en-US" sz="2000" b="1" u="sng" dirty="0">
                <a:solidFill>
                  <a:srgbClr val="FF0000"/>
                </a:solidFill>
              </a:rPr>
              <a:t>made</a:t>
            </a:r>
            <a:r>
              <a:rPr lang="en-US" sz="2000" dirty="0">
                <a:solidFill>
                  <a:srgbClr val="660033"/>
                </a:solidFill>
              </a:rPr>
              <a:t>) </a:t>
            </a:r>
            <a:r>
              <a:rPr lang="en-US" sz="2400" dirty="0">
                <a:solidFill>
                  <a:srgbClr val="660033"/>
                </a:solidFill>
              </a:rPr>
              <a:t>and then later when at </a:t>
            </a:r>
            <a:r>
              <a:rPr lang="en-US" sz="2400" b="1" dirty="0">
                <a:solidFill>
                  <a:srgbClr val="660033"/>
                </a:solidFill>
              </a:rPr>
              <a:t>Miletus</a:t>
            </a:r>
            <a:r>
              <a:rPr lang="en-US" sz="2400" dirty="0">
                <a:solidFill>
                  <a:srgbClr val="660033"/>
                </a:solidFill>
              </a:rPr>
              <a:t>, Paul sends for the elders of </a:t>
            </a:r>
            <a:r>
              <a:rPr lang="en-US" sz="2400" b="1" dirty="0">
                <a:solidFill>
                  <a:srgbClr val="660033"/>
                </a:solidFill>
              </a:rPr>
              <a:t>Ephesus</a:t>
            </a:r>
            <a:r>
              <a:rPr lang="en-US" sz="2400" dirty="0">
                <a:solidFill>
                  <a:srgbClr val="660033"/>
                </a:solidFill>
              </a:rPr>
              <a:t> to come down </a:t>
            </a:r>
            <a:br>
              <a:rPr lang="en-US" sz="2400" dirty="0">
                <a:solidFill>
                  <a:srgbClr val="660033"/>
                </a:solidFill>
              </a:rPr>
            </a:br>
            <a:r>
              <a:rPr lang="en-US" sz="2400" dirty="0">
                <a:solidFill>
                  <a:srgbClr val="660033"/>
                </a:solidFill>
              </a:rPr>
              <a:t>to </a:t>
            </a:r>
            <a:r>
              <a:rPr lang="en-US" sz="2400" b="1" dirty="0">
                <a:solidFill>
                  <a:srgbClr val="660033"/>
                </a:solidFill>
              </a:rPr>
              <a:t>Miletus</a:t>
            </a:r>
            <a:r>
              <a:rPr lang="en-US" sz="2400" dirty="0">
                <a:solidFill>
                  <a:srgbClr val="660033"/>
                </a:solidFill>
              </a:rPr>
              <a:t> to see him. </a:t>
            </a:r>
          </a:p>
          <a:p>
            <a:pPr marL="800100" lvl="1" indent="-342900">
              <a:buFont typeface="Wingdings" pitchFamily="2" charset="2"/>
              <a:buChar char="ü"/>
            </a:pPr>
            <a:r>
              <a:rPr lang="en-US" sz="2400" dirty="0">
                <a:solidFill>
                  <a:srgbClr val="660033"/>
                </a:solidFill>
              </a:rPr>
              <a:t>This is a very interesting part of the study, especially with his urgency </a:t>
            </a:r>
            <a:br>
              <a:rPr lang="en-US" sz="2400" dirty="0">
                <a:solidFill>
                  <a:srgbClr val="660033"/>
                </a:solidFill>
              </a:rPr>
            </a:br>
            <a:r>
              <a:rPr lang="en-US" sz="2400" dirty="0">
                <a:solidFill>
                  <a:srgbClr val="660033"/>
                </a:solidFill>
              </a:rPr>
              <a:t>&amp; determination to get to Pentecost. </a:t>
            </a:r>
          </a:p>
          <a:p>
            <a:pPr marL="800100" lvl="1" indent="-342900">
              <a:buFont typeface="Wingdings" pitchFamily="2" charset="2"/>
              <a:buChar char="ü"/>
            </a:pPr>
            <a:r>
              <a:rPr lang="en-US" sz="2400" dirty="0">
                <a:solidFill>
                  <a:srgbClr val="660033"/>
                </a:solidFill>
              </a:rPr>
              <a:t>Would </a:t>
            </a:r>
            <a:r>
              <a:rPr lang="en-US" sz="2400" b="1" dirty="0" err="1">
                <a:solidFill>
                  <a:srgbClr val="660033"/>
                </a:solidFill>
              </a:rPr>
              <a:t>Theophilus</a:t>
            </a:r>
            <a:r>
              <a:rPr lang="en-US" sz="2400" dirty="0">
                <a:solidFill>
                  <a:srgbClr val="660033"/>
                </a:solidFill>
              </a:rPr>
              <a:t> understand Paul’s reasoning for this, when </a:t>
            </a:r>
            <a:r>
              <a:rPr lang="en-US" sz="2400" b="1" dirty="0">
                <a:solidFill>
                  <a:srgbClr val="660033"/>
                </a:solidFill>
              </a:rPr>
              <a:t>Ephesus</a:t>
            </a:r>
            <a:r>
              <a:rPr lang="en-US" sz="2400" dirty="0">
                <a:solidFill>
                  <a:srgbClr val="660033"/>
                </a:solidFill>
              </a:rPr>
              <a:t> would have been an easy stop? </a:t>
            </a:r>
          </a:p>
          <a:p>
            <a:pPr marL="800100" lvl="1" indent="-342900">
              <a:buFont typeface="Wingdings" pitchFamily="2" charset="2"/>
              <a:buChar char="ü"/>
            </a:pPr>
            <a:r>
              <a:rPr lang="en-US" sz="2400" dirty="0">
                <a:solidFill>
                  <a:srgbClr val="0070C0"/>
                </a:solidFill>
              </a:rPr>
              <a:t>The </a:t>
            </a:r>
            <a:r>
              <a:rPr lang="en-US" sz="2400" b="1" dirty="0">
                <a:solidFill>
                  <a:srgbClr val="0070C0"/>
                </a:solidFill>
              </a:rPr>
              <a:t>Ephesus/Miletus</a:t>
            </a:r>
            <a:r>
              <a:rPr lang="en-US" sz="2400" dirty="0">
                <a:solidFill>
                  <a:srgbClr val="0070C0"/>
                </a:solidFill>
              </a:rPr>
              <a:t> details are important in this study.</a:t>
            </a:r>
          </a:p>
        </p:txBody>
      </p:sp>
    </p:spTree>
    <p:extLst>
      <p:ext uri="{BB962C8B-B14F-4D97-AF65-F5344CB8AC3E}">
        <p14:creationId xmlns:p14="http://schemas.microsoft.com/office/powerpoint/2010/main" val="231742303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650" name="Picture 2" descr="C:\Users\Rae\Desktop\3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44937"/>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24</a:t>
            </a:fld>
            <a:endParaRPr lang="en-US" dirty="0">
              <a:solidFill>
                <a:schemeClr val="bg1"/>
              </a:solidFill>
            </a:endParaRPr>
          </a:p>
        </p:txBody>
      </p:sp>
      <p:sp>
        <p:nvSpPr>
          <p:cNvPr id="4" name="Title 2"/>
          <p:cNvSpPr txBox="1">
            <a:spLocks/>
          </p:cNvSpPr>
          <p:nvPr/>
        </p:nvSpPr>
        <p:spPr>
          <a:xfrm>
            <a:off x="1" y="156176"/>
            <a:ext cx="12233620" cy="647700"/>
          </a:xfrm>
          <a:prstGeom prst="rect">
            <a:avLst/>
          </a:prstGeom>
        </p:spPr>
        <p:txBody>
          <a:bodyPr anchor="b">
            <a:normAutofit fontScale="90000" lnSpcReduction="10000"/>
            <a:scene3d>
              <a:camera prst="orthographicFront"/>
              <a:lightRig rig="threePt" dir="t"/>
            </a:scene3d>
            <a:sp3d extrusionH="57150">
              <a:bevelT w="38100" h="38100" prst="angle"/>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lumMod val="75000"/>
                  </a:schemeClr>
                </a:solidFill>
              </a:rPr>
              <a:t>Section #7:  General Background Info on Travelers</a:t>
            </a:r>
          </a:p>
        </p:txBody>
      </p:sp>
      <p:sp>
        <p:nvSpPr>
          <p:cNvPr id="9" name="TextBox 8"/>
          <p:cNvSpPr txBox="1"/>
          <p:nvPr/>
        </p:nvSpPr>
        <p:spPr>
          <a:xfrm>
            <a:off x="366781" y="803876"/>
            <a:ext cx="4413563" cy="5447645"/>
          </a:xfrm>
          <a:prstGeom prst="rect">
            <a:avLst/>
          </a:prstGeom>
          <a:solidFill>
            <a:schemeClr val="accent2">
              <a:lumMod val="20000"/>
              <a:lumOff val="80000"/>
              <a:alpha val="80000"/>
            </a:schemeClr>
          </a:solidFill>
          <a:scene3d>
            <a:camera prst="orthographicFront"/>
            <a:lightRig rig="threePt" dir="t"/>
          </a:scene3d>
          <a:sp3d>
            <a:bevelT w="152400" h="50800" prst="softRound"/>
          </a:sp3d>
        </p:spPr>
        <p:txBody>
          <a:bodyPr wrap="square" rtlCol="0">
            <a:spAutoFit/>
            <a:sp3d extrusionH="57150">
              <a:bevelT w="38100" h="38100"/>
            </a:sp3d>
          </a:bodyPr>
          <a:lstStyle/>
          <a:p>
            <a:pPr marL="342900" indent="-342900">
              <a:buFont typeface="+mj-lt"/>
              <a:buAutoNum type="arabicPeriod" startAt="3"/>
            </a:pPr>
            <a:r>
              <a:rPr lang="en-US" sz="2200" dirty="0">
                <a:solidFill>
                  <a:srgbClr val="002060"/>
                </a:solidFill>
              </a:rPr>
              <a:t>There are </a:t>
            </a:r>
            <a:r>
              <a:rPr lang="en-US" sz="2200" b="1" dirty="0">
                <a:solidFill>
                  <a:srgbClr val="002060"/>
                </a:solidFill>
              </a:rPr>
              <a:t>nine (9) companions traveling with Paul </a:t>
            </a:r>
            <a:r>
              <a:rPr lang="en-US" sz="2200" dirty="0">
                <a:solidFill>
                  <a:srgbClr val="002060"/>
                </a:solidFill>
              </a:rPr>
              <a:t>to Jerusalem </a:t>
            </a:r>
            <a:r>
              <a:rPr lang="en-US" sz="2000" dirty="0">
                <a:solidFill>
                  <a:srgbClr val="002060"/>
                </a:solidFill>
              </a:rPr>
              <a:t>(Acts 20:3b-12) </a:t>
            </a:r>
            <a:r>
              <a:rPr lang="en-US" sz="2200" dirty="0">
                <a:solidFill>
                  <a:srgbClr val="002060"/>
                </a:solidFill>
              </a:rPr>
              <a:t>as representatives from various assemblies: </a:t>
            </a:r>
          </a:p>
          <a:p>
            <a:r>
              <a:rPr lang="en-US" sz="2200" b="1" dirty="0">
                <a:solidFill>
                  <a:schemeClr val="accent5">
                    <a:lumMod val="50000"/>
                  </a:schemeClr>
                </a:solidFill>
              </a:rPr>
              <a:t>From Macedonia:</a:t>
            </a:r>
          </a:p>
          <a:p>
            <a:pPr marL="800100" lvl="1" indent="-342900">
              <a:buFont typeface="Wingdings" pitchFamily="2" charset="2"/>
              <a:buChar char="ü"/>
            </a:pPr>
            <a:r>
              <a:rPr lang="en-US" sz="2200" b="1" dirty="0">
                <a:solidFill>
                  <a:srgbClr val="002060"/>
                </a:solidFill>
              </a:rPr>
              <a:t>Luke</a:t>
            </a:r>
            <a:r>
              <a:rPr lang="en-US" sz="2200" dirty="0">
                <a:solidFill>
                  <a:srgbClr val="002060"/>
                </a:solidFill>
              </a:rPr>
              <a:t>:  </a:t>
            </a:r>
            <a:r>
              <a:rPr lang="en-US" sz="2200" b="1" dirty="0">
                <a:solidFill>
                  <a:schemeClr val="accent5">
                    <a:lumMod val="50000"/>
                  </a:schemeClr>
                </a:solidFill>
              </a:rPr>
              <a:t>Philippi</a:t>
            </a:r>
            <a:r>
              <a:rPr lang="en-US" sz="2200" dirty="0">
                <a:solidFill>
                  <a:srgbClr val="002060"/>
                </a:solidFill>
              </a:rPr>
              <a:t> </a:t>
            </a:r>
          </a:p>
          <a:p>
            <a:pPr marL="800100" lvl="1" indent="-342900">
              <a:buFont typeface="Wingdings" pitchFamily="2" charset="2"/>
              <a:buChar char="ü"/>
            </a:pPr>
            <a:r>
              <a:rPr lang="en-US" sz="2200" b="1" dirty="0" err="1">
                <a:solidFill>
                  <a:srgbClr val="002060"/>
                </a:solidFill>
              </a:rPr>
              <a:t>Sopater</a:t>
            </a:r>
            <a:r>
              <a:rPr lang="en-US" sz="2200" dirty="0">
                <a:solidFill>
                  <a:srgbClr val="002060"/>
                </a:solidFill>
              </a:rPr>
              <a:t>:  </a:t>
            </a:r>
            <a:r>
              <a:rPr lang="en-US" sz="2200" b="1" dirty="0">
                <a:solidFill>
                  <a:schemeClr val="accent5">
                    <a:lumMod val="50000"/>
                  </a:schemeClr>
                </a:solidFill>
              </a:rPr>
              <a:t>Berea</a:t>
            </a:r>
            <a:r>
              <a:rPr lang="en-US" sz="2200" dirty="0">
                <a:solidFill>
                  <a:srgbClr val="002060"/>
                </a:solidFill>
              </a:rPr>
              <a:t> </a:t>
            </a:r>
          </a:p>
          <a:p>
            <a:pPr marL="800100" lvl="1" indent="-342900">
              <a:buFont typeface="Wingdings" pitchFamily="2" charset="2"/>
              <a:buChar char="ü"/>
            </a:pPr>
            <a:r>
              <a:rPr lang="en-US" sz="2200" b="1" dirty="0">
                <a:solidFill>
                  <a:srgbClr val="002060"/>
                </a:solidFill>
              </a:rPr>
              <a:t>Aristarchus</a:t>
            </a:r>
            <a:r>
              <a:rPr lang="en-US" sz="2200" dirty="0">
                <a:solidFill>
                  <a:srgbClr val="002060"/>
                </a:solidFill>
              </a:rPr>
              <a:t> </a:t>
            </a:r>
            <a:r>
              <a:rPr lang="en-US" sz="2200" b="1" dirty="0">
                <a:solidFill>
                  <a:srgbClr val="002060"/>
                </a:solidFill>
              </a:rPr>
              <a:t>&amp;</a:t>
            </a:r>
            <a:r>
              <a:rPr lang="en-US" sz="2200" dirty="0">
                <a:solidFill>
                  <a:srgbClr val="002060"/>
                </a:solidFill>
              </a:rPr>
              <a:t> </a:t>
            </a:r>
            <a:r>
              <a:rPr lang="en-US" sz="2200" b="1" dirty="0" err="1">
                <a:solidFill>
                  <a:srgbClr val="002060"/>
                </a:solidFill>
              </a:rPr>
              <a:t>Secundus</a:t>
            </a:r>
            <a:r>
              <a:rPr lang="en-US" sz="2200" dirty="0">
                <a:solidFill>
                  <a:srgbClr val="002060"/>
                </a:solidFill>
              </a:rPr>
              <a:t>:   </a:t>
            </a:r>
            <a:r>
              <a:rPr lang="en-US" sz="2200" b="1" dirty="0">
                <a:solidFill>
                  <a:schemeClr val="accent5">
                    <a:lumMod val="50000"/>
                  </a:schemeClr>
                </a:solidFill>
              </a:rPr>
              <a:t>Thessalonica</a:t>
            </a:r>
          </a:p>
          <a:p>
            <a:r>
              <a:rPr lang="en-US" sz="2200" b="1" dirty="0">
                <a:solidFill>
                  <a:srgbClr val="A50021"/>
                </a:solidFill>
              </a:rPr>
              <a:t>From Asia: </a:t>
            </a:r>
          </a:p>
          <a:p>
            <a:pPr marL="800100" lvl="1" indent="-342900">
              <a:buFont typeface="Wingdings" pitchFamily="2" charset="2"/>
              <a:buChar char="ü"/>
            </a:pPr>
            <a:r>
              <a:rPr lang="en-US" sz="2200" b="1" dirty="0">
                <a:solidFill>
                  <a:srgbClr val="002060"/>
                </a:solidFill>
              </a:rPr>
              <a:t>Gaius</a:t>
            </a:r>
            <a:r>
              <a:rPr lang="en-US" sz="2200" dirty="0">
                <a:solidFill>
                  <a:srgbClr val="002060"/>
                </a:solidFill>
              </a:rPr>
              <a:t>:  </a:t>
            </a:r>
            <a:r>
              <a:rPr lang="en-US" sz="2200" b="1" dirty="0" err="1">
                <a:solidFill>
                  <a:srgbClr val="A50021"/>
                </a:solidFill>
              </a:rPr>
              <a:t>Derbe</a:t>
            </a:r>
            <a:r>
              <a:rPr lang="en-US" sz="2200" dirty="0">
                <a:solidFill>
                  <a:srgbClr val="002060"/>
                </a:solidFill>
              </a:rPr>
              <a:t> </a:t>
            </a:r>
          </a:p>
          <a:p>
            <a:pPr marL="800100" lvl="1" indent="-342900">
              <a:buFont typeface="Wingdings" pitchFamily="2" charset="2"/>
              <a:buChar char="ü"/>
            </a:pPr>
            <a:r>
              <a:rPr lang="en-US" sz="2200" b="1" dirty="0">
                <a:solidFill>
                  <a:srgbClr val="002060"/>
                </a:solidFill>
              </a:rPr>
              <a:t>Timothy</a:t>
            </a:r>
            <a:r>
              <a:rPr lang="en-US" sz="2200" dirty="0">
                <a:solidFill>
                  <a:srgbClr val="002060"/>
                </a:solidFill>
              </a:rPr>
              <a:t>:  </a:t>
            </a:r>
            <a:r>
              <a:rPr lang="en-US" sz="2200" b="1" dirty="0" err="1">
                <a:solidFill>
                  <a:srgbClr val="A50021"/>
                </a:solidFill>
              </a:rPr>
              <a:t>Lystra</a:t>
            </a:r>
            <a:r>
              <a:rPr lang="en-US" sz="2200" dirty="0">
                <a:solidFill>
                  <a:srgbClr val="002060"/>
                </a:solidFill>
              </a:rPr>
              <a:t>  </a:t>
            </a:r>
          </a:p>
          <a:p>
            <a:pPr marL="800100" lvl="1" indent="-342900">
              <a:buFont typeface="Wingdings" pitchFamily="2" charset="2"/>
              <a:buChar char="ü"/>
            </a:pPr>
            <a:r>
              <a:rPr lang="en-US" sz="2200" b="1" dirty="0" err="1">
                <a:solidFill>
                  <a:srgbClr val="002060"/>
                </a:solidFill>
              </a:rPr>
              <a:t>Tychicus</a:t>
            </a:r>
            <a:r>
              <a:rPr lang="en-US" sz="2200" b="1" dirty="0">
                <a:solidFill>
                  <a:srgbClr val="002060"/>
                </a:solidFill>
              </a:rPr>
              <a:t>* &amp; </a:t>
            </a:r>
            <a:r>
              <a:rPr lang="en-US" sz="2200" b="1" dirty="0" err="1">
                <a:solidFill>
                  <a:srgbClr val="002060"/>
                </a:solidFill>
              </a:rPr>
              <a:t>Trophimus</a:t>
            </a:r>
            <a:r>
              <a:rPr lang="en-US" sz="2200" b="1" dirty="0">
                <a:solidFill>
                  <a:srgbClr val="002060"/>
                </a:solidFill>
              </a:rPr>
              <a:t>*</a:t>
            </a:r>
            <a:r>
              <a:rPr lang="en-US" sz="2200" dirty="0">
                <a:solidFill>
                  <a:srgbClr val="002060"/>
                </a:solidFill>
              </a:rPr>
              <a:t>:   </a:t>
            </a:r>
            <a:r>
              <a:rPr lang="en-US" sz="2200" b="1" dirty="0">
                <a:solidFill>
                  <a:srgbClr val="A50021"/>
                </a:solidFill>
              </a:rPr>
              <a:t>Ephesus*</a:t>
            </a:r>
            <a:r>
              <a:rPr lang="en-US" sz="2200" dirty="0">
                <a:solidFill>
                  <a:srgbClr val="002060"/>
                </a:solidFill>
              </a:rPr>
              <a:t>   </a:t>
            </a:r>
          </a:p>
          <a:p>
            <a:pPr marL="800100" lvl="1" indent="-342900">
              <a:buFont typeface="Wingdings" pitchFamily="2" charset="2"/>
              <a:buChar char="ü"/>
            </a:pPr>
            <a:r>
              <a:rPr lang="en-US" sz="2200" b="1" dirty="0" err="1">
                <a:solidFill>
                  <a:srgbClr val="002060"/>
                </a:solidFill>
              </a:rPr>
              <a:t>Onesimus</a:t>
            </a:r>
            <a:r>
              <a:rPr lang="en-US" sz="2200" b="1" dirty="0">
                <a:solidFill>
                  <a:srgbClr val="002060"/>
                </a:solidFill>
              </a:rPr>
              <a:t>:  </a:t>
            </a:r>
            <a:r>
              <a:rPr lang="en-US" sz="2200" b="1" dirty="0">
                <a:solidFill>
                  <a:srgbClr val="A50021"/>
                </a:solidFill>
              </a:rPr>
              <a:t>Colossae</a:t>
            </a:r>
            <a:r>
              <a:rPr lang="en-US" sz="2200" b="1" dirty="0">
                <a:solidFill>
                  <a:srgbClr val="002060"/>
                </a:solidFill>
              </a:rPr>
              <a:t> </a:t>
            </a:r>
            <a:r>
              <a:rPr lang="en-US" sz="2200" dirty="0">
                <a:solidFill>
                  <a:srgbClr val="002060"/>
                </a:solidFill>
              </a:rPr>
              <a:t> </a:t>
            </a:r>
            <a:br>
              <a:rPr lang="en-US" sz="2000" dirty="0">
                <a:solidFill>
                  <a:srgbClr val="002060"/>
                </a:solidFill>
              </a:rPr>
            </a:br>
            <a:r>
              <a:rPr lang="en-US" dirty="0">
                <a:solidFill>
                  <a:srgbClr val="002060"/>
                </a:solidFill>
              </a:rPr>
              <a:t>[escaped slave of Philemon]</a:t>
            </a:r>
            <a:endParaRPr lang="en-US" sz="2000" dirty="0">
              <a:solidFill>
                <a:srgbClr val="002060"/>
              </a:solidFill>
            </a:endParaRPr>
          </a:p>
        </p:txBody>
      </p:sp>
      <p:pic>
        <p:nvPicPr>
          <p:cNvPr id="1026" name="Picture 2" descr="C:\Users\Rae\Desktop\3.19 Paul &amp; Pentecost\Maps 3rd journey\Timeline-Pauls-3rd-Missionary-Journey reduced edi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3228" y="803876"/>
            <a:ext cx="6967026" cy="405434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Oval 2"/>
          <p:cNvSpPr/>
          <p:nvPr/>
        </p:nvSpPr>
        <p:spPr>
          <a:xfrm rot="20461284">
            <a:off x="4903919" y="686632"/>
            <a:ext cx="2123123" cy="1239606"/>
          </a:xfrm>
          <a:custGeom>
            <a:avLst/>
            <a:gdLst>
              <a:gd name="connsiteX0" fmla="*/ 0 w 2093469"/>
              <a:gd name="connsiteY0" fmla="*/ 451413 h 902826"/>
              <a:gd name="connsiteX1" fmla="*/ 1046735 w 2093469"/>
              <a:gd name="connsiteY1" fmla="*/ 0 h 902826"/>
              <a:gd name="connsiteX2" fmla="*/ 2093470 w 2093469"/>
              <a:gd name="connsiteY2" fmla="*/ 451413 h 902826"/>
              <a:gd name="connsiteX3" fmla="*/ 1046735 w 2093469"/>
              <a:gd name="connsiteY3" fmla="*/ 902826 h 902826"/>
              <a:gd name="connsiteX4" fmla="*/ 0 w 2093469"/>
              <a:gd name="connsiteY4" fmla="*/ 451413 h 902826"/>
              <a:gd name="connsiteX0" fmla="*/ 29187 w 2122657"/>
              <a:gd name="connsiteY0" fmla="*/ 705000 h 1156413"/>
              <a:gd name="connsiteX1" fmla="*/ 358947 w 2122657"/>
              <a:gd name="connsiteY1" fmla="*/ 16656 h 1156413"/>
              <a:gd name="connsiteX2" fmla="*/ 1075922 w 2122657"/>
              <a:gd name="connsiteY2" fmla="*/ 253587 h 1156413"/>
              <a:gd name="connsiteX3" fmla="*/ 2122657 w 2122657"/>
              <a:gd name="connsiteY3" fmla="*/ 705000 h 1156413"/>
              <a:gd name="connsiteX4" fmla="*/ 1075922 w 2122657"/>
              <a:gd name="connsiteY4" fmla="*/ 1156413 h 1156413"/>
              <a:gd name="connsiteX5" fmla="*/ 29187 w 2122657"/>
              <a:gd name="connsiteY5" fmla="*/ 705000 h 1156413"/>
              <a:gd name="connsiteX0" fmla="*/ 29187 w 2122657"/>
              <a:gd name="connsiteY0" fmla="*/ 715124 h 1166537"/>
              <a:gd name="connsiteX1" fmla="*/ 358947 w 2122657"/>
              <a:gd name="connsiteY1" fmla="*/ 26780 h 1166537"/>
              <a:gd name="connsiteX2" fmla="*/ 1135455 w 2122657"/>
              <a:gd name="connsiteY2" fmla="*/ 161785 h 1166537"/>
              <a:gd name="connsiteX3" fmla="*/ 2122657 w 2122657"/>
              <a:gd name="connsiteY3" fmla="*/ 715124 h 1166537"/>
              <a:gd name="connsiteX4" fmla="*/ 1075922 w 2122657"/>
              <a:gd name="connsiteY4" fmla="*/ 1166537 h 1166537"/>
              <a:gd name="connsiteX5" fmla="*/ 29187 w 2122657"/>
              <a:gd name="connsiteY5" fmla="*/ 715124 h 1166537"/>
              <a:gd name="connsiteX0" fmla="*/ 29187 w 2122657"/>
              <a:gd name="connsiteY0" fmla="*/ 721167 h 1172580"/>
              <a:gd name="connsiteX1" fmla="*/ 358947 w 2122657"/>
              <a:gd name="connsiteY1" fmla="*/ 32823 h 1172580"/>
              <a:gd name="connsiteX2" fmla="*/ 1135455 w 2122657"/>
              <a:gd name="connsiteY2" fmla="*/ 167828 h 1172580"/>
              <a:gd name="connsiteX3" fmla="*/ 2122657 w 2122657"/>
              <a:gd name="connsiteY3" fmla="*/ 721167 h 1172580"/>
              <a:gd name="connsiteX4" fmla="*/ 1075922 w 2122657"/>
              <a:gd name="connsiteY4" fmla="*/ 1172580 h 1172580"/>
              <a:gd name="connsiteX5" fmla="*/ 29187 w 2122657"/>
              <a:gd name="connsiteY5" fmla="*/ 721167 h 1172580"/>
              <a:gd name="connsiteX0" fmla="*/ 30075 w 2123545"/>
              <a:gd name="connsiteY0" fmla="*/ 794862 h 1246275"/>
              <a:gd name="connsiteX1" fmla="*/ 353349 w 2123545"/>
              <a:gd name="connsiteY1" fmla="*/ 18607 h 1246275"/>
              <a:gd name="connsiteX2" fmla="*/ 1136343 w 2123545"/>
              <a:gd name="connsiteY2" fmla="*/ 241523 h 1246275"/>
              <a:gd name="connsiteX3" fmla="*/ 2123545 w 2123545"/>
              <a:gd name="connsiteY3" fmla="*/ 794862 h 1246275"/>
              <a:gd name="connsiteX4" fmla="*/ 1076810 w 2123545"/>
              <a:gd name="connsiteY4" fmla="*/ 1246275 h 1246275"/>
              <a:gd name="connsiteX5" fmla="*/ 30075 w 2123545"/>
              <a:gd name="connsiteY5" fmla="*/ 794862 h 1246275"/>
              <a:gd name="connsiteX0" fmla="*/ 29653 w 2123123"/>
              <a:gd name="connsiteY0" fmla="*/ 737781 h 1189194"/>
              <a:gd name="connsiteX1" fmla="*/ 355997 w 2123123"/>
              <a:gd name="connsiteY1" fmla="*/ 23782 h 1189194"/>
              <a:gd name="connsiteX2" fmla="*/ 1135921 w 2123123"/>
              <a:gd name="connsiteY2" fmla="*/ 184442 h 1189194"/>
              <a:gd name="connsiteX3" fmla="*/ 2123123 w 2123123"/>
              <a:gd name="connsiteY3" fmla="*/ 737781 h 1189194"/>
              <a:gd name="connsiteX4" fmla="*/ 1076388 w 2123123"/>
              <a:gd name="connsiteY4" fmla="*/ 1189194 h 1189194"/>
              <a:gd name="connsiteX5" fmla="*/ 29653 w 2123123"/>
              <a:gd name="connsiteY5" fmla="*/ 737781 h 118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3123" h="1189194">
                <a:moveTo>
                  <a:pt x="29653" y="737781"/>
                </a:moveTo>
                <a:cubicBezTo>
                  <a:pt x="-90412" y="543546"/>
                  <a:pt x="181541" y="99017"/>
                  <a:pt x="355997" y="23782"/>
                </a:cubicBezTo>
                <a:cubicBezTo>
                  <a:pt x="530453" y="-51453"/>
                  <a:pt x="841400" y="65442"/>
                  <a:pt x="1135921" y="184442"/>
                </a:cubicBezTo>
                <a:cubicBezTo>
                  <a:pt x="1430442" y="303442"/>
                  <a:pt x="2123123" y="488472"/>
                  <a:pt x="2123123" y="737781"/>
                </a:cubicBezTo>
                <a:cubicBezTo>
                  <a:pt x="2123123" y="987090"/>
                  <a:pt x="1654484" y="1189194"/>
                  <a:pt x="1076388" y="1189194"/>
                </a:cubicBezTo>
                <a:cubicBezTo>
                  <a:pt x="498292" y="1189194"/>
                  <a:pt x="149718" y="932016"/>
                  <a:pt x="29653" y="737781"/>
                </a:cubicBezTo>
                <a:close/>
              </a:path>
            </a:pathLst>
          </a:custGeom>
          <a:noFill/>
          <a:ln w="114300" cap="rnd">
            <a:solidFill>
              <a:srgbClr val="7030A0"/>
            </a:solidFill>
            <a:prstDash val="solid"/>
            <a:round/>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603423" y="3108132"/>
            <a:ext cx="2273741" cy="1207406"/>
          </a:xfrm>
          <a:custGeom>
            <a:avLst/>
            <a:gdLst>
              <a:gd name="connsiteX0" fmla="*/ 0 w 2203240"/>
              <a:gd name="connsiteY0" fmla="*/ 383784 h 767567"/>
              <a:gd name="connsiteX1" fmla="*/ 1101620 w 2203240"/>
              <a:gd name="connsiteY1" fmla="*/ 0 h 767567"/>
              <a:gd name="connsiteX2" fmla="*/ 2203240 w 2203240"/>
              <a:gd name="connsiteY2" fmla="*/ 383784 h 767567"/>
              <a:gd name="connsiteX3" fmla="*/ 1101620 w 2203240"/>
              <a:gd name="connsiteY3" fmla="*/ 767568 h 767567"/>
              <a:gd name="connsiteX4" fmla="*/ 0 w 2203240"/>
              <a:gd name="connsiteY4" fmla="*/ 383784 h 767567"/>
              <a:gd name="connsiteX0" fmla="*/ 16333 w 2274408"/>
              <a:gd name="connsiteY0" fmla="*/ 383784 h 1323153"/>
              <a:gd name="connsiteX1" fmla="*/ 1117953 w 2274408"/>
              <a:gd name="connsiteY1" fmla="*/ 0 h 1323153"/>
              <a:gd name="connsiteX2" fmla="*/ 2219573 w 2274408"/>
              <a:gd name="connsiteY2" fmla="*/ 383784 h 1323153"/>
              <a:gd name="connsiteX3" fmla="*/ 1870307 w 2274408"/>
              <a:gd name="connsiteY3" fmla="*/ 1323153 h 1323153"/>
              <a:gd name="connsiteX4" fmla="*/ 16333 w 2274408"/>
              <a:gd name="connsiteY4" fmla="*/ 383784 h 1323153"/>
              <a:gd name="connsiteX0" fmla="*/ 15666 w 2273741"/>
              <a:gd name="connsiteY0" fmla="*/ 268037 h 1207406"/>
              <a:gd name="connsiteX1" fmla="*/ 1128861 w 2273741"/>
              <a:gd name="connsiteY1" fmla="*/ 0 h 1207406"/>
              <a:gd name="connsiteX2" fmla="*/ 2218906 w 2273741"/>
              <a:gd name="connsiteY2" fmla="*/ 268037 h 1207406"/>
              <a:gd name="connsiteX3" fmla="*/ 1869640 w 2273741"/>
              <a:gd name="connsiteY3" fmla="*/ 1207406 h 1207406"/>
              <a:gd name="connsiteX4" fmla="*/ 15666 w 2273741"/>
              <a:gd name="connsiteY4" fmla="*/ 268037 h 120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1" h="1207406">
                <a:moveTo>
                  <a:pt x="15666" y="268037"/>
                </a:moveTo>
                <a:cubicBezTo>
                  <a:pt x="-107797" y="66803"/>
                  <a:pt x="520453" y="0"/>
                  <a:pt x="1128861" y="0"/>
                </a:cubicBezTo>
                <a:cubicBezTo>
                  <a:pt x="1737269" y="0"/>
                  <a:pt x="2218906" y="56079"/>
                  <a:pt x="2218906" y="268037"/>
                </a:cubicBezTo>
                <a:cubicBezTo>
                  <a:pt x="2218906" y="479995"/>
                  <a:pt x="2478048" y="1207406"/>
                  <a:pt x="1869640" y="1207406"/>
                </a:cubicBezTo>
                <a:cubicBezTo>
                  <a:pt x="1261232" y="1207406"/>
                  <a:pt x="139129" y="469271"/>
                  <a:pt x="15666" y="268037"/>
                </a:cubicBezTo>
                <a:close/>
              </a:path>
            </a:pathLst>
          </a:custGeom>
          <a:noFill/>
          <a:ln w="114300" cap="rnd">
            <a:solidFill>
              <a:srgbClr val="7030A0"/>
            </a:solidFill>
            <a:prstDash val="solid"/>
            <a:round/>
          </a:ln>
          <a:effectLst>
            <a:glow rad="228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20840" y="5153904"/>
            <a:ext cx="4764024" cy="923330"/>
          </a:xfrm>
          <a:prstGeom prst="rect">
            <a:avLst/>
          </a:prstGeom>
          <a:noFill/>
        </p:spPr>
        <p:txBody>
          <a:bodyPr wrap="square" lIns="91440" tIns="45720" rIns="91440" bIns="45720">
            <a:spAutoFit/>
          </a:bodyPr>
          <a:lstStyle/>
          <a:p>
            <a:pPr algn="ctr"/>
            <a:r>
              <a:rPr lang="en-US" sz="5400" b="1" dirty="0">
                <a:ln w="1905"/>
                <a:solidFill>
                  <a:schemeClr val="accent2"/>
                </a:solidFill>
                <a:effectLst>
                  <a:glow rad="609600">
                    <a:schemeClr val="bg1">
                      <a:alpha val="40000"/>
                    </a:schemeClr>
                  </a:glow>
                  <a:innerShdw blurRad="69850" dist="43180" dir="5400000">
                    <a:srgbClr val="000000">
                      <a:alpha val="65000"/>
                    </a:srgbClr>
                  </a:innerShdw>
                </a:effectLst>
                <a:latin typeface="Edwardian Script ITC" pitchFamily="66" charset="0"/>
              </a:rPr>
              <a:t>The End of Part 1</a:t>
            </a:r>
            <a:endParaRPr lang="en-US" sz="5400" b="1" cap="none" spc="0" dirty="0">
              <a:ln w="1905"/>
              <a:solidFill>
                <a:schemeClr val="accent2"/>
              </a:solidFill>
              <a:effectLst>
                <a:glow rad="609600">
                  <a:schemeClr val="bg1">
                    <a:alpha val="40000"/>
                  </a:schemeClr>
                </a:glow>
                <a:innerShdw blurRad="69850" dist="43180" dir="5400000">
                  <a:srgbClr val="000000">
                    <a:alpha val="65000"/>
                  </a:srgbClr>
                </a:innerShdw>
              </a:effectLst>
              <a:latin typeface="Edwardian Script ITC" pitchFamily="66" charset="0"/>
            </a:endParaRPr>
          </a:p>
        </p:txBody>
      </p:sp>
      <p:sp>
        <p:nvSpPr>
          <p:cNvPr id="5" name="TextBox 4"/>
          <p:cNvSpPr txBox="1"/>
          <p:nvPr/>
        </p:nvSpPr>
        <p:spPr>
          <a:xfrm>
            <a:off x="9855200" y="3586564"/>
            <a:ext cx="1175966" cy="492443"/>
          </a:xfrm>
          <a:prstGeom prst="rect">
            <a:avLst/>
          </a:prstGeom>
          <a:noFill/>
        </p:spPr>
        <p:txBody>
          <a:bodyPr wrap="square" rtlCol="0">
            <a:spAutoFit/>
          </a:bodyPr>
          <a:lstStyle/>
          <a:p>
            <a:r>
              <a:rPr lang="en-US" sz="1000" b="1" dirty="0" err="1">
                <a:solidFill>
                  <a:schemeClr val="tx1">
                    <a:lumMod val="75000"/>
                    <a:lumOff val="25000"/>
                  </a:schemeClr>
                </a:solidFill>
              </a:rPr>
              <a:t>Lystra</a:t>
            </a:r>
            <a:endParaRPr lang="en-US" sz="1000" b="1" dirty="0">
              <a:solidFill>
                <a:schemeClr val="tx1">
                  <a:lumMod val="75000"/>
                  <a:lumOff val="25000"/>
                </a:schemeClr>
              </a:solidFill>
            </a:endParaRPr>
          </a:p>
          <a:p>
            <a:r>
              <a:rPr lang="en-US" sz="600" b="1" dirty="0">
                <a:solidFill>
                  <a:schemeClr val="tx1">
                    <a:lumMod val="75000"/>
                    <a:lumOff val="25000"/>
                  </a:schemeClr>
                </a:solidFill>
              </a:rPr>
              <a:t>   </a:t>
            </a:r>
            <a:endParaRPr lang="en-US" sz="200" b="1" dirty="0">
              <a:solidFill>
                <a:schemeClr val="tx1">
                  <a:lumMod val="75000"/>
                  <a:lumOff val="25000"/>
                </a:schemeClr>
              </a:solidFill>
            </a:endParaRPr>
          </a:p>
          <a:p>
            <a:r>
              <a:rPr lang="en-US" sz="600" b="1" dirty="0">
                <a:solidFill>
                  <a:schemeClr val="tx1">
                    <a:lumMod val="75000"/>
                    <a:lumOff val="25000"/>
                  </a:schemeClr>
                </a:solidFill>
              </a:rPr>
              <a:t>                           </a:t>
            </a:r>
            <a:r>
              <a:rPr lang="en-US" sz="1000" b="1" dirty="0" err="1">
                <a:solidFill>
                  <a:schemeClr val="tx1">
                    <a:lumMod val="75000"/>
                    <a:lumOff val="25000"/>
                  </a:schemeClr>
                </a:solidFill>
              </a:rPr>
              <a:t>Derbe</a:t>
            </a:r>
            <a:endParaRPr lang="en-US" sz="900" b="1" dirty="0">
              <a:solidFill>
                <a:schemeClr val="tx1">
                  <a:lumMod val="75000"/>
                  <a:lumOff val="25000"/>
                </a:schemeClr>
              </a:solidFill>
            </a:endParaRPr>
          </a:p>
        </p:txBody>
      </p:sp>
    </p:spTree>
    <p:extLst>
      <p:ext uri="{BB962C8B-B14F-4D97-AF65-F5344CB8AC3E}">
        <p14:creationId xmlns:p14="http://schemas.microsoft.com/office/powerpoint/2010/main" val="1752409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par>
                          <p:cTn id="13" fill="hold">
                            <p:stCondLst>
                              <p:cond delay="2000"/>
                            </p:stCondLst>
                            <p:childTnLst>
                              <p:par>
                                <p:cTn id="14" presetID="22" presetClass="entr" presetSubtype="8" fill="hold" grpId="0" nodeType="afterEffect">
                                  <p:stCondLst>
                                    <p:cond delay="15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2" descr="C:\Users\Rae\Desktop\Paul &amp; Pentecost\Paul apostle.jpg"/>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7615239" y="504825"/>
            <a:ext cx="3988320" cy="51435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6625816" y="-9377587"/>
            <a:ext cx="26498776" cy="8217634"/>
          </a:xfrm>
          <a:prstGeom prst="rect">
            <a:avLst/>
          </a:prstGeom>
          <a:solidFill>
            <a:schemeClr val="bg1"/>
          </a:solidFill>
        </p:spPr>
        <p:txBody>
          <a:bodyPr wrap="square" lIns="91440" tIns="45720" rIns="91440" bIns="45720">
            <a:spAutoFit/>
          </a:bodyPr>
          <a:lstStyle/>
          <a:p>
            <a:r>
              <a:rPr lang="en-US" sz="2400" b="1" dirty="0">
                <a:ln w="1905"/>
                <a:solidFill>
                  <a:schemeClr val="accent2">
                    <a:lumMod val="50000"/>
                  </a:schemeClr>
                </a:solidFill>
                <a:effectLst>
                  <a:innerShdw blurRad="69850" dist="43180" dir="5400000">
                    <a:srgbClr val="000000">
                      <a:alpha val="65000"/>
                    </a:srgbClr>
                  </a:innerShdw>
                </a:effectLst>
              </a:rPr>
              <a:t>Nov 28:  up to slide 22 – 6 hrs..</a:t>
            </a:r>
          </a:p>
          <a:p>
            <a:r>
              <a:rPr lang="en-US" sz="2400" b="1" dirty="0">
                <a:ln w="1905"/>
                <a:solidFill>
                  <a:schemeClr val="accent2">
                    <a:lumMod val="50000"/>
                  </a:schemeClr>
                </a:solidFill>
                <a:effectLst>
                  <a:innerShdw blurRad="69850" dist="43180" dir="5400000">
                    <a:srgbClr val="000000">
                      <a:alpha val="65000"/>
                    </a:srgbClr>
                  </a:innerShdw>
                </a:effectLst>
              </a:rPr>
              <a:t>Nov 29:  slide 31 – 9 hrs.</a:t>
            </a:r>
          </a:p>
          <a:p>
            <a:r>
              <a:rPr lang="en-US" sz="2400" b="1" dirty="0">
                <a:ln w="1905"/>
                <a:solidFill>
                  <a:schemeClr val="accent2">
                    <a:lumMod val="50000"/>
                  </a:schemeClr>
                </a:solidFill>
                <a:effectLst>
                  <a:innerShdw blurRad="69850" dist="43180" dir="5400000">
                    <a:srgbClr val="000000">
                      <a:alpha val="65000"/>
                    </a:srgbClr>
                  </a:innerShdw>
                </a:effectLst>
              </a:rPr>
              <a:t>Nov 30: 1130 am  32-37 by 330 (4 hrs.)  start at 38.  updated Dennis U.</a:t>
            </a:r>
          </a:p>
          <a:p>
            <a:r>
              <a:rPr lang="en-US" sz="2400" b="1" dirty="0">
                <a:ln w="1905"/>
                <a:solidFill>
                  <a:schemeClr val="accent2">
                    <a:lumMod val="50000"/>
                  </a:schemeClr>
                </a:solidFill>
                <a:effectLst>
                  <a:innerShdw blurRad="69850" dist="43180" dir="5400000">
                    <a:srgbClr val="000000">
                      <a:alpha val="65000"/>
                    </a:srgbClr>
                  </a:innerShdw>
                </a:effectLst>
              </a:rPr>
              <a:t>Dec 3/20:  10 am #38 – up to slides 46-50 at 1015 pm  &amp; use Acts 20 document</a:t>
            </a:r>
          </a:p>
          <a:p>
            <a:r>
              <a:rPr lang="en-US" sz="2400" b="1" dirty="0">
                <a:ln w="1905"/>
                <a:solidFill>
                  <a:schemeClr val="accent2">
                    <a:lumMod val="50000"/>
                  </a:schemeClr>
                </a:solidFill>
                <a:effectLst>
                  <a:innerShdw blurRad="69850" dist="43180" dir="5400000">
                    <a:srgbClr val="000000">
                      <a:alpha val="65000"/>
                    </a:srgbClr>
                  </a:innerShdw>
                </a:effectLst>
              </a:rPr>
              <a:t>Dec 4 Friday 115 pm … researching acts 21:26</a:t>
            </a:r>
          </a:p>
          <a:p>
            <a:r>
              <a:rPr lang="en-US" sz="2400" b="1" dirty="0">
                <a:ln w="1905"/>
                <a:solidFill>
                  <a:schemeClr val="accent2">
                    <a:lumMod val="50000"/>
                  </a:schemeClr>
                </a:solidFill>
                <a:effectLst>
                  <a:innerShdw blurRad="69850" dist="43180" dir="5400000">
                    <a:srgbClr val="000000">
                      <a:alpha val="65000"/>
                    </a:srgbClr>
                  </a:innerShdw>
                </a:effectLst>
              </a:rPr>
              <a:t>Dec 25/20 Friday  1130 AM – do corrections on PPT and THEN see if I can get the 12 days figured out.  </a:t>
            </a:r>
            <a:r>
              <a:rPr lang="en-US" sz="2400" b="1" dirty="0">
                <a:ln w="1905"/>
                <a:solidFill>
                  <a:srgbClr val="FF0000"/>
                </a:solidFill>
                <a:effectLst>
                  <a:innerShdw blurRad="69850" dist="43180" dir="5400000">
                    <a:srgbClr val="000000">
                      <a:alpha val="65000"/>
                    </a:srgbClr>
                  </a:innerShdw>
                </a:effectLst>
              </a:rPr>
              <a:t>Mark </a:t>
            </a:r>
            <a:r>
              <a:rPr lang="en-US" sz="2400" b="1" dirty="0" err="1">
                <a:ln w="1905"/>
                <a:solidFill>
                  <a:srgbClr val="FF0000"/>
                </a:solidFill>
                <a:effectLst>
                  <a:innerShdw blurRad="69850" dist="43180" dir="5400000">
                    <a:srgbClr val="000000">
                      <a:alpha val="65000"/>
                    </a:srgbClr>
                  </a:innerShdw>
                </a:effectLst>
              </a:rPr>
              <a:t>kendall</a:t>
            </a:r>
            <a:r>
              <a:rPr lang="en-US" sz="2400" b="1" dirty="0">
                <a:ln w="1905"/>
                <a:solidFill>
                  <a:srgbClr val="FF0000"/>
                </a:solidFill>
                <a:effectLst>
                  <a:innerShdw blurRad="69850" dist="43180" dir="5400000">
                    <a:srgbClr val="000000">
                      <a:alpha val="65000"/>
                    </a:srgbClr>
                  </a:innerShdw>
                </a:effectLst>
              </a:rPr>
              <a:t> and </a:t>
            </a:r>
            <a:r>
              <a:rPr lang="en-US" sz="2400" b="1" dirty="0" err="1">
                <a:ln w="1905"/>
                <a:solidFill>
                  <a:srgbClr val="FF0000"/>
                </a:solidFill>
                <a:effectLst>
                  <a:innerShdw blurRad="69850" dist="43180" dir="5400000">
                    <a:srgbClr val="000000">
                      <a:alpha val="65000"/>
                    </a:srgbClr>
                  </a:innerShdw>
                </a:effectLst>
              </a:rPr>
              <a:t>paul</a:t>
            </a:r>
            <a:r>
              <a:rPr lang="en-US" sz="2400" b="1" dirty="0">
                <a:ln w="1905"/>
                <a:solidFill>
                  <a:srgbClr val="FF0000"/>
                </a:solidFill>
                <a:effectLst>
                  <a:innerShdw blurRad="69850" dist="43180" dir="5400000">
                    <a:srgbClr val="000000">
                      <a:alpha val="65000"/>
                    </a:srgbClr>
                  </a:innerShdw>
                </a:effectLst>
              </a:rPr>
              <a:t> slide 44? </a:t>
            </a:r>
            <a:r>
              <a:rPr lang="en-US" sz="2400" b="1" dirty="0">
                <a:ln w="1905"/>
                <a:solidFill>
                  <a:schemeClr val="accent2">
                    <a:lumMod val="50000"/>
                  </a:schemeClr>
                </a:solidFill>
                <a:effectLst>
                  <a:innerShdw blurRad="69850" dist="43180" dir="5400000">
                    <a:srgbClr val="000000">
                      <a:alpha val="65000"/>
                    </a:srgbClr>
                  </a:innerShdw>
                </a:effectLst>
              </a:rPr>
              <a:t>200 pm – ready to start charting the months now.</a:t>
            </a:r>
          </a:p>
          <a:p>
            <a:r>
              <a:rPr lang="en-US" sz="2400" b="1" dirty="0">
                <a:ln w="1905"/>
                <a:solidFill>
                  <a:schemeClr val="accent2">
                    <a:lumMod val="50000"/>
                  </a:schemeClr>
                </a:solidFill>
                <a:effectLst>
                  <a:innerShdw blurRad="69850" dist="43180" dir="5400000">
                    <a:srgbClr val="000000">
                      <a:alpha val="65000"/>
                    </a:srgbClr>
                  </a:innerShdw>
                </a:effectLst>
              </a:rPr>
              <a:t>Dec 26/20:  800 am … Etesian winds – to 8 pm </a:t>
            </a:r>
          </a:p>
          <a:p>
            <a:r>
              <a:rPr lang="en-US" sz="2400" b="1" dirty="0">
                <a:ln w="1905"/>
                <a:solidFill>
                  <a:schemeClr val="accent2">
                    <a:lumMod val="50000"/>
                  </a:schemeClr>
                </a:solidFill>
                <a:effectLst>
                  <a:innerShdw blurRad="69850" dist="43180" dir="5400000">
                    <a:srgbClr val="000000">
                      <a:alpha val="65000"/>
                    </a:srgbClr>
                  </a:innerShdw>
                </a:effectLst>
              </a:rPr>
              <a:t>Dec 27/20  530 pm … start building </a:t>
            </a:r>
            <a:r>
              <a:rPr lang="en-US" sz="2400" b="1" dirty="0" err="1">
                <a:ln w="1905"/>
                <a:solidFill>
                  <a:schemeClr val="accent2">
                    <a:lumMod val="50000"/>
                  </a:schemeClr>
                </a:solidFill>
                <a:effectLst>
                  <a:innerShdw blurRad="69850" dist="43180" dir="5400000">
                    <a:srgbClr val="000000">
                      <a:alpha val="65000"/>
                    </a:srgbClr>
                  </a:innerShdw>
                </a:effectLst>
              </a:rPr>
              <a:t>omer</a:t>
            </a:r>
            <a:r>
              <a:rPr lang="en-US" sz="2400" b="1" dirty="0">
                <a:ln w="1905"/>
                <a:solidFill>
                  <a:schemeClr val="accent2">
                    <a:lumMod val="50000"/>
                  </a:schemeClr>
                </a:solidFill>
                <a:effectLst>
                  <a:innerShdw blurRad="69850" dist="43180" dir="5400000">
                    <a:srgbClr val="000000">
                      <a:alpha val="65000"/>
                    </a:srgbClr>
                  </a:innerShdw>
                </a:effectLst>
              </a:rPr>
              <a:t> trips on charts cut &amp; paste at table.  Moses Calendar??</a:t>
            </a:r>
          </a:p>
          <a:p>
            <a:r>
              <a:rPr lang="en-US" sz="2400" b="1" dirty="0">
                <a:ln w="1905"/>
                <a:solidFill>
                  <a:schemeClr val="accent2">
                    <a:lumMod val="50000"/>
                  </a:schemeClr>
                </a:solidFill>
                <a:effectLst>
                  <a:innerShdw blurRad="69850" dist="43180" dir="5400000">
                    <a:srgbClr val="000000">
                      <a:alpha val="65000"/>
                    </a:srgbClr>
                  </a:innerShdw>
                </a:effectLst>
              </a:rPr>
              <a:t>Dec 28/20  1 pm to 530 … cracked the study open – just to put into PPT now.  Yeah!  E to TA and DU.</a:t>
            </a:r>
          </a:p>
          <a:p>
            <a:r>
              <a:rPr lang="en-US" sz="2400" b="1" dirty="0">
                <a:ln w="1905"/>
                <a:solidFill>
                  <a:schemeClr val="accent2">
                    <a:lumMod val="50000"/>
                  </a:schemeClr>
                </a:solidFill>
                <a:effectLst>
                  <a:innerShdw blurRad="69850" dist="43180" dir="5400000">
                    <a:srgbClr val="000000">
                      <a:alpha val="65000"/>
                    </a:srgbClr>
                  </a:innerShdw>
                </a:effectLst>
              </a:rPr>
              <a:t>Dec 30/20  730 am – 930 pm … about 12 hours full time today.  Letter to </a:t>
            </a:r>
            <a:r>
              <a:rPr lang="en-US" sz="2400" b="1" dirty="0" err="1">
                <a:ln w="1905"/>
                <a:solidFill>
                  <a:schemeClr val="accent2">
                    <a:lumMod val="50000"/>
                  </a:schemeClr>
                </a:solidFill>
                <a:effectLst>
                  <a:innerShdw blurRad="69850" dist="43180" dir="5400000">
                    <a:srgbClr val="000000">
                      <a:alpha val="65000"/>
                    </a:srgbClr>
                  </a:innerShdw>
                </a:effectLst>
              </a:rPr>
              <a:t>dennis</a:t>
            </a:r>
            <a:r>
              <a:rPr lang="en-US" sz="2400" b="1" dirty="0">
                <a:ln w="1905"/>
                <a:solidFill>
                  <a:schemeClr val="accent2">
                    <a:lumMod val="50000"/>
                  </a:schemeClr>
                </a:solidFill>
                <a:effectLst>
                  <a:innerShdw blurRad="69850" dist="43180" dir="5400000">
                    <a:srgbClr val="000000">
                      <a:alpha val="65000"/>
                    </a:srgbClr>
                  </a:innerShdw>
                </a:effectLst>
              </a:rPr>
              <a:t> &amp; Tim on slide 2 for edit going to </a:t>
            </a:r>
            <a:r>
              <a:rPr lang="en-US" sz="2400" b="1" dirty="0" err="1">
                <a:ln w="1905"/>
                <a:solidFill>
                  <a:schemeClr val="accent2">
                    <a:lumMod val="50000"/>
                  </a:schemeClr>
                </a:solidFill>
                <a:effectLst>
                  <a:innerShdw blurRad="69850" dist="43180" dir="5400000">
                    <a:srgbClr val="000000">
                      <a:alpha val="65000"/>
                    </a:srgbClr>
                  </a:innerShdw>
                </a:effectLst>
              </a:rPr>
              <a:t>dennis</a:t>
            </a:r>
            <a:r>
              <a:rPr lang="en-US" sz="2400" b="1" dirty="0">
                <a:ln w="1905"/>
                <a:solidFill>
                  <a:schemeClr val="accent2">
                    <a:lumMod val="50000"/>
                  </a:schemeClr>
                </a:solidFill>
                <a:effectLst>
                  <a:innerShdw blurRad="69850" dist="43180" dir="5400000">
                    <a:srgbClr val="000000">
                      <a:alpha val="65000"/>
                    </a:srgbClr>
                  </a:innerShdw>
                </a:effectLst>
              </a:rPr>
              <a:t> on </a:t>
            </a:r>
            <a:r>
              <a:rPr lang="en-US" sz="2400" b="1" dirty="0" err="1">
                <a:ln w="1905"/>
                <a:solidFill>
                  <a:schemeClr val="accent2">
                    <a:lumMod val="50000"/>
                  </a:schemeClr>
                </a:solidFill>
                <a:effectLst>
                  <a:innerShdw blurRad="69850" dist="43180" dir="5400000">
                    <a:srgbClr val="000000">
                      <a:alpha val="65000"/>
                    </a:srgbClr>
                  </a:innerShdw>
                </a:effectLst>
              </a:rPr>
              <a:t>thurs</a:t>
            </a:r>
            <a:r>
              <a:rPr lang="en-US" sz="2400" b="1" dirty="0">
                <a:ln w="1905"/>
                <a:solidFill>
                  <a:schemeClr val="accent2">
                    <a:lumMod val="50000"/>
                  </a:schemeClr>
                </a:solidFill>
                <a:effectLst>
                  <a:innerShdw blurRad="69850" dist="43180" dir="5400000">
                    <a:srgbClr val="000000">
                      <a:alpha val="65000"/>
                    </a:srgbClr>
                  </a:innerShdw>
                </a:effectLst>
              </a:rPr>
              <a:t> pm.</a:t>
            </a:r>
          </a:p>
          <a:p>
            <a:r>
              <a:rPr lang="en-US" sz="2400" b="1" dirty="0">
                <a:ln w="1905"/>
                <a:solidFill>
                  <a:schemeClr val="accent2">
                    <a:lumMod val="50000"/>
                  </a:schemeClr>
                </a:solidFill>
                <a:effectLst>
                  <a:innerShdw blurRad="69850" dist="43180" dir="5400000">
                    <a:srgbClr val="000000">
                      <a:alpha val="65000"/>
                    </a:srgbClr>
                  </a:innerShdw>
                </a:effectLst>
              </a:rPr>
              <a:t>Dec 31/20   start at slide 84 – </a:t>
            </a:r>
            <a:r>
              <a:rPr lang="en-US" sz="2400" b="1" dirty="0" err="1">
                <a:ln w="1905"/>
                <a:solidFill>
                  <a:schemeClr val="accent2">
                    <a:lumMod val="50000"/>
                  </a:schemeClr>
                </a:solidFill>
                <a:effectLst>
                  <a:innerShdw blurRad="69850" dist="43180" dir="5400000">
                    <a:srgbClr val="000000">
                      <a:alpha val="65000"/>
                    </a:srgbClr>
                  </a:innerShdw>
                </a:effectLst>
              </a:rPr>
              <a:t>sivan</a:t>
            </a:r>
            <a:r>
              <a:rPr lang="en-US" sz="2400" b="1" dirty="0">
                <a:ln w="1905"/>
                <a:solidFill>
                  <a:schemeClr val="accent2">
                    <a:lumMod val="50000"/>
                  </a:schemeClr>
                </a:solidFill>
                <a:effectLst>
                  <a:innerShdw blurRad="69850" dist="43180" dir="5400000">
                    <a:srgbClr val="000000">
                      <a:alpha val="65000"/>
                    </a:srgbClr>
                  </a:innerShdw>
                </a:effectLst>
              </a:rPr>
              <a:t> – 3</a:t>
            </a:r>
            <a:r>
              <a:rPr lang="en-US" sz="2400" b="1" baseline="30000" dirty="0">
                <a:ln w="1905"/>
                <a:solidFill>
                  <a:schemeClr val="accent2">
                    <a:lumMod val="50000"/>
                  </a:schemeClr>
                </a:solidFill>
                <a:effectLst>
                  <a:innerShdw blurRad="69850" dist="43180" dir="5400000">
                    <a:srgbClr val="000000">
                      <a:alpha val="65000"/>
                    </a:srgbClr>
                  </a:innerShdw>
                </a:effectLst>
              </a:rPr>
              <a:t>rd</a:t>
            </a:r>
            <a:r>
              <a:rPr lang="en-US" sz="2400" b="1" dirty="0">
                <a:ln w="1905"/>
                <a:solidFill>
                  <a:schemeClr val="accent2">
                    <a:lumMod val="50000"/>
                  </a:schemeClr>
                </a:solidFill>
                <a:effectLst>
                  <a:innerShdw blurRad="69850" dist="43180" dir="5400000">
                    <a:srgbClr val="000000">
                      <a:alpha val="65000"/>
                    </a:srgbClr>
                  </a:innerShdw>
                </a:effectLst>
              </a:rPr>
              <a:t> month 600 am-730; 1100 – 100 pm – finally found a map of roman roads that </a:t>
            </a:r>
            <a:r>
              <a:rPr lang="en-US" sz="2400" b="1" dirty="0" err="1">
                <a:ln w="1905"/>
                <a:solidFill>
                  <a:schemeClr val="accent2">
                    <a:lumMod val="50000"/>
                  </a:schemeClr>
                </a:solidFill>
                <a:effectLst>
                  <a:innerShdw blurRad="69850" dist="43180" dir="5400000">
                    <a:srgbClr val="000000">
                      <a:alpha val="65000"/>
                    </a:srgbClr>
                  </a:innerShdw>
                </a:effectLst>
              </a:rPr>
              <a:t>paul</a:t>
            </a:r>
            <a:r>
              <a:rPr lang="en-US" sz="2400" b="1" dirty="0">
                <a:ln w="1905"/>
                <a:solidFill>
                  <a:schemeClr val="accent2">
                    <a:lumMod val="50000"/>
                  </a:schemeClr>
                </a:solidFill>
                <a:effectLst>
                  <a:innerShdw blurRad="69850" dist="43180" dir="5400000">
                    <a:srgbClr val="000000">
                      <a:alpha val="65000"/>
                    </a:srgbClr>
                  </a:innerShdw>
                </a:effectLst>
              </a:rPr>
              <a:t> would have travelled on.  </a:t>
            </a:r>
            <a:r>
              <a:rPr lang="en-US" sz="2400" b="1" dirty="0">
                <a:ln w="1905"/>
                <a:solidFill>
                  <a:srgbClr val="FF0000"/>
                </a:solidFill>
                <a:effectLst>
                  <a:innerShdw blurRad="69850" dist="43180" dir="5400000">
                    <a:srgbClr val="000000">
                      <a:alpha val="65000"/>
                    </a:srgbClr>
                  </a:innerShdw>
                </a:effectLst>
              </a:rPr>
              <a:t>Most only walked 3 mph – need to change that </a:t>
            </a:r>
            <a:r>
              <a:rPr lang="en-US" sz="2400" b="1" dirty="0">
                <a:ln w="1905"/>
                <a:solidFill>
                  <a:schemeClr val="accent2">
                    <a:lumMod val="50000"/>
                  </a:schemeClr>
                </a:solidFill>
                <a:effectLst>
                  <a:innerShdw blurRad="69850" dist="43180" dir="5400000">
                    <a:srgbClr val="000000">
                      <a:alpha val="65000"/>
                    </a:srgbClr>
                  </a:innerShdw>
                </a:effectLst>
              </a:rPr>
              <a:t>too. </a:t>
            </a:r>
          </a:p>
          <a:p>
            <a:r>
              <a:rPr lang="en-US" sz="2400" b="1" dirty="0">
                <a:ln w="1905"/>
                <a:solidFill>
                  <a:srgbClr val="FF0000"/>
                </a:solidFill>
                <a:effectLst>
                  <a:innerShdw blurRad="69850" dist="43180" dir="5400000">
                    <a:srgbClr val="000000">
                      <a:alpha val="65000"/>
                    </a:srgbClr>
                  </a:innerShdw>
                </a:effectLst>
              </a:rPr>
              <a:t>Finished at midnight at slide 99 </a:t>
            </a:r>
            <a:r>
              <a:rPr lang="en-US" sz="2400" b="1" dirty="0">
                <a:ln w="1905"/>
                <a:solidFill>
                  <a:schemeClr val="accent2">
                    <a:lumMod val="50000"/>
                  </a:schemeClr>
                </a:solidFill>
                <a:effectLst>
                  <a:innerShdw blurRad="69850" dist="43180" dir="5400000">
                    <a:srgbClr val="000000">
                      <a:alpha val="65000"/>
                    </a:srgbClr>
                  </a:innerShdw>
                </a:effectLst>
              </a:rPr>
              <a:t>– now to do a huge proof read and get everything in order.  I long 18 </a:t>
            </a:r>
            <a:r>
              <a:rPr lang="en-US" sz="2400" b="1" dirty="0" err="1">
                <a:ln w="1905"/>
                <a:solidFill>
                  <a:schemeClr val="accent2">
                    <a:lumMod val="50000"/>
                  </a:schemeClr>
                </a:solidFill>
                <a:effectLst>
                  <a:innerShdw blurRad="69850" dist="43180" dir="5400000">
                    <a:srgbClr val="000000">
                      <a:alpha val="65000"/>
                    </a:srgbClr>
                  </a:innerShdw>
                </a:effectLst>
              </a:rPr>
              <a:t>hr</a:t>
            </a:r>
            <a:r>
              <a:rPr lang="en-US" sz="2400" b="1" dirty="0">
                <a:ln w="1905"/>
                <a:solidFill>
                  <a:schemeClr val="accent2">
                    <a:lumMod val="50000"/>
                  </a:schemeClr>
                </a:solidFill>
                <a:effectLst>
                  <a:innerShdw blurRad="69850" dist="43180" dir="5400000">
                    <a:srgbClr val="000000">
                      <a:alpha val="65000"/>
                    </a:srgbClr>
                  </a:innerShdw>
                </a:effectLst>
              </a:rPr>
              <a:t> day, but almost done.  Emailed TA and DU what’s up next.</a:t>
            </a:r>
            <a:r>
              <a:rPr lang="en-US" sz="2400" b="1" dirty="0">
                <a:ln w="1905"/>
                <a:solidFill>
                  <a:srgbClr val="FF0000"/>
                </a:solidFill>
                <a:effectLst>
                  <a:innerShdw blurRad="69850" dist="43180" dir="5400000">
                    <a:srgbClr val="000000">
                      <a:alpha val="65000"/>
                    </a:srgbClr>
                  </a:innerShdw>
                </a:effectLst>
              </a:rPr>
              <a:t>  18 hrs. of work today.</a:t>
            </a:r>
            <a:endParaRPr lang="en-US" sz="2400" b="1" dirty="0">
              <a:ln w="1905"/>
              <a:solidFill>
                <a:schemeClr val="accent2">
                  <a:lumMod val="50000"/>
                </a:schemeClr>
              </a:solidFill>
              <a:effectLst>
                <a:innerShdw blurRad="69850" dist="43180" dir="5400000">
                  <a:srgbClr val="000000">
                    <a:alpha val="65000"/>
                  </a:srgbClr>
                </a:innerShdw>
              </a:effectLst>
            </a:endParaRPr>
          </a:p>
          <a:p>
            <a:r>
              <a:rPr lang="en-US" sz="2400" b="1" dirty="0">
                <a:ln w="1905"/>
                <a:solidFill>
                  <a:schemeClr val="accent2">
                    <a:lumMod val="50000"/>
                  </a:schemeClr>
                </a:solidFill>
                <a:effectLst>
                  <a:innerShdw blurRad="69850" dist="43180" dir="5400000">
                    <a:srgbClr val="000000">
                      <a:alpha val="65000"/>
                    </a:srgbClr>
                  </a:innerShdw>
                </a:effectLst>
              </a:rPr>
              <a:t>Jan 1/21  630 -930. 1030 am – 1230 pm [gen. proof read to slide 67 – ready to print for big proofing and see if the wind, and cloud information should be moved to the beginning. EAT/break  1320- -  </a:t>
            </a:r>
            <a:r>
              <a:rPr lang="en-US" sz="2400" b="1" dirty="0">
                <a:ln w="1905"/>
                <a:solidFill>
                  <a:srgbClr val="70403C"/>
                </a:solidFill>
                <a:effectLst>
                  <a:innerShdw blurRad="69850" dist="43180" dir="5400000">
                    <a:srgbClr val="000000">
                      <a:alpha val="65000"/>
                    </a:srgbClr>
                  </a:innerShdw>
                </a:effectLst>
              </a:rPr>
              <a:t>1) change out </a:t>
            </a:r>
            <a:r>
              <a:rPr lang="en-US" sz="2400" b="1" dirty="0" err="1">
                <a:ln w="1905"/>
                <a:solidFill>
                  <a:srgbClr val="70403C"/>
                </a:solidFill>
                <a:effectLst>
                  <a:innerShdw blurRad="69850" dist="43180" dir="5400000">
                    <a:srgbClr val="000000">
                      <a:alpha val="65000"/>
                    </a:srgbClr>
                  </a:innerShdw>
                </a:effectLst>
              </a:rPr>
              <a:t>zif-sivan</a:t>
            </a:r>
            <a:r>
              <a:rPr lang="en-US" sz="2400" b="1" dirty="0">
                <a:ln w="1905"/>
                <a:solidFill>
                  <a:srgbClr val="70403C"/>
                </a:solidFill>
                <a:effectLst>
                  <a:innerShdw blurRad="69850" dist="43180" dir="5400000">
                    <a:srgbClr val="000000">
                      <a:alpha val="65000"/>
                    </a:srgbClr>
                  </a:innerShdw>
                </a:effectLst>
              </a:rPr>
              <a:t>?  2) </a:t>
            </a:r>
            <a:r>
              <a:rPr lang="en-US" sz="2400" b="1" strike="sngStrike" dirty="0">
                <a:ln w="1905"/>
                <a:solidFill>
                  <a:srgbClr val="70403C"/>
                </a:solidFill>
                <a:effectLst>
                  <a:innerShdw blurRad="69850" dist="43180" dir="5400000">
                    <a:srgbClr val="000000">
                      <a:alpha val="65000"/>
                    </a:srgbClr>
                  </a:innerShdw>
                </a:effectLst>
              </a:rPr>
              <a:t>check for god &amp; lord </a:t>
            </a:r>
            <a:r>
              <a:rPr lang="en-US" sz="2400" b="1" dirty="0">
                <a:ln w="1905"/>
                <a:solidFill>
                  <a:srgbClr val="70403C"/>
                </a:solidFill>
                <a:effectLst>
                  <a:innerShdw blurRad="69850" dist="43180" dir="5400000">
                    <a:srgbClr val="000000">
                      <a:alpha val="65000"/>
                    </a:srgbClr>
                  </a:innerShdw>
                </a:effectLst>
              </a:rPr>
              <a:t>3) take off </a:t>
            </a:r>
            <a:r>
              <a:rPr lang="en-US" sz="2400" b="1" dirty="0" err="1">
                <a:ln w="1905"/>
                <a:solidFill>
                  <a:srgbClr val="70403C"/>
                </a:solidFill>
                <a:effectLst>
                  <a:innerShdw blurRad="69850" dist="43180" dir="5400000">
                    <a:srgbClr val="000000">
                      <a:alpha val="65000"/>
                    </a:srgbClr>
                  </a:innerShdw>
                </a:effectLst>
              </a:rPr>
              <a:t>bkgds</a:t>
            </a:r>
            <a:r>
              <a:rPr lang="en-US" sz="2400" b="1" dirty="0">
                <a:ln w="1905"/>
                <a:solidFill>
                  <a:srgbClr val="70403C"/>
                </a:solidFill>
                <a:effectLst>
                  <a:innerShdw blurRad="69850" dist="43180" dir="5400000">
                    <a:srgbClr val="000000">
                      <a:alpha val="65000"/>
                    </a:srgbClr>
                  </a:innerShdw>
                </a:effectLst>
              </a:rPr>
              <a:t>; 4) Index has to be organized; 5) travel time by horses – note that this is not really needed as Paul was just being transported with his items.  6)  remove underlines; 7) animation; 8) move the wind cloud information to the beginning;  9)</a:t>
            </a:r>
          </a:p>
          <a:p>
            <a:r>
              <a:rPr lang="en-US" sz="2400" b="1" dirty="0">
                <a:ln w="1905"/>
                <a:solidFill>
                  <a:srgbClr val="70403C"/>
                </a:solidFill>
                <a:effectLst>
                  <a:innerShdw blurRad="69850" dist="43180" dir="5400000">
                    <a:srgbClr val="000000">
                      <a:alpha val="65000"/>
                    </a:srgbClr>
                  </a:innerShdw>
                </a:effectLst>
              </a:rPr>
              <a:t>Jan 14/21:  Final edit hopefully  1015 am; troubles with PPT at 1 pm.  4 pm: </a:t>
            </a:r>
            <a:r>
              <a:rPr lang="en-US" sz="2400" b="1" dirty="0" err="1">
                <a:ln w="1905"/>
                <a:solidFill>
                  <a:srgbClr val="70403C"/>
                </a:solidFill>
                <a:effectLst>
                  <a:innerShdw blurRad="69850" dist="43180" dir="5400000">
                    <a:srgbClr val="000000">
                      <a:alpha val="65000"/>
                    </a:srgbClr>
                  </a:innerShdw>
                </a:effectLst>
              </a:rPr>
              <a:t>bkgds</a:t>
            </a:r>
            <a:r>
              <a:rPr lang="en-US" sz="2400" b="1" dirty="0">
                <a:ln w="1905"/>
                <a:solidFill>
                  <a:srgbClr val="70403C"/>
                </a:solidFill>
                <a:effectLst>
                  <a:innerShdw blurRad="69850" dist="43180" dir="5400000">
                    <a:srgbClr val="000000">
                      <a:alpha val="65000"/>
                    </a:srgbClr>
                  </a:innerShdw>
                </a:effectLst>
              </a:rPr>
              <a:t> fixed to 510 pm; start at slide 18 next</a:t>
            </a:r>
          </a:p>
          <a:p>
            <a:r>
              <a:rPr lang="en-US" sz="2400" b="1" dirty="0">
                <a:ln w="1905"/>
                <a:solidFill>
                  <a:srgbClr val="70403C"/>
                </a:solidFill>
                <a:effectLst>
                  <a:innerShdw blurRad="69850" dist="43180" dir="5400000">
                    <a:srgbClr val="000000">
                      <a:alpha val="65000"/>
                    </a:srgbClr>
                  </a:innerShdw>
                </a:effectLst>
              </a:rPr>
              <a:t>Jan 15/21:   worked about 6 hrs. and got a lot of stuff pulled together to places.  Jan 16</a:t>
            </a:r>
            <a:r>
              <a:rPr lang="en-US" sz="2400" b="1" baseline="30000" dirty="0">
                <a:ln w="1905"/>
                <a:solidFill>
                  <a:srgbClr val="70403C"/>
                </a:solidFill>
                <a:effectLst>
                  <a:innerShdw blurRad="69850" dist="43180" dir="5400000">
                    <a:srgbClr val="000000">
                      <a:alpha val="65000"/>
                    </a:srgbClr>
                  </a:innerShdw>
                </a:effectLst>
              </a:rPr>
              <a:t>th</a:t>
            </a:r>
            <a:r>
              <a:rPr lang="en-US" sz="2400" b="1" dirty="0">
                <a:ln w="1905"/>
                <a:solidFill>
                  <a:srgbClr val="70403C"/>
                </a:solidFill>
                <a:effectLst>
                  <a:innerShdw blurRad="69850" dist="43180" dir="5400000">
                    <a:srgbClr val="000000">
                      <a:alpha val="65000"/>
                    </a:srgbClr>
                  </a:innerShdw>
                </a:effectLst>
              </a:rPr>
              <a:t>:  3 hrs. and finished the basics – just to check now.  </a:t>
            </a:r>
          </a:p>
          <a:p>
            <a:r>
              <a:rPr lang="en-US" sz="2400" b="1" dirty="0">
                <a:ln w="1905"/>
                <a:solidFill>
                  <a:srgbClr val="FF0000"/>
                </a:solidFill>
                <a:effectLst>
                  <a:innerShdw blurRad="69850" dist="43180" dir="5400000">
                    <a:srgbClr val="000000">
                      <a:alpha val="65000"/>
                    </a:srgbClr>
                  </a:innerShdw>
                </a:effectLst>
              </a:rPr>
              <a:t>Slides 53 &amp; 57 finished ready to check with RF … then print and check everything.  830 &amp; 4 pm Sabbath.  5 Hrs. with RF; finish at 220 am.  Email to Tim for editing.</a:t>
            </a:r>
          </a:p>
          <a:p>
            <a:r>
              <a:rPr lang="en-US" sz="2400" b="1" dirty="0">
                <a:ln w="1905"/>
                <a:solidFill>
                  <a:srgbClr val="70403C"/>
                </a:solidFill>
                <a:effectLst>
                  <a:innerShdw blurRad="69850" dist="43180" dir="5400000">
                    <a:srgbClr val="000000">
                      <a:alpha val="65000"/>
                    </a:srgbClr>
                  </a:innerShdw>
                </a:effectLst>
              </a:rPr>
              <a:t>Sunday jam 17/21 – </a:t>
            </a:r>
            <a:r>
              <a:rPr lang="en-US" sz="2400" b="1" dirty="0" err="1">
                <a:ln w="1905"/>
                <a:solidFill>
                  <a:srgbClr val="70403C"/>
                </a:solidFill>
                <a:effectLst>
                  <a:innerShdw blurRad="69850" dist="43180" dir="5400000">
                    <a:srgbClr val="000000">
                      <a:alpha val="65000"/>
                    </a:srgbClr>
                  </a:innerShdw>
                </a:effectLst>
              </a:rPr>
              <a:t>tim</a:t>
            </a:r>
            <a:r>
              <a:rPr lang="en-US" sz="2400" b="1" dirty="0">
                <a:ln w="1905"/>
                <a:solidFill>
                  <a:srgbClr val="70403C"/>
                </a:solidFill>
                <a:effectLst>
                  <a:innerShdw blurRad="69850" dist="43180" dir="5400000">
                    <a:srgbClr val="000000">
                      <a:alpha val="65000"/>
                    </a:srgbClr>
                  </a:innerShdw>
                </a:effectLst>
              </a:rPr>
              <a:t> likes the study … 1 pm:  edit 6 for </a:t>
            </a:r>
            <a:r>
              <a:rPr lang="en-US" sz="2400" b="1" dirty="0" err="1">
                <a:ln w="1905"/>
                <a:solidFill>
                  <a:srgbClr val="70403C"/>
                </a:solidFill>
                <a:effectLst>
                  <a:innerShdw blurRad="69850" dist="43180" dir="5400000">
                    <a:srgbClr val="000000">
                      <a:alpha val="65000"/>
                    </a:srgbClr>
                  </a:innerShdw>
                </a:effectLst>
              </a:rPr>
              <a:t>cf</a:t>
            </a:r>
            <a:r>
              <a:rPr lang="en-US" sz="2400" b="1" dirty="0">
                <a:ln w="1905"/>
                <a:solidFill>
                  <a:srgbClr val="70403C"/>
                </a:solidFill>
                <a:effectLst>
                  <a:innerShdw blurRad="69850" dist="43180" dir="5400000">
                    <a:srgbClr val="000000">
                      <a:alpha val="65000"/>
                    </a:srgbClr>
                  </a:innerShdw>
                </a:effectLst>
              </a:rPr>
              <a:t>;  worked from noon to 10 pm.  Added 75-78 and fixed slide 27.  Started some animation – got charts 70-74 done.  TA said it was hard to follow the 1</a:t>
            </a:r>
            <a:r>
              <a:rPr lang="en-US" sz="2400" b="1" baseline="30000" dirty="0">
                <a:ln w="1905"/>
                <a:solidFill>
                  <a:srgbClr val="70403C"/>
                </a:solidFill>
                <a:effectLst>
                  <a:innerShdw blurRad="69850" dist="43180" dir="5400000">
                    <a:srgbClr val="000000">
                      <a:alpha val="65000"/>
                    </a:srgbClr>
                  </a:innerShdw>
                </a:effectLst>
              </a:rPr>
              <a:t>st</a:t>
            </a:r>
            <a:r>
              <a:rPr lang="en-US" sz="2400" b="1" dirty="0">
                <a:ln w="1905"/>
                <a:solidFill>
                  <a:srgbClr val="70403C"/>
                </a:solidFill>
                <a:effectLst>
                  <a:innerShdw blurRad="69850" dist="43180" dir="5400000">
                    <a:srgbClr val="000000">
                      <a:alpha val="65000"/>
                    </a:srgbClr>
                  </a:innerShdw>
                </a:effectLst>
              </a:rPr>
              <a:t> time without animation.  Wants to expand to floating WS problems – and debunking Enoch.  Emailed at 10 pm Jan 17/21. </a:t>
            </a:r>
          </a:p>
          <a:p>
            <a:r>
              <a:rPr lang="en-US" sz="2400" b="1" dirty="0">
                <a:ln w="1905"/>
                <a:solidFill>
                  <a:srgbClr val="0070C0"/>
                </a:solidFill>
                <a:effectLst>
                  <a:innerShdw blurRad="69850" dist="43180" dir="5400000">
                    <a:srgbClr val="000000">
                      <a:alpha val="65000"/>
                    </a:srgbClr>
                  </a:innerShdw>
                </a:effectLst>
              </a:rPr>
              <a:t>Jan 18/21 – getting too long – have to split into 3 parts, but barrel through and teach all at once and have Neil break up into 3 parts for the web.</a:t>
            </a:r>
          </a:p>
          <a:p>
            <a:endParaRPr lang="en-US" sz="2400" b="1" dirty="0">
              <a:ln w="1905"/>
              <a:solidFill>
                <a:srgbClr val="70403C"/>
              </a:solidFill>
              <a:effectLst>
                <a:innerShdw blurRad="69850" dist="43180" dir="5400000">
                  <a:srgbClr val="000000">
                    <a:alpha val="65000"/>
                  </a:srgbClr>
                </a:innerShdw>
              </a:effectLst>
            </a:endParaRPr>
          </a:p>
        </p:txBody>
      </p:sp>
      <p:pic>
        <p:nvPicPr>
          <p:cNvPr id="4" name="Picture 2" descr="C:\Users\Rae\Desktop\Logo for Original Covenant Calendar Club of 201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4502" y="529617"/>
            <a:ext cx="1465763" cy="1512570"/>
          </a:xfrm>
          <a:prstGeom prst="rect">
            <a:avLst/>
          </a:prstGeom>
          <a:noFill/>
          <a:effectLst>
            <a:glow rad="22860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82804" y="207390"/>
            <a:ext cx="11651530" cy="6485641"/>
          </a:xfrm>
          <a:prstGeom prst="rect">
            <a:avLst/>
          </a:prstGeom>
          <a:noFill/>
          <a:ln w="136525" cap="rnd">
            <a:solidFill>
              <a:schemeClr val="accent1">
                <a:lumMod val="50000"/>
              </a:schemeClr>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15239" y="5648325"/>
            <a:ext cx="3988320" cy="584775"/>
          </a:xfrm>
          <a:prstGeom prst="rect">
            <a:avLst/>
          </a:prstGeom>
          <a:solidFill>
            <a:srgbClr val="002060"/>
          </a:solid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200" b="1" cap="none" spc="0" dirty="0">
                <a:ln w="1905"/>
                <a:solidFill>
                  <a:schemeClr val="accent2">
                    <a:lumMod val="40000"/>
                    <a:lumOff val="60000"/>
                  </a:schemeClr>
                </a:solidFill>
                <a:effectLst>
                  <a:innerShdw blurRad="69850" dist="43180" dir="5400000">
                    <a:srgbClr val="000000">
                      <a:alpha val="65000"/>
                    </a:srgbClr>
                  </a:innerShdw>
                </a:effectLst>
                <a:latin typeface="Segoe Print" pitchFamily="2" charset="0"/>
              </a:rPr>
              <a:t>Part 2 of 3</a:t>
            </a:r>
          </a:p>
        </p:txBody>
      </p:sp>
      <p:sp>
        <p:nvSpPr>
          <p:cNvPr id="9" name="Title 1"/>
          <p:cNvSpPr txBox="1">
            <a:spLocks/>
          </p:cNvSpPr>
          <p:nvPr/>
        </p:nvSpPr>
        <p:spPr>
          <a:xfrm>
            <a:off x="964760" y="504826"/>
            <a:ext cx="6326187" cy="4227194"/>
          </a:xfrm>
          <a:prstGeom prst="rect">
            <a:avLst/>
          </a:prstGeom>
        </p:spPr>
        <p:txBody>
          <a:bodyPr anchor="b">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a:ln>
                  <a:solidFill>
                    <a:srgbClr val="002060"/>
                  </a:solidFill>
                </a:ln>
                <a:effectLst>
                  <a:outerShdw blurRad="50800" dist="38100" dir="8100000" algn="tr" rotWithShape="0">
                    <a:prstClr val="black">
                      <a:alpha val="40000"/>
                    </a:prstClr>
                  </a:outerShdw>
                </a:effectLst>
                <a:latin typeface="Matura MT Script Capitals" pitchFamily="66" charset="0"/>
              </a:rPr>
              <a:t>Paul’s </a:t>
            </a:r>
            <a:r>
              <a:rPr lang="en-US" sz="6600">
                <a:ln>
                  <a:solidFill>
                    <a:srgbClr val="002060"/>
                  </a:solidFill>
                </a:ln>
                <a:solidFill>
                  <a:schemeClr val="accent5"/>
                </a:solidFill>
                <a:effectLst>
                  <a:outerShdw blurRad="50800" dist="38100" dir="8100000" algn="tr" rotWithShape="0">
                    <a:prstClr val="black">
                      <a:alpha val="40000"/>
                    </a:prstClr>
                  </a:outerShdw>
                </a:effectLst>
                <a:latin typeface="Matura MT Script Capitals" pitchFamily="66" charset="0"/>
              </a:rPr>
              <a:t>Pentecost</a:t>
            </a:r>
            <a:r>
              <a:rPr lang="en-US" sz="6600">
                <a:ln>
                  <a:solidFill>
                    <a:srgbClr val="002060"/>
                  </a:solidFill>
                </a:ln>
                <a:effectLst>
                  <a:outerShdw blurRad="50800" dist="38100" dir="8100000" algn="tr" rotWithShape="0">
                    <a:prstClr val="black">
                      <a:alpha val="40000"/>
                    </a:prstClr>
                  </a:outerShdw>
                </a:effectLst>
                <a:latin typeface="Matura MT Script Capitals" pitchFamily="66" charset="0"/>
              </a:rPr>
              <a:t> Appointment </a:t>
            </a:r>
            <a:br>
              <a:rPr lang="en-US" sz="6600">
                <a:ln>
                  <a:solidFill>
                    <a:srgbClr val="002060"/>
                  </a:solidFill>
                </a:ln>
                <a:effectLst>
                  <a:outerShdw blurRad="50800" dist="38100" dir="8100000" algn="tr" rotWithShape="0">
                    <a:prstClr val="black">
                      <a:alpha val="40000"/>
                    </a:prstClr>
                  </a:outerShdw>
                </a:effectLst>
                <a:latin typeface="Matura MT Script Capitals" pitchFamily="66" charset="0"/>
              </a:rPr>
            </a:br>
            <a:r>
              <a:rPr lang="en-US" sz="6600">
                <a:ln>
                  <a:solidFill>
                    <a:srgbClr val="002060"/>
                  </a:solidFill>
                </a:ln>
                <a:solidFill>
                  <a:schemeClr val="accent5"/>
                </a:solidFill>
                <a:effectLst>
                  <a:outerShdw blurRad="50800" dist="38100" dir="8100000" algn="tr" rotWithShape="0">
                    <a:prstClr val="black">
                      <a:alpha val="40000"/>
                    </a:prstClr>
                  </a:outerShdw>
                </a:effectLst>
                <a:latin typeface="Matura MT Script Capitals" pitchFamily="66" charset="0"/>
              </a:rPr>
              <a:t>at Jerusalem</a:t>
            </a:r>
            <a:endParaRPr lang="en-US" sz="6600" dirty="0">
              <a:ln>
                <a:solidFill>
                  <a:srgbClr val="002060"/>
                </a:solidFill>
              </a:ln>
              <a:solidFill>
                <a:schemeClr val="accent5"/>
              </a:solidFill>
              <a:effectLst>
                <a:outerShdw blurRad="50800" dist="38100" dir="8100000" algn="tr" rotWithShape="0">
                  <a:prstClr val="black">
                    <a:alpha val="40000"/>
                  </a:prstClr>
                </a:outerShdw>
              </a:effectLst>
              <a:latin typeface="Matura MT Script Capitals" pitchFamily="66" charset="0"/>
            </a:endParaRPr>
          </a:p>
        </p:txBody>
      </p:sp>
      <p:sp>
        <p:nvSpPr>
          <p:cNvPr id="10" name="Rectangle 9"/>
          <p:cNvSpPr/>
          <p:nvPr/>
        </p:nvSpPr>
        <p:spPr>
          <a:xfrm>
            <a:off x="904532" y="4637692"/>
            <a:ext cx="6490678"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t>and the </a:t>
            </a:r>
            <a:r>
              <a:rPr lang="en-US" sz="5400" b="1" dirty="0">
                <a:ln w="11430"/>
                <a:solidFill>
                  <a:srgbClr val="70403C"/>
                </a:solidFill>
                <a:effectLst>
                  <a:outerShdw blurRad="50800" dist="39000" dir="5460000" algn="tl">
                    <a:srgbClr val="000000">
                      <a:alpha val="38000"/>
                    </a:srgbClr>
                  </a:outerShdw>
                </a:effectLst>
                <a:latin typeface="Matura MT Script Capitals" pitchFamily="66" charset="0"/>
              </a:rPr>
              <a:t>Battle</a:t>
            </a:r>
            <a: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t> </a:t>
            </a:r>
            <a:b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br>
            <a: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t>of the </a:t>
            </a:r>
            <a:r>
              <a:rPr lang="en-US" sz="5400" b="1" dirty="0">
                <a:ln w="11430"/>
                <a:solidFill>
                  <a:srgbClr val="70403C"/>
                </a:solidFill>
                <a:effectLst>
                  <a:outerShdw blurRad="50800" dist="39000" dir="5460000" algn="tl">
                    <a:srgbClr val="000000">
                      <a:alpha val="38000"/>
                    </a:srgbClr>
                  </a:outerShdw>
                </a:effectLst>
                <a:latin typeface="Matura MT Script Capitals" pitchFamily="66" charset="0"/>
              </a:rPr>
              <a:t>Calendars</a:t>
            </a:r>
          </a:p>
        </p:txBody>
      </p:sp>
    </p:spTree>
    <p:extLst>
      <p:ext uri="{BB962C8B-B14F-4D97-AF65-F5344CB8AC3E}">
        <p14:creationId xmlns:p14="http://schemas.microsoft.com/office/powerpoint/2010/main" val="174822967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8" name="Picture 2" descr="C:\Users\Rae\Desktop\3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942212"/>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26</a:t>
            </a:fld>
            <a:endParaRPr lang="en-US" dirty="0"/>
          </a:p>
        </p:txBody>
      </p:sp>
      <p:sp>
        <p:nvSpPr>
          <p:cNvPr id="3" name="Title 2"/>
          <p:cNvSpPr>
            <a:spLocks noGrp="1"/>
          </p:cNvSpPr>
          <p:nvPr>
            <p:ph type="ctrTitle"/>
          </p:nvPr>
        </p:nvSpPr>
        <p:spPr>
          <a:xfrm>
            <a:off x="209712" y="189689"/>
            <a:ext cx="7212492" cy="647700"/>
          </a:xfrm>
        </p:spPr>
        <p:txBody>
          <a:bodyPr>
            <a:normAutofit fontScale="90000"/>
          </a:bodyPr>
          <a:lstStyle/>
          <a:p>
            <a:r>
              <a:rPr lang="en-US" dirty="0">
                <a:solidFill>
                  <a:schemeClr val="accent2">
                    <a:lumMod val="75000"/>
                  </a:schemeClr>
                </a:solidFill>
              </a:rPr>
              <a:t>Section #8:  Locations: </a:t>
            </a:r>
            <a:r>
              <a:rPr lang="en-US" sz="3100" dirty="0">
                <a:solidFill>
                  <a:schemeClr val="accent2">
                    <a:lumMod val="75000"/>
                  </a:schemeClr>
                </a:solidFill>
              </a:rPr>
              <a:t>i) </a:t>
            </a:r>
            <a:r>
              <a:rPr lang="en-US" dirty="0">
                <a:solidFill>
                  <a:schemeClr val="accent2">
                    <a:lumMod val="75000"/>
                  </a:schemeClr>
                </a:solidFill>
              </a:rPr>
              <a:t>Philippi</a:t>
            </a:r>
            <a:endParaRPr lang="en-US" dirty="0"/>
          </a:p>
        </p:txBody>
      </p:sp>
      <p:sp>
        <p:nvSpPr>
          <p:cNvPr id="4" name="Content Placeholder 8"/>
          <p:cNvSpPr txBox="1">
            <a:spLocks/>
          </p:cNvSpPr>
          <p:nvPr/>
        </p:nvSpPr>
        <p:spPr>
          <a:xfrm>
            <a:off x="322730" y="910771"/>
            <a:ext cx="6947646" cy="5866547"/>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b="1" dirty="0"/>
              <a:t>This study begins in Philippi as Paul is now determined to get to Jerusalem for Pentecost.</a:t>
            </a:r>
          </a:p>
          <a:p>
            <a:r>
              <a:rPr lang="en-US" b="1" dirty="0"/>
              <a:t>In Philippi, </a:t>
            </a:r>
            <a:r>
              <a:rPr lang="en-US" b="1" dirty="0">
                <a:solidFill>
                  <a:srgbClr val="C00000"/>
                </a:solidFill>
              </a:rPr>
              <a:t>Paul met up with Luke and observed the full Passover festival.</a:t>
            </a:r>
            <a:r>
              <a:rPr lang="en-US" dirty="0">
                <a:solidFill>
                  <a:srgbClr val="C00000"/>
                </a:solidFill>
              </a:rPr>
              <a:t> </a:t>
            </a:r>
          </a:p>
          <a:p>
            <a:r>
              <a:rPr lang="en-US" b="1" dirty="0"/>
              <a:t>The two then set sail to Troas </a:t>
            </a:r>
            <a:r>
              <a:rPr lang="en-US" sz="1800" b="1" dirty="0"/>
              <a:t>[</a:t>
            </a:r>
            <a:r>
              <a:rPr lang="en-US" sz="1800" b="1" dirty="0">
                <a:solidFill>
                  <a:srgbClr val="C00000"/>
                </a:solidFill>
              </a:rPr>
              <a:t>140 miles – 5 day trip</a:t>
            </a:r>
            <a:r>
              <a:rPr lang="en-US" sz="1800" b="1" dirty="0"/>
              <a:t>]</a:t>
            </a:r>
            <a:r>
              <a:rPr lang="en-US" b="1" dirty="0"/>
              <a:t> where they meet up with the other 8 traveling companions on their way to Jerusalem from various assemblies. </a:t>
            </a:r>
          </a:p>
          <a:p>
            <a:r>
              <a:rPr lang="en-US" b="1" dirty="0"/>
              <a:t>The various representatives were bringing monetary gifts to the persecuted assembly </a:t>
            </a:r>
            <a:br>
              <a:rPr lang="en-US" b="1" dirty="0"/>
            </a:br>
            <a:r>
              <a:rPr lang="en-US" b="1" dirty="0"/>
              <a:t>in Jerusalem. </a:t>
            </a:r>
          </a:p>
          <a:p>
            <a:r>
              <a:rPr lang="en-US" b="1" dirty="0"/>
              <a:t>Sailing from Greece to Syria was more favorable beginning in April as the gentle winds blew from the NE after the winter storms subsided. </a:t>
            </a:r>
            <a:endParaRPr lang="en-US" dirty="0"/>
          </a:p>
        </p:txBody>
      </p:sp>
      <p:pic>
        <p:nvPicPr>
          <p:cNvPr id="5122" name="Picture 2" descr="C:\Users\Rae\Desktop\Paul &amp; Pentecost\Maps 3rd journey\aegean sea in 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22204" y="250488"/>
            <a:ext cx="4430342" cy="4505432"/>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7422204" y="4830421"/>
            <a:ext cx="4430342" cy="1754326"/>
          </a:xfrm>
          <a:prstGeom prst="rect">
            <a:avLst/>
          </a:prstGeom>
        </p:spPr>
        <p:txBody>
          <a:bodyPr wrap="square">
            <a:spAutoFit/>
            <a:scene3d>
              <a:camera prst="orthographicFront"/>
              <a:lightRig rig="threePt" dir="t"/>
            </a:scene3d>
            <a:sp3d extrusionH="57150">
              <a:bevelT w="38100" h="38100" prst="angle"/>
            </a:sp3d>
          </a:bodyPr>
          <a:lstStyle/>
          <a:p>
            <a:r>
              <a:rPr lang="en-US" b="1" u="sng" dirty="0"/>
              <a:t>Monsoons</a:t>
            </a:r>
            <a:r>
              <a:rPr lang="en-US" b="1" dirty="0"/>
              <a:t>  -  </a:t>
            </a:r>
            <a:r>
              <a:rPr lang="en-US" dirty="0"/>
              <a:t>a seasonal prevailing wind in the region of South and Southeast Asia, blowing from the southwest between May and September bringing rain (the </a:t>
            </a:r>
            <a:r>
              <a:rPr lang="en-US" i="1" dirty="0"/>
              <a:t>wet monsoon</a:t>
            </a:r>
            <a:r>
              <a:rPr lang="en-US" dirty="0"/>
              <a:t>), or from the northeast between October and April (the </a:t>
            </a:r>
            <a:r>
              <a:rPr lang="en-US" i="1" dirty="0"/>
              <a:t>dry monsoon</a:t>
            </a:r>
            <a:r>
              <a:rPr lang="en-US" dirty="0"/>
              <a:t> ).</a:t>
            </a:r>
          </a:p>
        </p:txBody>
      </p:sp>
      <p:cxnSp>
        <p:nvCxnSpPr>
          <p:cNvPr id="9" name="Straight Arrow Connector 8"/>
          <p:cNvCxnSpPr/>
          <p:nvPr/>
        </p:nvCxnSpPr>
        <p:spPr>
          <a:xfrm>
            <a:off x="8900932" y="451413"/>
            <a:ext cx="1342296" cy="1075834"/>
          </a:xfrm>
          <a:prstGeom prst="straightConnector1">
            <a:avLst/>
          </a:prstGeom>
          <a:ln w="57150">
            <a:solidFill>
              <a:schemeClr val="accent6">
                <a:lumMod val="75000"/>
              </a:schemeClr>
            </a:solidFill>
            <a:tailEnd type="arrow"/>
          </a:ln>
          <a:effectLst>
            <a:glow rad="139700">
              <a:schemeClr val="accent5">
                <a:satMod val="175000"/>
                <a:alpha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8738886" y="277793"/>
            <a:ext cx="162046" cy="173620"/>
          </a:xfrm>
          <a:prstGeom prst="ellipse">
            <a:avLst/>
          </a:prstGeom>
          <a:solidFill>
            <a:srgbClr val="C00000"/>
          </a:solidFill>
          <a:ln>
            <a:solidFill>
              <a:srgbClr val="C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83897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870">
                                          <p:stCondLst>
                                            <p:cond delay="0"/>
                                          </p:stCondLst>
                                        </p:cTn>
                                        <p:tgtEl>
                                          <p:spTgt spid="10"/>
                                        </p:tgtEl>
                                      </p:cBhvr>
                                    </p:animEffect>
                                    <p:anim calcmode="lin" valueType="num">
                                      <p:cBhvr>
                                        <p:cTn id="8" dur="273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0"/>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0"/>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0"/>
                                        </p:tgtEl>
                                        <p:attrNameLst>
                                          <p:attrName>ppt_y</p:attrName>
                                        </p:attrNameLst>
                                      </p:cBhvr>
                                      <p:tavLst>
                                        <p:tav tm="0" fmla="#ppt_y-sin(pi*$)/81">
                                          <p:val>
                                            <p:fltVal val="0"/>
                                          </p:val>
                                        </p:tav>
                                        <p:tav tm="100000">
                                          <p:val>
                                            <p:fltVal val="1"/>
                                          </p:val>
                                        </p:tav>
                                      </p:tavLst>
                                    </p:anim>
                                    <p:animScale>
                                      <p:cBhvr>
                                        <p:cTn id="13" dur="39">
                                          <p:stCondLst>
                                            <p:cond delay="975"/>
                                          </p:stCondLst>
                                        </p:cTn>
                                        <p:tgtEl>
                                          <p:spTgt spid="10"/>
                                        </p:tgtEl>
                                      </p:cBhvr>
                                      <p:to x="100000" y="60000"/>
                                    </p:animScale>
                                    <p:animScale>
                                      <p:cBhvr>
                                        <p:cTn id="14" dur="249" decel="50000">
                                          <p:stCondLst>
                                            <p:cond delay="1014"/>
                                          </p:stCondLst>
                                        </p:cTn>
                                        <p:tgtEl>
                                          <p:spTgt spid="10"/>
                                        </p:tgtEl>
                                      </p:cBhvr>
                                      <p:to x="100000" y="100000"/>
                                    </p:animScale>
                                    <p:animScale>
                                      <p:cBhvr>
                                        <p:cTn id="15" dur="39">
                                          <p:stCondLst>
                                            <p:cond delay="1968"/>
                                          </p:stCondLst>
                                        </p:cTn>
                                        <p:tgtEl>
                                          <p:spTgt spid="10"/>
                                        </p:tgtEl>
                                      </p:cBhvr>
                                      <p:to x="100000" y="80000"/>
                                    </p:animScale>
                                    <p:animScale>
                                      <p:cBhvr>
                                        <p:cTn id="16" dur="249" decel="50000">
                                          <p:stCondLst>
                                            <p:cond delay="2007"/>
                                          </p:stCondLst>
                                        </p:cTn>
                                        <p:tgtEl>
                                          <p:spTgt spid="10"/>
                                        </p:tgtEl>
                                      </p:cBhvr>
                                      <p:to x="100000" y="100000"/>
                                    </p:animScale>
                                    <p:animScale>
                                      <p:cBhvr>
                                        <p:cTn id="17" dur="39">
                                          <p:stCondLst>
                                            <p:cond delay="2463"/>
                                          </p:stCondLst>
                                        </p:cTn>
                                        <p:tgtEl>
                                          <p:spTgt spid="10"/>
                                        </p:tgtEl>
                                      </p:cBhvr>
                                      <p:to x="100000" y="90000"/>
                                    </p:animScale>
                                    <p:animScale>
                                      <p:cBhvr>
                                        <p:cTn id="18" dur="249" decel="50000">
                                          <p:stCondLst>
                                            <p:cond delay="2502"/>
                                          </p:stCondLst>
                                        </p:cTn>
                                        <p:tgtEl>
                                          <p:spTgt spid="10"/>
                                        </p:tgtEl>
                                      </p:cBhvr>
                                      <p:to x="100000" y="100000"/>
                                    </p:animScale>
                                    <p:animScale>
                                      <p:cBhvr>
                                        <p:cTn id="19" dur="39">
                                          <p:stCondLst>
                                            <p:cond delay="2712"/>
                                          </p:stCondLst>
                                        </p:cTn>
                                        <p:tgtEl>
                                          <p:spTgt spid="10"/>
                                        </p:tgtEl>
                                      </p:cBhvr>
                                      <p:to x="100000" y="95000"/>
                                    </p:animScale>
                                    <p:animScale>
                                      <p:cBhvr>
                                        <p:cTn id="20" dur="249" decel="50000">
                                          <p:stCondLst>
                                            <p:cond delay="2751"/>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1" fill="hold"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3000"/>
                                        <p:tgtEl>
                                          <p:spTgt spid="9"/>
                                        </p:tgtEl>
                                      </p:cBhvr>
                                    </p:animEffect>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100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1000"/>
                                        <p:tgtEl>
                                          <p:spTgt spid="4">
                                            <p:txEl>
                                              <p:pRg st="4" end="4"/>
                                            </p:txEl>
                                          </p:spTgt>
                                        </p:tgtEl>
                                      </p:cBhvr>
                                    </p:animEffect>
                                    <p:anim calcmode="lin" valueType="num">
                                      <p:cBhvr>
                                        <p:cTn id="4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604" name="Picture 4" descr="C:\Users\Rae\Desktop\4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930405"/>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27</a:t>
            </a:fld>
            <a:endParaRPr lang="en-US" dirty="0"/>
          </a:p>
        </p:txBody>
      </p:sp>
      <p:sp>
        <p:nvSpPr>
          <p:cNvPr id="3" name="Title 2"/>
          <p:cNvSpPr>
            <a:spLocks noGrp="1"/>
          </p:cNvSpPr>
          <p:nvPr>
            <p:ph type="ctrTitle"/>
          </p:nvPr>
        </p:nvSpPr>
        <p:spPr>
          <a:xfrm>
            <a:off x="444501" y="228600"/>
            <a:ext cx="6451600" cy="647700"/>
          </a:xfrm>
        </p:spPr>
        <p:txBody>
          <a:bodyPr>
            <a:normAutofit fontScale="90000"/>
          </a:bodyPr>
          <a:lstStyle/>
          <a:p>
            <a:pPr algn="l"/>
            <a:r>
              <a:rPr lang="en-US" sz="3100" dirty="0">
                <a:solidFill>
                  <a:schemeClr val="accent2">
                    <a:lumMod val="75000"/>
                  </a:schemeClr>
                </a:solidFill>
              </a:rPr>
              <a:t> ii) </a:t>
            </a:r>
            <a:r>
              <a:rPr lang="en-US" dirty="0">
                <a:solidFill>
                  <a:schemeClr val="accent2">
                    <a:lumMod val="75000"/>
                  </a:schemeClr>
                </a:solidFill>
              </a:rPr>
              <a:t>Troas </a:t>
            </a:r>
            <a:r>
              <a:rPr lang="en-US" sz="2700" dirty="0">
                <a:solidFill>
                  <a:schemeClr val="accent2">
                    <a:lumMod val="75000"/>
                  </a:schemeClr>
                </a:solidFill>
              </a:rPr>
              <a:t>[140 miles from Philippi by sea]</a:t>
            </a:r>
            <a:endParaRPr lang="en-US" sz="2700" dirty="0"/>
          </a:p>
        </p:txBody>
      </p:sp>
      <p:sp>
        <p:nvSpPr>
          <p:cNvPr id="4" name="Content Placeholder 8"/>
          <p:cNvSpPr txBox="1">
            <a:spLocks/>
          </p:cNvSpPr>
          <p:nvPr/>
        </p:nvSpPr>
        <p:spPr>
          <a:xfrm>
            <a:off x="304800" y="925209"/>
            <a:ext cx="7117404" cy="5767691"/>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b="1" dirty="0"/>
              <a:t>Known as</a:t>
            </a:r>
            <a:r>
              <a:rPr lang="en-US" dirty="0"/>
              <a:t> "old Constantinople." </a:t>
            </a:r>
          </a:p>
          <a:p>
            <a:r>
              <a:rPr lang="en-US" dirty="0"/>
              <a:t>This is a </a:t>
            </a:r>
            <a:r>
              <a:rPr lang="en-US" b="1" dirty="0"/>
              <a:t>chief point of arrival and departure </a:t>
            </a:r>
            <a:br>
              <a:rPr lang="en-US" b="1" dirty="0"/>
            </a:br>
            <a:r>
              <a:rPr lang="en-US" dirty="0"/>
              <a:t>for those who went </a:t>
            </a:r>
            <a:r>
              <a:rPr lang="en-US" b="1" dirty="0"/>
              <a:t>by sea </a:t>
            </a:r>
            <a:r>
              <a:rPr lang="en-US" dirty="0"/>
              <a:t>between Macedonia </a:t>
            </a:r>
            <a:br>
              <a:rPr lang="en-US" dirty="0"/>
            </a:br>
            <a:r>
              <a:rPr lang="en-US" dirty="0"/>
              <a:t>and the western Asiatic districts; </a:t>
            </a:r>
          </a:p>
          <a:p>
            <a:r>
              <a:rPr lang="en-US" dirty="0"/>
              <a:t>It was connected by good roads with other </a:t>
            </a:r>
            <a:br>
              <a:rPr lang="en-US" dirty="0"/>
            </a:br>
            <a:r>
              <a:rPr lang="en-US" dirty="0"/>
              <a:t>places on the coast and in the interior.  </a:t>
            </a:r>
          </a:p>
          <a:p>
            <a:r>
              <a:rPr lang="en-US" dirty="0"/>
              <a:t>Paul &amp; Luke </a:t>
            </a:r>
            <a:r>
              <a:rPr lang="en-US" b="1" u="sng" dirty="0">
                <a:solidFill>
                  <a:srgbClr val="A50021"/>
                </a:solidFill>
              </a:rPr>
              <a:t>sailed</a:t>
            </a:r>
            <a:r>
              <a:rPr lang="en-US" dirty="0"/>
              <a:t> from Philippi to Troas</a:t>
            </a:r>
            <a:r>
              <a:rPr lang="en-US" b="1" dirty="0">
                <a:solidFill>
                  <a:srgbClr val="A50021"/>
                </a:solidFill>
              </a:rPr>
              <a:t> </a:t>
            </a:r>
            <a:br>
              <a:rPr lang="en-US" b="1" dirty="0">
                <a:solidFill>
                  <a:srgbClr val="A50021"/>
                </a:solidFill>
              </a:rPr>
            </a:br>
            <a:r>
              <a:rPr lang="en-US" b="1" dirty="0">
                <a:solidFill>
                  <a:srgbClr val="A50021"/>
                </a:solidFill>
              </a:rPr>
              <a:t>in 5 days</a:t>
            </a:r>
            <a:r>
              <a:rPr lang="en-US" dirty="0"/>
              <a:t> and </a:t>
            </a:r>
            <a:r>
              <a:rPr lang="en-US" b="1" u="sng" dirty="0">
                <a:solidFill>
                  <a:srgbClr val="A50021"/>
                </a:solidFill>
              </a:rPr>
              <a:t>sta</a:t>
            </a:r>
            <a:r>
              <a:rPr lang="en-US" b="1" dirty="0">
                <a:solidFill>
                  <a:srgbClr val="A50021"/>
                </a:solidFill>
              </a:rPr>
              <a:t>y</a:t>
            </a:r>
            <a:r>
              <a:rPr lang="en-US" b="1" u="sng" dirty="0">
                <a:solidFill>
                  <a:srgbClr val="A50021"/>
                </a:solidFill>
              </a:rPr>
              <a:t>ed</a:t>
            </a:r>
            <a:r>
              <a:rPr lang="en-US" b="1" dirty="0">
                <a:solidFill>
                  <a:srgbClr val="A50021"/>
                </a:solidFill>
              </a:rPr>
              <a:t> at Troas seven days.  </a:t>
            </a:r>
          </a:p>
          <a:p>
            <a:r>
              <a:rPr lang="en-US" dirty="0"/>
              <a:t>It was here Paul restored </a:t>
            </a:r>
            <a:r>
              <a:rPr lang="en-US" b="1" dirty="0" err="1"/>
              <a:t>Eutychus</a:t>
            </a:r>
            <a:r>
              <a:rPr lang="en-US" dirty="0"/>
              <a:t> to life after </a:t>
            </a:r>
            <a:br>
              <a:rPr lang="en-US" dirty="0"/>
            </a:br>
            <a:r>
              <a:rPr lang="en-US" dirty="0"/>
              <a:t>he fell asleep &amp; had fallen from the third loft. </a:t>
            </a:r>
          </a:p>
          <a:p>
            <a:r>
              <a:rPr lang="en-US" dirty="0"/>
              <a:t>Paul had </a:t>
            </a:r>
            <a:r>
              <a:rPr lang="en-US" b="1" dirty="0"/>
              <a:t>two</a:t>
            </a:r>
            <a:r>
              <a:rPr lang="en-US" dirty="0"/>
              <a:t> </a:t>
            </a:r>
            <a:r>
              <a:rPr lang="en-US" b="1" dirty="0"/>
              <a:t>voyages</a:t>
            </a:r>
            <a:r>
              <a:rPr lang="en-US" dirty="0"/>
              <a:t> between </a:t>
            </a:r>
            <a:r>
              <a:rPr lang="en-US" b="1" dirty="0"/>
              <a:t>Troas</a:t>
            </a:r>
            <a:r>
              <a:rPr lang="en-US" dirty="0"/>
              <a:t> and </a:t>
            </a:r>
            <a:r>
              <a:rPr lang="en-US" b="1" dirty="0"/>
              <a:t>Philippi</a:t>
            </a:r>
            <a:r>
              <a:rPr lang="en-US" dirty="0"/>
              <a:t>.  </a:t>
            </a:r>
          </a:p>
          <a:p>
            <a:pPr lvl="1">
              <a:buBlip>
                <a:blip r:embed="rId3"/>
              </a:buBlip>
            </a:pPr>
            <a:r>
              <a:rPr lang="en-US" b="1" dirty="0">
                <a:solidFill>
                  <a:srgbClr val="7030A0"/>
                </a:solidFill>
              </a:rPr>
              <a:t>Acts 16:11-12 -</a:t>
            </a:r>
            <a:r>
              <a:rPr lang="en-US" dirty="0"/>
              <a:t> accomplished in two days </a:t>
            </a:r>
            <a:r>
              <a:rPr lang="en-US" sz="1800" dirty="0"/>
              <a:t>[~5 yrs. Prior];</a:t>
            </a:r>
          </a:p>
          <a:p>
            <a:pPr lvl="1">
              <a:buBlip>
                <a:blip r:embed="rId3"/>
              </a:buBlip>
            </a:pPr>
            <a:r>
              <a:rPr lang="en-US" b="1" dirty="0">
                <a:solidFill>
                  <a:srgbClr val="7030A0"/>
                </a:solidFill>
              </a:rPr>
              <a:t>Acts 20:6 - </a:t>
            </a:r>
            <a:r>
              <a:rPr lang="en-US" dirty="0"/>
              <a:t>accomplished in five days.</a:t>
            </a:r>
          </a:p>
        </p:txBody>
      </p:sp>
      <p:sp>
        <p:nvSpPr>
          <p:cNvPr id="5" name="Content Placeholder 10"/>
          <p:cNvSpPr txBox="1">
            <a:spLocks/>
          </p:cNvSpPr>
          <p:nvPr/>
        </p:nvSpPr>
        <p:spPr>
          <a:xfrm>
            <a:off x="7422204" y="4844375"/>
            <a:ext cx="4568488" cy="1499275"/>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dirty="0"/>
              <a:t>These sailing details are valuable here.  One ship </a:t>
            </a:r>
            <a:br>
              <a:rPr lang="en-US" dirty="0"/>
            </a:br>
            <a:r>
              <a:rPr lang="en-US" dirty="0"/>
              <a:t>could have had more cargo, </a:t>
            </a:r>
            <a:br>
              <a:rPr lang="en-US" dirty="0"/>
            </a:br>
            <a:r>
              <a:rPr lang="en-US" dirty="0"/>
              <a:t>or stronger head winds. </a:t>
            </a:r>
          </a:p>
        </p:txBody>
      </p:sp>
      <p:pic>
        <p:nvPicPr>
          <p:cNvPr id="6" name="Picture 2" descr="C:\Users\Rae\Desktop\Paul &amp; Pentecost\Maps 3rd journey\aegean sea in NT.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22204" y="250488"/>
            <a:ext cx="4430342" cy="4505432"/>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9" name="Oval 8"/>
          <p:cNvSpPr/>
          <p:nvPr/>
        </p:nvSpPr>
        <p:spPr>
          <a:xfrm>
            <a:off x="10243591" y="1562582"/>
            <a:ext cx="119609" cy="122402"/>
          </a:xfrm>
          <a:prstGeom prst="ellipse">
            <a:avLst/>
          </a:prstGeom>
          <a:solidFill>
            <a:srgbClr val="C00000"/>
          </a:solidFill>
          <a:ln>
            <a:solidFill>
              <a:srgbClr val="C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8900932" y="451413"/>
            <a:ext cx="1342296" cy="1075834"/>
          </a:xfrm>
          <a:prstGeom prst="straightConnector1">
            <a:avLst/>
          </a:prstGeom>
          <a:ln w="57150">
            <a:solidFill>
              <a:schemeClr val="accent6">
                <a:lumMod val="75000"/>
              </a:schemeClr>
            </a:solidFill>
            <a:tailEnd type="arrow"/>
          </a:ln>
          <a:effectLst>
            <a:glow rad="139700">
              <a:schemeClr val="accent5">
                <a:satMod val="175000"/>
                <a:alpha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78101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870">
                                          <p:stCondLst>
                                            <p:cond delay="0"/>
                                          </p:stCondLst>
                                        </p:cTn>
                                        <p:tgtEl>
                                          <p:spTgt spid="9"/>
                                        </p:tgtEl>
                                      </p:cBhvr>
                                    </p:animEffect>
                                    <p:anim calcmode="lin" valueType="num">
                                      <p:cBhvr>
                                        <p:cTn id="8" dur="273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9"/>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9"/>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9"/>
                                        </p:tgtEl>
                                        <p:attrNameLst>
                                          <p:attrName>ppt_y</p:attrName>
                                        </p:attrNameLst>
                                      </p:cBhvr>
                                      <p:tavLst>
                                        <p:tav tm="0" fmla="#ppt_y-sin(pi*$)/81">
                                          <p:val>
                                            <p:fltVal val="0"/>
                                          </p:val>
                                        </p:tav>
                                        <p:tav tm="100000">
                                          <p:val>
                                            <p:fltVal val="1"/>
                                          </p:val>
                                        </p:tav>
                                      </p:tavLst>
                                    </p:anim>
                                    <p:animScale>
                                      <p:cBhvr>
                                        <p:cTn id="13" dur="39">
                                          <p:stCondLst>
                                            <p:cond delay="975"/>
                                          </p:stCondLst>
                                        </p:cTn>
                                        <p:tgtEl>
                                          <p:spTgt spid="9"/>
                                        </p:tgtEl>
                                      </p:cBhvr>
                                      <p:to x="100000" y="60000"/>
                                    </p:animScale>
                                    <p:animScale>
                                      <p:cBhvr>
                                        <p:cTn id="14" dur="249" decel="50000">
                                          <p:stCondLst>
                                            <p:cond delay="1014"/>
                                          </p:stCondLst>
                                        </p:cTn>
                                        <p:tgtEl>
                                          <p:spTgt spid="9"/>
                                        </p:tgtEl>
                                      </p:cBhvr>
                                      <p:to x="100000" y="100000"/>
                                    </p:animScale>
                                    <p:animScale>
                                      <p:cBhvr>
                                        <p:cTn id="15" dur="39">
                                          <p:stCondLst>
                                            <p:cond delay="1968"/>
                                          </p:stCondLst>
                                        </p:cTn>
                                        <p:tgtEl>
                                          <p:spTgt spid="9"/>
                                        </p:tgtEl>
                                      </p:cBhvr>
                                      <p:to x="100000" y="80000"/>
                                    </p:animScale>
                                    <p:animScale>
                                      <p:cBhvr>
                                        <p:cTn id="16" dur="249" decel="50000">
                                          <p:stCondLst>
                                            <p:cond delay="2007"/>
                                          </p:stCondLst>
                                        </p:cTn>
                                        <p:tgtEl>
                                          <p:spTgt spid="9"/>
                                        </p:tgtEl>
                                      </p:cBhvr>
                                      <p:to x="100000" y="100000"/>
                                    </p:animScale>
                                    <p:animScale>
                                      <p:cBhvr>
                                        <p:cTn id="17" dur="39">
                                          <p:stCondLst>
                                            <p:cond delay="2463"/>
                                          </p:stCondLst>
                                        </p:cTn>
                                        <p:tgtEl>
                                          <p:spTgt spid="9"/>
                                        </p:tgtEl>
                                      </p:cBhvr>
                                      <p:to x="100000" y="90000"/>
                                    </p:animScale>
                                    <p:animScale>
                                      <p:cBhvr>
                                        <p:cTn id="18" dur="249" decel="50000">
                                          <p:stCondLst>
                                            <p:cond delay="2502"/>
                                          </p:stCondLst>
                                        </p:cTn>
                                        <p:tgtEl>
                                          <p:spTgt spid="9"/>
                                        </p:tgtEl>
                                      </p:cBhvr>
                                      <p:to x="100000" y="100000"/>
                                    </p:animScale>
                                    <p:animScale>
                                      <p:cBhvr>
                                        <p:cTn id="19" dur="39">
                                          <p:stCondLst>
                                            <p:cond delay="2712"/>
                                          </p:stCondLst>
                                        </p:cTn>
                                        <p:tgtEl>
                                          <p:spTgt spid="9"/>
                                        </p:tgtEl>
                                      </p:cBhvr>
                                      <p:to x="100000" y="95000"/>
                                    </p:animScale>
                                    <p:animScale>
                                      <p:cBhvr>
                                        <p:cTn id="20" dur="249" decel="50000">
                                          <p:stCondLst>
                                            <p:cond delay="2751"/>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2" descr="C:\Users\Rae\Desktop\4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55961"/>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28</a:t>
            </a:fld>
            <a:endParaRPr lang="en-US" dirty="0"/>
          </a:p>
        </p:txBody>
      </p:sp>
      <p:sp>
        <p:nvSpPr>
          <p:cNvPr id="4" name="Content Placeholder 8"/>
          <p:cNvSpPr txBox="1">
            <a:spLocks/>
          </p:cNvSpPr>
          <p:nvPr/>
        </p:nvSpPr>
        <p:spPr>
          <a:xfrm>
            <a:off x="323850" y="995059"/>
            <a:ext cx="6095999" cy="5424791"/>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dirty="0"/>
              <a:t>Seven miles from the island Lesbos; </a:t>
            </a:r>
            <a:br>
              <a:rPr lang="en-US" dirty="0"/>
            </a:br>
            <a:r>
              <a:rPr lang="en-US" dirty="0"/>
              <a:t>20 miles from Troas by land, and </a:t>
            </a:r>
            <a:br>
              <a:rPr lang="en-US" dirty="0"/>
            </a:br>
            <a:r>
              <a:rPr lang="en-US" b="1" u="sng" dirty="0"/>
              <a:t>about sixt</a:t>
            </a:r>
            <a:r>
              <a:rPr lang="en-US" b="1" dirty="0"/>
              <a:t>y </a:t>
            </a:r>
            <a:r>
              <a:rPr lang="en-US" b="1" u="sng" dirty="0"/>
              <a:t>miles from Troas b</a:t>
            </a:r>
            <a:r>
              <a:rPr lang="en-US" b="1" dirty="0"/>
              <a:t>y </a:t>
            </a:r>
            <a:r>
              <a:rPr lang="en-US" b="1" u="sng" dirty="0"/>
              <a:t>sea</a:t>
            </a:r>
            <a:r>
              <a:rPr lang="en-US" dirty="0"/>
              <a:t>.  </a:t>
            </a:r>
          </a:p>
          <a:p>
            <a:r>
              <a:rPr lang="en-US" dirty="0"/>
              <a:t>While Luke and the others took the </a:t>
            </a:r>
            <a:br>
              <a:rPr lang="en-US" dirty="0"/>
            </a:br>
            <a:r>
              <a:rPr lang="en-US" dirty="0"/>
              <a:t>longer 60 mile trip around Cape </a:t>
            </a:r>
            <a:r>
              <a:rPr lang="en-US" dirty="0" err="1"/>
              <a:t>Lectum</a:t>
            </a:r>
            <a:r>
              <a:rPr lang="en-US" dirty="0"/>
              <a:t> (</a:t>
            </a:r>
            <a:r>
              <a:rPr lang="en-US" b="1" dirty="0">
                <a:solidFill>
                  <a:srgbClr val="7030A0"/>
                </a:solidFill>
              </a:rPr>
              <a:t>Acts 20:13-14</a:t>
            </a:r>
            <a:r>
              <a:rPr lang="en-US" dirty="0"/>
              <a:t>), </a:t>
            </a:r>
            <a:r>
              <a:rPr lang="en-US" b="1" dirty="0">
                <a:solidFill>
                  <a:srgbClr val="A50021"/>
                </a:solidFill>
              </a:rPr>
              <a:t>Paul walked </a:t>
            </a:r>
            <a:r>
              <a:rPr lang="en-US" sz="1800" b="1" dirty="0">
                <a:solidFill>
                  <a:srgbClr val="A50021"/>
                </a:solidFill>
              </a:rPr>
              <a:t>(6+ hrs.) </a:t>
            </a:r>
            <a:br>
              <a:rPr lang="en-US" sz="1800" b="1" dirty="0">
                <a:solidFill>
                  <a:srgbClr val="A50021"/>
                </a:solidFill>
              </a:rPr>
            </a:br>
            <a:r>
              <a:rPr lang="en-US" b="1" dirty="0">
                <a:solidFill>
                  <a:srgbClr val="A50021"/>
                </a:solidFill>
              </a:rPr>
              <a:t>overland 20 miles from Troas to </a:t>
            </a:r>
            <a:r>
              <a:rPr lang="en-US" b="1" dirty="0" err="1">
                <a:solidFill>
                  <a:srgbClr val="A50021"/>
                </a:solidFill>
              </a:rPr>
              <a:t>Assos</a:t>
            </a:r>
            <a:r>
              <a:rPr lang="en-US" b="1" dirty="0">
                <a:solidFill>
                  <a:srgbClr val="A50021"/>
                </a:solidFill>
              </a:rPr>
              <a:t> </a:t>
            </a:r>
            <a:br>
              <a:rPr lang="en-US" b="1" dirty="0">
                <a:solidFill>
                  <a:srgbClr val="A50021"/>
                </a:solidFill>
              </a:rPr>
            </a:br>
            <a:r>
              <a:rPr lang="en-US" b="1" dirty="0">
                <a:solidFill>
                  <a:srgbClr val="A50021"/>
                </a:solidFill>
              </a:rPr>
              <a:t>on the morrow (</a:t>
            </a:r>
            <a:r>
              <a:rPr lang="en-US" b="1" dirty="0" err="1">
                <a:solidFill>
                  <a:srgbClr val="A50021"/>
                </a:solidFill>
              </a:rPr>
              <a:t>vs</a:t>
            </a:r>
            <a:r>
              <a:rPr lang="en-US" b="1" dirty="0">
                <a:solidFill>
                  <a:srgbClr val="A50021"/>
                </a:solidFill>
              </a:rPr>
              <a:t> 7).  </a:t>
            </a:r>
          </a:p>
          <a:p>
            <a:r>
              <a:rPr lang="en-US" b="1" dirty="0">
                <a:solidFill>
                  <a:srgbClr val="7030A0"/>
                </a:solidFill>
              </a:rPr>
              <a:t>Acts 20:14 </a:t>
            </a:r>
            <a:r>
              <a:rPr lang="en-US" dirty="0"/>
              <a:t>does not indicate if Paul met with an assembly of local believers. </a:t>
            </a:r>
            <a:endParaRPr lang="en-US" b="1" dirty="0">
              <a:solidFill>
                <a:srgbClr val="A50021"/>
              </a:solidFill>
            </a:endParaRPr>
          </a:p>
          <a:p>
            <a:r>
              <a:rPr lang="en-US" dirty="0"/>
              <a:t>Thus Paul was able to join the ship to </a:t>
            </a:r>
            <a:r>
              <a:rPr lang="en-US" b="1" dirty="0" err="1"/>
              <a:t>Mitylene</a:t>
            </a:r>
            <a:r>
              <a:rPr lang="en-US" dirty="0"/>
              <a:t> without difficulty – likely </a:t>
            </a:r>
            <a:br>
              <a:rPr lang="en-US" dirty="0"/>
            </a:br>
            <a:r>
              <a:rPr lang="en-US" dirty="0"/>
              <a:t>in the mid-afternoon to set sail with </a:t>
            </a:r>
            <a:br>
              <a:rPr lang="en-US" dirty="0"/>
            </a:br>
            <a:r>
              <a:rPr lang="en-US" dirty="0"/>
              <a:t>the day winds.  </a:t>
            </a:r>
          </a:p>
        </p:txBody>
      </p:sp>
      <p:sp>
        <p:nvSpPr>
          <p:cNvPr id="5" name="Content Placeholder 10"/>
          <p:cNvSpPr txBox="1">
            <a:spLocks/>
          </p:cNvSpPr>
          <p:nvPr/>
        </p:nvSpPr>
        <p:spPr>
          <a:xfrm>
            <a:off x="6667500" y="4210050"/>
            <a:ext cx="5146547" cy="2209800"/>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b="1" dirty="0">
                <a:solidFill>
                  <a:srgbClr val="A50021"/>
                </a:solidFill>
              </a:rPr>
              <a:t>Question:  </a:t>
            </a:r>
            <a:r>
              <a:rPr lang="en-US" dirty="0"/>
              <a:t>Why would Paul choose to walk to </a:t>
            </a:r>
            <a:r>
              <a:rPr lang="en-US" b="1" dirty="0" err="1"/>
              <a:t>Assos</a:t>
            </a:r>
            <a:r>
              <a:rPr lang="en-US" dirty="0"/>
              <a:t> to board the ship, rather than sail?  Would this have anything to do with him spending </a:t>
            </a:r>
            <a:br>
              <a:rPr lang="en-US" dirty="0"/>
            </a:br>
            <a:r>
              <a:rPr lang="en-US" dirty="0"/>
              <a:t>as much time as possible with the Troas Assembly – for the last time? </a:t>
            </a:r>
            <a:endParaRPr lang="en-US" b="1" dirty="0">
              <a:ln w="1905"/>
              <a:solidFill>
                <a:srgbClr val="A50021"/>
              </a:solidFill>
              <a:effectLst>
                <a:innerShdw blurRad="69850" dist="43180" dir="5400000">
                  <a:srgbClr val="000000">
                    <a:alpha val="65000"/>
                  </a:srgbClr>
                </a:innerShdw>
              </a:effectLst>
            </a:endParaRPr>
          </a:p>
        </p:txBody>
      </p:sp>
      <p:sp>
        <p:nvSpPr>
          <p:cNvPr id="7" name="Title 2"/>
          <p:cNvSpPr>
            <a:spLocks noGrp="1"/>
          </p:cNvSpPr>
          <p:nvPr>
            <p:ph type="ctrTitle"/>
          </p:nvPr>
        </p:nvSpPr>
        <p:spPr>
          <a:xfrm>
            <a:off x="311151" y="228600"/>
            <a:ext cx="6451600" cy="647700"/>
          </a:xfrm>
        </p:spPr>
        <p:txBody>
          <a:bodyPr>
            <a:normAutofit fontScale="90000"/>
          </a:bodyPr>
          <a:lstStyle/>
          <a:p>
            <a:pPr algn="l"/>
            <a:r>
              <a:rPr lang="en-US" sz="3100" dirty="0">
                <a:solidFill>
                  <a:schemeClr val="accent2">
                    <a:lumMod val="75000"/>
                  </a:schemeClr>
                </a:solidFill>
              </a:rPr>
              <a:t> iii)  </a:t>
            </a:r>
            <a:r>
              <a:rPr lang="en-US" dirty="0" err="1">
                <a:solidFill>
                  <a:schemeClr val="accent2">
                    <a:lumMod val="75000"/>
                  </a:schemeClr>
                </a:solidFill>
              </a:rPr>
              <a:t>Assos</a:t>
            </a:r>
            <a:r>
              <a:rPr lang="en-US" dirty="0">
                <a:solidFill>
                  <a:schemeClr val="accent2">
                    <a:lumMod val="75000"/>
                  </a:schemeClr>
                </a:solidFill>
              </a:rPr>
              <a:t>  </a:t>
            </a:r>
            <a:r>
              <a:rPr lang="en-US" sz="2700" dirty="0">
                <a:solidFill>
                  <a:schemeClr val="accent2">
                    <a:lumMod val="75000"/>
                  </a:schemeClr>
                </a:solidFill>
              </a:rPr>
              <a:t>[20 miles (land) 60 miles (sea)]</a:t>
            </a:r>
            <a:endParaRPr lang="en-US" sz="2700" dirty="0"/>
          </a:p>
        </p:txBody>
      </p:sp>
      <p:pic>
        <p:nvPicPr>
          <p:cNvPr id="8194" name="Picture 2" descr="C:\Users\Rae\Desktop\Paul &amp; Pentecost\Maps 3rd journey\toras to asso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7501" y="330098"/>
            <a:ext cx="5146547" cy="3879952"/>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9" name="Picture 5" descr="C:\Users\Rae\Desktop\Paul &amp; Pentecost\walking clip art.png"/>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92101" y="2270074"/>
            <a:ext cx="515371" cy="758247"/>
          </a:xfrm>
          <a:prstGeom prst="rect">
            <a:avLst/>
          </a:prstGeom>
          <a:noFill/>
          <a:effectLst>
            <a:glow rad="228600">
              <a:schemeClr val="tx1">
                <a:alpha val="40000"/>
              </a:schemeClr>
            </a:glow>
          </a:effectLst>
          <a:extLst>
            <a:ext uri="{909E8E84-426E-40DD-AFC4-6F175D3DCCD1}">
              <a14:hiddenFill xmlns:a14="http://schemas.microsoft.com/office/drawing/2010/main">
                <a:solidFill>
                  <a:srgbClr val="FFFFFF"/>
                </a:solidFill>
              </a14:hiddenFill>
            </a:ext>
          </a:extLst>
        </p:spPr>
      </p:pic>
      <p:sp>
        <p:nvSpPr>
          <p:cNvPr id="10" name="Oval 9"/>
          <p:cNvSpPr/>
          <p:nvPr/>
        </p:nvSpPr>
        <p:spPr>
          <a:xfrm>
            <a:off x="9429798" y="2924247"/>
            <a:ext cx="162046" cy="173620"/>
          </a:xfrm>
          <a:prstGeom prst="ellipse">
            <a:avLst/>
          </a:prstGeom>
          <a:solidFill>
            <a:srgbClr val="C00000"/>
          </a:solidFill>
          <a:ln>
            <a:solidFill>
              <a:srgbClr val="C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33683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870">
                                          <p:stCondLst>
                                            <p:cond delay="0"/>
                                          </p:stCondLst>
                                        </p:cTn>
                                        <p:tgtEl>
                                          <p:spTgt spid="10"/>
                                        </p:tgtEl>
                                      </p:cBhvr>
                                    </p:animEffect>
                                    <p:anim calcmode="lin" valueType="num">
                                      <p:cBhvr>
                                        <p:cTn id="8" dur="273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0"/>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0"/>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0"/>
                                        </p:tgtEl>
                                        <p:attrNameLst>
                                          <p:attrName>ppt_y</p:attrName>
                                        </p:attrNameLst>
                                      </p:cBhvr>
                                      <p:tavLst>
                                        <p:tav tm="0" fmla="#ppt_y-sin(pi*$)/81">
                                          <p:val>
                                            <p:fltVal val="0"/>
                                          </p:val>
                                        </p:tav>
                                        <p:tav tm="100000">
                                          <p:val>
                                            <p:fltVal val="1"/>
                                          </p:val>
                                        </p:tav>
                                      </p:tavLst>
                                    </p:anim>
                                    <p:animScale>
                                      <p:cBhvr>
                                        <p:cTn id="13" dur="39">
                                          <p:stCondLst>
                                            <p:cond delay="975"/>
                                          </p:stCondLst>
                                        </p:cTn>
                                        <p:tgtEl>
                                          <p:spTgt spid="10"/>
                                        </p:tgtEl>
                                      </p:cBhvr>
                                      <p:to x="100000" y="60000"/>
                                    </p:animScale>
                                    <p:animScale>
                                      <p:cBhvr>
                                        <p:cTn id="14" dur="249" decel="50000">
                                          <p:stCondLst>
                                            <p:cond delay="1014"/>
                                          </p:stCondLst>
                                        </p:cTn>
                                        <p:tgtEl>
                                          <p:spTgt spid="10"/>
                                        </p:tgtEl>
                                      </p:cBhvr>
                                      <p:to x="100000" y="100000"/>
                                    </p:animScale>
                                    <p:animScale>
                                      <p:cBhvr>
                                        <p:cTn id="15" dur="39">
                                          <p:stCondLst>
                                            <p:cond delay="1968"/>
                                          </p:stCondLst>
                                        </p:cTn>
                                        <p:tgtEl>
                                          <p:spTgt spid="10"/>
                                        </p:tgtEl>
                                      </p:cBhvr>
                                      <p:to x="100000" y="80000"/>
                                    </p:animScale>
                                    <p:animScale>
                                      <p:cBhvr>
                                        <p:cTn id="16" dur="249" decel="50000">
                                          <p:stCondLst>
                                            <p:cond delay="2007"/>
                                          </p:stCondLst>
                                        </p:cTn>
                                        <p:tgtEl>
                                          <p:spTgt spid="10"/>
                                        </p:tgtEl>
                                      </p:cBhvr>
                                      <p:to x="100000" y="100000"/>
                                    </p:animScale>
                                    <p:animScale>
                                      <p:cBhvr>
                                        <p:cTn id="17" dur="39">
                                          <p:stCondLst>
                                            <p:cond delay="2463"/>
                                          </p:stCondLst>
                                        </p:cTn>
                                        <p:tgtEl>
                                          <p:spTgt spid="10"/>
                                        </p:tgtEl>
                                      </p:cBhvr>
                                      <p:to x="100000" y="90000"/>
                                    </p:animScale>
                                    <p:animScale>
                                      <p:cBhvr>
                                        <p:cTn id="18" dur="249" decel="50000">
                                          <p:stCondLst>
                                            <p:cond delay="2502"/>
                                          </p:stCondLst>
                                        </p:cTn>
                                        <p:tgtEl>
                                          <p:spTgt spid="10"/>
                                        </p:tgtEl>
                                      </p:cBhvr>
                                      <p:to x="100000" y="100000"/>
                                    </p:animScale>
                                    <p:animScale>
                                      <p:cBhvr>
                                        <p:cTn id="19" dur="39">
                                          <p:stCondLst>
                                            <p:cond delay="2712"/>
                                          </p:stCondLst>
                                        </p:cTn>
                                        <p:tgtEl>
                                          <p:spTgt spid="10"/>
                                        </p:tgtEl>
                                      </p:cBhvr>
                                      <p:to x="100000" y="95000"/>
                                    </p:animScale>
                                    <p:animScale>
                                      <p:cBhvr>
                                        <p:cTn id="20" dur="249" decel="50000">
                                          <p:stCondLst>
                                            <p:cond delay="2751"/>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500"/>
                                        <p:tgtEl>
                                          <p:spTgt spid="5"/>
                                        </p:tgtEl>
                                      </p:cBhvr>
                                    </p:animEffect>
                                    <p:anim calcmode="lin" valueType="num">
                                      <p:cBhvr>
                                        <p:cTn id="26" dur="1500" fill="hold"/>
                                        <p:tgtEl>
                                          <p:spTgt spid="5"/>
                                        </p:tgtEl>
                                        <p:attrNameLst>
                                          <p:attrName>ppt_x</p:attrName>
                                        </p:attrNameLst>
                                      </p:cBhvr>
                                      <p:tavLst>
                                        <p:tav tm="0">
                                          <p:val>
                                            <p:strVal val="#ppt_x"/>
                                          </p:val>
                                        </p:tav>
                                        <p:tav tm="100000">
                                          <p:val>
                                            <p:strVal val="#ppt_x"/>
                                          </p:val>
                                        </p:tav>
                                      </p:tavLst>
                                    </p:anim>
                                    <p:anim calcmode="lin" valueType="num">
                                      <p:cBhvr>
                                        <p:cTn id="27"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482" name="Picture 2" descr="C:\Users\Rae\Desktop\3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2001"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3" name="Slide Number Placeholder 1"/>
          <p:cNvSpPr>
            <a:spLocks noGrp="1"/>
          </p:cNvSpPr>
          <p:nvPr>
            <p:ph type="sldNum" sz="quarter" idx="12"/>
          </p:nvPr>
        </p:nvSpPr>
        <p:spPr>
          <a:xfrm>
            <a:off x="10560201" y="6412089"/>
            <a:ext cx="1549101" cy="365125"/>
          </a:xfrm>
        </p:spPr>
        <p:txBody>
          <a:bodyPr/>
          <a:lstStyle/>
          <a:p>
            <a:fld id="{6D22F896-40B5-4ADD-8801-0D06FADFA095}" type="slidenum">
              <a:rPr lang="en-US" smtClean="0">
                <a:solidFill>
                  <a:schemeClr val="bg1"/>
                </a:solidFill>
              </a:rPr>
              <a:pPr/>
              <a:t>29</a:t>
            </a:fld>
            <a:endParaRPr lang="en-US" dirty="0">
              <a:solidFill>
                <a:schemeClr val="bg1"/>
              </a:solidFill>
            </a:endParaRPr>
          </a:p>
        </p:txBody>
      </p:sp>
      <p:sp>
        <p:nvSpPr>
          <p:cNvPr id="4" name="Content Placeholder 8"/>
          <p:cNvSpPr txBox="1">
            <a:spLocks/>
          </p:cNvSpPr>
          <p:nvPr/>
        </p:nvSpPr>
        <p:spPr>
          <a:xfrm>
            <a:off x="362203" y="1060956"/>
            <a:ext cx="10923109" cy="5583684"/>
          </a:xfrm>
          <a:prstGeom prst="rect">
            <a:avLst/>
          </a:prstGeom>
        </p:spPr>
        <p:txBody>
          <a:bodyPr>
            <a:scene3d>
              <a:camera prst="orthographicFront"/>
              <a:lightRig rig="threePt" dir="t"/>
            </a:scene3d>
            <a:sp3d extrusionH="57150">
              <a:bevelT h="25400" prst="softRound"/>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b="1" dirty="0">
                <a:solidFill>
                  <a:schemeClr val="accent5">
                    <a:lumMod val="20000"/>
                    <a:lumOff val="80000"/>
                  </a:schemeClr>
                </a:solidFill>
              </a:rPr>
              <a:t>S.E. side, of the island Lesbos.   </a:t>
            </a:r>
          </a:p>
          <a:p>
            <a:r>
              <a:rPr lang="en-US" b="1" dirty="0">
                <a:solidFill>
                  <a:schemeClr val="accent5">
                    <a:lumMod val="20000"/>
                    <a:lumOff val="80000"/>
                  </a:schemeClr>
                </a:solidFill>
              </a:rPr>
              <a:t>The ship likely stopped here for the night. </a:t>
            </a:r>
          </a:p>
          <a:p>
            <a:r>
              <a:rPr lang="en-US" b="1" dirty="0">
                <a:solidFill>
                  <a:schemeClr val="accent5">
                    <a:lumMod val="20000"/>
                    <a:lumOff val="80000"/>
                  </a:schemeClr>
                </a:solidFill>
              </a:rPr>
              <a:t>The day wind blew </a:t>
            </a:r>
            <a:r>
              <a:rPr lang="en-US" b="1" dirty="0">
                <a:solidFill>
                  <a:srgbClr val="FFFF00"/>
                </a:solidFill>
              </a:rPr>
              <a:t>from the N.W. </a:t>
            </a:r>
            <a:r>
              <a:rPr lang="en-US" b="1" dirty="0">
                <a:solidFill>
                  <a:schemeClr val="accent5">
                    <a:lumMod val="20000"/>
                    <a:lumOff val="80000"/>
                  </a:schemeClr>
                </a:solidFill>
              </a:rPr>
              <a:t>at this time </a:t>
            </a:r>
            <a:br>
              <a:rPr lang="en-US" b="1" dirty="0">
                <a:solidFill>
                  <a:schemeClr val="accent5">
                    <a:lumMod val="20000"/>
                    <a:lumOff val="80000"/>
                  </a:schemeClr>
                </a:solidFill>
              </a:rPr>
            </a:br>
            <a:r>
              <a:rPr lang="en-US" b="1" dirty="0">
                <a:solidFill>
                  <a:schemeClr val="accent5">
                    <a:lumMod val="20000"/>
                    <a:lumOff val="80000"/>
                  </a:schemeClr>
                </a:solidFill>
              </a:rPr>
              <a:t>of the year.  The harbor of </a:t>
            </a:r>
            <a:r>
              <a:rPr lang="en-US" b="1" dirty="0" err="1">
                <a:solidFill>
                  <a:schemeClr val="accent5">
                    <a:lumMod val="20000"/>
                    <a:lumOff val="80000"/>
                  </a:schemeClr>
                </a:solidFill>
              </a:rPr>
              <a:t>Mitylene</a:t>
            </a:r>
            <a:r>
              <a:rPr lang="en-US" b="1" dirty="0">
                <a:solidFill>
                  <a:schemeClr val="accent5">
                    <a:lumMod val="20000"/>
                    <a:lumOff val="80000"/>
                  </a:schemeClr>
                </a:solidFill>
              </a:rPr>
              <a:t> would </a:t>
            </a:r>
            <a:br>
              <a:rPr lang="en-US" b="1" dirty="0">
                <a:solidFill>
                  <a:schemeClr val="accent5">
                    <a:lumMod val="20000"/>
                    <a:lumOff val="80000"/>
                  </a:schemeClr>
                </a:solidFill>
              </a:rPr>
            </a:br>
            <a:r>
              <a:rPr lang="en-US" b="1" dirty="0">
                <a:solidFill>
                  <a:schemeClr val="accent5">
                    <a:lumMod val="20000"/>
                    <a:lumOff val="80000"/>
                  </a:schemeClr>
                </a:solidFill>
              </a:rPr>
              <a:t>shelter ships from these winds.  </a:t>
            </a:r>
          </a:p>
          <a:p>
            <a:pPr marL="0" indent="0">
              <a:buNone/>
            </a:pPr>
            <a:r>
              <a:rPr lang="en-US" b="1" dirty="0">
                <a:solidFill>
                  <a:schemeClr val="accent5">
                    <a:lumMod val="20000"/>
                    <a:lumOff val="80000"/>
                  </a:schemeClr>
                </a:solidFill>
              </a:rPr>
              <a:t>Things to consider: </a:t>
            </a:r>
          </a:p>
          <a:p>
            <a:pPr marL="457200" indent="-457200">
              <a:buAutoNum type="alphaLcParenR"/>
            </a:pPr>
            <a:r>
              <a:rPr lang="en-US" b="1" dirty="0">
                <a:solidFill>
                  <a:schemeClr val="accent5">
                    <a:lumMod val="20000"/>
                    <a:lumOff val="80000"/>
                  </a:schemeClr>
                </a:solidFill>
              </a:rPr>
              <a:t>if there are no winds to sail</a:t>
            </a:r>
          </a:p>
          <a:p>
            <a:pPr marL="457200" indent="-457200">
              <a:buAutoNum type="alphaLcParenR"/>
            </a:pPr>
            <a:r>
              <a:rPr lang="en-US" b="1" dirty="0">
                <a:solidFill>
                  <a:schemeClr val="accent5">
                    <a:lumMod val="20000"/>
                    <a:lumOff val="80000"/>
                  </a:schemeClr>
                </a:solidFill>
              </a:rPr>
              <a:t>if it’s the time of a dark moon (</a:t>
            </a:r>
            <a:r>
              <a:rPr lang="en-US" b="1" dirty="0">
                <a:solidFill>
                  <a:srgbClr val="FFFF00"/>
                </a:solidFill>
              </a:rPr>
              <a:t>as some declare</a:t>
            </a:r>
            <a:r>
              <a:rPr lang="en-US" b="1" dirty="0">
                <a:solidFill>
                  <a:schemeClr val="accent5">
                    <a:lumMod val="20000"/>
                    <a:lumOff val="80000"/>
                  </a:schemeClr>
                </a:solidFill>
              </a:rPr>
              <a:t>)</a:t>
            </a:r>
          </a:p>
          <a:p>
            <a:pPr marL="457200" indent="-457200">
              <a:buAutoNum type="alphaLcParenR"/>
            </a:pPr>
            <a:r>
              <a:rPr lang="en-US" b="1" dirty="0">
                <a:solidFill>
                  <a:schemeClr val="accent5">
                    <a:lumMod val="20000"/>
                    <a:lumOff val="80000"/>
                  </a:schemeClr>
                </a:solidFill>
              </a:rPr>
              <a:t>if the sky is cloudy - there would not be sufficient </a:t>
            </a:r>
            <a:br>
              <a:rPr lang="en-US" b="1" dirty="0">
                <a:solidFill>
                  <a:schemeClr val="accent5">
                    <a:lumMod val="20000"/>
                    <a:lumOff val="80000"/>
                  </a:schemeClr>
                </a:solidFill>
              </a:rPr>
            </a:br>
            <a:r>
              <a:rPr lang="en-US" b="1" dirty="0">
                <a:solidFill>
                  <a:schemeClr val="accent5">
                    <a:lumMod val="20000"/>
                    <a:lumOff val="80000"/>
                  </a:schemeClr>
                </a:solidFill>
              </a:rPr>
              <a:t>night light to navigate the intricate passages to </a:t>
            </a:r>
            <a:br>
              <a:rPr lang="en-US" b="1" dirty="0">
                <a:solidFill>
                  <a:schemeClr val="accent5">
                    <a:lumMod val="20000"/>
                    <a:lumOff val="80000"/>
                  </a:schemeClr>
                </a:solidFill>
              </a:rPr>
            </a:br>
            <a:r>
              <a:rPr lang="en-US" b="1" dirty="0">
                <a:solidFill>
                  <a:schemeClr val="accent5">
                    <a:lumMod val="20000"/>
                    <a:lumOff val="80000"/>
                  </a:schemeClr>
                </a:solidFill>
              </a:rPr>
              <a:t>the south.  It would have been safer to wait for </a:t>
            </a:r>
            <a:br>
              <a:rPr lang="en-US" b="1" dirty="0">
                <a:solidFill>
                  <a:schemeClr val="accent5">
                    <a:lumMod val="20000"/>
                    <a:lumOff val="80000"/>
                  </a:schemeClr>
                </a:solidFill>
              </a:rPr>
            </a:br>
            <a:r>
              <a:rPr lang="en-US" b="1" dirty="0">
                <a:solidFill>
                  <a:schemeClr val="accent5">
                    <a:lumMod val="20000"/>
                    <a:lumOff val="80000"/>
                  </a:schemeClr>
                </a:solidFill>
              </a:rPr>
              <a:t>daylight before leaving for Chios. </a:t>
            </a:r>
          </a:p>
          <a:p>
            <a:pPr marL="0" indent="0">
              <a:buNone/>
            </a:pPr>
            <a:r>
              <a:rPr lang="en-US" sz="2600" b="1" dirty="0">
                <a:solidFill>
                  <a:srgbClr val="FFFF00"/>
                </a:solidFill>
                <a:latin typeface="Comic Sans MS" pitchFamily="66" charset="0"/>
              </a:rPr>
              <a:t>The question is: Was there a dark moon or not?  We shall see!</a:t>
            </a:r>
          </a:p>
        </p:txBody>
      </p:sp>
      <p:sp>
        <p:nvSpPr>
          <p:cNvPr id="5" name="Title 2"/>
          <p:cNvSpPr>
            <a:spLocks noGrp="1"/>
          </p:cNvSpPr>
          <p:nvPr>
            <p:ph type="ctrTitle"/>
          </p:nvPr>
        </p:nvSpPr>
        <p:spPr>
          <a:xfrm>
            <a:off x="282122" y="353822"/>
            <a:ext cx="7657192" cy="647700"/>
          </a:xfrm>
        </p:spPr>
        <p:txBody>
          <a:bodyPr>
            <a:normAutofit fontScale="90000"/>
          </a:bodyPr>
          <a:lstStyle/>
          <a:p>
            <a:pPr algn="l"/>
            <a:r>
              <a:rPr lang="en-US" sz="3100" dirty="0">
                <a:solidFill>
                  <a:schemeClr val="accent2">
                    <a:lumMod val="75000"/>
                  </a:schemeClr>
                </a:solidFill>
              </a:rPr>
              <a:t> </a:t>
            </a:r>
            <a:r>
              <a:rPr lang="en-US" sz="3100" dirty="0">
                <a:solidFill>
                  <a:schemeClr val="accent5">
                    <a:lumMod val="20000"/>
                    <a:lumOff val="80000"/>
                  </a:schemeClr>
                </a:solidFill>
              </a:rPr>
              <a:t>iv)  </a:t>
            </a:r>
            <a:r>
              <a:rPr lang="en-US" dirty="0" err="1">
                <a:solidFill>
                  <a:schemeClr val="accent5">
                    <a:lumMod val="20000"/>
                    <a:lumOff val="80000"/>
                  </a:schemeClr>
                </a:solidFill>
              </a:rPr>
              <a:t>Mitylene</a:t>
            </a:r>
            <a:r>
              <a:rPr lang="en-US" dirty="0">
                <a:solidFill>
                  <a:schemeClr val="accent5">
                    <a:lumMod val="20000"/>
                    <a:lumOff val="80000"/>
                  </a:schemeClr>
                </a:solidFill>
              </a:rPr>
              <a:t>   </a:t>
            </a:r>
            <a:r>
              <a:rPr lang="en-US" sz="2700" dirty="0">
                <a:solidFill>
                  <a:schemeClr val="accent5">
                    <a:lumMod val="20000"/>
                    <a:lumOff val="80000"/>
                  </a:schemeClr>
                </a:solidFill>
              </a:rPr>
              <a:t>[40 miles by sea from </a:t>
            </a:r>
            <a:r>
              <a:rPr lang="en-US" sz="2700" dirty="0" err="1">
                <a:solidFill>
                  <a:schemeClr val="accent5">
                    <a:lumMod val="20000"/>
                    <a:lumOff val="80000"/>
                  </a:schemeClr>
                </a:solidFill>
              </a:rPr>
              <a:t>Assos</a:t>
            </a:r>
            <a:r>
              <a:rPr lang="en-US" sz="2700" dirty="0">
                <a:solidFill>
                  <a:schemeClr val="accent5">
                    <a:lumMod val="20000"/>
                    <a:lumOff val="80000"/>
                  </a:schemeClr>
                </a:solidFill>
              </a:rPr>
              <a:t>]</a:t>
            </a:r>
          </a:p>
        </p:txBody>
      </p:sp>
      <p:pic>
        <p:nvPicPr>
          <p:cNvPr id="6" name="Picture 2" descr="C:\Users\Rae\Desktop\Paul &amp; Pentecost\Maps 3rd journey\Assos to mitylen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46720" y="323341"/>
            <a:ext cx="3836191" cy="5589879"/>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9" name="Oval 8"/>
          <p:cNvSpPr/>
          <p:nvPr/>
        </p:nvSpPr>
        <p:spPr>
          <a:xfrm>
            <a:off x="9452658" y="2581347"/>
            <a:ext cx="162046" cy="173620"/>
          </a:xfrm>
          <a:prstGeom prst="ellipse">
            <a:avLst/>
          </a:prstGeom>
          <a:solidFill>
            <a:srgbClr val="C00000"/>
          </a:solidFill>
          <a:ln>
            <a:solidFill>
              <a:srgbClr val="C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C:\Users\Rae\Desktop\Art on Desktop\white man clip art\yellow-blue smiley faces\question face yellow p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44556" y="4927897"/>
            <a:ext cx="1765761" cy="133477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26" name="Picture 2" descr="C:\Users\Rae\Desktop\puzzle man.png"/>
          <p:cNvPicPr>
            <a:picLocks noChangeAspect="1" noChangeArrowheads="1"/>
          </p:cNvPicPr>
          <p:nvPr/>
        </p:nvPicPr>
        <p:blipFill>
          <a:blip r:embed="rId5" cstate="emai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093744" y="4088903"/>
            <a:ext cx="1677988" cy="167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50411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870">
                                          <p:stCondLst>
                                            <p:cond delay="0"/>
                                          </p:stCondLst>
                                        </p:cTn>
                                        <p:tgtEl>
                                          <p:spTgt spid="9"/>
                                        </p:tgtEl>
                                      </p:cBhvr>
                                    </p:animEffect>
                                    <p:anim calcmode="lin" valueType="num">
                                      <p:cBhvr>
                                        <p:cTn id="8" dur="273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9"/>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9"/>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9"/>
                                        </p:tgtEl>
                                        <p:attrNameLst>
                                          <p:attrName>ppt_y</p:attrName>
                                        </p:attrNameLst>
                                      </p:cBhvr>
                                      <p:tavLst>
                                        <p:tav tm="0" fmla="#ppt_y-sin(pi*$)/81">
                                          <p:val>
                                            <p:fltVal val="0"/>
                                          </p:val>
                                        </p:tav>
                                        <p:tav tm="100000">
                                          <p:val>
                                            <p:fltVal val="1"/>
                                          </p:val>
                                        </p:tav>
                                      </p:tavLst>
                                    </p:anim>
                                    <p:animScale>
                                      <p:cBhvr>
                                        <p:cTn id="13" dur="39">
                                          <p:stCondLst>
                                            <p:cond delay="975"/>
                                          </p:stCondLst>
                                        </p:cTn>
                                        <p:tgtEl>
                                          <p:spTgt spid="9"/>
                                        </p:tgtEl>
                                      </p:cBhvr>
                                      <p:to x="100000" y="60000"/>
                                    </p:animScale>
                                    <p:animScale>
                                      <p:cBhvr>
                                        <p:cTn id="14" dur="249" decel="50000">
                                          <p:stCondLst>
                                            <p:cond delay="1014"/>
                                          </p:stCondLst>
                                        </p:cTn>
                                        <p:tgtEl>
                                          <p:spTgt spid="9"/>
                                        </p:tgtEl>
                                      </p:cBhvr>
                                      <p:to x="100000" y="100000"/>
                                    </p:animScale>
                                    <p:animScale>
                                      <p:cBhvr>
                                        <p:cTn id="15" dur="39">
                                          <p:stCondLst>
                                            <p:cond delay="1968"/>
                                          </p:stCondLst>
                                        </p:cTn>
                                        <p:tgtEl>
                                          <p:spTgt spid="9"/>
                                        </p:tgtEl>
                                      </p:cBhvr>
                                      <p:to x="100000" y="80000"/>
                                    </p:animScale>
                                    <p:animScale>
                                      <p:cBhvr>
                                        <p:cTn id="16" dur="249" decel="50000">
                                          <p:stCondLst>
                                            <p:cond delay="2007"/>
                                          </p:stCondLst>
                                        </p:cTn>
                                        <p:tgtEl>
                                          <p:spTgt spid="9"/>
                                        </p:tgtEl>
                                      </p:cBhvr>
                                      <p:to x="100000" y="100000"/>
                                    </p:animScale>
                                    <p:animScale>
                                      <p:cBhvr>
                                        <p:cTn id="17" dur="39">
                                          <p:stCondLst>
                                            <p:cond delay="2463"/>
                                          </p:stCondLst>
                                        </p:cTn>
                                        <p:tgtEl>
                                          <p:spTgt spid="9"/>
                                        </p:tgtEl>
                                      </p:cBhvr>
                                      <p:to x="100000" y="90000"/>
                                    </p:animScale>
                                    <p:animScale>
                                      <p:cBhvr>
                                        <p:cTn id="18" dur="249" decel="50000">
                                          <p:stCondLst>
                                            <p:cond delay="2502"/>
                                          </p:stCondLst>
                                        </p:cTn>
                                        <p:tgtEl>
                                          <p:spTgt spid="9"/>
                                        </p:tgtEl>
                                      </p:cBhvr>
                                      <p:to x="100000" y="100000"/>
                                    </p:animScale>
                                    <p:animScale>
                                      <p:cBhvr>
                                        <p:cTn id="19" dur="39">
                                          <p:stCondLst>
                                            <p:cond delay="2712"/>
                                          </p:stCondLst>
                                        </p:cTn>
                                        <p:tgtEl>
                                          <p:spTgt spid="9"/>
                                        </p:tgtEl>
                                      </p:cBhvr>
                                      <p:to x="100000" y="95000"/>
                                    </p:animScale>
                                    <p:animScale>
                                      <p:cBhvr>
                                        <p:cTn id="20" dur="249" decel="50000">
                                          <p:stCondLst>
                                            <p:cond delay="2751"/>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1000"/>
                                        <p:tgtEl>
                                          <p:spTgt spid="4">
                                            <p:txEl>
                                              <p:pRg st="4" end="4"/>
                                            </p:txEl>
                                          </p:spTgt>
                                        </p:tgtEl>
                                      </p:cBhvr>
                                    </p:animEffect>
                                    <p:anim calcmode="lin" valueType="num">
                                      <p:cBhvr>
                                        <p:cTn id="2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00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1000"/>
                                        <p:tgtEl>
                                          <p:spTgt spid="4">
                                            <p:txEl>
                                              <p:pRg st="5" end="5"/>
                                            </p:txEl>
                                          </p:spTgt>
                                        </p:tgtEl>
                                      </p:cBhvr>
                                    </p:animEffect>
                                    <p:anim calcmode="lin" valueType="num">
                                      <p:cBhvr>
                                        <p:cTn id="3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100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1000"/>
                                        <p:tgtEl>
                                          <p:spTgt spid="4">
                                            <p:txEl>
                                              <p:pRg st="6" end="6"/>
                                            </p:txEl>
                                          </p:spTgt>
                                        </p:tgtEl>
                                      </p:cBhvr>
                                    </p:animEffect>
                                    <p:anim calcmode="lin" valueType="num">
                                      <p:cBhvr>
                                        <p:cTn id="3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wipe(left)">
                                      <p:cBhvr>
                                        <p:cTn id="43" dur="1500"/>
                                        <p:tgtEl>
                                          <p:spTgt spid="4">
                                            <p:txEl>
                                              <p:pRg st="7" end="7"/>
                                            </p:txEl>
                                          </p:spTgt>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tint val="20000"/>
          </a:schemeClr>
        </a:solidFill>
        <a:effectLst/>
      </p:bgPr>
    </p:bg>
    <p:spTree>
      <p:nvGrpSpPr>
        <p:cNvPr id="1" name=""/>
        <p:cNvGrpSpPr/>
        <p:nvPr/>
      </p:nvGrpSpPr>
      <p:grpSpPr>
        <a:xfrm>
          <a:off x="0" y="0"/>
          <a:ext cx="0" cy="0"/>
          <a:chOff x="0" y="0"/>
          <a:chExt cx="0" cy="0"/>
        </a:xfrm>
      </p:grpSpPr>
      <p:pic>
        <p:nvPicPr>
          <p:cNvPr id="5" name="Picture 2" descr="C:\Users\Rae\Desktop\Paul &amp; Pentecost\Art\ship 1 8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3</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89352324"/>
              </p:ext>
            </p:extLst>
          </p:nvPr>
        </p:nvGraphicFramePr>
        <p:xfrm>
          <a:off x="3723153" y="2000505"/>
          <a:ext cx="8101293" cy="4165600"/>
        </p:xfrm>
        <a:graphic>
          <a:graphicData uri="http://schemas.openxmlformats.org/drawingml/2006/table">
            <a:tbl>
              <a:tblPr firstRow="1" bandRow="1">
                <a:tableStyleId>{5C22544A-7EE6-4342-B048-85BDC9FD1C3A}</a:tableStyleId>
              </a:tblPr>
              <a:tblGrid>
                <a:gridCol w="865135">
                  <a:extLst>
                    <a:ext uri="{9D8B030D-6E8A-4147-A177-3AD203B41FA5}">
                      <a16:colId xmlns:a16="http://schemas.microsoft.com/office/drawing/2014/main" val="20000"/>
                    </a:ext>
                  </a:extLst>
                </a:gridCol>
                <a:gridCol w="6136534">
                  <a:extLst>
                    <a:ext uri="{9D8B030D-6E8A-4147-A177-3AD203B41FA5}">
                      <a16:colId xmlns:a16="http://schemas.microsoft.com/office/drawing/2014/main" val="20001"/>
                    </a:ext>
                  </a:extLst>
                </a:gridCol>
                <a:gridCol w="1099624">
                  <a:extLst>
                    <a:ext uri="{9D8B030D-6E8A-4147-A177-3AD203B41FA5}">
                      <a16:colId xmlns:a16="http://schemas.microsoft.com/office/drawing/2014/main" val="20002"/>
                    </a:ext>
                  </a:extLst>
                </a:gridCol>
              </a:tblGrid>
              <a:tr h="370840">
                <a:tc>
                  <a:txBody>
                    <a:bodyPr/>
                    <a:lstStyle/>
                    <a:p>
                      <a:r>
                        <a:rPr lang="en-US" sz="1400" dirty="0">
                          <a:solidFill>
                            <a:srgbClr val="002060"/>
                          </a:solidFill>
                          <a:latin typeface="Comic Sans MS" pitchFamily="66" charset="0"/>
                        </a:rPr>
                        <a:t>Section</a:t>
                      </a:r>
                      <a:endParaRPr lang="en-US" dirty="0">
                        <a:solidFill>
                          <a:srgbClr val="002060"/>
                        </a:solidFill>
                        <a:latin typeface="Comic Sans MS" pitchFamily="66" charset="0"/>
                      </a:endParaRPr>
                    </a:p>
                  </a:txBody>
                  <a:tcPr>
                    <a:cell3D prstMaterial="dkEdge">
                      <a:bevel prst="coolSlant"/>
                      <a:lightRig rig="flood" dir="t"/>
                    </a:cell3D>
                  </a:tcPr>
                </a:tc>
                <a:tc>
                  <a:txBody>
                    <a:bodyPr/>
                    <a:lstStyle/>
                    <a:p>
                      <a:pPr algn="ctr"/>
                      <a:endParaRPr lang="en-US" sz="2400" b="1" dirty="0">
                        <a:ln>
                          <a:solidFill>
                            <a:srgbClr val="002060"/>
                          </a:solidFill>
                        </a:ln>
                        <a:solidFill>
                          <a:schemeClr val="bg1"/>
                        </a:solidFill>
                        <a:latin typeface="Comic Sans MS" pitchFamily="66" charset="0"/>
                      </a:endParaRPr>
                    </a:p>
                  </a:txBody>
                  <a:tcPr>
                    <a:cell3D prstMaterial="dkEdge">
                      <a:bevel prst="coolSlant"/>
                      <a:lightRig rig="flood" dir="t"/>
                    </a:cell3D>
                  </a:tcPr>
                </a:tc>
                <a:tc>
                  <a:txBody>
                    <a:bodyPr/>
                    <a:lstStyle/>
                    <a:p>
                      <a:pPr algn="ctr"/>
                      <a:r>
                        <a:rPr lang="en-US" sz="1400" dirty="0">
                          <a:solidFill>
                            <a:srgbClr val="002060"/>
                          </a:solidFill>
                          <a:latin typeface="Comic Sans MS" pitchFamily="66" charset="0"/>
                        </a:rPr>
                        <a:t>Slides</a:t>
                      </a:r>
                    </a:p>
                  </a:txBody>
                  <a:tcPr>
                    <a:cell3D prstMaterial="dkEdge">
                      <a:bevel prst="coolSlant"/>
                      <a:lightRig rig="flood" dir="t"/>
                    </a:cell3D>
                  </a:tcPr>
                </a:tc>
                <a:extLst>
                  <a:ext uri="{0D108BD9-81ED-4DB2-BD59-A6C34878D82A}">
                    <a16:rowId xmlns:a16="http://schemas.microsoft.com/office/drawing/2014/main" val="10000"/>
                  </a:ext>
                </a:extLst>
              </a:tr>
              <a:tr h="370840">
                <a:tc>
                  <a:txBody>
                    <a:bodyPr/>
                    <a:lstStyle/>
                    <a:p>
                      <a:pPr algn="ctr"/>
                      <a:r>
                        <a:rPr lang="en-US" sz="1600" b="1" dirty="0">
                          <a:solidFill>
                            <a:srgbClr val="002060"/>
                          </a:solidFill>
                          <a:latin typeface="Comic Sans MS" pitchFamily="66" charset="0"/>
                        </a:rPr>
                        <a:t>1</a:t>
                      </a:r>
                    </a:p>
                  </a:txBody>
                  <a:tcPr>
                    <a:cell3D prstMaterial="dkEdge">
                      <a:bevel prst="coolSlant"/>
                      <a:lightRig rig="flood" dir="t"/>
                    </a:cell3D>
                  </a:tcPr>
                </a:tc>
                <a:tc>
                  <a:txBody>
                    <a:bodyPr/>
                    <a:lstStyle/>
                    <a:p>
                      <a:r>
                        <a:rPr lang="en-US" sz="1800" b="1" dirty="0">
                          <a:solidFill>
                            <a:srgbClr val="002060"/>
                          </a:solidFill>
                          <a:latin typeface="Comic Sans MS" pitchFamily="66" charset="0"/>
                        </a:rPr>
                        <a:t>Purpose</a:t>
                      </a:r>
                      <a:r>
                        <a:rPr lang="en-US" sz="1800" b="1" baseline="0" dirty="0">
                          <a:solidFill>
                            <a:srgbClr val="002060"/>
                          </a:solidFill>
                          <a:latin typeface="Comic Sans MS" pitchFamily="66" charset="0"/>
                        </a:rPr>
                        <a:t> of this Study</a:t>
                      </a:r>
                      <a:endParaRPr lang="en-US" sz="1800" b="1" dirty="0">
                        <a:solidFill>
                          <a:srgbClr val="002060"/>
                        </a:solidFill>
                        <a:latin typeface="Comic Sans MS" pitchFamily="66" charset="0"/>
                      </a:endParaRPr>
                    </a:p>
                  </a:txBody>
                  <a:tcPr>
                    <a:cell3D prstMaterial="dkEdge">
                      <a:bevel prst="coolSlant"/>
                      <a:lightRig rig="flood" dir="t"/>
                    </a:cell3D>
                  </a:tcPr>
                </a:tc>
                <a:tc>
                  <a:txBody>
                    <a:bodyPr/>
                    <a:lstStyle/>
                    <a:p>
                      <a:pPr algn="ctr"/>
                      <a:r>
                        <a:rPr lang="en-US" sz="1600" b="1" dirty="0">
                          <a:solidFill>
                            <a:srgbClr val="002060"/>
                          </a:solidFill>
                          <a:latin typeface="Comic Sans MS" pitchFamily="66" charset="0"/>
                        </a:rPr>
                        <a:t>5-9</a:t>
                      </a:r>
                    </a:p>
                  </a:txBody>
                  <a:tcPr>
                    <a:cell3D prstMaterial="dkEdge">
                      <a:bevel prst="coolSlant"/>
                      <a:lightRig rig="flood" dir="t"/>
                    </a:cell3D>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Comic Sans MS" pitchFamily="66" charset="0"/>
                        </a:rPr>
                        <a:t>2</a:t>
                      </a:r>
                    </a:p>
                  </a:txBody>
                  <a:tcPr>
                    <a:cell3D prstMaterial="dkEdge">
                      <a:bevel prst="coolSlant"/>
                      <a:lightRig rig="flood" dir="t"/>
                    </a:cell3D>
                  </a:tcPr>
                </a:tc>
                <a:tc>
                  <a:txBody>
                    <a:bodyPr/>
                    <a:lstStyle/>
                    <a:p>
                      <a:r>
                        <a:rPr lang="en-US" sz="1800" b="1" dirty="0">
                          <a:solidFill>
                            <a:srgbClr val="002060"/>
                          </a:solidFill>
                          <a:latin typeface="Comic Sans MS" pitchFamily="66" charset="0"/>
                        </a:rPr>
                        <a:t>Review of Omer Count from Former Studies</a:t>
                      </a:r>
                    </a:p>
                  </a:txBody>
                  <a:tcPr>
                    <a:cell3D prstMaterial="dkEdge">
                      <a:bevel prst="coolSlant"/>
                      <a:lightRig rig="flood" dir="t"/>
                    </a:cell3D>
                  </a:tcPr>
                </a:tc>
                <a:tc>
                  <a:txBody>
                    <a:bodyPr/>
                    <a:lstStyle/>
                    <a:p>
                      <a:pPr algn="ctr"/>
                      <a:r>
                        <a:rPr lang="en-US" sz="1600" b="1" dirty="0">
                          <a:solidFill>
                            <a:srgbClr val="002060"/>
                          </a:solidFill>
                          <a:latin typeface="Comic Sans MS" pitchFamily="66" charset="0"/>
                        </a:rPr>
                        <a:t>10-11</a:t>
                      </a:r>
                    </a:p>
                  </a:txBody>
                  <a:tcPr>
                    <a:cell3D prstMaterial="dkEdge">
                      <a:bevel prst="coolSlant"/>
                      <a:lightRig rig="flood" dir="t"/>
                    </a:cell3D>
                  </a:tcPr>
                </a:tc>
                <a:extLst>
                  <a:ext uri="{0D108BD9-81ED-4DB2-BD59-A6C34878D82A}">
                    <a16:rowId xmlns:a16="http://schemas.microsoft.com/office/drawing/2014/main" val="10002"/>
                  </a:ext>
                </a:extLst>
              </a:tr>
              <a:tr h="370840">
                <a:tc>
                  <a:txBody>
                    <a:bodyPr/>
                    <a:lstStyle/>
                    <a:p>
                      <a:pPr algn="ctr"/>
                      <a:r>
                        <a:rPr lang="en-US" sz="1600" b="1" dirty="0">
                          <a:solidFill>
                            <a:srgbClr val="002060"/>
                          </a:solidFill>
                          <a:latin typeface="Comic Sans MS" pitchFamily="66" charset="0"/>
                        </a:rPr>
                        <a:t>3</a:t>
                      </a:r>
                    </a:p>
                  </a:txBody>
                  <a:tcPr>
                    <a:cell3D prstMaterial="dkEdge">
                      <a:bevel prst="coolSlant"/>
                      <a:lightRig rig="flood" dir="t"/>
                    </a:cell3D>
                  </a:tcPr>
                </a:tc>
                <a:tc>
                  <a:txBody>
                    <a:bodyPr/>
                    <a:lstStyle/>
                    <a:p>
                      <a:r>
                        <a:rPr lang="en-US" sz="1800" b="1" dirty="0">
                          <a:solidFill>
                            <a:srgbClr val="002060"/>
                          </a:solidFill>
                          <a:latin typeface="Comic Sans MS" pitchFamily="66" charset="0"/>
                        </a:rPr>
                        <a:t>Overview of Paul’s Journey’s</a:t>
                      </a:r>
                    </a:p>
                  </a:txBody>
                  <a:tcPr>
                    <a:cell3D prstMaterial="dkEdge">
                      <a:bevel prst="coolSlant"/>
                      <a:lightRig rig="flood" dir="t"/>
                    </a:cell3D>
                  </a:tcPr>
                </a:tc>
                <a:tc>
                  <a:txBody>
                    <a:bodyPr/>
                    <a:lstStyle/>
                    <a:p>
                      <a:pPr algn="ctr"/>
                      <a:r>
                        <a:rPr lang="en-US" sz="1600" b="1" dirty="0">
                          <a:solidFill>
                            <a:srgbClr val="002060"/>
                          </a:solidFill>
                          <a:latin typeface="Comic Sans MS" pitchFamily="66" charset="0"/>
                        </a:rPr>
                        <a:t>12-14</a:t>
                      </a:r>
                    </a:p>
                  </a:txBody>
                  <a:tcPr>
                    <a:cell3D prstMaterial="dkEdge">
                      <a:bevel prst="coolSlant"/>
                      <a:lightRig rig="flood" dir="t"/>
                    </a:cell3D>
                  </a:tcPr>
                </a:tc>
                <a:extLst>
                  <a:ext uri="{0D108BD9-81ED-4DB2-BD59-A6C34878D82A}">
                    <a16:rowId xmlns:a16="http://schemas.microsoft.com/office/drawing/2014/main" val="10003"/>
                  </a:ext>
                </a:extLst>
              </a:tr>
              <a:tr h="370840">
                <a:tc>
                  <a:txBody>
                    <a:bodyPr/>
                    <a:lstStyle/>
                    <a:p>
                      <a:pPr algn="ctr"/>
                      <a:r>
                        <a:rPr lang="en-US" sz="1600" b="1" dirty="0">
                          <a:solidFill>
                            <a:srgbClr val="002060"/>
                          </a:solidFill>
                          <a:latin typeface="Comic Sans MS" pitchFamily="66" charset="0"/>
                        </a:rPr>
                        <a:t>4</a:t>
                      </a:r>
                    </a:p>
                  </a:txBody>
                  <a:tcPr>
                    <a:cell3D prstMaterial="dkEdge">
                      <a:bevel prst="coolSlant"/>
                      <a:lightRig rig="flood" dir="t"/>
                    </a:cell3D>
                  </a:tcPr>
                </a:tc>
                <a:tc>
                  <a:txBody>
                    <a:bodyPr/>
                    <a:lstStyle/>
                    <a:p>
                      <a:r>
                        <a:rPr lang="en-US" sz="1800" b="1" dirty="0">
                          <a:solidFill>
                            <a:srgbClr val="002060"/>
                          </a:solidFill>
                          <a:latin typeface="Comic Sans MS" pitchFamily="66" charset="0"/>
                        </a:rPr>
                        <a:t>How This</a:t>
                      </a:r>
                      <a:r>
                        <a:rPr lang="en-US" sz="1800" b="1" baseline="0" dirty="0">
                          <a:solidFill>
                            <a:srgbClr val="002060"/>
                          </a:solidFill>
                          <a:latin typeface="Comic Sans MS" pitchFamily="66" charset="0"/>
                        </a:rPr>
                        <a:t> Study Was Researched</a:t>
                      </a:r>
                      <a:endParaRPr lang="en-US" sz="1800" b="1" dirty="0">
                        <a:solidFill>
                          <a:srgbClr val="002060"/>
                        </a:solidFill>
                        <a:latin typeface="Comic Sans MS" pitchFamily="66" charset="0"/>
                      </a:endParaRPr>
                    </a:p>
                  </a:txBody>
                  <a:tcPr>
                    <a:cell3D prstMaterial="dkEdge">
                      <a:bevel prst="coolSlant"/>
                      <a:lightRig rig="flood" dir="t"/>
                    </a:cell3D>
                  </a:tcPr>
                </a:tc>
                <a:tc>
                  <a:txBody>
                    <a:bodyPr/>
                    <a:lstStyle/>
                    <a:p>
                      <a:pPr algn="ctr"/>
                      <a:r>
                        <a:rPr lang="en-US" sz="1600" b="1" dirty="0">
                          <a:solidFill>
                            <a:srgbClr val="002060"/>
                          </a:solidFill>
                          <a:latin typeface="Comic Sans MS" pitchFamily="66" charset="0"/>
                        </a:rPr>
                        <a:t>15-16</a:t>
                      </a:r>
                    </a:p>
                  </a:txBody>
                  <a:tcPr>
                    <a:cell3D prstMaterial="dkEdge">
                      <a:bevel prst="coolSlant"/>
                      <a:lightRig rig="flood" dir="t"/>
                    </a:cell3D>
                  </a:tcPr>
                </a:tc>
                <a:extLst>
                  <a:ext uri="{0D108BD9-81ED-4DB2-BD59-A6C34878D82A}">
                    <a16:rowId xmlns:a16="http://schemas.microsoft.com/office/drawing/2014/main" val="10004"/>
                  </a:ext>
                </a:extLst>
              </a:tr>
              <a:tr h="370840">
                <a:tc>
                  <a:txBody>
                    <a:bodyPr/>
                    <a:lstStyle/>
                    <a:p>
                      <a:pPr algn="ctr"/>
                      <a:r>
                        <a:rPr lang="en-US" sz="1600" b="1" dirty="0">
                          <a:solidFill>
                            <a:srgbClr val="002060"/>
                          </a:solidFill>
                          <a:latin typeface="Comic Sans MS" pitchFamily="66" charset="0"/>
                        </a:rPr>
                        <a:t>5</a:t>
                      </a:r>
                    </a:p>
                  </a:txBody>
                  <a:tcPr>
                    <a:cell3D prstMaterial="dkEdge">
                      <a:bevel prst="coolSlan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Comic Sans MS" pitchFamily="66" charset="0"/>
                        </a:rPr>
                        <a:t>How This</a:t>
                      </a:r>
                      <a:r>
                        <a:rPr lang="en-US" sz="1800" b="1" baseline="0" dirty="0">
                          <a:solidFill>
                            <a:srgbClr val="002060"/>
                          </a:solidFill>
                          <a:latin typeface="Comic Sans MS" pitchFamily="66" charset="0"/>
                        </a:rPr>
                        <a:t> Study Will Be Conducted</a:t>
                      </a:r>
                      <a:endParaRPr lang="en-US" sz="1800" b="1" dirty="0">
                        <a:solidFill>
                          <a:srgbClr val="002060"/>
                        </a:solidFill>
                        <a:latin typeface="Comic Sans MS" pitchFamily="66" charset="0"/>
                      </a:endParaRPr>
                    </a:p>
                  </a:txBody>
                  <a:tcPr>
                    <a:cell3D prstMaterial="dkEdge">
                      <a:bevel prst="coolSlant"/>
                      <a:lightRig rig="flood" dir="t"/>
                    </a:cell3D>
                  </a:tcPr>
                </a:tc>
                <a:tc>
                  <a:txBody>
                    <a:bodyPr/>
                    <a:lstStyle/>
                    <a:p>
                      <a:pPr algn="ctr"/>
                      <a:r>
                        <a:rPr lang="en-US" sz="1600" b="1" dirty="0">
                          <a:solidFill>
                            <a:srgbClr val="002060"/>
                          </a:solidFill>
                          <a:latin typeface="Comic Sans MS" pitchFamily="66" charset="0"/>
                        </a:rPr>
                        <a:t>17-20</a:t>
                      </a:r>
                    </a:p>
                  </a:txBody>
                  <a:tcPr>
                    <a:cell3D prstMaterial="dkEdge">
                      <a:bevel prst="coolSlant"/>
                      <a:lightRig rig="flood" dir="t"/>
                    </a:cell3D>
                  </a:tcPr>
                </a:tc>
                <a:extLst>
                  <a:ext uri="{0D108BD9-81ED-4DB2-BD59-A6C34878D82A}">
                    <a16:rowId xmlns:a16="http://schemas.microsoft.com/office/drawing/2014/main" val="10005"/>
                  </a:ext>
                </a:extLst>
              </a:tr>
              <a:tr h="370840">
                <a:tc>
                  <a:txBody>
                    <a:bodyPr/>
                    <a:lstStyle/>
                    <a:p>
                      <a:pPr algn="ctr"/>
                      <a:r>
                        <a:rPr lang="en-US" sz="1600" b="1" dirty="0">
                          <a:solidFill>
                            <a:srgbClr val="002060"/>
                          </a:solidFill>
                          <a:latin typeface="Comic Sans MS" pitchFamily="66" charset="0"/>
                        </a:rPr>
                        <a:t>6</a:t>
                      </a:r>
                    </a:p>
                  </a:txBody>
                  <a:tcPr>
                    <a:cell3D prstMaterial="dkEdge">
                      <a:bevel prst="coolSlan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Comic Sans MS" pitchFamily="66" charset="0"/>
                        </a:rPr>
                        <a:t>Maps: Paul’s Journey &amp; Distances</a:t>
                      </a:r>
                    </a:p>
                  </a:txBody>
                  <a:tcPr>
                    <a:cell3D prstMaterial="dkEdge">
                      <a:bevel prst="coolSlant"/>
                      <a:lightRig rig="flood" dir="t"/>
                    </a:cell3D>
                  </a:tcPr>
                </a:tc>
                <a:tc>
                  <a:txBody>
                    <a:bodyPr/>
                    <a:lstStyle/>
                    <a:p>
                      <a:pPr algn="ctr"/>
                      <a:r>
                        <a:rPr lang="en-US" sz="1600" b="1" dirty="0">
                          <a:solidFill>
                            <a:srgbClr val="002060"/>
                          </a:solidFill>
                          <a:latin typeface="Comic Sans MS" pitchFamily="66" charset="0"/>
                        </a:rPr>
                        <a:t>21-22</a:t>
                      </a:r>
                    </a:p>
                  </a:txBody>
                  <a:tcPr>
                    <a:cell3D prstMaterial="dkEdge">
                      <a:bevel prst="coolSlant"/>
                      <a:lightRig rig="flood" dir="t"/>
                    </a:cell3D>
                  </a:tcPr>
                </a:tc>
                <a:extLst>
                  <a:ext uri="{0D108BD9-81ED-4DB2-BD59-A6C34878D82A}">
                    <a16:rowId xmlns:a16="http://schemas.microsoft.com/office/drawing/2014/main" val="10006"/>
                  </a:ext>
                </a:extLst>
              </a:tr>
              <a:tr h="370840">
                <a:tc>
                  <a:txBody>
                    <a:bodyPr/>
                    <a:lstStyle/>
                    <a:p>
                      <a:pPr algn="ctr"/>
                      <a:r>
                        <a:rPr lang="en-US" sz="1600" b="1" dirty="0">
                          <a:solidFill>
                            <a:srgbClr val="002060"/>
                          </a:solidFill>
                          <a:latin typeface="Comic Sans MS" pitchFamily="66" charset="0"/>
                        </a:rPr>
                        <a:t>7</a:t>
                      </a:r>
                    </a:p>
                  </a:txBody>
                  <a:tcPr>
                    <a:cell3D prstMaterial="dkEdge">
                      <a:bevel prst="coolSlant"/>
                      <a:lightRig rig="flood" dir="t"/>
                    </a:cell3D>
                  </a:tcPr>
                </a:tc>
                <a:tc>
                  <a:txBody>
                    <a:bodyPr/>
                    <a:lstStyle/>
                    <a:p>
                      <a:r>
                        <a:rPr lang="en-US" sz="1800" b="1" dirty="0">
                          <a:solidFill>
                            <a:srgbClr val="002060"/>
                          </a:solidFill>
                          <a:latin typeface="Comic Sans MS" pitchFamily="66" charset="0"/>
                        </a:rPr>
                        <a:t>General Background Information on Travelers</a:t>
                      </a:r>
                    </a:p>
                  </a:txBody>
                  <a:tcPr>
                    <a:cell3D prstMaterial="dkEdge">
                      <a:bevel prst="coolSlant"/>
                      <a:lightRig rig="flood" dir="t"/>
                    </a:cell3D>
                  </a:tcPr>
                </a:tc>
                <a:tc>
                  <a:txBody>
                    <a:bodyPr/>
                    <a:lstStyle/>
                    <a:p>
                      <a:pPr algn="ctr"/>
                      <a:r>
                        <a:rPr lang="en-US" sz="1600" b="1" dirty="0">
                          <a:solidFill>
                            <a:srgbClr val="002060"/>
                          </a:solidFill>
                          <a:latin typeface="Comic Sans MS" pitchFamily="66" charset="0"/>
                        </a:rPr>
                        <a:t>23-24</a:t>
                      </a:r>
                    </a:p>
                  </a:txBody>
                  <a:tcPr>
                    <a:cell3D prstMaterial="dkEdge">
                      <a:bevel prst="coolSlant"/>
                      <a:lightRig rig="flood" dir="t"/>
                    </a:cell3D>
                  </a:tcPr>
                </a:tc>
                <a:extLst>
                  <a:ext uri="{0D108BD9-81ED-4DB2-BD59-A6C34878D82A}">
                    <a16:rowId xmlns:a16="http://schemas.microsoft.com/office/drawing/2014/main" val="10007"/>
                  </a:ext>
                </a:extLst>
              </a:tr>
              <a:tr h="370840">
                <a:tc>
                  <a:txBody>
                    <a:bodyPr/>
                    <a:lstStyle/>
                    <a:p>
                      <a:pPr algn="ctr"/>
                      <a:r>
                        <a:rPr lang="en-US" sz="1600" b="1" dirty="0">
                          <a:solidFill>
                            <a:srgbClr val="660033"/>
                          </a:solidFill>
                          <a:latin typeface="Comic Sans MS" pitchFamily="66" charset="0"/>
                        </a:rPr>
                        <a:t>8</a:t>
                      </a:r>
                    </a:p>
                  </a:txBody>
                  <a:tcPr>
                    <a:cell3D prstMaterial="dkEdge">
                      <a:bevel prst="coolSlan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660033"/>
                          </a:solidFill>
                          <a:latin typeface="Comic Sans MS" pitchFamily="66" charset="0"/>
                        </a:rPr>
                        <a:t>Geography</a:t>
                      </a:r>
                      <a:r>
                        <a:rPr lang="en-US" sz="1800" b="1" baseline="0" dirty="0">
                          <a:solidFill>
                            <a:srgbClr val="660033"/>
                          </a:solidFill>
                          <a:latin typeface="Comic Sans MS" pitchFamily="66" charset="0"/>
                        </a:rPr>
                        <a:t> of Locations &amp; Secret of Gulf of </a:t>
                      </a:r>
                      <a:r>
                        <a:rPr lang="en-US" sz="1800" b="1" baseline="0" dirty="0" err="1">
                          <a:solidFill>
                            <a:srgbClr val="660033"/>
                          </a:solidFill>
                          <a:latin typeface="Comic Sans MS" pitchFamily="66" charset="0"/>
                        </a:rPr>
                        <a:t>Latmus</a:t>
                      </a:r>
                      <a:endParaRPr lang="en-US" sz="1800" b="1" dirty="0">
                        <a:solidFill>
                          <a:srgbClr val="660033"/>
                        </a:solidFill>
                        <a:latin typeface="Comic Sans MS" pitchFamily="66" charset="0"/>
                      </a:endParaRPr>
                    </a:p>
                  </a:txBody>
                  <a:tcPr>
                    <a:cell3D prstMaterial="dkEdge">
                      <a:bevel prst="coolSlant"/>
                      <a:lightRig rig="flood" dir="t"/>
                    </a:cell3D>
                  </a:tcPr>
                </a:tc>
                <a:tc>
                  <a:txBody>
                    <a:bodyPr/>
                    <a:lstStyle/>
                    <a:p>
                      <a:pPr algn="ctr"/>
                      <a:r>
                        <a:rPr lang="en-US" sz="1600" b="1" dirty="0">
                          <a:solidFill>
                            <a:srgbClr val="660033"/>
                          </a:solidFill>
                          <a:latin typeface="Comic Sans MS" pitchFamily="66" charset="0"/>
                        </a:rPr>
                        <a:t>25-49</a:t>
                      </a:r>
                    </a:p>
                  </a:txBody>
                  <a:tcPr>
                    <a:cell3D prstMaterial="dkEdge">
                      <a:bevel prst="coolSlant"/>
                      <a:lightRig rig="flood" dir="t"/>
                    </a:cell3D>
                  </a:tcPr>
                </a:tc>
                <a:extLst>
                  <a:ext uri="{0D108BD9-81ED-4DB2-BD59-A6C34878D82A}">
                    <a16:rowId xmlns:a16="http://schemas.microsoft.com/office/drawing/2014/main" val="10008"/>
                  </a:ext>
                </a:extLst>
              </a:tr>
              <a:tr h="370840">
                <a:tc>
                  <a:txBody>
                    <a:bodyPr/>
                    <a:lstStyle/>
                    <a:p>
                      <a:pPr algn="ctr"/>
                      <a:r>
                        <a:rPr lang="en-US" sz="1600" b="1" dirty="0">
                          <a:solidFill>
                            <a:srgbClr val="660033"/>
                          </a:solidFill>
                          <a:latin typeface="Comic Sans MS" pitchFamily="66" charset="0"/>
                        </a:rPr>
                        <a:t>9</a:t>
                      </a:r>
                    </a:p>
                  </a:txBody>
                  <a:tcPr>
                    <a:cell3D prstMaterial="dkEdge">
                      <a:bevel prst="coolSlant"/>
                      <a:lightRig rig="flood" dir="t"/>
                    </a:cell3D>
                  </a:tcPr>
                </a:tc>
                <a:tc>
                  <a:txBody>
                    <a:bodyPr/>
                    <a:lstStyle/>
                    <a:p>
                      <a:r>
                        <a:rPr lang="en-US" sz="1800" b="1" dirty="0">
                          <a:solidFill>
                            <a:srgbClr val="660033"/>
                          </a:solidFill>
                          <a:latin typeface="Comic Sans MS" pitchFamily="66" charset="0"/>
                        </a:rPr>
                        <a:t>Acts</a:t>
                      </a:r>
                      <a:r>
                        <a:rPr lang="en-US" sz="1800" b="1" baseline="0" dirty="0">
                          <a:solidFill>
                            <a:srgbClr val="660033"/>
                          </a:solidFill>
                          <a:latin typeface="Comic Sans MS" pitchFamily="66" charset="0"/>
                        </a:rPr>
                        <a:t> 20-24 Journey Events &amp; Meteorology Lesson</a:t>
                      </a:r>
                      <a:endParaRPr lang="en-US" sz="1800" b="1" dirty="0">
                        <a:solidFill>
                          <a:srgbClr val="660033"/>
                        </a:solidFill>
                        <a:latin typeface="Comic Sans MS" pitchFamily="66" charset="0"/>
                      </a:endParaRPr>
                    </a:p>
                  </a:txBody>
                  <a:tcPr>
                    <a:cell3D prstMaterial="dkEdge">
                      <a:bevel prst="coolSlant"/>
                      <a:lightRig rig="flood" dir="t"/>
                    </a:cell3D>
                  </a:tcPr>
                </a:tc>
                <a:tc>
                  <a:txBody>
                    <a:bodyPr/>
                    <a:lstStyle/>
                    <a:p>
                      <a:pPr algn="ctr"/>
                      <a:r>
                        <a:rPr lang="en-US" sz="1600" b="1" dirty="0">
                          <a:solidFill>
                            <a:srgbClr val="660033"/>
                          </a:solidFill>
                          <a:latin typeface="Comic Sans MS" pitchFamily="66" charset="0"/>
                        </a:rPr>
                        <a:t>50-62</a:t>
                      </a:r>
                    </a:p>
                  </a:txBody>
                  <a:tcPr>
                    <a:cell3D prstMaterial="dkEdge">
                      <a:bevel prst="coolSlant"/>
                      <a:lightRig rig="flood" dir="t"/>
                    </a:cell3D>
                  </a:tcPr>
                </a:tc>
                <a:extLst>
                  <a:ext uri="{0D108BD9-81ED-4DB2-BD59-A6C34878D82A}">
                    <a16:rowId xmlns:a16="http://schemas.microsoft.com/office/drawing/2014/main" val="10009"/>
                  </a:ext>
                </a:extLst>
              </a:tr>
              <a:tr h="370840">
                <a:tc>
                  <a:txBody>
                    <a:bodyPr/>
                    <a:lstStyle/>
                    <a:p>
                      <a:pPr algn="ctr"/>
                      <a:r>
                        <a:rPr lang="en-US" sz="1600" b="1" dirty="0">
                          <a:solidFill>
                            <a:srgbClr val="7030A0"/>
                          </a:solidFill>
                          <a:latin typeface="Comic Sans MS" pitchFamily="66" charset="0"/>
                        </a:rPr>
                        <a:t>10</a:t>
                      </a:r>
                    </a:p>
                  </a:txBody>
                  <a:tcPr>
                    <a:cell3D prstMaterial="dkEdge">
                      <a:bevel prst="coolSlan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7030A0"/>
                          </a:solidFill>
                          <a:latin typeface="Comic Sans MS" pitchFamily="66" charset="0"/>
                        </a:rPr>
                        <a:t>Charting Paul’s Journey to Jerusalem for Pentecost</a:t>
                      </a:r>
                    </a:p>
                  </a:txBody>
                  <a:tcPr>
                    <a:cell3D prstMaterial="dkEdge">
                      <a:bevel prst="coolSlant"/>
                      <a:lightRig rig="flood" dir="t"/>
                    </a:cell3D>
                  </a:tcPr>
                </a:tc>
                <a:tc>
                  <a:txBody>
                    <a:bodyPr/>
                    <a:lstStyle/>
                    <a:p>
                      <a:pPr algn="ctr"/>
                      <a:r>
                        <a:rPr lang="en-US" sz="1600" b="1" dirty="0">
                          <a:solidFill>
                            <a:srgbClr val="7030A0"/>
                          </a:solidFill>
                          <a:latin typeface="Comic Sans MS" pitchFamily="66" charset="0"/>
                        </a:rPr>
                        <a:t>63-118</a:t>
                      </a:r>
                    </a:p>
                  </a:txBody>
                  <a:tcPr>
                    <a:cell3D prstMaterial="dkEdge">
                      <a:bevel prst="coolSlant"/>
                      <a:lightRig rig="flood" dir="t"/>
                    </a:cell3D>
                  </a:tcPr>
                </a:tc>
                <a:extLst>
                  <a:ext uri="{0D108BD9-81ED-4DB2-BD59-A6C34878D82A}">
                    <a16:rowId xmlns:a16="http://schemas.microsoft.com/office/drawing/2014/main" val="10010"/>
                  </a:ext>
                </a:extLst>
              </a:tr>
            </a:tbl>
          </a:graphicData>
        </a:graphic>
      </p:graphicFrame>
      <p:pic>
        <p:nvPicPr>
          <p:cNvPr id="6" name="Picture 3" descr="C:\Users\Rae\Desktop\books researc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8013" y="269558"/>
            <a:ext cx="5887697" cy="143464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7" name="Picture 2" descr="C:\Users\Rae\Desktop\Art on Desktop\white man clip art\3d white people\research 1.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9865534" y="-56228"/>
            <a:ext cx="1965087" cy="1963632"/>
          </a:xfrm>
          <a:prstGeom prst="rect">
            <a:avLst/>
          </a:prstGeom>
          <a:noFill/>
          <a:effectLst>
            <a:glow rad="228600">
              <a:schemeClr val="accent5">
                <a:lumMod val="60000"/>
                <a:lumOff val="40000"/>
                <a:alpha val="40000"/>
              </a:schemeClr>
            </a:glo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4292513" y="1119429"/>
            <a:ext cx="5470037" cy="584775"/>
          </a:xfrm>
          <a:prstGeom prst="rect">
            <a:avLst/>
          </a:prstGeom>
          <a:no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200" b="1" dirty="0">
                <a:ln w="1905"/>
                <a:solidFill>
                  <a:schemeClr val="bg1"/>
                </a:solidFill>
                <a:effectLst>
                  <a:innerShdw blurRad="69850" dist="43180" dir="5400000">
                    <a:srgbClr val="000000">
                      <a:alpha val="65000"/>
                    </a:srgbClr>
                  </a:innerShdw>
                </a:effectLst>
                <a:latin typeface="Segoe Print" pitchFamily="2" charset="0"/>
              </a:rPr>
              <a:t>Acts Research Project</a:t>
            </a:r>
            <a:endParaRPr lang="en-US" sz="3200" b="1" cap="none" spc="0" dirty="0">
              <a:ln w="1905"/>
              <a:solidFill>
                <a:schemeClr val="bg1"/>
              </a:solidFill>
              <a:effectLst>
                <a:innerShdw blurRad="69850" dist="43180" dir="5400000">
                  <a:srgbClr val="000000">
                    <a:alpha val="65000"/>
                  </a:srgbClr>
                </a:innerShdw>
              </a:effectLst>
              <a:latin typeface="Segoe Print" pitchFamily="2" charset="0"/>
            </a:endParaRPr>
          </a:p>
        </p:txBody>
      </p:sp>
      <p:sp>
        <p:nvSpPr>
          <p:cNvPr id="11" name="Rectangle 10"/>
          <p:cNvSpPr/>
          <p:nvPr/>
        </p:nvSpPr>
        <p:spPr>
          <a:xfrm>
            <a:off x="4875810" y="2000505"/>
            <a:ext cx="5310900" cy="523220"/>
          </a:xfrm>
          <a:prstGeom prst="rect">
            <a:avLst/>
          </a:prstGeom>
          <a:noFill/>
          <a:scene3d>
            <a:camera prst="orthographicFront"/>
            <a:lightRig rig="threePt" dir="t"/>
          </a:scene3d>
          <a:sp3d>
            <a:bevelT w="152400" h="50800" prst="softRound"/>
          </a:sp3d>
        </p:spPr>
        <p:txBody>
          <a:bodyPr wrap="square" lIns="91440" tIns="45720" rIns="91440" bIns="45720">
            <a:spAutoFit/>
            <a:sp3d extrusionH="57150">
              <a:bevelT w="38100" h="38100" prst="angle"/>
            </a:sp3d>
          </a:bodyPr>
          <a:lstStyle/>
          <a:p>
            <a:pPr algn="ctr"/>
            <a:r>
              <a:rPr lang="en-US" sz="2800" b="1" dirty="0">
                <a:ln w="1905"/>
                <a:solidFill>
                  <a:schemeClr val="bg1"/>
                </a:solidFill>
                <a:effectLst>
                  <a:innerShdw blurRad="69850" dist="43180" dir="5400000">
                    <a:srgbClr val="000000">
                      <a:alpha val="65000"/>
                    </a:srgbClr>
                  </a:innerShdw>
                </a:effectLst>
                <a:latin typeface="Segoe Print" pitchFamily="2" charset="0"/>
              </a:rPr>
              <a:t>C</a:t>
            </a:r>
            <a:r>
              <a:rPr lang="en-US" sz="2400" b="1" dirty="0">
                <a:ln w="1905"/>
                <a:solidFill>
                  <a:schemeClr val="bg1"/>
                </a:solidFill>
                <a:effectLst>
                  <a:innerShdw blurRad="69850" dist="43180" dir="5400000">
                    <a:srgbClr val="000000">
                      <a:alpha val="65000"/>
                    </a:srgbClr>
                  </a:innerShdw>
                </a:effectLst>
                <a:latin typeface="Segoe Print" pitchFamily="2" charset="0"/>
              </a:rPr>
              <a:t>ATEGORY</a:t>
            </a:r>
            <a:r>
              <a:rPr lang="en-US" sz="2800" b="1" dirty="0">
                <a:ln w="1905"/>
                <a:solidFill>
                  <a:schemeClr val="bg1"/>
                </a:solidFill>
                <a:effectLst>
                  <a:innerShdw blurRad="69850" dist="43180" dir="5400000">
                    <a:srgbClr val="000000">
                      <a:alpha val="65000"/>
                    </a:srgbClr>
                  </a:innerShdw>
                </a:effectLst>
                <a:latin typeface="Segoe Print" pitchFamily="2" charset="0"/>
              </a:rPr>
              <a:t> </a:t>
            </a:r>
            <a:r>
              <a:rPr lang="en-US" sz="2000" b="1" dirty="0">
                <a:ln w="1905"/>
                <a:solidFill>
                  <a:schemeClr val="bg1"/>
                </a:solidFill>
                <a:effectLst>
                  <a:innerShdw blurRad="69850" dist="43180" dir="5400000">
                    <a:srgbClr val="000000">
                      <a:alpha val="65000"/>
                    </a:srgbClr>
                  </a:innerShdw>
                </a:effectLst>
                <a:latin typeface="Segoe Print" pitchFamily="2" charset="0"/>
              </a:rPr>
              <a:t>OF</a:t>
            </a:r>
            <a:r>
              <a:rPr lang="en-US" sz="2800" b="1" dirty="0">
                <a:ln w="1905"/>
                <a:solidFill>
                  <a:schemeClr val="bg1"/>
                </a:solidFill>
                <a:effectLst>
                  <a:innerShdw blurRad="69850" dist="43180" dir="5400000">
                    <a:srgbClr val="000000">
                      <a:alpha val="65000"/>
                    </a:srgbClr>
                  </a:innerShdw>
                </a:effectLst>
                <a:latin typeface="Segoe Print" pitchFamily="2" charset="0"/>
              </a:rPr>
              <a:t> D</a:t>
            </a:r>
            <a:r>
              <a:rPr lang="en-US" sz="2400" b="1" dirty="0">
                <a:ln w="1905"/>
                <a:solidFill>
                  <a:schemeClr val="bg1"/>
                </a:solidFill>
                <a:effectLst>
                  <a:innerShdw blurRad="69850" dist="43180" dir="5400000">
                    <a:srgbClr val="000000">
                      <a:alpha val="65000"/>
                    </a:srgbClr>
                  </a:innerShdw>
                </a:effectLst>
                <a:latin typeface="Segoe Print" pitchFamily="2" charset="0"/>
              </a:rPr>
              <a:t>ISCUSSION</a:t>
            </a:r>
            <a:endParaRPr lang="en-US" sz="2400" b="1" cap="none" spc="0" dirty="0">
              <a:ln w="1905"/>
              <a:solidFill>
                <a:schemeClr val="bg1"/>
              </a:solidFill>
              <a:effectLst>
                <a:innerShdw blurRad="69850" dist="43180" dir="5400000">
                  <a:srgbClr val="000000">
                    <a:alpha val="65000"/>
                  </a:srgbClr>
                </a:innerShdw>
              </a:effectLst>
              <a:latin typeface="Segoe Print" pitchFamily="2" charset="0"/>
            </a:endParaRPr>
          </a:p>
        </p:txBody>
      </p:sp>
      <p:sp>
        <p:nvSpPr>
          <p:cNvPr id="3" name="Left Brace 2"/>
          <p:cNvSpPr/>
          <p:nvPr/>
        </p:nvSpPr>
        <p:spPr>
          <a:xfrm>
            <a:off x="3424330" y="5791200"/>
            <a:ext cx="318639" cy="349624"/>
          </a:xfrm>
          <a:prstGeom prst="leftBrace">
            <a:avLst/>
          </a:prstGeom>
          <a:solidFill>
            <a:schemeClr val="bg1"/>
          </a:solidFill>
          <a:ln w="38100">
            <a:solidFill>
              <a:srgbClr val="7030A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p:cNvSpPr/>
          <p:nvPr/>
        </p:nvSpPr>
        <p:spPr>
          <a:xfrm>
            <a:off x="3401475" y="5074024"/>
            <a:ext cx="341494" cy="681318"/>
          </a:xfrm>
          <a:prstGeom prst="leftBrace">
            <a:avLst/>
          </a:prstGeom>
          <a:solidFill>
            <a:schemeClr val="bg1"/>
          </a:solidFill>
          <a:ln w="38100">
            <a:solidFill>
              <a:srgbClr val="6600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p:cNvSpPr/>
          <p:nvPr/>
        </p:nvSpPr>
        <p:spPr>
          <a:xfrm>
            <a:off x="3406587" y="2496830"/>
            <a:ext cx="327417" cy="2541307"/>
          </a:xfrm>
          <a:prstGeom prst="leftBrace">
            <a:avLst/>
          </a:prstGeom>
          <a:solidFill>
            <a:schemeClr val="bg1"/>
          </a:solidFill>
          <a:ln w="38100">
            <a:solidFill>
              <a:srgbClr val="00206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2134524" y="3536580"/>
            <a:ext cx="1292331" cy="400110"/>
          </a:xfrm>
          <a:prstGeom prst="rect">
            <a:avLst/>
          </a:prstGeom>
          <a:no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2000" b="1" dirty="0">
                <a:ln w="1905"/>
                <a:solidFill>
                  <a:srgbClr val="002060"/>
                </a:solidFill>
                <a:effectLst>
                  <a:glow rad="228600">
                    <a:schemeClr val="bg1"/>
                  </a:glow>
                  <a:innerShdw blurRad="69850" dist="43180" dir="5400000">
                    <a:srgbClr val="000000">
                      <a:alpha val="65000"/>
                    </a:srgbClr>
                  </a:innerShdw>
                </a:effectLst>
                <a:latin typeface="Segoe Print" pitchFamily="2" charset="0"/>
              </a:rPr>
              <a:t>Part 1</a:t>
            </a:r>
            <a:endParaRPr lang="en-US" sz="2000" b="1" cap="none" spc="0" dirty="0">
              <a:ln w="1905"/>
              <a:solidFill>
                <a:srgbClr val="002060"/>
              </a:solidFill>
              <a:effectLst>
                <a:glow rad="228600">
                  <a:schemeClr val="bg1"/>
                </a:glow>
                <a:innerShdw blurRad="69850" dist="43180" dir="5400000">
                  <a:srgbClr val="000000">
                    <a:alpha val="65000"/>
                  </a:srgbClr>
                </a:innerShdw>
              </a:effectLst>
              <a:latin typeface="Segoe Print" pitchFamily="2" charset="0"/>
            </a:endParaRPr>
          </a:p>
        </p:txBody>
      </p:sp>
      <p:sp>
        <p:nvSpPr>
          <p:cNvPr id="15" name="Rectangle 14"/>
          <p:cNvSpPr/>
          <p:nvPr/>
        </p:nvSpPr>
        <p:spPr>
          <a:xfrm>
            <a:off x="2143484" y="5195100"/>
            <a:ext cx="1292331" cy="400110"/>
          </a:xfrm>
          <a:prstGeom prst="rect">
            <a:avLst/>
          </a:prstGeom>
          <a:no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2000" b="1" dirty="0">
                <a:ln w="1905"/>
                <a:solidFill>
                  <a:srgbClr val="002060"/>
                </a:solidFill>
                <a:effectLst>
                  <a:glow rad="228600">
                    <a:schemeClr val="bg1"/>
                  </a:glow>
                  <a:innerShdw blurRad="69850" dist="43180" dir="5400000">
                    <a:srgbClr val="000000">
                      <a:alpha val="65000"/>
                    </a:srgbClr>
                  </a:innerShdw>
                </a:effectLst>
                <a:latin typeface="Segoe Print" pitchFamily="2" charset="0"/>
              </a:rPr>
              <a:t>Part 2</a:t>
            </a:r>
            <a:endParaRPr lang="en-US" sz="2000" b="1" cap="none" spc="0" dirty="0">
              <a:ln w="1905"/>
              <a:solidFill>
                <a:srgbClr val="002060"/>
              </a:solidFill>
              <a:effectLst>
                <a:glow rad="228600">
                  <a:schemeClr val="bg1"/>
                </a:glow>
                <a:innerShdw blurRad="69850" dist="43180" dir="5400000">
                  <a:srgbClr val="000000">
                    <a:alpha val="65000"/>
                  </a:srgbClr>
                </a:innerShdw>
              </a:effectLst>
              <a:latin typeface="Segoe Print" pitchFamily="2" charset="0"/>
            </a:endParaRPr>
          </a:p>
        </p:txBody>
      </p:sp>
      <p:sp>
        <p:nvSpPr>
          <p:cNvPr id="16" name="Rectangle 15"/>
          <p:cNvSpPr/>
          <p:nvPr/>
        </p:nvSpPr>
        <p:spPr>
          <a:xfrm>
            <a:off x="2134514" y="5732995"/>
            <a:ext cx="1292331" cy="400110"/>
          </a:xfrm>
          <a:prstGeom prst="rect">
            <a:avLst/>
          </a:prstGeom>
          <a:no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2000" b="1" dirty="0">
                <a:ln w="1905"/>
                <a:solidFill>
                  <a:srgbClr val="7030A0"/>
                </a:solidFill>
                <a:effectLst>
                  <a:glow rad="228600">
                    <a:schemeClr val="bg1"/>
                  </a:glow>
                  <a:innerShdw blurRad="69850" dist="43180" dir="5400000">
                    <a:srgbClr val="000000">
                      <a:alpha val="65000"/>
                    </a:srgbClr>
                  </a:innerShdw>
                </a:effectLst>
                <a:latin typeface="Segoe Print" pitchFamily="2" charset="0"/>
              </a:rPr>
              <a:t>Part 3</a:t>
            </a:r>
            <a:endParaRPr lang="en-US" sz="2000" b="1" cap="none" spc="0" dirty="0">
              <a:ln w="1905"/>
              <a:solidFill>
                <a:srgbClr val="7030A0"/>
              </a:solidFill>
              <a:effectLst>
                <a:glow rad="228600">
                  <a:schemeClr val="bg1"/>
                </a:glow>
                <a:innerShdw blurRad="69850" dist="43180" dir="5400000">
                  <a:srgbClr val="000000">
                    <a:alpha val="65000"/>
                  </a:srgbClr>
                </a:innerShdw>
              </a:effectLst>
              <a:latin typeface="Segoe Print" pitchFamily="2" charset="0"/>
            </a:endParaRPr>
          </a:p>
        </p:txBody>
      </p:sp>
    </p:spTree>
    <p:extLst>
      <p:ext uri="{BB962C8B-B14F-4D97-AF65-F5344CB8AC3E}">
        <p14:creationId xmlns:p14="http://schemas.microsoft.com/office/powerpoint/2010/main" val="302212478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530" name="Picture 2" descr="C:\Users\Rae\Desktop\2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83179"/>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30</a:t>
            </a:fld>
            <a:endParaRPr lang="en-US" dirty="0"/>
          </a:p>
        </p:txBody>
      </p:sp>
      <p:sp>
        <p:nvSpPr>
          <p:cNvPr id="8" name="Title 2"/>
          <p:cNvSpPr>
            <a:spLocks noGrp="1"/>
          </p:cNvSpPr>
          <p:nvPr>
            <p:ph type="ctrTitle"/>
          </p:nvPr>
        </p:nvSpPr>
        <p:spPr>
          <a:xfrm>
            <a:off x="311151" y="276893"/>
            <a:ext cx="6451600" cy="647700"/>
          </a:xfrm>
        </p:spPr>
        <p:txBody>
          <a:bodyPr>
            <a:normAutofit fontScale="90000"/>
          </a:bodyPr>
          <a:lstStyle/>
          <a:p>
            <a:pPr algn="l"/>
            <a:r>
              <a:rPr lang="en-US" sz="3100" dirty="0">
                <a:solidFill>
                  <a:schemeClr val="accent2">
                    <a:lumMod val="75000"/>
                  </a:schemeClr>
                </a:solidFill>
              </a:rPr>
              <a:t> v)  </a:t>
            </a:r>
            <a:r>
              <a:rPr lang="en-US" dirty="0">
                <a:solidFill>
                  <a:schemeClr val="accent2">
                    <a:lumMod val="75000"/>
                  </a:schemeClr>
                </a:solidFill>
              </a:rPr>
              <a:t>Chios  </a:t>
            </a:r>
            <a:r>
              <a:rPr lang="en-US" sz="2700" dirty="0">
                <a:solidFill>
                  <a:schemeClr val="accent2">
                    <a:lumMod val="75000"/>
                  </a:schemeClr>
                </a:solidFill>
              </a:rPr>
              <a:t>[70 miles by sea from </a:t>
            </a:r>
            <a:r>
              <a:rPr lang="en-US" sz="2700" dirty="0" err="1">
                <a:solidFill>
                  <a:schemeClr val="accent2">
                    <a:lumMod val="75000"/>
                  </a:schemeClr>
                </a:solidFill>
              </a:rPr>
              <a:t>Mitylene</a:t>
            </a:r>
            <a:r>
              <a:rPr lang="en-US" sz="2700" dirty="0">
                <a:solidFill>
                  <a:schemeClr val="accent2">
                    <a:lumMod val="75000"/>
                  </a:schemeClr>
                </a:solidFill>
              </a:rPr>
              <a:t>]</a:t>
            </a:r>
            <a:endParaRPr lang="en-US" sz="2700" dirty="0"/>
          </a:p>
        </p:txBody>
      </p:sp>
      <p:pic>
        <p:nvPicPr>
          <p:cNvPr id="10" name="Picture 2" descr="C:\Users\Rae\Desktop\Paul &amp; Pentecost\Maps 3rd journey\Assos to mitylen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8686" y="353821"/>
            <a:ext cx="4043745" cy="5892315"/>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2" name="Content Placeholder 8"/>
          <p:cNvSpPr txBox="1">
            <a:spLocks/>
          </p:cNvSpPr>
          <p:nvPr/>
        </p:nvSpPr>
        <p:spPr>
          <a:xfrm>
            <a:off x="323850" y="995059"/>
            <a:ext cx="6860721" cy="5424791"/>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dirty="0"/>
              <a:t>Paul's vessel passed Chios on his last voyage to Jerusalem (</a:t>
            </a:r>
            <a:r>
              <a:rPr lang="en-US" b="1" dirty="0">
                <a:solidFill>
                  <a:srgbClr val="7030A0"/>
                </a:solidFill>
              </a:rPr>
              <a:t>Acts 20:15</a:t>
            </a:r>
            <a:r>
              <a:rPr lang="en-US" dirty="0"/>
              <a:t>), from Luke's expression, "</a:t>
            </a:r>
            <a:r>
              <a:rPr lang="en-US" b="1" u="sng" dirty="0"/>
              <a:t>we came</a:t>
            </a:r>
            <a:r>
              <a:rPr lang="en-US" b="1" dirty="0"/>
              <a:t> </a:t>
            </a:r>
            <a:r>
              <a:rPr lang="en-US" b="1" u="sng" dirty="0"/>
              <a:t>the</a:t>
            </a:r>
            <a:r>
              <a:rPr lang="en-US" b="1" dirty="0"/>
              <a:t> </a:t>
            </a:r>
            <a:r>
              <a:rPr lang="en-US" b="1" u="sng" dirty="0"/>
              <a:t>followin</a:t>
            </a:r>
            <a:r>
              <a:rPr lang="en-US" b="1" dirty="0"/>
              <a:t>g </a:t>
            </a:r>
            <a:r>
              <a:rPr lang="en-US" b="1" u="sng" dirty="0"/>
              <a:t>da</a:t>
            </a:r>
            <a:r>
              <a:rPr lang="en-US" b="1" dirty="0"/>
              <a:t>y</a:t>
            </a:r>
            <a:r>
              <a:rPr lang="en-US" dirty="0"/>
              <a:t> over against Chios."  </a:t>
            </a:r>
          </a:p>
          <a:p>
            <a:r>
              <a:rPr lang="en-US" dirty="0"/>
              <a:t>This is a journey of </a:t>
            </a:r>
            <a:r>
              <a:rPr lang="en-US" b="1" dirty="0"/>
              <a:t>70 miles </a:t>
            </a:r>
            <a:r>
              <a:rPr lang="en-US" dirty="0"/>
              <a:t>which is a full day of sailing with favorable winds.  </a:t>
            </a:r>
          </a:p>
          <a:p>
            <a:r>
              <a:rPr lang="en-US" dirty="0"/>
              <a:t>(</a:t>
            </a:r>
            <a:r>
              <a:rPr lang="en-US" b="1" dirty="0"/>
              <a:t>Remember</a:t>
            </a:r>
            <a:r>
              <a:rPr lang="en-US" dirty="0"/>
              <a:t>:  </a:t>
            </a:r>
            <a:r>
              <a:rPr lang="en-US" b="1" dirty="0">
                <a:solidFill>
                  <a:srgbClr val="7030A0"/>
                </a:solidFill>
              </a:rPr>
              <a:t>Acts 16:11 </a:t>
            </a:r>
            <a:r>
              <a:rPr lang="en-US" dirty="0"/>
              <a:t>records a sailing distance from </a:t>
            </a:r>
            <a:r>
              <a:rPr lang="en-US" b="1" dirty="0"/>
              <a:t>Troas</a:t>
            </a:r>
            <a:r>
              <a:rPr lang="en-US" dirty="0"/>
              <a:t> to </a:t>
            </a:r>
            <a:r>
              <a:rPr lang="en-US" b="1" dirty="0" err="1"/>
              <a:t>Neapolis</a:t>
            </a:r>
            <a:r>
              <a:rPr lang="en-US" dirty="0"/>
              <a:t> in </a:t>
            </a:r>
            <a:r>
              <a:rPr lang="en-US" b="1" dirty="0"/>
              <a:t>two days</a:t>
            </a:r>
            <a:r>
              <a:rPr lang="en-US" dirty="0"/>
              <a:t>.  The distance is approximately </a:t>
            </a:r>
            <a:r>
              <a:rPr lang="en-US" b="1" dirty="0"/>
              <a:t>140</a:t>
            </a:r>
            <a:r>
              <a:rPr lang="en-US" dirty="0"/>
              <a:t> </a:t>
            </a:r>
            <a:r>
              <a:rPr lang="en-US" b="1" dirty="0"/>
              <a:t>miles</a:t>
            </a:r>
            <a:r>
              <a:rPr lang="en-US" dirty="0"/>
              <a:t>.)</a:t>
            </a:r>
          </a:p>
          <a:p>
            <a:r>
              <a:rPr lang="en-US" b="1" dirty="0"/>
              <a:t>It is likely on this occasion, Paul did not land, but only passed the night in the ship while anchored.</a:t>
            </a:r>
            <a:endParaRPr lang="en-US" dirty="0"/>
          </a:p>
        </p:txBody>
      </p:sp>
      <p:sp>
        <p:nvSpPr>
          <p:cNvPr id="7" name="Oval 6"/>
          <p:cNvSpPr/>
          <p:nvPr/>
        </p:nvSpPr>
        <p:spPr>
          <a:xfrm>
            <a:off x="8403220" y="3435800"/>
            <a:ext cx="162046" cy="173620"/>
          </a:xfrm>
          <a:prstGeom prst="ellipse">
            <a:avLst/>
          </a:prstGeom>
          <a:solidFill>
            <a:srgbClr val="C00000"/>
          </a:solidFill>
          <a:ln>
            <a:solidFill>
              <a:srgbClr val="C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Rae\Desktop\3.19 Paul &amp; Pentecost\Art\watercolor sailboat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79020" y="-424815"/>
            <a:ext cx="5080000" cy="63373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ae\Desktop\3.19 Paul &amp; Pentecost\Art\ship 3.jpe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96804" y="5100313"/>
            <a:ext cx="4566920" cy="152706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3495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870">
                                          <p:stCondLst>
                                            <p:cond delay="0"/>
                                          </p:stCondLst>
                                        </p:cTn>
                                        <p:tgtEl>
                                          <p:spTgt spid="7"/>
                                        </p:tgtEl>
                                      </p:cBhvr>
                                    </p:animEffect>
                                    <p:anim calcmode="lin" valueType="num">
                                      <p:cBhvr>
                                        <p:cTn id="8" dur="273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7"/>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7"/>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7"/>
                                        </p:tgtEl>
                                        <p:attrNameLst>
                                          <p:attrName>ppt_y</p:attrName>
                                        </p:attrNameLst>
                                      </p:cBhvr>
                                      <p:tavLst>
                                        <p:tav tm="0" fmla="#ppt_y-sin(pi*$)/81">
                                          <p:val>
                                            <p:fltVal val="0"/>
                                          </p:val>
                                        </p:tav>
                                        <p:tav tm="100000">
                                          <p:val>
                                            <p:fltVal val="1"/>
                                          </p:val>
                                        </p:tav>
                                      </p:tavLst>
                                    </p:anim>
                                    <p:animScale>
                                      <p:cBhvr>
                                        <p:cTn id="13" dur="39">
                                          <p:stCondLst>
                                            <p:cond delay="975"/>
                                          </p:stCondLst>
                                        </p:cTn>
                                        <p:tgtEl>
                                          <p:spTgt spid="7"/>
                                        </p:tgtEl>
                                      </p:cBhvr>
                                      <p:to x="100000" y="60000"/>
                                    </p:animScale>
                                    <p:animScale>
                                      <p:cBhvr>
                                        <p:cTn id="14" dur="249" decel="50000">
                                          <p:stCondLst>
                                            <p:cond delay="1014"/>
                                          </p:stCondLst>
                                        </p:cTn>
                                        <p:tgtEl>
                                          <p:spTgt spid="7"/>
                                        </p:tgtEl>
                                      </p:cBhvr>
                                      <p:to x="100000" y="100000"/>
                                    </p:animScale>
                                    <p:animScale>
                                      <p:cBhvr>
                                        <p:cTn id="15" dur="39">
                                          <p:stCondLst>
                                            <p:cond delay="1968"/>
                                          </p:stCondLst>
                                        </p:cTn>
                                        <p:tgtEl>
                                          <p:spTgt spid="7"/>
                                        </p:tgtEl>
                                      </p:cBhvr>
                                      <p:to x="100000" y="80000"/>
                                    </p:animScale>
                                    <p:animScale>
                                      <p:cBhvr>
                                        <p:cTn id="16" dur="249" decel="50000">
                                          <p:stCondLst>
                                            <p:cond delay="2007"/>
                                          </p:stCondLst>
                                        </p:cTn>
                                        <p:tgtEl>
                                          <p:spTgt spid="7"/>
                                        </p:tgtEl>
                                      </p:cBhvr>
                                      <p:to x="100000" y="100000"/>
                                    </p:animScale>
                                    <p:animScale>
                                      <p:cBhvr>
                                        <p:cTn id="17" dur="39">
                                          <p:stCondLst>
                                            <p:cond delay="2463"/>
                                          </p:stCondLst>
                                        </p:cTn>
                                        <p:tgtEl>
                                          <p:spTgt spid="7"/>
                                        </p:tgtEl>
                                      </p:cBhvr>
                                      <p:to x="100000" y="90000"/>
                                    </p:animScale>
                                    <p:animScale>
                                      <p:cBhvr>
                                        <p:cTn id="18" dur="249" decel="50000">
                                          <p:stCondLst>
                                            <p:cond delay="2502"/>
                                          </p:stCondLst>
                                        </p:cTn>
                                        <p:tgtEl>
                                          <p:spTgt spid="7"/>
                                        </p:tgtEl>
                                      </p:cBhvr>
                                      <p:to x="100000" y="100000"/>
                                    </p:animScale>
                                    <p:animScale>
                                      <p:cBhvr>
                                        <p:cTn id="19" dur="39">
                                          <p:stCondLst>
                                            <p:cond delay="2712"/>
                                          </p:stCondLst>
                                        </p:cTn>
                                        <p:tgtEl>
                                          <p:spTgt spid="7"/>
                                        </p:tgtEl>
                                      </p:cBhvr>
                                      <p:to x="100000" y="95000"/>
                                    </p:animScale>
                                    <p:animScale>
                                      <p:cBhvr>
                                        <p:cTn id="20" dur="249" decel="50000">
                                          <p:stCondLst>
                                            <p:cond delay="2751"/>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31</a:t>
            </a:fld>
            <a:endParaRPr lang="en-US" dirty="0"/>
          </a:p>
        </p:txBody>
      </p:sp>
      <p:sp>
        <p:nvSpPr>
          <p:cNvPr id="4" name="Content Placeholder 8"/>
          <p:cNvSpPr txBox="1">
            <a:spLocks/>
          </p:cNvSpPr>
          <p:nvPr/>
        </p:nvSpPr>
        <p:spPr>
          <a:xfrm>
            <a:off x="524254" y="1128409"/>
            <a:ext cx="6530508" cy="5424791"/>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dirty="0"/>
              <a:t>Samos is </a:t>
            </a:r>
            <a:r>
              <a:rPr lang="en-US" b="1" u="sng" dirty="0"/>
              <a:t>situated</a:t>
            </a:r>
            <a:r>
              <a:rPr lang="en-US" dirty="0"/>
              <a:t> at the mouth of the </a:t>
            </a:r>
            <a:br>
              <a:rPr lang="en-US" dirty="0"/>
            </a:br>
            <a:r>
              <a:rPr lang="en-US" dirty="0"/>
              <a:t>bay of Ephesus, </a:t>
            </a:r>
            <a:r>
              <a:rPr lang="en-US" b="1" u="sng" dirty="0"/>
              <a:t>between the cities of EPHESUS and MILETUS</a:t>
            </a:r>
            <a:r>
              <a:rPr lang="en-US" dirty="0"/>
              <a:t>.   </a:t>
            </a:r>
          </a:p>
          <a:p>
            <a:r>
              <a:rPr lang="en-US" b="1" dirty="0"/>
              <a:t>Incidentally, the topographical notices </a:t>
            </a:r>
            <a:br>
              <a:rPr lang="en-US" b="1" dirty="0"/>
            </a:br>
            <a:r>
              <a:rPr lang="en-US" b="1" dirty="0"/>
              <a:t>given by Luke are most exact! </a:t>
            </a:r>
            <a:r>
              <a:rPr lang="en-US" dirty="0"/>
              <a:t> </a:t>
            </a:r>
          </a:p>
          <a:p>
            <a:r>
              <a:rPr lang="en-US" b="1" u="sng" dirty="0"/>
              <a:t>Paul touched here</a:t>
            </a:r>
            <a:r>
              <a:rPr lang="en-US" dirty="0"/>
              <a:t> but </a:t>
            </a:r>
            <a:br>
              <a:rPr lang="en-US" dirty="0"/>
            </a:br>
            <a:r>
              <a:rPr lang="en-US" dirty="0"/>
              <a:t>spent the night at the </a:t>
            </a:r>
            <a:br>
              <a:rPr lang="en-US" dirty="0"/>
            </a:br>
            <a:r>
              <a:rPr lang="en-US" dirty="0"/>
              <a:t>anchorage of </a:t>
            </a:r>
            <a:r>
              <a:rPr lang="en-US" b="1" dirty="0" err="1"/>
              <a:t>Trogyllium</a:t>
            </a:r>
            <a:r>
              <a:rPr lang="en-US" dirty="0"/>
              <a:t>. </a:t>
            </a:r>
          </a:p>
          <a:p>
            <a:r>
              <a:rPr lang="en-US" dirty="0"/>
              <a:t>Many of these coastal ports</a:t>
            </a:r>
            <a:br>
              <a:rPr lang="en-US" dirty="0"/>
            </a:br>
            <a:r>
              <a:rPr lang="en-US" dirty="0"/>
              <a:t>would receive a short stop </a:t>
            </a:r>
            <a:br>
              <a:rPr lang="en-US" dirty="0"/>
            </a:br>
            <a:r>
              <a:rPr lang="en-US" dirty="0"/>
              <a:t>for cargo and passengers.</a:t>
            </a:r>
          </a:p>
          <a:p>
            <a:endParaRPr lang="en-US" dirty="0"/>
          </a:p>
        </p:txBody>
      </p:sp>
      <p:pic>
        <p:nvPicPr>
          <p:cNvPr id="6" name="Picture 3" descr="C:\Users\Rae\Desktop\Paul &amp; Pentecost\Maps 3rd journey\chios - samos - etc.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54762" y="464684"/>
            <a:ext cx="4812934" cy="4426403"/>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8" name="Title 2"/>
          <p:cNvSpPr>
            <a:spLocks noGrp="1"/>
          </p:cNvSpPr>
          <p:nvPr>
            <p:ph type="ctrTitle"/>
          </p:nvPr>
        </p:nvSpPr>
        <p:spPr>
          <a:xfrm>
            <a:off x="311150" y="276893"/>
            <a:ext cx="7120163" cy="647700"/>
          </a:xfrm>
        </p:spPr>
        <p:txBody>
          <a:bodyPr>
            <a:normAutofit fontScale="90000"/>
          </a:bodyPr>
          <a:lstStyle/>
          <a:p>
            <a:pPr algn="l"/>
            <a:r>
              <a:rPr lang="en-US" sz="3100" dirty="0">
                <a:solidFill>
                  <a:schemeClr val="accent2">
                    <a:lumMod val="75000"/>
                  </a:schemeClr>
                </a:solidFill>
              </a:rPr>
              <a:t> vi)  </a:t>
            </a:r>
            <a:r>
              <a:rPr lang="en-US" dirty="0">
                <a:solidFill>
                  <a:schemeClr val="accent2">
                    <a:lumMod val="75000"/>
                  </a:schemeClr>
                </a:solidFill>
              </a:rPr>
              <a:t>Samos  </a:t>
            </a:r>
            <a:r>
              <a:rPr lang="en-US" sz="2700" dirty="0">
                <a:solidFill>
                  <a:schemeClr val="accent2">
                    <a:lumMod val="75000"/>
                  </a:schemeClr>
                </a:solidFill>
              </a:rPr>
              <a:t>[70 miles by sea from Chios]</a:t>
            </a:r>
            <a:endParaRPr lang="en-US" sz="2700" dirty="0"/>
          </a:p>
        </p:txBody>
      </p:sp>
      <p:pic>
        <p:nvPicPr>
          <p:cNvPr id="10243" name="Picture 3" descr="C:\Users\Rae\Desktop\Paul &amp; Pentecost\Maps 3rd journey\trogyllium - ephesu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1367" y="3122530"/>
            <a:ext cx="3090694" cy="343067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7" name="Oval 6"/>
          <p:cNvSpPr/>
          <p:nvPr/>
        </p:nvSpPr>
        <p:spPr>
          <a:xfrm>
            <a:off x="9676435" y="3667184"/>
            <a:ext cx="162046" cy="173620"/>
          </a:xfrm>
          <a:prstGeom prst="ellipse">
            <a:avLst/>
          </a:prstGeom>
          <a:solidFill>
            <a:srgbClr val="C00000"/>
          </a:solidFill>
          <a:ln>
            <a:solidFill>
              <a:srgbClr val="C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662725" y="3490898"/>
            <a:ext cx="162046" cy="173620"/>
          </a:xfrm>
          <a:prstGeom prst="ellipse">
            <a:avLst/>
          </a:prstGeom>
          <a:solidFill>
            <a:srgbClr val="7030A0"/>
          </a:solidFill>
          <a:ln>
            <a:solidFill>
              <a:srgbClr val="7030A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422002" y="6066458"/>
            <a:ext cx="162046" cy="173620"/>
          </a:xfrm>
          <a:prstGeom prst="ellipse">
            <a:avLst/>
          </a:prstGeom>
          <a:solidFill>
            <a:schemeClr val="tx2">
              <a:lumMod val="60000"/>
              <a:lumOff val="40000"/>
            </a:schemeClr>
          </a:solidFill>
          <a:ln>
            <a:solidFill>
              <a:schemeClr val="accent1">
                <a:lumMod val="75000"/>
              </a:schemeClr>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849915" y="2797478"/>
            <a:ext cx="162046" cy="173620"/>
          </a:xfrm>
          <a:prstGeom prst="ellipse">
            <a:avLst/>
          </a:prstGeom>
          <a:solidFill>
            <a:srgbClr val="7030A0"/>
          </a:solidFill>
          <a:ln>
            <a:solidFill>
              <a:srgbClr val="7030A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563472" y="4184318"/>
            <a:ext cx="162046" cy="173620"/>
          </a:xfrm>
          <a:prstGeom prst="ellipse">
            <a:avLst/>
          </a:prstGeom>
          <a:solidFill>
            <a:schemeClr val="tx2">
              <a:lumMod val="60000"/>
              <a:lumOff val="40000"/>
            </a:schemeClr>
          </a:solidFill>
          <a:ln>
            <a:solidFill>
              <a:schemeClr val="accent1">
                <a:lumMod val="75000"/>
              </a:schemeClr>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38931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870">
                                          <p:stCondLst>
                                            <p:cond delay="0"/>
                                          </p:stCondLst>
                                        </p:cTn>
                                        <p:tgtEl>
                                          <p:spTgt spid="7"/>
                                        </p:tgtEl>
                                      </p:cBhvr>
                                    </p:animEffect>
                                    <p:anim calcmode="lin" valueType="num">
                                      <p:cBhvr>
                                        <p:cTn id="8" dur="273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7"/>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7"/>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7"/>
                                        </p:tgtEl>
                                        <p:attrNameLst>
                                          <p:attrName>ppt_y</p:attrName>
                                        </p:attrNameLst>
                                      </p:cBhvr>
                                      <p:tavLst>
                                        <p:tav tm="0" fmla="#ppt_y-sin(pi*$)/81">
                                          <p:val>
                                            <p:fltVal val="0"/>
                                          </p:val>
                                        </p:tav>
                                        <p:tav tm="100000">
                                          <p:val>
                                            <p:fltVal val="1"/>
                                          </p:val>
                                        </p:tav>
                                      </p:tavLst>
                                    </p:anim>
                                    <p:animScale>
                                      <p:cBhvr>
                                        <p:cTn id="13" dur="39">
                                          <p:stCondLst>
                                            <p:cond delay="975"/>
                                          </p:stCondLst>
                                        </p:cTn>
                                        <p:tgtEl>
                                          <p:spTgt spid="7"/>
                                        </p:tgtEl>
                                      </p:cBhvr>
                                      <p:to x="100000" y="60000"/>
                                    </p:animScale>
                                    <p:animScale>
                                      <p:cBhvr>
                                        <p:cTn id="14" dur="249" decel="50000">
                                          <p:stCondLst>
                                            <p:cond delay="1014"/>
                                          </p:stCondLst>
                                        </p:cTn>
                                        <p:tgtEl>
                                          <p:spTgt spid="7"/>
                                        </p:tgtEl>
                                      </p:cBhvr>
                                      <p:to x="100000" y="100000"/>
                                    </p:animScale>
                                    <p:animScale>
                                      <p:cBhvr>
                                        <p:cTn id="15" dur="39">
                                          <p:stCondLst>
                                            <p:cond delay="1968"/>
                                          </p:stCondLst>
                                        </p:cTn>
                                        <p:tgtEl>
                                          <p:spTgt spid="7"/>
                                        </p:tgtEl>
                                      </p:cBhvr>
                                      <p:to x="100000" y="80000"/>
                                    </p:animScale>
                                    <p:animScale>
                                      <p:cBhvr>
                                        <p:cTn id="16" dur="249" decel="50000">
                                          <p:stCondLst>
                                            <p:cond delay="2007"/>
                                          </p:stCondLst>
                                        </p:cTn>
                                        <p:tgtEl>
                                          <p:spTgt spid="7"/>
                                        </p:tgtEl>
                                      </p:cBhvr>
                                      <p:to x="100000" y="100000"/>
                                    </p:animScale>
                                    <p:animScale>
                                      <p:cBhvr>
                                        <p:cTn id="17" dur="39">
                                          <p:stCondLst>
                                            <p:cond delay="2463"/>
                                          </p:stCondLst>
                                        </p:cTn>
                                        <p:tgtEl>
                                          <p:spTgt spid="7"/>
                                        </p:tgtEl>
                                      </p:cBhvr>
                                      <p:to x="100000" y="90000"/>
                                    </p:animScale>
                                    <p:animScale>
                                      <p:cBhvr>
                                        <p:cTn id="18" dur="249" decel="50000">
                                          <p:stCondLst>
                                            <p:cond delay="2502"/>
                                          </p:stCondLst>
                                        </p:cTn>
                                        <p:tgtEl>
                                          <p:spTgt spid="7"/>
                                        </p:tgtEl>
                                      </p:cBhvr>
                                      <p:to x="100000" y="100000"/>
                                    </p:animScale>
                                    <p:animScale>
                                      <p:cBhvr>
                                        <p:cTn id="19" dur="39">
                                          <p:stCondLst>
                                            <p:cond delay="2712"/>
                                          </p:stCondLst>
                                        </p:cTn>
                                        <p:tgtEl>
                                          <p:spTgt spid="7"/>
                                        </p:tgtEl>
                                      </p:cBhvr>
                                      <p:to x="100000" y="95000"/>
                                    </p:animScale>
                                    <p:animScale>
                                      <p:cBhvr>
                                        <p:cTn id="20" dur="249" decel="50000">
                                          <p:stCondLst>
                                            <p:cond delay="2751"/>
                                          </p:stCondLst>
                                        </p:cTn>
                                        <p:tgtEl>
                                          <p:spTgt spid="7"/>
                                        </p:tgtEl>
                                      </p:cBhvr>
                                      <p:to x="100000" y="100000"/>
                                    </p:animScale>
                                  </p:childTnLst>
                                </p:cTn>
                              </p:par>
                            </p:childTnLst>
                          </p:cTn>
                        </p:par>
                        <p:par>
                          <p:cTn id="21" fill="hold">
                            <p:stCondLst>
                              <p:cond delay="4000"/>
                            </p:stCondLst>
                            <p:childTnLst>
                              <p:par>
                                <p:cTn id="22" presetID="26" presetClass="entr" presetSubtype="0" fill="hold" grpId="0" nodeType="after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870">
                                          <p:stCondLst>
                                            <p:cond delay="0"/>
                                          </p:stCondLst>
                                        </p:cTn>
                                        <p:tgtEl>
                                          <p:spTgt spid="9"/>
                                        </p:tgtEl>
                                      </p:cBhvr>
                                    </p:animEffect>
                                    <p:anim calcmode="lin" valueType="num">
                                      <p:cBhvr>
                                        <p:cTn id="25" dur="273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99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996" tmFilter="0, 0; 0.125,0.2665; 0.25,0.4; 0.375,0.465; 0.5,0.5;  0.625,0.535; 0.75,0.6; 0.875,0.7335; 1,1">
                                          <p:stCondLst>
                                            <p:cond delay="996"/>
                                          </p:stCondLst>
                                        </p:cTn>
                                        <p:tgtEl>
                                          <p:spTgt spid="9"/>
                                        </p:tgtEl>
                                        <p:attrNameLst>
                                          <p:attrName>ppt_y</p:attrName>
                                        </p:attrNameLst>
                                      </p:cBhvr>
                                      <p:tavLst>
                                        <p:tav tm="0" fmla="#ppt_y-sin(pi*$)/9">
                                          <p:val>
                                            <p:fltVal val="0"/>
                                          </p:val>
                                        </p:tav>
                                        <p:tav tm="100000">
                                          <p:val>
                                            <p:fltVal val="1"/>
                                          </p:val>
                                        </p:tav>
                                      </p:tavLst>
                                    </p:anim>
                                    <p:anim calcmode="lin" valueType="num">
                                      <p:cBhvr>
                                        <p:cTn id="28" dur="498" tmFilter="0, 0; 0.125,0.2665; 0.25,0.4; 0.375,0.465; 0.5,0.5;  0.625,0.535; 0.75,0.6; 0.875,0.7335; 1,1">
                                          <p:stCondLst>
                                            <p:cond delay="1986"/>
                                          </p:stCondLst>
                                        </p:cTn>
                                        <p:tgtEl>
                                          <p:spTgt spid="9"/>
                                        </p:tgtEl>
                                        <p:attrNameLst>
                                          <p:attrName>ppt_y</p:attrName>
                                        </p:attrNameLst>
                                      </p:cBhvr>
                                      <p:tavLst>
                                        <p:tav tm="0" fmla="#ppt_y-sin(pi*$)/27">
                                          <p:val>
                                            <p:fltVal val="0"/>
                                          </p:val>
                                        </p:tav>
                                        <p:tav tm="100000">
                                          <p:val>
                                            <p:fltVal val="1"/>
                                          </p:val>
                                        </p:tav>
                                      </p:tavLst>
                                    </p:anim>
                                    <p:anim calcmode="lin" valueType="num">
                                      <p:cBhvr>
                                        <p:cTn id="29" dur="246" tmFilter="0, 0; 0.125,0.2665; 0.25,0.4; 0.375,0.465; 0.5,0.5;  0.625,0.535; 0.75,0.6; 0.875,0.7335; 1,1">
                                          <p:stCondLst>
                                            <p:cond delay="2484"/>
                                          </p:stCondLst>
                                        </p:cTn>
                                        <p:tgtEl>
                                          <p:spTgt spid="9"/>
                                        </p:tgtEl>
                                        <p:attrNameLst>
                                          <p:attrName>ppt_y</p:attrName>
                                        </p:attrNameLst>
                                      </p:cBhvr>
                                      <p:tavLst>
                                        <p:tav tm="0" fmla="#ppt_y-sin(pi*$)/81">
                                          <p:val>
                                            <p:fltVal val="0"/>
                                          </p:val>
                                        </p:tav>
                                        <p:tav tm="100000">
                                          <p:val>
                                            <p:fltVal val="1"/>
                                          </p:val>
                                        </p:tav>
                                      </p:tavLst>
                                    </p:anim>
                                    <p:animScale>
                                      <p:cBhvr>
                                        <p:cTn id="30" dur="39">
                                          <p:stCondLst>
                                            <p:cond delay="975"/>
                                          </p:stCondLst>
                                        </p:cTn>
                                        <p:tgtEl>
                                          <p:spTgt spid="9"/>
                                        </p:tgtEl>
                                      </p:cBhvr>
                                      <p:to x="100000" y="60000"/>
                                    </p:animScale>
                                    <p:animScale>
                                      <p:cBhvr>
                                        <p:cTn id="31" dur="249" decel="50000">
                                          <p:stCondLst>
                                            <p:cond delay="1014"/>
                                          </p:stCondLst>
                                        </p:cTn>
                                        <p:tgtEl>
                                          <p:spTgt spid="9"/>
                                        </p:tgtEl>
                                      </p:cBhvr>
                                      <p:to x="100000" y="100000"/>
                                    </p:animScale>
                                    <p:animScale>
                                      <p:cBhvr>
                                        <p:cTn id="32" dur="39">
                                          <p:stCondLst>
                                            <p:cond delay="1968"/>
                                          </p:stCondLst>
                                        </p:cTn>
                                        <p:tgtEl>
                                          <p:spTgt spid="9"/>
                                        </p:tgtEl>
                                      </p:cBhvr>
                                      <p:to x="100000" y="80000"/>
                                    </p:animScale>
                                    <p:animScale>
                                      <p:cBhvr>
                                        <p:cTn id="33" dur="249" decel="50000">
                                          <p:stCondLst>
                                            <p:cond delay="2007"/>
                                          </p:stCondLst>
                                        </p:cTn>
                                        <p:tgtEl>
                                          <p:spTgt spid="9"/>
                                        </p:tgtEl>
                                      </p:cBhvr>
                                      <p:to x="100000" y="100000"/>
                                    </p:animScale>
                                    <p:animScale>
                                      <p:cBhvr>
                                        <p:cTn id="34" dur="39">
                                          <p:stCondLst>
                                            <p:cond delay="2463"/>
                                          </p:stCondLst>
                                        </p:cTn>
                                        <p:tgtEl>
                                          <p:spTgt spid="9"/>
                                        </p:tgtEl>
                                      </p:cBhvr>
                                      <p:to x="100000" y="90000"/>
                                    </p:animScale>
                                    <p:animScale>
                                      <p:cBhvr>
                                        <p:cTn id="35" dur="249" decel="50000">
                                          <p:stCondLst>
                                            <p:cond delay="2502"/>
                                          </p:stCondLst>
                                        </p:cTn>
                                        <p:tgtEl>
                                          <p:spTgt spid="9"/>
                                        </p:tgtEl>
                                      </p:cBhvr>
                                      <p:to x="100000" y="100000"/>
                                    </p:animScale>
                                    <p:animScale>
                                      <p:cBhvr>
                                        <p:cTn id="36" dur="39">
                                          <p:stCondLst>
                                            <p:cond delay="2712"/>
                                          </p:stCondLst>
                                        </p:cTn>
                                        <p:tgtEl>
                                          <p:spTgt spid="9"/>
                                        </p:tgtEl>
                                      </p:cBhvr>
                                      <p:to x="100000" y="95000"/>
                                    </p:animScale>
                                    <p:animScale>
                                      <p:cBhvr>
                                        <p:cTn id="37" dur="249" decel="50000">
                                          <p:stCondLst>
                                            <p:cond delay="2751"/>
                                          </p:stCondLst>
                                        </p:cTn>
                                        <p:tgtEl>
                                          <p:spTgt spid="9"/>
                                        </p:tgtEl>
                                      </p:cBhvr>
                                      <p:to x="100000" y="100000"/>
                                    </p:animScale>
                                  </p:childTnLst>
                                </p:cTn>
                              </p:par>
                              <p:par>
                                <p:cTn id="38" presetID="26" presetClass="entr" presetSubtype="0" fill="hold" grpId="0" nodeType="withEffect">
                                  <p:stCondLst>
                                    <p:cond delay="100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870">
                                          <p:stCondLst>
                                            <p:cond delay="0"/>
                                          </p:stCondLst>
                                        </p:cTn>
                                        <p:tgtEl>
                                          <p:spTgt spid="11"/>
                                        </p:tgtEl>
                                      </p:cBhvr>
                                    </p:animEffect>
                                    <p:anim calcmode="lin" valueType="num">
                                      <p:cBhvr>
                                        <p:cTn id="41" dur="273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2" dur="99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3" dur="996" tmFilter="0, 0; 0.125,0.2665; 0.25,0.4; 0.375,0.465; 0.5,0.5;  0.625,0.535; 0.75,0.6; 0.875,0.7335; 1,1">
                                          <p:stCondLst>
                                            <p:cond delay="996"/>
                                          </p:stCondLst>
                                        </p:cTn>
                                        <p:tgtEl>
                                          <p:spTgt spid="11"/>
                                        </p:tgtEl>
                                        <p:attrNameLst>
                                          <p:attrName>ppt_y</p:attrName>
                                        </p:attrNameLst>
                                      </p:cBhvr>
                                      <p:tavLst>
                                        <p:tav tm="0" fmla="#ppt_y-sin(pi*$)/9">
                                          <p:val>
                                            <p:fltVal val="0"/>
                                          </p:val>
                                        </p:tav>
                                        <p:tav tm="100000">
                                          <p:val>
                                            <p:fltVal val="1"/>
                                          </p:val>
                                        </p:tav>
                                      </p:tavLst>
                                    </p:anim>
                                    <p:anim calcmode="lin" valueType="num">
                                      <p:cBhvr>
                                        <p:cTn id="44" dur="498" tmFilter="0, 0; 0.125,0.2665; 0.25,0.4; 0.375,0.465; 0.5,0.5;  0.625,0.535; 0.75,0.6; 0.875,0.7335; 1,1">
                                          <p:stCondLst>
                                            <p:cond delay="1986"/>
                                          </p:stCondLst>
                                        </p:cTn>
                                        <p:tgtEl>
                                          <p:spTgt spid="11"/>
                                        </p:tgtEl>
                                        <p:attrNameLst>
                                          <p:attrName>ppt_y</p:attrName>
                                        </p:attrNameLst>
                                      </p:cBhvr>
                                      <p:tavLst>
                                        <p:tav tm="0" fmla="#ppt_y-sin(pi*$)/27">
                                          <p:val>
                                            <p:fltVal val="0"/>
                                          </p:val>
                                        </p:tav>
                                        <p:tav tm="100000">
                                          <p:val>
                                            <p:fltVal val="1"/>
                                          </p:val>
                                        </p:tav>
                                      </p:tavLst>
                                    </p:anim>
                                    <p:anim calcmode="lin" valueType="num">
                                      <p:cBhvr>
                                        <p:cTn id="45" dur="246" tmFilter="0, 0; 0.125,0.2665; 0.25,0.4; 0.375,0.465; 0.5,0.5;  0.625,0.535; 0.75,0.6; 0.875,0.7335; 1,1">
                                          <p:stCondLst>
                                            <p:cond delay="2484"/>
                                          </p:stCondLst>
                                        </p:cTn>
                                        <p:tgtEl>
                                          <p:spTgt spid="11"/>
                                        </p:tgtEl>
                                        <p:attrNameLst>
                                          <p:attrName>ppt_y</p:attrName>
                                        </p:attrNameLst>
                                      </p:cBhvr>
                                      <p:tavLst>
                                        <p:tav tm="0" fmla="#ppt_y-sin(pi*$)/81">
                                          <p:val>
                                            <p:fltVal val="0"/>
                                          </p:val>
                                        </p:tav>
                                        <p:tav tm="100000">
                                          <p:val>
                                            <p:fltVal val="1"/>
                                          </p:val>
                                        </p:tav>
                                      </p:tavLst>
                                    </p:anim>
                                    <p:animScale>
                                      <p:cBhvr>
                                        <p:cTn id="46" dur="39">
                                          <p:stCondLst>
                                            <p:cond delay="975"/>
                                          </p:stCondLst>
                                        </p:cTn>
                                        <p:tgtEl>
                                          <p:spTgt spid="11"/>
                                        </p:tgtEl>
                                      </p:cBhvr>
                                      <p:to x="100000" y="60000"/>
                                    </p:animScale>
                                    <p:animScale>
                                      <p:cBhvr>
                                        <p:cTn id="47" dur="249" decel="50000">
                                          <p:stCondLst>
                                            <p:cond delay="1014"/>
                                          </p:stCondLst>
                                        </p:cTn>
                                        <p:tgtEl>
                                          <p:spTgt spid="11"/>
                                        </p:tgtEl>
                                      </p:cBhvr>
                                      <p:to x="100000" y="100000"/>
                                    </p:animScale>
                                    <p:animScale>
                                      <p:cBhvr>
                                        <p:cTn id="48" dur="39">
                                          <p:stCondLst>
                                            <p:cond delay="1968"/>
                                          </p:stCondLst>
                                        </p:cTn>
                                        <p:tgtEl>
                                          <p:spTgt spid="11"/>
                                        </p:tgtEl>
                                      </p:cBhvr>
                                      <p:to x="100000" y="80000"/>
                                    </p:animScale>
                                    <p:animScale>
                                      <p:cBhvr>
                                        <p:cTn id="49" dur="249" decel="50000">
                                          <p:stCondLst>
                                            <p:cond delay="2007"/>
                                          </p:stCondLst>
                                        </p:cTn>
                                        <p:tgtEl>
                                          <p:spTgt spid="11"/>
                                        </p:tgtEl>
                                      </p:cBhvr>
                                      <p:to x="100000" y="100000"/>
                                    </p:animScale>
                                    <p:animScale>
                                      <p:cBhvr>
                                        <p:cTn id="50" dur="39">
                                          <p:stCondLst>
                                            <p:cond delay="2463"/>
                                          </p:stCondLst>
                                        </p:cTn>
                                        <p:tgtEl>
                                          <p:spTgt spid="11"/>
                                        </p:tgtEl>
                                      </p:cBhvr>
                                      <p:to x="100000" y="90000"/>
                                    </p:animScale>
                                    <p:animScale>
                                      <p:cBhvr>
                                        <p:cTn id="51" dur="249" decel="50000">
                                          <p:stCondLst>
                                            <p:cond delay="2502"/>
                                          </p:stCondLst>
                                        </p:cTn>
                                        <p:tgtEl>
                                          <p:spTgt spid="11"/>
                                        </p:tgtEl>
                                      </p:cBhvr>
                                      <p:to x="100000" y="100000"/>
                                    </p:animScale>
                                    <p:animScale>
                                      <p:cBhvr>
                                        <p:cTn id="52" dur="39">
                                          <p:stCondLst>
                                            <p:cond delay="2712"/>
                                          </p:stCondLst>
                                        </p:cTn>
                                        <p:tgtEl>
                                          <p:spTgt spid="11"/>
                                        </p:tgtEl>
                                      </p:cBhvr>
                                      <p:to x="100000" y="95000"/>
                                    </p:animScale>
                                    <p:animScale>
                                      <p:cBhvr>
                                        <p:cTn id="53" dur="249" decel="50000">
                                          <p:stCondLst>
                                            <p:cond delay="2751"/>
                                          </p:stCondLst>
                                        </p:cTn>
                                        <p:tgtEl>
                                          <p:spTgt spid="11"/>
                                        </p:tgtEl>
                                      </p:cBhvr>
                                      <p:to x="100000" y="100000"/>
                                    </p:animScale>
                                  </p:childTnLst>
                                </p:cTn>
                              </p:par>
                            </p:childTnLst>
                          </p:cTn>
                        </p:par>
                        <p:par>
                          <p:cTn id="54" fill="hold">
                            <p:stCondLst>
                              <p:cond delay="8000"/>
                            </p:stCondLst>
                            <p:childTnLst>
                              <p:par>
                                <p:cTn id="55" presetID="26" presetClass="entr" presetSubtype="0" fill="hold" grpId="0" nodeType="after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wipe(down)">
                                      <p:cBhvr>
                                        <p:cTn id="57" dur="870">
                                          <p:stCondLst>
                                            <p:cond delay="0"/>
                                          </p:stCondLst>
                                        </p:cTn>
                                        <p:tgtEl>
                                          <p:spTgt spid="10"/>
                                        </p:tgtEl>
                                      </p:cBhvr>
                                    </p:animEffect>
                                    <p:anim calcmode="lin" valueType="num">
                                      <p:cBhvr>
                                        <p:cTn id="58" dur="273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9" dur="99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0" dur="996" tmFilter="0, 0; 0.125,0.2665; 0.25,0.4; 0.375,0.465; 0.5,0.5;  0.625,0.535; 0.75,0.6; 0.875,0.7335; 1,1">
                                          <p:stCondLst>
                                            <p:cond delay="996"/>
                                          </p:stCondLst>
                                        </p:cTn>
                                        <p:tgtEl>
                                          <p:spTgt spid="10"/>
                                        </p:tgtEl>
                                        <p:attrNameLst>
                                          <p:attrName>ppt_y</p:attrName>
                                        </p:attrNameLst>
                                      </p:cBhvr>
                                      <p:tavLst>
                                        <p:tav tm="0" fmla="#ppt_y-sin(pi*$)/9">
                                          <p:val>
                                            <p:fltVal val="0"/>
                                          </p:val>
                                        </p:tav>
                                        <p:tav tm="100000">
                                          <p:val>
                                            <p:fltVal val="1"/>
                                          </p:val>
                                        </p:tav>
                                      </p:tavLst>
                                    </p:anim>
                                    <p:anim calcmode="lin" valueType="num">
                                      <p:cBhvr>
                                        <p:cTn id="61" dur="498" tmFilter="0, 0; 0.125,0.2665; 0.25,0.4; 0.375,0.465; 0.5,0.5;  0.625,0.535; 0.75,0.6; 0.875,0.7335; 1,1">
                                          <p:stCondLst>
                                            <p:cond delay="1986"/>
                                          </p:stCondLst>
                                        </p:cTn>
                                        <p:tgtEl>
                                          <p:spTgt spid="10"/>
                                        </p:tgtEl>
                                        <p:attrNameLst>
                                          <p:attrName>ppt_y</p:attrName>
                                        </p:attrNameLst>
                                      </p:cBhvr>
                                      <p:tavLst>
                                        <p:tav tm="0" fmla="#ppt_y-sin(pi*$)/27">
                                          <p:val>
                                            <p:fltVal val="0"/>
                                          </p:val>
                                        </p:tav>
                                        <p:tav tm="100000">
                                          <p:val>
                                            <p:fltVal val="1"/>
                                          </p:val>
                                        </p:tav>
                                      </p:tavLst>
                                    </p:anim>
                                    <p:anim calcmode="lin" valueType="num">
                                      <p:cBhvr>
                                        <p:cTn id="62" dur="246" tmFilter="0, 0; 0.125,0.2665; 0.25,0.4; 0.375,0.465; 0.5,0.5;  0.625,0.535; 0.75,0.6; 0.875,0.7335; 1,1">
                                          <p:stCondLst>
                                            <p:cond delay="2484"/>
                                          </p:stCondLst>
                                        </p:cTn>
                                        <p:tgtEl>
                                          <p:spTgt spid="10"/>
                                        </p:tgtEl>
                                        <p:attrNameLst>
                                          <p:attrName>ppt_y</p:attrName>
                                        </p:attrNameLst>
                                      </p:cBhvr>
                                      <p:tavLst>
                                        <p:tav tm="0" fmla="#ppt_y-sin(pi*$)/81">
                                          <p:val>
                                            <p:fltVal val="0"/>
                                          </p:val>
                                        </p:tav>
                                        <p:tav tm="100000">
                                          <p:val>
                                            <p:fltVal val="1"/>
                                          </p:val>
                                        </p:tav>
                                      </p:tavLst>
                                    </p:anim>
                                    <p:animScale>
                                      <p:cBhvr>
                                        <p:cTn id="63" dur="39">
                                          <p:stCondLst>
                                            <p:cond delay="975"/>
                                          </p:stCondLst>
                                        </p:cTn>
                                        <p:tgtEl>
                                          <p:spTgt spid="10"/>
                                        </p:tgtEl>
                                      </p:cBhvr>
                                      <p:to x="100000" y="60000"/>
                                    </p:animScale>
                                    <p:animScale>
                                      <p:cBhvr>
                                        <p:cTn id="64" dur="249" decel="50000">
                                          <p:stCondLst>
                                            <p:cond delay="1014"/>
                                          </p:stCondLst>
                                        </p:cTn>
                                        <p:tgtEl>
                                          <p:spTgt spid="10"/>
                                        </p:tgtEl>
                                      </p:cBhvr>
                                      <p:to x="100000" y="100000"/>
                                    </p:animScale>
                                    <p:animScale>
                                      <p:cBhvr>
                                        <p:cTn id="65" dur="39">
                                          <p:stCondLst>
                                            <p:cond delay="1968"/>
                                          </p:stCondLst>
                                        </p:cTn>
                                        <p:tgtEl>
                                          <p:spTgt spid="10"/>
                                        </p:tgtEl>
                                      </p:cBhvr>
                                      <p:to x="100000" y="80000"/>
                                    </p:animScale>
                                    <p:animScale>
                                      <p:cBhvr>
                                        <p:cTn id="66" dur="249" decel="50000">
                                          <p:stCondLst>
                                            <p:cond delay="2007"/>
                                          </p:stCondLst>
                                        </p:cTn>
                                        <p:tgtEl>
                                          <p:spTgt spid="10"/>
                                        </p:tgtEl>
                                      </p:cBhvr>
                                      <p:to x="100000" y="100000"/>
                                    </p:animScale>
                                    <p:animScale>
                                      <p:cBhvr>
                                        <p:cTn id="67" dur="39">
                                          <p:stCondLst>
                                            <p:cond delay="2463"/>
                                          </p:stCondLst>
                                        </p:cTn>
                                        <p:tgtEl>
                                          <p:spTgt spid="10"/>
                                        </p:tgtEl>
                                      </p:cBhvr>
                                      <p:to x="100000" y="90000"/>
                                    </p:animScale>
                                    <p:animScale>
                                      <p:cBhvr>
                                        <p:cTn id="68" dur="249" decel="50000">
                                          <p:stCondLst>
                                            <p:cond delay="2502"/>
                                          </p:stCondLst>
                                        </p:cTn>
                                        <p:tgtEl>
                                          <p:spTgt spid="10"/>
                                        </p:tgtEl>
                                      </p:cBhvr>
                                      <p:to x="100000" y="100000"/>
                                    </p:animScale>
                                    <p:animScale>
                                      <p:cBhvr>
                                        <p:cTn id="69" dur="39">
                                          <p:stCondLst>
                                            <p:cond delay="2712"/>
                                          </p:stCondLst>
                                        </p:cTn>
                                        <p:tgtEl>
                                          <p:spTgt spid="10"/>
                                        </p:tgtEl>
                                      </p:cBhvr>
                                      <p:to x="100000" y="95000"/>
                                    </p:animScale>
                                    <p:animScale>
                                      <p:cBhvr>
                                        <p:cTn id="70" dur="249" decel="50000">
                                          <p:stCondLst>
                                            <p:cond delay="2751"/>
                                          </p:stCondLst>
                                        </p:cTn>
                                        <p:tgtEl>
                                          <p:spTgt spid="10"/>
                                        </p:tgtEl>
                                      </p:cBhvr>
                                      <p:to x="100000" y="100000"/>
                                    </p:animScale>
                                  </p:childTnLst>
                                </p:cTn>
                              </p:par>
                              <p:par>
                                <p:cTn id="71" presetID="26" presetClass="entr" presetSubtype="0" fill="hold" grpId="0" nodeType="withEffect">
                                  <p:stCondLst>
                                    <p:cond delay="100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870">
                                          <p:stCondLst>
                                            <p:cond delay="0"/>
                                          </p:stCondLst>
                                        </p:cTn>
                                        <p:tgtEl>
                                          <p:spTgt spid="12"/>
                                        </p:tgtEl>
                                      </p:cBhvr>
                                    </p:animEffect>
                                    <p:anim calcmode="lin" valueType="num">
                                      <p:cBhvr>
                                        <p:cTn id="74" dur="273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5" dur="99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6" dur="996" tmFilter="0, 0; 0.125,0.2665; 0.25,0.4; 0.375,0.465; 0.5,0.5;  0.625,0.535; 0.75,0.6; 0.875,0.7335; 1,1">
                                          <p:stCondLst>
                                            <p:cond delay="996"/>
                                          </p:stCondLst>
                                        </p:cTn>
                                        <p:tgtEl>
                                          <p:spTgt spid="12"/>
                                        </p:tgtEl>
                                        <p:attrNameLst>
                                          <p:attrName>ppt_y</p:attrName>
                                        </p:attrNameLst>
                                      </p:cBhvr>
                                      <p:tavLst>
                                        <p:tav tm="0" fmla="#ppt_y-sin(pi*$)/9">
                                          <p:val>
                                            <p:fltVal val="0"/>
                                          </p:val>
                                        </p:tav>
                                        <p:tav tm="100000">
                                          <p:val>
                                            <p:fltVal val="1"/>
                                          </p:val>
                                        </p:tav>
                                      </p:tavLst>
                                    </p:anim>
                                    <p:anim calcmode="lin" valueType="num">
                                      <p:cBhvr>
                                        <p:cTn id="77" dur="498" tmFilter="0, 0; 0.125,0.2665; 0.25,0.4; 0.375,0.465; 0.5,0.5;  0.625,0.535; 0.75,0.6; 0.875,0.7335; 1,1">
                                          <p:stCondLst>
                                            <p:cond delay="1986"/>
                                          </p:stCondLst>
                                        </p:cTn>
                                        <p:tgtEl>
                                          <p:spTgt spid="12"/>
                                        </p:tgtEl>
                                        <p:attrNameLst>
                                          <p:attrName>ppt_y</p:attrName>
                                        </p:attrNameLst>
                                      </p:cBhvr>
                                      <p:tavLst>
                                        <p:tav tm="0" fmla="#ppt_y-sin(pi*$)/27">
                                          <p:val>
                                            <p:fltVal val="0"/>
                                          </p:val>
                                        </p:tav>
                                        <p:tav tm="100000">
                                          <p:val>
                                            <p:fltVal val="1"/>
                                          </p:val>
                                        </p:tav>
                                      </p:tavLst>
                                    </p:anim>
                                    <p:anim calcmode="lin" valueType="num">
                                      <p:cBhvr>
                                        <p:cTn id="78" dur="246" tmFilter="0, 0; 0.125,0.2665; 0.25,0.4; 0.375,0.465; 0.5,0.5;  0.625,0.535; 0.75,0.6; 0.875,0.7335; 1,1">
                                          <p:stCondLst>
                                            <p:cond delay="2484"/>
                                          </p:stCondLst>
                                        </p:cTn>
                                        <p:tgtEl>
                                          <p:spTgt spid="12"/>
                                        </p:tgtEl>
                                        <p:attrNameLst>
                                          <p:attrName>ppt_y</p:attrName>
                                        </p:attrNameLst>
                                      </p:cBhvr>
                                      <p:tavLst>
                                        <p:tav tm="0" fmla="#ppt_y-sin(pi*$)/81">
                                          <p:val>
                                            <p:fltVal val="0"/>
                                          </p:val>
                                        </p:tav>
                                        <p:tav tm="100000">
                                          <p:val>
                                            <p:fltVal val="1"/>
                                          </p:val>
                                        </p:tav>
                                      </p:tavLst>
                                    </p:anim>
                                    <p:animScale>
                                      <p:cBhvr>
                                        <p:cTn id="79" dur="39">
                                          <p:stCondLst>
                                            <p:cond delay="975"/>
                                          </p:stCondLst>
                                        </p:cTn>
                                        <p:tgtEl>
                                          <p:spTgt spid="12"/>
                                        </p:tgtEl>
                                      </p:cBhvr>
                                      <p:to x="100000" y="60000"/>
                                    </p:animScale>
                                    <p:animScale>
                                      <p:cBhvr>
                                        <p:cTn id="80" dur="249" decel="50000">
                                          <p:stCondLst>
                                            <p:cond delay="1014"/>
                                          </p:stCondLst>
                                        </p:cTn>
                                        <p:tgtEl>
                                          <p:spTgt spid="12"/>
                                        </p:tgtEl>
                                      </p:cBhvr>
                                      <p:to x="100000" y="100000"/>
                                    </p:animScale>
                                    <p:animScale>
                                      <p:cBhvr>
                                        <p:cTn id="81" dur="39">
                                          <p:stCondLst>
                                            <p:cond delay="1968"/>
                                          </p:stCondLst>
                                        </p:cTn>
                                        <p:tgtEl>
                                          <p:spTgt spid="12"/>
                                        </p:tgtEl>
                                      </p:cBhvr>
                                      <p:to x="100000" y="80000"/>
                                    </p:animScale>
                                    <p:animScale>
                                      <p:cBhvr>
                                        <p:cTn id="82" dur="249" decel="50000">
                                          <p:stCondLst>
                                            <p:cond delay="2007"/>
                                          </p:stCondLst>
                                        </p:cTn>
                                        <p:tgtEl>
                                          <p:spTgt spid="12"/>
                                        </p:tgtEl>
                                      </p:cBhvr>
                                      <p:to x="100000" y="100000"/>
                                    </p:animScale>
                                    <p:animScale>
                                      <p:cBhvr>
                                        <p:cTn id="83" dur="39">
                                          <p:stCondLst>
                                            <p:cond delay="2463"/>
                                          </p:stCondLst>
                                        </p:cTn>
                                        <p:tgtEl>
                                          <p:spTgt spid="12"/>
                                        </p:tgtEl>
                                      </p:cBhvr>
                                      <p:to x="100000" y="90000"/>
                                    </p:animScale>
                                    <p:animScale>
                                      <p:cBhvr>
                                        <p:cTn id="84" dur="249" decel="50000">
                                          <p:stCondLst>
                                            <p:cond delay="2502"/>
                                          </p:stCondLst>
                                        </p:cTn>
                                        <p:tgtEl>
                                          <p:spTgt spid="12"/>
                                        </p:tgtEl>
                                      </p:cBhvr>
                                      <p:to x="100000" y="100000"/>
                                    </p:animScale>
                                    <p:animScale>
                                      <p:cBhvr>
                                        <p:cTn id="85" dur="39">
                                          <p:stCondLst>
                                            <p:cond delay="2712"/>
                                          </p:stCondLst>
                                        </p:cTn>
                                        <p:tgtEl>
                                          <p:spTgt spid="12"/>
                                        </p:tgtEl>
                                      </p:cBhvr>
                                      <p:to x="100000" y="95000"/>
                                    </p:animScale>
                                    <p:animScale>
                                      <p:cBhvr>
                                        <p:cTn id="86" dur="249" decel="50000">
                                          <p:stCondLst>
                                            <p:cond delay="2751"/>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482" name="Picture 2" descr="C:\Users\Rae\Desktop\3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2001"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32</a:t>
            </a:fld>
            <a:endParaRPr lang="en-US" dirty="0">
              <a:solidFill>
                <a:schemeClr val="bg1"/>
              </a:solidFill>
            </a:endParaRPr>
          </a:p>
        </p:txBody>
      </p:sp>
      <p:sp>
        <p:nvSpPr>
          <p:cNvPr id="6" name="Content Placeholder 8"/>
          <p:cNvSpPr txBox="1">
            <a:spLocks/>
          </p:cNvSpPr>
          <p:nvPr/>
        </p:nvSpPr>
        <p:spPr>
          <a:xfrm>
            <a:off x="524254" y="952959"/>
            <a:ext cx="5998466" cy="5749398"/>
          </a:xfrm>
          <a:prstGeom prst="rect">
            <a:avLst/>
          </a:prstGeom>
        </p:spPr>
        <p:txBody>
          <a:bodyPr>
            <a:scene3d>
              <a:camera prst="orthographicFront"/>
              <a:lightRig rig="threePt" dir="t"/>
            </a:scene3d>
            <a:sp3d extrusionH="57150">
              <a:bevelT h="25400" prst="softRound"/>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b="1" u="sng" dirty="0">
                <a:solidFill>
                  <a:schemeClr val="accent5">
                    <a:lumMod val="20000"/>
                    <a:lumOff val="80000"/>
                  </a:schemeClr>
                </a:solidFill>
              </a:rPr>
              <a:t>TROGYLLIUM</a:t>
            </a:r>
            <a:r>
              <a:rPr lang="en-US" dirty="0">
                <a:solidFill>
                  <a:schemeClr val="accent5">
                    <a:lumMod val="20000"/>
                    <a:lumOff val="80000"/>
                  </a:schemeClr>
                </a:solidFill>
              </a:rPr>
              <a:t> </a:t>
            </a:r>
            <a:r>
              <a:rPr lang="en-US" b="1" dirty="0">
                <a:solidFill>
                  <a:schemeClr val="accent5">
                    <a:lumMod val="20000"/>
                    <a:lumOff val="80000"/>
                  </a:schemeClr>
                </a:solidFill>
              </a:rPr>
              <a:t>was about 20 miles</a:t>
            </a:r>
            <a:br>
              <a:rPr lang="en-US" b="1" dirty="0">
                <a:solidFill>
                  <a:schemeClr val="accent5">
                    <a:lumMod val="20000"/>
                    <a:lumOff val="80000"/>
                  </a:schemeClr>
                </a:solidFill>
              </a:rPr>
            </a:br>
            <a:r>
              <a:rPr lang="en-US" b="1" dirty="0">
                <a:solidFill>
                  <a:schemeClr val="accent5">
                    <a:lumMod val="20000"/>
                    <a:lumOff val="80000"/>
                  </a:schemeClr>
                </a:solidFill>
              </a:rPr>
              <a:t>(32 Km) south of Ephesus. </a:t>
            </a:r>
            <a:endParaRPr lang="en-US" dirty="0">
              <a:solidFill>
                <a:schemeClr val="accent5">
                  <a:lumMod val="20000"/>
                  <a:lumOff val="80000"/>
                </a:schemeClr>
              </a:solidFill>
            </a:endParaRPr>
          </a:p>
          <a:p>
            <a:r>
              <a:rPr lang="en-US" b="1" dirty="0">
                <a:solidFill>
                  <a:schemeClr val="accent5">
                    <a:lumMod val="20000"/>
                    <a:lumOff val="80000"/>
                  </a:schemeClr>
                </a:solidFill>
              </a:rPr>
              <a:t>The strait of Mycale is scarcely one mile across with a very rapid current</a:t>
            </a:r>
            <a:r>
              <a:rPr lang="en-US" dirty="0">
                <a:solidFill>
                  <a:schemeClr val="accent5">
                    <a:lumMod val="20000"/>
                    <a:lumOff val="80000"/>
                  </a:schemeClr>
                </a:solidFill>
              </a:rPr>
              <a:t>. </a:t>
            </a:r>
          </a:p>
          <a:p>
            <a:r>
              <a:rPr lang="en-US" b="1" dirty="0">
                <a:solidFill>
                  <a:srgbClr val="FFFF00"/>
                </a:solidFill>
              </a:rPr>
              <a:t>The navigation of this coast is intricate. </a:t>
            </a:r>
            <a:br>
              <a:rPr lang="en-US" b="1" dirty="0">
                <a:solidFill>
                  <a:srgbClr val="FFFF00"/>
                </a:solidFill>
              </a:rPr>
            </a:br>
            <a:r>
              <a:rPr lang="en-US" b="1" dirty="0">
                <a:solidFill>
                  <a:schemeClr val="accent5">
                    <a:lumMod val="20000"/>
                    <a:lumOff val="80000"/>
                  </a:schemeClr>
                </a:solidFill>
              </a:rPr>
              <a:t>It can be gathered from Acts 20:15, </a:t>
            </a:r>
            <a:br>
              <a:rPr lang="en-US" b="1" dirty="0">
                <a:solidFill>
                  <a:schemeClr val="accent5">
                    <a:lumMod val="20000"/>
                    <a:lumOff val="80000"/>
                  </a:schemeClr>
                </a:solidFill>
              </a:rPr>
            </a:br>
            <a:r>
              <a:rPr lang="en-US" b="1" dirty="0">
                <a:solidFill>
                  <a:srgbClr val="FFFF00"/>
                </a:solidFill>
              </a:rPr>
              <a:t>with subsequent notices of the days </a:t>
            </a:r>
            <a:br>
              <a:rPr lang="en-US" b="1" dirty="0">
                <a:solidFill>
                  <a:srgbClr val="FFFF00"/>
                </a:solidFill>
              </a:rPr>
            </a:br>
            <a:r>
              <a:rPr lang="en-US" b="1" dirty="0">
                <a:solidFill>
                  <a:srgbClr val="FFFF00"/>
                </a:solidFill>
              </a:rPr>
              <a:t>spent on the voyage, </a:t>
            </a:r>
            <a:r>
              <a:rPr lang="en-US" b="1" dirty="0">
                <a:solidFill>
                  <a:schemeClr val="tx1"/>
                </a:solidFill>
                <a:effectLst>
                  <a:glow rad="228600">
                    <a:schemeClr val="bg1"/>
                  </a:glow>
                </a:effectLst>
              </a:rPr>
              <a:t>that the voyage </a:t>
            </a:r>
            <a:br>
              <a:rPr lang="en-US" b="1" dirty="0">
                <a:solidFill>
                  <a:schemeClr val="tx1"/>
                </a:solidFill>
                <a:effectLst>
                  <a:glow rad="228600">
                    <a:schemeClr val="bg1"/>
                  </a:glow>
                </a:effectLst>
              </a:rPr>
            </a:br>
            <a:r>
              <a:rPr lang="en-US" b="1" dirty="0">
                <a:solidFill>
                  <a:schemeClr val="tx1"/>
                </a:solidFill>
                <a:effectLst>
                  <a:glow rad="228600">
                    <a:schemeClr val="bg1"/>
                  </a:glow>
                </a:effectLst>
              </a:rPr>
              <a:t>was </a:t>
            </a:r>
            <a:r>
              <a:rPr lang="en-US" b="1" dirty="0">
                <a:solidFill>
                  <a:srgbClr val="C00000"/>
                </a:solidFill>
                <a:effectLst>
                  <a:glow rad="228600">
                    <a:schemeClr val="bg1"/>
                  </a:glow>
                </a:effectLst>
              </a:rPr>
              <a:t>likely</a:t>
            </a:r>
            <a:r>
              <a:rPr lang="en-US" b="1" dirty="0">
                <a:solidFill>
                  <a:schemeClr val="tx1"/>
                </a:solidFill>
                <a:effectLst>
                  <a:glow rad="228600">
                    <a:schemeClr val="bg1"/>
                  </a:glow>
                </a:effectLst>
              </a:rPr>
              <a:t> done under cloudy dark skies – this can be checked out with the events </a:t>
            </a:r>
            <a:br>
              <a:rPr lang="en-US" b="1" dirty="0">
                <a:solidFill>
                  <a:schemeClr val="tx1"/>
                </a:solidFill>
                <a:effectLst>
                  <a:glow rad="228600">
                    <a:schemeClr val="bg1"/>
                  </a:glow>
                </a:effectLst>
              </a:rPr>
            </a:br>
            <a:r>
              <a:rPr lang="en-US" b="1" dirty="0">
                <a:solidFill>
                  <a:schemeClr val="tx1"/>
                </a:solidFill>
                <a:effectLst>
                  <a:glow rad="228600">
                    <a:schemeClr val="bg1"/>
                  </a:glow>
                </a:effectLst>
              </a:rPr>
              <a:t>of what happens at </a:t>
            </a:r>
            <a:r>
              <a:rPr lang="en-US" b="1" dirty="0" err="1">
                <a:solidFill>
                  <a:schemeClr val="tx1"/>
                </a:solidFill>
                <a:effectLst>
                  <a:glow rad="228600">
                    <a:schemeClr val="bg1"/>
                  </a:glow>
                </a:effectLst>
              </a:rPr>
              <a:t>Mitylene</a:t>
            </a:r>
            <a:r>
              <a:rPr lang="en-US" b="1" dirty="0">
                <a:solidFill>
                  <a:schemeClr val="tx1"/>
                </a:solidFill>
                <a:effectLst>
                  <a:glow rad="228600">
                    <a:schemeClr val="bg1"/>
                  </a:glow>
                </a:effectLst>
              </a:rPr>
              <a:t>. </a:t>
            </a:r>
            <a:r>
              <a:rPr lang="en-US" dirty="0">
                <a:solidFill>
                  <a:schemeClr val="accent5">
                    <a:lumMod val="20000"/>
                    <a:lumOff val="80000"/>
                  </a:schemeClr>
                </a:solidFill>
              </a:rPr>
              <a:t> </a:t>
            </a:r>
          </a:p>
          <a:p>
            <a:r>
              <a:rPr lang="en-US" b="1" dirty="0">
                <a:solidFill>
                  <a:schemeClr val="accent5">
                    <a:lumMod val="20000"/>
                    <a:lumOff val="80000"/>
                  </a:schemeClr>
                </a:solidFill>
              </a:rPr>
              <a:t>This darkness was the occasion of </a:t>
            </a:r>
            <a:br>
              <a:rPr lang="en-US" b="1" dirty="0">
                <a:solidFill>
                  <a:schemeClr val="accent5">
                    <a:lumMod val="20000"/>
                    <a:lumOff val="80000"/>
                  </a:schemeClr>
                </a:solidFill>
              </a:rPr>
            </a:br>
            <a:r>
              <a:rPr lang="en-US" b="1" dirty="0">
                <a:solidFill>
                  <a:schemeClr val="accent5">
                    <a:lumMod val="20000"/>
                    <a:lumOff val="80000"/>
                  </a:schemeClr>
                </a:solidFill>
              </a:rPr>
              <a:t>the ship's stay in a sheltered spot </a:t>
            </a:r>
            <a:br>
              <a:rPr lang="en-US" b="1" dirty="0">
                <a:solidFill>
                  <a:schemeClr val="accent5">
                    <a:lumMod val="20000"/>
                    <a:lumOff val="80000"/>
                  </a:schemeClr>
                </a:solidFill>
              </a:rPr>
            </a:br>
            <a:r>
              <a:rPr lang="en-US" b="1" dirty="0">
                <a:solidFill>
                  <a:schemeClr val="accent5">
                    <a:lumMod val="20000"/>
                    <a:lumOff val="80000"/>
                  </a:schemeClr>
                </a:solidFill>
              </a:rPr>
              <a:t>at </a:t>
            </a:r>
            <a:r>
              <a:rPr lang="en-US" b="1" dirty="0" err="1">
                <a:solidFill>
                  <a:schemeClr val="accent5">
                    <a:lumMod val="20000"/>
                    <a:lumOff val="80000"/>
                  </a:schemeClr>
                </a:solidFill>
              </a:rPr>
              <a:t>Trogyllium</a:t>
            </a:r>
            <a:r>
              <a:rPr lang="en-US" dirty="0">
                <a:solidFill>
                  <a:schemeClr val="accent5">
                    <a:lumMod val="20000"/>
                    <a:lumOff val="80000"/>
                  </a:schemeClr>
                </a:solidFill>
              </a:rPr>
              <a:t>. </a:t>
            </a:r>
          </a:p>
        </p:txBody>
      </p:sp>
      <p:sp>
        <p:nvSpPr>
          <p:cNvPr id="7" name="Title 2"/>
          <p:cNvSpPr>
            <a:spLocks noGrp="1"/>
          </p:cNvSpPr>
          <p:nvPr>
            <p:ph type="ctrTitle"/>
          </p:nvPr>
        </p:nvSpPr>
        <p:spPr>
          <a:xfrm>
            <a:off x="282122" y="109758"/>
            <a:ext cx="7657192" cy="647700"/>
          </a:xfrm>
        </p:spPr>
        <p:txBody>
          <a:bodyPr>
            <a:normAutofit fontScale="90000"/>
          </a:bodyPr>
          <a:lstStyle/>
          <a:p>
            <a:pPr algn="l"/>
            <a:r>
              <a:rPr lang="en-US" sz="3100" dirty="0">
                <a:solidFill>
                  <a:schemeClr val="accent2">
                    <a:lumMod val="75000"/>
                  </a:schemeClr>
                </a:solidFill>
              </a:rPr>
              <a:t> </a:t>
            </a:r>
            <a:r>
              <a:rPr lang="en-US" sz="3100" dirty="0">
                <a:solidFill>
                  <a:schemeClr val="accent5">
                    <a:lumMod val="20000"/>
                    <a:lumOff val="80000"/>
                  </a:schemeClr>
                </a:solidFill>
              </a:rPr>
              <a:t>vii)  </a:t>
            </a:r>
            <a:r>
              <a:rPr lang="en-US" dirty="0" err="1">
                <a:solidFill>
                  <a:schemeClr val="accent5">
                    <a:lumMod val="20000"/>
                    <a:lumOff val="80000"/>
                  </a:schemeClr>
                </a:solidFill>
              </a:rPr>
              <a:t>Trogyllium</a:t>
            </a:r>
            <a:r>
              <a:rPr lang="en-US" dirty="0">
                <a:solidFill>
                  <a:schemeClr val="accent5">
                    <a:lumMod val="20000"/>
                    <a:lumOff val="80000"/>
                  </a:schemeClr>
                </a:solidFill>
              </a:rPr>
              <a:t>   </a:t>
            </a:r>
            <a:r>
              <a:rPr lang="en-US" sz="2700" dirty="0">
                <a:solidFill>
                  <a:schemeClr val="accent5">
                    <a:lumMod val="20000"/>
                    <a:lumOff val="80000"/>
                  </a:schemeClr>
                </a:solidFill>
              </a:rPr>
              <a:t>[4-5 miles by sea to Samos]</a:t>
            </a: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254240" y="740379"/>
            <a:ext cx="4644068" cy="3469119"/>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2" name="Picture 2" descr="C:\Users\Rae\Desktop\samos croppe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83999" y="3081316"/>
            <a:ext cx="3484009" cy="3206118"/>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9987280" y="4379575"/>
            <a:ext cx="1911028" cy="2062103"/>
          </a:xfrm>
          <a:prstGeom prst="rect">
            <a:avLst/>
          </a:prstGeom>
          <a:noFill/>
        </p:spPr>
        <p:txBody>
          <a:bodyPr wrap="square" lIns="91440" tIns="45720" rIns="91440" bIns="45720">
            <a:spAutoFit/>
          </a:bodyPr>
          <a:lstStyle/>
          <a:p>
            <a:pPr algn="ct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How are we to be sure it was dark?</a:t>
            </a:r>
          </a:p>
        </p:txBody>
      </p:sp>
      <p:sp>
        <p:nvSpPr>
          <p:cNvPr id="10" name="Oval 9"/>
          <p:cNvSpPr/>
          <p:nvPr/>
        </p:nvSpPr>
        <p:spPr>
          <a:xfrm>
            <a:off x="8126003" y="5671976"/>
            <a:ext cx="162046" cy="173620"/>
          </a:xfrm>
          <a:prstGeom prst="ellipse">
            <a:avLst/>
          </a:prstGeom>
          <a:solidFill>
            <a:srgbClr val="C00000"/>
          </a:solidFill>
          <a:ln>
            <a:solidFill>
              <a:srgbClr val="C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590919" y="2301318"/>
            <a:ext cx="162046" cy="173620"/>
          </a:xfrm>
          <a:prstGeom prst="ellipse">
            <a:avLst/>
          </a:prstGeom>
          <a:solidFill>
            <a:srgbClr val="C00000"/>
          </a:solidFill>
          <a:ln>
            <a:solidFill>
              <a:srgbClr val="C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54441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870">
                                          <p:stCondLst>
                                            <p:cond delay="0"/>
                                          </p:stCondLst>
                                        </p:cTn>
                                        <p:tgtEl>
                                          <p:spTgt spid="10"/>
                                        </p:tgtEl>
                                      </p:cBhvr>
                                    </p:animEffect>
                                    <p:anim calcmode="lin" valueType="num">
                                      <p:cBhvr>
                                        <p:cTn id="8" dur="273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0"/>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0"/>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0"/>
                                        </p:tgtEl>
                                        <p:attrNameLst>
                                          <p:attrName>ppt_y</p:attrName>
                                        </p:attrNameLst>
                                      </p:cBhvr>
                                      <p:tavLst>
                                        <p:tav tm="0" fmla="#ppt_y-sin(pi*$)/81">
                                          <p:val>
                                            <p:fltVal val="0"/>
                                          </p:val>
                                        </p:tav>
                                        <p:tav tm="100000">
                                          <p:val>
                                            <p:fltVal val="1"/>
                                          </p:val>
                                        </p:tav>
                                      </p:tavLst>
                                    </p:anim>
                                    <p:animScale>
                                      <p:cBhvr>
                                        <p:cTn id="13" dur="39">
                                          <p:stCondLst>
                                            <p:cond delay="975"/>
                                          </p:stCondLst>
                                        </p:cTn>
                                        <p:tgtEl>
                                          <p:spTgt spid="10"/>
                                        </p:tgtEl>
                                      </p:cBhvr>
                                      <p:to x="100000" y="60000"/>
                                    </p:animScale>
                                    <p:animScale>
                                      <p:cBhvr>
                                        <p:cTn id="14" dur="249" decel="50000">
                                          <p:stCondLst>
                                            <p:cond delay="1014"/>
                                          </p:stCondLst>
                                        </p:cTn>
                                        <p:tgtEl>
                                          <p:spTgt spid="10"/>
                                        </p:tgtEl>
                                      </p:cBhvr>
                                      <p:to x="100000" y="100000"/>
                                    </p:animScale>
                                    <p:animScale>
                                      <p:cBhvr>
                                        <p:cTn id="15" dur="39">
                                          <p:stCondLst>
                                            <p:cond delay="1968"/>
                                          </p:stCondLst>
                                        </p:cTn>
                                        <p:tgtEl>
                                          <p:spTgt spid="10"/>
                                        </p:tgtEl>
                                      </p:cBhvr>
                                      <p:to x="100000" y="80000"/>
                                    </p:animScale>
                                    <p:animScale>
                                      <p:cBhvr>
                                        <p:cTn id="16" dur="249" decel="50000">
                                          <p:stCondLst>
                                            <p:cond delay="2007"/>
                                          </p:stCondLst>
                                        </p:cTn>
                                        <p:tgtEl>
                                          <p:spTgt spid="10"/>
                                        </p:tgtEl>
                                      </p:cBhvr>
                                      <p:to x="100000" y="100000"/>
                                    </p:animScale>
                                    <p:animScale>
                                      <p:cBhvr>
                                        <p:cTn id="17" dur="39">
                                          <p:stCondLst>
                                            <p:cond delay="2463"/>
                                          </p:stCondLst>
                                        </p:cTn>
                                        <p:tgtEl>
                                          <p:spTgt spid="10"/>
                                        </p:tgtEl>
                                      </p:cBhvr>
                                      <p:to x="100000" y="90000"/>
                                    </p:animScale>
                                    <p:animScale>
                                      <p:cBhvr>
                                        <p:cTn id="18" dur="249" decel="50000">
                                          <p:stCondLst>
                                            <p:cond delay="2502"/>
                                          </p:stCondLst>
                                        </p:cTn>
                                        <p:tgtEl>
                                          <p:spTgt spid="10"/>
                                        </p:tgtEl>
                                      </p:cBhvr>
                                      <p:to x="100000" y="100000"/>
                                    </p:animScale>
                                    <p:animScale>
                                      <p:cBhvr>
                                        <p:cTn id="19" dur="39">
                                          <p:stCondLst>
                                            <p:cond delay="2712"/>
                                          </p:stCondLst>
                                        </p:cTn>
                                        <p:tgtEl>
                                          <p:spTgt spid="10"/>
                                        </p:tgtEl>
                                      </p:cBhvr>
                                      <p:to x="100000" y="95000"/>
                                    </p:animScale>
                                    <p:animScale>
                                      <p:cBhvr>
                                        <p:cTn id="20" dur="249" decel="50000">
                                          <p:stCondLst>
                                            <p:cond delay="2751"/>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870">
                                          <p:stCondLst>
                                            <p:cond delay="0"/>
                                          </p:stCondLst>
                                        </p:cTn>
                                        <p:tgtEl>
                                          <p:spTgt spid="13"/>
                                        </p:tgtEl>
                                      </p:cBhvr>
                                    </p:animEffect>
                                    <p:anim calcmode="lin" valueType="num">
                                      <p:cBhvr>
                                        <p:cTn id="24" dur="273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99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996" tmFilter="0, 0; 0.125,0.2665; 0.25,0.4; 0.375,0.465; 0.5,0.5;  0.625,0.535; 0.75,0.6; 0.875,0.7335; 1,1">
                                          <p:stCondLst>
                                            <p:cond delay="996"/>
                                          </p:stCondLst>
                                        </p:cTn>
                                        <p:tgtEl>
                                          <p:spTgt spid="13"/>
                                        </p:tgtEl>
                                        <p:attrNameLst>
                                          <p:attrName>ppt_y</p:attrName>
                                        </p:attrNameLst>
                                      </p:cBhvr>
                                      <p:tavLst>
                                        <p:tav tm="0" fmla="#ppt_y-sin(pi*$)/9">
                                          <p:val>
                                            <p:fltVal val="0"/>
                                          </p:val>
                                        </p:tav>
                                        <p:tav tm="100000">
                                          <p:val>
                                            <p:fltVal val="1"/>
                                          </p:val>
                                        </p:tav>
                                      </p:tavLst>
                                    </p:anim>
                                    <p:anim calcmode="lin" valueType="num">
                                      <p:cBhvr>
                                        <p:cTn id="27" dur="498" tmFilter="0, 0; 0.125,0.2665; 0.25,0.4; 0.375,0.465; 0.5,0.5;  0.625,0.535; 0.75,0.6; 0.875,0.7335; 1,1">
                                          <p:stCondLst>
                                            <p:cond delay="1986"/>
                                          </p:stCondLst>
                                        </p:cTn>
                                        <p:tgtEl>
                                          <p:spTgt spid="13"/>
                                        </p:tgtEl>
                                        <p:attrNameLst>
                                          <p:attrName>ppt_y</p:attrName>
                                        </p:attrNameLst>
                                      </p:cBhvr>
                                      <p:tavLst>
                                        <p:tav tm="0" fmla="#ppt_y-sin(pi*$)/27">
                                          <p:val>
                                            <p:fltVal val="0"/>
                                          </p:val>
                                        </p:tav>
                                        <p:tav tm="100000">
                                          <p:val>
                                            <p:fltVal val="1"/>
                                          </p:val>
                                        </p:tav>
                                      </p:tavLst>
                                    </p:anim>
                                    <p:anim calcmode="lin" valueType="num">
                                      <p:cBhvr>
                                        <p:cTn id="28" dur="246" tmFilter="0, 0; 0.125,0.2665; 0.25,0.4; 0.375,0.465; 0.5,0.5;  0.625,0.535; 0.75,0.6; 0.875,0.7335; 1,1">
                                          <p:stCondLst>
                                            <p:cond delay="2484"/>
                                          </p:stCondLst>
                                        </p:cTn>
                                        <p:tgtEl>
                                          <p:spTgt spid="13"/>
                                        </p:tgtEl>
                                        <p:attrNameLst>
                                          <p:attrName>ppt_y</p:attrName>
                                        </p:attrNameLst>
                                      </p:cBhvr>
                                      <p:tavLst>
                                        <p:tav tm="0" fmla="#ppt_y-sin(pi*$)/81">
                                          <p:val>
                                            <p:fltVal val="0"/>
                                          </p:val>
                                        </p:tav>
                                        <p:tav tm="100000">
                                          <p:val>
                                            <p:fltVal val="1"/>
                                          </p:val>
                                        </p:tav>
                                      </p:tavLst>
                                    </p:anim>
                                    <p:animScale>
                                      <p:cBhvr>
                                        <p:cTn id="29" dur="39">
                                          <p:stCondLst>
                                            <p:cond delay="975"/>
                                          </p:stCondLst>
                                        </p:cTn>
                                        <p:tgtEl>
                                          <p:spTgt spid="13"/>
                                        </p:tgtEl>
                                      </p:cBhvr>
                                      <p:to x="100000" y="60000"/>
                                    </p:animScale>
                                    <p:animScale>
                                      <p:cBhvr>
                                        <p:cTn id="30" dur="249" decel="50000">
                                          <p:stCondLst>
                                            <p:cond delay="1014"/>
                                          </p:stCondLst>
                                        </p:cTn>
                                        <p:tgtEl>
                                          <p:spTgt spid="13"/>
                                        </p:tgtEl>
                                      </p:cBhvr>
                                      <p:to x="100000" y="100000"/>
                                    </p:animScale>
                                    <p:animScale>
                                      <p:cBhvr>
                                        <p:cTn id="31" dur="39">
                                          <p:stCondLst>
                                            <p:cond delay="1968"/>
                                          </p:stCondLst>
                                        </p:cTn>
                                        <p:tgtEl>
                                          <p:spTgt spid="13"/>
                                        </p:tgtEl>
                                      </p:cBhvr>
                                      <p:to x="100000" y="80000"/>
                                    </p:animScale>
                                    <p:animScale>
                                      <p:cBhvr>
                                        <p:cTn id="32" dur="249" decel="50000">
                                          <p:stCondLst>
                                            <p:cond delay="2007"/>
                                          </p:stCondLst>
                                        </p:cTn>
                                        <p:tgtEl>
                                          <p:spTgt spid="13"/>
                                        </p:tgtEl>
                                      </p:cBhvr>
                                      <p:to x="100000" y="100000"/>
                                    </p:animScale>
                                    <p:animScale>
                                      <p:cBhvr>
                                        <p:cTn id="33" dur="39">
                                          <p:stCondLst>
                                            <p:cond delay="2463"/>
                                          </p:stCondLst>
                                        </p:cTn>
                                        <p:tgtEl>
                                          <p:spTgt spid="13"/>
                                        </p:tgtEl>
                                      </p:cBhvr>
                                      <p:to x="100000" y="90000"/>
                                    </p:animScale>
                                    <p:animScale>
                                      <p:cBhvr>
                                        <p:cTn id="34" dur="249" decel="50000">
                                          <p:stCondLst>
                                            <p:cond delay="2502"/>
                                          </p:stCondLst>
                                        </p:cTn>
                                        <p:tgtEl>
                                          <p:spTgt spid="13"/>
                                        </p:tgtEl>
                                      </p:cBhvr>
                                      <p:to x="100000" y="100000"/>
                                    </p:animScale>
                                    <p:animScale>
                                      <p:cBhvr>
                                        <p:cTn id="35" dur="39">
                                          <p:stCondLst>
                                            <p:cond delay="2712"/>
                                          </p:stCondLst>
                                        </p:cTn>
                                        <p:tgtEl>
                                          <p:spTgt spid="13"/>
                                        </p:tgtEl>
                                      </p:cBhvr>
                                      <p:to x="100000" y="95000"/>
                                    </p:animScale>
                                    <p:animScale>
                                      <p:cBhvr>
                                        <p:cTn id="36" dur="249" decel="50000">
                                          <p:stCondLst>
                                            <p:cond delay="2751"/>
                                          </p:stCondLst>
                                        </p:cTn>
                                        <p:tgtEl>
                                          <p:spTgt spid="1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1000"/>
                                        <p:tgtEl>
                                          <p:spTgt spid="6">
                                            <p:txEl>
                                              <p:pRg st="2" end="2"/>
                                            </p:txEl>
                                          </p:spTgt>
                                        </p:tgtEl>
                                      </p:cBhvr>
                                    </p:animEffect>
                                    <p:anim calcmode="lin" valueType="num">
                                      <p:cBhvr>
                                        <p:cTn id="4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animEffect transition="in" filter="fade">
                                      <p:cBhvr>
                                        <p:cTn id="48" dur="1000"/>
                                        <p:tgtEl>
                                          <p:spTgt spid="6">
                                            <p:txEl>
                                              <p:pRg st="3" end="3"/>
                                            </p:txEl>
                                          </p:spTgt>
                                        </p:tgtEl>
                                      </p:cBhvr>
                                    </p:animEffect>
                                    <p:anim calcmode="lin" valueType="num">
                                      <p:cBhvr>
                                        <p:cTn id="4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6" name="Picture 2" descr="C:\Users\Rae\Desktop\28.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94986"/>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33</a:t>
            </a:fld>
            <a:endParaRPr lang="en-US" dirty="0"/>
          </a:p>
        </p:txBody>
      </p:sp>
      <p:sp>
        <p:nvSpPr>
          <p:cNvPr id="4" name="Content Placeholder 8"/>
          <p:cNvSpPr txBox="1">
            <a:spLocks/>
          </p:cNvSpPr>
          <p:nvPr/>
        </p:nvSpPr>
        <p:spPr>
          <a:xfrm>
            <a:off x="524255" y="1128409"/>
            <a:ext cx="5343652" cy="5424791"/>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b="1" dirty="0"/>
              <a:t>As mentioned:</a:t>
            </a:r>
          </a:p>
          <a:p>
            <a:r>
              <a:rPr lang="en-US" b="1" u="sng" dirty="0"/>
              <a:t>Paul touched at Samos</a:t>
            </a:r>
            <a:r>
              <a:rPr lang="en-US" dirty="0"/>
              <a:t> but spent the night at the </a:t>
            </a:r>
            <a:r>
              <a:rPr lang="en-US" b="1" dirty="0">
                <a:solidFill>
                  <a:srgbClr val="660033"/>
                </a:solidFill>
              </a:rPr>
              <a:t>anchorage</a:t>
            </a:r>
            <a:r>
              <a:rPr lang="en-US" dirty="0">
                <a:solidFill>
                  <a:srgbClr val="660033"/>
                </a:solidFill>
              </a:rPr>
              <a:t> of </a:t>
            </a:r>
            <a:r>
              <a:rPr lang="en-US" b="1" dirty="0" err="1">
                <a:solidFill>
                  <a:srgbClr val="660033"/>
                </a:solidFill>
              </a:rPr>
              <a:t>Trogyllium</a:t>
            </a:r>
            <a:r>
              <a:rPr lang="en-US" dirty="0">
                <a:solidFill>
                  <a:srgbClr val="660033"/>
                </a:solidFill>
              </a:rPr>
              <a:t> </a:t>
            </a:r>
            <a:r>
              <a:rPr lang="en-US" dirty="0"/>
              <a:t>in the strait between </a:t>
            </a:r>
            <a:r>
              <a:rPr lang="en-US" b="1" dirty="0"/>
              <a:t>Samos</a:t>
            </a:r>
            <a:r>
              <a:rPr lang="en-US" dirty="0"/>
              <a:t> and the extremity of the ridge of the </a:t>
            </a:r>
            <a:r>
              <a:rPr lang="en-US" b="1" dirty="0"/>
              <a:t>Mycale</a:t>
            </a:r>
            <a:r>
              <a:rPr lang="en-US" dirty="0"/>
              <a:t> </a:t>
            </a:r>
            <a:r>
              <a:rPr lang="en-US" b="1" dirty="0"/>
              <a:t>mountain</a:t>
            </a:r>
            <a:r>
              <a:rPr lang="en-US" dirty="0"/>
              <a:t> </a:t>
            </a:r>
            <a:r>
              <a:rPr lang="en-US" b="1" dirty="0"/>
              <a:t>range</a:t>
            </a:r>
            <a:r>
              <a:rPr lang="en-US" dirty="0"/>
              <a:t> on the mainland.   </a:t>
            </a:r>
          </a:p>
          <a:p>
            <a:r>
              <a:rPr lang="en-US" dirty="0"/>
              <a:t>Paul’s next plans were to proceed to </a:t>
            </a:r>
            <a:r>
              <a:rPr lang="en-US" b="1" dirty="0"/>
              <a:t>Miletus</a:t>
            </a:r>
            <a:r>
              <a:rPr lang="en-US" dirty="0"/>
              <a:t>, having passed by </a:t>
            </a:r>
            <a:r>
              <a:rPr lang="en-US" b="1" dirty="0"/>
              <a:t>Ephesus</a:t>
            </a:r>
            <a:r>
              <a:rPr lang="en-US" dirty="0"/>
              <a:t> without touching there.</a:t>
            </a:r>
          </a:p>
          <a:p>
            <a:r>
              <a:rPr lang="en-US" sz="2800" b="1" dirty="0">
                <a:solidFill>
                  <a:srgbClr val="660033"/>
                </a:solidFill>
              </a:rPr>
              <a:t>Q</a:t>
            </a:r>
            <a:r>
              <a:rPr lang="en-US" sz="2800" b="1" u="sng" dirty="0">
                <a:solidFill>
                  <a:srgbClr val="660033"/>
                </a:solidFill>
              </a:rPr>
              <a:t>uestion</a:t>
            </a:r>
            <a:r>
              <a:rPr lang="en-US" sz="2800" dirty="0">
                <a:solidFill>
                  <a:srgbClr val="660033"/>
                </a:solidFill>
              </a:rPr>
              <a:t>:  Why did Paul choose </a:t>
            </a:r>
            <a:br>
              <a:rPr lang="en-US" sz="2800" dirty="0">
                <a:solidFill>
                  <a:srgbClr val="660033"/>
                </a:solidFill>
              </a:rPr>
            </a:br>
            <a:r>
              <a:rPr lang="en-US" sz="2800" dirty="0">
                <a:solidFill>
                  <a:srgbClr val="660033"/>
                </a:solidFill>
              </a:rPr>
              <a:t>not to stop at </a:t>
            </a:r>
            <a:r>
              <a:rPr lang="en-US" sz="2800" b="1" dirty="0">
                <a:solidFill>
                  <a:srgbClr val="660033"/>
                </a:solidFill>
              </a:rPr>
              <a:t>Ephesus</a:t>
            </a:r>
            <a:r>
              <a:rPr lang="en-US" sz="2800" dirty="0">
                <a:solidFill>
                  <a:srgbClr val="660033"/>
                </a:solidFill>
              </a:rPr>
              <a:t> when he</a:t>
            </a:r>
            <a:br>
              <a:rPr lang="en-US" sz="2800" dirty="0">
                <a:solidFill>
                  <a:srgbClr val="660033"/>
                </a:solidFill>
              </a:rPr>
            </a:br>
            <a:r>
              <a:rPr lang="en-US" sz="2800" dirty="0">
                <a:solidFill>
                  <a:srgbClr val="660033"/>
                </a:solidFill>
              </a:rPr>
              <a:t>had sailed so close?</a:t>
            </a:r>
            <a:endParaRPr lang="en-US" sz="2800" b="1" u="sng" dirty="0">
              <a:solidFill>
                <a:srgbClr val="660033"/>
              </a:solidFill>
            </a:endParaRPr>
          </a:p>
        </p:txBody>
      </p:sp>
      <p:sp>
        <p:nvSpPr>
          <p:cNvPr id="8" name="Title 2"/>
          <p:cNvSpPr>
            <a:spLocks noGrp="1"/>
          </p:cNvSpPr>
          <p:nvPr>
            <p:ph type="ctrTitle"/>
          </p:nvPr>
        </p:nvSpPr>
        <p:spPr>
          <a:xfrm>
            <a:off x="311150" y="276893"/>
            <a:ext cx="7845879" cy="647700"/>
          </a:xfrm>
        </p:spPr>
        <p:txBody>
          <a:bodyPr>
            <a:normAutofit fontScale="90000"/>
          </a:bodyPr>
          <a:lstStyle/>
          <a:p>
            <a:pPr algn="l"/>
            <a:r>
              <a:rPr lang="en-US" sz="3100" dirty="0">
                <a:solidFill>
                  <a:schemeClr val="accent2">
                    <a:lumMod val="75000"/>
                  </a:schemeClr>
                </a:solidFill>
              </a:rPr>
              <a:t> vii)  </a:t>
            </a:r>
            <a:r>
              <a:rPr lang="en-US" dirty="0" err="1">
                <a:solidFill>
                  <a:schemeClr val="accent2">
                    <a:lumMod val="75000"/>
                  </a:schemeClr>
                </a:solidFill>
              </a:rPr>
              <a:t>Trogyllium</a:t>
            </a:r>
            <a:r>
              <a:rPr lang="en-US" dirty="0">
                <a:solidFill>
                  <a:schemeClr val="accent2">
                    <a:lumMod val="75000"/>
                  </a:schemeClr>
                </a:solidFill>
              </a:rPr>
              <a:t>  </a:t>
            </a:r>
            <a:r>
              <a:rPr lang="en-US" sz="2700" dirty="0">
                <a:solidFill>
                  <a:schemeClr val="accent2">
                    <a:lumMod val="75000"/>
                  </a:schemeClr>
                </a:solidFill>
              </a:rPr>
              <a:t>[</a:t>
            </a:r>
            <a:r>
              <a:rPr lang="en-US" sz="2700" dirty="0" err="1">
                <a:solidFill>
                  <a:schemeClr val="accent2">
                    <a:lumMod val="75000"/>
                  </a:schemeClr>
                </a:solidFill>
              </a:rPr>
              <a:t>con’t</a:t>
            </a:r>
            <a:r>
              <a:rPr lang="en-US" sz="2700" dirty="0">
                <a:solidFill>
                  <a:schemeClr val="accent2">
                    <a:lumMod val="75000"/>
                  </a:schemeClr>
                </a:solidFill>
              </a:rPr>
              <a:t>]</a:t>
            </a:r>
            <a:endParaRPr lang="en-US" sz="2700" dirty="0"/>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618511" y="1100321"/>
            <a:ext cx="5178197" cy="3868113"/>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1266" name="Picture 2" descr="C:\Users\Rae\Desktop\samos croppe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5440" y="3455940"/>
            <a:ext cx="3484009" cy="3206118"/>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2" name="Picture 17" descr="C:\Users\Rae\Desktop\Art on Desktop\white man clip art\3d white people\png\ques mark man 2 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85991" y="3758096"/>
            <a:ext cx="2213917" cy="260180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7628278" y="6065526"/>
            <a:ext cx="162046" cy="173620"/>
          </a:xfrm>
          <a:prstGeom prst="ellipse">
            <a:avLst/>
          </a:prstGeom>
          <a:solidFill>
            <a:srgbClr val="C00000"/>
          </a:solidFill>
          <a:ln>
            <a:solidFill>
              <a:srgbClr val="C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455398" y="2456154"/>
            <a:ext cx="162046" cy="173620"/>
          </a:xfrm>
          <a:prstGeom prst="ellipse">
            <a:avLst/>
          </a:prstGeom>
          <a:solidFill>
            <a:srgbClr val="7030A0"/>
          </a:solidFill>
          <a:ln>
            <a:solidFill>
              <a:srgbClr val="7030A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224487" y="2869256"/>
            <a:ext cx="162046" cy="173620"/>
          </a:xfrm>
          <a:prstGeom prst="ellipse">
            <a:avLst/>
          </a:prstGeom>
          <a:solidFill>
            <a:srgbClr val="C00000"/>
          </a:solidFill>
          <a:ln>
            <a:solidFill>
              <a:srgbClr val="C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77114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870">
                                          <p:stCondLst>
                                            <p:cond delay="0"/>
                                          </p:stCondLst>
                                        </p:cTn>
                                        <p:tgtEl>
                                          <p:spTgt spid="13"/>
                                        </p:tgtEl>
                                      </p:cBhvr>
                                    </p:animEffect>
                                    <p:anim calcmode="lin" valueType="num">
                                      <p:cBhvr>
                                        <p:cTn id="8" dur="273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3"/>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3"/>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3"/>
                                        </p:tgtEl>
                                        <p:attrNameLst>
                                          <p:attrName>ppt_y</p:attrName>
                                        </p:attrNameLst>
                                      </p:cBhvr>
                                      <p:tavLst>
                                        <p:tav tm="0" fmla="#ppt_y-sin(pi*$)/81">
                                          <p:val>
                                            <p:fltVal val="0"/>
                                          </p:val>
                                        </p:tav>
                                        <p:tav tm="100000">
                                          <p:val>
                                            <p:fltVal val="1"/>
                                          </p:val>
                                        </p:tav>
                                      </p:tavLst>
                                    </p:anim>
                                    <p:animScale>
                                      <p:cBhvr>
                                        <p:cTn id="13" dur="39">
                                          <p:stCondLst>
                                            <p:cond delay="975"/>
                                          </p:stCondLst>
                                        </p:cTn>
                                        <p:tgtEl>
                                          <p:spTgt spid="13"/>
                                        </p:tgtEl>
                                      </p:cBhvr>
                                      <p:to x="100000" y="60000"/>
                                    </p:animScale>
                                    <p:animScale>
                                      <p:cBhvr>
                                        <p:cTn id="14" dur="249" decel="50000">
                                          <p:stCondLst>
                                            <p:cond delay="1014"/>
                                          </p:stCondLst>
                                        </p:cTn>
                                        <p:tgtEl>
                                          <p:spTgt spid="13"/>
                                        </p:tgtEl>
                                      </p:cBhvr>
                                      <p:to x="100000" y="100000"/>
                                    </p:animScale>
                                    <p:animScale>
                                      <p:cBhvr>
                                        <p:cTn id="15" dur="39">
                                          <p:stCondLst>
                                            <p:cond delay="1968"/>
                                          </p:stCondLst>
                                        </p:cTn>
                                        <p:tgtEl>
                                          <p:spTgt spid="13"/>
                                        </p:tgtEl>
                                      </p:cBhvr>
                                      <p:to x="100000" y="80000"/>
                                    </p:animScale>
                                    <p:animScale>
                                      <p:cBhvr>
                                        <p:cTn id="16" dur="249" decel="50000">
                                          <p:stCondLst>
                                            <p:cond delay="2007"/>
                                          </p:stCondLst>
                                        </p:cTn>
                                        <p:tgtEl>
                                          <p:spTgt spid="13"/>
                                        </p:tgtEl>
                                      </p:cBhvr>
                                      <p:to x="100000" y="100000"/>
                                    </p:animScale>
                                    <p:animScale>
                                      <p:cBhvr>
                                        <p:cTn id="17" dur="39">
                                          <p:stCondLst>
                                            <p:cond delay="2463"/>
                                          </p:stCondLst>
                                        </p:cTn>
                                        <p:tgtEl>
                                          <p:spTgt spid="13"/>
                                        </p:tgtEl>
                                      </p:cBhvr>
                                      <p:to x="100000" y="90000"/>
                                    </p:animScale>
                                    <p:animScale>
                                      <p:cBhvr>
                                        <p:cTn id="18" dur="249" decel="50000">
                                          <p:stCondLst>
                                            <p:cond delay="2502"/>
                                          </p:stCondLst>
                                        </p:cTn>
                                        <p:tgtEl>
                                          <p:spTgt spid="13"/>
                                        </p:tgtEl>
                                      </p:cBhvr>
                                      <p:to x="100000" y="100000"/>
                                    </p:animScale>
                                    <p:animScale>
                                      <p:cBhvr>
                                        <p:cTn id="19" dur="39">
                                          <p:stCondLst>
                                            <p:cond delay="2712"/>
                                          </p:stCondLst>
                                        </p:cTn>
                                        <p:tgtEl>
                                          <p:spTgt spid="13"/>
                                        </p:tgtEl>
                                      </p:cBhvr>
                                      <p:to x="100000" y="95000"/>
                                    </p:animScale>
                                    <p:animScale>
                                      <p:cBhvr>
                                        <p:cTn id="20" dur="249" decel="50000">
                                          <p:stCondLst>
                                            <p:cond delay="2751"/>
                                          </p:stCondLst>
                                        </p:cTn>
                                        <p:tgtEl>
                                          <p:spTgt spid="13"/>
                                        </p:tgtEl>
                                      </p:cBhvr>
                                      <p:to x="100000" y="100000"/>
                                    </p:animScale>
                                  </p:childTnLst>
                                </p:cTn>
                              </p:par>
                            </p:childTnLst>
                          </p:cTn>
                        </p:par>
                        <p:par>
                          <p:cTn id="21" fill="hold">
                            <p:stCondLst>
                              <p:cond delay="3000"/>
                            </p:stCondLst>
                            <p:childTnLst>
                              <p:par>
                                <p:cTn id="22" presetID="26"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870">
                                          <p:stCondLst>
                                            <p:cond delay="0"/>
                                          </p:stCondLst>
                                        </p:cTn>
                                        <p:tgtEl>
                                          <p:spTgt spid="11"/>
                                        </p:tgtEl>
                                      </p:cBhvr>
                                    </p:animEffect>
                                    <p:anim calcmode="lin" valueType="num">
                                      <p:cBhvr>
                                        <p:cTn id="25" dur="273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6" dur="99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7" dur="996" tmFilter="0, 0; 0.125,0.2665; 0.25,0.4; 0.375,0.465; 0.5,0.5;  0.625,0.535; 0.75,0.6; 0.875,0.7335; 1,1">
                                          <p:stCondLst>
                                            <p:cond delay="996"/>
                                          </p:stCondLst>
                                        </p:cTn>
                                        <p:tgtEl>
                                          <p:spTgt spid="11"/>
                                        </p:tgtEl>
                                        <p:attrNameLst>
                                          <p:attrName>ppt_y</p:attrName>
                                        </p:attrNameLst>
                                      </p:cBhvr>
                                      <p:tavLst>
                                        <p:tav tm="0" fmla="#ppt_y-sin(pi*$)/9">
                                          <p:val>
                                            <p:fltVal val="0"/>
                                          </p:val>
                                        </p:tav>
                                        <p:tav tm="100000">
                                          <p:val>
                                            <p:fltVal val="1"/>
                                          </p:val>
                                        </p:tav>
                                      </p:tavLst>
                                    </p:anim>
                                    <p:anim calcmode="lin" valueType="num">
                                      <p:cBhvr>
                                        <p:cTn id="28" dur="498" tmFilter="0, 0; 0.125,0.2665; 0.25,0.4; 0.375,0.465; 0.5,0.5;  0.625,0.535; 0.75,0.6; 0.875,0.7335; 1,1">
                                          <p:stCondLst>
                                            <p:cond delay="1986"/>
                                          </p:stCondLst>
                                        </p:cTn>
                                        <p:tgtEl>
                                          <p:spTgt spid="11"/>
                                        </p:tgtEl>
                                        <p:attrNameLst>
                                          <p:attrName>ppt_y</p:attrName>
                                        </p:attrNameLst>
                                      </p:cBhvr>
                                      <p:tavLst>
                                        <p:tav tm="0" fmla="#ppt_y-sin(pi*$)/27">
                                          <p:val>
                                            <p:fltVal val="0"/>
                                          </p:val>
                                        </p:tav>
                                        <p:tav tm="100000">
                                          <p:val>
                                            <p:fltVal val="1"/>
                                          </p:val>
                                        </p:tav>
                                      </p:tavLst>
                                    </p:anim>
                                    <p:anim calcmode="lin" valueType="num">
                                      <p:cBhvr>
                                        <p:cTn id="29" dur="246" tmFilter="0, 0; 0.125,0.2665; 0.25,0.4; 0.375,0.465; 0.5,0.5;  0.625,0.535; 0.75,0.6; 0.875,0.7335; 1,1">
                                          <p:stCondLst>
                                            <p:cond delay="2484"/>
                                          </p:stCondLst>
                                        </p:cTn>
                                        <p:tgtEl>
                                          <p:spTgt spid="11"/>
                                        </p:tgtEl>
                                        <p:attrNameLst>
                                          <p:attrName>ppt_y</p:attrName>
                                        </p:attrNameLst>
                                      </p:cBhvr>
                                      <p:tavLst>
                                        <p:tav tm="0" fmla="#ppt_y-sin(pi*$)/81">
                                          <p:val>
                                            <p:fltVal val="0"/>
                                          </p:val>
                                        </p:tav>
                                        <p:tav tm="100000">
                                          <p:val>
                                            <p:fltVal val="1"/>
                                          </p:val>
                                        </p:tav>
                                      </p:tavLst>
                                    </p:anim>
                                    <p:animScale>
                                      <p:cBhvr>
                                        <p:cTn id="30" dur="39">
                                          <p:stCondLst>
                                            <p:cond delay="975"/>
                                          </p:stCondLst>
                                        </p:cTn>
                                        <p:tgtEl>
                                          <p:spTgt spid="11"/>
                                        </p:tgtEl>
                                      </p:cBhvr>
                                      <p:to x="100000" y="60000"/>
                                    </p:animScale>
                                    <p:animScale>
                                      <p:cBhvr>
                                        <p:cTn id="31" dur="249" decel="50000">
                                          <p:stCondLst>
                                            <p:cond delay="1014"/>
                                          </p:stCondLst>
                                        </p:cTn>
                                        <p:tgtEl>
                                          <p:spTgt spid="11"/>
                                        </p:tgtEl>
                                      </p:cBhvr>
                                      <p:to x="100000" y="100000"/>
                                    </p:animScale>
                                    <p:animScale>
                                      <p:cBhvr>
                                        <p:cTn id="32" dur="39">
                                          <p:stCondLst>
                                            <p:cond delay="1968"/>
                                          </p:stCondLst>
                                        </p:cTn>
                                        <p:tgtEl>
                                          <p:spTgt spid="11"/>
                                        </p:tgtEl>
                                      </p:cBhvr>
                                      <p:to x="100000" y="80000"/>
                                    </p:animScale>
                                    <p:animScale>
                                      <p:cBhvr>
                                        <p:cTn id="33" dur="249" decel="50000">
                                          <p:stCondLst>
                                            <p:cond delay="2007"/>
                                          </p:stCondLst>
                                        </p:cTn>
                                        <p:tgtEl>
                                          <p:spTgt spid="11"/>
                                        </p:tgtEl>
                                      </p:cBhvr>
                                      <p:to x="100000" y="100000"/>
                                    </p:animScale>
                                    <p:animScale>
                                      <p:cBhvr>
                                        <p:cTn id="34" dur="39">
                                          <p:stCondLst>
                                            <p:cond delay="2463"/>
                                          </p:stCondLst>
                                        </p:cTn>
                                        <p:tgtEl>
                                          <p:spTgt spid="11"/>
                                        </p:tgtEl>
                                      </p:cBhvr>
                                      <p:to x="100000" y="90000"/>
                                    </p:animScale>
                                    <p:animScale>
                                      <p:cBhvr>
                                        <p:cTn id="35" dur="249" decel="50000">
                                          <p:stCondLst>
                                            <p:cond delay="2502"/>
                                          </p:stCondLst>
                                        </p:cTn>
                                        <p:tgtEl>
                                          <p:spTgt spid="11"/>
                                        </p:tgtEl>
                                      </p:cBhvr>
                                      <p:to x="100000" y="100000"/>
                                    </p:animScale>
                                    <p:animScale>
                                      <p:cBhvr>
                                        <p:cTn id="36" dur="39">
                                          <p:stCondLst>
                                            <p:cond delay="2712"/>
                                          </p:stCondLst>
                                        </p:cTn>
                                        <p:tgtEl>
                                          <p:spTgt spid="11"/>
                                        </p:tgtEl>
                                      </p:cBhvr>
                                      <p:to x="100000" y="95000"/>
                                    </p:animScale>
                                    <p:animScale>
                                      <p:cBhvr>
                                        <p:cTn id="37" dur="249" decel="50000">
                                          <p:stCondLst>
                                            <p:cond delay="2751"/>
                                          </p:stCondLst>
                                        </p:cTn>
                                        <p:tgtEl>
                                          <p:spTgt spid="11"/>
                                        </p:tgtEl>
                                      </p:cBhvr>
                                      <p:to x="100000" y="100000"/>
                                    </p:animScale>
                                  </p:childTnLst>
                                </p:cTn>
                              </p:par>
                              <p:par>
                                <p:cTn id="38" presetID="26" presetClass="entr" presetSubtype="0" fill="hold" grpId="0" nodeType="withEffect">
                                  <p:stCondLst>
                                    <p:cond delay="100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870">
                                          <p:stCondLst>
                                            <p:cond delay="0"/>
                                          </p:stCondLst>
                                        </p:cTn>
                                        <p:tgtEl>
                                          <p:spTgt spid="14"/>
                                        </p:tgtEl>
                                      </p:cBhvr>
                                    </p:animEffect>
                                    <p:anim calcmode="lin" valueType="num">
                                      <p:cBhvr>
                                        <p:cTn id="41" dur="2733"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99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996" tmFilter="0, 0; 0.125,0.2665; 0.25,0.4; 0.375,0.465; 0.5,0.5;  0.625,0.535; 0.75,0.6; 0.875,0.7335; 1,1">
                                          <p:stCondLst>
                                            <p:cond delay="996"/>
                                          </p:stCondLst>
                                        </p:cTn>
                                        <p:tgtEl>
                                          <p:spTgt spid="14"/>
                                        </p:tgtEl>
                                        <p:attrNameLst>
                                          <p:attrName>ppt_y</p:attrName>
                                        </p:attrNameLst>
                                      </p:cBhvr>
                                      <p:tavLst>
                                        <p:tav tm="0" fmla="#ppt_y-sin(pi*$)/9">
                                          <p:val>
                                            <p:fltVal val="0"/>
                                          </p:val>
                                        </p:tav>
                                        <p:tav tm="100000">
                                          <p:val>
                                            <p:fltVal val="1"/>
                                          </p:val>
                                        </p:tav>
                                      </p:tavLst>
                                    </p:anim>
                                    <p:anim calcmode="lin" valueType="num">
                                      <p:cBhvr>
                                        <p:cTn id="44" dur="498" tmFilter="0, 0; 0.125,0.2665; 0.25,0.4; 0.375,0.465; 0.5,0.5;  0.625,0.535; 0.75,0.6; 0.875,0.7335; 1,1">
                                          <p:stCondLst>
                                            <p:cond delay="1986"/>
                                          </p:stCondLst>
                                        </p:cTn>
                                        <p:tgtEl>
                                          <p:spTgt spid="14"/>
                                        </p:tgtEl>
                                        <p:attrNameLst>
                                          <p:attrName>ppt_y</p:attrName>
                                        </p:attrNameLst>
                                      </p:cBhvr>
                                      <p:tavLst>
                                        <p:tav tm="0" fmla="#ppt_y-sin(pi*$)/27">
                                          <p:val>
                                            <p:fltVal val="0"/>
                                          </p:val>
                                        </p:tav>
                                        <p:tav tm="100000">
                                          <p:val>
                                            <p:fltVal val="1"/>
                                          </p:val>
                                        </p:tav>
                                      </p:tavLst>
                                    </p:anim>
                                    <p:anim calcmode="lin" valueType="num">
                                      <p:cBhvr>
                                        <p:cTn id="45" dur="246" tmFilter="0, 0; 0.125,0.2665; 0.25,0.4; 0.375,0.465; 0.5,0.5;  0.625,0.535; 0.75,0.6; 0.875,0.7335; 1,1">
                                          <p:stCondLst>
                                            <p:cond delay="2484"/>
                                          </p:stCondLst>
                                        </p:cTn>
                                        <p:tgtEl>
                                          <p:spTgt spid="14"/>
                                        </p:tgtEl>
                                        <p:attrNameLst>
                                          <p:attrName>ppt_y</p:attrName>
                                        </p:attrNameLst>
                                      </p:cBhvr>
                                      <p:tavLst>
                                        <p:tav tm="0" fmla="#ppt_y-sin(pi*$)/81">
                                          <p:val>
                                            <p:fltVal val="0"/>
                                          </p:val>
                                        </p:tav>
                                        <p:tav tm="100000">
                                          <p:val>
                                            <p:fltVal val="1"/>
                                          </p:val>
                                        </p:tav>
                                      </p:tavLst>
                                    </p:anim>
                                    <p:animScale>
                                      <p:cBhvr>
                                        <p:cTn id="46" dur="39">
                                          <p:stCondLst>
                                            <p:cond delay="975"/>
                                          </p:stCondLst>
                                        </p:cTn>
                                        <p:tgtEl>
                                          <p:spTgt spid="14"/>
                                        </p:tgtEl>
                                      </p:cBhvr>
                                      <p:to x="100000" y="60000"/>
                                    </p:animScale>
                                    <p:animScale>
                                      <p:cBhvr>
                                        <p:cTn id="47" dur="249" decel="50000">
                                          <p:stCondLst>
                                            <p:cond delay="1014"/>
                                          </p:stCondLst>
                                        </p:cTn>
                                        <p:tgtEl>
                                          <p:spTgt spid="14"/>
                                        </p:tgtEl>
                                      </p:cBhvr>
                                      <p:to x="100000" y="100000"/>
                                    </p:animScale>
                                    <p:animScale>
                                      <p:cBhvr>
                                        <p:cTn id="48" dur="39">
                                          <p:stCondLst>
                                            <p:cond delay="1968"/>
                                          </p:stCondLst>
                                        </p:cTn>
                                        <p:tgtEl>
                                          <p:spTgt spid="14"/>
                                        </p:tgtEl>
                                      </p:cBhvr>
                                      <p:to x="100000" y="80000"/>
                                    </p:animScale>
                                    <p:animScale>
                                      <p:cBhvr>
                                        <p:cTn id="49" dur="249" decel="50000">
                                          <p:stCondLst>
                                            <p:cond delay="2007"/>
                                          </p:stCondLst>
                                        </p:cTn>
                                        <p:tgtEl>
                                          <p:spTgt spid="14"/>
                                        </p:tgtEl>
                                      </p:cBhvr>
                                      <p:to x="100000" y="100000"/>
                                    </p:animScale>
                                    <p:animScale>
                                      <p:cBhvr>
                                        <p:cTn id="50" dur="39">
                                          <p:stCondLst>
                                            <p:cond delay="2463"/>
                                          </p:stCondLst>
                                        </p:cTn>
                                        <p:tgtEl>
                                          <p:spTgt spid="14"/>
                                        </p:tgtEl>
                                      </p:cBhvr>
                                      <p:to x="100000" y="90000"/>
                                    </p:animScale>
                                    <p:animScale>
                                      <p:cBhvr>
                                        <p:cTn id="51" dur="249" decel="50000">
                                          <p:stCondLst>
                                            <p:cond delay="2502"/>
                                          </p:stCondLst>
                                        </p:cTn>
                                        <p:tgtEl>
                                          <p:spTgt spid="14"/>
                                        </p:tgtEl>
                                      </p:cBhvr>
                                      <p:to x="100000" y="100000"/>
                                    </p:animScale>
                                    <p:animScale>
                                      <p:cBhvr>
                                        <p:cTn id="52" dur="39">
                                          <p:stCondLst>
                                            <p:cond delay="2712"/>
                                          </p:stCondLst>
                                        </p:cTn>
                                        <p:tgtEl>
                                          <p:spTgt spid="14"/>
                                        </p:tgtEl>
                                      </p:cBhvr>
                                      <p:to x="100000" y="95000"/>
                                    </p:animScale>
                                    <p:animScale>
                                      <p:cBhvr>
                                        <p:cTn id="53" dur="249" decel="50000">
                                          <p:stCondLst>
                                            <p:cond delay="2751"/>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Effect transition="in" filter="fade">
                                      <p:cBhvr>
                                        <p:cTn id="58" dur="1000"/>
                                        <p:tgtEl>
                                          <p:spTgt spid="4">
                                            <p:txEl>
                                              <p:pRg st="3" end="3"/>
                                            </p:txEl>
                                          </p:spTgt>
                                        </p:tgtEl>
                                      </p:cBhvr>
                                    </p:animEffect>
                                    <p:anim calcmode="lin" valueType="num">
                                      <p:cBhvr>
                                        <p:cTn id="5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458" name="Picture 2" descr="C:\Users\Rae\Desktop\3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4776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34</a:t>
            </a:fld>
            <a:endParaRPr lang="en-US" dirty="0"/>
          </a:p>
        </p:txBody>
      </p:sp>
      <p:sp>
        <p:nvSpPr>
          <p:cNvPr id="4" name="Content Placeholder 8"/>
          <p:cNvSpPr txBox="1">
            <a:spLocks/>
          </p:cNvSpPr>
          <p:nvPr/>
        </p:nvSpPr>
        <p:spPr>
          <a:xfrm>
            <a:off x="182881" y="5075573"/>
            <a:ext cx="11863976" cy="1782427"/>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0"/>
            <a:r>
              <a:rPr lang="en-US" b="1" u="sng" dirty="0"/>
              <a:t>Note</a:t>
            </a:r>
            <a:r>
              <a:rPr lang="en-US" dirty="0"/>
              <a:t>:  According to </a:t>
            </a:r>
            <a:r>
              <a:rPr lang="en-US" b="1" dirty="0">
                <a:solidFill>
                  <a:srgbClr val="7030A0"/>
                </a:solidFill>
              </a:rPr>
              <a:t>Acts 20:15</a:t>
            </a:r>
            <a:r>
              <a:rPr lang="en-US" dirty="0"/>
              <a:t> </a:t>
            </a:r>
            <a:r>
              <a:rPr lang="en-US" sz="1600" i="1" dirty="0"/>
              <a:t>[KJV], </a:t>
            </a:r>
            <a:r>
              <a:rPr lang="en-US" dirty="0"/>
              <a:t>the ship in which Paul was on, </a:t>
            </a:r>
            <a:r>
              <a:rPr lang="en-US" b="1" u="sng" dirty="0">
                <a:solidFill>
                  <a:srgbClr val="C00000"/>
                </a:solidFill>
                <a:effectLst>
                  <a:outerShdw blurRad="38100" dist="38100" dir="2700000" algn="tl">
                    <a:srgbClr val="000000">
                      <a:alpha val="43137"/>
                    </a:srgbClr>
                  </a:outerShdw>
                </a:effectLst>
              </a:rPr>
              <a:t>tarried</a:t>
            </a:r>
            <a:r>
              <a:rPr lang="en-US" b="1" dirty="0"/>
              <a:t> at </a:t>
            </a:r>
            <a:r>
              <a:rPr lang="en-US" b="1" dirty="0" err="1"/>
              <a:t>Trogyllium</a:t>
            </a:r>
            <a:r>
              <a:rPr lang="en-US" dirty="0"/>
              <a:t>. Several of the early manuscripts omit the words, "</a:t>
            </a:r>
            <a:r>
              <a:rPr lang="en-US" b="1" u="sng" dirty="0">
                <a:solidFill>
                  <a:srgbClr val="C00000"/>
                </a:solidFill>
                <a:effectLst>
                  <a:outerShdw blurRad="38100" dist="38100" dir="2700000" algn="tl">
                    <a:srgbClr val="000000">
                      <a:alpha val="43137"/>
                    </a:srgbClr>
                  </a:outerShdw>
                </a:effectLst>
              </a:rPr>
              <a:t>tarried</a:t>
            </a:r>
            <a:r>
              <a:rPr lang="en-US" dirty="0"/>
              <a:t> at </a:t>
            </a:r>
            <a:r>
              <a:rPr lang="en-US" dirty="0" err="1"/>
              <a:t>Trogyllium</a:t>
            </a:r>
            <a:r>
              <a:rPr lang="en-US" dirty="0"/>
              <a:t>." </a:t>
            </a:r>
            <a:br>
              <a:rPr lang="en-US" dirty="0"/>
            </a:br>
            <a:r>
              <a:rPr lang="en-US" b="1" u="sng" dirty="0">
                <a:solidFill>
                  <a:srgbClr val="660033"/>
                </a:solidFill>
              </a:rPr>
              <a:t>Yet</a:t>
            </a:r>
            <a:r>
              <a:rPr lang="en-US" b="1" dirty="0">
                <a:solidFill>
                  <a:srgbClr val="660033"/>
                </a:solidFill>
              </a:rPr>
              <a:t>, </a:t>
            </a:r>
            <a:r>
              <a:rPr lang="en-US" b="1" u="sng" dirty="0">
                <a:solidFill>
                  <a:srgbClr val="660033"/>
                </a:solidFill>
              </a:rPr>
              <a:t>whether the words belon</a:t>
            </a:r>
            <a:r>
              <a:rPr lang="en-US" b="1" dirty="0">
                <a:solidFill>
                  <a:srgbClr val="660033"/>
                </a:solidFill>
              </a:rPr>
              <a:t>g</a:t>
            </a:r>
            <a:r>
              <a:rPr lang="en-US" b="1" u="sng" dirty="0">
                <a:solidFill>
                  <a:srgbClr val="660033"/>
                </a:solidFill>
              </a:rPr>
              <a:t>ed to the text or not</a:t>
            </a:r>
            <a:r>
              <a:rPr lang="en-US" b="1" dirty="0">
                <a:solidFill>
                  <a:srgbClr val="660033"/>
                </a:solidFill>
              </a:rPr>
              <a:t>, </a:t>
            </a:r>
            <a:r>
              <a:rPr lang="en-US" b="1" u="sng" dirty="0">
                <a:solidFill>
                  <a:srgbClr val="660033"/>
                </a:solidFill>
              </a:rPr>
              <a:t>Paul evidentl</a:t>
            </a:r>
            <a:r>
              <a:rPr lang="en-US" b="1" dirty="0">
                <a:solidFill>
                  <a:srgbClr val="660033"/>
                </a:solidFill>
              </a:rPr>
              <a:t>y p</a:t>
            </a:r>
            <a:r>
              <a:rPr lang="en-US" b="1" u="sng" dirty="0">
                <a:solidFill>
                  <a:srgbClr val="660033"/>
                </a:solidFill>
              </a:rPr>
              <a:t>assed the </a:t>
            </a:r>
            <a:r>
              <a:rPr lang="en-US" b="1" dirty="0">
                <a:solidFill>
                  <a:srgbClr val="660033"/>
                </a:solidFill>
              </a:rPr>
              <a:t>p</a:t>
            </a:r>
            <a:r>
              <a:rPr lang="en-US" b="1" u="sng" dirty="0">
                <a:solidFill>
                  <a:srgbClr val="660033"/>
                </a:solidFill>
              </a:rPr>
              <a:t>romontor</a:t>
            </a:r>
            <a:r>
              <a:rPr lang="en-US" b="1" dirty="0">
                <a:solidFill>
                  <a:srgbClr val="660033"/>
                </a:solidFill>
              </a:rPr>
              <a:t>y </a:t>
            </a:r>
            <a:r>
              <a:rPr lang="en-US" sz="1800" dirty="0">
                <a:solidFill>
                  <a:schemeClr val="tx1"/>
                </a:solidFill>
              </a:rPr>
              <a:t>[a point of high land that juts out into a large body of water],</a:t>
            </a:r>
            <a:r>
              <a:rPr lang="en-US" b="1" dirty="0">
                <a:solidFill>
                  <a:schemeClr val="tx1"/>
                </a:solidFill>
              </a:rPr>
              <a:t> </a:t>
            </a:r>
            <a:r>
              <a:rPr lang="en-US" b="1" dirty="0">
                <a:solidFill>
                  <a:srgbClr val="660033"/>
                </a:solidFill>
              </a:rPr>
              <a:t>and p</a:t>
            </a:r>
            <a:r>
              <a:rPr lang="en-US" b="1" u="sng" dirty="0">
                <a:solidFill>
                  <a:srgbClr val="660033"/>
                </a:solidFill>
              </a:rPr>
              <a:t>robabl</a:t>
            </a:r>
            <a:r>
              <a:rPr lang="en-US" b="1" dirty="0">
                <a:solidFill>
                  <a:srgbClr val="660033"/>
                </a:solidFill>
              </a:rPr>
              <a:t>y</a:t>
            </a:r>
            <a:r>
              <a:rPr lang="en-US" b="1" u="sng" dirty="0">
                <a:solidFill>
                  <a:srgbClr val="660033"/>
                </a:solidFill>
              </a:rPr>
              <a:t> sto</a:t>
            </a:r>
            <a:r>
              <a:rPr lang="en-US" b="1" dirty="0">
                <a:solidFill>
                  <a:srgbClr val="660033"/>
                </a:solidFill>
              </a:rPr>
              <a:t>pp</a:t>
            </a:r>
            <a:r>
              <a:rPr lang="en-US" b="1" u="sng" dirty="0">
                <a:solidFill>
                  <a:srgbClr val="660033"/>
                </a:solidFill>
              </a:rPr>
              <a:t>ed there</a:t>
            </a:r>
            <a:r>
              <a:rPr lang="en-US" dirty="0">
                <a:solidFill>
                  <a:srgbClr val="660033"/>
                </a:solidFill>
              </a:rPr>
              <a:t>.  </a:t>
            </a:r>
          </a:p>
        </p:txBody>
      </p:sp>
      <p:sp>
        <p:nvSpPr>
          <p:cNvPr id="8" name="Title 2"/>
          <p:cNvSpPr>
            <a:spLocks noGrp="1"/>
          </p:cNvSpPr>
          <p:nvPr>
            <p:ph type="ctrTitle"/>
          </p:nvPr>
        </p:nvSpPr>
        <p:spPr>
          <a:xfrm>
            <a:off x="311150" y="276893"/>
            <a:ext cx="7247941" cy="647700"/>
          </a:xfrm>
        </p:spPr>
        <p:txBody>
          <a:bodyPr>
            <a:normAutofit fontScale="90000"/>
          </a:bodyPr>
          <a:lstStyle/>
          <a:p>
            <a:pPr algn="l"/>
            <a:r>
              <a:rPr lang="en-US" sz="3100" dirty="0">
                <a:solidFill>
                  <a:schemeClr val="accent2">
                    <a:lumMod val="75000"/>
                  </a:schemeClr>
                </a:solidFill>
              </a:rPr>
              <a:t> vii)  </a:t>
            </a:r>
            <a:r>
              <a:rPr lang="en-US" dirty="0">
                <a:solidFill>
                  <a:schemeClr val="accent2">
                    <a:lumMod val="75000"/>
                  </a:schemeClr>
                </a:solidFill>
              </a:rPr>
              <a:t>More on </a:t>
            </a:r>
            <a:r>
              <a:rPr lang="en-US" dirty="0" err="1">
                <a:solidFill>
                  <a:schemeClr val="accent2">
                    <a:lumMod val="75000"/>
                  </a:schemeClr>
                </a:solidFill>
              </a:rPr>
              <a:t>Trogyllium</a:t>
            </a:r>
            <a:r>
              <a:rPr lang="en-US" dirty="0">
                <a:solidFill>
                  <a:schemeClr val="accent2">
                    <a:lumMod val="75000"/>
                  </a:schemeClr>
                </a:solidFill>
              </a:rPr>
              <a:t>  </a:t>
            </a:r>
            <a:r>
              <a:rPr lang="en-US" sz="2700" dirty="0">
                <a:solidFill>
                  <a:schemeClr val="accent2">
                    <a:lumMod val="75000"/>
                  </a:schemeClr>
                </a:solidFill>
              </a:rPr>
              <a:t>[</a:t>
            </a:r>
            <a:r>
              <a:rPr lang="en-US" sz="2700" dirty="0" err="1">
                <a:solidFill>
                  <a:schemeClr val="accent2">
                    <a:lumMod val="75000"/>
                  </a:schemeClr>
                </a:solidFill>
              </a:rPr>
              <a:t>con’t</a:t>
            </a:r>
            <a:r>
              <a:rPr lang="en-US" sz="2700" dirty="0">
                <a:solidFill>
                  <a:schemeClr val="accent2">
                    <a:lumMod val="75000"/>
                  </a:schemeClr>
                </a:solidFill>
              </a:rPr>
              <a:t>]  </a:t>
            </a:r>
            <a:endParaRPr lang="en-US" sz="2700" dirty="0"/>
          </a:p>
        </p:txBody>
      </p:sp>
      <p:grpSp>
        <p:nvGrpSpPr>
          <p:cNvPr id="7" name="Group 6"/>
          <p:cNvGrpSpPr/>
          <p:nvPr/>
        </p:nvGrpSpPr>
        <p:grpSpPr>
          <a:xfrm>
            <a:off x="338416" y="1040283"/>
            <a:ext cx="7486525" cy="4035290"/>
            <a:chOff x="225154" y="2517910"/>
            <a:chExt cx="7486525" cy="4035290"/>
          </a:xfrm>
        </p:grpSpPr>
        <p:pic>
          <p:nvPicPr>
            <p:cNvPr id="12291" name="Picture 3" descr="C:\Users\Rae\Desktop\acts 20  14-15.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154" y="2517910"/>
              <a:ext cx="7486525" cy="403529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359923" y="2597285"/>
              <a:ext cx="7198468" cy="2636196"/>
            </a:xfrm>
            <a:prstGeom prst="rect">
              <a:avLst/>
            </a:prstGeom>
            <a:blipFill>
              <a:blip r:embed="rId4">
                <a:extLst>
                  <a:ext uri="{BEBA8EAE-BF5A-486C-A8C5-ECC9F3942E4B}">
                    <a14:imgProps xmlns:a14="http://schemas.microsoft.com/office/drawing/2010/main">
                      <a14:imgLayer r:embed="rId5">
                        <a14:imgEffect>
                          <a14:saturation sat="66000"/>
                        </a14:imgEffect>
                      </a14:imgLayer>
                    </a14:imgProps>
                  </a:ext>
                </a:extLst>
              </a:blip>
              <a:tile tx="0" ty="0" sx="100000" sy="100000" flip="none" algn="tl"/>
            </a:blipFill>
            <a:ln>
              <a:solidFill>
                <a:srgbClr val="663300"/>
              </a:solid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21377762">
              <a:off x="1027147" y="5659734"/>
              <a:ext cx="3039971" cy="707886"/>
            </a:xfrm>
            <a:prstGeom prst="rect">
              <a:avLst/>
            </a:prstGeom>
            <a:noFill/>
            <a:scene3d>
              <a:camera prst="obliqueTopRigh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Acts 20:15</a:t>
              </a:r>
              <a:r>
                <a:rPr lang="en-US" sz="2800" b="1" spc="150" dirty="0">
                  <a:ln w="11430"/>
                  <a:solidFill>
                    <a:srgbClr val="F8F8F8"/>
                  </a:solidFill>
                  <a:effectLst>
                    <a:outerShdw blurRad="25400" algn="tl" rotWithShape="0">
                      <a:srgbClr val="000000">
                        <a:alpha val="43000"/>
                      </a:srgbClr>
                    </a:outerShdw>
                  </a:effectLst>
                </a:rPr>
                <a:t>b</a:t>
              </a:r>
              <a:endParaRPr lang="en-US" sz="4000" b="1" cap="none" spc="150" dirty="0">
                <a:ln w="11430"/>
                <a:solidFill>
                  <a:srgbClr val="F8F8F8"/>
                </a:solidFill>
                <a:effectLst>
                  <a:outerShdw blurRad="25400" algn="tl" rotWithShape="0">
                    <a:srgbClr val="000000">
                      <a:alpha val="43000"/>
                    </a:srgbClr>
                  </a:outerShdw>
                </a:effectLst>
              </a:endParaRPr>
            </a:p>
          </p:txBody>
        </p:sp>
        <p:sp>
          <p:nvSpPr>
            <p:cNvPr id="6" name="Rectangle 5"/>
            <p:cNvSpPr/>
            <p:nvPr/>
          </p:nvSpPr>
          <p:spPr>
            <a:xfrm>
              <a:off x="524255" y="2546424"/>
              <a:ext cx="6921574" cy="2585323"/>
            </a:xfrm>
            <a:prstGeom prst="rect">
              <a:avLst/>
            </a:prstGeom>
            <a:noFill/>
            <a:scene3d>
              <a:camera prst="orthographicFront"/>
              <a:lightRig rig="soft" dir="t">
                <a:rot lat="0" lon="0" rev="10800000"/>
              </a:lightRig>
            </a:scene3d>
            <a:sp3d>
              <a:bevelT/>
            </a:sp3d>
          </p:spPr>
          <p:txBody>
            <a:bodyPr wrap="square" lIns="91440" tIns="45720" rIns="91440" bIns="45720">
              <a:spAutoFit/>
              <a:sp3d extrusionH="57150">
                <a:bevelT w="27940" h="12700" prst="angle"/>
                <a:contourClr>
                  <a:srgbClr val="DDDDDD"/>
                </a:contourClr>
              </a:sp3d>
            </a:bodyPr>
            <a:lstStyle/>
            <a:p>
              <a:pPr algn="ctr"/>
              <a:r>
                <a:rPr lang="en-US" sz="5400" b="1" spc="150" dirty="0">
                  <a:ln w="11430">
                    <a:solidFill>
                      <a:srgbClr val="002060"/>
                    </a:solidFill>
                  </a:ln>
                  <a:solidFill>
                    <a:srgbClr val="F8F8F8"/>
                  </a:solidFill>
                  <a:effectLst>
                    <a:outerShdw blurRad="25400" algn="tl" rotWithShape="0">
                      <a:srgbClr val="000000">
                        <a:alpha val="43000"/>
                      </a:srgbClr>
                    </a:outerShdw>
                  </a:effectLst>
                </a:rPr>
                <a:t>“ … we arrived at Samos, and </a:t>
              </a:r>
              <a:r>
                <a:rPr lang="en-US" sz="5400" b="1" u="sng" spc="150" dirty="0">
                  <a:ln w="11430">
                    <a:solidFill>
                      <a:srgbClr val="002060"/>
                    </a:solidFill>
                  </a:ln>
                  <a:solidFill>
                    <a:srgbClr val="C00000"/>
                  </a:solidFill>
                </a:rPr>
                <a:t>tarried</a:t>
              </a:r>
              <a:r>
                <a:rPr lang="en-US" sz="5400" b="1" spc="150" dirty="0">
                  <a:ln w="11430">
                    <a:solidFill>
                      <a:srgbClr val="002060"/>
                    </a:solidFill>
                  </a:ln>
                  <a:solidFill>
                    <a:srgbClr val="F8F8F8"/>
                  </a:solidFill>
                  <a:effectLst>
                    <a:outerShdw blurRad="25400" algn="tl" rotWithShape="0">
                      <a:srgbClr val="000000">
                        <a:alpha val="43000"/>
                      </a:srgbClr>
                    </a:outerShdw>
                  </a:effectLst>
                </a:rPr>
                <a:t> </a:t>
              </a:r>
              <a:br>
                <a:rPr lang="en-US" sz="5400" b="1" spc="150" dirty="0">
                  <a:ln w="11430">
                    <a:solidFill>
                      <a:srgbClr val="002060"/>
                    </a:solidFill>
                  </a:ln>
                  <a:solidFill>
                    <a:srgbClr val="F8F8F8"/>
                  </a:solidFill>
                  <a:effectLst>
                    <a:outerShdw blurRad="25400" algn="tl" rotWithShape="0">
                      <a:srgbClr val="000000">
                        <a:alpha val="43000"/>
                      </a:srgbClr>
                    </a:outerShdw>
                  </a:effectLst>
                </a:rPr>
              </a:br>
              <a:r>
                <a:rPr lang="en-US" sz="5400" b="1" spc="150" dirty="0">
                  <a:ln w="11430">
                    <a:solidFill>
                      <a:srgbClr val="002060"/>
                    </a:solidFill>
                  </a:ln>
                  <a:solidFill>
                    <a:srgbClr val="F8F8F8"/>
                  </a:solidFill>
                  <a:effectLst>
                    <a:outerShdw blurRad="25400" algn="tl" rotWithShape="0">
                      <a:srgbClr val="000000">
                        <a:alpha val="43000"/>
                      </a:srgbClr>
                    </a:outerShdw>
                  </a:effectLst>
                </a:rPr>
                <a:t>at </a:t>
              </a:r>
              <a:r>
                <a:rPr lang="en-US" sz="5400" b="1" spc="150" dirty="0" err="1">
                  <a:ln w="11430">
                    <a:solidFill>
                      <a:srgbClr val="002060"/>
                    </a:solidFill>
                  </a:ln>
                  <a:solidFill>
                    <a:srgbClr val="F8F8F8"/>
                  </a:solidFill>
                  <a:effectLst>
                    <a:outerShdw blurRad="25400" algn="tl" rotWithShape="0">
                      <a:srgbClr val="000000">
                        <a:alpha val="43000"/>
                      </a:srgbClr>
                    </a:outerShdw>
                  </a:effectLst>
                </a:rPr>
                <a:t>Trogyllium</a:t>
              </a:r>
              <a:r>
                <a:rPr lang="en-US" sz="5400" b="1" spc="150" dirty="0">
                  <a:ln w="11430">
                    <a:solidFill>
                      <a:srgbClr val="002060"/>
                    </a:solidFill>
                  </a:ln>
                  <a:solidFill>
                    <a:srgbClr val="F8F8F8"/>
                  </a:solidFill>
                  <a:effectLst>
                    <a:outerShdw blurRad="25400" algn="tl" rotWithShape="0">
                      <a:srgbClr val="000000">
                        <a:alpha val="43000"/>
                      </a:srgbClr>
                    </a:outerShdw>
                  </a:effectLst>
                </a:rPr>
                <a:t> …”</a:t>
              </a:r>
              <a:endParaRPr lang="en-US" sz="5400" b="1" cap="none" spc="150" dirty="0">
                <a:ln w="11430">
                  <a:solidFill>
                    <a:srgbClr val="002060"/>
                  </a:solidFill>
                </a:ln>
                <a:solidFill>
                  <a:srgbClr val="F8F8F8"/>
                </a:solidFill>
                <a:effectLst>
                  <a:outerShdw blurRad="25400" algn="tl" rotWithShape="0">
                    <a:srgbClr val="000000">
                      <a:alpha val="43000"/>
                    </a:srgbClr>
                  </a:outerShdw>
                </a:effectLst>
              </a:endParaRPr>
            </a:p>
          </p:txBody>
        </p:sp>
      </p:grpSp>
      <p:pic>
        <p:nvPicPr>
          <p:cNvPr id="1026" name="Picture 2" descr="C:\Users\Rae\Desktop\Paul &amp; Pentecost\Maps 3rd journey\trogyllium - ephesu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17987" y="987525"/>
            <a:ext cx="3435863" cy="3813808"/>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5830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434" name="Picture 2" descr="C:\Users\Rae\Desktop\3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033"/>
            <a:ext cx="12192000" cy="6851396"/>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10647753" y="6538553"/>
            <a:ext cx="1549101" cy="365125"/>
          </a:xfrm>
        </p:spPr>
        <p:txBody>
          <a:bodyPr/>
          <a:lstStyle/>
          <a:p>
            <a:fld id="{6D22F896-40B5-4ADD-8801-0D06FADFA095}" type="slidenum">
              <a:rPr lang="en-US" smtClean="0"/>
              <a:pPr/>
              <a:t>35</a:t>
            </a:fld>
            <a:endParaRPr lang="en-US" dirty="0"/>
          </a:p>
        </p:txBody>
      </p:sp>
      <p:sp>
        <p:nvSpPr>
          <p:cNvPr id="5" name="Rectangle 4"/>
          <p:cNvSpPr/>
          <p:nvPr/>
        </p:nvSpPr>
        <p:spPr>
          <a:xfrm>
            <a:off x="1836052" y="811699"/>
            <a:ext cx="1247616"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t>Strait of</a:t>
            </a:r>
            <a:b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b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t>Mycale</a:t>
            </a:r>
          </a:p>
        </p:txBody>
      </p:sp>
      <p:cxnSp>
        <p:nvCxnSpPr>
          <p:cNvPr id="8" name="Straight Arrow Connector 7"/>
          <p:cNvCxnSpPr>
            <a:stCxn id="5" idx="2"/>
          </p:cNvCxnSpPr>
          <p:nvPr/>
        </p:nvCxnSpPr>
        <p:spPr>
          <a:xfrm>
            <a:off x="2459860" y="1396474"/>
            <a:ext cx="10963" cy="558786"/>
          </a:xfrm>
          <a:prstGeom prst="straightConnector1">
            <a:avLst/>
          </a:prstGeom>
          <a:ln w="38100">
            <a:headEnd type="diamond" w="med" len="med"/>
            <a:tailEnd type="triangle" w="med" len="med"/>
          </a:ln>
          <a:effectLst>
            <a:glow rad="228600">
              <a:schemeClr val="accent5">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a:off x="2383278" y="2879390"/>
            <a:ext cx="125222" cy="126459"/>
          </a:xfrm>
          <a:prstGeom prst="triangle">
            <a:avLst/>
          </a:prstGeom>
          <a:solidFill>
            <a:srgbClr val="EA3800"/>
          </a:solidFill>
          <a:ln>
            <a:solidFill>
              <a:srgbClr val="EA38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43703" y="3005849"/>
            <a:ext cx="2019344" cy="33855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err="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rgbClr val="FFFF00">
                      <a:alpha val="40000"/>
                    </a:srgbClr>
                  </a:glow>
                  <a:outerShdw blurRad="50800" dist="39000" dir="5460000" algn="tl">
                    <a:srgbClr val="000000">
                      <a:alpha val="38000"/>
                    </a:srgbClr>
                  </a:outerShdw>
                </a:effectLst>
                <a:latin typeface="Comic Sans MS" pitchFamily="66" charset="0"/>
              </a:rPr>
              <a:t>Trogyllium</a:t>
            </a: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rgbClr val="FFFF00">
                      <a:alpha val="40000"/>
                    </a:srgbClr>
                  </a:glow>
                  <a:outerShdw blurRad="50800" dist="39000" dir="5460000" algn="tl">
                    <a:srgbClr val="000000">
                      <a:alpha val="38000"/>
                    </a:srgbClr>
                  </a:outerShdw>
                </a:effectLst>
                <a:latin typeface="Comic Sans MS" pitchFamily="66" charset="0"/>
              </a:rPr>
              <a:t> Port</a:t>
            </a:r>
          </a:p>
        </p:txBody>
      </p:sp>
      <p:sp>
        <p:nvSpPr>
          <p:cNvPr id="14" name="Title 2"/>
          <p:cNvSpPr>
            <a:spLocks noGrp="1"/>
          </p:cNvSpPr>
          <p:nvPr>
            <p:ph type="ctrTitle"/>
          </p:nvPr>
        </p:nvSpPr>
        <p:spPr>
          <a:xfrm>
            <a:off x="311150" y="169885"/>
            <a:ext cx="11702510" cy="647700"/>
          </a:xfrm>
        </p:spPr>
        <p:txBody>
          <a:bodyPr>
            <a:normAutofit fontScale="90000"/>
          </a:bodyPr>
          <a:lstStyle/>
          <a:p>
            <a:r>
              <a:rPr lang="en-US" sz="3100" dirty="0">
                <a:solidFill>
                  <a:schemeClr val="accent2">
                    <a:lumMod val="75000"/>
                  </a:schemeClr>
                </a:solidFill>
              </a:rPr>
              <a:t> </a:t>
            </a:r>
            <a:r>
              <a:rPr lang="en-US" sz="3100" dirty="0">
                <a:solidFill>
                  <a:schemeClr val="accent2">
                    <a:lumMod val="75000"/>
                  </a:schemeClr>
                </a:solidFill>
                <a:effectLst>
                  <a:glow rad="228600">
                    <a:srgbClr val="FFFF00">
                      <a:alpha val="40000"/>
                    </a:srgbClr>
                  </a:glow>
                </a:effectLst>
              </a:rPr>
              <a:t>vii)  </a:t>
            </a:r>
            <a:r>
              <a:rPr lang="en-US" dirty="0">
                <a:solidFill>
                  <a:schemeClr val="accent2">
                    <a:lumMod val="75000"/>
                  </a:schemeClr>
                </a:solidFill>
                <a:effectLst>
                  <a:glow rad="228600">
                    <a:srgbClr val="FFFF00">
                      <a:alpha val="40000"/>
                    </a:srgbClr>
                  </a:glow>
                </a:effectLst>
              </a:rPr>
              <a:t>Sailing into </a:t>
            </a:r>
            <a:r>
              <a:rPr lang="en-US" dirty="0" err="1">
                <a:solidFill>
                  <a:schemeClr val="accent2">
                    <a:lumMod val="75000"/>
                  </a:schemeClr>
                </a:solidFill>
                <a:effectLst>
                  <a:glow rad="228600">
                    <a:srgbClr val="FFFF00">
                      <a:alpha val="40000"/>
                    </a:srgbClr>
                  </a:glow>
                </a:effectLst>
              </a:rPr>
              <a:t>Trogyllium</a:t>
            </a:r>
            <a:r>
              <a:rPr lang="en-US" dirty="0">
                <a:solidFill>
                  <a:schemeClr val="accent2">
                    <a:lumMod val="75000"/>
                  </a:schemeClr>
                </a:solidFill>
                <a:effectLst>
                  <a:glow rad="228600">
                    <a:srgbClr val="FFFF00">
                      <a:alpha val="40000"/>
                    </a:srgbClr>
                  </a:glow>
                </a:effectLst>
              </a:rPr>
              <a:t>  </a:t>
            </a:r>
            <a:r>
              <a:rPr lang="en-US" sz="2700" dirty="0">
                <a:solidFill>
                  <a:schemeClr val="accent2">
                    <a:lumMod val="75000"/>
                  </a:schemeClr>
                </a:solidFill>
                <a:effectLst>
                  <a:glow rad="228600">
                    <a:srgbClr val="FFFF00">
                      <a:alpha val="40000"/>
                    </a:srgbClr>
                  </a:glow>
                </a:effectLst>
              </a:rPr>
              <a:t>[</a:t>
            </a:r>
            <a:r>
              <a:rPr lang="en-US" sz="2700" dirty="0" err="1">
                <a:solidFill>
                  <a:schemeClr val="accent2">
                    <a:lumMod val="75000"/>
                  </a:schemeClr>
                </a:solidFill>
                <a:effectLst>
                  <a:glow rad="228600">
                    <a:srgbClr val="FFFF00">
                      <a:alpha val="40000"/>
                    </a:srgbClr>
                  </a:glow>
                </a:effectLst>
              </a:rPr>
              <a:t>con’t</a:t>
            </a:r>
            <a:r>
              <a:rPr lang="en-US" sz="2700" dirty="0">
                <a:solidFill>
                  <a:schemeClr val="accent2">
                    <a:lumMod val="75000"/>
                  </a:schemeClr>
                </a:solidFill>
                <a:effectLst>
                  <a:glow rad="228600">
                    <a:srgbClr val="FFFF00">
                      <a:alpha val="40000"/>
                    </a:srgbClr>
                  </a:glow>
                </a:effectLst>
              </a:rPr>
              <a:t>]</a:t>
            </a:r>
            <a:endParaRPr lang="en-US" sz="1600" dirty="0">
              <a:effectLst>
                <a:glow rad="228600">
                  <a:srgbClr val="FFFF00">
                    <a:alpha val="40000"/>
                  </a:srgbClr>
                </a:glow>
              </a:effectLst>
            </a:endParaRPr>
          </a:p>
        </p:txBody>
      </p:sp>
      <p:sp>
        <p:nvSpPr>
          <p:cNvPr id="15" name="Isosceles Triangle 14"/>
          <p:cNvSpPr/>
          <p:nvPr/>
        </p:nvSpPr>
        <p:spPr>
          <a:xfrm rot="10800000">
            <a:off x="6195252" y="4821272"/>
            <a:ext cx="125222" cy="126459"/>
          </a:xfrm>
          <a:prstGeom prst="triangle">
            <a:avLst/>
          </a:prstGeom>
          <a:solidFill>
            <a:srgbClr val="EA3800"/>
          </a:solidFill>
          <a:ln>
            <a:solidFill>
              <a:srgbClr val="EA38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8"/>
          <p:cNvSpPr txBox="1">
            <a:spLocks/>
          </p:cNvSpPr>
          <p:nvPr/>
        </p:nvSpPr>
        <p:spPr>
          <a:xfrm>
            <a:off x="233640" y="3930058"/>
            <a:ext cx="7624485" cy="2708867"/>
          </a:xfrm>
          <a:prstGeom prst="rect">
            <a:avLst/>
          </a:prstGeom>
          <a:solidFill>
            <a:schemeClr val="accent5">
              <a:lumMod val="20000"/>
              <a:lumOff val="80000"/>
            </a:schemeClr>
          </a:solidFill>
          <a:scene3d>
            <a:camera prst="orthographicFront"/>
            <a:lightRig rig="threePt" dir="t"/>
          </a:scene3d>
          <a:sp3d>
            <a:bevelT w="152400" h="50800" prst="softRound"/>
          </a:sp3d>
        </p:spPr>
        <p:txBody>
          <a:bodyPr>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0"/>
            <a:r>
              <a:rPr lang="en-US" sz="1800" b="1" dirty="0"/>
              <a:t>Bible atlases are split regarding the ship's route, whether it went west of Samos through open seas or followed the somewhat longer route along the coastline of Asia Minor through the Strait of Mycale.  </a:t>
            </a:r>
          </a:p>
          <a:p>
            <a:pPr marL="0" indent="0">
              <a:buNone/>
            </a:pPr>
            <a:r>
              <a:rPr lang="en-US" sz="1800" b="1" dirty="0"/>
              <a:t>Three factors </a:t>
            </a:r>
            <a:r>
              <a:rPr lang="en-US" sz="1800" b="1" dirty="0" err="1"/>
              <a:t>favour</a:t>
            </a:r>
            <a:r>
              <a:rPr lang="en-US" sz="1800" b="1" dirty="0"/>
              <a:t> the coastal route: </a:t>
            </a:r>
          </a:p>
          <a:p>
            <a:pPr marL="0" indent="0">
              <a:buNone/>
            </a:pPr>
            <a:r>
              <a:rPr lang="en-US" sz="1800" b="1" dirty="0"/>
              <a:t>(1) the open sea is more risky in the event of a storm</a:t>
            </a:r>
          </a:p>
          <a:p>
            <a:pPr marL="0" indent="0">
              <a:buNone/>
            </a:pPr>
            <a:r>
              <a:rPr lang="en-US" sz="1800" b="1" dirty="0"/>
              <a:t>(2) coasting vessels tend to stay close to ports and </a:t>
            </a:r>
          </a:p>
          <a:p>
            <a:pPr marL="0" indent="0">
              <a:buNone/>
            </a:pPr>
            <a:r>
              <a:rPr lang="en-US" sz="1800" b="1" dirty="0"/>
              <a:t>(3) the port of Samos was on the southeastern corner of the island toward Asia Minor.  The inside route would therefore be the safest and quickest.  </a:t>
            </a:r>
          </a:p>
          <a:p>
            <a:pPr lvl="0"/>
            <a:endParaRPr lang="en-US" dirty="0">
              <a:solidFill>
                <a:schemeClr val="accent5">
                  <a:lumMod val="20000"/>
                  <a:lumOff val="80000"/>
                </a:schemeClr>
              </a:solidFill>
            </a:endParaRPr>
          </a:p>
        </p:txBody>
      </p:sp>
      <p:sp>
        <p:nvSpPr>
          <p:cNvPr id="17" name="Content Placeholder 8"/>
          <p:cNvSpPr txBox="1">
            <a:spLocks/>
          </p:cNvSpPr>
          <p:nvPr/>
        </p:nvSpPr>
        <p:spPr>
          <a:xfrm>
            <a:off x="8010525" y="1294587"/>
            <a:ext cx="3924300" cy="5334814"/>
          </a:xfrm>
          <a:prstGeom prst="rect">
            <a:avLst/>
          </a:prstGeom>
          <a:solidFill>
            <a:schemeClr val="accent5">
              <a:lumMod val="20000"/>
              <a:lumOff val="80000"/>
            </a:schemeClr>
          </a:solidFill>
          <a:scene3d>
            <a:camera prst="orthographicFront"/>
            <a:lightRig rig="threePt" dir="t"/>
          </a:scene3d>
          <a:sp3d>
            <a:bevelT w="152400" h="50800" prst="softRound"/>
          </a:sp3d>
        </p:spPr>
        <p:txBody>
          <a:bodyPr>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1800" dirty="0"/>
              <a:t>Ahead of Paul's ship the Mycale Mountains loom some 1800+ feet </a:t>
            </a:r>
            <a:br>
              <a:rPr lang="en-US" sz="1800" dirty="0"/>
            </a:br>
            <a:r>
              <a:rPr lang="en-US" sz="1800" dirty="0"/>
              <a:t>[610 m] overhead, with their highest peak soaring to 3700+ feet [1237 m].  </a:t>
            </a:r>
            <a:r>
              <a:rPr lang="en-US" sz="1800" b="1" dirty="0"/>
              <a:t>Paul's ship would have been forced to turn westward to sail around Mycale, entering the narrow Strait of Mycale </a:t>
            </a:r>
            <a:r>
              <a:rPr lang="en-US" sz="1800" dirty="0"/>
              <a:t>[4000 feet/1300 m wide] that separated Asia Minor from the island of Samos.   </a:t>
            </a:r>
          </a:p>
          <a:p>
            <a:r>
              <a:rPr lang="en-US" sz="1800" dirty="0"/>
              <a:t>After passing through this strait, </a:t>
            </a:r>
            <a:r>
              <a:rPr lang="en-US" sz="1800" b="1" u="sng" dirty="0"/>
              <a:t>the shi</a:t>
            </a:r>
            <a:r>
              <a:rPr lang="en-US" sz="1800" b="1" dirty="0"/>
              <a:t>p p</a:t>
            </a:r>
            <a:r>
              <a:rPr lang="en-US" sz="1800" b="1" u="sng" dirty="0"/>
              <a:t>robabl</a:t>
            </a:r>
            <a:r>
              <a:rPr lang="en-US" sz="1800" b="1" dirty="0"/>
              <a:t>y</a:t>
            </a:r>
            <a:r>
              <a:rPr lang="en-US" sz="1800" b="1" u="sng" dirty="0"/>
              <a:t> sto</a:t>
            </a:r>
            <a:r>
              <a:rPr lang="en-US" sz="1800" b="1" dirty="0"/>
              <a:t>pp</a:t>
            </a:r>
            <a:r>
              <a:rPr lang="en-US" sz="1800" b="1" u="sng" dirty="0"/>
              <a:t>ed for food and water at Samos' main </a:t>
            </a:r>
            <a:r>
              <a:rPr lang="en-US" sz="1800" b="1" dirty="0"/>
              <a:t>p</a:t>
            </a:r>
            <a:r>
              <a:rPr lang="en-US" sz="1800" b="1" u="sng" dirty="0"/>
              <a:t>ort</a:t>
            </a:r>
            <a:r>
              <a:rPr lang="en-US" sz="1800" dirty="0"/>
              <a:t>.  </a:t>
            </a:r>
          </a:p>
          <a:p>
            <a:r>
              <a:rPr lang="en-US" sz="1800" dirty="0"/>
              <a:t>After replenishing the provisions, the ship next </a:t>
            </a:r>
            <a:r>
              <a:rPr lang="en-US" sz="1800" b="1" i="1" u="sng" dirty="0">
                <a:solidFill>
                  <a:srgbClr val="C00000"/>
                </a:solidFill>
              </a:rPr>
              <a:t>attem</a:t>
            </a:r>
            <a:r>
              <a:rPr lang="en-US" sz="1800" b="1" i="1" dirty="0">
                <a:solidFill>
                  <a:srgbClr val="C00000"/>
                </a:solidFill>
              </a:rPr>
              <a:t>p</a:t>
            </a:r>
            <a:r>
              <a:rPr lang="en-US" sz="1800" b="1" i="1" u="sng" dirty="0">
                <a:solidFill>
                  <a:srgbClr val="C00000"/>
                </a:solidFill>
              </a:rPr>
              <a:t>ted</a:t>
            </a:r>
            <a:r>
              <a:rPr lang="en-US" sz="1800" dirty="0"/>
              <a:t> to sail around Mycale.  </a:t>
            </a:r>
          </a:p>
          <a:p>
            <a:r>
              <a:rPr lang="en-US" sz="1800" dirty="0"/>
              <a:t>Why do we say “</a:t>
            </a:r>
            <a:r>
              <a:rPr lang="en-US" sz="1800" b="1" u="sng" dirty="0">
                <a:solidFill>
                  <a:srgbClr val="C00000"/>
                </a:solidFill>
              </a:rPr>
              <a:t>attem</a:t>
            </a:r>
            <a:r>
              <a:rPr lang="en-US" sz="1800" b="1" dirty="0">
                <a:solidFill>
                  <a:srgbClr val="C00000"/>
                </a:solidFill>
              </a:rPr>
              <a:t>p</a:t>
            </a:r>
            <a:r>
              <a:rPr lang="en-US" sz="1800" b="1" u="sng" dirty="0">
                <a:solidFill>
                  <a:srgbClr val="C00000"/>
                </a:solidFill>
              </a:rPr>
              <a:t>ted</a:t>
            </a:r>
            <a:r>
              <a:rPr lang="en-US" sz="1800" dirty="0"/>
              <a:t>”?  </a:t>
            </a:r>
          </a:p>
          <a:p>
            <a:pPr lvl="0"/>
            <a:endParaRPr lang="en-US" dirty="0">
              <a:solidFill>
                <a:schemeClr val="accent5">
                  <a:lumMod val="20000"/>
                  <a:lumOff val="80000"/>
                </a:schemeClr>
              </a:solidFill>
            </a:endParaRPr>
          </a:p>
        </p:txBody>
      </p:sp>
    </p:spTree>
    <p:extLst>
      <p:ext uri="{BB962C8B-B14F-4D97-AF65-F5344CB8AC3E}">
        <p14:creationId xmlns:p14="http://schemas.microsoft.com/office/powerpoint/2010/main" val="25487372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10" name="Picture 2" descr="C:\Users\Rae\Desktop\3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10647753" y="6538553"/>
            <a:ext cx="1549101" cy="365125"/>
          </a:xfrm>
        </p:spPr>
        <p:txBody>
          <a:bodyPr/>
          <a:lstStyle/>
          <a:p>
            <a:fld id="{6D22F896-40B5-4ADD-8801-0D06FADFA095}" type="slidenum">
              <a:rPr lang="en-US" smtClean="0"/>
              <a:pPr/>
              <a:t>36</a:t>
            </a:fld>
            <a:endParaRPr lang="en-US" dirty="0"/>
          </a:p>
        </p:txBody>
      </p:sp>
      <p:sp>
        <p:nvSpPr>
          <p:cNvPr id="5" name="Rectangle 4"/>
          <p:cNvSpPr/>
          <p:nvPr/>
        </p:nvSpPr>
        <p:spPr>
          <a:xfrm>
            <a:off x="1836052" y="811699"/>
            <a:ext cx="1247616"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t>Strait of</a:t>
            </a:r>
            <a:b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b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t>Mycale</a:t>
            </a:r>
          </a:p>
        </p:txBody>
      </p:sp>
      <p:cxnSp>
        <p:nvCxnSpPr>
          <p:cNvPr id="8" name="Straight Arrow Connector 7"/>
          <p:cNvCxnSpPr>
            <a:stCxn id="5" idx="2"/>
          </p:cNvCxnSpPr>
          <p:nvPr/>
        </p:nvCxnSpPr>
        <p:spPr>
          <a:xfrm>
            <a:off x="2459860" y="1396474"/>
            <a:ext cx="10963" cy="558786"/>
          </a:xfrm>
          <a:prstGeom prst="straightConnector1">
            <a:avLst/>
          </a:prstGeom>
          <a:ln w="38100">
            <a:headEnd type="diamond" w="med" len="med"/>
            <a:tailEnd type="triangle" w="med" len="med"/>
          </a:ln>
          <a:effectLst>
            <a:glow rad="228600">
              <a:schemeClr val="accent5">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a:off x="2383278" y="2879390"/>
            <a:ext cx="125222" cy="126459"/>
          </a:xfrm>
          <a:prstGeom prst="triangle">
            <a:avLst/>
          </a:prstGeom>
          <a:solidFill>
            <a:srgbClr val="EA3800"/>
          </a:solidFill>
          <a:ln>
            <a:solidFill>
              <a:srgbClr val="EA38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43703" y="3005849"/>
            <a:ext cx="2019344" cy="33855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err="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rgbClr val="FFFF00">
                      <a:alpha val="40000"/>
                    </a:srgbClr>
                  </a:glow>
                  <a:outerShdw blurRad="50800" dist="39000" dir="5460000" algn="tl">
                    <a:srgbClr val="000000">
                      <a:alpha val="38000"/>
                    </a:srgbClr>
                  </a:outerShdw>
                </a:effectLst>
                <a:latin typeface="Comic Sans MS" pitchFamily="66" charset="0"/>
              </a:rPr>
              <a:t>Trogyllium</a:t>
            </a: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rgbClr val="FFFF00">
                      <a:alpha val="40000"/>
                    </a:srgbClr>
                  </a:glow>
                  <a:outerShdw blurRad="50800" dist="39000" dir="5460000" algn="tl">
                    <a:srgbClr val="000000">
                      <a:alpha val="38000"/>
                    </a:srgbClr>
                  </a:outerShdw>
                </a:effectLst>
                <a:latin typeface="Comic Sans MS" pitchFamily="66" charset="0"/>
              </a:rPr>
              <a:t> Port</a:t>
            </a:r>
          </a:p>
        </p:txBody>
      </p:sp>
      <p:sp>
        <p:nvSpPr>
          <p:cNvPr id="14" name="Title 2"/>
          <p:cNvSpPr>
            <a:spLocks noGrp="1"/>
          </p:cNvSpPr>
          <p:nvPr>
            <p:ph type="ctrTitle"/>
          </p:nvPr>
        </p:nvSpPr>
        <p:spPr>
          <a:xfrm>
            <a:off x="311150" y="169885"/>
            <a:ext cx="11702510" cy="647700"/>
          </a:xfrm>
        </p:spPr>
        <p:txBody>
          <a:bodyPr>
            <a:normAutofit fontScale="90000"/>
          </a:bodyPr>
          <a:lstStyle/>
          <a:p>
            <a:r>
              <a:rPr lang="en-US" sz="3100" dirty="0">
                <a:solidFill>
                  <a:schemeClr val="accent2">
                    <a:lumMod val="75000"/>
                  </a:schemeClr>
                </a:solidFill>
              </a:rPr>
              <a:t> </a:t>
            </a:r>
            <a:r>
              <a:rPr lang="en-US" sz="3100" dirty="0">
                <a:solidFill>
                  <a:schemeClr val="accent2">
                    <a:lumMod val="75000"/>
                  </a:schemeClr>
                </a:solidFill>
                <a:effectLst>
                  <a:glow rad="228600">
                    <a:srgbClr val="FFFF00">
                      <a:alpha val="40000"/>
                    </a:srgbClr>
                  </a:glow>
                </a:effectLst>
              </a:rPr>
              <a:t>vii)  </a:t>
            </a:r>
            <a:r>
              <a:rPr lang="en-US" dirty="0">
                <a:solidFill>
                  <a:srgbClr val="C00000"/>
                </a:solidFill>
                <a:effectLst>
                  <a:glow rad="228600">
                    <a:srgbClr val="FFFF00">
                      <a:alpha val="40000"/>
                    </a:srgbClr>
                  </a:glow>
                </a:effectLst>
              </a:rPr>
              <a:t>Attempted</a:t>
            </a:r>
            <a:r>
              <a:rPr lang="en-US" dirty="0">
                <a:solidFill>
                  <a:schemeClr val="accent2">
                    <a:lumMod val="75000"/>
                  </a:schemeClr>
                </a:solidFill>
                <a:effectLst>
                  <a:glow rad="228600">
                    <a:srgbClr val="FFFF00">
                      <a:alpha val="40000"/>
                    </a:srgbClr>
                  </a:glow>
                </a:effectLst>
              </a:rPr>
              <a:t> Sailing into </a:t>
            </a:r>
            <a:r>
              <a:rPr lang="en-US" dirty="0" err="1">
                <a:solidFill>
                  <a:schemeClr val="accent2">
                    <a:lumMod val="75000"/>
                  </a:schemeClr>
                </a:solidFill>
                <a:effectLst>
                  <a:glow rad="228600">
                    <a:srgbClr val="FFFF00">
                      <a:alpha val="40000"/>
                    </a:srgbClr>
                  </a:glow>
                </a:effectLst>
              </a:rPr>
              <a:t>Trogyllium</a:t>
            </a:r>
            <a:r>
              <a:rPr lang="en-US" dirty="0">
                <a:solidFill>
                  <a:schemeClr val="accent2">
                    <a:lumMod val="75000"/>
                  </a:schemeClr>
                </a:solidFill>
                <a:effectLst>
                  <a:glow rad="228600">
                    <a:srgbClr val="FFFF00">
                      <a:alpha val="40000"/>
                    </a:srgbClr>
                  </a:glow>
                </a:effectLst>
              </a:rPr>
              <a:t>  </a:t>
            </a:r>
            <a:r>
              <a:rPr lang="en-US" sz="2700" dirty="0">
                <a:solidFill>
                  <a:schemeClr val="accent2">
                    <a:lumMod val="75000"/>
                  </a:schemeClr>
                </a:solidFill>
                <a:effectLst>
                  <a:glow rad="228600">
                    <a:srgbClr val="FFFF00">
                      <a:alpha val="40000"/>
                    </a:srgbClr>
                  </a:glow>
                </a:effectLst>
              </a:rPr>
              <a:t>[conclusion]</a:t>
            </a:r>
            <a:endParaRPr lang="en-US" sz="1600" dirty="0">
              <a:effectLst>
                <a:glow rad="228600">
                  <a:srgbClr val="FFFF00">
                    <a:alpha val="40000"/>
                  </a:srgbClr>
                </a:glow>
              </a:effectLst>
            </a:endParaRPr>
          </a:p>
        </p:txBody>
      </p:sp>
      <p:sp>
        <p:nvSpPr>
          <p:cNvPr id="15" name="Isosceles Triangle 14"/>
          <p:cNvSpPr/>
          <p:nvPr/>
        </p:nvSpPr>
        <p:spPr>
          <a:xfrm rot="10800000">
            <a:off x="6195252" y="4821272"/>
            <a:ext cx="125222" cy="126459"/>
          </a:xfrm>
          <a:prstGeom prst="triangle">
            <a:avLst/>
          </a:prstGeom>
          <a:solidFill>
            <a:srgbClr val="EA3800"/>
          </a:solidFill>
          <a:ln>
            <a:solidFill>
              <a:srgbClr val="EA38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8"/>
          <p:cNvSpPr txBox="1">
            <a:spLocks/>
          </p:cNvSpPr>
          <p:nvPr/>
        </p:nvSpPr>
        <p:spPr>
          <a:xfrm>
            <a:off x="233640" y="4495800"/>
            <a:ext cx="7624485" cy="2143125"/>
          </a:xfrm>
          <a:prstGeom prst="rect">
            <a:avLst/>
          </a:prstGeom>
          <a:solidFill>
            <a:srgbClr val="FFE7FF"/>
          </a:solidFill>
          <a:scene3d>
            <a:camera prst="orthographicFront"/>
            <a:lightRig rig="threePt" dir="t"/>
          </a:scene3d>
          <a:sp3d>
            <a:bevelT w="152400" h="50800" prst="softRound"/>
          </a:sp3d>
        </p:spPr>
        <p:txBody>
          <a:bodyPr>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1800" b="1" u="sng" dirty="0"/>
              <a:t>Remember</a:t>
            </a:r>
            <a:r>
              <a:rPr lang="en-US" sz="1800" dirty="0"/>
              <a:t>:  The KJV and many other texts add the words:  '</a:t>
            </a:r>
            <a:r>
              <a:rPr lang="en-US" sz="1800" b="1" dirty="0">
                <a:solidFill>
                  <a:srgbClr val="C00000"/>
                </a:solidFill>
              </a:rPr>
              <a:t>tarried</a:t>
            </a:r>
            <a:r>
              <a:rPr lang="en-US" sz="1800" dirty="0"/>
              <a:t> ("</a:t>
            </a:r>
            <a:r>
              <a:rPr lang="en-US" sz="1800" dirty="0">
                <a:solidFill>
                  <a:srgbClr val="C00000"/>
                </a:solidFill>
              </a:rPr>
              <a:t>stayed</a:t>
            </a:r>
            <a:r>
              <a:rPr lang="en-US" sz="1800" dirty="0"/>
              <a:t>" </a:t>
            </a:r>
            <a:r>
              <a:rPr lang="en-US" sz="1400" i="1" dirty="0"/>
              <a:t>NKJV</a:t>
            </a:r>
            <a:r>
              <a:rPr lang="en-US" sz="1800" dirty="0"/>
              <a:t>) </a:t>
            </a:r>
            <a:r>
              <a:rPr lang="en-US" sz="1800" b="1" dirty="0">
                <a:solidFill>
                  <a:srgbClr val="C00000"/>
                </a:solidFill>
              </a:rPr>
              <a:t>at </a:t>
            </a:r>
            <a:r>
              <a:rPr lang="en-US" sz="1800" b="1" dirty="0" err="1">
                <a:solidFill>
                  <a:srgbClr val="C00000"/>
                </a:solidFill>
              </a:rPr>
              <a:t>Trogyllium</a:t>
            </a:r>
            <a:r>
              <a:rPr lang="en-US" sz="1800" dirty="0">
                <a:solidFill>
                  <a:srgbClr val="C00000"/>
                </a:solidFill>
              </a:rPr>
              <a:t>.</a:t>
            </a:r>
            <a:r>
              <a:rPr lang="en-US" sz="1800" dirty="0"/>
              <a:t>'  </a:t>
            </a:r>
            <a:r>
              <a:rPr lang="en-US" sz="1800" b="1" dirty="0"/>
              <a:t>It is not known if this reading is original</a:t>
            </a:r>
            <a:r>
              <a:rPr lang="en-US" sz="1800" dirty="0"/>
              <a:t>.   </a:t>
            </a:r>
          </a:p>
          <a:p>
            <a:r>
              <a:rPr lang="en-US" sz="1800" b="1" u="sng" dirty="0"/>
              <a:t>However</a:t>
            </a:r>
            <a:r>
              <a:rPr lang="en-US" sz="1800" dirty="0"/>
              <a:t>, a significant geographical reference of the area may be noteworthy.   After sailing around the south eastern tip of Samos Island, </a:t>
            </a:r>
            <a:br>
              <a:rPr lang="en-US" sz="1800" dirty="0"/>
            </a:br>
            <a:r>
              <a:rPr lang="en-US" sz="1800" dirty="0"/>
              <a:t>it is very likely there were no winds to allow them to sail further that day.  </a:t>
            </a:r>
          </a:p>
          <a:p>
            <a:r>
              <a:rPr lang="en-US" sz="1800" b="1" dirty="0" err="1">
                <a:solidFill>
                  <a:srgbClr val="C00000"/>
                </a:solidFill>
              </a:rPr>
              <a:t>Trogyllium</a:t>
            </a:r>
            <a:r>
              <a:rPr lang="en-US" sz="1800" dirty="0"/>
              <a:t> is only about 4-5 miles south, at which place the captain would have found a place to anchor.  </a:t>
            </a:r>
            <a:r>
              <a:rPr lang="en-US" sz="1800" b="1" dirty="0"/>
              <a:t>This is the case even today.</a:t>
            </a:r>
            <a:endParaRPr lang="en-US" b="1" dirty="0">
              <a:solidFill>
                <a:schemeClr val="accent5">
                  <a:lumMod val="20000"/>
                  <a:lumOff val="80000"/>
                </a:schemeClr>
              </a:solidFill>
            </a:endParaRPr>
          </a:p>
        </p:txBody>
      </p:sp>
      <p:sp>
        <p:nvSpPr>
          <p:cNvPr id="17" name="Content Placeholder 8"/>
          <p:cNvSpPr txBox="1">
            <a:spLocks/>
          </p:cNvSpPr>
          <p:nvPr/>
        </p:nvSpPr>
        <p:spPr>
          <a:xfrm>
            <a:off x="8010525" y="1574801"/>
            <a:ext cx="3924300" cy="5054600"/>
          </a:xfrm>
          <a:prstGeom prst="rect">
            <a:avLst/>
          </a:prstGeom>
          <a:solidFill>
            <a:srgbClr val="FFE7FF"/>
          </a:solidFill>
          <a:scene3d>
            <a:camera prst="orthographicFront"/>
            <a:lightRig rig="threePt" dir="t"/>
          </a:scene3d>
          <a:sp3d>
            <a:bevelT w="152400" h="50800" prst="softRound"/>
          </a:sp3d>
        </p:spPr>
        <p:txBody>
          <a:bodyPr>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1800" dirty="0"/>
              <a:t>Thus, there would have been reason for Luke to write:  they '</a:t>
            </a:r>
            <a:r>
              <a:rPr lang="en-US" sz="1800" b="1" dirty="0">
                <a:solidFill>
                  <a:srgbClr val="C00000"/>
                </a:solidFill>
              </a:rPr>
              <a:t>tarried at </a:t>
            </a:r>
            <a:r>
              <a:rPr lang="en-US" sz="1800" b="1" dirty="0" err="1">
                <a:solidFill>
                  <a:srgbClr val="C00000"/>
                </a:solidFill>
              </a:rPr>
              <a:t>Trogyllium</a:t>
            </a:r>
            <a:r>
              <a:rPr lang="en-US" sz="1800" dirty="0"/>
              <a:t>' </a:t>
            </a:r>
            <a:r>
              <a:rPr lang="en-US" sz="1600" dirty="0"/>
              <a:t>[Acts 20:15].</a:t>
            </a:r>
            <a:r>
              <a:rPr lang="en-US" sz="1800" dirty="0"/>
              <a:t>                                     </a:t>
            </a:r>
            <a:r>
              <a:rPr lang="en-US" sz="1800" b="1" dirty="0"/>
              <a:t> The failure of the winds would have delayed the arrival of the apostolic party at Miletus by perhaps half a day.</a:t>
            </a:r>
            <a:r>
              <a:rPr lang="en-US" sz="1800" dirty="0"/>
              <a:t>  </a:t>
            </a:r>
          </a:p>
          <a:p>
            <a:r>
              <a:rPr lang="en-US" sz="1800" b="1" u="sng" dirty="0"/>
              <a:t>The </a:t>
            </a:r>
            <a:r>
              <a:rPr lang="en-US" sz="1800" b="1" dirty="0"/>
              <a:t>q</a:t>
            </a:r>
            <a:r>
              <a:rPr lang="en-US" sz="1800" b="1" u="sng" dirty="0"/>
              <a:t>uestion is</a:t>
            </a:r>
            <a:r>
              <a:rPr lang="en-US" sz="1800" dirty="0"/>
              <a:t>:  did they stay overnight in </a:t>
            </a:r>
            <a:r>
              <a:rPr lang="en-US" sz="1800" b="1" dirty="0" err="1">
                <a:solidFill>
                  <a:srgbClr val="C00000"/>
                </a:solidFill>
              </a:rPr>
              <a:t>Trogyllium</a:t>
            </a:r>
            <a:r>
              <a:rPr lang="en-US" sz="1800" dirty="0"/>
              <a:t> and proceed to </a:t>
            </a:r>
            <a:r>
              <a:rPr lang="en-US" sz="1800" b="1" dirty="0"/>
              <a:t>Miletus</a:t>
            </a:r>
            <a:r>
              <a:rPr lang="en-US" sz="1800" dirty="0"/>
              <a:t> “the next day”?</a:t>
            </a:r>
          </a:p>
          <a:p>
            <a:r>
              <a:rPr lang="en-US" sz="1800" b="1" u="sng" dirty="0"/>
              <a:t>Answer</a:t>
            </a:r>
            <a:r>
              <a:rPr lang="en-US" sz="1800" dirty="0"/>
              <a:t>:  Acts 20:15 confirms </a:t>
            </a:r>
            <a:br>
              <a:rPr lang="en-US" sz="1800" dirty="0"/>
            </a:br>
            <a:r>
              <a:rPr lang="en-US" sz="1800" dirty="0"/>
              <a:t>that is </a:t>
            </a:r>
            <a:r>
              <a:rPr lang="en-US" sz="1800" b="1" u="sng" dirty="0"/>
              <a:t>exactl</a:t>
            </a:r>
            <a:r>
              <a:rPr lang="en-US" sz="1800" b="1" dirty="0"/>
              <a:t>y</a:t>
            </a:r>
            <a:r>
              <a:rPr lang="en-US" sz="1800" dirty="0"/>
              <a:t> what happened.</a:t>
            </a:r>
          </a:p>
          <a:p>
            <a:r>
              <a:rPr lang="en-US" sz="1800" dirty="0"/>
              <a:t>Therefore:  the possible added words of '</a:t>
            </a:r>
            <a:r>
              <a:rPr lang="en-US" sz="1800" b="1" dirty="0">
                <a:solidFill>
                  <a:srgbClr val="C00000"/>
                </a:solidFill>
              </a:rPr>
              <a:t>tarried</a:t>
            </a:r>
            <a:r>
              <a:rPr lang="en-US" sz="1800" dirty="0"/>
              <a:t> ("</a:t>
            </a:r>
            <a:r>
              <a:rPr lang="en-US" sz="1800" dirty="0">
                <a:solidFill>
                  <a:srgbClr val="C00000"/>
                </a:solidFill>
              </a:rPr>
              <a:t>stayed</a:t>
            </a:r>
            <a:r>
              <a:rPr lang="en-US" sz="1800" dirty="0"/>
              <a:t>") </a:t>
            </a:r>
            <a:r>
              <a:rPr lang="en-US" sz="1800" b="1" dirty="0">
                <a:solidFill>
                  <a:srgbClr val="C00000"/>
                </a:solidFill>
              </a:rPr>
              <a:t>at</a:t>
            </a:r>
            <a:r>
              <a:rPr lang="en-US" sz="1800" dirty="0"/>
              <a:t> </a:t>
            </a:r>
            <a:r>
              <a:rPr lang="en-US" sz="1800" b="1" dirty="0" err="1">
                <a:solidFill>
                  <a:srgbClr val="C00000"/>
                </a:solidFill>
              </a:rPr>
              <a:t>Trogyllium</a:t>
            </a:r>
            <a:r>
              <a:rPr lang="en-US" sz="1800" dirty="0"/>
              <a:t>'– compliment the </a:t>
            </a:r>
            <a:br>
              <a:rPr lang="en-US" sz="1800" dirty="0"/>
            </a:br>
            <a:r>
              <a:rPr lang="en-US" sz="1800" dirty="0"/>
              <a:t>words of:  </a:t>
            </a:r>
            <a:r>
              <a:rPr lang="en-US" sz="1800" b="1" dirty="0"/>
              <a:t>“…the next day we came to Miletus.”  </a:t>
            </a:r>
          </a:p>
          <a:p>
            <a:pPr marL="0" indent="0">
              <a:buNone/>
            </a:pPr>
            <a:endParaRPr lang="en-US" dirty="0">
              <a:solidFill>
                <a:schemeClr val="accent5">
                  <a:lumMod val="20000"/>
                  <a:lumOff val="80000"/>
                </a:schemeClr>
              </a:solidFill>
            </a:endParaRPr>
          </a:p>
        </p:txBody>
      </p:sp>
    </p:spTree>
    <p:extLst>
      <p:ext uri="{BB962C8B-B14F-4D97-AF65-F5344CB8AC3E}">
        <p14:creationId xmlns:p14="http://schemas.microsoft.com/office/powerpoint/2010/main" val="161277023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100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1000"/>
                                        <p:tgtEl>
                                          <p:spTgt spid="17">
                                            <p:txEl>
                                              <p:pRg st="2" end="2"/>
                                            </p:txEl>
                                          </p:spTgt>
                                        </p:tgtEl>
                                      </p:cBhvr>
                                    </p:animEffect>
                                    <p:anim calcmode="lin" valueType="num">
                                      <p:cBhvr>
                                        <p:cTn id="21"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6" name="Picture 2" descr="C:\Users\Rae\Desktop\3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38"/>
            <a:ext cx="12212528" cy="6856462"/>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2" name="Slide Number Placeholder 6"/>
          <p:cNvSpPr>
            <a:spLocks noGrp="1"/>
          </p:cNvSpPr>
          <p:nvPr>
            <p:ph type="sldNum" sz="quarter" idx="12"/>
          </p:nvPr>
        </p:nvSpPr>
        <p:spPr>
          <a:xfrm>
            <a:off x="10642899" y="6497637"/>
            <a:ext cx="1549101" cy="365125"/>
          </a:xfrm>
        </p:spPr>
        <p:txBody>
          <a:bodyPr/>
          <a:lstStyle>
            <a:lvl1pPr algn="r">
              <a:defRPr sz="1200" b="1">
                <a:solidFill>
                  <a:schemeClr val="tx2"/>
                </a:solidFill>
              </a:defRPr>
            </a:lvl1pPr>
          </a:lstStyle>
          <a:p>
            <a:fld id="{6D22F896-40B5-4ADD-8801-0D06FADFA095}" type="slidenum">
              <a:rPr lang="en-US" smtClean="0"/>
              <a:pPr/>
              <a:t>37</a:t>
            </a:fld>
            <a:endParaRPr lang="en-US" dirty="0"/>
          </a:p>
        </p:txBody>
      </p:sp>
      <p:grpSp>
        <p:nvGrpSpPr>
          <p:cNvPr id="5" name="Group 4"/>
          <p:cNvGrpSpPr/>
          <p:nvPr/>
        </p:nvGrpSpPr>
        <p:grpSpPr>
          <a:xfrm>
            <a:off x="266700" y="704764"/>
            <a:ext cx="11631168" cy="851254"/>
            <a:chOff x="266700" y="704764"/>
            <a:chExt cx="11631168" cy="851254"/>
          </a:xfrm>
        </p:grpSpPr>
        <p:sp>
          <p:nvSpPr>
            <p:cNvPr id="6" name="Freeform 14"/>
            <p:cNvSpPr>
              <a:spLocks/>
            </p:cNvSpPr>
            <p:nvPr/>
          </p:nvSpPr>
          <p:spPr bwMode="hidden">
            <a:xfrm>
              <a:off x="6591185" y="834182"/>
              <a:ext cx="5306683"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7" name="Freeform 18"/>
            <p:cNvSpPr>
              <a:spLocks/>
            </p:cNvSpPr>
            <p:nvPr/>
          </p:nvSpPr>
          <p:spPr bwMode="hidden">
            <a:xfrm>
              <a:off x="266700" y="705880"/>
              <a:ext cx="10228996"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8" name="Freeform 22"/>
            <p:cNvSpPr>
              <a:spLocks/>
            </p:cNvSpPr>
            <p:nvPr/>
          </p:nvSpPr>
          <p:spPr bwMode="hidden">
            <a:xfrm>
              <a:off x="304800" y="718152"/>
              <a:ext cx="10436031"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9" name="Freeform 26"/>
            <p:cNvSpPr>
              <a:spLocks/>
            </p:cNvSpPr>
            <p:nvPr/>
          </p:nvSpPr>
          <p:spPr bwMode="hidden">
            <a:xfrm>
              <a:off x="5783220" y="704764"/>
              <a:ext cx="6102882"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grpSp>
      <p:sp>
        <p:nvSpPr>
          <p:cNvPr id="14" name="Title 2"/>
          <p:cNvSpPr>
            <a:spLocks noGrp="1"/>
          </p:cNvSpPr>
          <p:nvPr>
            <p:ph type="ctrTitle"/>
          </p:nvPr>
        </p:nvSpPr>
        <p:spPr>
          <a:xfrm>
            <a:off x="412750" y="111793"/>
            <a:ext cx="11347450" cy="647700"/>
          </a:xfrm>
        </p:spPr>
        <p:txBody>
          <a:bodyPr>
            <a:normAutofit fontScale="90000"/>
          </a:bodyPr>
          <a:lstStyle/>
          <a:p>
            <a:r>
              <a:rPr lang="en-US" dirty="0">
                <a:solidFill>
                  <a:schemeClr val="accent2">
                    <a:lumMod val="75000"/>
                  </a:schemeClr>
                </a:solidFill>
              </a:rPr>
              <a:t>What About Modern Day Literature?</a:t>
            </a:r>
            <a:endParaRPr lang="en-US" sz="2700" dirty="0"/>
          </a:p>
        </p:txBody>
      </p:sp>
      <p:sp>
        <p:nvSpPr>
          <p:cNvPr id="15" name="Content Placeholder 8"/>
          <p:cNvSpPr txBox="1">
            <a:spLocks/>
          </p:cNvSpPr>
          <p:nvPr/>
        </p:nvSpPr>
        <p:spPr>
          <a:xfrm>
            <a:off x="7457441" y="1647657"/>
            <a:ext cx="4137660" cy="5032543"/>
          </a:xfrm>
          <a:prstGeom prst="rect">
            <a:avLst/>
          </a:prstGeom>
          <a:solidFill>
            <a:schemeClr val="accent5">
              <a:lumMod val="20000"/>
              <a:lumOff val="80000"/>
              <a:alpha val="60000"/>
            </a:schemeClr>
          </a:solidFill>
          <a:scene3d>
            <a:camera prst="orthographicFront"/>
            <a:lightRig rig="threePt" dir="t"/>
          </a:scene3d>
          <a:sp3d>
            <a:bevelT w="152400" h="50800" prst="softRound"/>
          </a:sp3d>
        </p:spPr>
        <p:txBody>
          <a:bodyPr>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sz="1800" dirty="0"/>
              <a:t>The  following points must be remembered as some areas in this study are very tricky to understand for the details between </a:t>
            </a:r>
            <a:r>
              <a:rPr lang="en-US" sz="1800" b="1" dirty="0"/>
              <a:t>Miletus</a:t>
            </a:r>
            <a:r>
              <a:rPr lang="en-US" sz="1800" dirty="0"/>
              <a:t> &amp; </a:t>
            </a:r>
            <a:r>
              <a:rPr lang="en-US" sz="1800" b="1" dirty="0"/>
              <a:t>Ephesus</a:t>
            </a:r>
            <a:r>
              <a:rPr lang="en-US" sz="1800" dirty="0"/>
              <a:t>:</a:t>
            </a:r>
          </a:p>
          <a:p>
            <a:pPr lvl="0"/>
            <a:r>
              <a:rPr lang="en-US" sz="1800" dirty="0"/>
              <a:t>The landscape, seascape, and general environmental concerns will be logically considered next. </a:t>
            </a:r>
          </a:p>
          <a:p>
            <a:pPr lvl="0"/>
            <a:r>
              <a:rPr lang="en-US" sz="1800" dirty="0"/>
              <a:t>Consideration will also be given to routes, plains, mountains and the ways through them. </a:t>
            </a:r>
          </a:p>
          <a:p>
            <a:pPr lvl="0"/>
            <a:r>
              <a:rPr lang="en-US" sz="1800" dirty="0"/>
              <a:t>Bodies of water and the passages across them will be examined closely. </a:t>
            </a:r>
          </a:p>
          <a:p>
            <a:pPr lvl="0"/>
            <a:r>
              <a:rPr lang="en-US" sz="1800" dirty="0"/>
              <a:t>An understanding of the physical environment </a:t>
            </a:r>
            <a:r>
              <a:rPr lang="en-US" sz="1400" dirty="0"/>
              <a:t>[at that time]</a:t>
            </a:r>
            <a:r>
              <a:rPr lang="en-US" sz="1800" dirty="0"/>
              <a:t> is not only useful but essential when one is </a:t>
            </a:r>
            <a:br>
              <a:rPr lang="en-US" sz="1800" dirty="0"/>
            </a:br>
            <a:r>
              <a:rPr lang="en-US" sz="1800" dirty="0"/>
              <a:t>trying to understand any ancient </a:t>
            </a:r>
            <a:br>
              <a:rPr lang="en-US" sz="1800" dirty="0"/>
            </a:br>
            <a:r>
              <a:rPr lang="en-US" sz="1800" dirty="0"/>
              <a:t>city in the Acts study.</a:t>
            </a:r>
          </a:p>
        </p:txBody>
      </p:sp>
      <p:sp>
        <p:nvSpPr>
          <p:cNvPr id="16" name="Content Placeholder 8"/>
          <p:cNvSpPr txBox="1">
            <a:spLocks/>
          </p:cNvSpPr>
          <p:nvPr/>
        </p:nvSpPr>
        <p:spPr>
          <a:xfrm>
            <a:off x="662940" y="1203913"/>
            <a:ext cx="3225800" cy="4163762"/>
          </a:xfrm>
          <a:prstGeom prst="rect">
            <a:avLst/>
          </a:prstGeom>
          <a:solidFill>
            <a:schemeClr val="accent5">
              <a:lumMod val="20000"/>
              <a:lumOff val="80000"/>
              <a:alpha val="60000"/>
            </a:schemeClr>
          </a:solidFill>
          <a:scene3d>
            <a:camera prst="orthographicFront"/>
            <a:lightRig rig="threePt" dir="t"/>
          </a:scene3d>
          <a:sp3d>
            <a:bevelT w="152400" h="50800" prst="softRound"/>
          </a:sp3d>
        </p:spPr>
        <p:txBody>
          <a:bodyPr>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1800" dirty="0"/>
              <a:t>After </a:t>
            </a:r>
            <a:r>
              <a:rPr lang="en-US" sz="1800" b="1" dirty="0" err="1"/>
              <a:t>Trogyllium</a:t>
            </a:r>
            <a:r>
              <a:rPr lang="en-US" sz="1800" dirty="0"/>
              <a:t>, the next stop for Paul was </a:t>
            </a:r>
            <a:r>
              <a:rPr lang="en-US" sz="1800" b="1" dirty="0"/>
              <a:t>Miletus</a:t>
            </a:r>
            <a:r>
              <a:rPr lang="en-US" sz="1800" dirty="0"/>
              <a:t>.</a:t>
            </a:r>
          </a:p>
          <a:p>
            <a:r>
              <a:rPr lang="en-US" sz="1800" b="1" dirty="0"/>
              <a:t>This part of the study is a primary focus specifically related to the geography and history of this area due to the events that happen between Miletus and Ephesus – </a:t>
            </a:r>
            <a:r>
              <a:rPr lang="en-US" sz="1800" b="1" u="sng" dirty="0">
                <a:solidFill>
                  <a:srgbClr val="C00000"/>
                </a:solidFill>
              </a:rPr>
              <a:t>AND</a:t>
            </a:r>
            <a:r>
              <a:rPr lang="en-US" sz="1800" b="1" dirty="0"/>
              <a:t> – the journey of the elders.  </a:t>
            </a:r>
            <a:endParaRPr lang="en-US" sz="1800" dirty="0"/>
          </a:p>
          <a:p>
            <a:r>
              <a:rPr lang="en-US" sz="1800" b="1" dirty="0">
                <a:solidFill>
                  <a:srgbClr val="C00000"/>
                </a:solidFill>
              </a:rPr>
              <a:t>Important Note</a:t>
            </a:r>
            <a:r>
              <a:rPr lang="en-US" sz="1800" dirty="0">
                <a:solidFill>
                  <a:srgbClr val="C00000"/>
                </a:solidFill>
              </a:rPr>
              <a:t>:  </a:t>
            </a:r>
            <a:r>
              <a:rPr lang="en-US" sz="1800" dirty="0"/>
              <a:t>Modern day literature will not be reliable enough to break open some details.  </a:t>
            </a:r>
          </a:p>
        </p:txBody>
      </p:sp>
    </p:spTree>
    <p:extLst>
      <p:ext uri="{BB962C8B-B14F-4D97-AF65-F5344CB8AC3E}">
        <p14:creationId xmlns:p14="http://schemas.microsoft.com/office/powerpoint/2010/main" val="395478464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1000"/>
                                        <p:tgtEl>
                                          <p:spTgt spid="15">
                                            <p:txEl>
                                              <p:pRg st="1" end="1"/>
                                            </p:txEl>
                                          </p:spTgt>
                                        </p:tgtEl>
                                      </p:cBhvr>
                                    </p:animEffect>
                                    <p:anim calcmode="lin" valueType="num">
                                      <p:cBhvr>
                                        <p:cTn id="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animEffect transition="in" filter="fade">
                                      <p:cBhvr>
                                        <p:cTn id="21" dur="1000"/>
                                        <p:tgtEl>
                                          <p:spTgt spid="15">
                                            <p:txEl>
                                              <p:pRg st="3" end="3"/>
                                            </p:txEl>
                                          </p:spTgt>
                                        </p:tgtEl>
                                      </p:cBhvr>
                                    </p:animEffect>
                                    <p:anim calcmode="lin" valueType="num">
                                      <p:cBhvr>
                                        <p:cTn id="22"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4" end="4"/>
                                            </p:txEl>
                                          </p:spTgt>
                                        </p:tgtEl>
                                        <p:attrNameLst>
                                          <p:attrName>style.visibility</p:attrName>
                                        </p:attrNameLst>
                                      </p:cBhvr>
                                      <p:to>
                                        <p:strVal val="visible"/>
                                      </p:to>
                                    </p:set>
                                    <p:animEffect transition="in" filter="fade">
                                      <p:cBhvr>
                                        <p:cTn id="28" dur="1000"/>
                                        <p:tgtEl>
                                          <p:spTgt spid="15">
                                            <p:txEl>
                                              <p:pRg st="4" end="4"/>
                                            </p:txEl>
                                          </p:spTgt>
                                        </p:tgtEl>
                                      </p:cBhvr>
                                    </p:animEffect>
                                    <p:anim calcmode="lin" valueType="num">
                                      <p:cBhvr>
                                        <p:cTn id="29"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362" name="Picture 2" descr="C:\Users\Rae\Desktop\3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2001"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38</a:t>
            </a:fld>
            <a:endParaRPr lang="en-US" dirty="0"/>
          </a:p>
        </p:txBody>
      </p:sp>
      <p:sp>
        <p:nvSpPr>
          <p:cNvPr id="7" name="Title 2"/>
          <p:cNvSpPr>
            <a:spLocks noGrp="1"/>
          </p:cNvSpPr>
          <p:nvPr>
            <p:ph type="ctrTitle"/>
          </p:nvPr>
        </p:nvSpPr>
        <p:spPr>
          <a:xfrm>
            <a:off x="412750" y="111793"/>
            <a:ext cx="11347450" cy="647700"/>
          </a:xfrm>
        </p:spPr>
        <p:txBody>
          <a:bodyPr>
            <a:normAutofit fontScale="90000"/>
          </a:bodyPr>
          <a:lstStyle/>
          <a:p>
            <a:r>
              <a:rPr lang="en-US" dirty="0">
                <a:solidFill>
                  <a:schemeClr val="accent2">
                    <a:lumMod val="75000"/>
                  </a:schemeClr>
                </a:solidFill>
              </a:rPr>
              <a:t>What About Modern Day Literature?  </a:t>
            </a:r>
            <a:r>
              <a:rPr lang="en-US" sz="3100" dirty="0">
                <a:solidFill>
                  <a:schemeClr val="accent2">
                    <a:lumMod val="75000"/>
                  </a:schemeClr>
                </a:solidFill>
              </a:rPr>
              <a:t>[</a:t>
            </a:r>
            <a:r>
              <a:rPr lang="en-US" sz="3100" dirty="0" err="1">
                <a:solidFill>
                  <a:schemeClr val="accent2">
                    <a:lumMod val="75000"/>
                  </a:schemeClr>
                </a:solidFill>
              </a:rPr>
              <a:t>con’t</a:t>
            </a:r>
            <a:r>
              <a:rPr lang="en-US" sz="3100" dirty="0">
                <a:solidFill>
                  <a:schemeClr val="accent2">
                    <a:lumMod val="75000"/>
                  </a:schemeClr>
                </a:solidFill>
              </a:rPr>
              <a:t>]</a:t>
            </a:r>
            <a:endParaRPr lang="en-US" sz="1800" dirty="0"/>
          </a:p>
        </p:txBody>
      </p:sp>
      <p:grpSp>
        <p:nvGrpSpPr>
          <p:cNvPr id="8" name="Group 7"/>
          <p:cNvGrpSpPr/>
          <p:nvPr/>
        </p:nvGrpSpPr>
        <p:grpSpPr>
          <a:xfrm>
            <a:off x="266700" y="704764"/>
            <a:ext cx="11631168" cy="851254"/>
            <a:chOff x="266700" y="704764"/>
            <a:chExt cx="11631168" cy="851254"/>
          </a:xfrm>
        </p:grpSpPr>
        <p:sp>
          <p:nvSpPr>
            <p:cNvPr id="9" name="Freeform 14"/>
            <p:cNvSpPr>
              <a:spLocks/>
            </p:cNvSpPr>
            <p:nvPr/>
          </p:nvSpPr>
          <p:spPr bwMode="hidden">
            <a:xfrm>
              <a:off x="6591185" y="834182"/>
              <a:ext cx="5306683"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6700" y="705880"/>
              <a:ext cx="10228996"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04800" y="718152"/>
              <a:ext cx="10436031"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783220" y="704764"/>
              <a:ext cx="6102882"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grpSp>
      <p:pic>
        <p:nvPicPr>
          <p:cNvPr id="3075" name="Picture 3" descr="C:\Users\Rae\Desktop\Art for CCC\1. Art - Main File\PPT Bkgds\b37.2    14 KM.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285162" y="1651000"/>
            <a:ext cx="6788738" cy="4825268"/>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3" name="Rectangle 12"/>
          <p:cNvSpPr/>
          <p:nvPr/>
        </p:nvSpPr>
        <p:spPr>
          <a:xfrm>
            <a:off x="430380" y="1770712"/>
            <a:ext cx="6529220" cy="3170099"/>
          </a:xfrm>
          <a:prstGeom prst="rect">
            <a:avLst/>
          </a:prstGeom>
        </p:spPr>
        <p:txBody>
          <a:bodyPr wrap="square">
            <a:spAutoFit/>
            <a:scene3d>
              <a:camera prst="orthographicFront"/>
              <a:lightRig rig="threePt" dir="t"/>
            </a:scene3d>
            <a:sp3d extrusionH="57150">
              <a:bevelT w="38100" h="38100" prst="angle"/>
            </a:sp3d>
          </a:bodyPr>
          <a:lstStyle/>
          <a:p>
            <a:r>
              <a:rPr lang="en-US" sz="2000" b="1" i="1" dirty="0">
                <a:solidFill>
                  <a:schemeClr val="tx2"/>
                </a:solidFill>
              </a:rPr>
              <a:t>A simple paraphrase of Acts 20:15-17 – the text in question: </a:t>
            </a:r>
            <a:r>
              <a:rPr lang="en-US" sz="1600" b="1" i="1" dirty="0">
                <a:solidFill>
                  <a:schemeClr val="tx2"/>
                </a:solidFill>
              </a:rPr>
              <a:t> </a:t>
            </a:r>
            <a:endParaRPr lang="en-US" sz="1600" b="1" dirty="0">
              <a:solidFill>
                <a:schemeClr val="tx2"/>
              </a:solidFill>
            </a:endParaRPr>
          </a:p>
          <a:p>
            <a:pPr marL="285750" lvl="0" indent="-285750">
              <a:buFont typeface="Wingdings" pitchFamily="2" charset="2"/>
              <a:buChar char="ü"/>
            </a:pPr>
            <a:r>
              <a:rPr lang="en-US" i="1" dirty="0"/>
              <a:t>From there we sailed </a:t>
            </a:r>
            <a:r>
              <a:rPr lang="en-US" b="1" i="1" dirty="0">
                <a:solidFill>
                  <a:srgbClr val="C00000"/>
                </a:solidFill>
              </a:rPr>
              <a:t>on the following day </a:t>
            </a:r>
            <a:r>
              <a:rPr lang="en-US" i="1" dirty="0"/>
              <a:t>and arrived </a:t>
            </a:r>
            <a:br>
              <a:rPr lang="en-US" i="1" dirty="0"/>
            </a:br>
            <a:r>
              <a:rPr lang="en-US" i="1" dirty="0"/>
              <a:t>offshore of </a:t>
            </a:r>
            <a:r>
              <a:rPr lang="en-US" b="1" i="1" dirty="0"/>
              <a:t>Chios</a:t>
            </a:r>
            <a:r>
              <a:rPr lang="en-US" i="1" dirty="0"/>
              <a:t>. </a:t>
            </a:r>
          </a:p>
          <a:p>
            <a:pPr marL="285750" lvl="0" indent="-285750">
              <a:buFont typeface="Wingdings" pitchFamily="2" charset="2"/>
              <a:buChar char="ü"/>
            </a:pPr>
            <a:r>
              <a:rPr lang="en-US" i="1" dirty="0"/>
              <a:t>And </a:t>
            </a:r>
            <a:r>
              <a:rPr lang="en-US" b="1" i="1" dirty="0">
                <a:solidFill>
                  <a:srgbClr val="C00000"/>
                </a:solidFill>
              </a:rPr>
              <a:t>the next day </a:t>
            </a:r>
            <a:r>
              <a:rPr lang="en-US" i="1" dirty="0"/>
              <a:t>we </a:t>
            </a:r>
            <a:r>
              <a:rPr lang="en-US" b="1" i="1" dirty="0"/>
              <a:t>approached</a:t>
            </a:r>
            <a:r>
              <a:rPr lang="en-US" i="1" dirty="0"/>
              <a:t> </a:t>
            </a:r>
            <a:r>
              <a:rPr lang="en-US" b="1" i="1" dirty="0"/>
              <a:t>Samos</a:t>
            </a:r>
            <a:r>
              <a:rPr lang="en-US" i="1" dirty="0"/>
              <a:t> </a:t>
            </a:r>
          </a:p>
          <a:p>
            <a:pPr marL="285750" lvl="0" indent="-285750">
              <a:buFont typeface="Wingdings" pitchFamily="2" charset="2"/>
              <a:buChar char="ü"/>
            </a:pPr>
            <a:r>
              <a:rPr lang="en-US" i="1" dirty="0"/>
              <a:t>and </a:t>
            </a:r>
            <a:r>
              <a:rPr lang="en-US" b="1" i="1" dirty="0">
                <a:solidFill>
                  <a:srgbClr val="C00000"/>
                </a:solidFill>
              </a:rPr>
              <a:t>tarried</a:t>
            </a:r>
            <a:r>
              <a:rPr lang="en-US" b="1" i="1" dirty="0"/>
              <a:t> at </a:t>
            </a:r>
            <a:r>
              <a:rPr lang="en-US" b="1" i="1" dirty="0" err="1"/>
              <a:t>Trogyllium</a:t>
            </a:r>
            <a:r>
              <a:rPr lang="en-US" i="1" dirty="0"/>
              <a:t>, </a:t>
            </a:r>
          </a:p>
          <a:p>
            <a:pPr marL="285750" lvl="0" indent="-285750">
              <a:buFont typeface="Wingdings" pitchFamily="2" charset="2"/>
              <a:buChar char="ü"/>
            </a:pPr>
            <a:r>
              <a:rPr lang="en-US" i="1" dirty="0"/>
              <a:t>and </a:t>
            </a:r>
            <a:r>
              <a:rPr lang="en-US" b="1" i="1" dirty="0">
                <a:solidFill>
                  <a:srgbClr val="C00000"/>
                </a:solidFill>
              </a:rPr>
              <a:t>the day after </a:t>
            </a:r>
            <a:r>
              <a:rPr lang="en-US" i="1" dirty="0"/>
              <a:t>we came to </a:t>
            </a:r>
            <a:r>
              <a:rPr lang="en-US" b="1" i="1" dirty="0"/>
              <a:t>Miletus</a:t>
            </a:r>
            <a:r>
              <a:rPr lang="en-US" i="1" dirty="0"/>
              <a:t>. </a:t>
            </a:r>
          </a:p>
          <a:p>
            <a:pPr marL="742950" lvl="1" indent="-285750">
              <a:buFont typeface="Arial" pitchFamily="34" charset="0"/>
              <a:buChar char="•"/>
            </a:pPr>
            <a:r>
              <a:rPr lang="en-US" i="1" dirty="0"/>
              <a:t>For Paul had decided to sail past Ephesus, so that he might not lose time in Asia.  For he was hurrying to be in Jerusalem, if possible, on the day of Pentecost. </a:t>
            </a:r>
          </a:p>
          <a:p>
            <a:pPr marL="285750" indent="-285750">
              <a:buFont typeface="Wingdings" pitchFamily="2" charset="2"/>
              <a:buChar char="ü"/>
            </a:pPr>
            <a:r>
              <a:rPr lang="en-US" i="1" dirty="0"/>
              <a:t>From Miletus Paul sent a {messenger} to Ephesus to summon the local elders.  And when they [the elders] came to him …[?]</a:t>
            </a:r>
            <a:endParaRPr lang="en-US" dirty="0"/>
          </a:p>
        </p:txBody>
      </p:sp>
      <p:sp>
        <p:nvSpPr>
          <p:cNvPr id="16" name="Rectangle 15"/>
          <p:cNvSpPr/>
          <p:nvPr/>
        </p:nvSpPr>
        <p:spPr>
          <a:xfrm>
            <a:off x="7583819" y="1606467"/>
            <a:ext cx="4314049" cy="3970318"/>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36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The big question for this study is: </a:t>
            </a:r>
            <a:r>
              <a:rPr lang="en-US" sz="3600" b="1" dirty="0">
                <a:ln w="12700">
                  <a:solidFill>
                    <a:schemeClr val="tx2">
                      <a:satMod val="155000"/>
                    </a:schemeClr>
                  </a:solidFill>
                  <a:prstDash val="solid"/>
                </a:ln>
                <a:solidFill>
                  <a:schemeClr val="accent3">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“Why did Paul not stop at Ephesus </a:t>
            </a:r>
            <a:br>
              <a:rPr lang="en-US" sz="3600" b="1" dirty="0">
                <a:ln w="12700">
                  <a:solidFill>
                    <a:schemeClr val="tx2">
                      <a:satMod val="155000"/>
                    </a:schemeClr>
                  </a:solidFill>
                  <a:prstDash val="solid"/>
                </a:ln>
                <a:solidFill>
                  <a:schemeClr val="accent3">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br>
            <a:r>
              <a:rPr lang="en-US" sz="3600" b="1" dirty="0">
                <a:ln w="12700">
                  <a:solidFill>
                    <a:schemeClr val="tx2">
                      <a:satMod val="155000"/>
                    </a:schemeClr>
                  </a:solidFill>
                  <a:prstDash val="solid"/>
                </a:ln>
                <a:solidFill>
                  <a:schemeClr val="accent3">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if he wanted </a:t>
            </a:r>
            <a:br>
              <a:rPr lang="en-US" sz="3600" b="1" dirty="0">
                <a:ln w="12700">
                  <a:solidFill>
                    <a:schemeClr val="tx2">
                      <a:satMod val="155000"/>
                    </a:schemeClr>
                  </a:solidFill>
                  <a:prstDash val="solid"/>
                </a:ln>
                <a:solidFill>
                  <a:schemeClr val="accent3">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br>
            <a:r>
              <a:rPr lang="en-US" sz="3600" b="1" dirty="0">
                <a:ln w="12700">
                  <a:solidFill>
                    <a:schemeClr val="tx2">
                      <a:satMod val="155000"/>
                    </a:schemeClr>
                  </a:solidFill>
                  <a:prstDash val="solid"/>
                </a:ln>
                <a:solidFill>
                  <a:schemeClr val="accent3">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to see the</a:t>
            </a:r>
            <a:br>
              <a:rPr lang="en-US" sz="3600" b="1" dirty="0">
                <a:ln w="12700">
                  <a:solidFill>
                    <a:schemeClr val="tx2">
                      <a:satMod val="155000"/>
                    </a:schemeClr>
                  </a:solidFill>
                  <a:prstDash val="solid"/>
                </a:ln>
                <a:solidFill>
                  <a:schemeClr val="accent3">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br>
            <a:r>
              <a:rPr lang="en-US" sz="3600" b="1" dirty="0">
                <a:ln w="12700">
                  <a:solidFill>
                    <a:schemeClr val="tx2">
                      <a:satMod val="155000"/>
                    </a:schemeClr>
                  </a:solidFill>
                  <a:prstDash val="solid"/>
                </a:ln>
                <a:solidFill>
                  <a:schemeClr val="accent3">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elders?”</a:t>
            </a:r>
            <a:endParaRPr lang="en-US" sz="3600" b="1" cap="none" spc="0" dirty="0">
              <a:ln w="12700">
                <a:solidFill>
                  <a:schemeClr val="tx2">
                    <a:satMod val="155000"/>
                  </a:schemeClr>
                </a:solidFill>
                <a:prstDash val="solid"/>
              </a:ln>
              <a:solidFill>
                <a:schemeClr val="accent3">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grpSp>
        <p:nvGrpSpPr>
          <p:cNvPr id="17" name="Group 16"/>
          <p:cNvGrpSpPr/>
          <p:nvPr/>
        </p:nvGrpSpPr>
        <p:grpSpPr>
          <a:xfrm>
            <a:off x="9757265" y="3914791"/>
            <a:ext cx="2707707" cy="2884047"/>
            <a:chOff x="-2707707" y="1377003"/>
            <a:chExt cx="2707707" cy="2884047"/>
          </a:xfrm>
        </p:grpSpPr>
        <p:pic>
          <p:nvPicPr>
            <p:cNvPr id="18" name="Picture 7" descr="C:\Users\Rae\Desktop\Art on Desktop\white man clip art\3d white people\ques mark gold.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707707" y="1553343"/>
              <a:ext cx="2707707" cy="27077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Rae\Desktop\black hat clear.jp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441638" y="1377003"/>
              <a:ext cx="679638" cy="61081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p:cNvSpPr/>
          <p:nvPr/>
        </p:nvSpPr>
        <p:spPr>
          <a:xfrm>
            <a:off x="2398761" y="5394184"/>
            <a:ext cx="3384460" cy="52322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28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Acts 20:15-17</a:t>
            </a:r>
            <a:endParaRPr lang="en-US" sz="2800"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Tree>
    <p:extLst>
      <p:ext uri="{BB962C8B-B14F-4D97-AF65-F5344CB8AC3E}">
        <p14:creationId xmlns:p14="http://schemas.microsoft.com/office/powerpoint/2010/main" val="357203678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8" name="Picture 2" descr="C:\Users\Rae\Desktop\3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51" y="-32679"/>
            <a:ext cx="12192501" cy="6886987"/>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10647753" y="6538553"/>
            <a:ext cx="1549101" cy="365125"/>
          </a:xfrm>
        </p:spPr>
        <p:txBody>
          <a:bodyPr/>
          <a:lstStyle/>
          <a:p>
            <a:fld id="{6D22F896-40B5-4ADD-8801-0D06FADFA095}" type="slidenum">
              <a:rPr lang="en-US" smtClean="0"/>
              <a:pPr/>
              <a:t>39</a:t>
            </a:fld>
            <a:endParaRPr lang="en-US" dirty="0"/>
          </a:p>
        </p:txBody>
      </p:sp>
      <p:sp>
        <p:nvSpPr>
          <p:cNvPr id="5" name="Rectangle 4"/>
          <p:cNvSpPr/>
          <p:nvPr/>
        </p:nvSpPr>
        <p:spPr>
          <a:xfrm>
            <a:off x="1836052" y="811699"/>
            <a:ext cx="1247616"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t>Strait of</a:t>
            </a:r>
            <a:b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b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t>Mycale</a:t>
            </a:r>
          </a:p>
        </p:txBody>
      </p:sp>
      <p:cxnSp>
        <p:nvCxnSpPr>
          <p:cNvPr id="8" name="Straight Arrow Connector 7"/>
          <p:cNvCxnSpPr>
            <a:stCxn id="5" idx="2"/>
          </p:cNvCxnSpPr>
          <p:nvPr/>
        </p:nvCxnSpPr>
        <p:spPr>
          <a:xfrm>
            <a:off x="2459860" y="1396474"/>
            <a:ext cx="10963" cy="558786"/>
          </a:xfrm>
          <a:prstGeom prst="straightConnector1">
            <a:avLst/>
          </a:prstGeom>
          <a:ln w="38100">
            <a:headEnd type="diamond" w="med" len="med"/>
            <a:tailEnd type="triangle" w="med" len="med"/>
          </a:ln>
          <a:effectLst>
            <a:glow rad="228600">
              <a:schemeClr val="accent5">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a:off x="2383278" y="2879390"/>
            <a:ext cx="125222" cy="126459"/>
          </a:xfrm>
          <a:prstGeom prst="triangle">
            <a:avLst/>
          </a:prstGeom>
          <a:solidFill>
            <a:srgbClr val="EA3800"/>
          </a:solidFill>
          <a:ln>
            <a:solidFill>
              <a:srgbClr val="EA38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43703" y="3005849"/>
            <a:ext cx="2019344" cy="33855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err="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rgbClr val="FFFF00">
                      <a:alpha val="40000"/>
                    </a:srgbClr>
                  </a:glow>
                  <a:outerShdw blurRad="50800" dist="39000" dir="5460000" algn="tl">
                    <a:srgbClr val="000000">
                      <a:alpha val="38000"/>
                    </a:srgbClr>
                  </a:outerShdw>
                </a:effectLst>
                <a:latin typeface="Comic Sans MS" pitchFamily="66" charset="0"/>
              </a:rPr>
              <a:t>Trogyllium</a:t>
            </a: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rgbClr val="FFFF00">
                      <a:alpha val="40000"/>
                    </a:srgbClr>
                  </a:glow>
                  <a:outerShdw blurRad="50800" dist="39000" dir="5460000" algn="tl">
                    <a:srgbClr val="000000">
                      <a:alpha val="38000"/>
                    </a:srgbClr>
                  </a:outerShdw>
                </a:effectLst>
                <a:latin typeface="Comic Sans MS" pitchFamily="66" charset="0"/>
              </a:rPr>
              <a:t> Port</a:t>
            </a:r>
          </a:p>
        </p:txBody>
      </p:sp>
      <p:sp>
        <p:nvSpPr>
          <p:cNvPr id="14" name="Title 2"/>
          <p:cNvSpPr>
            <a:spLocks noGrp="1"/>
          </p:cNvSpPr>
          <p:nvPr>
            <p:ph type="ctrTitle"/>
          </p:nvPr>
        </p:nvSpPr>
        <p:spPr>
          <a:xfrm>
            <a:off x="-219850" y="131785"/>
            <a:ext cx="6009324" cy="647700"/>
          </a:xfrm>
        </p:spPr>
        <p:txBody>
          <a:bodyPr>
            <a:normAutofit fontScale="90000"/>
          </a:bodyPr>
          <a:lstStyle/>
          <a:p>
            <a:r>
              <a:rPr lang="en-US" sz="3100" dirty="0">
                <a:solidFill>
                  <a:schemeClr val="accent2">
                    <a:lumMod val="75000"/>
                  </a:schemeClr>
                </a:solidFill>
              </a:rPr>
              <a:t> </a:t>
            </a:r>
            <a:r>
              <a:rPr lang="en-US" sz="3100" dirty="0">
                <a:solidFill>
                  <a:schemeClr val="accent2">
                    <a:lumMod val="75000"/>
                  </a:schemeClr>
                </a:solidFill>
                <a:effectLst>
                  <a:glow rad="228600">
                    <a:srgbClr val="FFFF00">
                      <a:alpha val="40000"/>
                    </a:srgbClr>
                  </a:glow>
                </a:effectLst>
              </a:rPr>
              <a:t>viii)  </a:t>
            </a:r>
            <a:r>
              <a:rPr lang="en-US" dirty="0">
                <a:solidFill>
                  <a:schemeClr val="accent2">
                    <a:lumMod val="75000"/>
                  </a:schemeClr>
                </a:solidFill>
                <a:effectLst>
                  <a:glow rad="228600">
                    <a:srgbClr val="FFFF00">
                      <a:alpha val="40000"/>
                    </a:srgbClr>
                  </a:glow>
                </a:effectLst>
              </a:rPr>
              <a:t>The Gulf of </a:t>
            </a:r>
            <a:r>
              <a:rPr lang="en-US" dirty="0" err="1">
                <a:solidFill>
                  <a:schemeClr val="accent2">
                    <a:lumMod val="75000"/>
                  </a:schemeClr>
                </a:solidFill>
                <a:effectLst>
                  <a:glow rad="228600">
                    <a:srgbClr val="FFFF00">
                      <a:alpha val="40000"/>
                    </a:srgbClr>
                  </a:glow>
                </a:effectLst>
              </a:rPr>
              <a:t>Latmus</a:t>
            </a:r>
            <a:r>
              <a:rPr lang="en-US" dirty="0">
                <a:solidFill>
                  <a:schemeClr val="accent2">
                    <a:lumMod val="75000"/>
                  </a:schemeClr>
                </a:solidFill>
                <a:effectLst>
                  <a:glow rad="228600">
                    <a:srgbClr val="FFFF00">
                      <a:alpha val="40000"/>
                    </a:srgbClr>
                  </a:glow>
                </a:effectLst>
              </a:rPr>
              <a:t> </a:t>
            </a:r>
            <a:endParaRPr lang="en-US" sz="1600" dirty="0">
              <a:effectLst>
                <a:glow rad="228600">
                  <a:srgbClr val="FFFF00">
                    <a:alpha val="40000"/>
                  </a:srgbClr>
                </a:glow>
              </a:effectLst>
            </a:endParaRPr>
          </a:p>
        </p:txBody>
      </p:sp>
      <p:sp>
        <p:nvSpPr>
          <p:cNvPr id="15" name="Isosceles Triangle 14"/>
          <p:cNvSpPr/>
          <p:nvPr/>
        </p:nvSpPr>
        <p:spPr>
          <a:xfrm rot="10800000">
            <a:off x="6195252" y="4693082"/>
            <a:ext cx="125222" cy="126459"/>
          </a:xfrm>
          <a:prstGeom prst="triangle">
            <a:avLst/>
          </a:prstGeom>
          <a:solidFill>
            <a:schemeClr val="accent3">
              <a:lumMod val="50000"/>
            </a:schemeClr>
          </a:solidFill>
          <a:ln>
            <a:solidFill>
              <a:schemeClr val="accent3">
                <a:lumMod val="50000"/>
              </a:schemeClr>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8"/>
          <p:cNvSpPr txBox="1">
            <a:spLocks/>
          </p:cNvSpPr>
          <p:nvPr/>
        </p:nvSpPr>
        <p:spPr>
          <a:xfrm>
            <a:off x="233641" y="4756312"/>
            <a:ext cx="3928162" cy="1882613"/>
          </a:xfrm>
          <a:prstGeom prst="rect">
            <a:avLst/>
          </a:prstGeom>
          <a:solidFill>
            <a:schemeClr val="accent5">
              <a:lumMod val="20000"/>
              <a:lumOff val="80000"/>
            </a:schemeClr>
          </a:solidFill>
          <a:effectLst>
            <a:glow rad="228600">
              <a:schemeClr val="tx2">
                <a:lumMod val="60000"/>
                <a:lumOff val="40000"/>
                <a:alpha val="40000"/>
              </a:schemeClr>
            </a:glow>
          </a:effectLst>
          <a:scene3d>
            <a:camera prst="orthographicFront"/>
            <a:lightRig rig="threePt" dir="t"/>
          </a:scene3d>
          <a:sp3d>
            <a:bevelT w="152400" h="50800" prst="softRound"/>
          </a:sp3d>
        </p:spPr>
        <p:txBody>
          <a:bodyPr>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1800" b="1" dirty="0"/>
              <a:t>Upon leaving </a:t>
            </a:r>
            <a:r>
              <a:rPr lang="en-US" sz="1800" b="1" dirty="0" err="1">
                <a:solidFill>
                  <a:srgbClr val="C00000"/>
                </a:solidFill>
              </a:rPr>
              <a:t>Trogyllium</a:t>
            </a:r>
            <a:r>
              <a:rPr lang="en-US" sz="1800" b="1" dirty="0"/>
              <a:t> [on the </a:t>
            </a:r>
            <a:r>
              <a:rPr lang="en-US" sz="1800" b="1" u="sng" dirty="0"/>
              <a:t>followin</a:t>
            </a:r>
            <a:r>
              <a:rPr lang="en-US" sz="1800" b="1" dirty="0"/>
              <a:t>g </a:t>
            </a:r>
            <a:r>
              <a:rPr lang="en-US" sz="1800" b="1" u="sng" dirty="0"/>
              <a:t>da</a:t>
            </a:r>
            <a:r>
              <a:rPr lang="en-US" sz="1800" b="1" dirty="0"/>
              <a:t>y], Paul's ship entered </a:t>
            </a:r>
            <a:br>
              <a:rPr lang="en-US" sz="1800" b="1" dirty="0"/>
            </a:br>
            <a:r>
              <a:rPr lang="en-US" sz="1800" b="1" dirty="0"/>
              <a:t>the Gulf of </a:t>
            </a:r>
            <a:r>
              <a:rPr lang="en-US" sz="1800" b="1" dirty="0" err="1"/>
              <a:t>Latmus</a:t>
            </a:r>
            <a:r>
              <a:rPr lang="en-US" sz="1800" b="1" dirty="0"/>
              <a:t> and continued </a:t>
            </a:r>
            <a:br>
              <a:rPr lang="en-US" sz="1800" b="1" dirty="0"/>
            </a:br>
            <a:r>
              <a:rPr lang="en-US" sz="1800" b="1" dirty="0"/>
              <a:t>its journey to </a:t>
            </a:r>
            <a:r>
              <a:rPr lang="en-US" sz="1800" b="1" dirty="0">
                <a:solidFill>
                  <a:srgbClr val="C00000"/>
                </a:solidFill>
              </a:rPr>
              <a:t>Miletus</a:t>
            </a:r>
            <a:r>
              <a:rPr lang="en-US" sz="1800" dirty="0">
                <a:solidFill>
                  <a:srgbClr val="C00000"/>
                </a:solidFill>
              </a:rPr>
              <a:t>. </a:t>
            </a:r>
          </a:p>
          <a:p>
            <a:r>
              <a:rPr lang="en-US" sz="1800" b="1" dirty="0"/>
              <a:t>In Paul’s day the Gulf of </a:t>
            </a:r>
            <a:r>
              <a:rPr lang="en-US" sz="1800" b="1" dirty="0" err="1"/>
              <a:t>Latmus</a:t>
            </a:r>
            <a:r>
              <a:rPr lang="en-US" sz="1800" b="1" dirty="0"/>
              <a:t> separated </a:t>
            </a:r>
            <a:r>
              <a:rPr lang="en-US" sz="1800" b="1" dirty="0" err="1">
                <a:solidFill>
                  <a:srgbClr val="C00000"/>
                </a:solidFill>
              </a:rPr>
              <a:t>Priene</a:t>
            </a:r>
            <a:r>
              <a:rPr lang="en-US" sz="1800" b="1" dirty="0"/>
              <a:t> from </a:t>
            </a:r>
            <a:r>
              <a:rPr lang="en-US" sz="1800" b="1" dirty="0">
                <a:solidFill>
                  <a:srgbClr val="C00000"/>
                </a:solidFill>
              </a:rPr>
              <a:t>Miletus.</a:t>
            </a:r>
          </a:p>
        </p:txBody>
      </p:sp>
      <p:pic>
        <p:nvPicPr>
          <p:cNvPr id="12" name="Picture 2" descr="C:\Users\Rae\Desktop\samos cropp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38848" y="1592147"/>
            <a:ext cx="3081659" cy="2835860"/>
          </a:xfrm>
          <a:prstGeom prst="rect">
            <a:avLst/>
          </a:prstGeom>
          <a:noFill/>
          <a:effectLst>
            <a:glow rad="469900">
              <a:schemeClr val="accent5">
                <a:satMod val="175000"/>
                <a:alpha val="40000"/>
              </a:schemeClr>
            </a:glo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8" name="Rectangle 17"/>
          <p:cNvSpPr/>
          <p:nvPr/>
        </p:nvSpPr>
        <p:spPr>
          <a:xfrm>
            <a:off x="5813037" y="-7281"/>
            <a:ext cx="6506787" cy="255454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31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One reason Paul decided to bypass Ephesus was because of his unwillingness to be delayed in Asia.  </a:t>
            </a:r>
            <a:r>
              <a:rPr lang="en-US" sz="3100" b="1" dirty="0">
                <a:ln w="12700">
                  <a:solidFill>
                    <a:schemeClr val="tx2">
                      <a:satMod val="155000"/>
                    </a:schemeClr>
                  </a:solidFill>
                  <a:prstDash val="solid"/>
                </a:ln>
                <a:solidFill>
                  <a:schemeClr val="accent1">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But, </a:t>
            </a:r>
            <a:br>
              <a:rPr lang="en-US" sz="3100" b="1" dirty="0">
                <a:ln w="12700">
                  <a:solidFill>
                    <a:schemeClr val="tx2">
                      <a:satMod val="155000"/>
                    </a:schemeClr>
                  </a:solidFill>
                  <a:prstDash val="solid"/>
                </a:ln>
                <a:solidFill>
                  <a:schemeClr val="accent1">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br>
            <a:r>
              <a:rPr lang="en-US" sz="3100" b="1" dirty="0">
                <a:ln w="12700">
                  <a:solidFill>
                    <a:schemeClr val="tx2">
                      <a:satMod val="155000"/>
                    </a:schemeClr>
                  </a:solidFill>
                  <a:prstDash val="solid"/>
                </a:ln>
                <a:solidFill>
                  <a:schemeClr val="accent1">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there is more!</a:t>
            </a:r>
            <a:endParaRPr lang="en-US" sz="3100" b="1" cap="none" spc="0" dirty="0">
              <a:ln w="12700">
                <a:solidFill>
                  <a:schemeClr val="tx2">
                    <a:satMod val="155000"/>
                  </a:schemeClr>
                </a:solidFill>
                <a:prstDash val="solid"/>
              </a:ln>
              <a:solidFill>
                <a:schemeClr val="accent1">
                  <a:lumMod val="7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pic>
        <p:nvPicPr>
          <p:cNvPr id="19" name="Picture 2" descr="C:\Users\Rae\Desktop\Art on Desktop\white man clip art\3d white people\research 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3517849" y="4714875"/>
            <a:ext cx="2144713" cy="2143125"/>
          </a:xfrm>
          <a:prstGeom prst="rect">
            <a:avLst/>
          </a:prstGeom>
          <a:noFill/>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3960005" y="3673821"/>
            <a:ext cx="1481695"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t>Gulf of </a:t>
            </a:r>
            <a:br>
              <a:rPr lang="en-US" sz="28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br>
            <a:r>
              <a:rPr lang="en-US" sz="2800" b="1" cap="none" spc="0" dirty="0" err="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t>Latmus</a:t>
            </a:r>
            <a:endParaRPr lang="en-US" sz="28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endParaRPr>
          </a:p>
        </p:txBody>
      </p:sp>
      <p:sp>
        <p:nvSpPr>
          <p:cNvPr id="21" name="Oval 20"/>
          <p:cNvSpPr/>
          <p:nvPr/>
        </p:nvSpPr>
        <p:spPr>
          <a:xfrm>
            <a:off x="7525912" y="4884502"/>
            <a:ext cx="2416373" cy="1124411"/>
          </a:xfrm>
          <a:prstGeom prst="ellipse">
            <a:avLst/>
          </a:prstGeom>
          <a:noFill/>
          <a:ln w="76200" cmpd="sng">
            <a:solidFill>
              <a:schemeClr val="bg1"/>
            </a:solidFill>
          </a:ln>
          <a:effectLst>
            <a:glow rad="127000">
              <a:srgbClr val="C00000">
                <a:alpha val="70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523169" y="6073918"/>
            <a:ext cx="5146317"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32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Take note of Lake </a:t>
            </a:r>
            <a:r>
              <a:rPr lang="en-US" sz="3200" b="1" dirty="0" err="1">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Bafa</a:t>
            </a:r>
            <a:r>
              <a:rPr lang="en-US" sz="32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a:t>
            </a:r>
            <a:endParaRPr lang="en-US" sz="3200"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
        <p:nvSpPr>
          <p:cNvPr id="23" name="Isosceles Triangle 22"/>
          <p:cNvSpPr/>
          <p:nvPr/>
        </p:nvSpPr>
        <p:spPr>
          <a:xfrm rot="10800000">
            <a:off x="6458750" y="2452602"/>
            <a:ext cx="125222" cy="126459"/>
          </a:xfrm>
          <a:prstGeom prst="triangle">
            <a:avLst/>
          </a:prstGeom>
          <a:solidFill>
            <a:srgbClr val="9900FF"/>
          </a:solidFill>
          <a:ln>
            <a:solidFill>
              <a:srgbClr val="9900FF"/>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C:\Users\Rae\Desktop\puzzle man.png"/>
          <p:cNvPicPr>
            <a:picLocks noChangeAspect="1" noChangeArrowheads="1"/>
          </p:cNvPicPr>
          <p:nvPr/>
        </p:nvPicPr>
        <p:blipFill>
          <a:blip r:embed="rId6" cstate="email">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bwMode="auto">
          <a:xfrm flipH="1">
            <a:off x="80220" y="3005849"/>
            <a:ext cx="1633911" cy="167798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6257862" y="2777924"/>
            <a:ext cx="263499" cy="1850004"/>
          </a:xfrm>
          <a:prstGeom prst="straightConnector1">
            <a:avLst/>
          </a:prstGeom>
          <a:ln w="57150">
            <a:solidFill>
              <a:srgbClr val="660066"/>
            </a:solidFill>
            <a:headEnd type="arrow"/>
            <a:tailEnd type="arrow"/>
          </a:ln>
          <a:effectLst>
            <a:glow rad="139700">
              <a:schemeClr val="accent3">
                <a:satMod val="175000"/>
                <a:alpha val="47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5" name="Picture 2" descr="C:\Users\Rae\Desktop\ship 1b small.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074310" y="3060206"/>
            <a:ext cx="1017260" cy="10638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46558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childTnLst>
                          </p:cTn>
                        </p:par>
                        <p:par>
                          <p:cTn id="27" fill="hold">
                            <p:stCondLst>
                              <p:cond delay="3750"/>
                            </p:stCondLst>
                            <p:childTnLst>
                              <p:par>
                                <p:cTn id="28" presetID="2" presetClass="entr" presetSubtype="8"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2000" fill="hold"/>
                                        <p:tgtEl>
                                          <p:spTgt spid="25"/>
                                        </p:tgtEl>
                                        <p:attrNameLst>
                                          <p:attrName>ppt_x</p:attrName>
                                        </p:attrNameLst>
                                      </p:cBhvr>
                                      <p:tavLst>
                                        <p:tav tm="0">
                                          <p:val>
                                            <p:strVal val="0-#ppt_w/2"/>
                                          </p:val>
                                        </p:tav>
                                        <p:tav tm="100000">
                                          <p:val>
                                            <p:strVal val="#ppt_x"/>
                                          </p:val>
                                        </p:tav>
                                      </p:tavLst>
                                    </p:anim>
                                    <p:anim calcmode="lin" valueType="num">
                                      <p:cBhvr additive="base">
                                        <p:cTn id="31" dur="2000" fill="hold"/>
                                        <p:tgtEl>
                                          <p:spTgt spid="25"/>
                                        </p:tgtEl>
                                        <p:attrNameLst>
                                          <p:attrName>ppt_y</p:attrName>
                                        </p:attrNameLst>
                                      </p:cBhvr>
                                      <p:tavLst>
                                        <p:tav tm="0">
                                          <p:val>
                                            <p:strVal val="#ppt_y"/>
                                          </p:val>
                                        </p:tav>
                                        <p:tav tm="100000">
                                          <p:val>
                                            <p:strVal val="#ppt_y"/>
                                          </p:val>
                                        </p:tav>
                                      </p:tavLst>
                                    </p:anim>
                                  </p:childTnLst>
                                </p:cTn>
                              </p:par>
                            </p:childTnLst>
                          </p:cTn>
                        </p:par>
                        <p:par>
                          <p:cTn id="32" fill="hold">
                            <p:stCondLst>
                              <p:cond delay="5750"/>
                            </p:stCondLst>
                            <p:childTnLst>
                              <p:par>
                                <p:cTn id="33" presetID="26" presetClass="entr" presetSubtype="0" fill="hold" grpId="0" nodeType="afterEffect">
                                  <p:stCondLst>
                                    <p:cond delay="75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6">
                                            <p:txEl>
                                              <p:pRg st="1" end="1"/>
                                            </p:txEl>
                                          </p:spTgt>
                                        </p:tgtEl>
                                        <p:attrNameLst>
                                          <p:attrName>style.visibility</p:attrName>
                                        </p:attrNameLst>
                                      </p:cBhvr>
                                      <p:to>
                                        <p:strVal val="visible"/>
                                      </p:to>
                                    </p:set>
                                    <p:animEffect transition="in" filter="fade">
                                      <p:cBhvr>
                                        <p:cTn id="53" dur="1000"/>
                                        <p:tgtEl>
                                          <p:spTgt spid="16">
                                            <p:txEl>
                                              <p:pRg st="1" end="1"/>
                                            </p:txEl>
                                          </p:spTgt>
                                        </p:tgtEl>
                                      </p:cBhvr>
                                    </p:animEffect>
                                    <p:anim calcmode="lin" valueType="num">
                                      <p:cBhvr>
                                        <p:cTn id="54"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26" presetClass="entr" presetSubtype="0" fill="hold" grpId="0" nodeType="afterEffect">
                                  <p:stCondLst>
                                    <p:cond delay="75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80">
                                          <p:stCondLst>
                                            <p:cond delay="0"/>
                                          </p:stCondLst>
                                        </p:cTn>
                                        <p:tgtEl>
                                          <p:spTgt spid="23"/>
                                        </p:tgtEl>
                                      </p:cBhvr>
                                    </p:animEffect>
                                    <p:anim calcmode="lin" valueType="num">
                                      <p:cBhvr>
                                        <p:cTn id="6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5" dur="26">
                                          <p:stCondLst>
                                            <p:cond delay="650"/>
                                          </p:stCondLst>
                                        </p:cTn>
                                        <p:tgtEl>
                                          <p:spTgt spid="23"/>
                                        </p:tgtEl>
                                      </p:cBhvr>
                                      <p:to x="100000" y="60000"/>
                                    </p:animScale>
                                    <p:animScale>
                                      <p:cBhvr>
                                        <p:cTn id="66" dur="166" decel="50000">
                                          <p:stCondLst>
                                            <p:cond delay="676"/>
                                          </p:stCondLst>
                                        </p:cTn>
                                        <p:tgtEl>
                                          <p:spTgt spid="23"/>
                                        </p:tgtEl>
                                      </p:cBhvr>
                                      <p:to x="100000" y="100000"/>
                                    </p:animScale>
                                    <p:animScale>
                                      <p:cBhvr>
                                        <p:cTn id="67" dur="26">
                                          <p:stCondLst>
                                            <p:cond delay="1312"/>
                                          </p:stCondLst>
                                        </p:cTn>
                                        <p:tgtEl>
                                          <p:spTgt spid="23"/>
                                        </p:tgtEl>
                                      </p:cBhvr>
                                      <p:to x="100000" y="80000"/>
                                    </p:animScale>
                                    <p:animScale>
                                      <p:cBhvr>
                                        <p:cTn id="68" dur="166" decel="50000">
                                          <p:stCondLst>
                                            <p:cond delay="1338"/>
                                          </p:stCondLst>
                                        </p:cTn>
                                        <p:tgtEl>
                                          <p:spTgt spid="23"/>
                                        </p:tgtEl>
                                      </p:cBhvr>
                                      <p:to x="100000" y="100000"/>
                                    </p:animScale>
                                    <p:animScale>
                                      <p:cBhvr>
                                        <p:cTn id="69" dur="26">
                                          <p:stCondLst>
                                            <p:cond delay="1642"/>
                                          </p:stCondLst>
                                        </p:cTn>
                                        <p:tgtEl>
                                          <p:spTgt spid="23"/>
                                        </p:tgtEl>
                                      </p:cBhvr>
                                      <p:to x="100000" y="90000"/>
                                    </p:animScale>
                                    <p:animScale>
                                      <p:cBhvr>
                                        <p:cTn id="70" dur="166" decel="50000">
                                          <p:stCondLst>
                                            <p:cond delay="1668"/>
                                          </p:stCondLst>
                                        </p:cTn>
                                        <p:tgtEl>
                                          <p:spTgt spid="23"/>
                                        </p:tgtEl>
                                      </p:cBhvr>
                                      <p:to x="100000" y="100000"/>
                                    </p:animScale>
                                    <p:animScale>
                                      <p:cBhvr>
                                        <p:cTn id="71" dur="26">
                                          <p:stCondLst>
                                            <p:cond delay="1808"/>
                                          </p:stCondLst>
                                        </p:cTn>
                                        <p:tgtEl>
                                          <p:spTgt spid="23"/>
                                        </p:tgtEl>
                                      </p:cBhvr>
                                      <p:to x="100000" y="95000"/>
                                    </p:animScale>
                                    <p:animScale>
                                      <p:cBhvr>
                                        <p:cTn id="72" dur="166" decel="50000">
                                          <p:stCondLst>
                                            <p:cond delay="1834"/>
                                          </p:stCondLst>
                                        </p:cTn>
                                        <p:tgtEl>
                                          <p:spTgt spid="23"/>
                                        </p:tgtEl>
                                      </p:cBhvr>
                                      <p:to x="100000" y="100000"/>
                                    </p:animScale>
                                  </p:childTnLst>
                                </p:cTn>
                              </p:par>
                            </p:childTnLst>
                          </p:cTn>
                        </p:par>
                        <p:par>
                          <p:cTn id="73" fill="hold">
                            <p:stCondLst>
                              <p:cond delay="3750"/>
                            </p:stCondLst>
                            <p:childTnLst>
                              <p:par>
                                <p:cTn id="74" presetID="22" presetClass="entr" presetSubtype="1" fill="hold"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up)">
                                      <p:cBhvr>
                                        <p:cTn id="76" dur="20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1000"/>
                                        <p:tgtEl>
                                          <p:spTgt spid="18"/>
                                        </p:tgtEl>
                                      </p:cBhvr>
                                    </p:animEffect>
                                    <p:anim calcmode="lin" valueType="num">
                                      <p:cBhvr>
                                        <p:cTn id="82" dur="1000" fill="hold"/>
                                        <p:tgtEl>
                                          <p:spTgt spid="18"/>
                                        </p:tgtEl>
                                        <p:attrNameLst>
                                          <p:attrName>ppt_x</p:attrName>
                                        </p:attrNameLst>
                                      </p:cBhvr>
                                      <p:tavLst>
                                        <p:tav tm="0">
                                          <p:val>
                                            <p:strVal val="#ppt_x"/>
                                          </p:val>
                                        </p:tav>
                                        <p:tav tm="100000">
                                          <p:val>
                                            <p:strVal val="#ppt_x"/>
                                          </p:val>
                                        </p:tav>
                                      </p:tavLst>
                                    </p:anim>
                                    <p:anim calcmode="lin" valueType="num">
                                      <p:cBhvr>
                                        <p:cTn id="8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1" presetClass="entr" presetSubtype="1"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wheel(1)">
                                      <p:cBhvr>
                                        <p:cTn id="88" dur="2000"/>
                                        <p:tgtEl>
                                          <p:spTgt spid="21"/>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1000"/>
                                        <p:tgtEl>
                                          <p:spTgt spid="22"/>
                                        </p:tgtEl>
                                      </p:cBhvr>
                                    </p:animEffect>
                                    <p:anim calcmode="lin" valueType="num">
                                      <p:cBhvr>
                                        <p:cTn id="92" dur="1000" fill="hold"/>
                                        <p:tgtEl>
                                          <p:spTgt spid="22"/>
                                        </p:tgtEl>
                                        <p:attrNameLst>
                                          <p:attrName>ppt_x</p:attrName>
                                        </p:attrNameLst>
                                      </p:cBhvr>
                                      <p:tavLst>
                                        <p:tav tm="0">
                                          <p:val>
                                            <p:strVal val="#ppt_x"/>
                                          </p:val>
                                        </p:tav>
                                        <p:tav tm="100000">
                                          <p:val>
                                            <p:strVal val="#ppt_x"/>
                                          </p:val>
                                        </p:tav>
                                      </p:tavLst>
                                    </p:anim>
                                    <p:anim calcmode="lin" valueType="num">
                                      <p:cBhvr>
                                        <p:cTn id="9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8" grpId="0"/>
      <p:bldP spid="21" grpId="0" animBg="1"/>
      <p:bldP spid="22" grpId="0"/>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tint val="20000"/>
          </a:schemeClr>
        </a:solidFill>
        <a:effectLst/>
      </p:bgPr>
    </p:bg>
    <p:spTree>
      <p:nvGrpSpPr>
        <p:cNvPr id="1" name=""/>
        <p:cNvGrpSpPr/>
        <p:nvPr/>
      </p:nvGrpSpPr>
      <p:grpSpPr>
        <a:xfrm>
          <a:off x="0" y="0"/>
          <a:ext cx="0" cy="0"/>
          <a:chOff x="0" y="0"/>
          <a:chExt cx="0" cy="0"/>
        </a:xfrm>
      </p:grpSpPr>
      <p:pic>
        <p:nvPicPr>
          <p:cNvPr id="9" name="Picture 15" descr="C:\Users\Rae\Desktop\Art on Desktop\white man clip art\keep it simple puzzle flippe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76409"/>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4</a:t>
            </a:fld>
            <a:endParaRPr lang="en-US" dirty="0">
              <a:solidFill>
                <a:schemeClr val="bg1"/>
              </a:solidFill>
            </a:endParaRPr>
          </a:p>
        </p:txBody>
      </p:sp>
      <p:pic>
        <p:nvPicPr>
          <p:cNvPr id="7" name="Picture 2" descr="C:\Users\Rae\Desktop\Art on Desktop\white man clip art\3d white people\research 1.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10481230" y="-268990"/>
            <a:ext cx="1965087" cy="1963632"/>
          </a:xfrm>
          <a:prstGeom prst="rect">
            <a:avLst/>
          </a:prstGeom>
          <a:noFill/>
          <a:effectLst>
            <a:glow rad="228600">
              <a:schemeClr val="accent5">
                <a:lumMod val="60000"/>
                <a:lumOff val="40000"/>
                <a:alpha val="40000"/>
              </a:schemeClr>
            </a:glo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3935393" y="1401695"/>
            <a:ext cx="4155310" cy="3477875"/>
          </a:xfrm>
          <a:prstGeom prst="rect">
            <a:avLst/>
          </a:prstGeom>
          <a:noFill/>
          <a:scene3d>
            <a:camera prst="orthographicFront"/>
            <a:lightRig rig="threePt" dir="t"/>
          </a:scene3d>
          <a:sp3d>
            <a:bevelT w="152400" h="50800" prst="softRound"/>
          </a:sp3d>
        </p:spPr>
        <p:txBody>
          <a:bodyPr wrap="square" lIns="91440" tIns="45720" rIns="91440" bIns="45720">
            <a:spAutoFit/>
            <a:sp3d extrusionH="57150">
              <a:bevelT w="38100" h="38100" prst="angle"/>
            </a:sp3d>
          </a:bodyPr>
          <a:lstStyle/>
          <a:p>
            <a:pPr algn="ctr"/>
            <a:r>
              <a:rPr lang="en-US" sz="2800" b="1" dirty="0">
                <a:ln w="1905"/>
                <a:solidFill>
                  <a:srgbClr val="9900FF"/>
                </a:solidFill>
                <a:effectLst>
                  <a:innerShdw blurRad="69850" dist="43180" dir="5400000">
                    <a:srgbClr val="000000">
                      <a:alpha val="65000"/>
                    </a:srgbClr>
                  </a:innerShdw>
                </a:effectLst>
                <a:latin typeface="MV Boli" pitchFamily="2" charset="0"/>
                <a:cs typeface="MV Boli" pitchFamily="2" charset="0"/>
              </a:rPr>
              <a:t>Every</a:t>
            </a:r>
          </a:p>
          <a:p>
            <a:pPr algn="ctr"/>
            <a:r>
              <a:rPr lang="en-US" sz="1200" b="1" dirty="0">
                <a:ln w="1905"/>
                <a:solidFill>
                  <a:srgbClr val="9900FF"/>
                </a:solidFill>
                <a:effectLst>
                  <a:innerShdw blurRad="69850" dist="43180" dir="5400000">
                    <a:srgbClr val="000000">
                      <a:alpha val="65000"/>
                    </a:srgbClr>
                  </a:innerShdw>
                </a:effectLst>
                <a:latin typeface="MV Boli" pitchFamily="2" charset="0"/>
                <a:cs typeface="MV Boli" pitchFamily="2" charset="0"/>
              </a:rPr>
              <a:t> </a:t>
            </a:r>
            <a:br>
              <a:rPr lang="en-US" sz="2800" b="1" dirty="0">
                <a:ln w="1905"/>
                <a:solidFill>
                  <a:srgbClr val="9900FF"/>
                </a:solidFill>
                <a:effectLst>
                  <a:innerShdw blurRad="69850" dist="43180" dir="5400000">
                    <a:srgbClr val="000000">
                      <a:alpha val="65000"/>
                    </a:srgbClr>
                  </a:innerShdw>
                </a:effectLst>
                <a:latin typeface="MV Boli" pitchFamily="2" charset="0"/>
                <a:cs typeface="MV Boli" pitchFamily="2" charset="0"/>
              </a:rPr>
            </a:br>
            <a:r>
              <a:rPr lang="en-US" sz="3000" b="1" dirty="0">
                <a:ln w="1905"/>
                <a:solidFill>
                  <a:srgbClr val="9900FF"/>
                </a:solidFill>
                <a:effectLst>
                  <a:innerShdw blurRad="69850" dist="43180" dir="5400000">
                    <a:srgbClr val="000000">
                      <a:alpha val="65000"/>
                    </a:srgbClr>
                  </a:innerShdw>
                </a:effectLst>
                <a:latin typeface="MV Boli" pitchFamily="2" charset="0"/>
                <a:cs typeface="MV Boli" pitchFamily="2" charset="0"/>
              </a:rPr>
              <a:t>piece of this calendar puzzle is important, but these four are of extreme importance that will lead to a Covenant Calendar</a:t>
            </a:r>
            <a:endParaRPr lang="en-US" sz="3000" b="1" cap="none" spc="0" dirty="0">
              <a:ln w="1905"/>
              <a:solidFill>
                <a:srgbClr val="9900FF"/>
              </a:solidFill>
              <a:effectLst>
                <a:innerShdw blurRad="69850" dist="43180" dir="5400000">
                  <a:srgbClr val="000000">
                    <a:alpha val="65000"/>
                  </a:srgbClr>
                </a:innerShdw>
              </a:effectLst>
              <a:latin typeface="MV Boli" pitchFamily="2" charset="0"/>
              <a:cs typeface="MV Boli" pitchFamily="2" charset="0"/>
            </a:endParaRPr>
          </a:p>
        </p:txBody>
      </p:sp>
      <p:sp>
        <p:nvSpPr>
          <p:cNvPr id="13" name="Rectangle 12"/>
          <p:cNvSpPr/>
          <p:nvPr/>
        </p:nvSpPr>
        <p:spPr>
          <a:xfrm>
            <a:off x="753325" y="4804316"/>
            <a:ext cx="3772188" cy="144655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8800" b="1" dirty="0">
                <a:ln w="11430">
                  <a:solidFill>
                    <a:schemeClr val="bg1">
                      <a:lumMod val="95000"/>
                    </a:schemeClr>
                  </a:solidFill>
                </a:ln>
                <a:solidFill>
                  <a:schemeClr val="accent6">
                    <a:lumMod val="50000"/>
                  </a:schemeClr>
                </a:solidFill>
                <a:effectLst>
                  <a:outerShdw blurRad="50800" dist="38100" dir="16200000" rotWithShape="0">
                    <a:prstClr val="black">
                      <a:alpha val="40000"/>
                    </a:prstClr>
                  </a:outerShdw>
                  <a:reflection blurRad="6350" stA="55000" endA="300" endPos="45500" dir="5400000" sy="-100000" algn="bl" rotWithShape="0"/>
                </a:effectLst>
                <a:latin typeface="Berlin Sans FB Demi" pitchFamily="34" charset="0"/>
              </a:rPr>
              <a:t>Miletus</a:t>
            </a:r>
            <a:endParaRPr lang="en-US" sz="5400" b="1" dirty="0">
              <a:ln w="11430">
                <a:solidFill>
                  <a:schemeClr val="bg1">
                    <a:lumMod val="95000"/>
                  </a:schemeClr>
                </a:solidFill>
              </a:ln>
              <a:solidFill>
                <a:schemeClr val="accent6">
                  <a:lumMod val="50000"/>
                </a:schemeClr>
              </a:solidFill>
              <a:effectLst>
                <a:outerShdw blurRad="50800" dist="38100" dir="16200000" rotWithShape="0">
                  <a:prstClr val="black">
                    <a:alpha val="40000"/>
                  </a:prstClr>
                </a:outerShdw>
                <a:reflection blurRad="6350" stA="55000" endA="300" endPos="45500" dir="5400000" sy="-100000" algn="bl" rotWithShape="0"/>
              </a:effectLst>
              <a:latin typeface="Berlin Sans FB Demi" pitchFamily="34" charset="0"/>
            </a:endParaRPr>
          </a:p>
        </p:txBody>
      </p:sp>
      <p:sp>
        <p:nvSpPr>
          <p:cNvPr id="14" name="Rectangle 13"/>
          <p:cNvSpPr/>
          <p:nvPr/>
        </p:nvSpPr>
        <p:spPr>
          <a:xfrm>
            <a:off x="7206339" y="908084"/>
            <a:ext cx="4063933" cy="1200329"/>
          </a:xfrm>
          <a:prstGeom prst="rect">
            <a:avLst/>
          </a:prstGeom>
          <a:noFill/>
        </p:spPr>
        <p:txBody>
          <a:bodyPr wrap="none" lIns="91440" tIns="45720" rIns="91440" bIns="45720">
            <a:spAutoFit/>
            <a:scene3d>
              <a:camera prst="isometricOffAxis2Lef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solidFill>
                    <a:schemeClr val="bg1"/>
                  </a:solidFill>
                </a:ln>
                <a:solidFill>
                  <a:srgbClr val="A50021"/>
                </a:solidFill>
                <a:effectLst>
                  <a:outerShdw blurRad="50800" dist="38100" dir="16200000" rotWithShape="0">
                    <a:prstClr val="black">
                      <a:alpha val="40000"/>
                    </a:prstClr>
                  </a:outerShdw>
                  <a:reflection blurRad="6350" stA="55000" endA="300" endPos="45500" dir="5400000" sy="-100000" algn="bl" rotWithShape="0"/>
                </a:effectLst>
                <a:latin typeface="Cooper Black" pitchFamily="18" charset="0"/>
              </a:rPr>
              <a:t>Ephesus</a:t>
            </a:r>
            <a:endParaRPr lang="en-US" sz="5400" b="1" dirty="0">
              <a:ln w="11430">
                <a:solidFill>
                  <a:schemeClr val="bg1"/>
                </a:solidFill>
              </a:ln>
              <a:solidFill>
                <a:srgbClr val="A50021"/>
              </a:solidFill>
              <a:effectLst>
                <a:outerShdw blurRad="50800" dist="38100" dir="16200000" rotWithShape="0">
                  <a:prstClr val="black">
                    <a:alpha val="40000"/>
                  </a:prstClr>
                </a:outerShdw>
                <a:reflection blurRad="6350" stA="55000" endA="300" endPos="45500" dir="5400000" sy="-100000" algn="bl" rotWithShape="0"/>
              </a:effectLst>
              <a:latin typeface="Cooper Black" pitchFamily="18" charset="0"/>
            </a:endParaRPr>
          </a:p>
        </p:txBody>
      </p:sp>
      <p:sp>
        <p:nvSpPr>
          <p:cNvPr id="15" name="Rectangle 14"/>
          <p:cNvSpPr/>
          <p:nvPr/>
        </p:nvSpPr>
        <p:spPr>
          <a:xfrm>
            <a:off x="7530355" y="3987808"/>
            <a:ext cx="4103111" cy="2123658"/>
          </a:xfrm>
          <a:prstGeom prst="rect">
            <a:avLst/>
          </a:prstGeom>
          <a:noFill/>
        </p:spPr>
        <p:txBody>
          <a:bodyPr wrap="none" lIns="91440" tIns="45720" rIns="91440" bIns="45720">
            <a:spAutoFit/>
            <a:scene3d>
              <a:camera prst="isometricOffAxis2Lef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solidFill>
                    <a:schemeClr val="accent2">
                      <a:lumMod val="50000"/>
                    </a:schemeClr>
                  </a:solidFill>
                </a:ln>
                <a:solidFill>
                  <a:schemeClr val="accent3">
                    <a:lumMod val="60000"/>
                    <a:lumOff val="40000"/>
                  </a:schemeClr>
                </a:solidFill>
                <a:effectLst>
                  <a:outerShdw blurRad="50800" dist="38100" dir="16200000" rotWithShape="0">
                    <a:prstClr val="black">
                      <a:alpha val="40000"/>
                    </a:prstClr>
                  </a:outerShdw>
                  <a:reflection blurRad="6350" stA="55000" endA="300" endPos="45500" dir="5400000" sy="-100000" algn="bl" rotWithShape="0"/>
                </a:effectLst>
                <a:latin typeface="Euphorigenic" pitchFamily="2" charset="0"/>
              </a:rPr>
              <a:t>Paul’s</a:t>
            </a:r>
            <a:b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16200000" rotWithShape="0">
                    <a:prstClr val="black">
                      <a:alpha val="40000"/>
                    </a:prstClr>
                  </a:outerShdw>
                  <a:reflection blurRad="6350" stA="55000" endA="300" endPos="45500" dir="5400000" sy="-100000" algn="bl" rotWithShape="0"/>
                </a:effectLst>
                <a:latin typeface="Euphorigenic" pitchFamily="2" charset="0"/>
              </a:rPr>
            </a:br>
            <a:r>
              <a:rPr lang="en-US" sz="6600" b="1" dirty="0">
                <a:ln w="11430">
                  <a:solidFill>
                    <a:srgbClr val="862626"/>
                  </a:solidFill>
                </a:ln>
                <a:solidFill>
                  <a:srgbClr val="A162D0"/>
                </a:solidFill>
                <a:effectLst>
                  <a:outerShdw blurRad="50800" dist="38100" dir="16200000" rotWithShape="0">
                    <a:prstClr val="black">
                      <a:alpha val="40000"/>
                    </a:prstClr>
                  </a:outerShdw>
                  <a:reflection blurRad="6350" stA="55000" endA="300" endPos="45500" dir="5400000" sy="-100000" algn="bl" rotWithShape="0"/>
                </a:effectLst>
                <a:latin typeface="Euphorigenic" pitchFamily="2" charset="0"/>
              </a:rPr>
              <a:t>Nazarite</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16200000" rotWithShape="0">
                    <a:prstClr val="black">
                      <a:alpha val="40000"/>
                    </a:prstClr>
                  </a:outerShdw>
                  <a:reflection blurRad="6350" stA="55000" endA="300" endPos="45500" dir="5400000" sy="-100000" algn="bl" rotWithShape="0"/>
                </a:effectLst>
                <a:latin typeface="Euphorigenic" pitchFamily="2" charset="0"/>
              </a:rPr>
              <a:t> </a:t>
            </a:r>
            <a:r>
              <a:rPr lang="en-US" sz="6600" b="1" dirty="0">
                <a:ln w="11430">
                  <a:solidFill>
                    <a:schemeClr val="accent2">
                      <a:lumMod val="50000"/>
                    </a:schemeClr>
                  </a:solidFill>
                </a:ln>
                <a:solidFill>
                  <a:schemeClr val="accent3">
                    <a:lumMod val="60000"/>
                    <a:lumOff val="40000"/>
                  </a:schemeClr>
                </a:solidFill>
                <a:effectLst>
                  <a:outerShdw blurRad="50800" dist="38100" dir="16200000" rotWithShape="0">
                    <a:prstClr val="black">
                      <a:alpha val="40000"/>
                    </a:prstClr>
                  </a:outerShdw>
                  <a:reflection blurRad="6350" stA="55000" endA="300" endPos="45500" dir="5400000" sy="-100000" algn="bl" rotWithShape="0"/>
                </a:effectLst>
                <a:latin typeface="Euphorigenic" pitchFamily="2" charset="0"/>
              </a:rPr>
              <a:t>Vow</a:t>
            </a:r>
          </a:p>
        </p:txBody>
      </p:sp>
      <p:sp>
        <p:nvSpPr>
          <p:cNvPr id="16" name="Rectangle 15"/>
          <p:cNvSpPr/>
          <p:nvPr/>
        </p:nvSpPr>
        <p:spPr>
          <a:xfrm>
            <a:off x="1275149" y="6263185"/>
            <a:ext cx="10178004" cy="707886"/>
          </a:xfrm>
          <a:prstGeom prst="rect">
            <a:avLst/>
          </a:prstGeom>
          <a:no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4000" b="1" dirty="0">
                <a:ln w="1905"/>
                <a:solidFill>
                  <a:srgbClr val="9900FF"/>
                </a:solidFill>
                <a:effectLst>
                  <a:glow rad="177800">
                    <a:schemeClr val="bg1">
                      <a:alpha val="75000"/>
                    </a:schemeClr>
                  </a:glow>
                  <a:innerShdw blurRad="69850" dist="43180" dir="5400000">
                    <a:srgbClr val="000000">
                      <a:alpha val="65000"/>
                    </a:srgbClr>
                  </a:innerShdw>
                </a:effectLst>
                <a:latin typeface="Segoe Print" pitchFamily="2" charset="0"/>
              </a:rPr>
              <a:t>P</a:t>
            </a:r>
            <a:r>
              <a:rPr lang="en-US" sz="3200" b="1" dirty="0">
                <a:ln w="1905"/>
                <a:solidFill>
                  <a:srgbClr val="9900FF"/>
                </a:solidFill>
                <a:effectLst>
                  <a:glow rad="177800">
                    <a:schemeClr val="bg1">
                      <a:alpha val="75000"/>
                    </a:schemeClr>
                  </a:glow>
                  <a:innerShdw blurRad="69850" dist="43180" dir="5400000">
                    <a:srgbClr val="000000">
                      <a:alpha val="65000"/>
                    </a:srgbClr>
                  </a:innerShdw>
                </a:effectLst>
                <a:latin typeface="Segoe Print" pitchFamily="2" charset="0"/>
              </a:rPr>
              <a:t>UTTING</a:t>
            </a:r>
            <a:r>
              <a:rPr lang="en-US" sz="4000" b="1" dirty="0">
                <a:ln w="1905"/>
                <a:solidFill>
                  <a:srgbClr val="9900FF"/>
                </a:solidFill>
                <a:effectLst>
                  <a:glow rad="177800">
                    <a:schemeClr val="bg1">
                      <a:alpha val="75000"/>
                    </a:schemeClr>
                  </a:glow>
                  <a:innerShdw blurRad="69850" dist="43180" dir="5400000">
                    <a:srgbClr val="000000">
                      <a:alpha val="65000"/>
                    </a:srgbClr>
                  </a:innerShdw>
                </a:effectLst>
                <a:latin typeface="Segoe Print" pitchFamily="2" charset="0"/>
              </a:rPr>
              <a:t>  I</a:t>
            </a:r>
            <a:r>
              <a:rPr lang="en-US" sz="3200" b="1" dirty="0">
                <a:ln w="1905"/>
                <a:solidFill>
                  <a:srgbClr val="9900FF"/>
                </a:solidFill>
                <a:effectLst>
                  <a:glow rad="177800">
                    <a:schemeClr val="bg1">
                      <a:alpha val="75000"/>
                    </a:schemeClr>
                  </a:glow>
                  <a:innerShdw blurRad="69850" dist="43180" dir="5400000">
                    <a:srgbClr val="000000">
                      <a:alpha val="65000"/>
                    </a:srgbClr>
                  </a:innerShdw>
                </a:effectLst>
                <a:latin typeface="Segoe Print" pitchFamily="2" charset="0"/>
              </a:rPr>
              <a:t>T</a:t>
            </a:r>
            <a:r>
              <a:rPr lang="en-US" sz="4000" b="1" dirty="0">
                <a:ln w="1905"/>
                <a:solidFill>
                  <a:srgbClr val="9900FF"/>
                </a:solidFill>
                <a:effectLst>
                  <a:glow rad="177800">
                    <a:schemeClr val="bg1">
                      <a:alpha val="75000"/>
                    </a:schemeClr>
                  </a:glow>
                  <a:innerShdw blurRad="69850" dist="43180" dir="5400000">
                    <a:srgbClr val="000000">
                      <a:alpha val="65000"/>
                    </a:srgbClr>
                  </a:innerShdw>
                </a:effectLst>
                <a:latin typeface="Segoe Print" pitchFamily="2" charset="0"/>
              </a:rPr>
              <a:t>  A</a:t>
            </a:r>
            <a:r>
              <a:rPr lang="en-US" sz="3200" b="1" dirty="0">
                <a:ln w="1905"/>
                <a:solidFill>
                  <a:srgbClr val="9900FF"/>
                </a:solidFill>
                <a:effectLst>
                  <a:glow rad="177800">
                    <a:schemeClr val="bg1">
                      <a:alpha val="75000"/>
                    </a:schemeClr>
                  </a:glow>
                  <a:innerShdw blurRad="69850" dist="43180" dir="5400000">
                    <a:srgbClr val="000000">
                      <a:alpha val="65000"/>
                    </a:srgbClr>
                  </a:innerShdw>
                </a:effectLst>
                <a:latin typeface="Segoe Print" pitchFamily="2" charset="0"/>
              </a:rPr>
              <a:t>LL</a:t>
            </a:r>
            <a:r>
              <a:rPr lang="en-US" sz="4000" b="1" dirty="0">
                <a:ln w="1905"/>
                <a:solidFill>
                  <a:srgbClr val="9900FF"/>
                </a:solidFill>
                <a:effectLst>
                  <a:glow rad="177800">
                    <a:schemeClr val="bg1">
                      <a:alpha val="75000"/>
                    </a:schemeClr>
                  </a:glow>
                  <a:innerShdw blurRad="69850" dist="43180" dir="5400000">
                    <a:srgbClr val="000000">
                      <a:alpha val="65000"/>
                    </a:srgbClr>
                  </a:innerShdw>
                </a:effectLst>
                <a:latin typeface="Segoe Print" pitchFamily="2" charset="0"/>
              </a:rPr>
              <a:t>  T</a:t>
            </a:r>
            <a:r>
              <a:rPr lang="en-US" sz="3200" b="1" dirty="0">
                <a:ln w="1905"/>
                <a:solidFill>
                  <a:srgbClr val="9900FF"/>
                </a:solidFill>
                <a:effectLst>
                  <a:glow rad="177800">
                    <a:schemeClr val="bg1">
                      <a:alpha val="75000"/>
                    </a:schemeClr>
                  </a:glow>
                  <a:innerShdw blurRad="69850" dist="43180" dir="5400000">
                    <a:srgbClr val="000000">
                      <a:alpha val="65000"/>
                    </a:srgbClr>
                  </a:innerShdw>
                </a:effectLst>
                <a:latin typeface="Segoe Print" pitchFamily="2" charset="0"/>
              </a:rPr>
              <a:t>OGETHER</a:t>
            </a:r>
            <a:endParaRPr lang="en-US" sz="4000" b="1" cap="none" spc="0" dirty="0">
              <a:ln w="1905"/>
              <a:solidFill>
                <a:srgbClr val="9900FF"/>
              </a:solidFill>
              <a:effectLst>
                <a:glow rad="177800">
                  <a:schemeClr val="bg1">
                    <a:alpha val="75000"/>
                  </a:schemeClr>
                </a:glow>
                <a:innerShdw blurRad="69850" dist="43180" dir="5400000">
                  <a:srgbClr val="000000">
                    <a:alpha val="65000"/>
                  </a:srgbClr>
                </a:innerShdw>
              </a:effectLst>
              <a:latin typeface="Segoe Print" pitchFamily="2" charset="0"/>
            </a:endParaRPr>
          </a:p>
        </p:txBody>
      </p:sp>
      <p:sp>
        <p:nvSpPr>
          <p:cNvPr id="17" name="Rectangle 16"/>
          <p:cNvSpPr/>
          <p:nvPr/>
        </p:nvSpPr>
        <p:spPr>
          <a:xfrm>
            <a:off x="4871972" y="4950600"/>
            <a:ext cx="2077655" cy="523220"/>
          </a:xfrm>
          <a:prstGeom prst="rect">
            <a:avLst/>
          </a:prstGeom>
          <a:noFill/>
          <a:scene3d>
            <a:camera prst="orthographicFront"/>
            <a:lightRig rig="threePt" dir="t"/>
          </a:scene3d>
          <a:sp3d>
            <a:bevelT w="152400" h="50800" prst="softRound"/>
          </a:sp3d>
        </p:spPr>
        <p:txBody>
          <a:bodyPr wrap="square" lIns="91440" tIns="45720" rIns="91440" bIns="45720">
            <a:prstTxWarp prst="textChevronInverted">
              <a:avLst/>
            </a:prstTxWarp>
            <a:spAutoFit/>
            <a:sp3d extrusionH="57150">
              <a:bevelT w="38100" h="38100" prst="angle"/>
            </a:sp3d>
          </a:bodyPr>
          <a:lstStyle/>
          <a:p>
            <a:pPr algn="ctr"/>
            <a:r>
              <a:rPr lang="en-US" sz="2800" b="1" dirty="0">
                <a:ln w="1905"/>
                <a:solidFill>
                  <a:srgbClr val="9900FF"/>
                </a:solidFill>
                <a:effectLst>
                  <a:innerShdw blurRad="69850" dist="43180" dir="5400000">
                    <a:srgbClr val="000000">
                      <a:alpha val="65000"/>
                    </a:srgbClr>
                  </a:innerShdw>
                </a:effectLst>
                <a:latin typeface="MV Boli" pitchFamily="2" charset="0"/>
                <a:cs typeface="MV Boli" pitchFamily="2" charset="0"/>
              </a:rPr>
              <a:t>  </a:t>
            </a:r>
            <a:r>
              <a:rPr lang="en-US" sz="2800" b="1" dirty="0">
                <a:ln w="1905"/>
                <a:solidFill>
                  <a:srgbClr val="9900FF"/>
                </a:solidFill>
                <a:effectLst>
                  <a:glow rad="127000">
                    <a:schemeClr val="bg1"/>
                  </a:glow>
                  <a:innerShdw blurRad="69850" dist="43180" dir="5400000">
                    <a:srgbClr val="000000">
                      <a:alpha val="65000"/>
                    </a:srgbClr>
                  </a:innerShdw>
                </a:effectLst>
                <a:latin typeface="MV Boli" pitchFamily="2" charset="0"/>
                <a:cs typeface="MV Boli" pitchFamily="2" charset="0"/>
              </a:rPr>
              <a:t>Crunch! </a:t>
            </a:r>
            <a:endParaRPr lang="en-US" sz="2400" b="1" cap="none" spc="0" dirty="0">
              <a:ln w="1905"/>
              <a:solidFill>
                <a:srgbClr val="9900FF"/>
              </a:solidFill>
              <a:effectLst>
                <a:glow rad="127000">
                  <a:schemeClr val="bg1"/>
                </a:glow>
                <a:innerShdw blurRad="69850" dist="43180" dir="5400000">
                  <a:srgbClr val="000000">
                    <a:alpha val="65000"/>
                  </a:srgbClr>
                </a:innerShdw>
              </a:effectLst>
              <a:latin typeface="MV Boli" pitchFamily="2" charset="0"/>
              <a:cs typeface="MV Boli" pitchFamily="2" charset="0"/>
            </a:endParaRPr>
          </a:p>
        </p:txBody>
      </p:sp>
      <p:sp>
        <p:nvSpPr>
          <p:cNvPr id="18" name="Moon 17"/>
          <p:cNvSpPr/>
          <p:nvPr/>
        </p:nvSpPr>
        <p:spPr>
          <a:xfrm flipH="1">
            <a:off x="4728506" y="814441"/>
            <a:ext cx="286932" cy="985668"/>
          </a:xfrm>
          <a:prstGeom prst="moon">
            <a:avLst>
              <a:gd name="adj" fmla="val 20833"/>
            </a:avLst>
          </a:prstGeom>
          <a:solidFill>
            <a:schemeClr val="accent5">
              <a:lumMod val="20000"/>
              <a:lumOff val="80000"/>
            </a:schemeClr>
          </a:solidFill>
          <a:ln>
            <a:solidFill>
              <a:schemeClr val="accent5">
                <a:lumMod val="40000"/>
                <a:lumOff val="60000"/>
              </a:schemeClr>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88054" y="3778965"/>
            <a:ext cx="2954655" cy="1384995"/>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4200" b="1" dirty="0">
                <a:ln w="11430">
                  <a:solidFill>
                    <a:srgbClr val="660033"/>
                  </a:solidFill>
                </a:ln>
                <a:solidFill>
                  <a:schemeClr val="accent5"/>
                </a:solidFill>
                <a:effectLst>
                  <a:outerShdw blurRad="50800" dist="38100" dir="16200000" rotWithShape="0">
                    <a:prstClr val="black">
                      <a:alpha val="40000"/>
                    </a:prstClr>
                  </a:outerShdw>
                  <a:reflection blurRad="6350" stA="55000" endA="300" endPos="45500" dir="5400000" sy="-100000" algn="bl" rotWithShape="0"/>
                </a:effectLst>
                <a:latin typeface="Berlin Sans FB Demi" pitchFamily="34" charset="0"/>
              </a:rPr>
              <a:t>The Gulf of </a:t>
            </a:r>
            <a:br>
              <a:rPr lang="en-US" sz="4200" b="1" dirty="0">
                <a:ln w="11430">
                  <a:solidFill>
                    <a:srgbClr val="660033"/>
                  </a:solidFill>
                </a:ln>
                <a:solidFill>
                  <a:schemeClr val="accent5"/>
                </a:solidFill>
                <a:effectLst>
                  <a:outerShdw blurRad="50800" dist="38100" dir="16200000" rotWithShape="0">
                    <a:prstClr val="black">
                      <a:alpha val="40000"/>
                    </a:prstClr>
                  </a:outerShdw>
                  <a:reflection blurRad="6350" stA="55000" endA="300" endPos="45500" dir="5400000" sy="-100000" algn="bl" rotWithShape="0"/>
                </a:effectLst>
                <a:latin typeface="Berlin Sans FB Demi" pitchFamily="34" charset="0"/>
              </a:rPr>
            </a:br>
            <a:r>
              <a:rPr lang="en-US" sz="4200" b="1" dirty="0" err="1">
                <a:ln w="11430">
                  <a:solidFill>
                    <a:srgbClr val="660033"/>
                  </a:solidFill>
                </a:ln>
                <a:solidFill>
                  <a:schemeClr val="accent5"/>
                </a:solidFill>
                <a:effectLst>
                  <a:outerShdw blurRad="50800" dist="38100" dir="16200000" rotWithShape="0">
                    <a:prstClr val="black">
                      <a:alpha val="40000"/>
                    </a:prstClr>
                  </a:outerShdw>
                  <a:reflection blurRad="6350" stA="55000" endA="300" endPos="45500" dir="5400000" sy="-100000" algn="bl" rotWithShape="0"/>
                </a:effectLst>
                <a:latin typeface="Berlin Sans FB Demi" pitchFamily="34" charset="0"/>
              </a:rPr>
              <a:t>Latmus</a:t>
            </a:r>
            <a:r>
              <a:rPr lang="en-US" sz="4200" b="1" dirty="0">
                <a:ln w="11430">
                  <a:solidFill>
                    <a:srgbClr val="660033"/>
                  </a:solidFill>
                </a:ln>
                <a:solidFill>
                  <a:schemeClr val="accent5"/>
                </a:solidFill>
                <a:effectLst>
                  <a:outerShdw blurRad="50800" dist="38100" dir="16200000" rotWithShape="0">
                    <a:prstClr val="black">
                      <a:alpha val="40000"/>
                    </a:prstClr>
                  </a:outerShdw>
                  <a:reflection blurRad="6350" stA="55000" endA="300" endPos="45500" dir="5400000" sy="-100000" algn="bl" rotWithShape="0"/>
                </a:effectLst>
                <a:latin typeface="Berlin Sans FB Demi" pitchFamily="34" charset="0"/>
              </a:rPr>
              <a:t> </a:t>
            </a:r>
            <a:r>
              <a:rPr lang="en-US" sz="4200" b="1" dirty="0">
                <a:ln w="11430">
                  <a:solidFill>
                    <a:schemeClr val="bg1">
                      <a:lumMod val="95000"/>
                    </a:schemeClr>
                  </a:solidFill>
                </a:ln>
                <a:solidFill>
                  <a:schemeClr val="tx1">
                    <a:lumMod val="75000"/>
                    <a:lumOff val="25000"/>
                  </a:schemeClr>
                </a:solidFill>
                <a:effectLst>
                  <a:outerShdw blurRad="50800" dist="38100" dir="16200000" rotWithShape="0">
                    <a:prstClr val="black">
                      <a:alpha val="40000"/>
                    </a:prstClr>
                  </a:outerShdw>
                  <a:reflection blurRad="6350" stA="55000" endA="300" endPos="45500" dir="5400000" sy="-100000" algn="bl" rotWithShape="0"/>
                </a:effectLst>
                <a:latin typeface="Berlin Sans FB Demi" pitchFamily="34" charset="0"/>
              </a:rPr>
              <a:t>&amp;</a:t>
            </a:r>
          </a:p>
        </p:txBody>
      </p:sp>
      <p:sp>
        <p:nvSpPr>
          <p:cNvPr id="4" name="Explosion 1 3"/>
          <p:cNvSpPr/>
          <p:nvPr/>
        </p:nvSpPr>
        <p:spPr>
          <a:xfrm flipV="1">
            <a:off x="588054" y="62726"/>
            <a:ext cx="3513707" cy="3475171"/>
          </a:xfrm>
          <a:prstGeom prst="irregularSeal1">
            <a:avLst/>
          </a:prstGeom>
          <a:gradFill flip="none" rotWithShape="1">
            <a:gsLst>
              <a:gs pos="20000">
                <a:srgbClr val="000040"/>
              </a:gs>
              <a:gs pos="44000">
                <a:srgbClr val="400040"/>
              </a:gs>
              <a:gs pos="71000">
                <a:srgbClr val="8F0040"/>
              </a:gs>
              <a:gs pos="76000">
                <a:srgbClr val="F27300"/>
              </a:gs>
              <a:gs pos="82500">
                <a:srgbClr val="F68600"/>
              </a:gs>
              <a:gs pos="95000">
                <a:srgbClr val="F99900"/>
              </a:gs>
            </a:gsLst>
            <a:path path="shape">
              <a:fillToRect l="50000" t="50000" r="50000" b="50000"/>
            </a:path>
            <a:tileRect/>
          </a:gradFill>
          <a:ln w="107950" cap="sq" cmpd="sng">
            <a:solidFill>
              <a:schemeClr val="accent5">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21555" y="895762"/>
            <a:ext cx="4200189" cy="1323439"/>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8000" b="1" dirty="0" err="1">
                <a:ln w="11430">
                  <a:solidFill>
                    <a:schemeClr val="bg1">
                      <a:lumMod val="95000"/>
                    </a:schemeClr>
                  </a:solidFill>
                </a:ln>
                <a:solidFill>
                  <a:srgbClr val="002060"/>
                </a:solidFill>
                <a:effectLst>
                  <a:outerShdw blurRad="50800" dist="38100" dir="16200000" rotWithShape="0">
                    <a:prstClr val="black">
                      <a:alpha val="40000"/>
                    </a:prstClr>
                  </a:outerShdw>
                  <a:reflection blurRad="6350" stA="55000" endA="300" endPos="45500" dir="5400000" sy="-100000" algn="bl" rotWithShape="0"/>
                </a:effectLst>
                <a:latin typeface="Bauhaus 93" pitchFamily="82" charset="0"/>
              </a:rPr>
              <a:t>Mitylene</a:t>
            </a:r>
            <a:endParaRPr lang="en-US" sz="5400" b="1" dirty="0">
              <a:ln w="11430">
                <a:solidFill>
                  <a:schemeClr val="bg1">
                    <a:lumMod val="95000"/>
                  </a:schemeClr>
                </a:solidFill>
              </a:ln>
              <a:solidFill>
                <a:srgbClr val="002060"/>
              </a:solidFill>
              <a:effectLst>
                <a:outerShdw blurRad="50800" dist="38100" dir="16200000" rotWithShape="0">
                  <a:prstClr val="black">
                    <a:alpha val="40000"/>
                  </a:prstClr>
                </a:outerShdw>
                <a:reflection blurRad="6350" stA="55000" endA="300" endPos="45500" dir="5400000" sy="-100000" algn="bl" rotWithShape="0"/>
              </a:effectLst>
              <a:latin typeface="Bauhaus 93" pitchFamily="82" charset="0"/>
            </a:endParaRPr>
          </a:p>
        </p:txBody>
      </p:sp>
      <p:sp>
        <p:nvSpPr>
          <p:cNvPr id="10" name="Rectangle 9"/>
          <p:cNvSpPr/>
          <p:nvPr/>
        </p:nvSpPr>
        <p:spPr>
          <a:xfrm>
            <a:off x="694481" y="62726"/>
            <a:ext cx="10178004" cy="584775"/>
          </a:xfrm>
          <a:prstGeom prst="rect">
            <a:avLst/>
          </a:prstGeom>
          <a:no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200" b="1" dirty="0">
                <a:ln w="1905"/>
                <a:solidFill>
                  <a:schemeClr val="accent1">
                    <a:lumMod val="50000"/>
                  </a:schemeClr>
                </a:solidFill>
                <a:effectLst>
                  <a:innerShdw blurRad="69850" dist="43180" dir="5400000">
                    <a:srgbClr val="000000">
                      <a:alpha val="65000"/>
                    </a:srgbClr>
                  </a:innerShdw>
                </a:effectLst>
                <a:latin typeface="Segoe Print" pitchFamily="2" charset="0"/>
              </a:rPr>
              <a:t>Major Calendar Puzzle Pieces in Paul’s Journey</a:t>
            </a:r>
            <a:endParaRPr lang="en-US" sz="3200" b="1" cap="none" spc="0" dirty="0">
              <a:ln w="1905"/>
              <a:solidFill>
                <a:schemeClr val="accent1">
                  <a:lumMod val="50000"/>
                </a:schemeClr>
              </a:solidFill>
              <a:effectLst>
                <a:innerShdw blurRad="69850" dist="43180" dir="5400000">
                  <a:srgbClr val="000000">
                    <a:alpha val="65000"/>
                  </a:srgbClr>
                </a:innerShdw>
              </a:effectLst>
              <a:latin typeface="Segoe Print" pitchFamily="2" charset="0"/>
            </a:endParaRPr>
          </a:p>
        </p:txBody>
      </p:sp>
      <p:pic>
        <p:nvPicPr>
          <p:cNvPr id="2050" name="Picture 2" descr="C:\Users\Rae\Desktop\puzzle man.png"/>
          <p:cNvPicPr>
            <a:picLocks noChangeAspect="1" noChangeArrowheads="1"/>
          </p:cNvPicPr>
          <p:nvPr/>
        </p:nvPicPr>
        <p:blipFill>
          <a:blip r:embed="rId5" cstate="emai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bwMode="auto">
          <a:xfrm flipH="1">
            <a:off x="172129" y="2438366"/>
            <a:ext cx="1893252" cy="1747432"/>
          </a:xfrm>
          <a:prstGeom prst="rect">
            <a:avLst/>
          </a:prstGeom>
          <a:noFill/>
          <a:effectLst>
            <a:glow rad="762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54223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7" presetClass="entr" presetSubtype="0" fill="hold" grpId="0" nodeType="after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6" presetClass="entr" presetSubtype="2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Horizontal)">
                                      <p:cBhvr>
                                        <p:cTn id="40" dur="1500"/>
                                        <p:tgtEl>
                                          <p:spTgt spid="11"/>
                                        </p:tgtEl>
                                      </p:cBhvr>
                                    </p:animEffect>
                                  </p:childTnLst>
                                </p:cTn>
                              </p:par>
                            </p:childTnLst>
                          </p:cTn>
                        </p:par>
                        <p:par>
                          <p:cTn id="41" fill="hold">
                            <p:stCondLst>
                              <p:cond delay="2500"/>
                            </p:stCondLst>
                            <p:childTnLst>
                              <p:par>
                                <p:cTn id="42" presetID="53" presetClass="entr" presetSubtype="16" fill="hold" grpId="0" nodeType="afterEffect">
                                  <p:stCondLst>
                                    <p:cond delay="17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2000" fill="hold"/>
                                        <p:tgtEl>
                                          <p:spTgt spid="17"/>
                                        </p:tgtEl>
                                        <p:attrNameLst>
                                          <p:attrName>ppt_w</p:attrName>
                                        </p:attrNameLst>
                                      </p:cBhvr>
                                      <p:tavLst>
                                        <p:tav tm="0">
                                          <p:val>
                                            <p:fltVal val="0"/>
                                          </p:val>
                                        </p:tav>
                                        <p:tav tm="100000">
                                          <p:val>
                                            <p:strVal val="#ppt_w"/>
                                          </p:val>
                                        </p:tav>
                                      </p:tavLst>
                                    </p:anim>
                                    <p:anim calcmode="lin" valueType="num">
                                      <p:cBhvr>
                                        <p:cTn id="45" dur="2000" fill="hold"/>
                                        <p:tgtEl>
                                          <p:spTgt spid="17"/>
                                        </p:tgtEl>
                                        <p:attrNameLst>
                                          <p:attrName>ppt_h</p:attrName>
                                        </p:attrNameLst>
                                      </p:cBhvr>
                                      <p:tavLst>
                                        <p:tav tm="0">
                                          <p:val>
                                            <p:fltVal val="0"/>
                                          </p:val>
                                        </p:tav>
                                        <p:tav tm="100000">
                                          <p:val>
                                            <p:strVal val="#ppt_h"/>
                                          </p:val>
                                        </p:tav>
                                      </p:tavLst>
                                    </p:anim>
                                    <p:animEffect transition="in" filter="fade">
                                      <p:cBhvr>
                                        <p:cTn id="46" dur="2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1500" fill="hold"/>
                                        <p:tgtEl>
                                          <p:spTgt spid="4"/>
                                        </p:tgtEl>
                                        <p:attrNameLst>
                                          <p:attrName>ppt_w</p:attrName>
                                        </p:attrNameLst>
                                      </p:cBhvr>
                                      <p:tavLst>
                                        <p:tav tm="0">
                                          <p:val>
                                            <p:fltVal val="0"/>
                                          </p:val>
                                        </p:tav>
                                        <p:tav tm="100000">
                                          <p:val>
                                            <p:strVal val="#ppt_w"/>
                                          </p:val>
                                        </p:tav>
                                      </p:tavLst>
                                    </p:anim>
                                    <p:anim calcmode="lin" valueType="num">
                                      <p:cBhvr>
                                        <p:cTn id="52" dur="1500" fill="hold"/>
                                        <p:tgtEl>
                                          <p:spTgt spid="4"/>
                                        </p:tgtEl>
                                        <p:attrNameLst>
                                          <p:attrName>ppt_h</p:attrName>
                                        </p:attrNameLst>
                                      </p:cBhvr>
                                      <p:tavLst>
                                        <p:tav tm="0">
                                          <p:val>
                                            <p:fltVal val="0"/>
                                          </p:val>
                                        </p:tav>
                                        <p:tav tm="100000">
                                          <p:val>
                                            <p:strVal val="#ppt_h"/>
                                          </p:val>
                                        </p:tav>
                                      </p:tavLst>
                                    </p:anim>
                                    <p:animEffect transition="in" filter="fade">
                                      <p:cBhvr>
                                        <p:cTn id="53" dur="1500"/>
                                        <p:tgtEl>
                                          <p:spTgt spid="4"/>
                                        </p:tgtEl>
                                      </p:cBhvr>
                                    </p:animEffect>
                                  </p:childTnLst>
                                </p:cTn>
                              </p:par>
                            </p:childTnLst>
                          </p:cTn>
                        </p:par>
                        <p:par>
                          <p:cTn id="54" fill="hold">
                            <p:stCondLst>
                              <p:cond delay="1500"/>
                            </p:stCondLst>
                            <p:childTnLst>
                              <p:par>
                                <p:cTn id="55" presetID="42" presetClass="entr" presetSubtype="0" fill="hold" nodeType="afterEffect">
                                  <p:stCondLst>
                                    <p:cond delay="500"/>
                                  </p:stCondLst>
                                  <p:childTnLst>
                                    <p:set>
                                      <p:cBhvr>
                                        <p:cTn id="56" dur="1" fill="hold">
                                          <p:stCondLst>
                                            <p:cond delay="0"/>
                                          </p:stCondLst>
                                        </p:cTn>
                                        <p:tgtEl>
                                          <p:spTgt spid="2050"/>
                                        </p:tgtEl>
                                        <p:attrNameLst>
                                          <p:attrName>style.visibility</p:attrName>
                                        </p:attrNameLst>
                                      </p:cBhvr>
                                      <p:to>
                                        <p:strVal val="visible"/>
                                      </p:to>
                                    </p:set>
                                    <p:animEffect transition="in" filter="fade">
                                      <p:cBhvr>
                                        <p:cTn id="57" dur="1000"/>
                                        <p:tgtEl>
                                          <p:spTgt spid="2050"/>
                                        </p:tgtEl>
                                      </p:cBhvr>
                                    </p:animEffect>
                                    <p:anim calcmode="lin" valueType="num">
                                      <p:cBhvr>
                                        <p:cTn id="58" dur="1000" fill="hold"/>
                                        <p:tgtEl>
                                          <p:spTgt spid="2050"/>
                                        </p:tgtEl>
                                        <p:attrNameLst>
                                          <p:attrName>ppt_x</p:attrName>
                                        </p:attrNameLst>
                                      </p:cBhvr>
                                      <p:tavLst>
                                        <p:tav tm="0">
                                          <p:val>
                                            <p:strVal val="#ppt_x"/>
                                          </p:val>
                                        </p:tav>
                                        <p:tav tm="100000">
                                          <p:val>
                                            <p:strVal val="#ppt_x"/>
                                          </p:val>
                                        </p:tav>
                                      </p:tavLst>
                                    </p:anim>
                                    <p:anim calcmode="lin" valueType="num">
                                      <p:cBhvr>
                                        <p:cTn id="59" dur="1000" fill="hold"/>
                                        <p:tgtEl>
                                          <p:spTgt spid="2050"/>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1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9" grpId="0"/>
      <p:bldP spid="4"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C:\Users\Rae\Desktop\37.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235702"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3701144" y="2579447"/>
            <a:ext cx="2177142"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32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Miletus  </a:t>
            </a:r>
            <a:r>
              <a:rPr lang="en-US" sz="20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a:t>
            </a:r>
            <a:endParaRPr lang="en-US" sz="3200"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
        <p:nvSpPr>
          <p:cNvPr id="2" name="Slide Number Placeholder 1"/>
          <p:cNvSpPr>
            <a:spLocks noGrp="1"/>
          </p:cNvSpPr>
          <p:nvPr>
            <p:ph type="sldNum" sz="quarter" idx="12"/>
          </p:nvPr>
        </p:nvSpPr>
        <p:spPr/>
        <p:txBody>
          <a:bodyPr/>
          <a:lstStyle/>
          <a:p>
            <a:fld id="{6D22F896-40B5-4ADD-8801-0D06FADFA095}" type="slidenum">
              <a:rPr lang="en-US" smtClean="0"/>
              <a:pPr/>
              <a:t>40</a:t>
            </a:fld>
            <a:endParaRPr lang="en-US" dirty="0"/>
          </a:p>
        </p:txBody>
      </p:sp>
      <p:sp>
        <p:nvSpPr>
          <p:cNvPr id="3" name="Oval 2"/>
          <p:cNvSpPr/>
          <p:nvPr/>
        </p:nvSpPr>
        <p:spPr>
          <a:xfrm>
            <a:off x="5921829" y="2583543"/>
            <a:ext cx="1785257" cy="1088571"/>
          </a:xfrm>
          <a:prstGeom prst="ellipse">
            <a:avLst/>
          </a:prstGeom>
          <a:noFill/>
          <a:ln w="57150" cmpd="sng">
            <a:solidFill>
              <a:schemeClr val="bg1"/>
            </a:solidFill>
          </a:ln>
          <a:effectLst>
            <a:glow rad="127000">
              <a:srgbClr val="C00000">
                <a:alpha val="70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707086" y="2714172"/>
            <a:ext cx="1219200" cy="1077218"/>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Lake </a:t>
            </a:r>
            <a:br>
              <a:rPr lang="en-US" sz="32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br>
            <a:r>
              <a:rPr lang="en-US" sz="3200" b="1" dirty="0" err="1">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Bafa</a:t>
            </a:r>
            <a:endParaRPr lang="en-US" sz="3200"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
        <p:nvSpPr>
          <p:cNvPr id="5" name="Isosceles Triangle 4"/>
          <p:cNvSpPr/>
          <p:nvPr/>
        </p:nvSpPr>
        <p:spPr>
          <a:xfrm rot="10800000">
            <a:off x="5353440" y="2832854"/>
            <a:ext cx="125222" cy="126459"/>
          </a:xfrm>
          <a:prstGeom prst="triangle">
            <a:avLst/>
          </a:prstGeom>
          <a:solidFill>
            <a:schemeClr val="accent3">
              <a:lumMod val="50000"/>
            </a:schemeClr>
          </a:solidFill>
          <a:ln>
            <a:solidFill>
              <a:schemeClr val="accent3">
                <a:lumMod val="50000"/>
              </a:schemeClr>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16375" y="1280414"/>
            <a:ext cx="2177142"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3200" b="1" dirty="0" err="1">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Priene</a:t>
            </a:r>
            <a:r>
              <a:rPr lang="en-US" sz="32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  </a:t>
            </a:r>
            <a:r>
              <a:rPr lang="en-US" sz="20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a:t>
            </a:r>
            <a:endParaRPr lang="en-US" sz="3200"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
        <p:nvSpPr>
          <p:cNvPr id="8" name="Isosceles Triangle 7"/>
          <p:cNvSpPr/>
          <p:nvPr/>
        </p:nvSpPr>
        <p:spPr>
          <a:xfrm rot="10800000">
            <a:off x="5650980" y="1562882"/>
            <a:ext cx="125222" cy="126459"/>
          </a:xfrm>
          <a:prstGeom prst="triangle">
            <a:avLst/>
          </a:prstGeom>
          <a:solidFill>
            <a:srgbClr val="EA3800"/>
          </a:solidFill>
          <a:ln>
            <a:solidFill>
              <a:srgbClr val="EA38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a:spLocks noGrp="1"/>
          </p:cNvSpPr>
          <p:nvPr>
            <p:ph type="ctrTitle"/>
          </p:nvPr>
        </p:nvSpPr>
        <p:spPr>
          <a:xfrm>
            <a:off x="5706099" y="7983"/>
            <a:ext cx="6009324" cy="1418113"/>
          </a:xfrm>
        </p:spPr>
        <p:txBody>
          <a:bodyPr>
            <a:normAutofit fontScale="90000"/>
          </a:bodyPr>
          <a:lstStyle/>
          <a:p>
            <a:r>
              <a:rPr lang="en-US" dirty="0">
                <a:solidFill>
                  <a:schemeClr val="accent2">
                    <a:lumMod val="75000"/>
                  </a:schemeClr>
                </a:solidFill>
                <a:effectLst>
                  <a:glow rad="228600">
                    <a:srgbClr val="FFFF00">
                      <a:alpha val="40000"/>
                    </a:srgbClr>
                  </a:glow>
                </a:effectLst>
              </a:rPr>
              <a:t>A </a:t>
            </a:r>
            <a:r>
              <a:rPr lang="en-US" dirty="0">
                <a:solidFill>
                  <a:srgbClr val="C00000"/>
                </a:solidFill>
                <a:effectLst>
                  <a:glow rad="228600">
                    <a:srgbClr val="FFFF00">
                      <a:alpha val="40000"/>
                    </a:srgbClr>
                  </a:glow>
                </a:effectLst>
              </a:rPr>
              <a:t>Modern Map </a:t>
            </a:r>
            <a:r>
              <a:rPr lang="en-US" dirty="0">
                <a:solidFill>
                  <a:schemeClr val="accent2">
                    <a:lumMod val="75000"/>
                  </a:schemeClr>
                </a:solidFill>
                <a:effectLst>
                  <a:glow rad="228600">
                    <a:srgbClr val="FFFF00">
                      <a:alpha val="40000"/>
                    </a:srgbClr>
                  </a:glow>
                </a:effectLst>
              </a:rPr>
              <a:t>of the Aegean Sea Today</a:t>
            </a:r>
            <a:endParaRPr lang="en-US" sz="1600" dirty="0">
              <a:effectLst>
                <a:glow rad="228600">
                  <a:srgbClr val="FFFF00">
                    <a:alpha val="40000"/>
                  </a:srgbClr>
                </a:glow>
              </a:effectLst>
            </a:endParaRPr>
          </a:p>
        </p:txBody>
      </p:sp>
      <p:sp>
        <p:nvSpPr>
          <p:cNvPr id="10" name="Title 2"/>
          <p:cNvSpPr txBox="1">
            <a:spLocks/>
          </p:cNvSpPr>
          <p:nvPr/>
        </p:nvSpPr>
        <p:spPr>
          <a:xfrm>
            <a:off x="409637" y="2304598"/>
            <a:ext cx="3094139" cy="1056512"/>
          </a:xfrm>
          <a:prstGeom prst="rect">
            <a:avLst/>
          </a:prstGeom>
          <a:solidFill>
            <a:schemeClr val="tx2">
              <a:lumMod val="50000"/>
            </a:schemeClr>
          </a:solidFill>
          <a:ln w="57150">
            <a:solidFill>
              <a:schemeClr val="bg1"/>
            </a:solidFill>
          </a:ln>
          <a:scene3d>
            <a:camera prst="orthographicFront"/>
            <a:lightRig rig="threePt" dir="t"/>
          </a:scene3d>
          <a:sp3d>
            <a:bevelT w="165100" prst="coolSlant"/>
          </a:sp3d>
        </p:spPr>
        <p:txBody>
          <a:bodyPr anchor="b">
            <a:normAutofit fontScale="90000" lnSpcReduction="10000"/>
            <a:scene3d>
              <a:camera prst="orthographicFront"/>
              <a:lightRig rig="balanced" dir="t">
                <a:rot lat="0" lon="0" rev="2100000"/>
              </a:lightRig>
            </a:scene3d>
            <a:sp3d extrusionH="57150" prstMaterial="metal">
              <a:bevelT w="38100" h="25400" prst="coolSlant"/>
              <a:contourClr>
                <a:schemeClr val="bg2"/>
              </a:contourClr>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n w="50800"/>
                <a:solidFill>
                  <a:schemeClr val="bg1">
                    <a:shade val="50000"/>
                  </a:schemeClr>
                </a:solidFill>
              </a:rPr>
              <a:t>Where is the Gulf of </a:t>
            </a:r>
            <a:r>
              <a:rPr lang="en-US" sz="3600" dirty="0" err="1">
                <a:ln w="50800"/>
                <a:solidFill>
                  <a:schemeClr val="bg1">
                    <a:shade val="50000"/>
                  </a:schemeClr>
                </a:solidFill>
              </a:rPr>
              <a:t>Latmus</a:t>
            </a:r>
            <a:r>
              <a:rPr lang="en-US" sz="3600" dirty="0">
                <a:ln w="50800"/>
                <a:solidFill>
                  <a:schemeClr val="bg1">
                    <a:shade val="50000"/>
                  </a:schemeClr>
                </a:solidFill>
              </a:rPr>
              <a:t>?</a:t>
            </a:r>
            <a:endParaRPr lang="en-US" sz="1200" dirty="0">
              <a:ln w="50800"/>
              <a:solidFill>
                <a:schemeClr val="bg1">
                  <a:shade val="50000"/>
                </a:schemeClr>
              </a:solidFill>
            </a:endParaRPr>
          </a:p>
        </p:txBody>
      </p:sp>
      <p:sp>
        <p:nvSpPr>
          <p:cNvPr id="11" name="Content Placeholder 8"/>
          <p:cNvSpPr txBox="1">
            <a:spLocks/>
          </p:cNvSpPr>
          <p:nvPr/>
        </p:nvSpPr>
        <p:spPr>
          <a:xfrm>
            <a:off x="233640" y="4439582"/>
            <a:ext cx="6810627" cy="2199343"/>
          </a:xfrm>
          <a:prstGeom prst="rect">
            <a:avLst/>
          </a:prstGeom>
          <a:solidFill>
            <a:schemeClr val="accent5">
              <a:lumMod val="20000"/>
              <a:lumOff val="80000"/>
            </a:schemeClr>
          </a:solidFill>
          <a:effectLst>
            <a:glow rad="228600">
              <a:schemeClr val="tx2">
                <a:lumMod val="60000"/>
                <a:lumOff val="40000"/>
                <a:alpha val="40000"/>
              </a:schemeClr>
            </a:glow>
          </a:effectLst>
          <a:scene3d>
            <a:camera prst="orthographicFront"/>
            <a:lightRig rig="threePt" dir="t"/>
          </a:scene3d>
          <a:sp3d>
            <a:bevelT w="152400" h="50800" prst="softRound"/>
          </a:sp3d>
        </p:spPr>
        <p:txBody>
          <a:bodyPr>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1800" b="1" dirty="0">
                <a:solidFill>
                  <a:srgbClr val="A50021"/>
                </a:solidFill>
              </a:rPr>
              <a:t>Today, this gulf separating </a:t>
            </a:r>
            <a:r>
              <a:rPr lang="en-US" sz="1800" b="1" dirty="0">
                <a:solidFill>
                  <a:schemeClr val="tx1">
                    <a:lumMod val="75000"/>
                    <a:lumOff val="25000"/>
                  </a:schemeClr>
                </a:solidFill>
              </a:rPr>
              <a:t>Miletus</a:t>
            </a:r>
            <a:r>
              <a:rPr lang="en-US" sz="1800" b="1" dirty="0">
                <a:solidFill>
                  <a:srgbClr val="A50021"/>
                </a:solidFill>
              </a:rPr>
              <a:t> from </a:t>
            </a:r>
            <a:r>
              <a:rPr lang="en-US" sz="1800" b="1" dirty="0" err="1">
                <a:solidFill>
                  <a:schemeClr val="tx1">
                    <a:lumMod val="75000"/>
                    <a:lumOff val="25000"/>
                  </a:schemeClr>
                </a:solidFill>
              </a:rPr>
              <a:t>Priene</a:t>
            </a:r>
            <a:r>
              <a:rPr lang="en-US" sz="1800" b="1" dirty="0">
                <a:solidFill>
                  <a:srgbClr val="A50021"/>
                </a:solidFill>
              </a:rPr>
              <a:t> </a:t>
            </a:r>
            <a:r>
              <a:rPr lang="en-US" sz="1800" b="1" dirty="0">
                <a:solidFill>
                  <a:schemeClr val="tx1"/>
                </a:solidFill>
              </a:rPr>
              <a:t>is strangely absent </a:t>
            </a:r>
            <a:r>
              <a:rPr lang="en-US" sz="1800" b="1" dirty="0">
                <a:solidFill>
                  <a:srgbClr val="A50021"/>
                </a:solidFill>
              </a:rPr>
              <a:t>on most modern biblical maps of western Asia Minor.</a:t>
            </a:r>
            <a:r>
              <a:rPr lang="en-US" sz="1800" dirty="0">
                <a:solidFill>
                  <a:srgbClr val="A50021"/>
                </a:solidFill>
              </a:rPr>
              <a:t> </a:t>
            </a:r>
          </a:p>
          <a:p>
            <a:r>
              <a:rPr lang="en-US" sz="1800" b="1" dirty="0"/>
              <a:t>Because of minimal tidal action in the Aegean Sea, the mouths of the Maeander Rivers have progressively carried large amounts of silt from the mountains over the centuries.  This silt emptied into the Gulf of </a:t>
            </a:r>
            <a:r>
              <a:rPr lang="en-US" sz="1800" b="1" dirty="0" err="1"/>
              <a:t>Latmus</a:t>
            </a:r>
            <a:r>
              <a:rPr lang="en-US" sz="1800" b="1" dirty="0"/>
              <a:t> moving progressively southwards and eastwards towards the Aegean Sea.</a:t>
            </a:r>
            <a:endParaRPr lang="en-US" sz="1800" b="1" dirty="0">
              <a:solidFill>
                <a:srgbClr val="C00000"/>
              </a:solidFill>
            </a:endParaRPr>
          </a:p>
        </p:txBody>
      </p:sp>
      <p:sp>
        <p:nvSpPr>
          <p:cNvPr id="13" name="Isosceles Triangle 12"/>
          <p:cNvSpPr/>
          <p:nvPr/>
        </p:nvSpPr>
        <p:spPr>
          <a:xfrm>
            <a:off x="3500878" y="1629710"/>
            <a:ext cx="125222" cy="126459"/>
          </a:xfrm>
          <a:prstGeom prst="triangle">
            <a:avLst/>
          </a:prstGeom>
          <a:solidFill>
            <a:srgbClr val="EA3800"/>
          </a:solidFill>
          <a:ln>
            <a:solidFill>
              <a:srgbClr val="EA38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561303" y="1756169"/>
            <a:ext cx="2019344" cy="33855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err="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rgbClr val="FFFF00">
                      <a:alpha val="40000"/>
                    </a:srgbClr>
                  </a:glow>
                  <a:outerShdw blurRad="50800" dist="39000" dir="5460000" algn="tl">
                    <a:srgbClr val="000000">
                      <a:alpha val="38000"/>
                    </a:srgbClr>
                  </a:outerShdw>
                </a:effectLst>
                <a:latin typeface="Comic Sans MS" pitchFamily="66" charset="0"/>
              </a:rPr>
              <a:t>Trogyllium</a:t>
            </a: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rgbClr val="FFFF00">
                      <a:alpha val="40000"/>
                    </a:srgbClr>
                  </a:glow>
                  <a:outerShdw blurRad="50800" dist="39000" dir="5460000" algn="tl">
                    <a:srgbClr val="000000">
                      <a:alpha val="38000"/>
                    </a:srgbClr>
                  </a:outerShdw>
                </a:effectLst>
                <a:latin typeface="Comic Sans MS" pitchFamily="66" charset="0"/>
              </a:rPr>
              <a:t> Port</a:t>
            </a:r>
          </a:p>
        </p:txBody>
      </p:sp>
    </p:spTree>
    <p:extLst>
      <p:ext uri="{BB962C8B-B14F-4D97-AF65-F5344CB8AC3E}">
        <p14:creationId xmlns:p14="http://schemas.microsoft.com/office/powerpoint/2010/main" val="140282257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barn(inVertical)">
                                      <p:cBhvr>
                                        <p:cTn id="62" dur="1000"/>
                                        <p:tgtEl>
                                          <p:spTgt spid="1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fade">
                                      <p:cBhvr>
                                        <p:cTn id="67" dur="1000"/>
                                        <p:tgtEl>
                                          <p:spTgt spid="11">
                                            <p:txEl>
                                              <p:pRg st="0" end="0"/>
                                            </p:txEl>
                                          </p:spTgt>
                                        </p:tgtEl>
                                      </p:cBhvr>
                                    </p:animEffect>
                                    <p:anim calcmode="lin" valueType="num">
                                      <p:cBhvr>
                                        <p:cTn id="6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70" fill="hold">
                            <p:stCondLst>
                              <p:cond delay="1000"/>
                            </p:stCondLst>
                            <p:childTnLst>
                              <p:par>
                                <p:cTn id="71" presetID="42" presetClass="entr" presetSubtype="0" fill="hold" nodeType="afterEffect">
                                  <p:stCondLst>
                                    <p:cond delay="2000"/>
                                  </p:stCondLst>
                                  <p:childTnLst>
                                    <p:set>
                                      <p:cBhvr>
                                        <p:cTn id="72" dur="1" fill="hold">
                                          <p:stCondLst>
                                            <p:cond delay="0"/>
                                          </p:stCondLst>
                                        </p:cTn>
                                        <p:tgtEl>
                                          <p:spTgt spid="11">
                                            <p:txEl>
                                              <p:pRg st="1" end="1"/>
                                            </p:txEl>
                                          </p:spTgt>
                                        </p:tgtEl>
                                        <p:attrNameLst>
                                          <p:attrName>style.visibility</p:attrName>
                                        </p:attrNameLst>
                                      </p:cBhvr>
                                      <p:to>
                                        <p:strVal val="visible"/>
                                      </p:to>
                                    </p:set>
                                    <p:animEffect transition="in" filter="fade">
                                      <p:cBhvr>
                                        <p:cTn id="73" dur="1000"/>
                                        <p:tgtEl>
                                          <p:spTgt spid="11">
                                            <p:txEl>
                                              <p:pRg st="1" end="1"/>
                                            </p:txEl>
                                          </p:spTgt>
                                        </p:tgtEl>
                                      </p:cBhvr>
                                    </p:animEffect>
                                    <p:anim calcmode="lin" valueType="num">
                                      <p:cBhvr>
                                        <p:cTn id="74"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75"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p:bldP spid="5" grpId="0" animBg="1"/>
      <p:bldP spid="7" grpId="0"/>
      <p:bldP spid="8" grpId="0" animBg="1"/>
      <p:bldP spid="9" grpId="0"/>
      <p:bldP spid="13"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90" name="Picture 2" descr="C:\Users\Rae\Desktop\3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7705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41</a:t>
            </a:fld>
            <a:endParaRPr lang="en-US" dirty="0">
              <a:solidFill>
                <a:schemeClr val="bg1"/>
              </a:solidFill>
            </a:endParaRPr>
          </a:p>
        </p:txBody>
      </p:sp>
      <p:sp>
        <p:nvSpPr>
          <p:cNvPr id="3" name="Title 2"/>
          <p:cNvSpPr>
            <a:spLocks noGrp="1"/>
          </p:cNvSpPr>
          <p:nvPr>
            <p:ph type="ctrTitle"/>
          </p:nvPr>
        </p:nvSpPr>
        <p:spPr>
          <a:xfrm>
            <a:off x="3410448" y="89502"/>
            <a:ext cx="6009324" cy="764970"/>
          </a:xfrm>
        </p:spPr>
        <p:txBody>
          <a:bodyPr>
            <a:normAutofit fontScale="90000"/>
          </a:bodyPr>
          <a:lstStyle/>
          <a:p>
            <a:r>
              <a:rPr lang="en-US" dirty="0">
                <a:solidFill>
                  <a:srgbClr val="C00000"/>
                </a:solidFill>
                <a:effectLst>
                  <a:glow rad="304800">
                    <a:schemeClr val="bg1">
                      <a:alpha val="54000"/>
                    </a:schemeClr>
                  </a:glow>
                </a:effectLst>
              </a:rPr>
              <a:t>Modern</a:t>
            </a:r>
            <a:r>
              <a:rPr lang="en-US" dirty="0">
                <a:solidFill>
                  <a:schemeClr val="accent2">
                    <a:lumMod val="75000"/>
                  </a:schemeClr>
                </a:solidFill>
                <a:effectLst>
                  <a:glow rad="304800">
                    <a:schemeClr val="bg1">
                      <a:alpha val="54000"/>
                    </a:schemeClr>
                  </a:glow>
                </a:effectLst>
              </a:rPr>
              <a:t> Google Earth </a:t>
            </a:r>
            <a:r>
              <a:rPr lang="en-US" dirty="0">
                <a:solidFill>
                  <a:srgbClr val="C00000"/>
                </a:solidFill>
                <a:effectLst>
                  <a:glow rad="304800">
                    <a:schemeClr val="bg1">
                      <a:alpha val="54000"/>
                    </a:schemeClr>
                  </a:glow>
                </a:effectLst>
              </a:rPr>
              <a:t>Map</a:t>
            </a:r>
            <a:endParaRPr lang="en-US" sz="1600" dirty="0">
              <a:solidFill>
                <a:srgbClr val="C00000"/>
              </a:solidFill>
              <a:effectLst>
                <a:glow rad="304800">
                  <a:schemeClr val="bg1">
                    <a:alpha val="54000"/>
                  </a:schemeClr>
                </a:glow>
              </a:effectLst>
            </a:endParaRPr>
          </a:p>
        </p:txBody>
      </p:sp>
      <p:sp>
        <p:nvSpPr>
          <p:cNvPr id="4" name="Oval 3"/>
          <p:cNvSpPr/>
          <p:nvPr/>
        </p:nvSpPr>
        <p:spPr>
          <a:xfrm rot="1946855">
            <a:off x="5501757" y="4445660"/>
            <a:ext cx="3164485" cy="2076156"/>
          </a:xfrm>
          <a:prstGeom prst="ellipse">
            <a:avLst/>
          </a:prstGeom>
          <a:noFill/>
          <a:ln w="57150" cmpd="sng">
            <a:solidFill>
              <a:schemeClr val="bg1"/>
            </a:solidFill>
          </a:ln>
          <a:effectLst>
            <a:glow rad="127000">
              <a:srgbClr val="C00000">
                <a:alpha val="70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797510">
            <a:off x="5892807" y="5355767"/>
            <a:ext cx="2032000" cy="46166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Lake </a:t>
            </a:r>
            <a:r>
              <a:rPr lang="en-US" sz="2400" b="1" dirty="0" err="1">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Bafa</a:t>
            </a:r>
            <a:endParaRPr lang="en-US" sz="2400"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
        <p:nvSpPr>
          <p:cNvPr id="6" name="Oval 5"/>
          <p:cNvSpPr/>
          <p:nvPr/>
        </p:nvSpPr>
        <p:spPr>
          <a:xfrm>
            <a:off x="5015713" y="942745"/>
            <a:ext cx="1370572" cy="711200"/>
          </a:xfrm>
          <a:prstGeom prst="ellipse">
            <a:avLst/>
          </a:prstGeom>
          <a:noFill/>
          <a:ln w="57150" cmpd="sng">
            <a:solidFill>
              <a:schemeClr val="bg1"/>
            </a:solidFill>
          </a:ln>
          <a:effectLst>
            <a:glow rad="127000">
              <a:srgbClr val="C00000">
                <a:alpha val="70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4535720" y="3770179"/>
            <a:ext cx="125222" cy="126459"/>
          </a:xfrm>
          <a:prstGeom prst="triangle">
            <a:avLst/>
          </a:prstGeom>
          <a:solidFill>
            <a:schemeClr val="accent3">
              <a:lumMod val="50000"/>
            </a:schemeClr>
          </a:solidFill>
          <a:ln>
            <a:solidFill>
              <a:schemeClr val="accent3">
                <a:lumMod val="50000"/>
              </a:schemeClr>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5654652" y="1440044"/>
            <a:ext cx="125222" cy="126459"/>
          </a:xfrm>
          <a:prstGeom prst="triangle">
            <a:avLst/>
          </a:prstGeom>
          <a:solidFill>
            <a:srgbClr val="9900FF"/>
          </a:solidFill>
          <a:ln>
            <a:solidFill>
              <a:srgbClr val="9900FF"/>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71525" y="3303347"/>
            <a:ext cx="1314569" cy="46166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24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Miletus</a:t>
            </a:r>
            <a:endParaRPr lang="en-US" sz="3200"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
        <p:nvSpPr>
          <p:cNvPr id="10" name="Rectangle 9"/>
          <p:cNvSpPr/>
          <p:nvPr/>
        </p:nvSpPr>
        <p:spPr>
          <a:xfrm>
            <a:off x="5252403" y="1013578"/>
            <a:ext cx="975439" cy="40011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2000" b="1" dirty="0" err="1">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Priene</a:t>
            </a:r>
            <a:endParaRPr lang="en-US" sz="3200"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
        <p:nvSpPr>
          <p:cNvPr id="11" name="Title 2"/>
          <p:cNvSpPr txBox="1">
            <a:spLocks/>
          </p:cNvSpPr>
          <p:nvPr/>
        </p:nvSpPr>
        <p:spPr>
          <a:xfrm>
            <a:off x="121772" y="2395670"/>
            <a:ext cx="2426696" cy="1363134"/>
          </a:xfrm>
          <a:prstGeom prst="rect">
            <a:avLst/>
          </a:prstGeom>
          <a:solidFill>
            <a:schemeClr val="tx2">
              <a:lumMod val="50000"/>
            </a:schemeClr>
          </a:solidFill>
          <a:ln w="57150">
            <a:solidFill>
              <a:schemeClr val="bg1"/>
            </a:solidFill>
          </a:ln>
          <a:scene3d>
            <a:camera prst="orthographicFront"/>
            <a:lightRig rig="threePt" dir="t"/>
          </a:scene3d>
          <a:sp3d>
            <a:bevelT w="165100" prst="coolSlant"/>
          </a:sp3d>
        </p:spPr>
        <p:txBody>
          <a:bodyPr anchor="b">
            <a:normAutofit fontScale="90000" lnSpcReduction="20000"/>
            <a:scene3d>
              <a:camera prst="orthographicFront"/>
              <a:lightRig rig="balanced" dir="t">
                <a:rot lat="0" lon="0" rev="2100000"/>
              </a:lightRig>
            </a:scene3d>
            <a:sp3d extrusionH="57150" prstMaterial="metal">
              <a:bevelT w="38100" h="25400" prst="coolSlant"/>
              <a:contourClr>
                <a:schemeClr val="bg2"/>
              </a:contourClr>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n w="50800"/>
                <a:solidFill>
                  <a:schemeClr val="bg1">
                    <a:shade val="50000"/>
                  </a:schemeClr>
                </a:solidFill>
              </a:rPr>
              <a:t>Where is </a:t>
            </a:r>
            <a:br>
              <a:rPr lang="en-US" sz="3600" dirty="0">
                <a:ln w="50800"/>
                <a:solidFill>
                  <a:schemeClr val="bg1">
                    <a:shade val="50000"/>
                  </a:schemeClr>
                </a:solidFill>
              </a:rPr>
            </a:br>
            <a:r>
              <a:rPr lang="en-US" sz="3600" dirty="0">
                <a:ln w="50800"/>
                <a:solidFill>
                  <a:schemeClr val="bg1">
                    <a:shade val="50000"/>
                  </a:schemeClr>
                </a:solidFill>
              </a:rPr>
              <a:t>the Gulf </a:t>
            </a:r>
            <a:br>
              <a:rPr lang="en-US" sz="3600" dirty="0">
                <a:ln w="50800"/>
                <a:solidFill>
                  <a:schemeClr val="bg1">
                    <a:shade val="50000"/>
                  </a:schemeClr>
                </a:solidFill>
              </a:rPr>
            </a:br>
            <a:r>
              <a:rPr lang="en-US" sz="3600" dirty="0">
                <a:ln w="50800"/>
                <a:solidFill>
                  <a:schemeClr val="bg1">
                    <a:shade val="50000"/>
                  </a:schemeClr>
                </a:solidFill>
              </a:rPr>
              <a:t>of </a:t>
            </a:r>
            <a:r>
              <a:rPr lang="en-US" sz="3600" dirty="0" err="1">
                <a:ln w="50800"/>
                <a:solidFill>
                  <a:schemeClr val="bg1">
                    <a:shade val="50000"/>
                  </a:schemeClr>
                </a:solidFill>
              </a:rPr>
              <a:t>Latmus</a:t>
            </a:r>
            <a:r>
              <a:rPr lang="en-US" sz="3600" dirty="0">
                <a:ln w="50800"/>
                <a:solidFill>
                  <a:schemeClr val="bg1">
                    <a:shade val="50000"/>
                  </a:schemeClr>
                </a:solidFill>
              </a:rPr>
              <a:t>?</a:t>
            </a:r>
            <a:endParaRPr lang="en-US" sz="1200" dirty="0">
              <a:ln w="50800"/>
              <a:solidFill>
                <a:schemeClr val="bg1">
                  <a:shade val="50000"/>
                </a:schemeClr>
              </a:solidFill>
            </a:endParaRPr>
          </a:p>
        </p:txBody>
      </p:sp>
      <p:sp>
        <p:nvSpPr>
          <p:cNvPr id="13" name="Oval 12"/>
          <p:cNvSpPr/>
          <p:nvPr/>
        </p:nvSpPr>
        <p:spPr>
          <a:xfrm>
            <a:off x="3822020" y="3173144"/>
            <a:ext cx="1552620" cy="890856"/>
          </a:xfrm>
          <a:prstGeom prst="ellipse">
            <a:avLst/>
          </a:prstGeom>
          <a:noFill/>
          <a:ln w="57150" cmpd="sng">
            <a:solidFill>
              <a:schemeClr val="bg1"/>
            </a:solidFill>
          </a:ln>
          <a:effectLst>
            <a:glow rad="127000">
              <a:srgbClr val="C00000">
                <a:alpha val="70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59367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3000"/>
                            </p:stCondLst>
                            <p:childTnLst>
                              <p:par>
                                <p:cTn id="9" presetID="21" presetClass="entr" presetSubtype="1"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6000"/>
                            </p:stCondLst>
                            <p:childTnLst>
                              <p:par>
                                <p:cTn id="13" presetID="21" presetClass="entr" presetSubtype="1"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descr="C:\Users\Rae\Desktop\3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838" y="0"/>
            <a:ext cx="12217838"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10647753" y="6538553"/>
            <a:ext cx="1549101" cy="365125"/>
          </a:xfrm>
        </p:spPr>
        <p:txBody>
          <a:bodyPr/>
          <a:lstStyle/>
          <a:p>
            <a:fld id="{6D22F896-40B5-4ADD-8801-0D06FADFA095}" type="slidenum">
              <a:rPr lang="en-US" smtClean="0"/>
              <a:pPr/>
              <a:t>42</a:t>
            </a:fld>
            <a:endParaRPr lang="en-US" dirty="0"/>
          </a:p>
        </p:txBody>
      </p:sp>
      <p:grpSp>
        <p:nvGrpSpPr>
          <p:cNvPr id="3" name="Group 2"/>
          <p:cNvGrpSpPr/>
          <p:nvPr/>
        </p:nvGrpSpPr>
        <p:grpSpPr>
          <a:xfrm>
            <a:off x="1836052" y="811699"/>
            <a:ext cx="1247616" cy="1143561"/>
            <a:chOff x="1836052" y="811699"/>
            <a:chExt cx="1247616" cy="1143561"/>
          </a:xfrm>
        </p:grpSpPr>
        <p:sp>
          <p:nvSpPr>
            <p:cNvPr id="5" name="Rectangle 4"/>
            <p:cNvSpPr/>
            <p:nvPr/>
          </p:nvSpPr>
          <p:spPr>
            <a:xfrm>
              <a:off x="1836052" y="811699"/>
              <a:ext cx="1247616"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bg1">
                        <a:lumMod val="95000"/>
                        <a:alpha val="73000"/>
                      </a:schemeClr>
                    </a:glow>
                    <a:outerShdw blurRad="50800" dist="39000" dir="5460000" algn="tl">
                      <a:srgbClr val="000000">
                        <a:alpha val="38000"/>
                      </a:srgbClr>
                    </a:outerShdw>
                  </a:effectLst>
                  <a:latin typeface="Comic Sans MS" pitchFamily="66" charset="0"/>
                </a:rPr>
                <a:t>Strait of</a:t>
              </a:r>
              <a:b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bg1">
                        <a:lumMod val="95000"/>
                        <a:alpha val="73000"/>
                      </a:schemeClr>
                    </a:glow>
                    <a:outerShdw blurRad="50800" dist="39000" dir="5460000" algn="tl">
                      <a:srgbClr val="000000">
                        <a:alpha val="38000"/>
                      </a:srgbClr>
                    </a:outerShdw>
                  </a:effectLst>
                  <a:latin typeface="Comic Sans MS" pitchFamily="66" charset="0"/>
                </a:rPr>
              </a:br>
              <a:r>
                <a:rPr lang="en-US" sz="16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bg1">
                        <a:lumMod val="95000"/>
                        <a:alpha val="73000"/>
                      </a:schemeClr>
                    </a:glow>
                    <a:outerShdw blurRad="50800" dist="39000" dir="5460000" algn="tl">
                      <a:srgbClr val="000000">
                        <a:alpha val="38000"/>
                      </a:srgbClr>
                    </a:outerShdw>
                  </a:effectLst>
                  <a:latin typeface="Comic Sans MS" pitchFamily="66" charset="0"/>
                </a:rPr>
                <a:t>Mycale</a:t>
              </a:r>
            </a:p>
          </p:txBody>
        </p:sp>
        <p:cxnSp>
          <p:nvCxnSpPr>
            <p:cNvPr id="8" name="Straight Arrow Connector 7"/>
            <p:cNvCxnSpPr>
              <a:stCxn id="5" idx="2"/>
            </p:cNvCxnSpPr>
            <p:nvPr/>
          </p:nvCxnSpPr>
          <p:spPr>
            <a:xfrm>
              <a:off x="2459860" y="1396474"/>
              <a:ext cx="10963" cy="558786"/>
            </a:xfrm>
            <a:prstGeom prst="straightConnector1">
              <a:avLst/>
            </a:prstGeom>
            <a:ln w="38100">
              <a:headEnd type="diamond" w="med" len="med"/>
              <a:tailEnd type="triangle" w="med" len="med"/>
            </a:ln>
            <a:effectLst>
              <a:glow rad="228600">
                <a:schemeClr val="accent5">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14" name="Title 2"/>
          <p:cNvSpPr>
            <a:spLocks noGrp="1"/>
          </p:cNvSpPr>
          <p:nvPr>
            <p:ph type="ctrTitle"/>
          </p:nvPr>
        </p:nvSpPr>
        <p:spPr>
          <a:xfrm>
            <a:off x="798830" y="198120"/>
            <a:ext cx="11347450" cy="647700"/>
          </a:xfrm>
        </p:spPr>
        <p:txBody>
          <a:bodyPr>
            <a:normAutofit fontScale="90000"/>
          </a:bodyPr>
          <a:lstStyle/>
          <a:p>
            <a:r>
              <a:rPr lang="en-US" sz="3100" dirty="0">
                <a:solidFill>
                  <a:schemeClr val="accent2">
                    <a:lumMod val="75000"/>
                  </a:schemeClr>
                </a:solidFill>
              </a:rPr>
              <a:t> </a:t>
            </a:r>
            <a:r>
              <a:rPr lang="en-US" sz="3100" dirty="0">
                <a:solidFill>
                  <a:schemeClr val="accent2">
                    <a:lumMod val="75000"/>
                  </a:schemeClr>
                </a:solidFill>
                <a:effectLst>
                  <a:glow rad="228600">
                    <a:srgbClr val="FFFF00">
                      <a:alpha val="40000"/>
                    </a:srgbClr>
                  </a:glow>
                </a:effectLst>
              </a:rPr>
              <a:t>viii)  </a:t>
            </a:r>
            <a:r>
              <a:rPr lang="en-US" dirty="0">
                <a:solidFill>
                  <a:schemeClr val="accent2">
                    <a:lumMod val="75000"/>
                  </a:schemeClr>
                </a:solidFill>
                <a:effectLst>
                  <a:glow rad="228600">
                    <a:srgbClr val="FFFF00">
                      <a:alpha val="40000"/>
                    </a:srgbClr>
                  </a:glow>
                </a:effectLst>
              </a:rPr>
              <a:t>What Happened to The Gulf of </a:t>
            </a:r>
            <a:r>
              <a:rPr lang="en-US" dirty="0" err="1">
                <a:solidFill>
                  <a:schemeClr val="accent2">
                    <a:lumMod val="75000"/>
                  </a:schemeClr>
                </a:solidFill>
                <a:effectLst>
                  <a:glow rad="228600">
                    <a:srgbClr val="FFFF00">
                      <a:alpha val="40000"/>
                    </a:srgbClr>
                  </a:glow>
                </a:effectLst>
              </a:rPr>
              <a:t>Latmus</a:t>
            </a:r>
            <a:r>
              <a:rPr lang="en-US" dirty="0">
                <a:solidFill>
                  <a:schemeClr val="accent2">
                    <a:lumMod val="75000"/>
                  </a:schemeClr>
                </a:solidFill>
                <a:effectLst>
                  <a:glow rad="228600">
                    <a:srgbClr val="FFFF00">
                      <a:alpha val="40000"/>
                    </a:srgbClr>
                  </a:glow>
                </a:effectLst>
              </a:rPr>
              <a:t>?  </a:t>
            </a:r>
            <a:r>
              <a:rPr lang="en-US" sz="3100" dirty="0">
                <a:solidFill>
                  <a:schemeClr val="accent2">
                    <a:lumMod val="75000"/>
                  </a:schemeClr>
                </a:solidFill>
                <a:effectLst>
                  <a:glow rad="228600">
                    <a:srgbClr val="FFFF00">
                      <a:alpha val="40000"/>
                    </a:srgbClr>
                  </a:glow>
                </a:effectLst>
              </a:rPr>
              <a:t>[</a:t>
            </a:r>
            <a:r>
              <a:rPr lang="en-US" sz="3100" dirty="0" err="1">
                <a:solidFill>
                  <a:schemeClr val="accent2">
                    <a:lumMod val="75000"/>
                  </a:schemeClr>
                </a:solidFill>
                <a:effectLst>
                  <a:glow rad="228600">
                    <a:srgbClr val="FFFF00">
                      <a:alpha val="40000"/>
                    </a:srgbClr>
                  </a:glow>
                </a:effectLst>
              </a:rPr>
              <a:t>con’t</a:t>
            </a:r>
            <a:r>
              <a:rPr lang="en-US" sz="3100" dirty="0">
                <a:solidFill>
                  <a:schemeClr val="accent2">
                    <a:lumMod val="75000"/>
                  </a:schemeClr>
                </a:solidFill>
                <a:effectLst>
                  <a:glow rad="228600">
                    <a:srgbClr val="FFFF00">
                      <a:alpha val="40000"/>
                    </a:srgbClr>
                  </a:glow>
                </a:effectLst>
              </a:rPr>
              <a:t>] </a:t>
            </a:r>
            <a:endParaRPr lang="en-US" sz="1100" dirty="0">
              <a:effectLst>
                <a:glow rad="228600">
                  <a:srgbClr val="FFFF00">
                    <a:alpha val="40000"/>
                  </a:srgbClr>
                </a:glow>
              </a:effectLst>
            </a:endParaRPr>
          </a:p>
        </p:txBody>
      </p:sp>
      <p:sp>
        <p:nvSpPr>
          <p:cNvPr id="15" name="5-Point Star 14"/>
          <p:cNvSpPr/>
          <p:nvPr/>
        </p:nvSpPr>
        <p:spPr>
          <a:xfrm>
            <a:off x="3505200" y="5316845"/>
            <a:ext cx="443866" cy="390026"/>
          </a:xfrm>
          <a:prstGeom prst="star5">
            <a:avLst/>
          </a:prstGeom>
          <a:solidFill>
            <a:srgbClr val="0070C0"/>
          </a:solidFill>
          <a:ln>
            <a:solidFill>
              <a:srgbClr val="0070C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668665" y="3731696"/>
            <a:ext cx="1481695"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t>Gulf of </a:t>
            </a:r>
            <a:br>
              <a:rPr lang="en-US" sz="28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br>
            <a:r>
              <a:rPr lang="en-US" sz="2800" b="1" cap="none" spc="0" dirty="0" err="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rPr>
              <a:t>Latmus</a:t>
            </a:r>
            <a:endParaRPr lang="en-US" sz="2800" b="1" cap="none" spc="0"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Comic Sans MS" pitchFamily="66" charset="0"/>
            </a:endParaRPr>
          </a:p>
        </p:txBody>
      </p:sp>
      <p:sp>
        <p:nvSpPr>
          <p:cNvPr id="17" name="5-Point Star 16"/>
          <p:cNvSpPr/>
          <p:nvPr/>
        </p:nvSpPr>
        <p:spPr>
          <a:xfrm>
            <a:off x="5897880" y="2162165"/>
            <a:ext cx="443866" cy="390026"/>
          </a:xfrm>
          <a:prstGeom prst="star5">
            <a:avLst/>
          </a:prstGeom>
          <a:solidFill>
            <a:srgbClr val="0070C0"/>
          </a:solidFill>
          <a:ln>
            <a:solidFill>
              <a:srgbClr val="0070C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8"/>
          <p:cNvSpPr txBox="1">
            <a:spLocks/>
          </p:cNvSpPr>
          <p:nvPr/>
        </p:nvSpPr>
        <p:spPr>
          <a:xfrm>
            <a:off x="9672320" y="914400"/>
            <a:ext cx="2367280" cy="3298677"/>
          </a:xfrm>
          <a:prstGeom prst="rect">
            <a:avLst/>
          </a:prstGeom>
          <a:solidFill>
            <a:schemeClr val="accent5">
              <a:lumMod val="20000"/>
              <a:lumOff val="80000"/>
            </a:schemeClr>
          </a:solidFill>
          <a:effectLst>
            <a:glow rad="228600">
              <a:schemeClr val="tx2">
                <a:lumMod val="60000"/>
                <a:lumOff val="40000"/>
                <a:alpha val="40000"/>
              </a:schemeClr>
            </a:glow>
          </a:effectLst>
          <a:scene3d>
            <a:camera prst="orthographicFront"/>
            <a:lightRig rig="threePt" dir="t"/>
          </a:scene3d>
          <a:sp3d>
            <a:bevelT w="152400" h="50800" prst="softRound"/>
          </a:sp3d>
        </p:spPr>
        <p:txBody>
          <a:bodyPr>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2000" dirty="0"/>
              <a:t>Over the years the coastline </a:t>
            </a:r>
            <a:br>
              <a:rPr lang="en-US" sz="2000" dirty="0"/>
            </a:br>
            <a:r>
              <a:rPr lang="en-US" sz="2000" dirty="0"/>
              <a:t>has changed significantly as can be seen by the red broken lines </a:t>
            </a:r>
            <a:r>
              <a:rPr lang="en-US" sz="1800" dirty="0"/>
              <a:t>[with dates]. </a:t>
            </a:r>
            <a:endParaRPr lang="en-US" sz="2000" dirty="0"/>
          </a:p>
          <a:p>
            <a:r>
              <a:rPr lang="en-US" sz="2000" dirty="0"/>
              <a:t>By the 1</a:t>
            </a:r>
            <a:r>
              <a:rPr lang="en-US" sz="2000" baseline="30000" dirty="0"/>
              <a:t>st</a:t>
            </a:r>
            <a:r>
              <a:rPr lang="en-US" sz="2000" dirty="0"/>
              <a:t> century CE, </a:t>
            </a:r>
            <a:r>
              <a:rPr lang="en-US" sz="2000" b="1" dirty="0" err="1">
                <a:solidFill>
                  <a:srgbClr val="C00000"/>
                </a:solidFill>
              </a:rPr>
              <a:t>Priene</a:t>
            </a:r>
            <a:r>
              <a:rPr lang="en-US" sz="2000" dirty="0"/>
              <a:t> was landlocked</a:t>
            </a:r>
            <a:r>
              <a:rPr lang="en-US" sz="1800" dirty="0"/>
              <a:t>.</a:t>
            </a:r>
          </a:p>
        </p:txBody>
      </p:sp>
      <p:pic>
        <p:nvPicPr>
          <p:cNvPr id="19" name="Picture 2" descr="C:\Users\Rae\Desktop\Art on Desktop\white man clip art\3d white people\research 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9810853" y="4113697"/>
            <a:ext cx="2144713" cy="2143125"/>
          </a:xfrm>
          <a:prstGeom prst="rect">
            <a:avLst/>
          </a:prstGeom>
          <a:noFill/>
          <a:effectLst>
            <a:glow rad="228600">
              <a:schemeClr val="tx2">
                <a:lumMod val="60000"/>
                <a:lumOff val="4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785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par>
                          <p:cTn id="10" fill="hold">
                            <p:stCondLst>
                              <p:cond delay="2750"/>
                            </p:stCondLst>
                            <p:childTnLst>
                              <p:par>
                                <p:cTn id="11" presetID="53" presetClass="entr" presetSubtype="16" fill="hold" grpId="0" nodeType="afterEffect">
                                  <p:stCondLst>
                                    <p:cond delay="100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750" fill="hold"/>
                                        <p:tgtEl>
                                          <p:spTgt spid="20"/>
                                        </p:tgtEl>
                                        <p:attrNameLst>
                                          <p:attrName>ppt_w</p:attrName>
                                        </p:attrNameLst>
                                      </p:cBhvr>
                                      <p:tavLst>
                                        <p:tav tm="0">
                                          <p:val>
                                            <p:fltVal val="0"/>
                                          </p:val>
                                        </p:tav>
                                        <p:tav tm="100000">
                                          <p:val>
                                            <p:strVal val="#ppt_w"/>
                                          </p:val>
                                        </p:tav>
                                      </p:tavLst>
                                    </p:anim>
                                    <p:anim calcmode="lin" valueType="num">
                                      <p:cBhvr>
                                        <p:cTn id="14" dur="1750" fill="hold"/>
                                        <p:tgtEl>
                                          <p:spTgt spid="20"/>
                                        </p:tgtEl>
                                        <p:attrNameLst>
                                          <p:attrName>ppt_h</p:attrName>
                                        </p:attrNameLst>
                                      </p:cBhvr>
                                      <p:tavLst>
                                        <p:tav tm="0">
                                          <p:val>
                                            <p:fltVal val="0"/>
                                          </p:val>
                                        </p:tav>
                                        <p:tav tm="100000">
                                          <p:val>
                                            <p:strVal val="#ppt_h"/>
                                          </p:val>
                                        </p:tav>
                                      </p:tavLst>
                                    </p:anim>
                                    <p:animEffect transition="in" filter="fade">
                                      <p:cBhvr>
                                        <p:cTn id="15" dur="175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80">
                                          <p:stCondLst>
                                            <p:cond delay="0"/>
                                          </p:stCondLst>
                                        </p:cTn>
                                        <p:tgtEl>
                                          <p:spTgt spid="17"/>
                                        </p:tgtEl>
                                      </p:cBhvr>
                                    </p:animEffect>
                                    <p:anim calcmode="lin" valueType="num">
                                      <p:cBhvr>
                                        <p:cTn id="2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6" dur="26">
                                          <p:stCondLst>
                                            <p:cond delay="650"/>
                                          </p:stCondLst>
                                        </p:cTn>
                                        <p:tgtEl>
                                          <p:spTgt spid="17"/>
                                        </p:tgtEl>
                                      </p:cBhvr>
                                      <p:to x="100000" y="60000"/>
                                    </p:animScale>
                                    <p:animScale>
                                      <p:cBhvr>
                                        <p:cTn id="27" dur="166" decel="50000">
                                          <p:stCondLst>
                                            <p:cond delay="676"/>
                                          </p:stCondLst>
                                        </p:cTn>
                                        <p:tgtEl>
                                          <p:spTgt spid="17"/>
                                        </p:tgtEl>
                                      </p:cBhvr>
                                      <p:to x="100000" y="100000"/>
                                    </p:animScale>
                                    <p:animScale>
                                      <p:cBhvr>
                                        <p:cTn id="28" dur="26">
                                          <p:stCondLst>
                                            <p:cond delay="1312"/>
                                          </p:stCondLst>
                                        </p:cTn>
                                        <p:tgtEl>
                                          <p:spTgt spid="17"/>
                                        </p:tgtEl>
                                      </p:cBhvr>
                                      <p:to x="100000" y="80000"/>
                                    </p:animScale>
                                    <p:animScale>
                                      <p:cBhvr>
                                        <p:cTn id="29" dur="166" decel="50000">
                                          <p:stCondLst>
                                            <p:cond delay="1338"/>
                                          </p:stCondLst>
                                        </p:cTn>
                                        <p:tgtEl>
                                          <p:spTgt spid="17"/>
                                        </p:tgtEl>
                                      </p:cBhvr>
                                      <p:to x="100000" y="100000"/>
                                    </p:animScale>
                                    <p:animScale>
                                      <p:cBhvr>
                                        <p:cTn id="30" dur="26">
                                          <p:stCondLst>
                                            <p:cond delay="1642"/>
                                          </p:stCondLst>
                                        </p:cTn>
                                        <p:tgtEl>
                                          <p:spTgt spid="17"/>
                                        </p:tgtEl>
                                      </p:cBhvr>
                                      <p:to x="100000" y="90000"/>
                                    </p:animScale>
                                    <p:animScale>
                                      <p:cBhvr>
                                        <p:cTn id="31" dur="166" decel="50000">
                                          <p:stCondLst>
                                            <p:cond delay="1668"/>
                                          </p:stCondLst>
                                        </p:cTn>
                                        <p:tgtEl>
                                          <p:spTgt spid="17"/>
                                        </p:tgtEl>
                                      </p:cBhvr>
                                      <p:to x="100000" y="100000"/>
                                    </p:animScale>
                                    <p:animScale>
                                      <p:cBhvr>
                                        <p:cTn id="32" dur="26">
                                          <p:stCondLst>
                                            <p:cond delay="1808"/>
                                          </p:stCondLst>
                                        </p:cTn>
                                        <p:tgtEl>
                                          <p:spTgt spid="17"/>
                                        </p:tgtEl>
                                      </p:cBhvr>
                                      <p:to x="100000" y="95000"/>
                                    </p:animScale>
                                    <p:animScale>
                                      <p:cBhvr>
                                        <p:cTn id="33" dur="166" decel="50000">
                                          <p:stCondLst>
                                            <p:cond delay="1834"/>
                                          </p:stCondLst>
                                        </p:cTn>
                                        <p:tgtEl>
                                          <p:spTgt spid="17"/>
                                        </p:tgtEl>
                                      </p:cBhvr>
                                      <p:to x="100000" y="100000"/>
                                    </p:animScale>
                                  </p:childTnLst>
                                </p:cTn>
                              </p:par>
                            </p:childTnLst>
                          </p:cTn>
                        </p:par>
                        <p:par>
                          <p:cTn id="34" fill="hold">
                            <p:stCondLst>
                              <p:cond delay="2000"/>
                            </p:stCondLst>
                            <p:childTnLst>
                              <p:par>
                                <p:cTn id="35" presetID="6" presetClass="emph" presetSubtype="0" fill="hold" grpId="1" nodeType="afterEffect">
                                  <p:stCondLst>
                                    <p:cond delay="0"/>
                                  </p:stCondLst>
                                  <p:childTnLst>
                                    <p:animScale>
                                      <p:cBhvr>
                                        <p:cTn id="36" dur="2000" fill="hold"/>
                                        <p:tgtEl>
                                          <p:spTgt spid="17"/>
                                        </p:tgtEl>
                                      </p:cBhvr>
                                      <p:by x="150000" y="150000"/>
                                    </p:animScale>
                                  </p:childTnLst>
                                </p:cTn>
                              </p:par>
                            </p:childTnLst>
                          </p:cTn>
                        </p:par>
                        <p:par>
                          <p:cTn id="37" fill="hold">
                            <p:stCondLst>
                              <p:cond delay="4000"/>
                            </p:stCondLst>
                            <p:childTnLst>
                              <p:par>
                                <p:cTn id="38" presetID="26"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80">
                                          <p:stCondLst>
                                            <p:cond delay="0"/>
                                          </p:stCondLst>
                                        </p:cTn>
                                        <p:tgtEl>
                                          <p:spTgt spid="15"/>
                                        </p:tgtEl>
                                      </p:cBhvr>
                                    </p:animEffect>
                                    <p:anim calcmode="lin" valueType="num">
                                      <p:cBhvr>
                                        <p:cTn id="4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6" dur="26">
                                          <p:stCondLst>
                                            <p:cond delay="650"/>
                                          </p:stCondLst>
                                        </p:cTn>
                                        <p:tgtEl>
                                          <p:spTgt spid="15"/>
                                        </p:tgtEl>
                                      </p:cBhvr>
                                      <p:to x="100000" y="60000"/>
                                    </p:animScale>
                                    <p:animScale>
                                      <p:cBhvr>
                                        <p:cTn id="47" dur="166" decel="50000">
                                          <p:stCondLst>
                                            <p:cond delay="676"/>
                                          </p:stCondLst>
                                        </p:cTn>
                                        <p:tgtEl>
                                          <p:spTgt spid="15"/>
                                        </p:tgtEl>
                                      </p:cBhvr>
                                      <p:to x="100000" y="100000"/>
                                    </p:animScale>
                                    <p:animScale>
                                      <p:cBhvr>
                                        <p:cTn id="48" dur="26">
                                          <p:stCondLst>
                                            <p:cond delay="1312"/>
                                          </p:stCondLst>
                                        </p:cTn>
                                        <p:tgtEl>
                                          <p:spTgt spid="15"/>
                                        </p:tgtEl>
                                      </p:cBhvr>
                                      <p:to x="100000" y="80000"/>
                                    </p:animScale>
                                    <p:animScale>
                                      <p:cBhvr>
                                        <p:cTn id="49" dur="166" decel="50000">
                                          <p:stCondLst>
                                            <p:cond delay="1338"/>
                                          </p:stCondLst>
                                        </p:cTn>
                                        <p:tgtEl>
                                          <p:spTgt spid="15"/>
                                        </p:tgtEl>
                                      </p:cBhvr>
                                      <p:to x="100000" y="100000"/>
                                    </p:animScale>
                                    <p:animScale>
                                      <p:cBhvr>
                                        <p:cTn id="50" dur="26">
                                          <p:stCondLst>
                                            <p:cond delay="1642"/>
                                          </p:stCondLst>
                                        </p:cTn>
                                        <p:tgtEl>
                                          <p:spTgt spid="15"/>
                                        </p:tgtEl>
                                      </p:cBhvr>
                                      <p:to x="100000" y="90000"/>
                                    </p:animScale>
                                    <p:animScale>
                                      <p:cBhvr>
                                        <p:cTn id="51" dur="166" decel="50000">
                                          <p:stCondLst>
                                            <p:cond delay="1668"/>
                                          </p:stCondLst>
                                        </p:cTn>
                                        <p:tgtEl>
                                          <p:spTgt spid="15"/>
                                        </p:tgtEl>
                                      </p:cBhvr>
                                      <p:to x="100000" y="100000"/>
                                    </p:animScale>
                                    <p:animScale>
                                      <p:cBhvr>
                                        <p:cTn id="52" dur="26">
                                          <p:stCondLst>
                                            <p:cond delay="1808"/>
                                          </p:stCondLst>
                                        </p:cTn>
                                        <p:tgtEl>
                                          <p:spTgt spid="15"/>
                                        </p:tgtEl>
                                      </p:cBhvr>
                                      <p:to x="100000" y="95000"/>
                                    </p:animScale>
                                    <p:animScale>
                                      <p:cBhvr>
                                        <p:cTn id="53" dur="166" decel="50000">
                                          <p:stCondLst>
                                            <p:cond delay="1834"/>
                                          </p:stCondLst>
                                        </p:cTn>
                                        <p:tgtEl>
                                          <p:spTgt spid="15"/>
                                        </p:tgtEl>
                                      </p:cBhvr>
                                      <p:to x="100000" y="100000"/>
                                    </p:animScale>
                                  </p:childTnLst>
                                </p:cTn>
                              </p:par>
                            </p:childTnLst>
                          </p:cTn>
                        </p:par>
                        <p:par>
                          <p:cTn id="54" fill="hold">
                            <p:stCondLst>
                              <p:cond delay="6000"/>
                            </p:stCondLst>
                            <p:childTnLst>
                              <p:par>
                                <p:cTn id="55" presetID="6" presetClass="emph" presetSubtype="0" fill="hold" grpId="1" nodeType="afterEffect">
                                  <p:stCondLst>
                                    <p:cond delay="0"/>
                                  </p:stCondLst>
                                  <p:childTnLst>
                                    <p:animScale>
                                      <p:cBhvr>
                                        <p:cTn id="56" dur="2000" fill="hold"/>
                                        <p:tgtEl>
                                          <p:spTgt spid="15"/>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1">
                                            <p:txEl>
                                              <p:pRg st="0" end="0"/>
                                            </p:txEl>
                                          </p:spTgt>
                                        </p:tgtEl>
                                        <p:attrNameLst>
                                          <p:attrName>style.visibility</p:attrName>
                                        </p:attrNameLst>
                                      </p:cBhvr>
                                      <p:to>
                                        <p:strVal val="visible"/>
                                      </p:to>
                                    </p:set>
                                    <p:animEffect transition="in" filter="barn(inVertical)">
                                      <p:cBhvr>
                                        <p:cTn id="61" dur="1000"/>
                                        <p:tgtEl>
                                          <p:spTgt spid="21">
                                            <p:txEl>
                                              <p:pRg st="0" end="0"/>
                                            </p:txEl>
                                          </p:spTgt>
                                        </p:tgtEl>
                                      </p:cBhvr>
                                    </p:animEffect>
                                  </p:childTnLst>
                                </p:cTn>
                              </p:par>
                            </p:childTnLst>
                          </p:cTn>
                        </p:par>
                        <p:par>
                          <p:cTn id="62" fill="hold">
                            <p:stCondLst>
                              <p:cond delay="1000"/>
                            </p:stCondLst>
                            <p:childTnLst>
                              <p:par>
                                <p:cTn id="63" presetID="16" presetClass="entr" presetSubtype="21" fill="hold" nodeType="afterEffect">
                                  <p:stCondLst>
                                    <p:cond delay="1000"/>
                                  </p:stCondLst>
                                  <p:childTnLst>
                                    <p:set>
                                      <p:cBhvr>
                                        <p:cTn id="64" dur="1" fill="hold">
                                          <p:stCondLst>
                                            <p:cond delay="0"/>
                                          </p:stCondLst>
                                        </p:cTn>
                                        <p:tgtEl>
                                          <p:spTgt spid="21">
                                            <p:txEl>
                                              <p:pRg st="1" end="1"/>
                                            </p:txEl>
                                          </p:spTgt>
                                        </p:tgtEl>
                                        <p:attrNameLst>
                                          <p:attrName>style.visibility</p:attrName>
                                        </p:attrNameLst>
                                      </p:cBhvr>
                                      <p:to>
                                        <p:strVal val="visible"/>
                                      </p:to>
                                    </p:set>
                                    <p:animEffect transition="in" filter="barn(inVertical)">
                                      <p:cBhvr>
                                        <p:cTn id="65"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0" grpId="0"/>
      <p:bldP spid="17" grpId="0" animBg="1"/>
      <p:bldP spid="17" grpId="1"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solidFill>
                  <a:schemeClr val="tx1"/>
                </a:solidFill>
              </a:rPr>
              <a:pPr/>
              <a:t>43</a:t>
            </a:fld>
            <a:endParaRPr lang="en-US" dirty="0">
              <a:solidFill>
                <a:schemeClr val="tx1"/>
              </a:solidFill>
            </a:endParaRPr>
          </a:p>
        </p:txBody>
      </p:sp>
      <p:sp>
        <p:nvSpPr>
          <p:cNvPr id="14" name="Title 2"/>
          <p:cNvSpPr txBox="1">
            <a:spLocks/>
          </p:cNvSpPr>
          <p:nvPr/>
        </p:nvSpPr>
        <p:spPr>
          <a:xfrm>
            <a:off x="110262" y="132337"/>
            <a:ext cx="10064252" cy="647700"/>
          </a:xfrm>
          <a:prstGeom prst="rect">
            <a:avLst/>
          </a:prstGeom>
        </p:spPr>
        <p:txBody>
          <a:bodyPr anchor="b">
            <a:normAutofit fontScale="90000" lnSpcReduction="1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100" dirty="0">
                <a:solidFill>
                  <a:schemeClr val="accent2">
                    <a:lumMod val="75000"/>
                  </a:schemeClr>
                </a:solidFill>
              </a:rPr>
              <a:t> </a:t>
            </a:r>
            <a:r>
              <a:rPr lang="en-US" sz="3100" dirty="0">
                <a:solidFill>
                  <a:schemeClr val="accent2">
                    <a:lumMod val="75000"/>
                  </a:schemeClr>
                </a:solidFill>
                <a:effectLst>
                  <a:glow rad="254000">
                    <a:schemeClr val="bg1">
                      <a:alpha val="60000"/>
                    </a:schemeClr>
                  </a:glow>
                </a:effectLst>
              </a:rPr>
              <a:t>viii)  </a:t>
            </a:r>
            <a:r>
              <a:rPr lang="en-US" dirty="0">
                <a:solidFill>
                  <a:schemeClr val="accent2">
                    <a:lumMod val="75000"/>
                  </a:schemeClr>
                </a:solidFill>
                <a:effectLst>
                  <a:glow rad="254000">
                    <a:schemeClr val="bg1">
                      <a:alpha val="60000"/>
                    </a:schemeClr>
                  </a:glow>
                </a:effectLst>
              </a:rPr>
              <a:t>The Secret of the Gulf of </a:t>
            </a:r>
            <a:r>
              <a:rPr lang="en-US" dirty="0" err="1">
                <a:solidFill>
                  <a:schemeClr val="accent2">
                    <a:lumMod val="75000"/>
                  </a:schemeClr>
                </a:solidFill>
                <a:effectLst>
                  <a:glow rad="254000">
                    <a:schemeClr val="bg1">
                      <a:alpha val="60000"/>
                    </a:schemeClr>
                  </a:glow>
                </a:effectLst>
              </a:rPr>
              <a:t>Latmus</a:t>
            </a:r>
            <a:r>
              <a:rPr lang="en-US" dirty="0">
                <a:solidFill>
                  <a:schemeClr val="accent2">
                    <a:lumMod val="75000"/>
                  </a:schemeClr>
                </a:solidFill>
                <a:effectLst>
                  <a:glow rad="254000">
                    <a:schemeClr val="bg1">
                      <a:alpha val="60000"/>
                    </a:schemeClr>
                  </a:glow>
                </a:effectLst>
              </a:rPr>
              <a:t>  </a:t>
            </a:r>
            <a:r>
              <a:rPr lang="en-US" sz="3100" dirty="0">
                <a:solidFill>
                  <a:schemeClr val="accent2">
                    <a:lumMod val="75000"/>
                  </a:schemeClr>
                </a:solidFill>
                <a:effectLst>
                  <a:glow rad="254000">
                    <a:schemeClr val="bg1">
                      <a:alpha val="60000"/>
                    </a:schemeClr>
                  </a:glow>
                </a:effectLst>
              </a:rPr>
              <a:t>[</a:t>
            </a:r>
            <a:r>
              <a:rPr lang="en-US" sz="3100" dirty="0" err="1">
                <a:solidFill>
                  <a:schemeClr val="accent2">
                    <a:lumMod val="75000"/>
                  </a:schemeClr>
                </a:solidFill>
                <a:effectLst>
                  <a:glow rad="254000">
                    <a:schemeClr val="bg1">
                      <a:alpha val="60000"/>
                    </a:schemeClr>
                  </a:glow>
                </a:effectLst>
              </a:rPr>
              <a:t>con’t</a:t>
            </a:r>
            <a:r>
              <a:rPr lang="en-US" sz="3100" dirty="0">
                <a:solidFill>
                  <a:schemeClr val="accent2">
                    <a:lumMod val="75000"/>
                  </a:schemeClr>
                </a:solidFill>
                <a:effectLst>
                  <a:glow rad="254000">
                    <a:schemeClr val="bg1">
                      <a:alpha val="60000"/>
                    </a:schemeClr>
                  </a:glow>
                </a:effectLst>
              </a:rPr>
              <a:t>]</a:t>
            </a:r>
            <a:r>
              <a:rPr lang="en-US" sz="2000" dirty="0">
                <a:solidFill>
                  <a:schemeClr val="accent2">
                    <a:lumMod val="75000"/>
                  </a:schemeClr>
                </a:solidFill>
                <a:effectLst>
                  <a:glow rad="254000">
                    <a:schemeClr val="bg1">
                      <a:alpha val="60000"/>
                    </a:schemeClr>
                  </a:glow>
                </a:effectLst>
              </a:rPr>
              <a:t> </a:t>
            </a:r>
            <a:endParaRPr lang="en-US" sz="900" dirty="0">
              <a:effectLst>
                <a:glow rad="254000">
                  <a:schemeClr val="bg1">
                    <a:alpha val="60000"/>
                  </a:schemeClr>
                </a:glow>
              </a:effectLst>
            </a:endParaRPr>
          </a:p>
        </p:txBody>
      </p:sp>
      <p:grpSp>
        <p:nvGrpSpPr>
          <p:cNvPr id="13" name="Group 12"/>
          <p:cNvGrpSpPr/>
          <p:nvPr/>
        </p:nvGrpSpPr>
        <p:grpSpPr>
          <a:xfrm>
            <a:off x="7980953" y="2104572"/>
            <a:ext cx="3618463" cy="4405086"/>
            <a:chOff x="524254" y="2148114"/>
            <a:chExt cx="3618463" cy="4405086"/>
          </a:xfrm>
        </p:grpSpPr>
        <p:pic>
          <p:nvPicPr>
            <p:cNvPr id="5123" name="Picture 3" descr="C:\Users\Rae\Desktop\Paul &amp; Pentecost\Maps 3rd journey\used maps\Miletus Paul's da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254" y="2148114"/>
              <a:ext cx="3618463" cy="4405086"/>
            </a:xfrm>
            <a:prstGeom prst="rect">
              <a:avLst/>
            </a:prstGeom>
            <a:noFill/>
            <a:effectLst>
              <a:glow rad="457200">
                <a:schemeClr val="bg1">
                  <a:alpha val="61000"/>
                </a:schemeClr>
              </a:glo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8" name="Rectangle 17"/>
            <p:cNvSpPr/>
            <p:nvPr/>
          </p:nvSpPr>
          <p:spPr>
            <a:xfrm>
              <a:off x="846664" y="4892011"/>
              <a:ext cx="1153903"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16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Gulf of </a:t>
              </a:r>
              <a:r>
                <a:rPr lang="en-US" sz="1600" b="1" dirty="0" err="1">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Latmus</a:t>
              </a:r>
              <a:endParaRPr lang="en-US" sz="2400" b="1" cap="none" spc="0" dirty="0">
                <a:ln w="12700">
                  <a:solidFill>
                    <a:srgbClr val="FF0000"/>
                  </a:solidFill>
                  <a:prstDash val="solid"/>
                </a:ln>
                <a:solidFill>
                  <a:srgbClr val="FF0000"/>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grpSp>
      <p:pic>
        <p:nvPicPr>
          <p:cNvPr id="5122" name="Picture 2" descr="C:\Users\Rae\Desktop\Paul &amp; Pentecost\Maps 3rd journey\lion harbo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4254" y="2148114"/>
            <a:ext cx="6790160" cy="4405086"/>
          </a:xfrm>
          <a:prstGeom prst="rect">
            <a:avLst/>
          </a:prstGeom>
          <a:noFill/>
          <a:effectLst>
            <a:glow rad="457200">
              <a:schemeClr val="bg1">
                <a:alpha val="61000"/>
              </a:schemeClr>
            </a:glo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7" name="Isosceles Triangle 6"/>
          <p:cNvSpPr/>
          <p:nvPr/>
        </p:nvSpPr>
        <p:spPr>
          <a:xfrm rot="10800000">
            <a:off x="3609606" y="5188382"/>
            <a:ext cx="125222" cy="126459"/>
          </a:xfrm>
          <a:prstGeom prst="triangle">
            <a:avLst/>
          </a:prstGeom>
          <a:solidFill>
            <a:schemeClr val="accent3">
              <a:lumMod val="50000"/>
            </a:schemeClr>
          </a:solidFill>
          <a:ln>
            <a:solidFill>
              <a:schemeClr val="accent3">
                <a:lumMod val="50000"/>
              </a:schemeClr>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3758804" y="3283182"/>
            <a:ext cx="125222" cy="126459"/>
          </a:xfrm>
          <a:prstGeom prst="triangle">
            <a:avLst/>
          </a:prstGeom>
          <a:solidFill>
            <a:srgbClr val="9900FF"/>
          </a:solidFill>
          <a:ln>
            <a:solidFill>
              <a:srgbClr val="9900FF"/>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941526">
            <a:off x="4560708" y="5168590"/>
            <a:ext cx="2180968" cy="1195022"/>
          </a:xfrm>
          <a:prstGeom prst="ellipse">
            <a:avLst/>
          </a:prstGeom>
          <a:noFill/>
          <a:ln w="57150" cmpd="sng">
            <a:solidFill>
              <a:schemeClr val="bg1"/>
            </a:solidFill>
          </a:ln>
          <a:effectLst>
            <a:glow rad="127000">
              <a:srgbClr val="C00000">
                <a:alpha val="70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809041">
            <a:off x="4564462" y="5589715"/>
            <a:ext cx="2032000" cy="369332"/>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Lake </a:t>
            </a:r>
            <a:r>
              <a:rPr lang="en-US" b="1" dirty="0" err="1">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Bafa</a:t>
            </a:r>
            <a:endParaRPr lang="en-US"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
        <p:nvSpPr>
          <p:cNvPr id="11" name="Rectangle 10"/>
          <p:cNvSpPr/>
          <p:nvPr/>
        </p:nvSpPr>
        <p:spPr>
          <a:xfrm>
            <a:off x="3042068" y="5282769"/>
            <a:ext cx="1228114" cy="40011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0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Miletus</a:t>
            </a:r>
            <a:endParaRPr lang="en-US" sz="3200"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
        <p:nvSpPr>
          <p:cNvPr id="12" name="Rectangle 11"/>
          <p:cNvSpPr/>
          <p:nvPr/>
        </p:nvSpPr>
        <p:spPr>
          <a:xfrm>
            <a:off x="3373446" y="2905638"/>
            <a:ext cx="975439" cy="40011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2000" b="1" dirty="0" err="1">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Priene</a:t>
            </a:r>
            <a:endParaRPr lang="en-US" sz="3200"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
        <p:nvSpPr>
          <p:cNvPr id="20" name="Rectangle 19"/>
          <p:cNvSpPr/>
          <p:nvPr/>
        </p:nvSpPr>
        <p:spPr>
          <a:xfrm>
            <a:off x="833377" y="4770900"/>
            <a:ext cx="1472278" cy="830997"/>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24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Gulf of </a:t>
            </a:r>
            <a:r>
              <a:rPr lang="en-US" sz="2400" b="1" dirty="0" err="1">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Latmus</a:t>
            </a:r>
            <a:r>
              <a:rPr lang="en-US" sz="24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a:t>
            </a:r>
            <a:endParaRPr lang="en-US" sz="3600"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sp>
        <p:nvSpPr>
          <p:cNvPr id="21" name="Content Placeholder 8"/>
          <p:cNvSpPr txBox="1">
            <a:spLocks/>
          </p:cNvSpPr>
          <p:nvPr/>
        </p:nvSpPr>
        <p:spPr>
          <a:xfrm>
            <a:off x="528795" y="999060"/>
            <a:ext cx="6785619" cy="1105512"/>
          </a:xfrm>
          <a:prstGeom prst="rect">
            <a:avLst/>
          </a:prstGeom>
          <a:solidFill>
            <a:schemeClr val="accent5">
              <a:lumMod val="20000"/>
              <a:lumOff val="80000"/>
            </a:schemeClr>
          </a:solidFill>
          <a:effectLst>
            <a:glow rad="228600">
              <a:schemeClr val="tx2">
                <a:lumMod val="60000"/>
                <a:lumOff val="40000"/>
                <a:alpha val="40000"/>
              </a:schemeClr>
            </a:glow>
          </a:effectLst>
          <a:scene3d>
            <a:camera prst="orthographicFront"/>
            <a:lightRig rig="threePt" dir="t"/>
          </a:scene3d>
          <a:sp3d>
            <a:bevelT w="152400" h="50800" prst="softRound"/>
          </a:sp3d>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2200" b="1" dirty="0"/>
              <a:t>Remember, because of silting over many centuries, the shoreline has moved progressively toward the coast eventually land-locking Miletus.</a:t>
            </a:r>
          </a:p>
        </p:txBody>
      </p:sp>
      <p:cxnSp>
        <p:nvCxnSpPr>
          <p:cNvPr id="19" name="Straight Arrow Connector 18"/>
          <p:cNvCxnSpPr/>
          <p:nvPr/>
        </p:nvCxnSpPr>
        <p:spPr>
          <a:xfrm flipH="1">
            <a:off x="3656125" y="3525046"/>
            <a:ext cx="152412" cy="1615810"/>
          </a:xfrm>
          <a:prstGeom prst="straightConnector1">
            <a:avLst/>
          </a:prstGeom>
          <a:ln w="57150">
            <a:solidFill>
              <a:srgbClr val="A50021"/>
            </a:solidFill>
            <a:headEnd type="triangle" w="med" len="med"/>
            <a:tailEnd type="triangle" w="med" len="med"/>
          </a:ln>
          <a:effectLst>
            <a:glow rad="127000">
              <a:schemeClr val="accent5">
                <a:lumMod val="60000"/>
                <a:lumOff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857715" y="3829325"/>
            <a:ext cx="2053787" cy="954107"/>
          </a:xfrm>
          <a:prstGeom prst="rect">
            <a:avLst/>
          </a:prstGeom>
          <a:noFill/>
        </p:spPr>
        <p:txBody>
          <a:bodyPr wrap="square" rtlCol="0">
            <a:spAutoFit/>
          </a:bodyPr>
          <a:lstStyle/>
          <a:p>
            <a:pPr algn="ctr"/>
            <a:r>
              <a:rPr lang="en-US" sz="2800" b="1" dirty="0">
                <a:solidFill>
                  <a:srgbClr val="70403C"/>
                </a:solidFill>
                <a:effectLst>
                  <a:glow rad="127000">
                    <a:srgbClr val="FFFF00"/>
                  </a:glow>
                </a:effectLst>
              </a:rPr>
              <a:t>Land locked</a:t>
            </a:r>
            <a:br>
              <a:rPr lang="en-US" sz="2800" b="1" dirty="0">
                <a:solidFill>
                  <a:srgbClr val="70403C"/>
                </a:solidFill>
                <a:effectLst>
                  <a:glow rad="127000">
                    <a:srgbClr val="FFFF00"/>
                  </a:glow>
                </a:effectLst>
              </a:rPr>
            </a:br>
            <a:r>
              <a:rPr lang="en-US" sz="2800" b="1" dirty="0">
                <a:solidFill>
                  <a:srgbClr val="70403C"/>
                </a:solidFill>
                <a:effectLst>
                  <a:glow rad="127000">
                    <a:srgbClr val="FFFF00"/>
                  </a:glow>
                </a:effectLst>
              </a:rPr>
              <a:t>today!</a:t>
            </a:r>
          </a:p>
        </p:txBody>
      </p:sp>
      <p:pic>
        <p:nvPicPr>
          <p:cNvPr id="22" name="Picture 2" descr="C:\Users\Rae\Desktop\puzzle man.png"/>
          <p:cNvPicPr>
            <a:picLocks noChangeAspect="1" noChangeArrowheads="1"/>
          </p:cNvPicPr>
          <p:nvPr/>
        </p:nvPicPr>
        <p:blipFill>
          <a:blip r:embed="rId5" cstate="emai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10426224" y="4518906"/>
            <a:ext cx="1677988" cy="1677988"/>
          </a:xfrm>
          <a:prstGeom prst="rect">
            <a:avLst/>
          </a:prstGeom>
          <a:noFill/>
          <a:effectLst>
            <a:glow rad="127000">
              <a:schemeClr val="accent5">
                <a:lumMod val="20000"/>
                <a:lumOff val="80000"/>
              </a:schemeClr>
            </a:glow>
          </a:effectLst>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7670801" y="864707"/>
            <a:ext cx="4226868" cy="1146735"/>
          </a:xfrm>
        </p:spPr>
        <p:txBody>
          <a:bodyPr>
            <a:noAutofit/>
          </a:bodyPr>
          <a:lstStyle/>
          <a:p>
            <a:r>
              <a:rPr lang="en-US" sz="2400" dirty="0">
                <a:solidFill>
                  <a:srgbClr val="002060"/>
                </a:solidFill>
              </a:rPr>
              <a:t>The geography</a:t>
            </a:r>
            <a:r>
              <a:rPr lang="en-US" sz="2400" dirty="0"/>
              <a:t> </a:t>
            </a:r>
            <a:r>
              <a:rPr lang="en-US" sz="2400" dirty="0">
                <a:solidFill>
                  <a:srgbClr val="002060"/>
                </a:solidFill>
              </a:rPr>
              <a:t>of Paul’s day will affect the timing of his travel towards Jerusalem. </a:t>
            </a:r>
          </a:p>
        </p:txBody>
      </p:sp>
    </p:spTree>
    <p:extLst>
      <p:ext uri="{BB962C8B-B14F-4D97-AF65-F5344CB8AC3E}">
        <p14:creationId xmlns:p14="http://schemas.microsoft.com/office/powerpoint/2010/main" val="215096464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8" presetClass="emph" presetSubtype="0" fill="hold" grpId="1" nodeType="afterEffect">
                                  <p:stCondLst>
                                    <p:cond delay="0"/>
                                  </p:stCondLst>
                                  <p:childTnLst>
                                    <p:animRot by="21600000">
                                      <p:cBhvr>
                                        <p:cTn id="23" dur="2000" fill="hold"/>
                                        <p:tgtEl>
                                          <p:spTgt spid="9"/>
                                        </p:tgtEl>
                                        <p:attrNameLst>
                                          <p:attrName>r</p:attrName>
                                        </p:attrNameLst>
                                      </p:cBhvr>
                                    </p:animRot>
                                  </p:childTnLst>
                                </p:cTn>
                              </p:par>
                            </p:childTnLst>
                          </p:cTn>
                        </p:par>
                        <p:par>
                          <p:cTn id="24" fill="hold">
                            <p:stCondLst>
                              <p:cond delay="4000"/>
                            </p:stCondLst>
                            <p:childTnLst>
                              <p:par>
                                <p:cTn id="25" presetID="16" presetClass="entr" presetSubtype="21" fill="hold" nodeType="afterEffect">
                                  <p:stCondLst>
                                    <p:cond delay="200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barn(inVertical)">
                                      <p:cBhvr>
                                        <p:cTn id="27" dur="1500"/>
                                        <p:tgtEl>
                                          <p:spTgt spid="21">
                                            <p:txEl>
                                              <p:pRg st="0" end="0"/>
                                            </p:txEl>
                                          </p:spTgt>
                                        </p:tgtEl>
                                      </p:cBhvr>
                                    </p:animEffect>
                                  </p:childTnLst>
                                </p:cTn>
                              </p:par>
                            </p:childTnLst>
                          </p:cTn>
                        </p:par>
                        <p:par>
                          <p:cTn id="28" fill="hold">
                            <p:stCondLst>
                              <p:cond delay="7500"/>
                            </p:stCondLst>
                            <p:childTnLst>
                              <p:par>
                                <p:cTn id="29" presetID="16" presetClass="entr" presetSubtype="42" fill="hold" nodeType="afterEffect">
                                  <p:stCondLst>
                                    <p:cond delay="2000"/>
                                  </p:stCondLst>
                                  <p:childTnLst>
                                    <p:set>
                                      <p:cBhvr>
                                        <p:cTn id="30" dur="1" fill="hold">
                                          <p:stCondLst>
                                            <p:cond delay="0"/>
                                          </p:stCondLst>
                                        </p:cTn>
                                        <p:tgtEl>
                                          <p:spTgt spid="19"/>
                                        </p:tgtEl>
                                        <p:attrNameLst>
                                          <p:attrName>style.visibility</p:attrName>
                                        </p:attrNameLst>
                                      </p:cBhvr>
                                      <p:to>
                                        <p:strVal val="visible"/>
                                      </p:to>
                                    </p:set>
                                    <p:animEffect transition="in" filter="barn(outHorizontal)">
                                      <p:cBhvr>
                                        <p:cTn id="31" dur="2000"/>
                                        <p:tgtEl>
                                          <p:spTgt spid="19"/>
                                        </p:tgtEl>
                                      </p:cBhvr>
                                    </p:animEffect>
                                  </p:childTnLst>
                                </p:cTn>
                              </p:par>
                            </p:childTnLst>
                          </p:cTn>
                        </p:par>
                        <p:par>
                          <p:cTn id="32" fill="hold">
                            <p:stCondLst>
                              <p:cond delay="11500"/>
                            </p:stCondLst>
                            <p:childTnLst>
                              <p:par>
                                <p:cTn id="33" presetID="47"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12500"/>
                            </p:stCondLst>
                            <p:childTnLst>
                              <p:par>
                                <p:cTn id="39" presetID="47" presetClass="entr" presetSubtype="0" fill="hold" grpId="0" nodeType="afterEffect">
                                  <p:stCondLst>
                                    <p:cond delay="100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000"/>
                                        <p:tgtEl>
                                          <p:spTgt spid="20"/>
                                        </p:tgtEl>
                                      </p:cBhvr>
                                    </p:animEffect>
                                    <p:anim calcmode="lin" valueType="num">
                                      <p:cBhvr>
                                        <p:cTn id="42" dur="2000" fill="hold"/>
                                        <p:tgtEl>
                                          <p:spTgt spid="20"/>
                                        </p:tgtEl>
                                        <p:attrNameLst>
                                          <p:attrName>ppt_x</p:attrName>
                                        </p:attrNameLst>
                                      </p:cBhvr>
                                      <p:tavLst>
                                        <p:tav tm="0">
                                          <p:val>
                                            <p:strVal val="#ppt_x"/>
                                          </p:val>
                                        </p:tav>
                                        <p:tav tm="100000">
                                          <p:val>
                                            <p:strVal val="#ppt_x"/>
                                          </p:val>
                                        </p:tav>
                                      </p:tavLst>
                                    </p:anim>
                                    <p:anim calcmode="lin" valueType="num">
                                      <p:cBhvr>
                                        <p:cTn id="43"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0" grpId="0"/>
      <p:bldP spid="16"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2" descr="C:\Users\Rae\Desktop\4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264"/>
            <a:ext cx="12192000" cy="6870263"/>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026" name="Picture 2" descr="C:\Users\Rae\Desktop\Paul &amp; Pentecost\watercolor sailboat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2796" y="392995"/>
            <a:ext cx="1659667" cy="20916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44</a:t>
            </a:fld>
            <a:endParaRPr lang="en-US" dirty="0"/>
          </a:p>
        </p:txBody>
      </p:sp>
      <p:sp>
        <p:nvSpPr>
          <p:cNvPr id="3" name="Title 2"/>
          <p:cNvSpPr>
            <a:spLocks noGrp="1"/>
          </p:cNvSpPr>
          <p:nvPr>
            <p:ph type="ctrTitle"/>
          </p:nvPr>
        </p:nvSpPr>
        <p:spPr>
          <a:xfrm>
            <a:off x="375082" y="74772"/>
            <a:ext cx="11691579" cy="647700"/>
          </a:xfrm>
        </p:spPr>
        <p:txBody>
          <a:bodyPr>
            <a:normAutofit fontScale="90000"/>
          </a:bodyPr>
          <a:lstStyle/>
          <a:p>
            <a:pPr algn="l"/>
            <a:r>
              <a:rPr lang="en-US" sz="3100" dirty="0">
                <a:solidFill>
                  <a:schemeClr val="accent2">
                    <a:lumMod val="75000"/>
                  </a:schemeClr>
                </a:solidFill>
              </a:rPr>
              <a:t>ix)</a:t>
            </a:r>
            <a:r>
              <a:rPr lang="en-US" sz="4800" dirty="0">
                <a:solidFill>
                  <a:schemeClr val="accent2">
                    <a:lumMod val="75000"/>
                  </a:schemeClr>
                </a:solidFill>
              </a:rPr>
              <a:t>  </a:t>
            </a:r>
            <a:r>
              <a:rPr lang="en-US" dirty="0">
                <a:solidFill>
                  <a:schemeClr val="accent2">
                    <a:lumMod val="75000"/>
                  </a:schemeClr>
                </a:solidFill>
              </a:rPr>
              <a:t>Miletus/Ephesus </a:t>
            </a:r>
            <a:r>
              <a:rPr lang="en-US" sz="2200" dirty="0">
                <a:solidFill>
                  <a:schemeClr val="accent2">
                    <a:lumMod val="75000"/>
                  </a:schemeClr>
                </a:solidFill>
              </a:rPr>
              <a:t>[</a:t>
            </a:r>
            <a:r>
              <a:rPr lang="en-US" sz="2200" b="0" dirty="0">
                <a:solidFill>
                  <a:srgbClr val="A50021"/>
                </a:solidFill>
              </a:rPr>
              <a:t>45</a:t>
            </a:r>
            <a:r>
              <a:rPr lang="en-US" sz="2200" b="0" dirty="0">
                <a:solidFill>
                  <a:schemeClr val="accent2">
                    <a:lumMod val="75000"/>
                  </a:schemeClr>
                </a:solidFill>
              </a:rPr>
              <a:t> </a:t>
            </a:r>
            <a:r>
              <a:rPr lang="en-US" sz="2200" b="0" dirty="0">
                <a:solidFill>
                  <a:srgbClr val="A50021"/>
                </a:solidFill>
              </a:rPr>
              <a:t>miles</a:t>
            </a:r>
            <a:r>
              <a:rPr lang="en-US" sz="2200" b="0" dirty="0">
                <a:solidFill>
                  <a:schemeClr val="accent2">
                    <a:lumMod val="75000"/>
                  </a:schemeClr>
                </a:solidFill>
              </a:rPr>
              <a:t> by sea from </a:t>
            </a:r>
            <a:r>
              <a:rPr lang="en-US" sz="2200" b="0" dirty="0" err="1">
                <a:solidFill>
                  <a:schemeClr val="accent2">
                    <a:lumMod val="75000"/>
                  </a:schemeClr>
                </a:solidFill>
              </a:rPr>
              <a:t>Trogyllium</a:t>
            </a:r>
            <a:r>
              <a:rPr lang="en-US" sz="2200" b="0" dirty="0">
                <a:solidFill>
                  <a:schemeClr val="accent2">
                    <a:lumMod val="75000"/>
                  </a:schemeClr>
                </a:solidFill>
              </a:rPr>
              <a:t>; 38 miles one way to Ephesus</a:t>
            </a:r>
            <a:r>
              <a:rPr lang="en-US" sz="2200" dirty="0">
                <a:solidFill>
                  <a:schemeClr val="accent2">
                    <a:lumMod val="75000"/>
                  </a:schemeClr>
                </a:solidFill>
              </a:rPr>
              <a:t>]</a:t>
            </a:r>
            <a:endParaRPr lang="en-US" sz="2200" dirty="0"/>
          </a:p>
        </p:txBody>
      </p:sp>
      <p:sp>
        <p:nvSpPr>
          <p:cNvPr id="4" name="Content Placeholder 8"/>
          <p:cNvSpPr txBox="1">
            <a:spLocks/>
          </p:cNvSpPr>
          <p:nvPr/>
        </p:nvSpPr>
        <p:spPr>
          <a:xfrm>
            <a:off x="1557522" y="649843"/>
            <a:ext cx="10415136" cy="1532454"/>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sz="1800" dirty="0"/>
              <a:t>After leaving </a:t>
            </a:r>
            <a:r>
              <a:rPr lang="en-US" sz="1800" b="1" dirty="0" err="1">
                <a:solidFill>
                  <a:srgbClr val="C00000"/>
                </a:solidFill>
              </a:rPr>
              <a:t>Trogyllium</a:t>
            </a:r>
            <a:r>
              <a:rPr lang="en-US" sz="1800" dirty="0">
                <a:solidFill>
                  <a:srgbClr val="C00000"/>
                </a:solidFill>
              </a:rPr>
              <a:t>,</a:t>
            </a:r>
            <a:r>
              <a:rPr lang="en-US" sz="1800" dirty="0"/>
              <a:t> the ship arrived </a:t>
            </a:r>
            <a:r>
              <a:rPr lang="en-US" sz="1800" b="1" u="sng" dirty="0"/>
              <a:t>the</a:t>
            </a:r>
            <a:r>
              <a:rPr lang="en-US" sz="1800" dirty="0"/>
              <a:t> </a:t>
            </a:r>
            <a:r>
              <a:rPr lang="en-US" sz="1800" b="1" u="sng" dirty="0"/>
              <a:t>next</a:t>
            </a:r>
            <a:r>
              <a:rPr lang="en-US" sz="1800" dirty="0"/>
              <a:t> </a:t>
            </a:r>
            <a:r>
              <a:rPr lang="en-US" sz="1800" b="1" u="sng" dirty="0"/>
              <a:t>da</a:t>
            </a:r>
            <a:r>
              <a:rPr lang="en-US" sz="1800" b="1" dirty="0"/>
              <a:t>y</a:t>
            </a:r>
            <a:r>
              <a:rPr lang="en-US" sz="1800" dirty="0"/>
              <a:t> at </a:t>
            </a:r>
            <a:r>
              <a:rPr lang="en-US" sz="1800" b="1" dirty="0">
                <a:solidFill>
                  <a:srgbClr val="C00000"/>
                </a:solidFill>
              </a:rPr>
              <a:t>Miletus</a:t>
            </a:r>
            <a:r>
              <a:rPr lang="en-US" sz="1800" dirty="0">
                <a:solidFill>
                  <a:srgbClr val="C00000"/>
                </a:solidFill>
              </a:rPr>
              <a:t>.  </a:t>
            </a:r>
            <a:r>
              <a:rPr lang="en-US" sz="1800" dirty="0"/>
              <a:t>Luke did not explain why Paul changed his mind and decided to stop at </a:t>
            </a:r>
            <a:r>
              <a:rPr lang="en-US" sz="1800" b="1" dirty="0"/>
              <a:t>Miletus</a:t>
            </a:r>
            <a:r>
              <a:rPr lang="en-US" sz="1800" dirty="0"/>
              <a:t> ~ when he was in such a hurry from the onset. </a:t>
            </a:r>
          </a:p>
          <a:p>
            <a:pPr marL="457200" indent="-457200">
              <a:buClr>
                <a:schemeClr val="tx1">
                  <a:lumMod val="85000"/>
                  <a:lumOff val="15000"/>
                </a:schemeClr>
              </a:buClr>
              <a:buFont typeface="+mj-lt"/>
              <a:buAutoNum type="arabicPeriod"/>
            </a:pPr>
            <a:r>
              <a:rPr lang="en-US" sz="1800" dirty="0"/>
              <a:t>From </a:t>
            </a:r>
            <a:r>
              <a:rPr lang="en-US" sz="1800" b="1" dirty="0">
                <a:solidFill>
                  <a:srgbClr val="C00000"/>
                </a:solidFill>
              </a:rPr>
              <a:t>Miletus</a:t>
            </a:r>
            <a:r>
              <a:rPr lang="en-US" sz="1800" dirty="0"/>
              <a:t> Paul sent 2 messengers </a:t>
            </a:r>
            <a:r>
              <a:rPr lang="en-US" sz="1800" b="1" dirty="0"/>
              <a:t>across the Gulf of </a:t>
            </a:r>
            <a:r>
              <a:rPr lang="en-US" sz="1800" b="1" dirty="0" err="1"/>
              <a:t>Latmus</a:t>
            </a:r>
            <a:r>
              <a:rPr lang="en-US" sz="1800" dirty="0"/>
              <a:t> to </a:t>
            </a:r>
            <a:r>
              <a:rPr lang="en-US" sz="1800" b="1" dirty="0">
                <a:solidFill>
                  <a:srgbClr val="C00000"/>
                </a:solidFill>
              </a:rPr>
              <a:t>Ephesus</a:t>
            </a:r>
            <a:r>
              <a:rPr lang="en-US" sz="1800" dirty="0"/>
              <a:t> to summon the elders.</a:t>
            </a:r>
          </a:p>
          <a:p>
            <a:pPr marL="457200" indent="-457200">
              <a:buClr>
                <a:schemeClr val="tx1">
                  <a:lumMod val="85000"/>
                  <a:lumOff val="15000"/>
                </a:schemeClr>
              </a:buClr>
              <a:buFont typeface="+mj-lt"/>
              <a:buAutoNum type="arabicPeriod"/>
            </a:pPr>
            <a:r>
              <a:rPr lang="en-US" sz="1800" dirty="0"/>
              <a:t>Road travel had the advantage of predictability as waiting for another ship and </a:t>
            </a:r>
            <a:r>
              <a:rPr lang="en-US" sz="1800" dirty="0" err="1"/>
              <a:t>favourable</a:t>
            </a:r>
            <a:r>
              <a:rPr lang="en-US" sz="1800" dirty="0"/>
              <a:t> winds would cause an unpredictable delay of time.  </a:t>
            </a:r>
            <a:r>
              <a:rPr lang="en-US" sz="1600" dirty="0"/>
              <a:t>[Remember:  the ship had already been delayed at </a:t>
            </a:r>
            <a:r>
              <a:rPr lang="en-US" sz="1600" dirty="0" err="1"/>
              <a:t>Trogyllium</a:t>
            </a:r>
            <a:r>
              <a:rPr lang="en-US" sz="1600" dirty="0"/>
              <a:t>.]</a:t>
            </a:r>
            <a:endParaRPr lang="en-US" sz="1800" dirty="0"/>
          </a:p>
        </p:txBody>
      </p:sp>
      <p:grpSp>
        <p:nvGrpSpPr>
          <p:cNvPr id="10" name="Group 9"/>
          <p:cNvGrpSpPr/>
          <p:nvPr/>
        </p:nvGrpSpPr>
        <p:grpSpPr>
          <a:xfrm>
            <a:off x="260803" y="2350092"/>
            <a:ext cx="3883907" cy="4280019"/>
            <a:chOff x="4012407" y="2104573"/>
            <a:chExt cx="3968546" cy="4405086"/>
          </a:xfrm>
          <a:effectLst>
            <a:glow rad="279400">
              <a:schemeClr val="accent2">
                <a:satMod val="175000"/>
                <a:alpha val="40000"/>
              </a:schemeClr>
            </a:glow>
          </a:effectLst>
        </p:grpSpPr>
        <p:pic>
          <p:nvPicPr>
            <p:cNvPr id="1027" name="Picture 3" descr="C:\Users\Rae\Desktop\Paul &amp; Pentecost\Maps 3rd journey\trogyllium - ephesu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12407" y="2104573"/>
              <a:ext cx="3968546" cy="4405086"/>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6190069" y="5636898"/>
              <a:ext cx="982134" cy="46166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12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Gulf of </a:t>
              </a:r>
              <a:r>
                <a:rPr lang="en-US" sz="1200" b="1" dirty="0" err="1">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Latmus</a:t>
              </a:r>
              <a:endParaRPr lang="en-US"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grpSp>
      <p:grpSp>
        <p:nvGrpSpPr>
          <p:cNvPr id="12" name="Group 11"/>
          <p:cNvGrpSpPr/>
          <p:nvPr/>
        </p:nvGrpSpPr>
        <p:grpSpPr>
          <a:xfrm>
            <a:off x="2245076" y="4035311"/>
            <a:ext cx="773056" cy="800128"/>
            <a:chOff x="2245076" y="4035311"/>
            <a:chExt cx="773056" cy="800128"/>
          </a:xfrm>
        </p:grpSpPr>
        <p:pic>
          <p:nvPicPr>
            <p:cNvPr id="13"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45076" y="4077192"/>
              <a:ext cx="515371" cy="758247"/>
            </a:xfrm>
            <a:prstGeom prst="rect">
              <a:avLst/>
            </a:prstGeom>
            <a:noFill/>
            <a:effectLst>
              <a:glow rad="228600">
                <a:schemeClr val="tx1">
                  <a:alpha val="40000"/>
                </a:schemeClr>
              </a:glow>
            </a:effectLst>
            <a:extLst>
              <a:ext uri="{909E8E84-426E-40DD-AFC4-6F175D3DCCD1}">
                <a14:hiddenFill xmlns:a14="http://schemas.microsoft.com/office/drawing/2010/main">
                  <a:solidFill>
                    <a:srgbClr val="FFFFFF"/>
                  </a:solidFill>
                </a14:hiddenFill>
              </a:ext>
            </a:extLst>
          </p:spPr>
        </p:pic>
        <p:pic>
          <p:nvPicPr>
            <p:cNvPr id="14"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502761" y="4035311"/>
              <a:ext cx="515371" cy="758247"/>
            </a:xfrm>
            <a:prstGeom prst="rect">
              <a:avLst/>
            </a:prstGeom>
            <a:noFill/>
            <a:effectLst>
              <a:glow rad="228600">
                <a:schemeClr val="tx1">
                  <a:alpha val="40000"/>
                </a:schemeClr>
              </a:glow>
            </a:effectLst>
            <a:extLst>
              <a:ext uri="{909E8E84-426E-40DD-AFC4-6F175D3DCCD1}">
                <a14:hiddenFill xmlns:a14="http://schemas.microsoft.com/office/drawing/2010/main">
                  <a:solidFill>
                    <a:srgbClr val="FFFFFF"/>
                  </a:solidFill>
                </a14:hiddenFill>
              </a:ext>
            </a:extLst>
          </p:spPr>
        </p:pic>
      </p:grpSp>
      <p:sp>
        <p:nvSpPr>
          <p:cNvPr id="15" name="Content Placeholder 8"/>
          <p:cNvSpPr txBox="1">
            <a:spLocks/>
          </p:cNvSpPr>
          <p:nvPr/>
        </p:nvSpPr>
        <p:spPr>
          <a:xfrm>
            <a:off x="4622134" y="2276303"/>
            <a:ext cx="7229743" cy="4437013"/>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457200" indent="-457200">
              <a:buClr>
                <a:schemeClr val="tx1">
                  <a:lumMod val="85000"/>
                  <a:lumOff val="15000"/>
                </a:schemeClr>
              </a:buClr>
              <a:buFont typeface="+mj-lt"/>
              <a:buAutoNum type="arabicPeriod" startAt="3"/>
            </a:pPr>
            <a:r>
              <a:rPr lang="en-US" sz="1800" dirty="0"/>
              <a:t>There is a </a:t>
            </a:r>
            <a:r>
              <a:rPr lang="en-US" sz="1800" b="1" u="sng" dirty="0"/>
              <a:t>road</a:t>
            </a:r>
            <a:r>
              <a:rPr lang="en-US" sz="1800" dirty="0"/>
              <a:t> </a:t>
            </a:r>
            <a:r>
              <a:rPr lang="en-US" sz="1800" b="1" u="sng" dirty="0"/>
              <a:t>distance</a:t>
            </a:r>
            <a:r>
              <a:rPr lang="en-US" sz="1800" dirty="0"/>
              <a:t> around Lake </a:t>
            </a:r>
            <a:r>
              <a:rPr lang="en-US" sz="1800" dirty="0" err="1"/>
              <a:t>Bafa</a:t>
            </a:r>
            <a:r>
              <a:rPr lang="en-US" sz="1800" dirty="0"/>
              <a:t> of approximately </a:t>
            </a:r>
            <a:br>
              <a:rPr lang="en-US" sz="1800" dirty="0"/>
            </a:br>
            <a:r>
              <a:rPr lang="en-US" sz="1800" dirty="0"/>
              <a:t>63 miles between </a:t>
            </a:r>
            <a:r>
              <a:rPr lang="en-US" sz="1800" b="1" dirty="0">
                <a:solidFill>
                  <a:srgbClr val="C00000"/>
                </a:solidFill>
              </a:rPr>
              <a:t>Ephesus</a:t>
            </a:r>
            <a:r>
              <a:rPr lang="en-US" sz="1800" dirty="0"/>
              <a:t> and </a:t>
            </a:r>
            <a:r>
              <a:rPr lang="en-US" sz="1800" b="1" dirty="0">
                <a:solidFill>
                  <a:srgbClr val="C00000"/>
                </a:solidFill>
              </a:rPr>
              <a:t>Miletus.  </a:t>
            </a:r>
            <a:r>
              <a:rPr lang="en-US" sz="1800" dirty="0"/>
              <a:t> </a:t>
            </a:r>
          </a:p>
          <a:p>
            <a:pPr marL="457200" indent="-457200">
              <a:buClr>
                <a:schemeClr val="tx1">
                  <a:lumMod val="85000"/>
                  <a:lumOff val="15000"/>
                </a:schemeClr>
              </a:buClr>
              <a:buFont typeface="+mj-lt"/>
              <a:buAutoNum type="arabicPeriod" startAt="3"/>
            </a:pPr>
            <a:r>
              <a:rPr lang="en-US" sz="1800" dirty="0"/>
              <a:t>By crossing the </a:t>
            </a:r>
            <a:r>
              <a:rPr lang="en-US" sz="1800" b="1" dirty="0">
                <a:solidFill>
                  <a:srgbClr val="C00000"/>
                </a:solidFill>
              </a:rPr>
              <a:t>Gulf of </a:t>
            </a:r>
            <a:r>
              <a:rPr lang="en-US" sz="1800" b="1" dirty="0" err="1">
                <a:solidFill>
                  <a:srgbClr val="C00000"/>
                </a:solidFill>
              </a:rPr>
              <a:t>Latmus</a:t>
            </a:r>
            <a:r>
              <a:rPr lang="en-US" sz="1800" b="1" dirty="0">
                <a:solidFill>
                  <a:srgbClr val="C00000"/>
                </a:solidFill>
              </a:rPr>
              <a:t> </a:t>
            </a:r>
            <a:r>
              <a:rPr lang="en-US" sz="1800" dirty="0"/>
              <a:t>the distance is about 38 miles.   </a:t>
            </a:r>
          </a:p>
          <a:p>
            <a:pPr marL="457200" lvl="0" indent="-457200">
              <a:buClr>
                <a:schemeClr val="tx1">
                  <a:lumMod val="85000"/>
                  <a:lumOff val="15000"/>
                </a:schemeClr>
              </a:buClr>
              <a:buFont typeface="+mj-lt"/>
              <a:buAutoNum type="arabicPeriod" startAt="3"/>
            </a:pPr>
            <a:r>
              <a:rPr lang="en-US" sz="1800" dirty="0"/>
              <a:t>Given the need to reach </a:t>
            </a:r>
            <a:r>
              <a:rPr lang="en-US" sz="1800" b="1" dirty="0">
                <a:solidFill>
                  <a:srgbClr val="C00000"/>
                </a:solidFill>
              </a:rPr>
              <a:t>Ephesus</a:t>
            </a:r>
            <a:r>
              <a:rPr lang="en-US" sz="1800" dirty="0"/>
              <a:t> and get back to Paul promptly, </a:t>
            </a:r>
            <a:br>
              <a:rPr lang="en-US" sz="1800" dirty="0"/>
            </a:br>
            <a:r>
              <a:rPr lang="en-US" sz="1800" b="1" dirty="0"/>
              <a:t>the </a:t>
            </a:r>
            <a:r>
              <a:rPr lang="en-US" sz="1800" b="1" dirty="0">
                <a:solidFill>
                  <a:srgbClr val="C00000"/>
                </a:solidFill>
              </a:rPr>
              <a:t>Gulf of </a:t>
            </a:r>
            <a:r>
              <a:rPr lang="en-US" sz="1800" b="1" dirty="0" err="1">
                <a:solidFill>
                  <a:srgbClr val="C00000"/>
                </a:solidFill>
              </a:rPr>
              <a:t>Latmus</a:t>
            </a:r>
            <a:r>
              <a:rPr lang="en-US" sz="1800" b="1" dirty="0">
                <a:solidFill>
                  <a:srgbClr val="C00000"/>
                </a:solidFill>
              </a:rPr>
              <a:t> </a:t>
            </a:r>
            <a:r>
              <a:rPr lang="en-US" sz="1800" b="1" dirty="0"/>
              <a:t>route was undoubtedly chosen.</a:t>
            </a:r>
            <a:endParaRPr lang="en-US" sz="1800" dirty="0"/>
          </a:p>
          <a:p>
            <a:pPr marL="457200" indent="-457200">
              <a:buClr>
                <a:schemeClr val="tx1">
                  <a:lumMod val="85000"/>
                  <a:lumOff val="15000"/>
                </a:schemeClr>
              </a:buClr>
              <a:buFont typeface="+mj-lt"/>
              <a:buAutoNum type="arabicPeriod" startAt="3"/>
            </a:pPr>
            <a:r>
              <a:rPr lang="en-US" sz="1800" dirty="0"/>
              <a:t>The journey for the two messengers from </a:t>
            </a:r>
            <a:r>
              <a:rPr lang="en-US" sz="1800" b="1" dirty="0">
                <a:solidFill>
                  <a:srgbClr val="C00000"/>
                </a:solidFill>
              </a:rPr>
              <a:t>Miletus</a:t>
            </a:r>
            <a:r>
              <a:rPr lang="en-US" sz="1800" dirty="0"/>
              <a:t> to </a:t>
            </a:r>
            <a:r>
              <a:rPr lang="en-US" sz="1800" b="1" dirty="0">
                <a:solidFill>
                  <a:srgbClr val="C00000"/>
                </a:solidFill>
              </a:rPr>
              <a:t>Ephesus</a:t>
            </a:r>
            <a:r>
              <a:rPr lang="en-US" sz="1800" dirty="0"/>
              <a:t> would have been at least 2 LONG days.  Allow 1 day to collect the elders and at least another 2 LONG days to return to </a:t>
            </a:r>
            <a:r>
              <a:rPr lang="en-US" sz="1800" b="1" dirty="0">
                <a:solidFill>
                  <a:srgbClr val="C00000"/>
                </a:solidFill>
              </a:rPr>
              <a:t>Miletus.</a:t>
            </a:r>
          </a:p>
          <a:p>
            <a:pPr marL="457200" indent="-457200">
              <a:buClr>
                <a:schemeClr val="tx1">
                  <a:lumMod val="85000"/>
                  <a:lumOff val="15000"/>
                </a:schemeClr>
              </a:buClr>
              <a:buFont typeface="+mj-lt"/>
              <a:buAutoNum type="arabicPeriod" startAt="3"/>
            </a:pPr>
            <a:r>
              <a:rPr lang="en-US" sz="1800" dirty="0"/>
              <a:t>We are </a:t>
            </a:r>
            <a:r>
              <a:rPr lang="en-US" sz="1800" b="1" dirty="0">
                <a:solidFill>
                  <a:srgbClr val="A50021"/>
                </a:solidFill>
              </a:rPr>
              <a:t>not told </a:t>
            </a:r>
            <a:r>
              <a:rPr lang="en-US" sz="1800" dirty="0"/>
              <a:t>how much time Paul spent with the elders before leaving. </a:t>
            </a:r>
          </a:p>
          <a:p>
            <a:pPr lvl="0"/>
            <a:r>
              <a:rPr lang="en-US" sz="2200" b="1" dirty="0">
                <a:solidFill>
                  <a:srgbClr val="A50021"/>
                </a:solidFill>
              </a:rPr>
              <a:t>Q</a:t>
            </a:r>
            <a:r>
              <a:rPr lang="en-US" sz="2200" b="1" u="sng" dirty="0">
                <a:solidFill>
                  <a:srgbClr val="A50021"/>
                </a:solidFill>
              </a:rPr>
              <a:t>uestions</a:t>
            </a:r>
            <a:r>
              <a:rPr lang="en-US" sz="2200" b="1" dirty="0">
                <a:solidFill>
                  <a:srgbClr val="A50021"/>
                </a:solidFill>
              </a:rPr>
              <a:t>:   </a:t>
            </a:r>
            <a:r>
              <a:rPr lang="en-US" sz="2200" i="1" dirty="0">
                <a:solidFill>
                  <a:srgbClr val="A50021"/>
                </a:solidFill>
              </a:rPr>
              <a:t>Why did Paul sail past Ephesus if he wanted to meet with the elders thus causing a delay of at least 5 days in </a:t>
            </a:r>
            <a:r>
              <a:rPr lang="en-US" sz="2200" b="1" i="1" dirty="0">
                <a:solidFill>
                  <a:srgbClr val="A50021"/>
                </a:solidFill>
              </a:rPr>
              <a:t>Miletus</a:t>
            </a:r>
            <a:r>
              <a:rPr lang="en-US" sz="2200" i="1" dirty="0">
                <a:solidFill>
                  <a:srgbClr val="A50021"/>
                </a:solidFill>
              </a:rPr>
              <a:t>?  </a:t>
            </a:r>
            <a:br>
              <a:rPr lang="en-US" sz="2200" i="1" dirty="0">
                <a:solidFill>
                  <a:srgbClr val="A50021"/>
                </a:solidFill>
              </a:rPr>
            </a:br>
            <a:r>
              <a:rPr lang="en-US" sz="2200" b="1" i="1" dirty="0">
                <a:solidFill>
                  <a:srgbClr val="0070C0"/>
                </a:solidFill>
              </a:rPr>
              <a:t>Was he not in a hurry to get to Jerusalem for Pentecost? </a:t>
            </a:r>
            <a:r>
              <a:rPr lang="en-US" sz="2200" b="1" dirty="0">
                <a:solidFill>
                  <a:srgbClr val="0070C0"/>
                </a:solidFill>
              </a:rPr>
              <a:t> </a:t>
            </a:r>
          </a:p>
          <a:p>
            <a:pPr marL="457200" indent="-457200">
              <a:buClr>
                <a:schemeClr val="tx1">
                  <a:lumMod val="85000"/>
                  <a:lumOff val="15000"/>
                </a:schemeClr>
              </a:buClr>
              <a:buFont typeface="+mj-lt"/>
              <a:buAutoNum type="arabicPeriod"/>
            </a:pPr>
            <a:endParaRPr lang="en-US" sz="1800" dirty="0"/>
          </a:p>
        </p:txBody>
      </p:sp>
      <p:grpSp>
        <p:nvGrpSpPr>
          <p:cNvPr id="11" name="Group 10"/>
          <p:cNvGrpSpPr/>
          <p:nvPr/>
        </p:nvGrpSpPr>
        <p:grpSpPr>
          <a:xfrm>
            <a:off x="3022625" y="2656314"/>
            <a:ext cx="934342" cy="831158"/>
            <a:chOff x="3022625" y="2656314"/>
            <a:chExt cx="934342" cy="831158"/>
          </a:xfrm>
        </p:grpSpPr>
        <p:pic>
          <p:nvPicPr>
            <p:cNvPr id="16" name="Picture 5" descr="C:\Users\Rae\Desktop\Paul &amp; Pentecost\walking clip art.png"/>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22625" y="267483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17" name="Picture 5" descr="C:\Users\Rae\Desktop\Paul &amp; Pentecost\walking clip art.png"/>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92117" y="265631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18" name="Picture 5" descr="C:\Users\Rae\Desktop\Paul &amp; Pentecost\walking clip art.png"/>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44517" y="27659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19" name="Picture 5" descr="C:\Users\Rae\Desktop\Paul &amp; Pentecost\walking clip art.png"/>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96917" y="29183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20" name="Picture 5" descr="C:\Users\Rae\Desktop\Paul &amp; Pentecost\walking clip art.png"/>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9317" y="30707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grpSp>
      <p:sp>
        <p:nvSpPr>
          <p:cNvPr id="21" name="Oval 20"/>
          <p:cNvSpPr/>
          <p:nvPr/>
        </p:nvSpPr>
        <p:spPr>
          <a:xfrm>
            <a:off x="2233501" y="6057067"/>
            <a:ext cx="162046" cy="173620"/>
          </a:xfrm>
          <a:prstGeom prst="ellipse">
            <a:avLst/>
          </a:prstGeom>
          <a:solidFill>
            <a:srgbClr val="660033"/>
          </a:solidFill>
          <a:ln>
            <a:solidFill>
              <a:srgbClr val="660033"/>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09976" y="2744764"/>
            <a:ext cx="162046" cy="173620"/>
          </a:xfrm>
          <a:prstGeom prst="ellipse">
            <a:avLst/>
          </a:prstGeom>
          <a:solidFill>
            <a:srgbClr val="660033"/>
          </a:solidFill>
          <a:ln>
            <a:solidFill>
              <a:srgbClr val="660033"/>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Rae\Desktop\miletus_bibleatlas-org.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77249" y="7072110"/>
            <a:ext cx="3511711" cy="35117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0119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C:\Users\Rae\Desktop\4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236"/>
            <a:ext cx="12192000" cy="6906792"/>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026" name="Picture 2" descr="C:\Users\Rae\Desktop\Paul &amp; Pentecost\watercolor sailboat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28632" y="-14091"/>
            <a:ext cx="1746742" cy="21515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45</a:t>
            </a:fld>
            <a:endParaRPr lang="en-US" dirty="0"/>
          </a:p>
        </p:txBody>
      </p:sp>
      <p:sp>
        <p:nvSpPr>
          <p:cNvPr id="3" name="Title 2"/>
          <p:cNvSpPr>
            <a:spLocks noGrp="1"/>
          </p:cNvSpPr>
          <p:nvPr>
            <p:ph type="ctrTitle"/>
          </p:nvPr>
        </p:nvSpPr>
        <p:spPr>
          <a:xfrm>
            <a:off x="549536" y="152472"/>
            <a:ext cx="11491487" cy="647700"/>
          </a:xfrm>
        </p:spPr>
        <p:txBody>
          <a:bodyPr>
            <a:normAutofit fontScale="90000"/>
          </a:bodyPr>
          <a:lstStyle/>
          <a:p>
            <a:pPr algn="l"/>
            <a:r>
              <a:rPr lang="en-US" sz="3100" dirty="0">
                <a:solidFill>
                  <a:schemeClr val="accent2">
                    <a:lumMod val="75000"/>
                  </a:schemeClr>
                </a:solidFill>
              </a:rPr>
              <a:t>ix)</a:t>
            </a:r>
            <a:r>
              <a:rPr lang="en-US" sz="4800" dirty="0">
                <a:solidFill>
                  <a:schemeClr val="accent2">
                    <a:lumMod val="75000"/>
                  </a:schemeClr>
                </a:solidFill>
              </a:rPr>
              <a:t>  </a:t>
            </a:r>
            <a:r>
              <a:rPr lang="en-US" dirty="0">
                <a:solidFill>
                  <a:schemeClr val="accent2">
                    <a:lumMod val="75000"/>
                  </a:schemeClr>
                </a:solidFill>
              </a:rPr>
              <a:t>Ephesus Circuit to Miletus </a:t>
            </a:r>
            <a:r>
              <a:rPr lang="en-US" sz="3100" dirty="0">
                <a:solidFill>
                  <a:schemeClr val="accent2">
                    <a:lumMod val="75000"/>
                  </a:schemeClr>
                </a:solidFill>
              </a:rPr>
              <a:t>[</a:t>
            </a:r>
            <a:r>
              <a:rPr lang="en-US" sz="3100" b="0" dirty="0" err="1">
                <a:solidFill>
                  <a:schemeClr val="accent2">
                    <a:lumMod val="75000"/>
                  </a:schemeClr>
                </a:solidFill>
              </a:rPr>
              <a:t>con’t</a:t>
            </a:r>
            <a:r>
              <a:rPr lang="en-US" sz="3100" dirty="0">
                <a:solidFill>
                  <a:schemeClr val="accent2">
                    <a:lumMod val="75000"/>
                  </a:schemeClr>
                </a:solidFill>
              </a:rPr>
              <a:t>]</a:t>
            </a:r>
            <a:endParaRPr lang="en-US" sz="3100" dirty="0"/>
          </a:p>
        </p:txBody>
      </p:sp>
      <p:sp>
        <p:nvSpPr>
          <p:cNvPr id="4" name="Content Placeholder 8"/>
          <p:cNvSpPr txBox="1">
            <a:spLocks/>
          </p:cNvSpPr>
          <p:nvPr/>
        </p:nvSpPr>
        <p:spPr>
          <a:xfrm>
            <a:off x="569714" y="787916"/>
            <a:ext cx="9884522" cy="623479"/>
          </a:xfrm>
          <a:prstGeom prst="rect">
            <a:avLst/>
          </a:prstGeom>
        </p:spPr>
        <p:txBody>
          <a:bodyPr>
            <a:scene3d>
              <a:camera prst="orthographicFront"/>
              <a:lightRig rig="threePt" dir="t"/>
            </a:scene3d>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sz="2000" b="1" dirty="0">
                <a:solidFill>
                  <a:srgbClr val="A50021"/>
                </a:solidFill>
              </a:rPr>
              <a:t>Q</a:t>
            </a:r>
            <a:r>
              <a:rPr lang="en-US" sz="2000" b="1" u="sng" dirty="0">
                <a:solidFill>
                  <a:srgbClr val="A50021"/>
                </a:solidFill>
              </a:rPr>
              <a:t>uestions</a:t>
            </a:r>
            <a:r>
              <a:rPr lang="en-US" sz="2000" b="1" dirty="0">
                <a:solidFill>
                  <a:srgbClr val="A50021"/>
                </a:solidFill>
              </a:rPr>
              <a:t>:   </a:t>
            </a:r>
            <a:r>
              <a:rPr lang="en-US" sz="1800" i="1" dirty="0">
                <a:solidFill>
                  <a:srgbClr val="A50021"/>
                </a:solidFill>
              </a:rPr>
              <a:t>Again, why did Paul sail past Ephesus??      What was the original hurry?  </a:t>
            </a:r>
            <a:br>
              <a:rPr lang="en-US" sz="1800" i="1" dirty="0">
                <a:solidFill>
                  <a:srgbClr val="A50021"/>
                </a:solidFill>
              </a:rPr>
            </a:br>
            <a:r>
              <a:rPr lang="en-US" sz="1800" i="1" dirty="0">
                <a:solidFill>
                  <a:srgbClr val="A50021"/>
                </a:solidFill>
              </a:rPr>
              <a:t>              Now why this delay?      How will this affect his journey during the Omer Count?</a:t>
            </a:r>
            <a:endParaRPr lang="en-US" sz="1800" dirty="0">
              <a:solidFill>
                <a:srgbClr val="A50021"/>
              </a:solidFill>
            </a:endParaRPr>
          </a:p>
        </p:txBody>
      </p:sp>
      <p:sp>
        <p:nvSpPr>
          <p:cNvPr id="11" name="Content Placeholder 8"/>
          <p:cNvSpPr txBox="1">
            <a:spLocks/>
          </p:cNvSpPr>
          <p:nvPr/>
        </p:nvSpPr>
        <p:spPr>
          <a:xfrm>
            <a:off x="549536" y="1408929"/>
            <a:ext cx="7158414" cy="5355938"/>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sz="1800" b="1" dirty="0"/>
              <a:t>Here are some reasons for consideration:</a:t>
            </a:r>
          </a:p>
          <a:p>
            <a:pPr marL="342900" lvl="0" indent="-342900">
              <a:buClr>
                <a:schemeClr val="tx1">
                  <a:lumMod val="85000"/>
                  <a:lumOff val="15000"/>
                </a:schemeClr>
              </a:buClr>
              <a:buFont typeface="+mj-lt"/>
              <a:buAutoNum type="arabicPeriod"/>
            </a:pPr>
            <a:r>
              <a:rPr lang="en-US" sz="1800" b="1" dirty="0"/>
              <a:t>If Paul would have stopped at Ephesus, would it be too long </a:t>
            </a:r>
            <a:br>
              <a:rPr lang="en-US" sz="1800" b="1" dirty="0"/>
            </a:br>
            <a:r>
              <a:rPr lang="en-US" sz="1800" b="1" dirty="0"/>
              <a:t>of a wait for another ship to be going his direction - Jerusalem? </a:t>
            </a:r>
          </a:p>
          <a:p>
            <a:pPr marL="342900" lvl="0" indent="-342900">
              <a:buClr>
                <a:schemeClr val="tx1">
                  <a:lumMod val="85000"/>
                  <a:lumOff val="15000"/>
                </a:schemeClr>
              </a:buClr>
              <a:buFont typeface="+mj-lt"/>
              <a:buAutoNum type="arabicPeriod"/>
            </a:pPr>
            <a:r>
              <a:rPr lang="en-US" sz="1800" b="1" dirty="0">
                <a:solidFill>
                  <a:srgbClr val="008000"/>
                </a:solidFill>
              </a:rPr>
              <a:t>Or, was his ship going to be docking longer in Miletus – allowing time for him to send 2 messengers to Ephesus – even if 5+ days </a:t>
            </a:r>
            <a:br>
              <a:rPr lang="en-US" sz="1800" b="1" dirty="0">
                <a:solidFill>
                  <a:srgbClr val="008000"/>
                </a:solidFill>
              </a:rPr>
            </a:br>
            <a:r>
              <a:rPr lang="en-US" sz="1800" b="1" dirty="0">
                <a:solidFill>
                  <a:srgbClr val="008000"/>
                </a:solidFill>
              </a:rPr>
              <a:t>of foot travel are needed for the return trip?</a:t>
            </a:r>
          </a:p>
          <a:p>
            <a:pPr marL="342900" lvl="0" indent="-342900">
              <a:buClr>
                <a:schemeClr val="tx1">
                  <a:lumMod val="85000"/>
                  <a:lumOff val="15000"/>
                </a:schemeClr>
              </a:buClr>
              <a:buFont typeface="+mj-lt"/>
              <a:buAutoNum type="arabicPeriod"/>
            </a:pPr>
            <a:r>
              <a:rPr lang="en-US" sz="1800" b="1" dirty="0">
                <a:solidFill>
                  <a:srgbClr val="7030A0"/>
                </a:solidFill>
              </a:rPr>
              <a:t>Or, would his personal visit to Ephesus have delayed him too </a:t>
            </a:r>
            <a:br>
              <a:rPr lang="en-US" sz="1800" b="1" dirty="0">
                <a:solidFill>
                  <a:srgbClr val="7030A0"/>
                </a:solidFill>
              </a:rPr>
            </a:br>
            <a:r>
              <a:rPr lang="en-US" sz="1800" b="1" dirty="0">
                <a:solidFill>
                  <a:srgbClr val="7030A0"/>
                </a:solidFill>
              </a:rPr>
              <a:t>long as all his friends and local assemblies would have wanted to see him – especially since his message was he would likely not see them ever again?  Or … </a:t>
            </a:r>
          </a:p>
          <a:p>
            <a:pPr marL="342900" indent="-342900">
              <a:buClr>
                <a:schemeClr val="tx1">
                  <a:lumMod val="85000"/>
                  <a:lumOff val="15000"/>
                </a:schemeClr>
              </a:buClr>
              <a:buFont typeface="+mj-lt"/>
              <a:buAutoNum type="arabicPeriod"/>
            </a:pPr>
            <a:r>
              <a:rPr lang="en-US" sz="1800" b="1" dirty="0">
                <a:solidFill>
                  <a:srgbClr val="A50021"/>
                </a:solidFill>
              </a:rPr>
              <a:t>Landing at Ephesus' </a:t>
            </a:r>
            <a:r>
              <a:rPr lang="en-US" sz="1800" b="1" dirty="0" err="1">
                <a:solidFill>
                  <a:srgbClr val="A50021"/>
                </a:solidFill>
              </a:rPr>
              <a:t>harbour</a:t>
            </a:r>
            <a:r>
              <a:rPr lang="en-US" sz="1800" b="1" dirty="0">
                <a:solidFill>
                  <a:srgbClr val="A50021"/>
                </a:solidFill>
              </a:rPr>
              <a:t> with its direct access to the commercial agora, where the silversmiths were centered, </a:t>
            </a:r>
            <a:br>
              <a:rPr lang="en-US" sz="1800" b="1" dirty="0">
                <a:solidFill>
                  <a:srgbClr val="A50021"/>
                </a:solidFill>
              </a:rPr>
            </a:br>
            <a:r>
              <a:rPr lang="en-US" sz="1800" b="1" dirty="0">
                <a:solidFill>
                  <a:srgbClr val="A50021"/>
                </a:solidFill>
              </a:rPr>
              <a:t>could that possibly reignite the situation that had forced </a:t>
            </a:r>
            <a:br>
              <a:rPr lang="en-US" sz="1800" b="1" dirty="0">
                <a:solidFill>
                  <a:srgbClr val="A50021"/>
                </a:solidFill>
              </a:rPr>
            </a:br>
            <a:r>
              <a:rPr lang="en-US" sz="1800" b="1" dirty="0">
                <a:solidFill>
                  <a:srgbClr val="A50021"/>
                </a:solidFill>
              </a:rPr>
              <a:t>Paul to quickly leave Ephesus just months before?   </a:t>
            </a:r>
            <a:r>
              <a:rPr lang="en-US" sz="1800" b="1" dirty="0">
                <a:solidFill>
                  <a:schemeClr val="tx1">
                    <a:lumMod val="75000"/>
                    <a:lumOff val="25000"/>
                  </a:schemeClr>
                </a:solidFill>
              </a:rPr>
              <a:t>(Acts 19)</a:t>
            </a:r>
            <a:endParaRPr lang="en-US" sz="1800" b="1" dirty="0">
              <a:solidFill>
                <a:srgbClr val="7030A0"/>
              </a:solidFill>
            </a:endParaRPr>
          </a:p>
          <a:p>
            <a:pPr marL="0" indent="0">
              <a:buClr>
                <a:schemeClr val="tx1">
                  <a:lumMod val="85000"/>
                  <a:lumOff val="15000"/>
                </a:schemeClr>
              </a:buClr>
              <a:buNone/>
            </a:pPr>
            <a:r>
              <a:rPr lang="en-US" sz="1800" b="1" dirty="0"/>
              <a:t>Somehow, Paul came to feel that he must communicate with the elders of Ephesus one final time because he felt the possibility of death awaited him in Jerusalem (Acts 20:38).  The elders accompanied Paul</a:t>
            </a:r>
            <a:br>
              <a:rPr lang="en-US" sz="1800" b="1" dirty="0"/>
            </a:br>
            <a:r>
              <a:rPr lang="en-US" sz="1800" b="1" dirty="0"/>
              <a:t>to the ship after his messages for them.  </a:t>
            </a:r>
          </a:p>
          <a:p>
            <a:pPr marL="342900" lvl="0" indent="-342900">
              <a:buClr>
                <a:schemeClr val="tx1">
                  <a:lumMod val="85000"/>
                  <a:lumOff val="15000"/>
                </a:schemeClr>
              </a:buClr>
              <a:buFont typeface="+mj-lt"/>
              <a:buAutoNum type="arabicPeriod"/>
            </a:pPr>
            <a:endParaRPr lang="en-US" sz="1800" dirty="0"/>
          </a:p>
        </p:txBody>
      </p:sp>
      <p:grpSp>
        <p:nvGrpSpPr>
          <p:cNvPr id="26" name="Group 25"/>
          <p:cNvGrpSpPr/>
          <p:nvPr/>
        </p:nvGrpSpPr>
        <p:grpSpPr>
          <a:xfrm>
            <a:off x="7805405" y="1960051"/>
            <a:ext cx="4064613" cy="4295285"/>
            <a:chOff x="7805405" y="1804603"/>
            <a:chExt cx="4064613" cy="4295285"/>
          </a:xfrm>
        </p:grpSpPr>
        <p:pic>
          <p:nvPicPr>
            <p:cNvPr id="8" name="Picture 3"/>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7805405" y="1804603"/>
              <a:ext cx="4064613" cy="4295285"/>
            </a:xfrm>
            <a:prstGeom prst="rect">
              <a:avLst/>
            </a:prstGeom>
            <a:solidFill>
              <a:srgbClr val="FFFFFF"/>
            </a:solidFill>
            <a:ln>
              <a:solidFill>
                <a:srgbClr val="660033"/>
              </a:solidFill>
            </a:ln>
            <a:effectLst>
              <a:glow rad="457200">
                <a:schemeClr val="accent1">
                  <a:lumMod val="75000"/>
                  <a:alpha val="61000"/>
                </a:schemeClr>
              </a:glow>
            </a:effectLst>
            <a:scene3d>
              <a:camera prst="orthographicFront"/>
              <a:lightRig rig="threePt" dir="t"/>
            </a:scene3d>
            <a:sp3d>
              <a:bevelT w="152400" h="50800" prst="softRound"/>
            </a:sp3d>
          </p:spPr>
        </p:pic>
        <p:sp>
          <p:nvSpPr>
            <p:cNvPr id="9" name="Rectangle 8"/>
            <p:cNvSpPr/>
            <p:nvPr/>
          </p:nvSpPr>
          <p:spPr>
            <a:xfrm>
              <a:off x="8480424" y="4394769"/>
              <a:ext cx="982134" cy="46166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1200" b="1" dirty="0">
                  <a:ln w="12700">
                    <a:solidFill>
                      <a:schemeClr val="tx2">
                        <a:satMod val="155000"/>
                      </a:schemeClr>
                    </a:solidFill>
                    <a:prstDash val="solid"/>
                  </a:ln>
                  <a:solidFill>
                    <a:schemeClr val="bg2">
                      <a:tint val="85000"/>
                      <a:satMod val="155000"/>
                    </a:schemeClr>
                  </a:solidFill>
                  <a:effectLst>
                    <a:glow rad="228600">
                      <a:srgbClr val="FFFF00">
                        <a:alpha val="54000"/>
                      </a:srgbClr>
                    </a:glow>
                    <a:outerShdw blurRad="41275" dist="20320" dir="1800000" algn="tl" rotWithShape="0">
                      <a:srgbClr val="000000">
                        <a:alpha val="40000"/>
                      </a:srgbClr>
                    </a:outerShdw>
                  </a:effectLst>
                  <a:latin typeface="Comic Sans MS" pitchFamily="66" charset="0"/>
                </a:rPr>
                <a:t>Gulf of </a:t>
              </a:r>
              <a:r>
                <a:rPr lang="en-US" sz="1200" b="1" dirty="0" err="1">
                  <a:ln w="12700">
                    <a:solidFill>
                      <a:schemeClr val="tx2">
                        <a:satMod val="155000"/>
                      </a:schemeClr>
                    </a:solidFill>
                    <a:prstDash val="solid"/>
                  </a:ln>
                  <a:solidFill>
                    <a:schemeClr val="bg2">
                      <a:tint val="85000"/>
                      <a:satMod val="155000"/>
                    </a:schemeClr>
                  </a:solidFill>
                  <a:effectLst>
                    <a:glow rad="228600">
                      <a:srgbClr val="FFFF00">
                        <a:alpha val="54000"/>
                      </a:srgbClr>
                    </a:glow>
                    <a:outerShdw blurRad="41275" dist="20320" dir="1800000" algn="tl" rotWithShape="0">
                      <a:srgbClr val="000000">
                        <a:alpha val="40000"/>
                      </a:srgbClr>
                    </a:outerShdw>
                  </a:effectLst>
                  <a:latin typeface="Comic Sans MS" pitchFamily="66" charset="0"/>
                </a:rPr>
                <a:t>Latmus</a:t>
              </a:r>
              <a:endParaRPr lang="en-US" b="1" cap="none" spc="0" dirty="0">
                <a:ln w="12700">
                  <a:solidFill>
                    <a:schemeClr val="tx2">
                      <a:satMod val="155000"/>
                    </a:schemeClr>
                  </a:solidFill>
                  <a:prstDash val="solid"/>
                </a:ln>
                <a:solidFill>
                  <a:schemeClr val="bg2">
                    <a:tint val="85000"/>
                    <a:satMod val="155000"/>
                  </a:schemeClr>
                </a:solidFill>
                <a:effectLst>
                  <a:glow rad="228600">
                    <a:srgbClr val="FFFF00">
                      <a:alpha val="54000"/>
                    </a:srgbClr>
                  </a:glow>
                  <a:outerShdw blurRad="41275" dist="20320" dir="1800000" algn="tl" rotWithShape="0">
                    <a:srgbClr val="000000">
                      <a:alpha val="40000"/>
                    </a:srgbClr>
                  </a:outerShdw>
                </a:effectLst>
                <a:latin typeface="Comic Sans MS" pitchFamily="66" charset="0"/>
              </a:endParaRPr>
            </a:p>
          </p:txBody>
        </p:sp>
        <p:sp>
          <p:nvSpPr>
            <p:cNvPr id="12" name="Oval 11"/>
            <p:cNvSpPr/>
            <p:nvPr/>
          </p:nvSpPr>
          <p:spPr>
            <a:xfrm>
              <a:off x="9589256" y="2754775"/>
              <a:ext cx="162046" cy="173620"/>
            </a:xfrm>
            <a:prstGeom prst="ellipse">
              <a:avLst/>
            </a:prstGeom>
            <a:solidFill>
              <a:srgbClr val="660033"/>
            </a:solidFill>
            <a:ln>
              <a:solidFill>
                <a:srgbClr val="660033"/>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317802" y="4670948"/>
              <a:ext cx="162046" cy="173620"/>
            </a:xfrm>
            <a:prstGeom prst="ellipse">
              <a:avLst/>
            </a:prstGeom>
            <a:solidFill>
              <a:srgbClr val="660033"/>
            </a:solidFill>
            <a:ln>
              <a:solidFill>
                <a:srgbClr val="660033"/>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25382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1000"/>
                                        <p:tgtEl>
                                          <p:spTgt spid="11">
                                            <p:txEl>
                                              <p:pRg st="3" end="3"/>
                                            </p:txEl>
                                          </p:spTgt>
                                        </p:tgtEl>
                                      </p:cBhvr>
                                    </p:animEffect>
                                    <p:anim calcmode="lin" valueType="num">
                                      <p:cBhvr>
                                        <p:cTn id="2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animEffect transition="in" filter="fade">
                                      <p:cBhvr>
                                        <p:cTn id="28" dur="1000"/>
                                        <p:tgtEl>
                                          <p:spTgt spid="11">
                                            <p:txEl>
                                              <p:pRg st="4" end="4"/>
                                            </p:txEl>
                                          </p:spTgt>
                                        </p:tgtEl>
                                      </p:cBhvr>
                                    </p:animEffect>
                                    <p:anim calcmode="lin" valueType="num">
                                      <p:cBhvr>
                                        <p:cTn id="29"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Effect transition="in" filter="fade">
                                      <p:cBhvr>
                                        <p:cTn id="35" dur="1000"/>
                                        <p:tgtEl>
                                          <p:spTgt spid="11">
                                            <p:txEl>
                                              <p:pRg st="5" end="5"/>
                                            </p:txEl>
                                          </p:spTgt>
                                        </p:tgtEl>
                                      </p:cBhvr>
                                    </p:animEffect>
                                    <p:anim calcmode="lin" valueType="num">
                                      <p:cBhvr>
                                        <p:cTn id="36"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descr="C:\Users\Rae\Desktop\4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06"/>
            <a:ext cx="12192000" cy="6939611"/>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46</a:t>
            </a:fld>
            <a:endParaRPr lang="en-US" dirty="0"/>
          </a:p>
        </p:txBody>
      </p:sp>
      <p:sp>
        <p:nvSpPr>
          <p:cNvPr id="4" name="Content Placeholder 8"/>
          <p:cNvSpPr txBox="1">
            <a:spLocks/>
          </p:cNvSpPr>
          <p:nvPr/>
        </p:nvSpPr>
        <p:spPr>
          <a:xfrm>
            <a:off x="295655" y="705070"/>
            <a:ext cx="5572252" cy="1296450"/>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2000" dirty="0"/>
              <a:t>Ship departure from </a:t>
            </a:r>
            <a:r>
              <a:rPr lang="en-US" sz="2000" b="1" dirty="0"/>
              <a:t>Miletus</a:t>
            </a:r>
            <a:r>
              <a:rPr lang="en-US" sz="2000" dirty="0"/>
              <a:t> was likely at dawn with the day winds … coming with a straight course to </a:t>
            </a:r>
            <a:r>
              <a:rPr lang="en-US" sz="2000" b="1" dirty="0"/>
              <a:t>Cos</a:t>
            </a:r>
            <a:r>
              <a:rPr lang="en-US" sz="2000" dirty="0"/>
              <a:t>.  The ship likely had cargo to drop or pick up; passengers would have waited.</a:t>
            </a:r>
          </a:p>
        </p:txBody>
      </p:sp>
      <p:sp>
        <p:nvSpPr>
          <p:cNvPr id="7" name="Title 2"/>
          <p:cNvSpPr txBox="1">
            <a:spLocks/>
          </p:cNvSpPr>
          <p:nvPr/>
        </p:nvSpPr>
        <p:spPr>
          <a:xfrm>
            <a:off x="298879" y="74772"/>
            <a:ext cx="5845789" cy="647700"/>
          </a:xfrm>
          <a:prstGeom prst="rect">
            <a:avLst/>
          </a:prstGeom>
        </p:spPr>
        <p:txBody>
          <a:bodyPr anchor="b">
            <a:normAutofit fontScale="90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100" dirty="0">
                <a:solidFill>
                  <a:schemeClr val="accent2">
                    <a:lumMod val="75000"/>
                  </a:schemeClr>
                </a:solidFill>
              </a:rPr>
              <a:t>x)</a:t>
            </a:r>
            <a:r>
              <a:rPr lang="en-US" sz="4800" dirty="0">
                <a:solidFill>
                  <a:schemeClr val="accent2">
                    <a:lumMod val="75000"/>
                  </a:schemeClr>
                </a:solidFill>
              </a:rPr>
              <a:t>  </a:t>
            </a:r>
            <a:r>
              <a:rPr lang="en-US" dirty="0">
                <a:solidFill>
                  <a:schemeClr val="accent2">
                    <a:lumMod val="75000"/>
                  </a:schemeClr>
                </a:solidFill>
              </a:rPr>
              <a:t>Cos  </a:t>
            </a:r>
            <a:r>
              <a:rPr lang="en-US" sz="2200" b="0" dirty="0">
                <a:solidFill>
                  <a:schemeClr val="accent2">
                    <a:lumMod val="75000"/>
                  </a:schemeClr>
                </a:solidFill>
              </a:rPr>
              <a:t>[</a:t>
            </a:r>
            <a:r>
              <a:rPr lang="en-US" sz="2200" dirty="0">
                <a:solidFill>
                  <a:schemeClr val="accent2">
                    <a:lumMod val="75000"/>
                  </a:schemeClr>
                </a:solidFill>
              </a:rPr>
              <a:t>40</a:t>
            </a:r>
            <a:r>
              <a:rPr lang="en-US" sz="2200" b="0" dirty="0">
                <a:solidFill>
                  <a:schemeClr val="accent2">
                    <a:lumMod val="75000"/>
                  </a:schemeClr>
                </a:solidFill>
              </a:rPr>
              <a:t> miles by sea from Miletus]</a:t>
            </a:r>
            <a:endParaRPr lang="en-US" sz="2200" dirty="0"/>
          </a:p>
        </p:txBody>
      </p:sp>
      <p:pic>
        <p:nvPicPr>
          <p:cNvPr id="2050" name="Picture 2" descr="C:\Users\Rae\Desktop\3rd journey ma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907" y="973683"/>
            <a:ext cx="6126162" cy="3675697"/>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9" name="Content Placeholder 8"/>
          <p:cNvSpPr txBox="1">
            <a:spLocks/>
          </p:cNvSpPr>
          <p:nvPr/>
        </p:nvSpPr>
        <p:spPr>
          <a:xfrm>
            <a:off x="324280" y="2755699"/>
            <a:ext cx="5343652" cy="2256943"/>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2000" dirty="0"/>
              <a:t>A large island of the Aegean sea and </a:t>
            </a:r>
            <a:r>
              <a:rPr lang="en-US" sz="2000" b="1" dirty="0"/>
              <a:t>part of the natural shipping route</a:t>
            </a:r>
            <a:r>
              <a:rPr lang="en-US" sz="2000" dirty="0"/>
              <a:t> from Greece to Palestine, </a:t>
            </a:r>
            <a:r>
              <a:rPr lang="en-US" sz="2000" b="1" dirty="0"/>
              <a:t>the ship would have stopped to load or unload cargo</a:t>
            </a:r>
            <a:r>
              <a:rPr lang="en-US" sz="2000" dirty="0"/>
              <a:t>.  </a:t>
            </a:r>
            <a:r>
              <a:rPr lang="en-US" sz="2000" dirty="0">
                <a:solidFill>
                  <a:srgbClr val="660033"/>
                </a:solidFill>
              </a:rPr>
              <a:t>The NW winds must have been in their sailing favor to accomplish 85 miles from </a:t>
            </a:r>
            <a:r>
              <a:rPr lang="en-US" sz="2000" b="1" dirty="0">
                <a:solidFill>
                  <a:srgbClr val="660033"/>
                </a:solidFill>
              </a:rPr>
              <a:t>Cos</a:t>
            </a:r>
            <a:r>
              <a:rPr lang="en-US" sz="2000" dirty="0">
                <a:solidFill>
                  <a:srgbClr val="660033"/>
                </a:solidFill>
              </a:rPr>
              <a:t> to </a:t>
            </a:r>
            <a:r>
              <a:rPr lang="en-US" sz="2000" b="1" dirty="0">
                <a:solidFill>
                  <a:srgbClr val="660033"/>
                </a:solidFill>
              </a:rPr>
              <a:t>Rhodes</a:t>
            </a:r>
            <a:r>
              <a:rPr lang="en-US" sz="2000" dirty="0">
                <a:solidFill>
                  <a:srgbClr val="660033"/>
                </a:solidFill>
              </a:rPr>
              <a:t> by the next day.</a:t>
            </a:r>
            <a:r>
              <a:rPr lang="en-US" sz="2000" dirty="0"/>
              <a:t>  </a:t>
            </a:r>
          </a:p>
          <a:p>
            <a:r>
              <a:rPr lang="en-US" sz="2000" dirty="0"/>
              <a:t>No details are given that Paul left the ship.</a:t>
            </a:r>
          </a:p>
        </p:txBody>
      </p:sp>
      <p:sp>
        <p:nvSpPr>
          <p:cNvPr id="10" name="Title 2"/>
          <p:cNvSpPr txBox="1">
            <a:spLocks/>
          </p:cNvSpPr>
          <p:nvPr/>
        </p:nvSpPr>
        <p:spPr>
          <a:xfrm>
            <a:off x="295655" y="2125402"/>
            <a:ext cx="6004643" cy="647700"/>
          </a:xfrm>
          <a:prstGeom prst="rect">
            <a:avLst/>
          </a:prstGeom>
        </p:spPr>
        <p:txBody>
          <a:bodyPr anchor="b">
            <a:normAutofit fontScale="90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100" dirty="0">
                <a:solidFill>
                  <a:schemeClr val="accent2">
                    <a:lumMod val="75000"/>
                  </a:schemeClr>
                </a:solidFill>
              </a:rPr>
              <a:t>xi)</a:t>
            </a:r>
            <a:r>
              <a:rPr lang="en-US" sz="4800" dirty="0">
                <a:solidFill>
                  <a:schemeClr val="accent2">
                    <a:lumMod val="75000"/>
                  </a:schemeClr>
                </a:solidFill>
              </a:rPr>
              <a:t>  </a:t>
            </a:r>
            <a:r>
              <a:rPr lang="en-US" dirty="0">
                <a:solidFill>
                  <a:schemeClr val="accent2">
                    <a:lumMod val="75000"/>
                  </a:schemeClr>
                </a:solidFill>
              </a:rPr>
              <a:t>Rhodes  </a:t>
            </a:r>
            <a:r>
              <a:rPr lang="en-US" sz="2200" b="0" dirty="0">
                <a:solidFill>
                  <a:schemeClr val="accent2">
                    <a:lumMod val="75000"/>
                  </a:schemeClr>
                </a:solidFill>
              </a:rPr>
              <a:t>[</a:t>
            </a:r>
            <a:r>
              <a:rPr lang="en-US" sz="2200" dirty="0">
                <a:solidFill>
                  <a:schemeClr val="accent2">
                    <a:lumMod val="75000"/>
                  </a:schemeClr>
                </a:solidFill>
              </a:rPr>
              <a:t>85</a:t>
            </a:r>
            <a:r>
              <a:rPr lang="en-US" sz="2200" b="0" dirty="0">
                <a:solidFill>
                  <a:schemeClr val="accent2">
                    <a:lumMod val="75000"/>
                  </a:schemeClr>
                </a:solidFill>
              </a:rPr>
              <a:t> miles by sea from Cos]</a:t>
            </a:r>
            <a:endParaRPr lang="en-US" sz="2200" dirty="0"/>
          </a:p>
        </p:txBody>
      </p:sp>
      <p:sp>
        <p:nvSpPr>
          <p:cNvPr id="11" name="Title 2"/>
          <p:cNvSpPr txBox="1">
            <a:spLocks/>
          </p:cNvSpPr>
          <p:nvPr/>
        </p:nvSpPr>
        <p:spPr>
          <a:xfrm>
            <a:off x="295649" y="4980577"/>
            <a:ext cx="6004643" cy="647700"/>
          </a:xfrm>
          <a:prstGeom prst="rect">
            <a:avLst/>
          </a:prstGeom>
        </p:spPr>
        <p:txBody>
          <a:bodyPr anchor="b">
            <a:normAutofit fontScale="90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100" dirty="0">
                <a:solidFill>
                  <a:schemeClr val="accent2">
                    <a:lumMod val="75000"/>
                  </a:schemeClr>
                </a:solidFill>
              </a:rPr>
              <a:t>xii)</a:t>
            </a:r>
            <a:r>
              <a:rPr lang="en-US" sz="4800" dirty="0">
                <a:solidFill>
                  <a:schemeClr val="accent2">
                    <a:lumMod val="75000"/>
                  </a:schemeClr>
                </a:solidFill>
              </a:rPr>
              <a:t>  </a:t>
            </a:r>
            <a:r>
              <a:rPr lang="en-US" dirty="0" err="1">
                <a:solidFill>
                  <a:schemeClr val="accent2">
                    <a:lumMod val="75000"/>
                  </a:schemeClr>
                </a:solidFill>
              </a:rPr>
              <a:t>Patara</a:t>
            </a:r>
            <a:r>
              <a:rPr lang="en-US" dirty="0">
                <a:solidFill>
                  <a:schemeClr val="accent2">
                    <a:lumMod val="75000"/>
                  </a:schemeClr>
                </a:solidFill>
              </a:rPr>
              <a:t>  </a:t>
            </a:r>
            <a:r>
              <a:rPr lang="en-US" sz="2200" b="0" dirty="0">
                <a:solidFill>
                  <a:schemeClr val="accent2">
                    <a:lumMod val="75000"/>
                  </a:schemeClr>
                </a:solidFill>
              </a:rPr>
              <a:t>[</a:t>
            </a:r>
            <a:r>
              <a:rPr lang="en-US" sz="2200" dirty="0">
                <a:solidFill>
                  <a:schemeClr val="accent2">
                    <a:lumMod val="75000"/>
                  </a:schemeClr>
                </a:solidFill>
              </a:rPr>
              <a:t>70</a:t>
            </a:r>
            <a:r>
              <a:rPr lang="en-US" sz="2200" b="0" dirty="0">
                <a:solidFill>
                  <a:schemeClr val="accent2">
                    <a:lumMod val="75000"/>
                  </a:schemeClr>
                </a:solidFill>
              </a:rPr>
              <a:t> miles by sea from Rhodes]</a:t>
            </a:r>
            <a:endParaRPr lang="en-US" sz="2200" dirty="0"/>
          </a:p>
        </p:txBody>
      </p:sp>
      <p:sp>
        <p:nvSpPr>
          <p:cNvPr id="12" name="Content Placeholder 8"/>
          <p:cNvSpPr txBox="1">
            <a:spLocks/>
          </p:cNvSpPr>
          <p:nvPr/>
        </p:nvSpPr>
        <p:spPr>
          <a:xfrm>
            <a:off x="332740" y="5602408"/>
            <a:ext cx="11224259" cy="1055886"/>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2000" dirty="0"/>
              <a:t>A city on the S.W. shore of Lycia, opposite </a:t>
            </a:r>
            <a:r>
              <a:rPr lang="en-US" sz="2000" b="1" dirty="0"/>
              <a:t>Rhodes</a:t>
            </a:r>
            <a:r>
              <a:rPr lang="en-US" sz="2000" dirty="0"/>
              <a:t> (Acts 21:1-2).  </a:t>
            </a:r>
          </a:p>
          <a:p>
            <a:r>
              <a:rPr lang="en-US" sz="2000" b="1" dirty="0"/>
              <a:t>Because of its excellent harbor, many of the coast trading ships stopped at </a:t>
            </a:r>
            <a:r>
              <a:rPr lang="en-US" sz="2000" b="1" dirty="0" err="1"/>
              <a:t>Patara</a:t>
            </a:r>
            <a:r>
              <a:rPr lang="en-US" sz="2000" b="1" dirty="0"/>
              <a:t>.  </a:t>
            </a:r>
          </a:p>
          <a:p>
            <a:r>
              <a:rPr lang="en-US" sz="2000" b="1" dirty="0"/>
              <a:t>Here</a:t>
            </a:r>
            <a:r>
              <a:rPr lang="en-US" sz="2000" dirty="0"/>
              <a:t> </a:t>
            </a:r>
            <a:r>
              <a:rPr lang="en-US" sz="2000" b="1" u="sng" dirty="0"/>
              <a:t>Paul</a:t>
            </a:r>
            <a:r>
              <a:rPr lang="en-US" sz="2000" dirty="0"/>
              <a:t> </a:t>
            </a:r>
            <a:r>
              <a:rPr lang="en-US" sz="2000" b="1" u="sng" dirty="0"/>
              <a:t>found a shi</a:t>
            </a:r>
            <a:r>
              <a:rPr lang="en-US" sz="2000" b="1" dirty="0"/>
              <a:t>p g</a:t>
            </a:r>
            <a:r>
              <a:rPr lang="en-US" sz="2000" b="1" u="sng" dirty="0"/>
              <a:t>oin</a:t>
            </a:r>
            <a:r>
              <a:rPr lang="en-US" sz="2000" b="1" dirty="0"/>
              <a:t>g </a:t>
            </a:r>
            <a:r>
              <a:rPr lang="en-US" sz="2000" b="1" u="sng" dirty="0"/>
              <a:t>to T</a:t>
            </a:r>
            <a:r>
              <a:rPr lang="en-US" sz="2000" b="1" dirty="0"/>
              <a:t>y</a:t>
            </a:r>
            <a:r>
              <a:rPr lang="en-US" sz="2000" b="1" u="sng" dirty="0"/>
              <a:t>re in Phoenicia</a:t>
            </a:r>
            <a:r>
              <a:rPr lang="en-US" sz="2000" b="1" dirty="0"/>
              <a:t>, </a:t>
            </a:r>
            <a:r>
              <a:rPr lang="en-US" sz="2000" b="1" u="sng" dirty="0"/>
              <a:t>and in this shi</a:t>
            </a:r>
            <a:r>
              <a:rPr lang="en-US" sz="2000" b="1" dirty="0"/>
              <a:t>p </a:t>
            </a:r>
            <a:r>
              <a:rPr lang="en-US" sz="2000" b="1" u="sng" dirty="0"/>
              <a:t>his vo</a:t>
            </a:r>
            <a:r>
              <a:rPr lang="en-US" sz="2000" b="1" dirty="0"/>
              <a:t>y</a:t>
            </a:r>
            <a:r>
              <a:rPr lang="en-US" sz="2000" b="1" u="sng" dirty="0"/>
              <a:t>a</a:t>
            </a:r>
            <a:r>
              <a:rPr lang="en-US" sz="2000" b="1" dirty="0"/>
              <a:t>g</a:t>
            </a:r>
            <a:r>
              <a:rPr lang="en-US" sz="2000" b="1" u="sng" dirty="0"/>
              <a:t>e was com</a:t>
            </a:r>
            <a:r>
              <a:rPr lang="en-US" sz="2000" b="1" dirty="0"/>
              <a:t>p</a:t>
            </a:r>
            <a:r>
              <a:rPr lang="en-US" sz="2000" b="1" u="sng" dirty="0"/>
              <a:t>leted</a:t>
            </a:r>
            <a:r>
              <a:rPr lang="en-US" sz="2000" dirty="0"/>
              <a:t>. </a:t>
            </a:r>
          </a:p>
        </p:txBody>
      </p:sp>
      <p:sp>
        <p:nvSpPr>
          <p:cNvPr id="14" name="Oval 13"/>
          <p:cNvSpPr/>
          <p:nvPr/>
        </p:nvSpPr>
        <p:spPr>
          <a:xfrm>
            <a:off x="8171727" y="2637911"/>
            <a:ext cx="162046" cy="173620"/>
          </a:xfrm>
          <a:prstGeom prst="ellipse">
            <a:avLst/>
          </a:prstGeom>
          <a:solidFill>
            <a:schemeClr val="accent5">
              <a:lumMod val="75000"/>
            </a:schemeClr>
          </a:solidFill>
          <a:ln>
            <a:solidFill>
              <a:srgbClr val="00206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509327" y="2813461"/>
            <a:ext cx="162046" cy="173620"/>
          </a:xfrm>
          <a:prstGeom prst="ellipse">
            <a:avLst/>
          </a:prstGeom>
          <a:solidFill>
            <a:schemeClr val="accent5">
              <a:lumMod val="75000"/>
            </a:schemeClr>
          </a:solidFill>
          <a:ln>
            <a:solidFill>
              <a:srgbClr val="008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904802" y="2907986"/>
            <a:ext cx="162046" cy="173620"/>
          </a:xfrm>
          <a:prstGeom prst="ellipse">
            <a:avLst/>
          </a:prstGeom>
          <a:solidFill>
            <a:schemeClr val="accent5">
              <a:lumMod val="75000"/>
            </a:schemeClr>
          </a:solidFill>
          <a:ln>
            <a:solidFill>
              <a:srgbClr val="9900FF"/>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6634480" y="2552825"/>
            <a:ext cx="1536990" cy="151576"/>
          </a:xfrm>
          <a:prstGeom prst="straightConnector1">
            <a:avLst/>
          </a:prstGeom>
          <a:ln w="57150">
            <a:solidFill>
              <a:srgbClr val="A50021"/>
            </a:solidFill>
            <a:headEnd type="oval" w="med" len="med"/>
            <a:tailEnd type="triangle" w="med" len="med"/>
          </a:ln>
          <a:effectLst>
            <a:glow rad="76200">
              <a:schemeClr val="accent5">
                <a:lumMod val="60000"/>
                <a:lumOff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58649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1000"/>
                                        <p:tgtEl>
                                          <p:spTgt spid="4">
                                            <p:txEl>
                                              <p:pRg st="0" end="0"/>
                                            </p:txEl>
                                          </p:spTgt>
                                        </p:tgtEl>
                                      </p:cBhvr>
                                    </p:animEffect>
                                  </p:childTnLst>
                                </p:cTn>
                              </p:par>
                            </p:childTnLst>
                          </p:cTn>
                        </p:par>
                        <p:par>
                          <p:cTn id="13" fill="hold">
                            <p:stCondLst>
                              <p:cond delay="1000"/>
                            </p:stCondLst>
                            <p:childTnLst>
                              <p:par>
                                <p:cTn id="14" presetID="26" presetClass="entr" presetSubtype="0" fill="hold" grpId="0" nodeType="after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80">
                                          <p:stCondLst>
                                            <p:cond delay="0"/>
                                          </p:stCondLst>
                                        </p:cTn>
                                        <p:tgtEl>
                                          <p:spTgt spid="14"/>
                                        </p:tgtEl>
                                      </p:cBhvr>
                                    </p:animEffect>
                                    <p:anim calcmode="lin" valueType="num">
                                      <p:cBhvr>
                                        <p:cTn id="1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2" dur="26">
                                          <p:stCondLst>
                                            <p:cond delay="650"/>
                                          </p:stCondLst>
                                        </p:cTn>
                                        <p:tgtEl>
                                          <p:spTgt spid="14"/>
                                        </p:tgtEl>
                                      </p:cBhvr>
                                      <p:to x="100000" y="60000"/>
                                    </p:animScale>
                                    <p:animScale>
                                      <p:cBhvr>
                                        <p:cTn id="23" dur="166" decel="50000">
                                          <p:stCondLst>
                                            <p:cond delay="676"/>
                                          </p:stCondLst>
                                        </p:cTn>
                                        <p:tgtEl>
                                          <p:spTgt spid="14"/>
                                        </p:tgtEl>
                                      </p:cBhvr>
                                      <p:to x="100000" y="100000"/>
                                    </p:animScale>
                                    <p:animScale>
                                      <p:cBhvr>
                                        <p:cTn id="24" dur="26">
                                          <p:stCondLst>
                                            <p:cond delay="1312"/>
                                          </p:stCondLst>
                                        </p:cTn>
                                        <p:tgtEl>
                                          <p:spTgt spid="14"/>
                                        </p:tgtEl>
                                      </p:cBhvr>
                                      <p:to x="100000" y="80000"/>
                                    </p:animScale>
                                    <p:animScale>
                                      <p:cBhvr>
                                        <p:cTn id="25" dur="166" decel="50000">
                                          <p:stCondLst>
                                            <p:cond delay="1338"/>
                                          </p:stCondLst>
                                        </p:cTn>
                                        <p:tgtEl>
                                          <p:spTgt spid="14"/>
                                        </p:tgtEl>
                                      </p:cBhvr>
                                      <p:to x="100000" y="100000"/>
                                    </p:animScale>
                                    <p:animScale>
                                      <p:cBhvr>
                                        <p:cTn id="26" dur="26">
                                          <p:stCondLst>
                                            <p:cond delay="1642"/>
                                          </p:stCondLst>
                                        </p:cTn>
                                        <p:tgtEl>
                                          <p:spTgt spid="14"/>
                                        </p:tgtEl>
                                      </p:cBhvr>
                                      <p:to x="100000" y="90000"/>
                                    </p:animScale>
                                    <p:animScale>
                                      <p:cBhvr>
                                        <p:cTn id="27" dur="166" decel="50000">
                                          <p:stCondLst>
                                            <p:cond delay="1668"/>
                                          </p:stCondLst>
                                        </p:cTn>
                                        <p:tgtEl>
                                          <p:spTgt spid="14"/>
                                        </p:tgtEl>
                                      </p:cBhvr>
                                      <p:to x="100000" y="100000"/>
                                    </p:animScale>
                                    <p:animScale>
                                      <p:cBhvr>
                                        <p:cTn id="28" dur="26">
                                          <p:stCondLst>
                                            <p:cond delay="1808"/>
                                          </p:stCondLst>
                                        </p:cTn>
                                        <p:tgtEl>
                                          <p:spTgt spid="14"/>
                                        </p:tgtEl>
                                      </p:cBhvr>
                                      <p:to x="100000" y="95000"/>
                                    </p:animScale>
                                    <p:animScale>
                                      <p:cBhvr>
                                        <p:cTn id="29" dur="166" decel="50000">
                                          <p:stCondLst>
                                            <p:cond delay="1834"/>
                                          </p:stCondLst>
                                        </p:cTn>
                                        <p:tgtEl>
                                          <p:spTgt spid="1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50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1500"/>
                                        <p:tgtEl>
                                          <p:spTgt spid="9"/>
                                        </p:tgtEl>
                                      </p:cBhvr>
                                    </p:animEffect>
                                  </p:childTnLst>
                                </p:cTn>
                              </p:par>
                            </p:childTnLst>
                          </p:cTn>
                        </p:par>
                        <p:par>
                          <p:cTn id="35" fill="hold">
                            <p:stCondLst>
                              <p:cond delay="2000"/>
                            </p:stCondLst>
                            <p:childTnLst>
                              <p:par>
                                <p:cTn id="36" presetID="26" presetClass="entr" presetSubtype="0" fill="hold" grpId="0" nodeType="afterEffect">
                                  <p:stCondLst>
                                    <p:cond delay="50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80">
                                          <p:stCondLst>
                                            <p:cond delay="0"/>
                                          </p:stCondLst>
                                        </p:cTn>
                                        <p:tgtEl>
                                          <p:spTgt spid="15"/>
                                        </p:tgtEl>
                                      </p:cBhvr>
                                    </p:animEffect>
                                    <p:anim calcmode="lin" valueType="num">
                                      <p:cBhvr>
                                        <p:cTn id="3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4" dur="26">
                                          <p:stCondLst>
                                            <p:cond delay="650"/>
                                          </p:stCondLst>
                                        </p:cTn>
                                        <p:tgtEl>
                                          <p:spTgt spid="15"/>
                                        </p:tgtEl>
                                      </p:cBhvr>
                                      <p:to x="100000" y="60000"/>
                                    </p:animScale>
                                    <p:animScale>
                                      <p:cBhvr>
                                        <p:cTn id="45" dur="166" decel="50000">
                                          <p:stCondLst>
                                            <p:cond delay="676"/>
                                          </p:stCondLst>
                                        </p:cTn>
                                        <p:tgtEl>
                                          <p:spTgt spid="15"/>
                                        </p:tgtEl>
                                      </p:cBhvr>
                                      <p:to x="100000" y="100000"/>
                                    </p:animScale>
                                    <p:animScale>
                                      <p:cBhvr>
                                        <p:cTn id="46" dur="26">
                                          <p:stCondLst>
                                            <p:cond delay="1312"/>
                                          </p:stCondLst>
                                        </p:cTn>
                                        <p:tgtEl>
                                          <p:spTgt spid="15"/>
                                        </p:tgtEl>
                                      </p:cBhvr>
                                      <p:to x="100000" y="80000"/>
                                    </p:animScale>
                                    <p:animScale>
                                      <p:cBhvr>
                                        <p:cTn id="47" dur="166" decel="50000">
                                          <p:stCondLst>
                                            <p:cond delay="1338"/>
                                          </p:stCondLst>
                                        </p:cTn>
                                        <p:tgtEl>
                                          <p:spTgt spid="15"/>
                                        </p:tgtEl>
                                      </p:cBhvr>
                                      <p:to x="100000" y="100000"/>
                                    </p:animScale>
                                    <p:animScale>
                                      <p:cBhvr>
                                        <p:cTn id="48" dur="26">
                                          <p:stCondLst>
                                            <p:cond delay="1642"/>
                                          </p:stCondLst>
                                        </p:cTn>
                                        <p:tgtEl>
                                          <p:spTgt spid="15"/>
                                        </p:tgtEl>
                                      </p:cBhvr>
                                      <p:to x="100000" y="90000"/>
                                    </p:animScale>
                                    <p:animScale>
                                      <p:cBhvr>
                                        <p:cTn id="49" dur="166" decel="50000">
                                          <p:stCondLst>
                                            <p:cond delay="1668"/>
                                          </p:stCondLst>
                                        </p:cTn>
                                        <p:tgtEl>
                                          <p:spTgt spid="15"/>
                                        </p:tgtEl>
                                      </p:cBhvr>
                                      <p:to x="100000" y="100000"/>
                                    </p:animScale>
                                    <p:animScale>
                                      <p:cBhvr>
                                        <p:cTn id="50" dur="26">
                                          <p:stCondLst>
                                            <p:cond delay="1808"/>
                                          </p:stCondLst>
                                        </p:cTn>
                                        <p:tgtEl>
                                          <p:spTgt spid="15"/>
                                        </p:tgtEl>
                                      </p:cBhvr>
                                      <p:to x="100000" y="95000"/>
                                    </p:animScale>
                                    <p:animScale>
                                      <p:cBhvr>
                                        <p:cTn id="51" dur="166" decel="50000">
                                          <p:stCondLst>
                                            <p:cond delay="1834"/>
                                          </p:stCondLst>
                                        </p:cTn>
                                        <p:tgtEl>
                                          <p:spTgt spid="15"/>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par>
                                <p:cTn id="57" presetID="26" presetClass="entr" presetSubtype="0" fill="hold" grpId="0" nodeType="withEffect">
                                  <p:stCondLst>
                                    <p:cond delay="50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80">
                                          <p:stCondLst>
                                            <p:cond delay="0"/>
                                          </p:stCondLst>
                                        </p:cTn>
                                        <p:tgtEl>
                                          <p:spTgt spid="16"/>
                                        </p:tgtEl>
                                      </p:cBhvr>
                                    </p:animEffect>
                                    <p:anim calcmode="lin" valueType="num">
                                      <p:cBhvr>
                                        <p:cTn id="6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5" dur="26">
                                          <p:stCondLst>
                                            <p:cond delay="650"/>
                                          </p:stCondLst>
                                        </p:cTn>
                                        <p:tgtEl>
                                          <p:spTgt spid="16"/>
                                        </p:tgtEl>
                                      </p:cBhvr>
                                      <p:to x="100000" y="60000"/>
                                    </p:animScale>
                                    <p:animScale>
                                      <p:cBhvr>
                                        <p:cTn id="66" dur="166" decel="50000">
                                          <p:stCondLst>
                                            <p:cond delay="676"/>
                                          </p:stCondLst>
                                        </p:cTn>
                                        <p:tgtEl>
                                          <p:spTgt spid="16"/>
                                        </p:tgtEl>
                                      </p:cBhvr>
                                      <p:to x="100000" y="100000"/>
                                    </p:animScale>
                                    <p:animScale>
                                      <p:cBhvr>
                                        <p:cTn id="67" dur="26">
                                          <p:stCondLst>
                                            <p:cond delay="1312"/>
                                          </p:stCondLst>
                                        </p:cTn>
                                        <p:tgtEl>
                                          <p:spTgt spid="16"/>
                                        </p:tgtEl>
                                      </p:cBhvr>
                                      <p:to x="100000" y="80000"/>
                                    </p:animScale>
                                    <p:animScale>
                                      <p:cBhvr>
                                        <p:cTn id="68" dur="166" decel="50000">
                                          <p:stCondLst>
                                            <p:cond delay="1338"/>
                                          </p:stCondLst>
                                        </p:cTn>
                                        <p:tgtEl>
                                          <p:spTgt spid="16"/>
                                        </p:tgtEl>
                                      </p:cBhvr>
                                      <p:to x="100000" y="100000"/>
                                    </p:animScale>
                                    <p:animScale>
                                      <p:cBhvr>
                                        <p:cTn id="69" dur="26">
                                          <p:stCondLst>
                                            <p:cond delay="1642"/>
                                          </p:stCondLst>
                                        </p:cTn>
                                        <p:tgtEl>
                                          <p:spTgt spid="16"/>
                                        </p:tgtEl>
                                      </p:cBhvr>
                                      <p:to x="100000" y="90000"/>
                                    </p:animScale>
                                    <p:animScale>
                                      <p:cBhvr>
                                        <p:cTn id="70" dur="166" decel="50000">
                                          <p:stCondLst>
                                            <p:cond delay="1668"/>
                                          </p:stCondLst>
                                        </p:cTn>
                                        <p:tgtEl>
                                          <p:spTgt spid="16"/>
                                        </p:tgtEl>
                                      </p:cBhvr>
                                      <p:to x="100000" y="100000"/>
                                    </p:animScale>
                                    <p:animScale>
                                      <p:cBhvr>
                                        <p:cTn id="71" dur="26">
                                          <p:stCondLst>
                                            <p:cond delay="1808"/>
                                          </p:stCondLst>
                                        </p:cTn>
                                        <p:tgtEl>
                                          <p:spTgt spid="16"/>
                                        </p:tgtEl>
                                      </p:cBhvr>
                                      <p:to x="100000" y="95000"/>
                                    </p:animScale>
                                    <p:animScale>
                                      <p:cBhvr>
                                        <p:cTn id="7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2" descr="C:\Users\Rae\Desktop\44.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58001"/>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47</a:t>
            </a:fld>
            <a:endParaRPr lang="en-US" dirty="0"/>
          </a:p>
        </p:txBody>
      </p:sp>
      <p:sp>
        <p:nvSpPr>
          <p:cNvPr id="7" name="Content Placeholder 8"/>
          <p:cNvSpPr txBox="1">
            <a:spLocks/>
          </p:cNvSpPr>
          <p:nvPr/>
        </p:nvSpPr>
        <p:spPr>
          <a:xfrm>
            <a:off x="295655" y="815140"/>
            <a:ext cx="2896278" cy="5831197"/>
          </a:xfrm>
          <a:prstGeom prst="rect">
            <a:avLst/>
          </a:prstGeom>
        </p:spPr>
        <p:txBody>
          <a:bodyPr>
            <a:scene3d>
              <a:camera prst="orthographicFront"/>
              <a:lightRig rig="threePt" dir="t"/>
            </a:scene3d>
            <a:sp3d extrusionH="57150">
              <a:bevelT h="25400" prst="softRound"/>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2000" b="1" dirty="0"/>
              <a:t>It could be possible to accomplish this trip from </a:t>
            </a:r>
            <a:r>
              <a:rPr lang="en-US" sz="2000" b="1" dirty="0" err="1"/>
              <a:t>Patara</a:t>
            </a:r>
            <a:r>
              <a:rPr lang="en-US" sz="2000" b="1" dirty="0"/>
              <a:t> to </a:t>
            </a:r>
            <a:r>
              <a:rPr lang="en-US" sz="2000" b="1" dirty="0" err="1"/>
              <a:t>Tyre</a:t>
            </a:r>
            <a:r>
              <a:rPr lang="en-US" sz="2000" b="1" dirty="0"/>
              <a:t>  in 2 days during the summer months when the monsoon winds are strong for sailing day </a:t>
            </a:r>
            <a:r>
              <a:rPr lang="en-US" sz="1800" b="1" u="sng" dirty="0">
                <a:solidFill>
                  <a:srgbClr val="C00000"/>
                </a:solidFill>
              </a:rPr>
              <a:t>AND</a:t>
            </a:r>
            <a:r>
              <a:rPr lang="en-US" sz="2000" b="1" dirty="0"/>
              <a:t> night.</a:t>
            </a:r>
            <a:r>
              <a:rPr lang="en-US" sz="2000" b="1" dirty="0">
                <a:solidFill>
                  <a:srgbClr val="A50021"/>
                </a:solidFill>
              </a:rPr>
              <a:t> </a:t>
            </a:r>
          </a:p>
          <a:p>
            <a:r>
              <a:rPr lang="en-US" sz="2000" b="1" dirty="0">
                <a:solidFill>
                  <a:srgbClr val="A50021"/>
                </a:solidFill>
              </a:rPr>
              <a:t>But, in early May the winds will be about </a:t>
            </a:r>
            <a:br>
              <a:rPr lang="en-US" sz="2000" b="1" dirty="0">
                <a:solidFill>
                  <a:srgbClr val="A50021"/>
                </a:solidFill>
              </a:rPr>
            </a:br>
            <a:r>
              <a:rPr lang="en-US" sz="2000" b="1" dirty="0">
                <a:solidFill>
                  <a:srgbClr val="A50021"/>
                </a:solidFill>
              </a:rPr>
              <a:t>10 mph only during the day time hours.</a:t>
            </a:r>
          </a:p>
          <a:p>
            <a:r>
              <a:rPr lang="en-US" sz="2000" b="1" dirty="0"/>
              <a:t>This would calculate to approx. 4+ days </a:t>
            </a:r>
            <a:br>
              <a:rPr lang="en-US" sz="2000" b="1" dirty="0"/>
            </a:br>
            <a:r>
              <a:rPr lang="en-US" sz="2000" b="1" dirty="0"/>
              <a:t>for arrival at Tyre.</a:t>
            </a:r>
          </a:p>
          <a:p>
            <a:r>
              <a:rPr lang="en-US" sz="2000" b="1" dirty="0"/>
              <a:t>There was no stop scheduled for Cyprus.</a:t>
            </a:r>
            <a:endParaRPr lang="en-US" sz="2000" dirty="0"/>
          </a:p>
        </p:txBody>
      </p:sp>
      <p:sp>
        <p:nvSpPr>
          <p:cNvPr id="8" name="Title 2"/>
          <p:cNvSpPr txBox="1">
            <a:spLocks/>
          </p:cNvSpPr>
          <p:nvPr/>
        </p:nvSpPr>
        <p:spPr>
          <a:xfrm>
            <a:off x="298879" y="74772"/>
            <a:ext cx="7727521" cy="647700"/>
          </a:xfrm>
          <a:prstGeom prst="rect">
            <a:avLst/>
          </a:prstGeom>
        </p:spPr>
        <p:txBody>
          <a:bodyPr anchor="b">
            <a:normAutofit fontScale="90000" lnSpcReduction="20000"/>
            <a:scene3d>
              <a:camera prst="orthographicFront"/>
              <a:lightRig rig="threePt" dir="t"/>
            </a:scene3d>
            <a:sp3d extrusionH="57150">
              <a:bevelT h="25400" prst="softRound"/>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100" dirty="0">
                <a:solidFill>
                  <a:schemeClr val="accent2">
                    <a:lumMod val="75000"/>
                  </a:schemeClr>
                </a:solidFill>
              </a:rPr>
              <a:t>xiii)</a:t>
            </a:r>
            <a:r>
              <a:rPr lang="en-US" sz="4800" dirty="0">
                <a:solidFill>
                  <a:schemeClr val="accent2">
                    <a:lumMod val="75000"/>
                  </a:schemeClr>
                </a:solidFill>
              </a:rPr>
              <a:t>  </a:t>
            </a:r>
            <a:r>
              <a:rPr lang="en-US" dirty="0">
                <a:solidFill>
                  <a:schemeClr val="accent2">
                    <a:lumMod val="75000"/>
                  </a:schemeClr>
                </a:solidFill>
              </a:rPr>
              <a:t>Tyre  </a:t>
            </a:r>
            <a:r>
              <a:rPr lang="en-US" sz="2200" dirty="0">
                <a:solidFill>
                  <a:schemeClr val="accent2">
                    <a:lumMod val="75000"/>
                  </a:schemeClr>
                </a:solidFill>
              </a:rPr>
              <a:t>[</a:t>
            </a:r>
            <a:r>
              <a:rPr lang="en-US" sz="2200" b="0" dirty="0">
                <a:solidFill>
                  <a:schemeClr val="accent2">
                    <a:lumMod val="75000"/>
                  </a:schemeClr>
                </a:solidFill>
              </a:rPr>
              <a:t>400+ miles/640+ km by sea from </a:t>
            </a:r>
            <a:r>
              <a:rPr lang="en-US" sz="2200" b="0" dirty="0" err="1">
                <a:solidFill>
                  <a:schemeClr val="accent2">
                    <a:lumMod val="75000"/>
                  </a:schemeClr>
                </a:solidFill>
              </a:rPr>
              <a:t>Patara</a:t>
            </a:r>
            <a:r>
              <a:rPr lang="en-US" sz="2200" b="0" dirty="0">
                <a:solidFill>
                  <a:schemeClr val="accent2">
                    <a:lumMod val="75000"/>
                  </a:schemeClr>
                </a:solidFill>
              </a:rPr>
              <a:t>]</a:t>
            </a:r>
            <a:endParaRPr lang="en-US" sz="2200" dirty="0"/>
          </a:p>
        </p:txBody>
      </p:sp>
      <p:pic>
        <p:nvPicPr>
          <p:cNvPr id="3075" name="Picture 3" descr="C:\Users\Rae\Desktop\Timeline-Pauls-3rd-Missionary-Journe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59667" y="884813"/>
            <a:ext cx="8616104" cy="5245053"/>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1" name="Chord 10"/>
          <p:cNvSpPr/>
          <p:nvPr/>
        </p:nvSpPr>
        <p:spPr>
          <a:xfrm rot="13731224">
            <a:off x="9570263" y="3059187"/>
            <a:ext cx="1763328" cy="3485396"/>
          </a:xfrm>
          <a:prstGeom prst="chord">
            <a:avLst>
              <a:gd name="adj1" fmla="val 1508927"/>
              <a:gd name="adj2" fmla="val 16179749"/>
            </a:avLst>
          </a:prstGeom>
          <a:noFill/>
          <a:ln cmpd="sng">
            <a:solidFill>
              <a:schemeClr val="bg2">
                <a:lumMod val="25000"/>
              </a:schemeClr>
            </a:solidFill>
          </a:ln>
          <a:effectLst>
            <a:glow rad="419100">
              <a:schemeClr val="accent4">
                <a:satMod val="175000"/>
                <a:alpha val="54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115756" y="4885644"/>
            <a:ext cx="1370888" cy="1077218"/>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3200" b="1" cap="none" spc="0" dirty="0">
                <a:ln w="12700">
                  <a:solidFill>
                    <a:schemeClr val="tx2">
                      <a:satMod val="155000"/>
                    </a:schemeClr>
                  </a:solidFill>
                  <a:prstDash val="solid"/>
                </a:ln>
                <a:solidFill>
                  <a:schemeClr val="bg2">
                    <a:tint val="85000"/>
                    <a:satMod val="155000"/>
                  </a:schemeClr>
                </a:solidFill>
                <a:effectLst>
                  <a:glow rad="228600">
                    <a:schemeClr val="accent4">
                      <a:satMod val="175000"/>
                      <a:alpha val="40000"/>
                    </a:schemeClr>
                  </a:glow>
                  <a:outerShdw blurRad="41275" dist="20320" dir="1800000" algn="tl" rotWithShape="0">
                    <a:srgbClr val="000000">
                      <a:alpha val="40000"/>
                    </a:srgbClr>
                  </a:outerShdw>
                </a:effectLst>
              </a:rPr>
              <a:t>The </a:t>
            </a:r>
            <a:br>
              <a:rPr lang="en-US" sz="3200" b="1" cap="none" spc="0" dirty="0">
                <a:ln w="12700">
                  <a:solidFill>
                    <a:schemeClr val="tx2">
                      <a:satMod val="155000"/>
                    </a:schemeClr>
                  </a:solidFill>
                  <a:prstDash val="solid"/>
                </a:ln>
                <a:solidFill>
                  <a:schemeClr val="bg2">
                    <a:tint val="85000"/>
                    <a:satMod val="155000"/>
                  </a:schemeClr>
                </a:solidFill>
                <a:effectLst>
                  <a:glow rad="228600">
                    <a:schemeClr val="accent4">
                      <a:satMod val="175000"/>
                      <a:alpha val="40000"/>
                    </a:schemeClr>
                  </a:glow>
                  <a:outerShdw blurRad="41275" dist="20320" dir="1800000" algn="tl" rotWithShape="0">
                    <a:srgbClr val="000000">
                      <a:alpha val="40000"/>
                    </a:srgbClr>
                  </a:outerShdw>
                </a:effectLst>
              </a:rPr>
            </a:br>
            <a:r>
              <a:rPr lang="en-US" sz="3200" b="1" cap="none" spc="0" dirty="0">
                <a:ln w="12700">
                  <a:solidFill>
                    <a:schemeClr val="tx2">
                      <a:satMod val="155000"/>
                    </a:schemeClr>
                  </a:solidFill>
                  <a:prstDash val="solid"/>
                </a:ln>
                <a:solidFill>
                  <a:schemeClr val="bg2">
                    <a:tint val="85000"/>
                    <a:satMod val="155000"/>
                  </a:schemeClr>
                </a:solidFill>
                <a:effectLst>
                  <a:glow rad="228600">
                    <a:schemeClr val="accent4">
                      <a:satMod val="175000"/>
                      <a:alpha val="40000"/>
                    </a:schemeClr>
                  </a:glow>
                  <a:outerShdw blurRad="41275" dist="20320" dir="1800000" algn="tl" rotWithShape="0">
                    <a:srgbClr val="000000">
                      <a:alpha val="40000"/>
                    </a:srgbClr>
                  </a:outerShdw>
                </a:effectLst>
              </a:rPr>
              <a:t>Levant</a:t>
            </a:r>
          </a:p>
        </p:txBody>
      </p:sp>
      <p:sp>
        <p:nvSpPr>
          <p:cNvPr id="9" name="TextBox 8"/>
          <p:cNvSpPr txBox="1"/>
          <p:nvPr/>
        </p:nvSpPr>
        <p:spPr>
          <a:xfrm>
            <a:off x="3352799" y="5122333"/>
            <a:ext cx="5427133" cy="923330"/>
          </a:xfrm>
          <a:prstGeom prst="rect">
            <a:avLst/>
          </a:prstGeom>
          <a:solidFill>
            <a:schemeClr val="accent6">
              <a:lumMod val="50000"/>
            </a:schemeClr>
          </a:solidFill>
          <a:ln w="57150">
            <a:solidFill>
              <a:schemeClr val="accent3">
                <a:lumMod val="40000"/>
                <a:lumOff val="60000"/>
              </a:schemeClr>
            </a:solidFill>
          </a:ln>
          <a:scene3d>
            <a:camera prst="orthographicFront"/>
            <a:lightRig rig="threePt" dir="t"/>
          </a:scene3d>
          <a:sp3d>
            <a:bevelT w="152400" h="50800" prst="softRound"/>
          </a:sp3d>
        </p:spPr>
        <p:txBody>
          <a:bodyPr wrap="square" rtlCol="0">
            <a:spAutoFit/>
          </a:bodyPr>
          <a:lstStyle/>
          <a:p>
            <a:pPr algn="ctr"/>
            <a:r>
              <a:rPr lang="en-US" b="1" dirty="0">
                <a:solidFill>
                  <a:schemeClr val="accent5">
                    <a:lumMod val="20000"/>
                    <a:lumOff val="80000"/>
                  </a:schemeClr>
                </a:solidFill>
              </a:rPr>
              <a:t>The</a:t>
            </a:r>
            <a:r>
              <a:rPr lang="en-US" dirty="0">
                <a:solidFill>
                  <a:schemeClr val="accent5">
                    <a:lumMod val="20000"/>
                    <a:lumOff val="80000"/>
                  </a:schemeClr>
                </a:solidFill>
              </a:rPr>
              <a:t> </a:t>
            </a:r>
            <a:r>
              <a:rPr lang="en-US" b="1" dirty="0">
                <a:solidFill>
                  <a:schemeClr val="accent5">
                    <a:lumMod val="20000"/>
                    <a:lumOff val="80000"/>
                  </a:schemeClr>
                </a:solidFill>
              </a:rPr>
              <a:t>Levant</a:t>
            </a:r>
            <a:r>
              <a:rPr lang="en-US" dirty="0">
                <a:solidFill>
                  <a:schemeClr val="accent5">
                    <a:lumMod val="20000"/>
                    <a:lumOff val="80000"/>
                  </a:schemeClr>
                </a:solidFill>
              </a:rPr>
              <a:t> is a term in geography that refers to an area in the Middle East which </a:t>
            </a:r>
            <a:r>
              <a:rPr lang="en-US" b="1" dirty="0">
                <a:solidFill>
                  <a:schemeClr val="accent5">
                    <a:lumMod val="20000"/>
                    <a:lumOff val="80000"/>
                  </a:schemeClr>
                </a:solidFill>
              </a:rPr>
              <a:t>includes</a:t>
            </a:r>
            <a:r>
              <a:rPr lang="en-US" dirty="0">
                <a:solidFill>
                  <a:schemeClr val="accent5">
                    <a:lumMod val="20000"/>
                    <a:lumOff val="80000"/>
                  </a:schemeClr>
                </a:solidFill>
              </a:rPr>
              <a:t> the historic areas of Lebanon, Jordan, Palestine, </a:t>
            </a:r>
            <a:r>
              <a:rPr lang="en-US" b="1" dirty="0">
                <a:solidFill>
                  <a:schemeClr val="accent5">
                    <a:lumMod val="20000"/>
                    <a:lumOff val="80000"/>
                  </a:schemeClr>
                </a:solidFill>
              </a:rPr>
              <a:t>Israel</a:t>
            </a:r>
            <a:r>
              <a:rPr lang="en-US" dirty="0">
                <a:solidFill>
                  <a:schemeClr val="accent5">
                    <a:lumMod val="20000"/>
                    <a:lumOff val="80000"/>
                  </a:schemeClr>
                </a:solidFill>
              </a:rPr>
              <a:t> and Syria.</a:t>
            </a:r>
          </a:p>
        </p:txBody>
      </p:sp>
      <p:sp>
        <p:nvSpPr>
          <p:cNvPr id="13" name="Oval 12"/>
          <p:cNvSpPr/>
          <p:nvPr/>
        </p:nvSpPr>
        <p:spPr>
          <a:xfrm>
            <a:off x="9817266" y="4837737"/>
            <a:ext cx="162046" cy="173620"/>
          </a:xfrm>
          <a:prstGeom prst="ellipse">
            <a:avLst/>
          </a:prstGeom>
          <a:solidFill>
            <a:schemeClr val="accent5">
              <a:lumMod val="75000"/>
            </a:schemeClr>
          </a:solidFill>
          <a:ln>
            <a:solidFill>
              <a:srgbClr val="00206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2687788" y="5257926"/>
            <a:ext cx="162046" cy="173620"/>
          </a:xfrm>
          <a:prstGeom prst="ellipse">
            <a:avLst/>
          </a:prstGeom>
          <a:solidFill>
            <a:schemeClr val="accent5">
              <a:lumMod val="75000"/>
            </a:schemeClr>
          </a:solidFill>
          <a:ln>
            <a:solidFill>
              <a:srgbClr val="008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83405" y="3679780"/>
            <a:ext cx="162046" cy="173620"/>
          </a:xfrm>
          <a:prstGeom prst="ellipse">
            <a:avLst/>
          </a:prstGeom>
          <a:solidFill>
            <a:schemeClr val="accent5">
              <a:lumMod val="75000"/>
            </a:schemeClr>
          </a:solidFill>
          <a:ln>
            <a:solidFill>
              <a:srgbClr val="9900FF"/>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45603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5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par>
                          <p:cTn id="21" fill="hold">
                            <p:stCondLst>
                              <p:cond delay="2750"/>
                            </p:stCondLst>
                            <p:childTnLst>
                              <p:par>
                                <p:cTn id="22" presetID="26" presetClass="entr" presetSubtype="0" fill="hold" grpId="0" nodeType="afterEffect">
                                  <p:stCondLst>
                                    <p:cond delay="100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1000"/>
                                        <p:tgtEl>
                                          <p:spTgt spid="7">
                                            <p:txEl>
                                              <p:pRg st="1" end="1"/>
                                            </p:txEl>
                                          </p:spTgt>
                                        </p:tgtEl>
                                      </p:cBhvr>
                                    </p:animEffect>
                                    <p:anim calcmode="lin" valueType="num">
                                      <p:cBhvr>
                                        <p:cTn id="4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fade">
                                      <p:cBhvr>
                                        <p:cTn id="49" dur="1000"/>
                                        <p:tgtEl>
                                          <p:spTgt spid="7">
                                            <p:txEl>
                                              <p:pRg st="2" end="2"/>
                                            </p:txEl>
                                          </p:spTgt>
                                        </p:tgtEl>
                                      </p:cBhvr>
                                    </p:animEffect>
                                    <p:anim calcmode="lin" valueType="num">
                                      <p:cBhvr>
                                        <p:cTn id="5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7">
                                            <p:txEl>
                                              <p:pRg st="3" end="3"/>
                                            </p:txEl>
                                          </p:spTgt>
                                        </p:tgtEl>
                                        <p:attrNameLst>
                                          <p:attrName>style.visibility</p:attrName>
                                        </p:attrNameLst>
                                      </p:cBhvr>
                                      <p:to>
                                        <p:strVal val="visible"/>
                                      </p:to>
                                    </p:set>
                                    <p:animEffect transition="in" filter="fade">
                                      <p:cBhvr>
                                        <p:cTn id="54" dur="1000"/>
                                        <p:tgtEl>
                                          <p:spTgt spid="7">
                                            <p:txEl>
                                              <p:pRg st="3" end="3"/>
                                            </p:txEl>
                                          </p:spTgt>
                                        </p:tgtEl>
                                      </p:cBhvr>
                                    </p:animEffect>
                                    <p:anim calcmode="lin" valueType="num">
                                      <p:cBhvr>
                                        <p:cTn id="5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9">
                                            <p:txEl>
                                              <p:pRg st="0" end="0"/>
                                            </p:txEl>
                                          </p:spTgt>
                                        </p:tgtEl>
                                        <p:attrNameLst>
                                          <p:attrName>style.visibility</p:attrName>
                                        </p:attrNameLst>
                                      </p:cBhvr>
                                      <p:to>
                                        <p:strVal val="visible"/>
                                      </p:to>
                                    </p:set>
                                    <p:animEffect transition="in" filter="barn(inVertical)">
                                      <p:cBhvr>
                                        <p:cTn id="61" dur="1000"/>
                                        <p:tgtEl>
                                          <p:spTgt spid="9">
                                            <p:txEl>
                                              <p:pRg st="0" end="0"/>
                                            </p:txEl>
                                          </p:spTgt>
                                        </p:tgtEl>
                                      </p:cBhvr>
                                    </p:animEffect>
                                  </p:childTnLst>
                                </p:cTn>
                              </p:par>
                            </p:childTnLst>
                          </p:cTn>
                        </p:par>
                        <p:par>
                          <p:cTn id="62" fill="hold">
                            <p:stCondLst>
                              <p:cond delay="1000"/>
                            </p:stCondLst>
                            <p:childTnLst>
                              <p:par>
                                <p:cTn id="63" presetID="21" presetClass="entr" presetSubtype="1"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heel(1)">
                                      <p:cBhvr>
                                        <p:cTn id="6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descr="C:\Users\Rae\Desktop\4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75841"/>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48</a:t>
            </a:fld>
            <a:endParaRPr lang="en-US" dirty="0"/>
          </a:p>
        </p:txBody>
      </p:sp>
      <p:sp>
        <p:nvSpPr>
          <p:cNvPr id="5" name="Content Placeholder 10"/>
          <p:cNvSpPr txBox="1">
            <a:spLocks/>
          </p:cNvSpPr>
          <p:nvPr/>
        </p:nvSpPr>
        <p:spPr>
          <a:xfrm>
            <a:off x="6193897" y="4828117"/>
            <a:ext cx="5715000" cy="1923203"/>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b="1" dirty="0">
                <a:solidFill>
                  <a:srgbClr val="C00000"/>
                </a:solidFill>
              </a:rPr>
              <a:t>Q</a:t>
            </a:r>
            <a:r>
              <a:rPr lang="en-US" b="1" u="sng" dirty="0">
                <a:solidFill>
                  <a:srgbClr val="C00000"/>
                </a:solidFill>
              </a:rPr>
              <a:t>uestion</a:t>
            </a:r>
            <a:r>
              <a:rPr lang="en-US" b="1" dirty="0">
                <a:solidFill>
                  <a:srgbClr val="C00000"/>
                </a:solidFill>
              </a:rPr>
              <a:t>: </a:t>
            </a:r>
            <a:r>
              <a:rPr lang="en-US" dirty="0">
                <a:solidFill>
                  <a:srgbClr val="C00000"/>
                </a:solidFill>
              </a:rPr>
              <a:t> Have you noticed that even though Paul was in a hurry to get to Jerusalem on time for Pentecost, he has made several stops of varying lengths?  </a:t>
            </a:r>
            <a:r>
              <a:rPr lang="en-US" b="1" dirty="0">
                <a:solidFill>
                  <a:srgbClr val="002060"/>
                </a:solidFill>
              </a:rPr>
              <a:t>Soon we’ll discover the Omer Count!   </a:t>
            </a:r>
          </a:p>
        </p:txBody>
      </p:sp>
      <p:pic>
        <p:nvPicPr>
          <p:cNvPr id="12" name="Picture 2" descr="C:\Users\Rae\Desktop\The Levan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280" y="396988"/>
            <a:ext cx="6321017" cy="4361502"/>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0" name="Content Placeholder 8"/>
          <p:cNvSpPr txBox="1">
            <a:spLocks/>
          </p:cNvSpPr>
          <p:nvPr/>
        </p:nvSpPr>
        <p:spPr>
          <a:xfrm>
            <a:off x="194054" y="1023491"/>
            <a:ext cx="4874057" cy="2715906"/>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2300" b="1" dirty="0"/>
              <a:t>A seaport in northern Palestine between </a:t>
            </a:r>
            <a:r>
              <a:rPr lang="en-US" sz="2300" b="1" dirty="0" err="1"/>
              <a:t>Tyre</a:t>
            </a:r>
            <a:r>
              <a:rPr lang="en-US" sz="2300" b="1" dirty="0"/>
              <a:t> and Caesarea. </a:t>
            </a:r>
          </a:p>
          <a:p>
            <a:r>
              <a:rPr lang="en-US" sz="2300" b="1" dirty="0"/>
              <a:t>Paul visited </a:t>
            </a:r>
            <a:r>
              <a:rPr lang="en-US" sz="2300" b="1" dirty="0" err="1"/>
              <a:t>Ptolemais</a:t>
            </a:r>
            <a:r>
              <a:rPr lang="en-US" sz="2300" b="1" dirty="0"/>
              <a:t> for one day on his return to Jerusalem at the end of his third missionary journey (Acts 21:7).</a:t>
            </a:r>
            <a:endParaRPr lang="en-US" sz="2300" dirty="0"/>
          </a:p>
        </p:txBody>
      </p:sp>
      <p:sp>
        <p:nvSpPr>
          <p:cNvPr id="11" name="Title 2"/>
          <p:cNvSpPr txBox="1">
            <a:spLocks/>
          </p:cNvSpPr>
          <p:nvPr/>
        </p:nvSpPr>
        <p:spPr>
          <a:xfrm>
            <a:off x="197280" y="74772"/>
            <a:ext cx="5289002" cy="948719"/>
          </a:xfrm>
          <a:prstGeom prst="rect">
            <a:avLst/>
          </a:prstGeom>
        </p:spPr>
        <p:txBody>
          <a:bodyPr anchor="b">
            <a:normAutofit fontScale="75000" lnSpcReduction="20000"/>
            <a:scene3d>
              <a:camera prst="orthographicFront"/>
              <a:lightRig rig="threePt" dir="t"/>
            </a:scene3d>
            <a:sp3d extrusionH="57150">
              <a:bevelT w="38100" h="38100" prst="angle"/>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800" dirty="0">
                <a:solidFill>
                  <a:schemeClr val="accent2">
                    <a:lumMod val="75000"/>
                  </a:schemeClr>
                </a:solidFill>
              </a:rPr>
              <a:t>xiv)  </a:t>
            </a:r>
            <a:r>
              <a:rPr lang="en-US" sz="4800" dirty="0" err="1">
                <a:solidFill>
                  <a:schemeClr val="accent2">
                    <a:lumMod val="75000"/>
                  </a:schemeClr>
                </a:solidFill>
              </a:rPr>
              <a:t>Ptolemais</a:t>
            </a:r>
            <a:r>
              <a:rPr lang="en-US" sz="4800" dirty="0">
                <a:solidFill>
                  <a:schemeClr val="accent2">
                    <a:lumMod val="75000"/>
                  </a:schemeClr>
                </a:solidFill>
              </a:rPr>
              <a:t>  </a:t>
            </a:r>
            <a:br>
              <a:rPr lang="en-US" dirty="0">
                <a:solidFill>
                  <a:schemeClr val="accent2">
                    <a:lumMod val="75000"/>
                  </a:schemeClr>
                </a:solidFill>
              </a:rPr>
            </a:br>
            <a:r>
              <a:rPr lang="en-US" dirty="0">
                <a:solidFill>
                  <a:schemeClr val="accent2">
                    <a:lumMod val="75000"/>
                  </a:schemeClr>
                </a:solidFill>
              </a:rPr>
              <a:t>          </a:t>
            </a:r>
            <a:r>
              <a:rPr lang="en-US" sz="2700" dirty="0">
                <a:solidFill>
                  <a:schemeClr val="accent2">
                    <a:lumMod val="75000"/>
                  </a:schemeClr>
                </a:solidFill>
              </a:rPr>
              <a:t>[25</a:t>
            </a:r>
            <a:r>
              <a:rPr lang="en-US" sz="2700" b="0" dirty="0">
                <a:solidFill>
                  <a:schemeClr val="accent2">
                    <a:lumMod val="75000"/>
                  </a:schemeClr>
                </a:solidFill>
              </a:rPr>
              <a:t> miles/40 km by sea from Tyre]</a:t>
            </a:r>
            <a:endParaRPr lang="en-US" sz="2700" dirty="0"/>
          </a:p>
        </p:txBody>
      </p:sp>
      <p:sp>
        <p:nvSpPr>
          <p:cNvPr id="14" name="Content Placeholder 8"/>
          <p:cNvSpPr txBox="1">
            <a:spLocks/>
          </p:cNvSpPr>
          <p:nvPr/>
        </p:nvSpPr>
        <p:spPr>
          <a:xfrm>
            <a:off x="194055" y="4474167"/>
            <a:ext cx="5681812" cy="2040365"/>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2200" b="1" dirty="0"/>
              <a:t>It was on the high road between </a:t>
            </a:r>
            <a:r>
              <a:rPr lang="en-US" sz="2200" b="1" dirty="0" err="1"/>
              <a:t>Tyre</a:t>
            </a:r>
            <a:r>
              <a:rPr lang="en-US" sz="2200" b="1" dirty="0"/>
              <a:t> &amp; Egypt; a little more than a days’ journey from Joppa on the S. (Acts 10:24), less than a day from </a:t>
            </a:r>
            <a:r>
              <a:rPr lang="en-US" sz="2200" b="1" dirty="0" err="1"/>
              <a:t>Ptolemais</a:t>
            </a:r>
            <a:r>
              <a:rPr lang="en-US" sz="2200" b="1" dirty="0"/>
              <a:t> on the N. (Acts 21:8.)  </a:t>
            </a:r>
          </a:p>
          <a:p>
            <a:r>
              <a:rPr lang="en-US" sz="2200" dirty="0"/>
              <a:t>Paul's journey from </a:t>
            </a:r>
            <a:r>
              <a:rPr lang="en-US" sz="2200" b="1" dirty="0" err="1"/>
              <a:t>Ptolemais</a:t>
            </a:r>
            <a:r>
              <a:rPr lang="en-US" sz="2200" dirty="0"/>
              <a:t> (Acts 21:8) was accomplished within the day. </a:t>
            </a:r>
          </a:p>
        </p:txBody>
      </p:sp>
      <p:sp>
        <p:nvSpPr>
          <p:cNvPr id="15" name="Title 2"/>
          <p:cNvSpPr txBox="1">
            <a:spLocks/>
          </p:cNvSpPr>
          <p:nvPr/>
        </p:nvSpPr>
        <p:spPr>
          <a:xfrm>
            <a:off x="188807" y="3355130"/>
            <a:ext cx="5297474" cy="1000495"/>
          </a:xfrm>
          <a:prstGeom prst="rect">
            <a:avLst/>
          </a:prstGeom>
        </p:spPr>
        <p:txBody>
          <a:bodyPr anchor="b">
            <a:noAutofit/>
            <a:scene3d>
              <a:camera prst="orthographicFront"/>
              <a:lightRig rig="threePt" dir="t"/>
            </a:scene3d>
            <a:sp3d extrusionH="57150">
              <a:bevelT w="38100" h="38100" prst="angle"/>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a:solidFill>
                  <a:schemeClr val="accent2">
                    <a:lumMod val="75000"/>
                  </a:schemeClr>
                </a:solidFill>
              </a:rPr>
              <a:t>xv)</a:t>
            </a:r>
            <a:r>
              <a:rPr lang="en-US" sz="4000" dirty="0">
                <a:solidFill>
                  <a:schemeClr val="accent2">
                    <a:lumMod val="75000"/>
                  </a:schemeClr>
                </a:solidFill>
              </a:rPr>
              <a:t>  </a:t>
            </a:r>
            <a:r>
              <a:rPr lang="en-US" sz="3600" dirty="0">
                <a:solidFill>
                  <a:schemeClr val="accent2">
                    <a:lumMod val="75000"/>
                  </a:schemeClr>
                </a:solidFill>
              </a:rPr>
              <a:t>Caesarea  </a:t>
            </a:r>
            <a:r>
              <a:rPr lang="en-US" sz="1600" dirty="0">
                <a:solidFill>
                  <a:schemeClr val="accent2">
                    <a:lumMod val="75000"/>
                  </a:schemeClr>
                </a:solidFill>
              </a:rPr>
              <a:t> </a:t>
            </a:r>
            <a:br>
              <a:rPr lang="en-US" sz="3600" dirty="0">
                <a:solidFill>
                  <a:schemeClr val="accent2">
                    <a:lumMod val="75000"/>
                  </a:schemeClr>
                </a:solidFill>
              </a:rPr>
            </a:br>
            <a:r>
              <a:rPr lang="en-US" sz="2000" dirty="0">
                <a:solidFill>
                  <a:schemeClr val="accent2">
                    <a:lumMod val="75000"/>
                  </a:schemeClr>
                </a:solidFill>
              </a:rPr>
              <a:t>            [30</a:t>
            </a:r>
            <a:r>
              <a:rPr lang="en-US" sz="2000" b="0" dirty="0">
                <a:solidFill>
                  <a:schemeClr val="accent2">
                    <a:lumMod val="75000"/>
                  </a:schemeClr>
                </a:solidFill>
              </a:rPr>
              <a:t> miles/50 km by land from </a:t>
            </a:r>
            <a:r>
              <a:rPr lang="en-US" sz="2000" b="0" dirty="0" err="1">
                <a:solidFill>
                  <a:schemeClr val="accent2">
                    <a:lumMod val="75000"/>
                  </a:schemeClr>
                </a:solidFill>
              </a:rPr>
              <a:t>Ptolemais</a:t>
            </a:r>
            <a:r>
              <a:rPr lang="en-US" sz="2000" b="0" dirty="0">
                <a:solidFill>
                  <a:schemeClr val="accent2">
                    <a:lumMod val="75000"/>
                  </a:schemeClr>
                </a:solidFill>
              </a:rPr>
              <a:t>]</a:t>
            </a:r>
            <a:endParaRPr lang="en-US" sz="2000" dirty="0"/>
          </a:p>
        </p:txBody>
      </p:sp>
      <p:sp>
        <p:nvSpPr>
          <p:cNvPr id="13" name="Oval 12"/>
          <p:cNvSpPr/>
          <p:nvPr/>
        </p:nvSpPr>
        <p:spPr>
          <a:xfrm>
            <a:off x="10822365" y="3751204"/>
            <a:ext cx="162046" cy="173620"/>
          </a:xfrm>
          <a:prstGeom prst="ellipse">
            <a:avLst/>
          </a:prstGeom>
          <a:solidFill>
            <a:schemeClr val="accent3">
              <a:lumMod val="60000"/>
              <a:lumOff val="40000"/>
            </a:schemeClr>
          </a:solidFill>
          <a:ln>
            <a:solidFill>
              <a:srgbClr val="00206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2591358" y="4237147"/>
            <a:ext cx="162046" cy="173620"/>
          </a:xfrm>
          <a:prstGeom prst="ellipse">
            <a:avLst/>
          </a:prstGeom>
          <a:solidFill>
            <a:schemeClr val="accent5">
              <a:lumMod val="75000"/>
            </a:schemeClr>
          </a:solidFill>
          <a:ln>
            <a:solidFill>
              <a:srgbClr val="008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818491" y="3525261"/>
            <a:ext cx="162046" cy="173620"/>
          </a:xfrm>
          <a:prstGeom prst="ellipse">
            <a:avLst/>
          </a:prstGeom>
          <a:solidFill>
            <a:schemeClr val="accent5">
              <a:lumMod val="75000"/>
            </a:schemeClr>
          </a:solidFill>
          <a:ln>
            <a:solidFill>
              <a:srgbClr val="9900FF"/>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8473440" y="3686438"/>
            <a:ext cx="1536990" cy="0"/>
          </a:xfrm>
          <a:prstGeom prst="straightConnector1">
            <a:avLst/>
          </a:prstGeom>
          <a:ln w="57150">
            <a:solidFill>
              <a:srgbClr val="A50021"/>
            </a:solidFill>
            <a:headEnd type="oval" w="med" len="med"/>
            <a:tailEnd type="triangle" w="med" len="med"/>
          </a:ln>
          <a:effectLst>
            <a:glow rad="127000">
              <a:schemeClr val="accent5">
                <a:lumMod val="60000"/>
                <a:lumOff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9" name="Picture 3" descr="C:\Users\Rae\Desktop\white man sitting on ques block.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46544" y="4787477"/>
            <a:ext cx="2143126"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29183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6" presetClass="entr" presetSubtype="0" fill="hold" grpId="0" nodeType="afterEffect">
                                  <p:stCondLst>
                                    <p:cond delay="75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80">
                                          <p:stCondLst>
                                            <p:cond delay="0"/>
                                          </p:stCondLst>
                                        </p:cTn>
                                        <p:tgtEl>
                                          <p:spTgt spid="13"/>
                                        </p:tgtEl>
                                      </p:cBhvr>
                                    </p:animEffect>
                                    <p:anim calcmode="lin" valueType="num">
                                      <p:cBhvr>
                                        <p:cTn id="3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1" dur="26">
                                          <p:stCondLst>
                                            <p:cond delay="650"/>
                                          </p:stCondLst>
                                        </p:cTn>
                                        <p:tgtEl>
                                          <p:spTgt spid="13"/>
                                        </p:tgtEl>
                                      </p:cBhvr>
                                      <p:to x="100000" y="60000"/>
                                    </p:animScale>
                                    <p:animScale>
                                      <p:cBhvr>
                                        <p:cTn id="42" dur="166" decel="50000">
                                          <p:stCondLst>
                                            <p:cond delay="676"/>
                                          </p:stCondLst>
                                        </p:cTn>
                                        <p:tgtEl>
                                          <p:spTgt spid="13"/>
                                        </p:tgtEl>
                                      </p:cBhvr>
                                      <p:to x="100000" y="100000"/>
                                    </p:animScale>
                                    <p:animScale>
                                      <p:cBhvr>
                                        <p:cTn id="43" dur="26">
                                          <p:stCondLst>
                                            <p:cond delay="1312"/>
                                          </p:stCondLst>
                                        </p:cTn>
                                        <p:tgtEl>
                                          <p:spTgt spid="13"/>
                                        </p:tgtEl>
                                      </p:cBhvr>
                                      <p:to x="100000" y="80000"/>
                                    </p:animScale>
                                    <p:animScale>
                                      <p:cBhvr>
                                        <p:cTn id="44" dur="166" decel="50000">
                                          <p:stCondLst>
                                            <p:cond delay="1338"/>
                                          </p:stCondLst>
                                        </p:cTn>
                                        <p:tgtEl>
                                          <p:spTgt spid="13"/>
                                        </p:tgtEl>
                                      </p:cBhvr>
                                      <p:to x="100000" y="100000"/>
                                    </p:animScale>
                                    <p:animScale>
                                      <p:cBhvr>
                                        <p:cTn id="45" dur="26">
                                          <p:stCondLst>
                                            <p:cond delay="1642"/>
                                          </p:stCondLst>
                                        </p:cTn>
                                        <p:tgtEl>
                                          <p:spTgt spid="13"/>
                                        </p:tgtEl>
                                      </p:cBhvr>
                                      <p:to x="100000" y="90000"/>
                                    </p:animScale>
                                    <p:animScale>
                                      <p:cBhvr>
                                        <p:cTn id="46" dur="166" decel="50000">
                                          <p:stCondLst>
                                            <p:cond delay="1668"/>
                                          </p:stCondLst>
                                        </p:cTn>
                                        <p:tgtEl>
                                          <p:spTgt spid="13"/>
                                        </p:tgtEl>
                                      </p:cBhvr>
                                      <p:to x="100000" y="100000"/>
                                    </p:animScale>
                                    <p:animScale>
                                      <p:cBhvr>
                                        <p:cTn id="47" dur="26">
                                          <p:stCondLst>
                                            <p:cond delay="1808"/>
                                          </p:stCondLst>
                                        </p:cTn>
                                        <p:tgtEl>
                                          <p:spTgt spid="13"/>
                                        </p:tgtEl>
                                      </p:cBhvr>
                                      <p:to x="100000" y="95000"/>
                                    </p:animScale>
                                    <p:animScale>
                                      <p:cBhvr>
                                        <p:cTn id="48" dur="166" decel="50000">
                                          <p:stCondLst>
                                            <p:cond delay="1834"/>
                                          </p:stCondLst>
                                        </p:cTn>
                                        <p:tgtEl>
                                          <p:spTgt spid="13"/>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53" presetClass="entr" presetSubtype="16" fill="hold" nodeType="afterEffect">
                                  <p:stCondLst>
                                    <p:cond delay="750"/>
                                  </p:stCondLst>
                                  <p:childTnLst>
                                    <p:set>
                                      <p:cBhvr>
                                        <p:cTn id="58" dur="1" fill="hold">
                                          <p:stCondLst>
                                            <p:cond delay="0"/>
                                          </p:stCondLst>
                                        </p:cTn>
                                        <p:tgtEl>
                                          <p:spTgt spid="19"/>
                                        </p:tgtEl>
                                        <p:attrNameLst>
                                          <p:attrName>style.visibility</p:attrName>
                                        </p:attrNameLst>
                                      </p:cBhvr>
                                      <p:to>
                                        <p:strVal val="visible"/>
                                      </p:to>
                                    </p:set>
                                    <p:anim calcmode="lin" valueType="num">
                                      <p:cBhvr>
                                        <p:cTn id="59" dur="1750" fill="hold"/>
                                        <p:tgtEl>
                                          <p:spTgt spid="19"/>
                                        </p:tgtEl>
                                        <p:attrNameLst>
                                          <p:attrName>ppt_w</p:attrName>
                                        </p:attrNameLst>
                                      </p:cBhvr>
                                      <p:tavLst>
                                        <p:tav tm="0">
                                          <p:val>
                                            <p:fltVal val="0"/>
                                          </p:val>
                                        </p:tav>
                                        <p:tav tm="100000">
                                          <p:val>
                                            <p:strVal val="#ppt_w"/>
                                          </p:val>
                                        </p:tav>
                                      </p:tavLst>
                                    </p:anim>
                                    <p:anim calcmode="lin" valueType="num">
                                      <p:cBhvr>
                                        <p:cTn id="60" dur="1750" fill="hold"/>
                                        <p:tgtEl>
                                          <p:spTgt spid="19"/>
                                        </p:tgtEl>
                                        <p:attrNameLst>
                                          <p:attrName>ppt_h</p:attrName>
                                        </p:attrNameLst>
                                      </p:cBhvr>
                                      <p:tavLst>
                                        <p:tav tm="0">
                                          <p:val>
                                            <p:fltVal val="0"/>
                                          </p:val>
                                        </p:tav>
                                        <p:tav tm="100000">
                                          <p:val>
                                            <p:strVal val="#ppt_h"/>
                                          </p:val>
                                        </p:tav>
                                      </p:tavLst>
                                    </p:anim>
                                    <p:animEffect transition="in" filter="fade">
                                      <p:cBhvr>
                                        <p:cTn id="61" dur="1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3"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C:\Users\Rae\Desktop\4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58001"/>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49</a:t>
            </a:fld>
            <a:endParaRPr lang="en-US" dirty="0"/>
          </a:p>
        </p:txBody>
      </p:sp>
      <p:sp>
        <p:nvSpPr>
          <p:cNvPr id="7" name="Content Placeholder 8"/>
          <p:cNvSpPr txBox="1">
            <a:spLocks/>
          </p:cNvSpPr>
          <p:nvPr/>
        </p:nvSpPr>
        <p:spPr>
          <a:xfrm>
            <a:off x="295654" y="3850721"/>
            <a:ext cx="5302505" cy="2624585"/>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2000" b="1" dirty="0">
                <a:solidFill>
                  <a:srgbClr val="A50021"/>
                </a:solidFill>
              </a:rPr>
              <a:t>In short order Paul finds himself being escorted by Roman soldiers to Caesarea over a period of two days (Acts 23:31-32); this was by way of </a:t>
            </a:r>
            <a:r>
              <a:rPr lang="en-US" sz="2000" b="1" dirty="0" err="1">
                <a:solidFill>
                  <a:srgbClr val="A50021"/>
                </a:solidFill>
              </a:rPr>
              <a:t>Antipatris</a:t>
            </a:r>
            <a:r>
              <a:rPr lang="en-US" sz="2000" b="1" dirty="0">
                <a:solidFill>
                  <a:srgbClr val="A50021"/>
                </a:solidFill>
              </a:rPr>
              <a:t> under orders of the commander.  </a:t>
            </a:r>
            <a:r>
              <a:rPr lang="en-US" sz="2000" dirty="0">
                <a:solidFill>
                  <a:srgbClr val="0070C0"/>
                </a:solidFill>
              </a:rPr>
              <a:t>It has been ascertained, however, that the road by </a:t>
            </a:r>
            <a:r>
              <a:rPr lang="en-US" sz="2000" dirty="0" err="1">
                <a:solidFill>
                  <a:srgbClr val="0070C0"/>
                </a:solidFill>
              </a:rPr>
              <a:t>Antipatris</a:t>
            </a:r>
            <a:r>
              <a:rPr lang="en-US" sz="2000" dirty="0">
                <a:solidFill>
                  <a:srgbClr val="0070C0"/>
                </a:solidFill>
              </a:rPr>
              <a:t> was a bit shorter - a point of some importance in reference to the night-journey of Acts 23.</a:t>
            </a:r>
          </a:p>
        </p:txBody>
      </p:sp>
      <p:sp>
        <p:nvSpPr>
          <p:cNvPr id="8" name="Title 2"/>
          <p:cNvSpPr txBox="1">
            <a:spLocks/>
          </p:cNvSpPr>
          <p:nvPr/>
        </p:nvSpPr>
        <p:spPr>
          <a:xfrm>
            <a:off x="290406" y="2867156"/>
            <a:ext cx="7727521" cy="1000495"/>
          </a:xfrm>
          <a:prstGeom prst="rect">
            <a:avLst/>
          </a:prstGeom>
        </p:spPr>
        <p:txBody>
          <a:bodyPr anchor="b">
            <a:noAutofit/>
            <a:scene3d>
              <a:camera prst="orthographicFront"/>
              <a:lightRig rig="threePt" dir="t"/>
            </a:scene3d>
            <a:sp3d extrusionH="57150">
              <a:bevelT w="38100" h="38100" prst="angle"/>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a:solidFill>
                  <a:schemeClr val="accent2">
                    <a:lumMod val="75000"/>
                  </a:schemeClr>
                </a:solidFill>
              </a:rPr>
              <a:t>xvii)</a:t>
            </a:r>
            <a:r>
              <a:rPr lang="en-US" sz="4000" dirty="0">
                <a:solidFill>
                  <a:schemeClr val="accent2">
                    <a:lumMod val="75000"/>
                  </a:schemeClr>
                </a:solidFill>
              </a:rPr>
              <a:t>  Back to Caesarea</a:t>
            </a:r>
            <a:r>
              <a:rPr lang="en-US" sz="3600" dirty="0">
                <a:solidFill>
                  <a:schemeClr val="accent2">
                    <a:lumMod val="75000"/>
                  </a:schemeClr>
                </a:solidFill>
              </a:rPr>
              <a:t>  </a:t>
            </a:r>
            <a:r>
              <a:rPr lang="en-US" sz="1600" dirty="0">
                <a:solidFill>
                  <a:schemeClr val="accent2">
                    <a:lumMod val="75000"/>
                  </a:schemeClr>
                </a:solidFill>
              </a:rPr>
              <a:t> </a:t>
            </a:r>
            <a:br>
              <a:rPr lang="en-US" sz="3600" dirty="0">
                <a:solidFill>
                  <a:schemeClr val="accent2">
                    <a:lumMod val="75000"/>
                  </a:schemeClr>
                </a:solidFill>
              </a:rPr>
            </a:br>
            <a:r>
              <a:rPr lang="en-US" sz="2000" dirty="0">
                <a:solidFill>
                  <a:schemeClr val="accent2">
                    <a:lumMod val="75000"/>
                  </a:schemeClr>
                </a:solidFill>
              </a:rPr>
              <a:t>                [65</a:t>
            </a:r>
            <a:r>
              <a:rPr lang="en-US" sz="2000" b="0" dirty="0">
                <a:solidFill>
                  <a:schemeClr val="accent2">
                    <a:lumMod val="75000"/>
                  </a:schemeClr>
                </a:solidFill>
              </a:rPr>
              <a:t> miles/105 km by land from Jerusalem]</a:t>
            </a:r>
            <a:endParaRPr lang="en-US" sz="2000" dirty="0"/>
          </a:p>
        </p:txBody>
      </p:sp>
      <p:sp>
        <p:nvSpPr>
          <p:cNvPr id="9" name="Title 2"/>
          <p:cNvSpPr txBox="1">
            <a:spLocks/>
          </p:cNvSpPr>
          <p:nvPr/>
        </p:nvSpPr>
        <p:spPr>
          <a:xfrm>
            <a:off x="290406" y="-9904"/>
            <a:ext cx="7727521" cy="1229040"/>
          </a:xfrm>
          <a:prstGeom prst="rect">
            <a:avLst/>
          </a:prstGeom>
        </p:spPr>
        <p:txBody>
          <a:bodyPr anchor="b">
            <a:normAutofit fontScale="97500"/>
            <a:scene3d>
              <a:camera prst="orthographicFront"/>
              <a:lightRig rig="threePt" dir="t"/>
            </a:scene3d>
            <a:sp3d extrusionH="57150">
              <a:bevelT w="38100" h="38100" prst="angle"/>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900" dirty="0">
                <a:solidFill>
                  <a:schemeClr val="accent2">
                    <a:lumMod val="75000"/>
                  </a:schemeClr>
                </a:solidFill>
              </a:rPr>
              <a:t>xvi)</a:t>
            </a:r>
            <a:r>
              <a:rPr lang="en-US" sz="4800" dirty="0">
                <a:solidFill>
                  <a:schemeClr val="accent2">
                    <a:lumMod val="75000"/>
                  </a:schemeClr>
                </a:solidFill>
              </a:rPr>
              <a:t>  </a:t>
            </a:r>
            <a:r>
              <a:rPr lang="en-US" sz="4100" dirty="0">
                <a:solidFill>
                  <a:schemeClr val="accent2">
                    <a:lumMod val="75000"/>
                  </a:schemeClr>
                </a:solidFill>
              </a:rPr>
              <a:t>Jerusalem  </a:t>
            </a:r>
            <a:r>
              <a:rPr lang="en-US" sz="2900" dirty="0">
                <a:solidFill>
                  <a:schemeClr val="accent2">
                    <a:lumMod val="75000"/>
                  </a:schemeClr>
                </a:solidFill>
              </a:rPr>
              <a:t>(Finally!)</a:t>
            </a:r>
            <a:r>
              <a:rPr lang="en-US" sz="3300" dirty="0">
                <a:solidFill>
                  <a:schemeClr val="accent2">
                    <a:lumMod val="75000"/>
                  </a:schemeClr>
                </a:solidFill>
              </a:rPr>
              <a:t>  </a:t>
            </a:r>
            <a:br>
              <a:rPr lang="en-US" dirty="0">
                <a:solidFill>
                  <a:schemeClr val="accent2">
                    <a:lumMod val="75000"/>
                  </a:schemeClr>
                </a:solidFill>
              </a:rPr>
            </a:br>
            <a:r>
              <a:rPr lang="en-US" sz="2100" dirty="0">
                <a:solidFill>
                  <a:schemeClr val="accent2">
                    <a:lumMod val="75000"/>
                  </a:schemeClr>
                </a:solidFill>
              </a:rPr>
              <a:t>               [65</a:t>
            </a:r>
            <a:r>
              <a:rPr lang="en-US" sz="2100" b="0" dirty="0">
                <a:solidFill>
                  <a:schemeClr val="accent2">
                    <a:lumMod val="75000"/>
                  </a:schemeClr>
                </a:solidFill>
              </a:rPr>
              <a:t> miles/105 km by land from Caesarea]</a:t>
            </a:r>
            <a:endParaRPr lang="en-US" sz="2100" dirty="0"/>
          </a:p>
        </p:txBody>
      </p:sp>
      <p:pic>
        <p:nvPicPr>
          <p:cNvPr id="4098" name="Picture 2" descr="C:\Users\Rae\Desktop\The Levan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2297" y="283318"/>
            <a:ext cx="5715000" cy="394335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1" name="Picture 5" descr="C:\Users\Rae\Desktop\Paul &amp; Pentecost\walking clip art.png"/>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11120184" y="3291776"/>
            <a:ext cx="531835" cy="758247"/>
          </a:xfrm>
          <a:prstGeom prst="rect">
            <a:avLst/>
          </a:prstGeom>
          <a:noFill/>
          <a:effectLst>
            <a:glow rad="228600">
              <a:schemeClr val="tx1">
                <a:alpha val="40000"/>
              </a:schemeClr>
            </a:glow>
          </a:effectLst>
          <a:extLst>
            <a:ext uri="{909E8E84-426E-40DD-AFC4-6F175D3DCCD1}">
              <a14:hiddenFill xmlns:a14="http://schemas.microsoft.com/office/drawing/2010/main">
                <a:solidFill>
                  <a:srgbClr val="FFFFFF"/>
                </a:solidFill>
              </a14:hiddenFill>
            </a:ext>
          </a:extLst>
        </p:spPr>
      </p:pic>
      <p:sp>
        <p:nvSpPr>
          <p:cNvPr id="12" name="Content Placeholder 8"/>
          <p:cNvSpPr txBox="1">
            <a:spLocks/>
          </p:cNvSpPr>
          <p:nvPr/>
        </p:nvSpPr>
        <p:spPr>
          <a:xfrm>
            <a:off x="304115" y="1244600"/>
            <a:ext cx="5554817" cy="1393955"/>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b="1" dirty="0"/>
              <a:t>Paul does arrive at Jerusalem, </a:t>
            </a:r>
            <a:br>
              <a:rPr lang="en-US" b="1" dirty="0"/>
            </a:br>
            <a:r>
              <a:rPr lang="en-US" b="1" dirty="0"/>
              <a:t>but was he on time for Pentecost?  </a:t>
            </a:r>
            <a:br>
              <a:rPr lang="en-US" b="1" dirty="0"/>
            </a:br>
            <a:r>
              <a:rPr lang="en-US" sz="2000" dirty="0"/>
              <a:t>(We will soon see when all the stops are charted on the calendar.)   </a:t>
            </a:r>
            <a:endParaRPr lang="en-US" dirty="0"/>
          </a:p>
        </p:txBody>
      </p:sp>
      <p:sp>
        <p:nvSpPr>
          <p:cNvPr id="13" name="Oval 12"/>
          <p:cNvSpPr/>
          <p:nvPr/>
        </p:nvSpPr>
        <p:spPr>
          <a:xfrm>
            <a:off x="12608702" y="3838014"/>
            <a:ext cx="162046" cy="173620"/>
          </a:xfrm>
          <a:prstGeom prst="ellipse">
            <a:avLst/>
          </a:prstGeom>
          <a:solidFill>
            <a:schemeClr val="accent5">
              <a:lumMod val="75000"/>
            </a:schemeClr>
          </a:solidFill>
          <a:ln>
            <a:solidFill>
              <a:srgbClr val="00206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591358" y="4237147"/>
            <a:ext cx="162046" cy="173620"/>
          </a:xfrm>
          <a:prstGeom prst="ellipse">
            <a:avLst/>
          </a:prstGeom>
          <a:solidFill>
            <a:schemeClr val="accent5">
              <a:lumMod val="75000"/>
            </a:schemeClr>
          </a:solidFill>
          <a:ln>
            <a:solidFill>
              <a:srgbClr val="008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950178" y="3504919"/>
            <a:ext cx="162046" cy="173620"/>
          </a:xfrm>
          <a:prstGeom prst="ellipse">
            <a:avLst/>
          </a:prstGeom>
          <a:solidFill>
            <a:schemeClr val="accent5">
              <a:lumMod val="75000"/>
            </a:schemeClr>
          </a:solidFill>
          <a:ln>
            <a:solidFill>
              <a:srgbClr val="C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8859520" y="3757558"/>
            <a:ext cx="1536990" cy="0"/>
          </a:xfrm>
          <a:prstGeom prst="straightConnector1">
            <a:avLst/>
          </a:prstGeom>
          <a:ln w="57150">
            <a:solidFill>
              <a:srgbClr val="A50021"/>
            </a:solidFill>
            <a:headEnd type="oval" w="med" len="med"/>
            <a:tailEnd type="triangle" w="med" len="med"/>
          </a:ln>
          <a:effectLst>
            <a:glow rad="127000">
              <a:schemeClr val="accent5">
                <a:lumMod val="60000"/>
                <a:lumOff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9676435" y="4316598"/>
            <a:ext cx="2130862" cy="2308324"/>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600" b="1" dirty="0">
                <a:ln w="12700">
                  <a:solidFill>
                    <a:schemeClr val="tx2">
                      <a:satMod val="155000"/>
                    </a:schemeClr>
                  </a:solidFill>
                  <a:prstDash val="solid"/>
                </a:ln>
                <a:solidFill>
                  <a:schemeClr val="bg2">
                    <a:tint val="85000"/>
                    <a:satMod val="155000"/>
                  </a:schemeClr>
                </a:solidFill>
                <a:effectLst>
                  <a:glow rad="279400">
                    <a:schemeClr val="accent2">
                      <a:lumMod val="75000"/>
                      <a:alpha val="50000"/>
                    </a:schemeClr>
                  </a:glow>
                  <a:outerShdw blurRad="41275" dist="20320" dir="1800000" algn="tl" rotWithShape="0">
                    <a:srgbClr val="000000">
                      <a:alpha val="40000"/>
                    </a:srgbClr>
                  </a:outerShdw>
                </a:effectLst>
              </a:rPr>
              <a:t>End of Section 8 for Locations</a:t>
            </a:r>
            <a:endParaRPr lang="en-US" sz="4400" b="1" cap="none" spc="0" dirty="0">
              <a:ln w="12700">
                <a:solidFill>
                  <a:schemeClr val="tx2">
                    <a:satMod val="155000"/>
                  </a:schemeClr>
                </a:solidFill>
                <a:prstDash val="solid"/>
              </a:ln>
              <a:solidFill>
                <a:schemeClr val="bg2">
                  <a:tint val="85000"/>
                  <a:satMod val="155000"/>
                </a:schemeClr>
              </a:solidFill>
              <a:effectLst>
                <a:glow rad="279400">
                  <a:schemeClr val="accent2">
                    <a:lumMod val="75000"/>
                    <a:alpha val="50000"/>
                  </a:schemeClr>
                </a:glow>
                <a:outerShdw blurRad="41275" dist="20320" dir="1800000" algn="tl" rotWithShape="0">
                  <a:srgbClr val="000000">
                    <a:alpha val="40000"/>
                  </a:srgbClr>
                </a:outerShdw>
              </a:effectLst>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6020982" y="2821561"/>
            <a:ext cx="3528136" cy="3866837"/>
          </a:xfrm>
          <a:prstGeom prst="rect">
            <a:avLst/>
          </a:prstGeom>
          <a:noFill/>
          <a:ln w="76200">
            <a:solidFill>
              <a:schemeClr val="accent2">
                <a:lumMod val="50000"/>
              </a:schemeClr>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6969379" y="4559012"/>
            <a:ext cx="937550" cy="428263"/>
          </a:xfrm>
          <a:prstGeom prst="roundRect">
            <a:avLst>
              <a:gd name="adj" fmla="val 3758"/>
            </a:avLst>
          </a:prstGeom>
          <a:noFill/>
          <a:ln w="57150" cmpd="sng">
            <a:solidFill>
              <a:srgbClr val="A50021"/>
            </a:solidFill>
          </a:ln>
          <a:effectLst>
            <a:glow rad="101600">
              <a:srgbClr val="A50021">
                <a:alpha val="4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flipV="1">
            <a:off x="7187883" y="4872942"/>
            <a:ext cx="992094" cy="1273215"/>
          </a:xfrm>
          <a:prstGeom prst="straightConnector1">
            <a:avLst/>
          </a:prstGeom>
          <a:ln w="57150">
            <a:solidFill>
              <a:srgbClr val="A50021"/>
            </a:solidFill>
            <a:headEnd type="oval" w="med" len="med"/>
            <a:tailEnd type="triangle" w="med" len="med"/>
          </a:ln>
          <a:effectLst>
            <a:glow rad="127000">
              <a:schemeClr val="accent5">
                <a:lumMod val="60000"/>
                <a:lumOff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7031965" y="3428999"/>
            <a:ext cx="52426" cy="981768"/>
          </a:xfrm>
          <a:prstGeom prst="straightConnector1">
            <a:avLst/>
          </a:prstGeom>
          <a:ln w="57150">
            <a:solidFill>
              <a:srgbClr val="008000"/>
            </a:solidFill>
            <a:headEnd type="oval" w="med" len="med"/>
            <a:tailEnd type="triangle" w="med" len="med"/>
          </a:ln>
          <a:effectLst>
            <a:glow rad="127000">
              <a:schemeClr val="accent5">
                <a:lumMod val="60000"/>
                <a:lumOff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232983" y="3078480"/>
            <a:ext cx="937550" cy="309243"/>
          </a:xfrm>
          <a:prstGeom prst="roundRect">
            <a:avLst>
              <a:gd name="adj" fmla="val 3758"/>
            </a:avLst>
          </a:prstGeom>
          <a:noFill/>
          <a:ln w="57150" cmpd="sng">
            <a:solidFill>
              <a:srgbClr val="008000"/>
            </a:solidFill>
          </a:ln>
          <a:effectLst>
            <a:glow rad="101600">
              <a:srgbClr val="A50021">
                <a:alpha val="4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75819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80">
                                          <p:stCondLst>
                                            <p:cond delay="0"/>
                                          </p:stCondLst>
                                        </p:cTn>
                                        <p:tgtEl>
                                          <p:spTgt spid="16"/>
                                        </p:tgtEl>
                                      </p:cBhvr>
                                    </p:animEffect>
                                    <p:anim calcmode="lin" valueType="num">
                                      <p:cBhvr>
                                        <p:cTn id="1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7" dur="26">
                                          <p:stCondLst>
                                            <p:cond delay="650"/>
                                          </p:stCondLst>
                                        </p:cTn>
                                        <p:tgtEl>
                                          <p:spTgt spid="16"/>
                                        </p:tgtEl>
                                      </p:cBhvr>
                                      <p:to x="100000" y="60000"/>
                                    </p:animScale>
                                    <p:animScale>
                                      <p:cBhvr>
                                        <p:cTn id="18" dur="166" decel="50000">
                                          <p:stCondLst>
                                            <p:cond delay="676"/>
                                          </p:stCondLst>
                                        </p:cTn>
                                        <p:tgtEl>
                                          <p:spTgt spid="16"/>
                                        </p:tgtEl>
                                      </p:cBhvr>
                                      <p:to x="100000" y="100000"/>
                                    </p:animScale>
                                    <p:animScale>
                                      <p:cBhvr>
                                        <p:cTn id="19" dur="26">
                                          <p:stCondLst>
                                            <p:cond delay="1312"/>
                                          </p:stCondLst>
                                        </p:cTn>
                                        <p:tgtEl>
                                          <p:spTgt spid="16"/>
                                        </p:tgtEl>
                                      </p:cBhvr>
                                      <p:to x="100000" y="80000"/>
                                    </p:animScale>
                                    <p:animScale>
                                      <p:cBhvr>
                                        <p:cTn id="20" dur="166" decel="50000">
                                          <p:stCondLst>
                                            <p:cond delay="1338"/>
                                          </p:stCondLst>
                                        </p:cTn>
                                        <p:tgtEl>
                                          <p:spTgt spid="16"/>
                                        </p:tgtEl>
                                      </p:cBhvr>
                                      <p:to x="100000" y="100000"/>
                                    </p:animScale>
                                    <p:animScale>
                                      <p:cBhvr>
                                        <p:cTn id="21" dur="26">
                                          <p:stCondLst>
                                            <p:cond delay="1642"/>
                                          </p:stCondLst>
                                        </p:cTn>
                                        <p:tgtEl>
                                          <p:spTgt spid="16"/>
                                        </p:tgtEl>
                                      </p:cBhvr>
                                      <p:to x="100000" y="90000"/>
                                    </p:animScale>
                                    <p:animScale>
                                      <p:cBhvr>
                                        <p:cTn id="22" dur="166" decel="50000">
                                          <p:stCondLst>
                                            <p:cond delay="1668"/>
                                          </p:stCondLst>
                                        </p:cTn>
                                        <p:tgtEl>
                                          <p:spTgt spid="16"/>
                                        </p:tgtEl>
                                      </p:cBhvr>
                                      <p:to x="100000" y="100000"/>
                                    </p:animScale>
                                    <p:animScale>
                                      <p:cBhvr>
                                        <p:cTn id="23" dur="26">
                                          <p:stCondLst>
                                            <p:cond delay="1808"/>
                                          </p:stCondLst>
                                        </p:cTn>
                                        <p:tgtEl>
                                          <p:spTgt spid="16"/>
                                        </p:tgtEl>
                                      </p:cBhvr>
                                      <p:to x="100000" y="95000"/>
                                    </p:animScale>
                                    <p:animScale>
                                      <p:cBhvr>
                                        <p:cTn id="24" dur="166" decel="50000">
                                          <p:stCondLst>
                                            <p:cond delay="1834"/>
                                          </p:stCondLst>
                                        </p:cTn>
                                        <p:tgtEl>
                                          <p:spTgt spid="1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1" presetClass="entr" presetSubtype="1" fill="hold" nodeType="afterEffect">
                                  <p:stCondLst>
                                    <p:cond delay="500"/>
                                  </p:stCondLst>
                                  <p:childTnLst>
                                    <p:set>
                                      <p:cBhvr>
                                        <p:cTn id="34" dur="1" fill="hold">
                                          <p:stCondLst>
                                            <p:cond delay="0"/>
                                          </p:stCondLst>
                                        </p:cTn>
                                        <p:tgtEl>
                                          <p:spTgt spid="1026"/>
                                        </p:tgtEl>
                                        <p:attrNameLst>
                                          <p:attrName>style.visibility</p:attrName>
                                        </p:attrNameLst>
                                      </p:cBhvr>
                                      <p:to>
                                        <p:strVal val="visible"/>
                                      </p:to>
                                    </p:set>
                                    <p:animEffect transition="in" filter="wheel(1)">
                                      <p:cBhvr>
                                        <p:cTn id="35" dur="20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1750"/>
                                        <p:tgtEl>
                                          <p:spTgt spid="4"/>
                                        </p:tgtEl>
                                      </p:cBhvr>
                                    </p:animEffect>
                                  </p:childTnLst>
                                </p:cTn>
                              </p:par>
                            </p:childTnLst>
                          </p:cTn>
                        </p:par>
                        <p:par>
                          <p:cTn id="47" fill="hold">
                            <p:stCondLst>
                              <p:cond delay="2750"/>
                            </p:stCondLst>
                            <p:childTnLst>
                              <p:par>
                                <p:cTn id="48" presetID="21" presetClass="entr" presetSubtype="1"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heel(1)">
                                      <p:cBhvr>
                                        <p:cTn id="50" dur="2000"/>
                                        <p:tgtEl>
                                          <p:spTgt spid="14"/>
                                        </p:tgtEl>
                                      </p:cBhvr>
                                    </p:animEffect>
                                  </p:childTnLst>
                                </p:cTn>
                              </p:par>
                            </p:childTnLst>
                          </p:cTn>
                        </p:par>
                        <p:par>
                          <p:cTn id="51" fill="hold">
                            <p:stCondLst>
                              <p:cond delay="4750"/>
                            </p:stCondLst>
                            <p:childTnLst>
                              <p:par>
                                <p:cTn id="52" presetID="22" presetClass="entr" presetSubtype="4"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1750"/>
                                        <p:tgtEl>
                                          <p:spTgt spid="19"/>
                                        </p:tgtEl>
                                      </p:cBhvr>
                                    </p:animEffect>
                                  </p:childTnLst>
                                </p:cTn>
                              </p:par>
                            </p:childTnLst>
                          </p:cTn>
                        </p:par>
                        <p:par>
                          <p:cTn id="55" fill="hold">
                            <p:stCondLst>
                              <p:cond delay="6500"/>
                            </p:stCondLst>
                            <p:childTnLst>
                              <p:par>
                                <p:cTn id="56" presetID="21" presetClass="entr" presetSubtype="1"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heel(1)">
                                      <p:cBhvr>
                                        <p:cTn id="58" dur="20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animBg="1"/>
      <p:bldP spid="3" grpId="0"/>
      <p:bldP spid="14"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5</a:t>
            </a:fld>
            <a:endParaRPr lang="en-US" dirty="0"/>
          </a:p>
        </p:txBody>
      </p:sp>
      <p:sp>
        <p:nvSpPr>
          <p:cNvPr id="3" name="Title 2"/>
          <p:cNvSpPr>
            <a:spLocks noGrp="1"/>
          </p:cNvSpPr>
          <p:nvPr>
            <p:ph type="ctrTitle"/>
          </p:nvPr>
        </p:nvSpPr>
        <p:spPr>
          <a:xfrm>
            <a:off x="6215488" y="297469"/>
            <a:ext cx="6204035" cy="1241385"/>
          </a:xfrm>
        </p:spPr>
        <p:txBody>
          <a:bodyPr>
            <a:noAutofit/>
          </a:bodyPr>
          <a:lstStyle/>
          <a:p>
            <a:r>
              <a:rPr lang="en-US" dirty="0">
                <a:solidFill>
                  <a:schemeClr val="accent5"/>
                </a:solidFill>
              </a:rPr>
              <a:t>What is the Purpose </a:t>
            </a:r>
            <a:br>
              <a:rPr lang="en-US" dirty="0">
                <a:solidFill>
                  <a:schemeClr val="accent5"/>
                </a:solidFill>
              </a:rPr>
            </a:br>
            <a:r>
              <a:rPr lang="en-US" dirty="0">
                <a:solidFill>
                  <a:schemeClr val="accent5"/>
                </a:solidFill>
              </a:rPr>
              <a:t>of this Study?</a:t>
            </a:r>
          </a:p>
        </p:txBody>
      </p:sp>
      <p:sp>
        <p:nvSpPr>
          <p:cNvPr id="4" name="Text Placeholder 6"/>
          <p:cNvSpPr txBox="1">
            <a:spLocks/>
          </p:cNvSpPr>
          <p:nvPr/>
        </p:nvSpPr>
        <p:spPr>
          <a:xfrm>
            <a:off x="821183" y="2332314"/>
            <a:ext cx="5096256" cy="639762"/>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b="1" dirty="0"/>
              <a:t>WAVESHEAF – OMER COUNT #1</a:t>
            </a:r>
          </a:p>
        </p:txBody>
      </p:sp>
      <p:sp>
        <p:nvSpPr>
          <p:cNvPr id="6" name="Text Placeholder 8"/>
          <p:cNvSpPr txBox="1">
            <a:spLocks/>
          </p:cNvSpPr>
          <p:nvPr/>
        </p:nvSpPr>
        <p:spPr>
          <a:xfrm>
            <a:off x="6116575" y="2332313"/>
            <a:ext cx="5096256" cy="639762"/>
          </a:xfrm>
          <a:prstGeom prst="rect">
            <a:avLst/>
          </a:prstGeom>
        </p:spPr>
        <p:txBody>
          <a:bodyPr>
            <a:scene3d>
              <a:camera prst="orthographicFront"/>
              <a:lightRig rig="threePt" dir="t"/>
            </a:scene3d>
            <a:sp3d extrusionH="57150">
              <a:bevelT w="38100" h="38100" prst="angle"/>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b="1" dirty="0"/>
              <a:t>PENTECOST – OMER COUNT #50</a:t>
            </a:r>
          </a:p>
        </p:txBody>
      </p:sp>
      <p:sp>
        <p:nvSpPr>
          <p:cNvPr id="8" name="Rectangle 7"/>
          <p:cNvSpPr/>
          <p:nvPr/>
        </p:nvSpPr>
        <p:spPr>
          <a:xfrm>
            <a:off x="320002" y="1066694"/>
            <a:ext cx="11586248" cy="120032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2400" b="1" cap="none" spc="0" dirty="0">
                <a:ln w="1905"/>
                <a:solidFill>
                  <a:srgbClr val="002060"/>
                </a:solidFill>
                <a:effectLst>
                  <a:innerShdw blurRad="69850" dist="43180" dir="5400000">
                    <a:srgbClr val="000000">
                      <a:alpha val="65000"/>
                    </a:srgbClr>
                  </a:innerShdw>
                </a:effectLst>
              </a:rPr>
              <a:t>In the return trip of Paul’s 3</a:t>
            </a:r>
            <a:r>
              <a:rPr lang="en-US" sz="2400" b="1" cap="none" spc="0" baseline="30000" dirty="0">
                <a:ln w="1905"/>
                <a:solidFill>
                  <a:srgbClr val="002060"/>
                </a:solidFill>
                <a:effectLst>
                  <a:innerShdw blurRad="69850" dist="43180" dir="5400000">
                    <a:srgbClr val="000000">
                      <a:alpha val="65000"/>
                    </a:srgbClr>
                  </a:innerShdw>
                </a:effectLst>
              </a:rPr>
              <a:t>rd</a:t>
            </a:r>
            <a:r>
              <a:rPr lang="en-US" sz="2400" b="1" cap="none" spc="0" dirty="0">
                <a:ln w="1905"/>
                <a:solidFill>
                  <a:srgbClr val="002060"/>
                </a:solidFill>
                <a:effectLst>
                  <a:innerShdw blurRad="69850" dist="43180" dir="5400000">
                    <a:srgbClr val="000000">
                      <a:alpha val="65000"/>
                    </a:srgbClr>
                  </a:innerShdw>
                </a:effectLst>
              </a:rPr>
              <a:t> journey he was</a:t>
            </a:r>
            <a:br>
              <a:rPr lang="en-US" sz="2400" b="1" cap="none" spc="0" dirty="0">
                <a:ln w="1905"/>
                <a:solidFill>
                  <a:srgbClr val="002060"/>
                </a:solidFill>
                <a:effectLst>
                  <a:innerShdw blurRad="69850" dist="43180" dir="5400000">
                    <a:srgbClr val="000000">
                      <a:alpha val="65000"/>
                    </a:srgbClr>
                  </a:innerShdw>
                </a:effectLst>
              </a:rPr>
            </a:br>
            <a:r>
              <a:rPr lang="en-US" sz="2400" b="1" cap="none" spc="0" dirty="0">
                <a:ln w="1905"/>
                <a:solidFill>
                  <a:srgbClr val="002060"/>
                </a:solidFill>
                <a:effectLst>
                  <a:innerShdw blurRad="69850" dist="43180" dir="5400000">
                    <a:srgbClr val="000000">
                      <a:alpha val="65000"/>
                    </a:srgbClr>
                  </a:innerShdw>
                </a:effectLst>
              </a:rPr>
              <a:t>determined to arrive at Jerusalem for Shavuot that year.</a:t>
            </a:r>
            <a:br>
              <a:rPr lang="en-US" sz="2400" b="1" cap="none" spc="0" dirty="0">
                <a:ln w="1905"/>
                <a:solidFill>
                  <a:srgbClr val="002060"/>
                </a:solidFill>
                <a:effectLst>
                  <a:innerShdw blurRad="69850" dist="43180" dir="5400000">
                    <a:srgbClr val="000000">
                      <a:alpha val="65000"/>
                    </a:srgbClr>
                  </a:innerShdw>
                </a:effectLst>
              </a:rPr>
            </a:br>
            <a:r>
              <a:rPr lang="en-US" sz="2400" b="1" cap="none" spc="0" dirty="0">
                <a:ln w="1905"/>
                <a:solidFill>
                  <a:srgbClr val="002060"/>
                </a:solidFill>
                <a:effectLst>
                  <a:innerShdw blurRad="69850" dist="43180" dir="5400000">
                    <a:srgbClr val="000000">
                      <a:alpha val="65000"/>
                    </a:srgbClr>
                  </a:innerShdw>
                </a:effectLst>
              </a:rPr>
              <a:t>We know the Omer Count begins with Wave Sheaf / First Fruits.  </a:t>
            </a:r>
          </a:p>
        </p:txBody>
      </p:sp>
      <p:sp>
        <p:nvSpPr>
          <p:cNvPr id="9" name="Rectangle 8"/>
          <p:cNvSpPr/>
          <p:nvPr/>
        </p:nvSpPr>
        <p:spPr>
          <a:xfrm>
            <a:off x="453129" y="4823398"/>
            <a:ext cx="11372096" cy="1938992"/>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dirty="0">
                <a:ln w="1905"/>
                <a:solidFill>
                  <a:srgbClr val="002060"/>
                </a:solidFill>
                <a:effectLst>
                  <a:innerShdw blurRad="69850" dist="43180" dir="5400000">
                    <a:srgbClr val="000000">
                      <a:alpha val="65000"/>
                    </a:srgbClr>
                  </a:innerShdw>
                </a:effectLst>
              </a:rPr>
              <a:t>The Joshua Series is another witness from the OLD Testament that completely aligns with the Torah guidelines written by Moses to verify an Omer Count of only 50 days.  </a:t>
            </a:r>
            <a:br>
              <a:rPr lang="en-US" sz="2400" b="1" dirty="0">
                <a:ln w="1905"/>
                <a:solidFill>
                  <a:srgbClr val="002060"/>
                </a:solidFill>
                <a:effectLst>
                  <a:innerShdw blurRad="69850" dist="43180" dir="5400000">
                    <a:srgbClr val="000000">
                      <a:alpha val="65000"/>
                    </a:srgbClr>
                  </a:innerShdw>
                </a:effectLst>
              </a:rPr>
            </a:br>
            <a:r>
              <a:rPr lang="en-US" sz="2400" b="1" dirty="0">
                <a:ln w="1905"/>
                <a:solidFill>
                  <a:srgbClr val="002060"/>
                </a:solidFill>
                <a:effectLst>
                  <a:innerShdw blurRad="69850" dist="43180" dir="5400000">
                    <a:srgbClr val="000000">
                      <a:alpha val="65000"/>
                    </a:srgbClr>
                  </a:innerShdw>
                </a:effectLst>
              </a:rPr>
              <a:t>The search in this study is to determine if Luke and Paul’s testimony in Acts will be </a:t>
            </a:r>
            <a:br>
              <a:rPr lang="en-US" sz="2400" b="1" dirty="0">
                <a:ln w="1905"/>
                <a:solidFill>
                  <a:srgbClr val="002060"/>
                </a:solidFill>
                <a:effectLst>
                  <a:innerShdw blurRad="69850" dist="43180" dir="5400000">
                    <a:srgbClr val="000000">
                      <a:alpha val="65000"/>
                    </a:srgbClr>
                  </a:innerShdw>
                </a:effectLst>
              </a:rPr>
            </a:br>
            <a:r>
              <a:rPr lang="en-US" sz="2400" b="1" dirty="0">
                <a:ln w="1905"/>
                <a:solidFill>
                  <a:srgbClr val="002060"/>
                </a:solidFill>
                <a:effectLst>
                  <a:innerShdw blurRad="69850" dist="43180" dir="5400000">
                    <a:srgbClr val="000000">
                      <a:alpha val="65000"/>
                    </a:srgbClr>
                  </a:innerShdw>
                </a:effectLst>
              </a:rPr>
              <a:t>in alignment with Torah &amp; Joshua showing the exact length of the Omer count.  </a:t>
            </a:r>
            <a:br>
              <a:rPr lang="en-US" sz="2400" b="1" dirty="0">
                <a:ln w="1905"/>
                <a:solidFill>
                  <a:srgbClr val="002060"/>
                </a:solidFill>
                <a:effectLst>
                  <a:innerShdw blurRad="69850" dist="43180" dir="5400000">
                    <a:srgbClr val="000000">
                      <a:alpha val="65000"/>
                    </a:srgbClr>
                  </a:innerShdw>
                </a:effectLst>
              </a:rPr>
            </a:br>
            <a:r>
              <a:rPr lang="en-US" sz="2400" b="1" dirty="0">
                <a:ln w="1905"/>
                <a:solidFill>
                  <a:srgbClr val="660033"/>
                </a:solidFill>
                <a:effectLst>
                  <a:innerShdw blurRad="69850" dist="43180" dir="5400000">
                    <a:srgbClr val="000000">
                      <a:alpha val="65000"/>
                    </a:srgbClr>
                  </a:innerShdw>
                </a:effectLst>
              </a:rPr>
              <a:t>Will Luke &amp; Paul need 50 days, or 99 days to reach Jerusalem in time for Pentecost?</a:t>
            </a:r>
            <a:endParaRPr lang="en-US" sz="2400" b="1" cap="none" spc="0" dirty="0">
              <a:ln w="1905"/>
              <a:solidFill>
                <a:srgbClr val="660033"/>
              </a:solidFill>
              <a:effectLst>
                <a:innerShdw blurRad="69850" dist="43180" dir="5400000">
                  <a:srgbClr val="000000">
                    <a:alpha val="65000"/>
                  </a:srgbClr>
                </a:innerShdw>
              </a:effectLst>
            </a:endParaRPr>
          </a:p>
        </p:txBody>
      </p:sp>
      <p:pic>
        <p:nvPicPr>
          <p:cNvPr id="1032" name="Picture 8" descr="C:\Users\Rae\Desktop\pentecost weeks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10488" y="2756174"/>
            <a:ext cx="3627437" cy="202357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29" name="Picture 5" descr="C:\Users\Rae\Desktop\wavesheaf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7288" y="2756174"/>
            <a:ext cx="3627438" cy="198730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5" name="Title 2"/>
          <p:cNvSpPr txBox="1">
            <a:spLocks/>
          </p:cNvSpPr>
          <p:nvPr/>
        </p:nvSpPr>
        <p:spPr>
          <a:xfrm>
            <a:off x="320002" y="242104"/>
            <a:ext cx="6204035" cy="620692"/>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5"/>
                </a:solidFill>
              </a:rPr>
              <a:t>Section #1:</a:t>
            </a:r>
          </a:p>
        </p:txBody>
      </p:sp>
    </p:spTree>
    <p:extLst>
      <p:ext uri="{BB962C8B-B14F-4D97-AF65-F5344CB8AC3E}">
        <p14:creationId xmlns:p14="http://schemas.microsoft.com/office/powerpoint/2010/main" val="28348456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Users\Rae\Desktop\slide 4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685853"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50</a:t>
            </a:fld>
            <a:endParaRPr lang="en-US" dirty="0">
              <a:solidFill>
                <a:schemeClr val="bg1"/>
              </a:solidFill>
            </a:endParaRPr>
          </a:p>
        </p:txBody>
      </p:sp>
      <p:sp>
        <p:nvSpPr>
          <p:cNvPr id="3" name="Title 2"/>
          <p:cNvSpPr>
            <a:spLocks noGrp="1"/>
          </p:cNvSpPr>
          <p:nvPr>
            <p:ph type="ctrTitle"/>
          </p:nvPr>
        </p:nvSpPr>
        <p:spPr>
          <a:xfrm>
            <a:off x="0" y="809744"/>
            <a:ext cx="5303520" cy="2054176"/>
          </a:xfrm>
        </p:spPr>
        <p:txBody>
          <a:bodyPr>
            <a:normAutofit fontScale="90000"/>
          </a:bodyPr>
          <a:lstStyle/>
          <a:p>
            <a:r>
              <a:rPr lang="en-US" dirty="0">
                <a:solidFill>
                  <a:schemeClr val="accent2">
                    <a:lumMod val="75000"/>
                  </a:schemeClr>
                </a:solidFill>
                <a:effectLst>
                  <a:glow rad="127000">
                    <a:schemeClr val="bg1"/>
                  </a:glow>
                </a:effectLst>
              </a:rPr>
              <a:t>Section #9:   </a:t>
            </a:r>
            <a:br>
              <a:rPr lang="en-US" dirty="0">
                <a:solidFill>
                  <a:schemeClr val="accent2">
                    <a:lumMod val="75000"/>
                  </a:schemeClr>
                </a:solidFill>
                <a:effectLst>
                  <a:glow rad="127000">
                    <a:schemeClr val="bg1"/>
                  </a:glow>
                </a:effectLst>
              </a:rPr>
            </a:br>
            <a:r>
              <a:rPr lang="en-US" dirty="0">
                <a:solidFill>
                  <a:schemeClr val="accent2">
                    <a:lumMod val="75000"/>
                  </a:schemeClr>
                </a:solidFill>
                <a:effectLst>
                  <a:glow rad="127000">
                    <a:schemeClr val="bg1"/>
                  </a:glow>
                </a:effectLst>
              </a:rPr>
              <a:t>Acts 20-24 &amp; </a:t>
            </a:r>
            <a:br>
              <a:rPr lang="en-US" dirty="0">
                <a:solidFill>
                  <a:schemeClr val="accent2">
                    <a:lumMod val="75000"/>
                  </a:schemeClr>
                </a:solidFill>
                <a:effectLst>
                  <a:glow rad="127000">
                    <a:schemeClr val="bg1"/>
                  </a:glow>
                </a:effectLst>
              </a:rPr>
            </a:br>
            <a:r>
              <a:rPr lang="en-US" dirty="0">
                <a:solidFill>
                  <a:schemeClr val="accent2">
                    <a:lumMod val="75000"/>
                  </a:schemeClr>
                </a:solidFill>
                <a:effectLst>
                  <a:glow rad="127000">
                    <a:schemeClr val="bg1"/>
                  </a:glow>
                </a:effectLst>
              </a:rPr>
              <a:t>Meteorology Lesson </a:t>
            </a:r>
            <a:endParaRPr lang="en-US" dirty="0">
              <a:effectLst>
                <a:glow rad="127000">
                  <a:schemeClr val="bg1"/>
                </a:glow>
              </a:effectLst>
            </a:endParaRPr>
          </a:p>
        </p:txBody>
      </p:sp>
      <p:sp>
        <p:nvSpPr>
          <p:cNvPr id="4" name="Content Placeholder 8"/>
          <p:cNvSpPr txBox="1">
            <a:spLocks/>
          </p:cNvSpPr>
          <p:nvPr/>
        </p:nvSpPr>
        <p:spPr>
          <a:xfrm>
            <a:off x="228600" y="5001768"/>
            <a:ext cx="11890565" cy="1856232"/>
          </a:xfrm>
          <a:prstGeom prst="rect">
            <a:avLst/>
          </a:prstGeom>
        </p:spPr>
        <p:txBody>
          <a:bodyPr>
            <a:scene3d>
              <a:camera prst="orthographicFront"/>
              <a:lightRig rig="threePt" dir="t"/>
            </a:scene3d>
            <a:sp3d extrusionH="57150">
              <a:bevelT h="25400" prst="softRound"/>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Before we begin to chart the Omer count on the calendar, we will take a brief look at only the necessary verses in Acts 20-24 as a backdrop for this important study.</a:t>
            </a:r>
          </a:p>
        </p:txBody>
      </p:sp>
      <p:pic>
        <p:nvPicPr>
          <p:cNvPr id="1027" name="Picture 3" descr="C:\Users\Rae\Desktop\3. Revamp Season 1 title slides\pauls-different-teachings-300x2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29690" y="3140964"/>
            <a:ext cx="2857500" cy="1905000"/>
          </a:xfrm>
          <a:prstGeom prst="ellipse">
            <a:avLst/>
          </a:prstGeom>
          <a:ln>
            <a:noFill/>
          </a:ln>
          <a:effectLst>
            <a:glow rad="12700">
              <a:schemeClr val="bg1">
                <a:alpha val="70000"/>
              </a:schemeClr>
            </a:glow>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3810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C:\Users\Rae\Desktop\slide 4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2"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51</a:t>
            </a:fld>
            <a:endParaRPr lang="en-US" dirty="0"/>
          </a:p>
        </p:txBody>
      </p:sp>
      <p:sp>
        <p:nvSpPr>
          <p:cNvPr id="4" name="Content Placeholder 8"/>
          <p:cNvSpPr txBox="1">
            <a:spLocks/>
          </p:cNvSpPr>
          <p:nvPr/>
        </p:nvSpPr>
        <p:spPr>
          <a:xfrm>
            <a:off x="6061454" y="216833"/>
            <a:ext cx="5803974" cy="6330271"/>
          </a:xfrm>
          <a:prstGeom prst="rect">
            <a:avLst/>
          </a:prstGeom>
        </p:spPr>
        <p:txBody>
          <a:bodyPr>
            <a:scene3d>
              <a:camera prst="orthographicFront"/>
              <a:lightRig rig="threePt" dir="t"/>
            </a:scene3d>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3200" b="1" i="1" dirty="0"/>
              <a:t>Journeys in Greece</a:t>
            </a:r>
            <a:br>
              <a:rPr lang="en-US" b="1" i="1" dirty="0"/>
            </a:br>
            <a:endParaRPr lang="en-US" sz="1000" b="1" i="1" dirty="0"/>
          </a:p>
          <a:p>
            <a:pPr marL="0" indent="0">
              <a:buNone/>
            </a:pPr>
            <a:r>
              <a:rPr lang="en-US" sz="2200" b="1" dirty="0"/>
              <a:t>1</a:t>
            </a:r>
            <a:r>
              <a:rPr lang="en-US" sz="2200" dirty="0"/>
              <a:t> And </a:t>
            </a:r>
            <a:r>
              <a:rPr lang="en-US" sz="2200" b="1" dirty="0">
                <a:solidFill>
                  <a:schemeClr val="tx1"/>
                </a:solidFill>
              </a:rPr>
              <a:t>after the uproar was ceased </a:t>
            </a:r>
            <a:r>
              <a:rPr lang="en-US" sz="1800" b="1" dirty="0">
                <a:solidFill>
                  <a:srgbClr val="C00000"/>
                </a:solidFill>
                <a:effectLst>
                  <a:outerShdw blurRad="38100" dist="38100" dir="2700000" algn="tl">
                    <a:srgbClr val="000000">
                      <a:alpha val="43137"/>
                    </a:srgbClr>
                  </a:outerShdw>
                </a:effectLst>
              </a:rPr>
              <a:t>[at Ephesus], </a:t>
            </a:r>
            <a:r>
              <a:rPr lang="en-US" sz="2200" b="1" dirty="0">
                <a:solidFill>
                  <a:schemeClr val="tx1"/>
                </a:solidFill>
              </a:rPr>
              <a:t>Paul</a:t>
            </a:r>
            <a:r>
              <a:rPr lang="en-US" sz="2200" dirty="0"/>
              <a:t> </a:t>
            </a:r>
            <a:r>
              <a:rPr lang="en-US" sz="1800" dirty="0"/>
              <a:t>called unto him the disciples, and embraced them, and </a:t>
            </a:r>
            <a:r>
              <a:rPr lang="en-US" sz="2200" b="1" dirty="0">
                <a:solidFill>
                  <a:schemeClr val="tx1"/>
                </a:solidFill>
              </a:rPr>
              <a:t>departed</a:t>
            </a:r>
            <a:r>
              <a:rPr lang="en-US" sz="2200" dirty="0"/>
              <a:t> </a:t>
            </a:r>
            <a:r>
              <a:rPr lang="en-US" sz="1800" dirty="0"/>
              <a:t>for to go </a:t>
            </a:r>
            <a:r>
              <a:rPr lang="en-US" sz="2200" b="1" dirty="0">
                <a:solidFill>
                  <a:schemeClr val="tx1"/>
                </a:solidFill>
              </a:rPr>
              <a:t>into Macedonia</a:t>
            </a:r>
            <a:r>
              <a:rPr lang="en-US" sz="2200" dirty="0">
                <a:solidFill>
                  <a:schemeClr val="tx1"/>
                </a:solidFill>
              </a:rPr>
              <a:t>.</a:t>
            </a:r>
          </a:p>
          <a:p>
            <a:pPr marL="0" indent="0">
              <a:buNone/>
            </a:pPr>
            <a:r>
              <a:rPr lang="en-US" sz="2200" b="1" dirty="0"/>
              <a:t>2</a:t>
            </a:r>
            <a:r>
              <a:rPr lang="en-US" sz="2200" dirty="0"/>
              <a:t> </a:t>
            </a:r>
            <a:r>
              <a:rPr lang="en-US" sz="1800" dirty="0"/>
              <a:t>And when he had gone over those parts, and had given them much exhortation, </a:t>
            </a:r>
            <a:r>
              <a:rPr lang="en-US" sz="2200" b="1" dirty="0">
                <a:solidFill>
                  <a:schemeClr val="tx1"/>
                </a:solidFill>
              </a:rPr>
              <a:t>he came into Greece</a:t>
            </a:r>
            <a:r>
              <a:rPr lang="en-US" sz="2200" dirty="0">
                <a:solidFill>
                  <a:schemeClr val="tx1"/>
                </a:solidFill>
              </a:rPr>
              <a:t>,</a:t>
            </a:r>
          </a:p>
          <a:p>
            <a:pPr marL="0" indent="0">
              <a:buNone/>
            </a:pPr>
            <a:r>
              <a:rPr lang="en-US" sz="2200" b="1" dirty="0"/>
              <a:t>3</a:t>
            </a:r>
            <a:r>
              <a:rPr lang="en-US" sz="2200" dirty="0"/>
              <a:t> </a:t>
            </a:r>
            <a:r>
              <a:rPr lang="en-US" sz="1800" dirty="0"/>
              <a:t>And there </a:t>
            </a:r>
            <a:r>
              <a:rPr lang="en-US" sz="2200" b="1" dirty="0">
                <a:solidFill>
                  <a:schemeClr val="tx1"/>
                </a:solidFill>
              </a:rPr>
              <a:t>abode three months</a:t>
            </a:r>
            <a:r>
              <a:rPr lang="en-US" sz="2200" dirty="0">
                <a:solidFill>
                  <a:schemeClr val="tx1"/>
                </a:solidFill>
              </a:rPr>
              <a:t>. </a:t>
            </a:r>
            <a:r>
              <a:rPr lang="en-US" sz="1800" b="1" dirty="0"/>
              <a:t>And when</a:t>
            </a:r>
            <a:r>
              <a:rPr lang="en-US" sz="2200" b="1" dirty="0"/>
              <a:t> </a:t>
            </a:r>
            <a:r>
              <a:rPr lang="en-US" sz="2200" b="1" dirty="0">
                <a:solidFill>
                  <a:schemeClr val="tx1"/>
                </a:solidFill>
              </a:rPr>
              <a:t>the</a:t>
            </a:r>
            <a:r>
              <a:rPr lang="en-US" sz="2200" b="1" dirty="0"/>
              <a:t> </a:t>
            </a:r>
            <a:r>
              <a:rPr lang="en-US" sz="2200" b="1" dirty="0">
                <a:solidFill>
                  <a:schemeClr val="tx1"/>
                </a:solidFill>
              </a:rPr>
              <a:t>Jews laid wait </a:t>
            </a:r>
            <a:r>
              <a:rPr lang="en-US" sz="1800" b="1" dirty="0"/>
              <a:t>for him, as </a:t>
            </a:r>
            <a:r>
              <a:rPr lang="en-US" sz="2200" b="1" u="sng" dirty="0">
                <a:solidFill>
                  <a:srgbClr val="A50021"/>
                </a:solidFill>
              </a:rPr>
              <a:t>he was about to sail into S</a:t>
            </a:r>
            <a:r>
              <a:rPr lang="en-US" sz="2200" b="1" dirty="0">
                <a:solidFill>
                  <a:srgbClr val="A50021"/>
                </a:solidFill>
              </a:rPr>
              <a:t>y</a:t>
            </a:r>
            <a:r>
              <a:rPr lang="en-US" sz="2200" b="1" u="sng" dirty="0">
                <a:solidFill>
                  <a:srgbClr val="A50021"/>
                </a:solidFill>
              </a:rPr>
              <a:t>ria</a:t>
            </a:r>
            <a:r>
              <a:rPr lang="en-US" sz="2200" b="1" dirty="0">
                <a:solidFill>
                  <a:srgbClr val="A50021"/>
                </a:solidFill>
              </a:rPr>
              <a:t>,</a:t>
            </a:r>
            <a:r>
              <a:rPr lang="en-US" sz="2200" b="1" dirty="0"/>
              <a:t> </a:t>
            </a:r>
            <a:r>
              <a:rPr lang="en-US" sz="2200" b="1" dirty="0">
                <a:solidFill>
                  <a:schemeClr val="tx1"/>
                </a:solidFill>
              </a:rPr>
              <a:t>he p</a:t>
            </a:r>
            <a:r>
              <a:rPr lang="en-US" sz="2200" b="1" u="sng" dirty="0">
                <a:solidFill>
                  <a:schemeClr val="tx1"/>
                </a:solidFill>
              </a:rPr>
              <a:t>ur</a:t>
            </a:r>
            <a:r>
              <a:rPr lang="en-US" sz="2200" b="1" dirty="0">
                <a:solidFill>
                  <a:schemeClr val="tx1"/>
                </a:solidFill>
              </a:rPr>
              <a:t>p</a:t>
            </a:r>
            <a:r>
              <a:rPr lang="en-US" sz="2200" b="1" u="sng" dirty="0">
                <a:solidFill>
                  <a:schemeClr val="tx1"/>
                </a:solidFill>
              </a:rPr>
              <a:t>osed to return throu</a:t>
            </a:r>
            <a:r>
              <a:rPr lang="en-US" sz="2200" b="1" dirty="0">
                <a:solidFill>
                  <a:schemeClr val="tx1"/>
                </a:solidFill>
              </a:rPr>
              <a:t>g</a:t>
            </a:r>
            <a:r>
              <a:rPr lang="en-US" sz="2200" b="1" u="sng" dirty="0">
                <a:solidFill>
                  <a:schemeClr val="tx1"/>
                </a:solidFill>
              </a:rPr>
              <a:t>h Macedonia</a:t>
            </a:r>
            <a:r>
              <a:rPr lang="en-US" sz="2200" b="1" dirty="0">
                <a:solidFill>
                  <a:schemeClr val="tx1"/>
                </a:solidFill>
              </a:rPr>
              <a:t>.</a:t>
            </a:r>
          </a:p>
          <a:p>
            <a:pPr marL="0" indent="0">
              <a:buNone/>
            </a:pPr>
            <a:r>
              <a:rPr lang="en-US" sz="2200" b="1" dirty="0"/>
              <a:t>4</a:t>
            </a:r>
            <a:r>
              <a:rPr lang="en-US" sz="2200" dirty="0"/>
              <a:t> And </a:t>
            </a:r>
            <a:r>
              <a:rPr lang="en-US" sz="2200" b="1" dirty="0">
                <a:solidFill>
                  <a:schemeClr val="tx1"/>
                </a:solidFill>
              </a:rPr>
              <a:t>there accompanied him </a:t>
            </a:r>
            <a:r>
              <a:rPr lang="en-US" sz="2200" dirty="0"/>
              <a:t>into Asia </a:t>
            </a:r>
            <a:r>
              <a:rPr lang="en-US" sz="2200" b="1" dirty="0" err="1">
                <a:solidFill>
                  <a:schemeClr val="tx1"/>
                </a:solidFill>
              </a:rPr>
              <a:t>Sopater</a:t>
            </a:r>
            <a:r>
              <a:rPr lang="en-US" sz="2200" dirty="0"/>
              <a:t> of Berea; and of the Thessalonians, </a:t>
            </a:r>
            <a:r>
              <a:rPr lang="en-US" sz="2200" b="1" dirty="0">
                <a:solidFill>
                  <a:schemeClr val="tx1"/>
                </a:solidFill>
              </a:rPr>
              <a:t>Aristarchus</a:t>
            </a:r>
            <a:r>
              <a:rPr lang="en-US" sz="2200" dirty="0"/>
              <a:t> and </a:t>
            </a:r>
            <a:r>
              <a:rPr lang="en-US" sz="2200" b="1" dirty="0" err="1">
                <a:solidFill>
                  <a:schemeClr val="tx1"/>
                </a:solidFill>
              </a:rPr>
              <a:t>Secundus</a:t>
            </a:r>
            <a:r>
              <a:rPr lang="en-US" sz="2200" dirty="0">
                <a:solidFill>
                  <a:schemeClr val="tx1"/>
                </a:solidFill>
              </a:rPr>
              <a:t>; </a:t>
            </a:r>
            <a:r>
              <a:rPr lang="en-US" sz="2200" dirty="0"/>
              <a:t>and </a:t>
            </a:r>
            <a:r>
              <a:rPr lang="en-US" sz="2200" b="1" dirty="0">
                <a:solidFill>
                  <a:schemeClr val="tx1"/>
                </a:solidFill>
              </a:rPr>
              <a:t>Gaius</a:t>
            </a:r>
            <a:r>
              <a:rPr lang="en-US" sz="2200" dirty="0"/>
              <a:t> of </a:t>
            </a:r>
            <a:r>
              <a:rPr lang="en-US" sz="2200" dirty="0" err="1"/>
              <a:t>Derbe</a:t>
            </a:r>
            <a:r>
              <a:rPr lang="en-US" sz="2200" dirty="0"/>
              <a:t>, and </a:t>
            </a:r>
            <a:r>
              <a:rPr lang="en-US" sz="2200" b="1" dirty="0" err="1">
                <a:solidFill>
                  <a:schemeClr val="tx1"/>
                </a:solidFill>
              </a:rPr>
              <a:t>Timotheus</a:t>
            </a:r>
            <a:r>
              <a:rPr lang="en-US" sz="2200" dirty="0">
                <a:solidFill>
                  <a:schemeClr val="tx1"/>
                </a:solidFill>
              </a:rPr>
              <a:t>; </a:t>
            </a:r>
            <a:r>
              <a:rPr lang="en-US" sz="2200" dirty="0"/>
              <a:t>and of Asia, </a:t>
            </a:r>
            <a:r>
              <a:rPr lang="en-US" sz="2200" b="1" dirty="0" err="1">
                <a:solidFill>
                  <a:schemeClr val="tx1"/>
                </a:solidFill>
              </a:rPr>
              <a:t>Tychicus</a:t>
            </a:r>
            <a:r>
              <a:rPr lang="en-US" sz="2200" dirty="0"/>
              <a:t> and </a:t>
            </a:r>
            <a:r>
              <a:rPr lang="en-US" sz="2200" b="1" dirty="0" err="1">
                <a:solidFill>
                  <a:schemeClr val="tx1"/>
                </a:solidFill>
              </a:rPr>
              <a:t>Trophimus</a:t>
            </a:r>
            <a:r>
              <a:rPr lang="en-US" sz="2200" dirty="0">
                <a:solidFill>
                  <a:schemeClr val="tx1"/>
                </a:solidFill>
              </a:rPr>
              <a:t>.</a:t>
            </a:r>
            <a:r>
              <a:rPr lang="en-US" sz="2200" dirty="0"/>
              <a:t>  </a:t>
            </a:r>
            <a:r>
              <a:rPr lang="en-US" sz="1800" dirty="0"/>
              <a:t>[Don’t forget </a:t>
            </a:r>
            <a:r>
              <a:rPr lang="en-US" sz="1800" b="1" dirty="0">
                <a:solidFill>
                  <a:schemeClr val="tx1"/>
                </a:solidFill>
              </a:rPr>
              <a:t>Luke</a:t>
            </a:r>
            <a:r>
              <a:rPr lang="en-US" sz="1800" dirty="0"/>
              <a:t> was there too.]</a:t>
            </a:r>
            <a:endParaRPr lang="en-US" sz="2200" dirty="0"/>
          </a:p>
          <a:p>
            <a:pPr marL="0" indent="0">
              <a:buNone/>
            </a:pPr>
            <a:r>
              <a:rPr lang="en-US" sz="2200" b="1" dirty="0"/>
              <a:t>5</a:t>
            </a:r>
            <a:r>
              <a:rPr lang="en-US" sz="2200" dirty="0"/>
              <a:t> These going before tarried for us </a:t>
            </a:r>
            <a:r>
              <a:rPr lang="en-US" sz="1800" dirty="0"/>
              <a:t>[</a:t>
            </a:r>
            <a:r>
              <a:rPr lang="en-US" sz="1800" dirty="0">
                <a:solidFill>
                  <a:srgbClr val="FF0000"/>
                </a:solidFill>
                <a:effectLst>
                  <a:outerShdw blurRad="38100" dist="38100" dir="2700000" algn="tl">
                    <a:srgbClr val="000000">
                      <a:alpha val="43137"/>
                    </a:srgbClr>
                  </a:outerShdw>
                </a:effectLst>
              </a:rPr>
              <a:t>Paul &amp; Luke</a:t>
            </a:r>
            <a:r>
              <a:rPr lang="en-US" sz="1800" dirty="0"/>
              <a:t>]</a:t>
            </a:r>
            <a:r>
              <a:rPr lang="en-US" sz="2200" dirty="0"/>
              <a:t> at </a:t>
            </a:r>
            <a:r>
              <a:rPr lang="en-US" sz="2200" b="1" dirty="0"/>
              <a:t>Troas</a:t>
            </a:r>
            <a:r>
              <a:rPr lang="en-US" sz="2200" dirty="0"/>
              <a:t>.</a:t>
            </a:r>
          </a:p>
          <a:p>
            <a:pPr marL="0" indent="0">
              <a:buNone/>
            </a:pPr>
            <a:endParaRPr lang="en-US" sz="2200" dirty="0"/>
          </a:p>
        </p:txBody>
      </p:sp>
      <p:sp>
        <p:nvSpPr>
          <p:cNvPr id="6" name="Title 2"/>
          <p:cNvSpPr>
            <a:spLocks noGrp="1"/>
          </p:cNvSpPr>
          <p:nvPr>
            <p:ph type="ctrTitle"/>
          </p:nvPr>
        </p:nvSpPr>
        <p:spPr>
          <a:xfrm>
            <a:off x="310849" y="275999"/>
            <a:ext cx="5770464" cy="647700"/>
          </a:xfrm>
        </p:spPr>
        <p:txBody>
          <a:bodyPr>
            <a:normAutofit fontScale="90000"/>
          </a:bodyPr>
          <a:lstStyle/>
          <a:p>
            <a:r>
              <a:rPr lang="en-US" dirty="0">
                <a:solidFill>
                  <a:schemeClr val="accent2">
                    <a:lumMod val="75000"/>
                  </a:schemeClr>
                </a:solidFill>
                <a:effectLst>
                  <a:glow rad="127000">
                    <a:schemeClr val="bg1"/>
                  </a:glow>
                </a:effectLst>
              </a:rPr>
              <a:t>Section #9:   Acts 20:1-5 </a:t>
            </a:r>
            <a:endParaRPr lang="en-US" dirty="0">
              <a:effectLst>
                <a:glow rad="127000">
                  <a:schemeClr val="bg1"/>
                </a:glow>
              </a:effectLst>
            </a:endParaRPr>
          </a:p>
        </p:txBody>
      </p:sp>
      <p:pic>
        <p:nvPicPr>
          <p:cNvPr id="2053" name="Picture 5" descr="C:\Users\Rae\Desktop\Paul &amp; Pentecost\Maps 3rd journey\used maps\Timeline-Pauls-3rd-Missionary-Journey reduc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763" y="1036184"/>
            <a:ext cx="5379988" cy="5504316"/>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617534" y="3953030"/>
            <a:ext cx="4881566" cy="2462213"/>
          </a:xfrm>
          <a:prstGeom prst="rect">
            <a:avLst/>
          </a:prstGeom>
          <a:solidFill>
            <a:schemeClr val="accent6">
              <a:lumMod val="40000"/>
              <a:lumOff val="60000"/>
            </a:schemeClr>
          </a:solidFill>
          <a:ln w="38100">
            <a:solidFill>
              <a:schemeClr val="accent6">
                <a:lumMod val="50000"/>
              </a:schemeClr>
            </a:solidFill>
          </a:ln>
          <a:scene3d>
            <a:camera prst="orthographicFront"/>
            <a:lightRig rig="soft" dir="t">
              <a:rot lat="0" lon="0" rev="10800000"/>
            </a:lightRig>
          </a:scene3d>
          <a:sp3d>
            <a:bevelT w="152400" h="50800" prst="softRound"/>
          </a:sp3d>
        </p:spPr>
        <p:txBody>
          <a:bodyPr wrap="square" lIns="91440" tIns="45720" rIns="91440" bIns="45720">
            <a:spAutoFit/>
            <a:sp3d extrusionH="57150">
              <a:bevelT w="27940" h="12700"/>
              <a:contourClr>
                <a:srgbClr val="DDDDDD"/>
              </a:contourClr>
            </a:sp3d>
          </a:bodyPr>
          <a:lstStyle/>
          <a:p>
            <a:pPr algn="ctr"/>
            <a:r>
              <a:rPr lang="en-US" sz="2200" b="1" cap="none" spc="150" dirty="0">
                <a:ln w="11430"/>
                <a:solidFill>
                  <a:schemeClr val="accent6">
                    <a:lumMod val="50000"/>
                  </a:schemeClr>
                </a:solidFill>
                <a:effectLst>
                  <a:outerShdw blurRad="25400" algn="tl" rotWithShape="0">
                    <a:srgbClr val="000000">
                      <a:alpha val="43000"/>
                    </a:srgbClr>
                  </a:outerShdw>
                </a:effectLst>
              </a:rPr>
              <a:t>In the last part of Acts 19 there was a riot at </a:t>
            </a:r>
            <a:r>
              <a:rPr lang="en-US" sz="2200" b="1" cap="none" spc="150" dirty="0">
                <a:ln w="11430"/>
                <a:solidFill>
                  <a:srgbClr val="A50021"/>
                </a:solidFill>
                <a:effectLst>
                  <a:outerShdw blurRad="25400" algn="tl" rotWithShape="0">
                    <a:srgbClr val="000000">
                      <a:alpha val="43000"/>
                    </a:srgbClr>
                  </a:outerShdw>
                </a:effectLst>
              </a:rPr>
              <a:t>Ephesus</a:t>
            </a:r>
            <a:r>
              <a:rPr lang="en-US" sz="2200" b="1" cap="none" spc="150" dirty="0">
                <a:ln w="11430"/>
                <a:solidFill>
                  <a:schemeClr val="accent6">
                    <a:lumMod val="50000"/>
                  </a:schemeClr>
                </a:solidFill>
                <a:effectLst>
                  <a:outerShdw blurRad="25400" algn="tl" rotWithShape="0">
                    <a:srgbClr val="000000">
                      <a:alpha val="43000"/>
                    </a:srgbClr>
                  </a:outerShdw>
                </a:effectLst>
              </a:rPr>
              <a:t> because Paul was turning the people away from the worship of their god Diana.  </a:t>
            </a:r>
            <a:r>
              <a:rPr lang="en-US" sz="2200" b="1" cap="none" spc="150" dirty="0">
                <a:ln w="11430"/>
                <a:solidFill>
                  <a:schemeClr val="accent2">
                    <a:lumMod val="50000"/>
                  </a:schemeClr>
                </a:solidFill>
                <a:effectLst>
                  <a:outerShdw blurRad="25400" algn="tl" rotWithShape="0">
                    <a:srgbClr val="000000">
                      <a:alpha val="43000"/>
                    </a:srgbClr>
                  </a:outerShdw>
                </a:effectLst>
              </a:rPr>
              <a:t>This is likely the reason </a:t>
            </a:r>
            <a:br>
              <a:rPr lang="en-US" sz="2200" b="1" cap="none" spc="150" dirty="0">
                <a:ln w="11430"/>
                <a:solidFill>
                  <a:schemeClr val="accent2">
                    <a:lumMod val="50000"/>
                  </a:schemeClr>
                </a:solidFill>
                <a:effectLst>
                  <a:outerShdw blurRad="25400" algn="tl" rotWithShape="0">
                    <a:srgbClr val="000000">
                      <a:alpha val="43000"/>
                    </a:srgbClr>
                  </a:outerShdw>
                </a:effectLst>
              </a:rPr>
            </a:br>
            <a:r>
              <a:rPr lang="en-US" sz="2200" b="1" cap="none" spc="150" dirty="0">
                <a:ln w="11430"/>
                <a:solidFill>
                  <a:schemeClr val="accent2">
                    <a:lumMod val="50000"/>
                  </a:schemeClr>
                </a:solidFill>
                <a:effectLst>
                  <a:outerShdw blurRad="25400" algn="tl" rotWithShape="0">
                    <a:srgbClr val="000000">
                      <a:alpha val="43000"/>
                    </a:srgbClr>
                  </a:outerShdw>
                </a:effectLst>
              </a:rPr>
              <a:t>he chose not to re-visit the city on his return to Jerusalem!</a:t>
            </a:r>
          </a:p>
        </p:txBody>
      </p:sp>
      <p:sp>
        <p:nvSpPr>
          <p:cNvPr id="8" name="Oval 7"/>
          <p:cNvSpPr/>
          <p:nvPr/>
        </p:nvSpPr>
        <p:spPr>
          <a:xfrm>
            <a:off x="3178174" y="2892425"/>
            <a:ext cx="155575" cy="165100"/>
          </a:xfrm>
          <a:prstGeom prst="ellipse">
            <a:avLst/>
          </a:prstGeom>
          <a:solidFill>
            <a:srgbClr val="FFFF00"/>
          </a:solidFill>
          <a:ln>
            <a:solidFill>
              <a:srgbClr val="FFFF00"/>
            </a:solidFill>
          </a:ln>
          <a:effectLst>
            <a:glow rad="228600">
              <a:schemeClr val="accent6">
                <a:satMod val="175000"/>
                <a:alpha val="7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rved Down Arrow 8"/>
          <p:cNvSpPr/>
          <p:nvPr/>
        </p:nvSpPr>
        <p:spPr>
          <a:xfrm rot="2574376" flipH="1">
            <a:off x="1733849" y="1198610"/>
            <a:ext cx="2412390" cy="1007390"/>
          </a:xfrm>
          <a:prstGeom prst="curvedDownArrow">
            <a:avLst/>
          </a:prstGeom>
          <a:ln>
            <a:solidFill>
              <a:schemeClr val="tx2">
                <a:lumMod val="75000"/>
              </a:schemeClr>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p:cNvCxnSpPr/>
          <p:nvPr/>
        </p:nvCxnSpPr>
        <p:spPr>
          <a:xfrm>
            <a:off x="1289304" y="3057525"/>
            <a:ext cx="2221992" cy="696195"/>
          </a:xfrm>
          <a:prstGeom prst="straightConnector1">
            <a:avLst/>
          </a:prstGeom>
          <a:ln w="57150">
            <a:solidFill>
              <a:schemeClr val="tx2">
                <a:lumMod val="75000"/>
              </a:schemeClr>
            </a:solidFill>
            <a:tailEnd type="arrow"/>
          </a:ln>
          <a:effectLst>
            <a:glow rad="228600">
              <a:schemeClr val="accent1">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49487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1000"/>
                                        <p:tgtEl>
                                          <p:spTgt spid="4">
                                            <p:txEl>
                                              <p:pRg st="1" end="1"/>
                                            </p:txEl>
                                          </p:spTgt>
                                        </p:tgtEl>
                                      </p:cBhvr>
                                    </p:animEffect>
                                    <p:anim calcmode="lin" valueType="num">
                                      <p:cBhvr>
                                        <p:cTn id="2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1000"/>
                                        <p:tgtEl>
                                          <p:spTgt spid="4">
                                            <p:txEl>
                                              <p:pRg st="2" end="2"/>
                                            </p:txEl>
                                          </p:spTgt>
                                        </p:tgtEl>
                                      </p:cBhvr>
                                    </p:animEffect>
                                    <p:anim calcmode="lin" valueType="num">
                                      <p:cBhvr>
                                        <p:cTn id="3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4" fill="hold" grpId="0" nodeType="afterEffect">
                                  <p:stCondLst>
                                    <p:cond delay="200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125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fade">
                                      <p:cBhvr>
                                        <p:cTn id="41" dur="1000"/>
                                        <p:tgtEl>
                                          <p:spTgt spid="4">
                                            <p:txEl>
                                              <p:pRg st="3" end="3"/>
                                            </p:txEl>
                                          </p:spTgt>
                                        </p:tgtEl>
                                      </p:cBhvr>
                                    </p:animEffect>
                                    <p:anim calcmode="lin" valueType="num">
                                      <p:cBhvr>
                                        <p:cTn id="4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1000"/>
                                        <p:tgtEl>
                                          <p:spTgt spid="4">
                                            <p:txEl>
                                              <p:pRg st="4" end="4"/>
                                            </p:txEl>
                                          </p:spTgt>
                                        </p:tgtEl>
                                      </p:cBhvr>
                                    </p:animEffect>
                                    <p:anim calcmode="lin" valueType="num">
                                      <p:cBhvr>
                                        <p:cTn id="4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fade">
                                      <p:cBhvr>
                                        <p:cTn id="51" dur="1000"/>
                                        <p:tgtEl>
                                          <p:spTgt spid="4">
                                            <p:txEl>
                                              <p:pRg st="5" end="5"/>
                                            </p:txEl>
                                          </p:spTgt>
                                        </p:tgtEl>
                                      </p:cBhvr>
                                    </p:animEffect>
                                    <p:anim calcmode="lin" valueType="num">
                                      <p:cBhvr>
                                        <p:cTn id="5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Users\Rae\Desktop\Paul's 3rd journey 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725" y="161924"/>
            <a:ext cx="8553450" cy="667226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52</a:t>
            </a:fld>
            <a:endParaRPr lang="en-US" dirty="0"/>
          </a:p>
        </p:txBody>
      </p:sp>
      <p:sp>
        <p:nvSpPr>
          <p:cNvPr id="2" name="Oval 1"/>
          <p:cNvSpPr/>
          <p:nvPr/>
        </p:nvSpPr>
        <p:spPr>
          <a:xfrm>
            <a:off x="1504950" y="942975"/>
            <a:ext cx="971550" cy="495300"/>
          </a:xfrm>
          <a:prstGeom prst="ellipse">
            <a:avLst/>
          </a:prstGeom>
          <a:noFill/>
          <a:ln w="82550" cmpd="sng">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981325" y="1447800"/>
            <a:ext cx="971550" cy="495300"/>
          </a:xfrm>
          <a:prstGeom prst="ellipse">
            <a:avLst/>
          </a:prstGeom>
          <a:noFill/>
          <a:ln w="82550" cmpd="sng">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2105025" y="1304925"/>
            <a:ext cx="333375" cy="3905250"/>
          </a:xfrm>
          <a:prstGeom prst="upArrow">
            <a:avLst>
              <a:gd name="adj1" fmla="val 50000"/>
              <a:gd name="adj2" fmla="val 78572"/>
            </a:avLst>
          </a:prstGeom>
          <a:ln>
            <a:solidFill>
              <a:schemeClr val="tx2">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6289" y="5105695"/>
            <a:ext cx="5608761" cy="584775"/>
          </a:xfrm>
          <a:prstGeom prst="rect">
            <a:avLst/>
          </a:prstGeom>
          <a:solidFill>
            <a:schemeClr val="bg2"/>
          </a:solidFill>
          <a:ln w="38100">
            <a:solidFill>
              <a:schemeClr val="bg2">
                <a:lumMod val="25000"/>
              </a:schemeClr>
            </a:solidFill>
          </a:ln>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200" b="1" cap="none" spc="0" dirty="0">
                <a:ln w="1905"/>
                <a:solidFill>
                  <a:schemeClr val="bg2">
                    <a:lumMod val="50000"/>
                  </a:schemeClr>
                </a:solidFill>
                <a:effectLst>
                  <a:innerShdw blurRad="69850" dist="43180" dir="5400000">
                    <a:srgbClr val="000000">
                      <a:alpha val="65000"/>
                    </a:srgbClr>
                  </a:innerShdw>
                </a:effectLst>
              </a:rPr>
              <a:t>The Omer count picks up here.</a:t>
            </a:r>
          </a:p>
        </p:txBody>
      </p:sp>
      <p:sp>
        <p:nvSpPr>
          <p:cNvPr id="10" name="Content Placeholder 2"/>
          <p:cNvSpPr>
            <a:spLocks noGrp="1"/>
          </p:cNvSpPr>
          <p:nvPr>
            <p:ph sz="quarter" idx="13"/>
          </p:nvPr>
        </p:nvSpPr>
        <p:spPr>
          <a:xfrm>
            <a:off x="8537775" y="685800"/>
            <a:ext cx="3457575" cy="5840589"/>
          </a:xfrm>
        </p:spPr>
        <p:txBody>
          <a:bodyPr>
            <a:normAutofit lnSpcReduction="10000"/>
            <a:scene3d>
              <a:camera prst="orthographicFront"/>
              <a:lightRig rig="threePt" dir="t"/>
            </a:scene3d>
            <a:sp3d extrusionH="57150">
              <a:bevelT w="38100" h="38100"/>
            </a:sp3d>
          </a:bodyPr>
          <a:lstStyle/>
          <a:p>
            <a:r>
              <a:rPr lang="en-US" b="1" dirty="0"/>
              <a:t>Paul’s intent was to observe Pentecost </a:t>
            </a:r>
            <a:br>
              <a:rPr lang="en-US" b="1" dirty="0"/>
            </a:br>
            <a:r>
              <a:rPr lang="en-US" b="1" dirty="0"/>
              <a:t>in Jerusalem at the </a:t>
            </a:r>
            <a:br>
              <a:rPr lang="en-US" b="1" dirty="0"/>
            </a:br>
            <a:r>
              <a:rPr lang="en-US" b="1" dirty="0"/>
              <a:t>end of his third missionary journey.  </a:t>
            </a:r>
          </a:p>
          <a:p>
            <a:r>
              <a:rPr lang="en-US" b="1" dirty="0">
                <a:solidFill>
                  <a:srgbClr val="660033"/>
                </a:solidFill>
              </a:rPr>
              <a:t>To track his travels from Passover and the Days of Unleavened Bread to Pentecost </a:t>
            </a:r>
            <a:br>
              <a:rPr lang="en-US" b="1" dirty="0">
                <a:solidFill>
                  <a:srgbClr val="660033"/>
                </a:solidFill>
              </a:rPr>
            </a:br>
            <a:r>
              <a:rPr lang="en-US" b="1" dirty="0">
                <a:solidFill>
                  <a:srgbClr val="660033"/>
                </a:solidFill>
              </a:rPr>
              <a:t>we need to know his whereabouts during </a:t>
            </a:r>
            <a:br>
              <a:rPr lang="en-US" b="1" dirty="0">
                <a:solidFill>
                  <a:srgbClr val="660033"/>
                </a:solidFill>
              </a:rPr>
            </a:br>
            <a:r>
              <a:rPr lang="en-US" b="1" dirty="0">
                <a:solidFill>
                  <a:srgbClr val="660033"/>
                </a:solidFill>
              </a:rPr>
              <a:t>this period. </a:t>
            </a:r>
          </a:p>
          <a:p>
            <a:r>
              <a:rPr lang="en-US" b="1" dirty="0"/>
              <a:t>Luke’s detail in </a:t>
            </a:r>
            <a:br>
              <a:rPr lang="en-US" b="1" dirty="0"/>
            </a:br>
            <a:r>
              <a:rPr lang="en-US" b="1" dirty="0"/>
              <a:t>the chapters of </a:t>
            </a:r>
            <a:br>
              <a:rPr lang="en-US" b="1" dirty="0"/>
            </a:br>
            <a:r>
              <a:rPr lang="en-US" b="1" dirty="0"/>
              <a:t>Acts 20-24 gives </a:t>
            </a:r>
            <a:br>
              <a:rPr lang="en-US" b="1" dirty="0"/>
            </a:br>
            <a:r>
              <a:rPr lang="en-US" b="1" dirty="0"/>
              <a:t>that account.</a:t>
            </a:r>
          </a:p>
        </p:txBody>
      </p:sp>
    </p:spTree>
    <p:extLst>
      <p:ext uri="{BB962C8B-B14F-4D97-AF65-F5344CB8AC3E}">
        <p14:creationId xmlns:p14="http://schemas.microsoft.com/office/powerpoint/2010/main" val="41227888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par>
                          <p:cTn id="8" fill="hold">
                            <p:stCondLst>
                              <p:cond delay="1000"/>
                            </p:stCondLst>
                            <p:childTnLst>
                              <p:par>
                                <p:cTn id="9" presetID="22" presetClass="entr" presetSubtype="4" fill="hold" grpId="0" nodeType="after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500"/>
                                        <p:tgtEl>
                                          <p:spTgt spid="7"/>
                                        </p:tgtEl>
                                      </p:cBhvr>
                                    </p:animEffect>
                                  </p:childTnLst>
                                </p:cTn>
                              </p:par>
                            </p:childTnLst>
                          </p:cTn>
                        </p:par>
                        <p:par>
                          <p:cTn id="12" fill="hold">
                            <p:stCondLst>
                              <p:cond delay="3250"/>
                            </p:stCondLst>
                            <p:childTnLst>
                              <p:par>
                                <p:cTn id="13" presetID="21" presetClass="entr" presetSubtype="1"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par>
                          <p:cTn id="16" fill="hold">
                            <p:stCondLst>
                              <p:cond delay="5750"/>
                            </p:stCondLst>
                            <p:childTnLst>
                              <p:par>
                                <p:cTn id="17" presetID="21" presetClass="entr" presetSubtype="1"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53</a:t>
            </a:fld>
            <a:endParaRPr lang="en-US" dirty="0"/>
          </a:p>
        </p:txBody>
      </p:sp>
      <p:sp>
        <p:nvSpPr>
          <p:cNvPr id="3" name="Content Placeholder 2"/>
          <p:cNvSpPr>
            <a:spLocks noGrp="1"/>
          </p:cNvSpPr>
          <p:nvPr>
            <p:ph sz="quarter" idx="13"/>
          </p:nvPr>
        </p:nvSpPr>
        <p:spPr>
          <a:xfrm>
            <a:off x="419100" y="733425"/>
            <a:ext cx="5484113" cy="5975526"/>
          </a:xfrm>
        </p:spPr>
        <p:txBody>
          <a:bodyPr>
            <a:normAutofit fontScale="92500"/>
            <a:scene3d>
              <a:camera prst="orthographicFront"/>
              <a:lightRig rig="threePt" dir="t"/>
            </a:scene3d>
            <a:sp3d extrusionH="57150">
              <a:bevelT w="38100" h="38100"/>
            </a:sp3d>
          </a:bodyPr>
          <a:lstStyle/>
          <a:p>
            <a:pPr marL="0" indent="0">
              <a:buNone/>
            </a:pPr>
            <a:r>
              <a:rPr lang="en-US" b="1" dirty="0"/>
              <a:t>20:6</a:t>
            </a:r>
            <a:r>
              <a:rPr lang="en-US" dirty="0"/>
              <a:t> And we sailed away from Philippi </a:t>
            </a:r>
            <a:r>
              <a:rPr lang="en-US" b="1" dirty="0">
                <a:solidFill>
                  <a:srgbClr val="660033"/>
                </a:solidFill>
              </a:rPr>
              <a:t>after</a:t>
            </a:r>
            <a:r>
              <a:rPr lang="en-US" dirty="0"/>
              <a:t> the days of unleavened bread, and </a:t>
            </a:r>
            <a:r>
              <a:rPr lang="en-US" b="1" u="sng" dirty="0"/>
              <a:t>came</a:t>
            </a:r>
            <a:r>
              <a:rPr lang="en-US" dirty="0"/>
              <a:t> unto them </a:t>
            </a:r>
            <a:r>
              <a:rPr lang="en-US" b="1" u="sng" dirty="0">
                <a:solidFill>
                  <a:srgbClr val="660033"/>
                </a:solidFill>
              </a:rPr>
              <a:t>to Troas in five da</a:t>
            </a:r>
            <a:r>
              <a:rPr lang="en-US" b="1" dirty="0">
                <a:solidFill>
                  <a:srgbClr val="660033"/>
                </a:solidFill>
              </a:rPr>
              <a:t>y</a:t>
            </a:r>
            <a:r>
              <a:rPr lang="en-US" b="1" u="sng" dirty="0">
                <a:solidFill>
                  <a:srgbClr val="660033"/>
                </a:solidFill>
              </a:rPr>
              <a:t>s</a:t>
            </a:r>
            <a:r>
              <a:rPr lang="en-US" dirty="0">
                <a:solidFill>
                  <a:srgbClr val="660033"/>
                </a:solidFill>
              </a:rPr>
              <a:t>; </a:t>
            </a:r>
            <a:r>
              <a:rPr lang="en-US" dirty="0"/>
              <a:t>where we </a:t>
            </a:r>
            <a:r>
              <a:rPr lang="en-US" b="1" u="sng" dirty="0">
                <a:solidFill>
                  <a:srgbClr val="660033"/>
                </a:solidFill>
              </a:rPr>
              <a:t>abode seven da</a:t>
            </a:r>
            <a:r>
              <a:rPr lang="en-US" b="1" dirty="0">
                <a:solidFill>
                  <a:srgbClr val="660033"/>
                </a:solidFill>
              </a:rPr>
              <a:t>y</a:t>
            </a:r>
            <a:r>
              <a:rPr lang="en-US" b="1" u="sng" dirty="0">
                <a:solidFill>
                  <a:srgbClr val="660033"/>
                </a:solidFill>
              </a:rPr>
              <a:t>s</a:t>
            </a:r>
            <a:r>
              <a:rPr lang="en-US" dirty="0">
                <a:solidFill>
                  <a:srgbClr val="660033"/>
                </a:solidFill>
              </a:rPr>
              <a:t>.  </a:t>
            </a:r>
            <a:r>
              <a:rPr lang="en-US" sz="1700" dirty="0">
                <a:solidFill>
                  <a:srgbClr val="660033"/>
                </a:solidFill>
              </a:rPr>
              <a:t>[See note.*]</a:t>
            </a:r>
            <a:r>
              <a:rPr lang="en-US" sz="1900" dirty="0">
                <a:solidFill>
                  <a:srgbClr val="660033"/>
                </a:solidFill>
              </a:rPr>
              <a:t> </a:t>
            </a:r>
            <a:br>
              <a:rPr lang="en-US" sz="1900" dirty="0">
                <a:solidFill>
                  <a:srgbClr val="660033"/>
                </a:solidFill>
              </a:rPr>
            </a:br>
            <a:endParaRPr lang="en-US" dirty="0">
              <a:solidFill>
                <a:srgbClr val="660033"/>
              </a:solidFill>
            </a:endParaRPr>
          </a:p>
          <a:p>
            <a:pPr marL="0" indent="0">
              <a:buNone/>
            </a:pPr>
            <a:r>
              <a:rPr lang="en-US" b="1" dirty="0"/>
              <a:t>7</a:t>
            </a:r>
            <a:r>
              <a:rPr lang="en-US" dirty="0"/>
              <a:t>  And </a:t>
            </a:r>
            <a:r>
              <a:rPr lang="en-US" b="1" dirty="0"/>
              <a:t>upon </a:t>
            </a:r>
            <a:r>
              <a:rPr lang="en-US" b="1" dirty="0">
                <a:solidFill>
                  <a:srgbClr val="660066"/>
                </a:solidFill>
                <a:effectLst>
                  <a:glow rad="127000">
                    <a:srgbClr val="FFFF00"/>
                  </a:glow>
                </a:effectLst>
              </a:rPr>
              <a:t>the </a:t>
            </a:r>
            <a:r>
              <a:rPr lang="en-US" b="1" u="sng" dirty="0">
                <a:solidFill>
                  <a:srgbClr val="660066"/>
                </a:solidFill>
                <a:effectLst>
                  <a:glow rad="127000">
                    <a:srgbClr val="FFFF00"/>
                  </a:glow>
                </a:effectLst>
              </a:rPr>
              <a:t>first</a:t>
            </a:r>
            <a:r>
              <a:rPr lang="en-US" b="1" dirty="0">
                <a:solidFill>
                  <a:srgbClr val="660066"/>
                </a:solidFill>
                <a:effectLst>
                  <a:glow rad="127000">
                    <a:srgbClr val="FFFF00"/>
                  </a:glow>
                </a:effectLst>
              </a:rPr>
              <a:t> </a:t>
            </a:r>
            <a:r>
              <a:rPr lang="en-US" b="1" u="sng" dirty="0">
                <a:solidFill>
                  <a:srgbClr val="660066"/>
                </a:solidFill>
                <a:effectLst>
                  <a:glow rad="127000">
                    <a:srgbClr val="FFFF00"/>
                  </a:glow>
                </a:effectLst>
              </a:rPr>
              <a:t>da</a:t>
            </a:r>
            <a:r>
              <a:rPr lang="en-US" b="1" dirty="0">
                <a:solidFill>
                  <a:srgbClr val="660066"/>
                </a:solidFill>
                <a:effectLst>
                  <a:glow rad="127000">
                    <a:srgbClr val="FFFF00"/>
                  </a:glow>
                </a:effectLst>
              </a:rPr>
              <a:t>y of the week</a:t>
            </a:r>
            <a:r>
              <a:rPr lang="en-US" dirty="0">
                <a:solidFill>
                  <a:srgbClr val="660066"/>
                </a:solidFill>
              </a:rPr>
              <a:t>, </a:t>
            </a:r>
            <a:r>
              <a:rPr lang="en-US" dirty="0"/>
              <a:t>when the disciples came together to break bread, </a:t>
            </a:r>
            <a:r>
              <a:rPr lang="en-US" b="1" dirty="0"/>
              <a:t>Paul preached unto them</a:t>
            </a:r>
            <a:r>
              <a:rPr lang="en-US" dirty="0"/>
              <a:t>, </a:t>
            </a:r>
            <a:r>
              <a:rPr lang="en-US" b="1" dirty="0"/>
              <a:t>ready to </a:t>
            </a:r>
            <a:r>
              <a:rPr lang="en-US" b="1" u="sng" dirty="0">
                <a:solidFill>
                  <a:srgbClr val="660033"/>
                </a:solidFill>
              </a:rPr>
              <a:t>de</a:t>
            </a:r>
            <a:r>
              <a:rPr lang="en-US" b="1" dirty="0">
                <a:solidFill>
                  <a:srgbClr val="660033"/>
                </a:solidFill>
              </a:rPr>
              <a:t>p</a:t>
            </a:r>
            <a:r>
              <a:rPr lang="en-US" b="1" u="sng" dirty="0">
                <a:solidFill>
                  <a:srgbClr val="660033"/>
                </a:solidFill>
              </a:rPr>
              <a:t>art on the morrow</a:t>
            </a:r>
            <a:r>
              <a:rPr lang="en-US" b="1" dirty="0"/>
              <a:t> </a:t>
            </a:r>
            <a:r>
              <a:rPr lang="en-US" sz="2200" b="1" dirty="0"/>
              <a:t>[G1887; the day after]</a:t>
            </a:r>
            <a:r>
              <a:rPr lang="en-US" sz="2200" dirty="0"/>
              <a:t>; </a:t>
            </a:r>
            <a:r>
              <a:rPr lang="en-US" dirty="0"/>
              <a:t>and continued his speech until </a:t>
            </a:r>
            <a:r>
              <a:rPr lang="en-US" b="1" u="sng" dirty="0"/>
              <a:t>midni</a:t>
            </a:r>
            <a:r>
              <a:rPr lang="en-US" b="1" dirty="0"/>
              <a:t>g</a:t>
            </a:r>
            <a:r>
              <a:rPr lang="en-US" b="1" u="sng" dirty="0"/>
              <a:t>ht</a:t>
            </a:r>
            <a:r>
              <a:rPr lang="en-US" dirty="0"/>
              <a:t>.</a:t>
            </a:r>
            <a:br>
              <a:rPr lang="en-US" dirty="0"/>
            </a:br>
            <a:endParaRPr lang="en-US" sz="1300" dirty="0"/>
          </a:p>
          <a:p>
            <a:pPr marL="0" indent="0">
              <a:buNone/>
            </a:pPr>
            <a:r>
              <a:rPr lang="en-US" b="1" dirty="0" err="1">
                <a:solidFill>
                  <a:srgbClr val="660033"/>
                </a:solidFill>
              </a:rPr>
              <a:t>Eutychus</a:t>
            </a:r>
            <a:r>
              <a:rPr lang="en-US" b="1" dirty="0">
                <a:solidFill>
                  <a:srgbClr val="660033"/>
                </a:solidFill>
              </a:rPr>
              <a:t>  Restoration Event </a:t>
            </a:r>
            <a:r>
              <a:rPr lang="en-US" dirty="0">
                <a:solidFill>
                  <a:srgbClr val="660033"/>
                </a:solidFill>
              </a:rPr>
              <a:t> [Acts 20:8-12]</a:t>
            </a:r>
          </a:p>
          <a:p>
            <a:pPr marL="0" indent="0">
              <a:buNone/>
            </a:pPr>
            <a:endParaRPr lang="en-US" sz="1300" dirty="0">
              <a:solidFill>
                <a:srgbClr val="660033"/>
              </a:solidFill>
            </a:endParaRPr>
          </a:p>
          <a:p>
            <a:pPr marL="0" indent="0">
              <a:buNone/>
            </a:pPr>
            <a:r>
              <a:rPr lang="en-US" b="1" dirty="0"/>
              <a:t>11</a:t>
            </a:r>
            <a:r>
              <a:rPr lang="en-US" dirty="0"/>
              <a:t>  When he therefore was come up again, and had broken bread, and eaten, and talked a long while, </a:t>
            </a:r>
            <a:r>
              <a:rPr lang="en-US" b="1" dirty="0"/>
              <a:t>even till </a:t>
            </a:r>
            <a:r>
              <a:rPr lang="en-US" b="1" u="sng" dirty="0">
                <a:solidFill>
                  <a:srgbClr val="660033"/>
                </a:solidFill>
              </a:rPr>
              <a:t>break of da</a:t>
            </a:r>
            <a:r>
              <a:rPr lang="en-US" b="1" dirty="0">
                <a:solidFill>
                  <a:srgbClr val="660033"/>
                </a:solidFill>
              </a:rPr>
              <a:t>y, </a:t>
            </a:r>
            <a:r>
              <a:rPr lang="en-US" b="1" dirty="0"/>
              <a:t>so he departed </a:t>
            </a:r>
            <a:r>
              <a:rPr lang="en-US" dirty="0"/>
              <a:t>[by foot </a:t>
            </a:r>
            <a:r>
              <a:rPr lang="en-US" dirty="0" err="1"/>
              <a:t>vs</a:t>
            </a:r>
            <a:r>
              <a:rPr lang="en-US" dirty="0"/>
              <a:t> 13 – the others sailed].</a:t>
            </a:r>
          </a:p>
          <a:p>
            <a:endParaRPr lang="en-US" dirty="0"/>
          </a:p>
        </p:txBody>
      </p:sp>
      <p:sp>
        <p:nvSpPr>
          <p:cNvPr id="10" name="Title 1"/>
          <p:cNvSpPr txBox="1">
            <a:spLocks/>
          </p:cNvSpPr>
          <p:nvPr/>
        </p:nvSpPr>
        <p:spPr>
          <a:xfrm>
            <a:off x="419100" y="38100"/>
            <a:ext cx="5459186"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100" b="1" dirty="0">
                <a:solidFill>
                  <a:schemeClr val="bg2">
                    <a:lumMod val="50000"/>
                  </a:schemeClr>
                </a:solidFill>
              </a:rPr>
              <a:t>i)</a:t>
            </a:r>
            <a:r>
              <a:rPr lang="en-US" sz="5400" b="1" dirty="0">
                <a:solidFill>
                  <a:schemeClr val="bg2">
                    <a:lumMod val="50000"/>
                  </a:schemeClr>
                </a:solidFill>
              </a:rPr>
              <a:t> Philippi to Troas</a:t>
            </a:r>
          </a:p>
        </p:txBody>
      </p:sp>
      <p:pic>
        <p:nvPicPr>
          <p:cNvPr id="6146" name="Picture 2" descr="C:\Users\Rae\Desktop\Paul &amp; Pentecost\Maps 3rd journey\used maps\Paul's 3rd journey 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60358" y="657225"/>
            <a:ext cx="5715000" cy="4143375"/>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Oval 5"/>
          <p:cNvSpPr/>
          <p:nvPr/>
        </p:nvSpPr>
        <p:spPr>
          <a:xfrm>
            <a:off x="12525742" y="4620712"/>
            <a:ext cx="162046" cy="173620"/>
          </a:xfrm>
          <a:prstGeom prst="ellipse">
            <a:avLst/>
          </a:prstGeom>
          <a:solidFill>
            <a:schemeClr val="accent5">
              <a:lumMod val="75000"/>
            </a:schemeClr>
          </a:solidFill>
          <a:ln>
            <a:solidFill>
              <a:srgbClr val="00206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687788" y="5257926"/>
            <a:ext cx="162046" cy="173620"/>
          </a:xfrm>
          <a:prstGeom prst="ellipse">
            <a:avLst/>
          </a:prstGeom>
          <a:solidFill>
            <a:schemeClr val="accent5">
              <a:lumMod val="75000"/>
            </a:schemeClr>
          </a:solidFill>
          <a:ln>
            <a:solidFill>
              <a:srgbClr val="008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444719" y="3957573"/>
            <a:ext cx="162046" cy="173620"/>
          </a:xfrm>
          <a:prstGeom prst="ellipse">
            <a:avLst/>
          </a:prstGeom>
          <a:solidFill>
            <a:schemeClr val="accent5">
              <a:lumMod val="75000"/>
            </a:schemeClr>
          </a:solidFill>
          <a:ln>
            <a:solidFill>
              <a:srgbClr val="9900FF"/>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404625" y="1108132"/>
            <a:ext cx="155575" cy="165100"/>
          </a:xfrm>
          <a:prstGeom prst="ellipse">
            <a:avLst/>
          </a:prstGeom>
          <a:solidFill>
            <a:srgbClr val="FFFF00"/>
          </a:solidFill>
          <a:ln>
            <a:solidFill>
              <a:srgbClr val="FFFF00"/>
            </a:solidFill>
          </a:ln>
          <a:effectLst>
            <a:glow rad="228600">
              <a:schemeClr val="accent6">
                <a:satMod val="175000"/>
                <a:alpha val="7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975062" y="1273232"/>
            <a:ext cx="155575" cy="165100"/>
          </a:xfrm>
          <a:prstGeom prst="ellipse">
            <a:avLst/>
          </a:prstGeom>
          <a:solidFill>
            <a:srgbClr val="FFFF00"/>
          </a:solidFill>
          <a:ln>
            <a:solidFill>
              <a:srgbClr val="FFFF00"/>
            </a:solidFill>
          </a:ln>
          <a:effectLst>
            <a:glow rad="228600">
              <a:schemeClr val="accent6">
                <a:satMod val="175000"/>
                <a:alpha val="7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Rae\Desktop\eutychus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9406" y="3032565"/>
            <a:ext cx="2417905" cy="341660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sz="quarter" idx="13"/>
          </p:nvPr>
        </p:nvSpPr>
        <p:spPr>
          <a:xfrm>
            <a:off x="8917858" y="4897119"/>
            <a:ext cx="2857500" cy="1629269"/>
          </a:xfrm>
        </p:spPr>
        <p:txBody>
          <a:bodyPr>
            <a:normAutofit fontScale="92500" lnSpcReduction="20000"/>
            <a:scene3d>
              <a:camera prst="orthographicFront"/>
              <a:lightRig rig="threePt" dir="t"/>
            </a:scene3d>
            <a:sp3d extrusionH="57150">
              <a:bevelT w="38100" h="38100"/>
            </a:sp3d>
          </a:bodyPr>
          <a:lstStyle/>
          <a:p>
            <a:pPr marL="0" indent="0" algn="ctr">
              <a:buNone/>
            </a:pPr>
            <a:r>
              <a:rPr lang="en-US" sz="2000" b="1" dirty="0"/>
              <a:t>*Note:  </a:t>
            </a:r>
            <a:r>
              <a:rPr lang="en-US" sz="2000" dirty="0" err="1"/>
              <a:t>Vs</a:t>
            </a:r>
            <a:r>
              <a:rPr lang="en-US" sz="2000" dirty="0"/>
              <a:t> 6 says </a:t>
            </a:r>
            <a:r>
              <a:rPr lang="en-US" sz="2000" b="1" dirty="0"/>
              <a:t>“after the days of unleavened bread”</a:t>
            </a:r>
            <a:r>
              <a:rPr lang="en-US" sz="2000" dirty="0"/>
              <a:t> … </a:t>
            </a:r>
            <a:r>
              <a:rPr lang="en-US" sz="2000" b="1" u="sng" dirty="0">
                <a:solidFill>
                  <a:schemeClr val="tx1">
                    <a:lumMod val="75000"/>
                    <a:lumOff val="25000"/>
                  </a:schemeClr>
                </a:solidFill>
              </a:rPr>
              <a:t>not</a:t>
            </a:r>
            <a:r>
              <a:rPr lang="en-US" sz="2000" dirty="0"/>
              <a:t> </a:t>
            </a:r>
            <a:br>
              <a:rPr lang="en-US" sz="2000" dirty="0"/>
            </a:br>
            <a:r>
              <a:rPr lang="en-US" sz="2000" b="1" dirty="0">
                <a:solidFill>
                  <a:srgbClr val="660033"/>
                </a:solidFill>
              </a:rPr>
              <a:t>“many days after...” </a:t>
            </a:r>
            <a:br>
              <a:rPr lang="en-US" sz="2000" b="1" dirty="0">
                <a:solidFill>
                  <a:srgbClr val="660033"/>
                </a:solidFill>
              </a:rPr>
            </a:br>
            <a:r>
              <a:rPr lang="en-US" sz="2000" dirty="0"/>
              <a:t> This information will be carefully charted.</a:t>
            </a:r>
          </a:p>
        </p:txBody>
      </p:sp>
    </p:spTree>
    <p:extLst>
      <p:ext uri="{BB962C8B-B14F-4D97-AF65-F5344CB8AC3E}">
        <p14:creationId xmlns:p14="http://schemas.microsoft.com/office/powerpoint/2010/main" val="415879273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3000"/>
                            </p:stCondLst>
                            <p:childTnLst>
                              <p:par>
                                <p:cTn id="22" presetID="26" presetClass="entr" presetSubtype="0" fill="hold" grpId="0" nodeType="afterEffect">
                                  <p:stCondLst>
                                    <p:cond delay="200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80">
                                          <p:stCondLst>
                                            <p:cond delay="0"/>
                                          </p:stCondLst>
                                        </p:cTn>
                                        <p:tgtEl>
                                          <p:spTgt spid="11"/>
                                        </p:tgtEl>
                                      </p:cBhvr>
                                    </p:animEffect>
                                    <p:anim calcmode="lin" valueType="num">
                                      <p:cBhvr>
                                        <p:cTn id="2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0" dur="26">
                                          <p:stCondLst>
                                            <p:cond delay="650"/>
                                          </p:stCondLst>
                                        </p:cTn>
                                        <p:tgtEl>
                                          <p:spTgt spid="11"/>
                                        </p:tgtEl>
                                      </p:cBhvr>
                                      <p:to x="100000" y="60000"/>
                                    </p:animScale>
                                    <p:animScale>
                                      <p:cBhvr>
                                        <p:cTn id="31" dur="166" decel="50000">
                                          <p:stCondLst>
                                            <p:cond delay="676"/>
                                          </p:stCondLst>
                                        </p:cTn>
                                        <p:tgtEl>
                                          <p:spTgt spid="11"/>
                                        </p:tgtEl>
                                      </p:cBhvr>
                                      <p:to x="100000" y="100000"/>
                                    </p:animScale>
                                    <p:animScale>
                                      <p:cBhvr>
                                        <p:cTn id="32" dur="26">
                                          <p:stCondLst>
                                            <p:cond delay="1312"/>
                                          </p:stCondLst>
                                        </p:cTn>
                                        <p:tgtEl>
                                          <p:spTgt spid="11"/>
                                        </p:tgtEl>
                                      </p:cBhvr>
                                      <p:to x="100000" y="80000"/>
                                    </p:animScale>
                                    <p:animScale>
                                      <p:cBhvr>
                                        <p:cTn id="33" dur="166" decel="50000">
                                          <p:stCondLst>
                                            <p:cond delay="1338"/>
                                          </p:stCondLst>
                                        </p:cTn>
                                        <p:tgtEl>
                                          <p:spTgt spid="11"/>
                                        </p:tgtEl>
                                      </p:cBhvr>
                                      <p:to x="100000" y="100000"/>
                                    </p:animScale>
                                    <p:animScale>
                                      <p:cBhvr>
                                        <p:cTn id="34" dur="26">
                                          <p:stCondLst>
                                            <p:cond delay="1642"/>
                                          </p:stCondLst>
                                        </p:cTn>
                                        <p:tgtEl>
                                          <p:spTgt spid="11"/>
                                        </p:tgtEl>
                                      </p:cBhvr>
                                      <p:to x="100000" y="90000"/>
                                    </p:animScale>
                                    <p:animScale>
                                      <p:cBhvr>
                                        <p:cTn id="35" dur="166" decel="50000">
                                          <p:stCondLst>
                                            <p:cond delay="1668"/>
                                          </p:stCondLst>
                                        </p:cTn>
                                        <p:tgtEl>
                                          <p:spTgt spid="11"/>
                                        </p:tgtEl>
                                      </p:cBhvr>
                                      <p:to x="100000" y="100000"/>
                                    </p:animScale>
                                    <p:animScale>
                                      <p:cBhvr>
                                        <p:cTn id="36" dur="26">
                                          <p:stCondLst>
                                            <p:cond delay="1808"/>
                                          </p:stCondLst>
                                        </p:cTn>
                                        <p:tgtEl>
                                          <p:spTgt spid="11"/>
                                        </p:tgtEl>
                                      </p:cBhvr>
                                      <p:to x="100000" y="95000"/>
                                    </p:animScale>
                                    <p:animScale>
                                      <p:cBhvr>
                                        <p:cTn id="37" dur="166" decel="50000">
                                          <p:stCondLst>
                                            <p:cond delay="1834"/>
                                          </p:stCondLst>
                                        </p:cTn>
                                        <p:tgtEl>
                                          <p:spTgt spid="1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1000"/>
                                        <p:tgtEl>
                                          <p:spTgt spid="3">
                                            <p:txEl>
                                              <p:pRg st="2" end="2"/>
                                            </p:txEl>
                                          </p:spTgt>
                                        </p:tgtEl>
                                      </p:cBhvr>
                                    </p:animEffect>
                                    <p:anim calcmode="lin" valueType="num">
                                      <p:cBhvr>
                                        <p:cTn id="4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1000"/>
                                        <p:tgtEl>
                                          <p:spTgt spid="3">
                                            <p:txEl>
                                              <p:pRg st="4" end="4"/>
                                            </p:txEl>
                                          </p:spTgt>
                                        </p:tgtEl>
                                      </p:cBhvr>
                                    </p:animEffect>
                                    <p:anim calcmode="lin" valueType="num">
                                      <p:cBhvr>
                                        <p:cTn id="4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8" presetClass="entr" presetSubtype="32" fill="hold" nodeType="afterEffect">
                                  <p:stCondLst>
                                    <p:cond delay="1000"/>
                                  </p:stCondLst>
                                  <p:childTnLst>
                                    <p:set>
                                      <p:cBhvr>
                                        <p:cTn id="52" dur="1" fill="hold">
                                          <p:stCondLst>
                                            <p:cond delay="0"/>
                                          </p:stCondLst>
                                        </p:cTn>
                                        <p:tgtEl>
                                          <p:spTgt spid="1027"/>
                                        </p:tgtEl>
                                        <p:attrNameLst>
                                          <p:attrName>style.visibility</p:attrName>
                                        </p:attrNameLst>
                                      </p:cBhvr>
                                      <p:to>
                                        <p:strVal val="visible"/>
                                      </p:to>
                                    </p:set>
                                    <p:animEffect transition="in" filter="diamond(out)">
                                      <p:cBhvr>
                                        <p:cTn id="53" dur="2000"/>
                                        <p:tgtEl>
                                          <p:spTgt spid="1027"/>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12">
                                            <p:txEl>
                                              <p:pRg st="0" end="0"/>
                                            </p:txEl>
                                          </p:spTgt>
                                        </p:tgtEl>
                                        <p:attrNameLst>
                                          <p:attrName>style.visibility</p:attrName>
                                        </p:attrNameLst>
                                      </p:cBhvr>
                                      <p:to>
                                        <p:strVal val="visible"/>
                                      </p:to>
                                    </p:set>
                                    <p:animEffect transition="in" filter="fade">
                                      <p:cBhvr>
                                        <p:cTn id="58" dur="1000"/>
                                        <p:tgtEl>
                                          <p:spTgt spid="12">
                                            <p:txEl>
                                              <p:pRg st="0" end="0"/>
                                            </p:txEl>
                                          </p:spTgt>
                                        </p:tgtEl>
                                      </p:cBhvr>
                                    </p:animEffect>
                                    <p:anim calcmode="lin" valueType="num">
                                      <p:cBhvr>
                                        <p:cTn id="5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54</a:t>
            </a:fld>
            <a:endParaRPr lang="en-US" dirty="0"/>
          </a:p>
        </p:txBody>
      </p:sp>
      <p:sp>
        <p:nvSpPr>
          <p:cNvPr id="8" name="Content Placeholder 7"/>
          <p:cNvSpPr>
            <a:spLocks noGrp="1"/>
          </p:cNvSpPr>
          <p:nvPr>
            <p:ph sz="quarter" idx="14"/>
          </p:nvPr>
        </p:nvSpPr>
        <p:spPr>
          <a:xfrm>
            <a:off x="486701" y="831748"/>
            <a:ext cx="5284834" cy="5792964"/>
          </a:xfrm>
        </p:spPr>
        <p:txBody>
          <a:bodyPr>
            <a:normAutofit fontScale="85000" lnSpcReduction="20000"/>
            <a:scene3d>
              <a:camera prst="orthographicFront"/>
              <a:lightRig rig="threePt" dir="t"/>
            </a:scene3d>
            <a:sp3d extrusionH="57150">
              <a:bevelT w="38100" h="38100"/>
            </a:sp3d>
          </a:bodyPr>
          <a:lstStyle/>
          <a:p>
            <a:pPr marL="0" indent="0">
              <a:buNone/>
            </a:pPr>
            <a:r>
              <a:rPr lang="en-US" b="1" dirty="0"/>
              <a:t>20:13</a:t>
            </a:r>
            <a:r>
              <a:rPr lang="en-US" dirty="0"/>
              <a:t>  And we went before to ship, </a:t>
            </a:r>
            <a:br>
              <a:rPr lang="en-US" dirty="0"/>
            </a:br>
            <a:r>
              <a:rPr lang="en-US" dirty="0"/>
              <a:t>and </a:t>
            </a:r>
            <a:r>
              <a:rPr lang="en-US" b="1" dirty="0"/>
              <a:t>sailed unto </a:t>
            </a:r>
            <a:r>
              <a:rPr lang="en-US" b="1" dirty="0" err="1">
                <a:solidFill>
                  <a:srgbClr val="660033"/>
                </a:solidFill>
              </a:rPr>
              <a:t>Assos</a:t>
            </a:r>
            <a:r>
              <a:rPr lang="en-US" dirty="0">
                <a:solidFill>
                  <a:srgbClr val="660033"/>
                </a:solidFill>
              </a:rPr>
              <a:t>, </a:t>
            </a:r>
            <a:r>
              <a:rPr lang="en-US" dirty="0"/>
              <a:t>there intending </a:t>
            </a:r>
            <a:br>
              <a:rPr lang="en-US" dirty="0"/>
            </a:br>
            <a:r>
              <a:rPr lang="en-US" dirty="0"/>
              <a:t>to take in Paul: for so had he appointed, </a:t>
            </a:r>
            <a:br>
              <a:rPr lang="en-US" dirty="0"/>
            </a:br>
            <a:r>
              <a:rPr lang="en-US" b="1" dirty="0"/>
              <a:t>minding himself to go afoot</a:t>
            </a:r>
            <a:r>
              <a:rPr lang="en-US" dirty="0"/>
              <a:t>.</a:t>
            </a:r>
          </a:p>
          <a:p>
            <a:pPr marL="0" indent="0">
              <a:buNone/>
            </a:pPr>
            <a:endParaRPr lang="en-US" sz="1500" dirty="0"/>
          </a:p>
          <a:p>
            <a:pPr marL="0" indent="0">
              <a:buNone/>
            </a:pPr>
            <a:r>
              <a:rPr lang="en-US" b="1" dirty="0"/>
              <a:t>14</a:t>
            </a:r>
            <a:r>
              <a:rPr lang="en-US" dirty="0"/>
              <a:t>  And when </a:t>
            </a:r>
            <a:r>
              <a:rPr lang="en-US" b="1" dirty="0"/>
              <a:t>he met with us at </a:t>
            </a:r>
            <a:r>
              <a:rPr lang="en-US" b="1" dirty="0" err="1"/>
              <a:t>Assos</a:t>
            </a:r>
            <a:r>
              <a:rPr lang="en-US" dirty="0"/>
              <a:t>, </a:t>
            </a:r>
            <a:br>
              <a:rPr lang="en-US" dirty="0"/>
            </a:br>
            <a:r>
              <a:rPr lang="en-US" u="sng" dirty="0"/>
              <a:t>we took him in</a:t>
            </a:r>
            <a:r>
              <a:rPr lang="en-US" dirty="0"/>
              <a:t>, </a:t>
            </a:r>
            <a:br>
              <a:rPr lang="en-US" dirty="0"/>
            </a:br>
            <a:r>
              <a:rPr lang="en-US" dirty="0"/>
              <a:t>and </a:t>
            </a:r>
            <a:r>
              <a:rPr lang="en-US" b="1" dirty="0"/>
              <a:t>came to </a:t>
            </a:r>
            <a:r>
              <a:rPr lang="en-US" b="1" dirty="0" err="1">
                <a:solidFill>
                  <a:srgbClr val="660033"/>
                </a:solidFill>
              </a:rPr>
              <a:t>Mitylene</a:t>
            </a:r>
            <a:r>
              <a:rPr lang="en-US" dirty="0">
                <a:solidFill>
                  <a:srgbClr val="660033"/>
                </a:solidFill>
              </a:rPr>
              <a:t>.</a:t>
            </a:r>
          </a:p>
          <a:p>
            <a:pPr marL="0" indent="0">
              <a:buNone/>
            </a:pPr>
            <a:endParaRPr lang="en-US" sz="1600" dirty="0"/>
          </a:p>
          <a:p>
            <a:pPr marL="0" indent="0">
              <a:buNone/>
            </a:pPr>
            <a:r>
              <a:rPr lang="en-US" b="1" dirty="0"/>
              <a:t>15</a:t>
            </a:r>
            <a:r>
              <a:rPr lang="en-US" dirty="0"/>
              <a:t>  And we </a:t>
            </a:r>
            <a:r>
              <a:rPr lang="en-US" b="1" dirty="0"/>
              <a:t>sailed</a:t>
            </a:r>
            <a:r>
              <a:rPr lang="en-US" dirty="0"/>
              <a:t> thence, and came </a:t>
            </a:r>
            <a:br>
              <a:rPr lang="en-US" dirty="0"/>
            </a:br>
            <a:r>
              <a:rPr lang="en-US" b="1" dirty="0"/>
              <a:t>the next day over against </a:t>
            </a:r>
            <a:r>
              <a:rPr lang="en-US" b="1" dirty="0">
                <a:solidFill>
                  <a:srgbClr val="660033"/>
                </a:solidFill>
              </a:rPr>
              <a:t>Chios</a:t>
            </a:r>
            <a:r>
              <a:rPr lang="en-US" dirty="0">
                <a:solidFill>
                  <a:srgbClr val="660033"/>
                </a:solidFill>
              </a:rPr>
              <a:t>;</a:t>
            </a:r>
            <a:r>
              <a:rPr lang="en-US" dirty="0"/>
              <a:t> and </a:t>
            </a:r>
            <a:br>
              <a:rPr lang="en-US" dirty="0"/>
            </a:br>
            <a:r>
              <a:rPr lang="en-US" b="1" dirty="0"/>
              <a:t>the next day we arrived at </a:t>
            </a:r>
            <a:r>
              <a:rPr lang="en-US" b="1" dirty="0">
                <a:solidFill>
                  <a:srgbClr val="660033"/>
                </a:solidFill>
              </a:rPr>
              <a:t>Samos</a:t>
            </a:r>
            <a:r>
              <a:rPr lang="en-US" dirty="0">
                <a:solidFill>
                  <a:srgbClr val="660033"/>
                </a:solidFill>
              </a:rPr>
              <a:t>,</a:t>
            </a:r>
            <a:r>
              <a:rPr lang="en-US" dirty="0"/>
              <a:t> and </a:t>
            </a:r>
            <a:br>
              <a:rPr lang="en-US" dirty="0"/>
            </a:br>
            <a:r>
              <a:rPr lang="en-US" b="1" dirty="0"/>
              <a:t>tarried at </a:t>
            </a:r>
            <a:r>
              <a:rPr lang="en-US" b="1" dirty="0" err="1">
                <a:solidFill>
                  <a:srgbClr val="660033"/>
                </a:solidFill>
              </a:rPr>
              <a:t>Trogyllium</a:t>
            </a:r>
            <a:r>
              <a:rPr lang="en-US" dirty="0">
                <a:solidFill>
                  <a:srgbClr val="660033"/>
                </a:solidFill>
              </a:rPr>
              <a:t>;</a:t>
            </a:r>
            <a:r>
              <a:rPr lang="en-US" dirty="0"/>
              <a:t> and </a:t>
            </a:r>
            <a:br>
              <a:rPr lang="en-US" dirty="0"/>
            </a:br>
            <a:r>
              <a:rPr lang="en-US" b="1" dirty="0"/>
              <a:t>the next day we came to </a:t>
            </a:r>
            <a:r>
              <a:rPr lang="en-US" b="1" dirty="0">
                <a:solidFill>
                  <a:srgbClr val="660033"/>
                </a:solidFill>
              </a:rPr>
              <a:t>Miletus</a:t>
            </a:r>
            <a:r>
              <a:rPr lang="en-US" dirty="0">
                <a:solidFill>
                  <a:srgbClr val="660033"/>
                </a:solidFill>
              </a:rPr>
              <a:t>.</a:t>
            </a:r>
          </a:p>
          <a:p>
            <a:pPr marL="0" indent="0">
              <a:buNone/>
            </a:pPr>
            <a:endParaRPr lang="en-US" sz="1400" dirty="0"/>
          </a:p>
          <a:p>
            <a:pPr marL="0" indent="0">
              <a:buNone/>
            </a:pPr>
            <a:r>
              <a:rPr lang="en-US" b="1" dirty="0"/>
              <a:t>16</a:t>
            </a:r>
            <a:r>
              <a:rPr lang="en-US" dirty="0"/>
              <a:t>  For Paul had determined to sail by Ephesus, because he would not spend the time in Asia: </a:t>
            </a:r>
            <a:br>
              <a:rPr lang="en-US" dirty="0"/>
            </a:br>
            <a:r>
              <a:rPr lang="en-US" b="1" dirty="0"/>
              <a:t>for he hasted </a:t>
            </a:r>
            <a:r>
              <a:rPr lang="en-US" sz="1900" dirty="0">
                <a:solidFill>
                  <a:srgbClr val="A50021"/>
                </a:solidFill>
              </a:rPr>
              <a:t>[an </a:t>
            </a:r>
            <a:r>
              <a:rPr lang="en-US" sz="1900" b="1" u="sng" dirty="0">
                <a:solidFill>
                  <a:srgbClr val="A50021"/>
                </a:solidFill>
              </a:rPr>
              <a:t>ur</a:t>
            </a:r>
            <a:r>
              <a:rPr lang="en-US" sz="1900" b="1" dirty="0">
                <a:solidFill>
                  <a:srgbClr val="A50021"/>
                </a:solidFill>
              </a:rPr>
              <a:t>g</a:t>
            </a:r>
            <a:r>
              <a:rPr lang="en-US" sz="1900" b="1" u="sng" dirty="0">
                <a:solidFill>
                  <a:srgbClr val="A50021"/>
                </a:solidFill>
              </a:rPr>
              <a:t>enc</a:t>
            </a:r>
            <a:r>
              <a:rPr lang="en-US" sz="1900" b="1" dirty="0">
                <a:solidFill>
                  <a:srgbClr val="A50021"/>
                </a:solidFill>
              </a:rPr>
              <a:t>y</a:t>
            </a:r>
            <a:r>
              <a:rPr lang="en-US" sz="1900" dirty="0">
                <a:solidFill>
                  <a:srgbClr val="A50021"/>
                </a:solidFill>
              </a:rPr>
              <a:t>],</a:t>
            </a:r>
            <a:r>
              <a:rPr lang="en-US" sz="1900" b="1" dirty="0">
                <a:solidFill>
                  <a:srgbClr val="A50021"/>
                </a:solidFill>
              </a:rPr>
              <a:t> </a:t>
            </a:r>
            <a:r>
              <a:rPr lang="en-US" b="1" dirty="0"/>
              <a:t>if it were possible for him, to be at Jerusalem the day of Pentecost.</a:t>
            </a:r>
          </a:p>
          <a:p>
            <a:pPr marL="0" indent="0">
              <a:buNone/>
            </a:pPr>
            <a:r>
              <a:rPr lang="en-US" sz="1400" dirty="0"/>
              <a:t> </a:t>
            </a:r>
          </a:p>
          <a:p>
            <a:pPr marL="0" indent="0">
              <a:buNone/>
            </a:pPr>
            <a:r>
              <a:rPr lang="en-US" b="1" dirty="0"/>
              <a:t>17</a:t>
            </a:r>
            <a:r>
              <a:rPr lang="en-US" dirty="0"/>
              <a:t>  And </a:t>
            </a:r>
            <a:r>
              <a:rPr lang="en-US" b="1" dirty="0"/>
              <a:t>from Miletus he sent to </a:t>
            </a:r>
            <a:r>
              <a:rPr lang="en-US" b="1" dirty="0">
                <a:solidFill>
                  <a:srgbClr val="660033"/>
                </a:solidFill>
              </a:rPr>
              <a:t>Ephesus</a:t>
            </a:r>
            <a:r>
              <a:rPr lang="en-US" dirty="0">
                <a:solidFill>
                  <a:srgbClr val="660033"/>
                </a:solidFill>
              </a:rPr>
              <a:t>,</a:t>
            </a:r>
            <a:r>
              <a:rPr lang="en-US" dirty="0"/>
              <a:t> and called the elders of the church.</a:t>
            </a:r>
          </a:p>
        </p:txBody>
      </p:sp>
      <p:sp>
        <p:nvSpPr>
          <p:cNvPr id="6" name="Title 1"/>
          <p:cNvSpPr txBox="1">
            <a:spLocks/>
          </p:cNvSpPr>
          <p:nvPr/>
        </p:nvSpPr>
        <p:spPr>
          <a:xfrm>
            <a:off x="508000" y="143183"/>
            <a:ext cx="5100865"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100" b="1" dirty="0">
                <a:solidFill>
                  <a:schemeClr val="bg2">
                    <a:lumMod val="50000"/>
                  </a:schemeClr>
                </a:solidFill>
              </a:rPr>
              <a:t>ii)</a:t>
            </a:r>
            <a:r>
              <a:rPr lang="en-US" sz="5400" b="1" dirty="0">
                <a:solidFill>
                  <a:schemeClr val="bg2">
                    <a:lumMod val="50000"/>
                  </a:schemeClr>
                </a:solidFill>
              </a:rPr>
              <a:t> Troas to Miletus</a:t>
            </a:r>
          </a:p>
        </p:txBody>
      </p:sp>
      <p:pic>
        <p:nvPicPr>
          <p:cNvPr id="9" name="Picture 2" descr="C:\Users\Rae\Desktop\Paul &amp; Pentecost\Maps 3rd journey\used maps\Paul's 3rd journey 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60358" y="372097"/>
            <a:ext cx="5715000" cy="4143375"/>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sz="quarter" idx="13"/>
          </p:nvPr>
        </p:nvSpPr>
        <p:spPr>
          <a:xfrm>
            <a:off x="6263148" y="4585220"/>
            <a:ext cx="5281323" cy="2267872"/>
          </a:xfrm>
        </p:spPr>
        <p:txBody>
          <a:bodyPr>
            <a:normAutofit fontScale="92500" lnSpcReduction="10000"/>
            <a:scene3d>
              <a:camera prst="orthographicFront"/>
              <a:lightRig rig="threePt" dir="t"/>
            </a:scene3d>
            <a:sp3d extrusionH="57150">
              <a:bevelT w="38100" h="38100"/>
            </a:sp3d>
          </a:bodyPr>
          <a:lstStyle/>
          <a:p>
            <a:pPr marL="0" indent="0">
              <a:buNone/>
            </a:pPr>
            <a:r>
              <a:rPr lang="en-US" b="1" dirty="0">
                <a:solidFill>
                  <a:srgbClr val="660033"/>
                </a:solidFill>
              </a:rPr>
              <a:t>Ephesus Elders Summoned to hear Paul’s last words of Farewell</a:t>
            </a:r>
            <a:r>
              <a:rPr lang="en-US" dirty="0">
                <a:solidFill>
                  <a:srgbClr val="660033"/>
                </a:solidFill>
              </a:rPr>
              <a:t>  [Acts 20:18-38]</a:t>
            </a:r>
            <a:endParaRPr lang="en-US" dirty="0"/>
          </a:p>
          <a:p>
            <a:pPr marL="0" indent="0">
              <a:buNone/>
            </a:pPr>
            <a:endParaRPr lang="en-US" sz="600" b="1" dirty="0"/>
          </a:p>
          <a:p>
            <a:pPr marL="0" indent="0">
              <a:buNone/>
            </a:pPr>
            <a:r>
              <a:rPr lang="en-US" b="1" dirty="0"/>
              <a:t>20:38</a:t>
            </a:r>
            <a:r>
              <a:rPr lang="en-US" dirty="0"/>
              <a:t>  Sorrowing most of all for the words which he </a:t>
            </a:r>
            <a:r>
              <a:rPr lang="en-US" dirty="0" err="1"/>
              <a:t>spake</a:t>
            </a:r>
            <a:r>
              <a:rPr lang="en-US" dirty="0"/>
              <a:t>, that they should see his face no more.  And they </a:t>
            </a:r>
            <a:r>
              <a:rPr lang="en-US" sz="1800" dirty="0">
                <a:solidFill>
                  <a:srgbClr val="660033"/>
                </a:solidFill>
              </a:rPr>
              <a:t>[the elders from Ephesus]</a:t>
            </a:r>
            <a:r>
              <a:rPr lang="en-US" dirty="0"/>
              <a:t> accompanied him unto the ship. </a:t>
            </a:r>
          </a:p>
        </p:txBody>
      </p:sp>
      <p:sp>
        <p:nvSpPr>
          <p:cNvPr id="7" name="Oval 6"/>
          <p:cNvSpPr/>
          <p:nvPr/>
        </p:nvSpPr>
        <p:spPr>
          <a:xfrm>
            <a:off x="8240812" y="1485980"/>
            <a:ext cx="155575" cy="165100"/>
          </a:xfrm>
          <a:prstGeom prst="ellipse">
            <a:avLst/>
          </a:prstGeom>
          <a:solidFill>
            <a:srgbClr val="FFFF00"/>
          </a:solidFill>
          <a:ln>
            <a:solidFill>
              <a:srgbClr val="FFFF00"/>
            </a:solidFill>
          </a:ln>
          <a:effectLst>
            <a:glow rad="228600">
              <a:schemeClr val="accent6">
                <a:satMod val="175000"/>
                <a:alpha val="7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rved Down Arrow 1"/>
          <p:cNvSpPr/>
          <p:nvPr/>
        </p:nvSpPr>
        <p:spPr>
          <a:xfrm rot="4026254">
            <a:off x="8470071" y="1112824"/>
            <a:ext cx="1412536" cy="827552"/>
          </a:xfrm>
          <a:prstGeom prst="curvedDownArrow">
            <a:avLst>
              <a:gd name="adj1" fmla="val 11284"/>
              <a:gd name="adj2" fmla="val 50000"/>
              <a:gd name="adj3" fmla="val 25000"/>
            </a:avLst>
          </a:prstGeom>
          <a:gradFill>
            <a:gsLst>
              <a:gs pos="0">
                <a:schemeClr val="accent1">
                  <a:lumMod val="5000"/>
                  <a:lumOff val="95000"/>
                </a:schemeClr>
              </a:gs>
              <a:gs pos="49000">
                <a:srgbClr val="FFFF00"/>
              </a:gs>
              <a:gs pos="79000">
                <a:srgbClr val="FFCCFF"/>
              </a:gs>
              <a:gs pos="100000">
                <a:schemeClr val="accent1">
                  <a:lumMod val="30000"/>
                  <a:lumOff val="70000"/>
                </a:schemeClr>
              </a:gs>
            </a:gsLst>
            <a:lin ang="5400000" scaled="1"/>
          </a:gradFill>
          <a:ln w="28575">
            <a:solidFill>
              <a:srgbClr val="9900FF"/>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298887586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1000"/>
                                        <p:tgtEl>
                                          <p:spTgt spid="11">
                                            <p:txEl>
                                              <p:pRg st="2" end="2"/>
                                            </p:txEl>
                                          </p:spTgt>
                                        </p:tgtEl>
                                      </p:cBhvr>
                                    </p:animEffect>
                                    <p:anim calcmode="lin" valueType="num">
                                      <p:cBhvr>
                                        <p:cTn id="1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55</a:t>
            </a:fld>
            <a:endParaRPr lang="en-US" dirty="0"/>
          </a:p>
        </p:txBody>
      </p:sp>
      <p:sp>
        <p:nvSpPr>
          <p:cNvPr id="8" name="Content Placeholder 7"/>
          <p:cNvSpPr>
            <a:spLocks noGrp="1"/>
          </p:cNvSpPr>
          <p:nvPr>
            <p:ph sz="quarter" idx="14"/>
          </p:nvPr>
        </p:nvSpPr>
        <p:spPr>
          <a:xfrm>
            <a:off x="212451" y="802250"/>
            <a:ext cx="5765562" cy="6055749"/>
          </a:xfrm>
        </p:spPr>
        <p:txBody>
          <a:bodyPr>
            <a:noAutofit/>
            <a:scene3d>
              <a:camera prst="orthographicFront"/>
              <a:lightRig rig="threePt" dir="t"/>
            </a:scene3d>
            <a:sp3d extrusionH="57150">
              <a:bevelT w="38100" h="38100"/>
            </a:sp3d>
          </a:bodyPr>
          <a:lstStyle/>
          <a:p>
            <a:pPr marL="0" indent="0">
              <a:buNone/>
            </a:pPr>
            <a:r>
              <a:rPr lang="en-US" sz="1600" b="1" dirty="0"/>
              <a:t>21:1 </a:t>
            </a:r>
            <a:r>
              <a:rPr lang="en-US" sz="1600" dirty="0"/>
              <a:t>And it came to pass, that after we were gotten from them, and had launched, </a:t>
            </a:r>
            <a:br>
              <a:rPr lang="en-US" sz="1600" dirty="0"/>
            </a:br>
            <a:r>
              <a:rPr lang="en-US" sz="1600" dirty="0"/>
              <a:t>we came with </a:t>
            </a:r>
            <a:r>
              <a:rPr lang="en-US" sz="1600" b="1" dirty="0"/>
              <a:t>a straight course unto </a:t>
            </a:r>
            <a:r>
              <a:rPr lang="en-US" sz="1600" b="1" dirty="0">
                <a:solidFill>
                  <a:srgbClr val="660033"/>
                </a:solidFill>
              </a:rPr>
              <a:t>Coos</a:t>
            </a:r>
            <a:r>
              <a:rPr lang="en-US" sz="1600" dirty="0">
                <a:solidFill>
                  <a:srgbClr val="660033"/>
                </a:solidFill>
              </a:rPr>
              <a:t>, </a:t>
            </a:r>
            <a:br>
              <a:rPr lang="en-US" sz="1600" dirty="0"/>
            </a:br>
            <a:r>
              <a:rPr lang="en-US" sz="1600" dirty="0"/>
              <a:t>and </a:t>
            </a:r>
            <a:r>
              <a:rPr lang="en-US" sz="1600" b="1" dirty="0"/>
              <a:t>the day following unto </a:t>
            </a:r>
            <a:r>
              <a:rPr lang="en-US" sz="1600" b="1" dirty="0">
                <a:solidFill>
                  <a:srgbClr val="660033"/>
                </a:solidFill>
              </a:rPr>
              <a:t>Rhodes</a:t>
            </a:r>
            <a:r>
              <a:rPr lang="en-US" sz="1600" dirty="0">
                <a:solidFill>
                  <a:srgbClr val="660033"/>
                </a:solidFill>
              </a:rPr>
              <a:t>, </a:t>
            </a:r>
            <a:br>
              <a:rPr lang="en-US" sz="1600" dirty="0"/>
            </a:br>
            <a:r>
              <a:rPr lang="en-US" sz="1600" dirty="0"/>
              <a:t>and</a:t>
            </a:r>
            <a:r>
              <a:rPr lang="en-US" sz="1600" b="1" dirty="0"/>
              <a:t> from thence unto </a:t>
            </a:r>
            <a:r>
              <a:rPr lang="en-US" sz="1600" b="1" dirty="0" err="1">
                <a:solidFill>
                  <a:srgbClr val="660033"/>
                </a:solidFill>
              </a:rPr>
              <a:t>Patara</a:t>
            </a:r>
            <a:r>
              <a:rPr lang="en-US" sz="1600" dirty="0">
                <a:solidFill>
                  <a:srgbClr val="660033"/>
                </a:solidFill>
              </a:rPr>
              <a:t>:</a:t>
            </a:r>
            <a:br>
              <a:rPr lang="en-US" sz="1600" dirty="0"/>
            </a:br>
            <a:endParaRPr lang="en-US" sz="1000" dirty="0"/>
          </a:p>
          <a:p>
            <a:pPr marL="0" indent="0">
              <a:buNone/>
            </a:pPr>
            <a:r>
              <a:rPr lang="en-US" sz="1600" b="1" dirty="0"/>
              <a:t>2</a:t>
            </a:r>
            <a:r>
              <a:rPr lang="en-US" sz="1600" dirty="0"/>
              <a:t> And </a:t>
            </a:r>
            <a:r>
              <a:rPr lang="en-US" sz="1600" b="1" dirty="0"/>
              <a:t>finding a ship sailing </a:t>
            </a:r>
            <a:r>
              <a:rPr lang="en-US" sz="1600" dirty="0"/>
              <a:t>over unto </a:t>
            </a:r>
            <a:r>
              <a:rPr lang="en-US" sz="1600" b="1" dirty="0" err="1">
                <a:solidFill>
                  <a:srgbClr val="660033"/>
                </a:solidFill>
              </a:rPr>
              <a:t>Phenicia</a:t>
            </a:r>
            <a:r>
              <a:rPr lang="en-US" sz="1600" dirty="0">
                <a:solidFill>
                  <a:srgbClr val="660033"/>
                </a:solidFill>
              </a:rPr>
              <a:t>, </a:t>
            </a:r>
            <a:br>
              <a:rPr lang="en-US" sz="1600" dirty="0"/>
            </a:br>
            <a:r>
              <a:rPr lang="en-US" sz="1600" dirty="0"/>
              <a:t>we went aboard, and set forth.</a:t>
            </a:r>
            <a:br>
              <a:rPr lang="en-US" sz="1600" dirty="0"/>
            </a:br>
            <a:endParaRPr lang="en-US" sz="1000" dirty="0"/>
          </a:p>
          <a:p>
            <a:pPr marL="0" indent="0">
              <a:buNone/>
            </a:pPr>
            <a:r>
              <a:rPr lang="en-US" sz="1600" b="1" dirty="0"/>
              <a:t>3</a:t>
            </a:r>
            <a:r>
              <a:rPr lang="en-US" sz="1600" dirty="0"/>
              <a:t> Now when we had discovered </a:t>
            </a:r>
            <a:r>
              <a:rPr lang="en-US" sz="1600" b="1" dirty="0">
                <a:solidFill>
                  <a:srgbClr val="660033"/>
                </a:solidFill>
              </a:rPr>
              <a:t>Cyprus</a:t>
            </a:r>
            <a:r>
              <a:rPr lang="en-US" sz="1600" dirty="0">
                <a:solidFill>
                  <a:srgbClr val="660033"/>
                </a:solidFill>
              </a:rPr>
              <a:t>, </a:t>
            </a:r>
            <a:br>
              <a:rPr lang="en-US" sz="1600" dirty="0"/>
            </a:br>
            <a:r>
              <a:rPr lang="en-US" sz="1600" dirty="0"/>
              <a:t>we left it on the left hand, </a:t>
            </a:r>
            <a:br>
              <a:rPr lang="en-US" sz="1600" dirty="0"/>
            </a:br>
            <a:r>
              <a:rPr lang="en-US" sz="1600" dirty="0"/>
              <a:t>and </a:t>
            </a:r>
            <a:r>
              <a:rPr lang="en-US" sz="1600" b="1" dirty="0"/>
              <a:t>sailed into </a:t>
            </a:r>
            <a:r>
              <a:rPr lang="en-US" sz="1600" b="1" dirty="0">
                <a:solidFill>
                  <a:srgbClr val="660033"/>
                </a:solidFill>
              </a:rPr>
              <a:t>Syria</a:t>
            </a:r>
            <a:r>
              <a:rPr lang="en-US" sz="1600" dirty="0">
                <a:solidFill>
                  <a:srgbClr val="660033"/>
                </a:solidFill>
              </a:rPr>
              <a:t>, </a:t>
            </a:r>
            <a:br>
              <a:rPr lang="en-US" sz="1600" dirty="0"/>
            </a:br>
            <a:r>
              <a:rPr lang="en-US" sz="1600" dirty="0"/>
              <a:t>and </a:t>
            </a:r>
            <a:r>
              <a:rPr lang="en-US" sz="1600" b="1" dirty="0"/>
              <a:t>landed at </a:t>
            </a:r>
            <a:r>
              <a:rPr lang="en-US" sz="1600" b="1" dirty="0">
                <a:solidFill>
                  <a:srgbClr val="660033"/>
                </a:solidFill>
              </a:rPr>
              <a:t>Tyre</a:t>
            </a:r>
            <a:r>
              <a:rPr lang="en-US" sz="1600" dirty="0">
                <a:solidFill>
                  <a:srgbClr val="660033"/>
                </a:solidFill>
              </a:rPr>
              <a:t>: </a:t>
            </a:r>
            <a:r>
              <a:rPr lang="en-US" sz="1600" dirty="0"/>
              <a:t>for there the ship was to unlade her burden.</a:t>
            </a:r>
            <a:br>
              <a:rPr lang="en-US" sz="1600" dirty="0"/>
            </a:br>
            <a:endParaRPr lang="en-US" sz="1000" dirty="0"/>
          </a:p>
          <a:p>
            <a:pPr marL="0" indent="0">
              <a:buNone/>
            </a:pPr>
            <a:r>
              <a:rPr lang="en-US" sz="1600" b="1" dirty="0"/>
              <a:t>4</a:t>
            </a:r>
            <a:r>
              <a:rPr lang="en-US" sz="1600" dirty="0"/>
              <a:t> And finding disciples, </a:t>
            </a:r>
            <a:r>
              <a:rPr lang="en-US" sz="1600" b="1" u="sng" dirty="0">
                <a:solidFill>
                  <a:srgbClr val="660033"/>
                </a:solidFill>
              </a:rPr>
              <a:t>we tarried there seven da</a:t>
            </a:r>
            <a:r>
              <a:rPr lang="en-US" sz="1600" b="1" dirty="0">
                <a:solidFill>
                  <a:srgbClr val="660033"/>
                </a:solidFill>
              </a:rPr>
              <a:t>y</a:t>
            </a:r>
            <a:r>
              <a:rPr lang="en-US" sz="1600" b="1" u="sng" dirty="0">
                <a:solidFill>
                  <a:srgbClr val="660033"/>
                </a:solidFill>
              </a:rPr>
              <a:t>s</a:t>
            </a:r>
            <a:r>
              <a:rPr lang="en-US" sz="1600" dirty="0">
                <a:solidFill>
                  <a:srgbClr val="660033"/>
                </a:solidFill>
              </a:rPr>
              <a:t>: </a:t>
            </a:r>
            <a:br>
              <a:rPr lang="en-US" sz="1600" dirty="0">
                <a:solidFill>
                  <a:srgbClr val="660033"/>
                </a:solidFill>
              </a:rPr>
            </a:br>
            <a:r>
              <a:rPr lang="en-US" sz="1600" dirty="0"/>
              <a:t>who said to Paul through the Spirit, </a:t>
            </a:r>
            <a:br>
              <a:rPr lang="en-US" sz="1600" dirty="0"/>
            </a:br>
            <a:r>
              <a:rPr lang="en-US" sz="1600" dirty="0"/>
              <a:t>that he should not go up to Jerusalem.</a:t>
            </a:r>
            <a:br>
              <a:rPr lang="en-US" sz="1600" dirty="0"/>
            </a:br>
            <a:endParaRPr lang="en-US" sz="1000" dirty="0"/>
          </a:p>
          <a:p>
            <a:pPr marL="0" indent="0">
              <a:buNone/>
            </a:pPr>
            <a:r>
              <a:rPr lang="en-US" sz="1600" b="1" dirty="0"/>
              <a:t>5</a:t>
            </a:r>
            <a:r>
              <a:rPr lang="en-US" sz="1600" dirty="0"/>
              <a:t> And when </a:t>
            </a:r>
            <a:r>
              <a:rPr lang="en-US" sz="1600" b="1" dirty="0"/>
              <a:t>we had accomplished those </a:t>
            </a:r>
            <a:r>
              <a:rPr lang="en-US" sz="1600" dirty="0"/>
              <a:t>[7]</a:t>
            </a:r>
            <a:r>
              <a:rPr lang="en-US" sz="1600" b="1" dirty="0"/>
              <a:t> days</a:t>
            </a:r>
            <a:r>
              <a:rPr lang="en-US" sz="1600" dirty="0"/>
              <a:t>, </a:t>
            </a:r>
            <a:r>
              <a:rPr lang="en-US" sz="1600" b="1" dirty="0"/>
              <a:t>we departed </a:t>
            </a:r>
            <a:r>
              <a:rPr lang="en-US" sz="1600" dirty="0"/>
              <a:t>and went our way; and they all brought us on our way, with wives and children, till we were out of the city: and we kneeled down on the shore, and prayed.</a:t>
            </a:r>
          </a:p>
        </p:txBody>
      </p:sp>
      <p:sp>
        <p:nvSpPr>
          <p:cNvPr id="6" name="Title 1"/>
          <p:cNvSpPr txBox="1">
            <a:spLocks/>
          </p:cNvSpPr>
          <p:nvPr/>
        </p:nvSpPr>
        <p:spPr>
          <a:xfrm>
            <a:off x="190062" y="182511"/>
            <a:ext cx="5459186"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100" b="1" dirty="0">
                <a:solidFill>
                  <a:schemeClr val="bg2">
                    <a:lumMod val="50000"/>
                  </a:schemeClr>
                </a:solidFill>
              </a:rPr>
              <a:t>iii)</a:t>
            </a:r>
            <a:r>
              <a:rPr lang="en-US" sz="5400" b="1" dirty="0">
                <a:solidFill>
                  <a:schemeClr val="bg2">
                    <a:lumMod val="50000"/>
                  </a:schemeClr>
                </a:solidFill>
              </a:rPr>
              <a:t> Cos </a:t>
            </a:r>
            <a:r>
              <a:rPr lang="en-US" sz="3600" dirty="0">
                <a:solidFill>
                  <a:schemeClr val="bg2">
                    <a:lumMod val="50000"/>
                  </a:schemeClr>
                </a:solidFill>
              </a:rPr>
              <a:t>[Coos] </a:t>
            </a:r>
            <a:r>
              <a:rPr lang="en-US" sz="5400" b="1" dirty="0">
                <a:solidFill>
                  <a:schemeClr val="bg2">
                    <a:lumMod val="50000"/>
                  </a:schemeClr>
                </a:solidFill>
              </a:rPr>
              <a:t>to Tyre</a:t>
            </a:r>
          </a:p>
        </p:txBody>
      </p:sp>
      <p:pic>
        <p:nvPicPr>
          <p:cNvPr id="9" name="Picture 2" descr="C:\Users\Rae\Desktop\Paul &amp; Pentecost\Maps 3rd journey\used maps\Paul's 3rd journey 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60358" y="372097"/>
            <a:ext cx="5715000" cy="4143375"/>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4"/>
          </p:nvPr>
        </p:nvSpPr>
        <p:spPr>
          <a:xfrm>
            <a:off x="8160152" y="4630995"/>
            <a:ext cx="3046232" cy="1221166"/>
          </a:xfrm>
        </p:spPr>
        <p:txBody>
          <a:bodyPr>
            <a:noAutofit/>
            <a:scene3d>
              <a:camera prst="orthographicFront"/>
              <a:lightRig rig="threePt" dir="t"/>
            </a:scene3d>
            <a:sp3d extrusionH="57150">
              <a:bevelT w="38100" h="38100"/>
            </a:sp3d>
          </a:bodyPr>
          <a:lstStyle/>
          <a:p>
            <a:pPr marL="0" indent="0">
              <a:buNone/>
            </a:pPr>
            <a:r>
              <a:rPr lang="en-US" sz="1800" b="1" dirty="0"/>
              <a:t>21:6</a:t>
            </a:r>
            <a:r>
              <a:rPr lang="en-US" sz="1800" dirty="0"/>
              <a:t> And when we had taken our leave one of another, </a:t>
            </a:r>
            <a:r>
              <a:rPr lang="en-US" sz="1800" b="1" dirty="0"/>
              <a:t>we took ship</a:t>
            </a:r>
            <a:r>
              <a:rPr lang="en-US" sz="1800" dirty="0"/>
              <a:t>; and they returned home again. </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904005" y="3939070"/>
            <a:ext cx="2077410" cy="2769881"/>
          </a:xfrm>
          <a:prstGeom prst="ellipse">
            <a:avLst/>
          </a:prstGeom>
          <a:ln w="63500" cap="rnd">
            <a:solidFill>
              <a:schemeClr val="bg2">
                <a:lumMod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a:extLst>
            <a:ext uri="{909E8E84-426E-40DD-AFC4-6F175D3DCCD1}">
              <a14:hiddenFill xmlns:a14="http://schemas.microsoft.com/office/drawing/2010/main">
                <a:solidFill>
                  <a:srgbClr val="FFFFFF"/>
                </a:solidFill>
              </a14:hiddenFill>
            </a:ext>
          </a:extLst>
        </p:spPr>
      </p:pic>
      <p:sp>
        <p:nvSpPr>
          <p:cNvPr id="12" name="Content Placeholder 7"/>
          <p:cNvSpPr>
            <a:spLocks noGrp="1"/>
          </p:cNvSpPr>
          <p:nvPr>
            <p:ph sz="quarter" idx="14"/>
          </p:nvPr>
        </p:nvSpPr>
        <p:spPr>
          <a:xfrm>
            <a:off x="8156744" y="5915807"/>
            <a:ext cx="2797276" cy="716000"/>
          </a:xfrm>
          <a:solidFill>
            <a:schemeClr val="accent3">
              <a:lumMod val="40000"/>
              <a:lumOff val="60000"/>
            </a:schemeClr>
          </a:solidFill>
          <a:ln w="57150">
            <a:solidFill>
              <a:schemeClr val="accent3">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txBody>
          <a:bodyPr>
            <a:noAutofit/>
            <a:sp3d extrusionH="57150">
              <a:bevelT w="38100" h="38100"/>
            </a:sp3d>
          </a:bodyPr>
          <a:lstStyle/>
          <a:p>
            <a:pPr marL="0" indent="0" algn="ctr">
              <a:buNone/>
            </a:pPr>
            <a:r>
              <a:rPr lang="en-US" sz="2000" b="1" dirty="0"/>
              <a:t>Take Note:  No rush to get to Jerusalem yet!</a:t>
            </a:r>
            <a:endParaRPr lang="en-US" sz="2000" dirty="0"/>
          </a:p>
        </p:txBody>
      </p:sp>
      <p:pic>
        <p:nvPicPr>
          <p:cNvPr id="10" name="Picture 2" descr="C:\Users\Rae\Desktop\Art on Desktop\white man clip art\3d white people\png\3d gets it p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19565" y="4642818"/>
            <a:ext cx="1919086" cy="2194455"/>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8449157" y="2278684"/>
            <a:ext cx="155575" cy="165100"/>
          </a:xfrm>
          <a:prstGeom prst="ellipse">
            <a:avLst/>
          </a:prstGeom>
          <a:solidFill>
            <a:srgbClr val="FFFF00"/>
          </a:solidFill>
          <a:ln>
            <a:solidFill>
              <a:srgbClr val="FFFF00"/>
            </a:solidFill>
          </a:ln>
          <a:effectLst>
            <a:glow rad="228600">
              <a:schemeClr val="accent6">
                <a:satMod val="175000"/>
                <a:alpha val="7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255376" y="3519104"/>
            <a:ext cx="155575" cy="165100"/>
          </a:xfrm>
          <a:prstGeom prst="ellipse">
            <a:avLst/>
          </a:prstGeom>
          <a:solidFill>
            <a:srgbClr val="FFFF00"/>
          </a:solidFill>
          <a:ln>
            <a:solidFill>
              <a:srgbClr val="FFFF00"/>
            </a:solidFill>
          </a:ln>
          <a:effectLst>
            <a:glow rad="228600">
              <a:schemeClr val="accent6">
                <a:satMod val="175000"/>
                <a:alpha val="7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8526944" y="2504322"/>
            <a:ext cx="2411132" cy="1014782"/>
          </a:xfrm>
          <a:prstGeom prst="straightConnector1">
            <a:avLst/>
          </a:prstGeom>
          <a:ln w="57150">
            <a:solidFill>
              <a:schemeClr val="tx2">
                <a:lumMod val="75000"/>
              </a:schemeClr>
            </a:solidFill>
            <a:tailEnd type="arrow"/>
          </a:ln>
          <a:effectLst>
            <a:glow rad="228600">
              <a:schemeClr val="accent1">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25227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56</a:t>
            </a:fld>
            <a:endParaRPr lang="en-US" dirty="0"/>
          </a:p>
        </p:txBody>
      </p:sp>
      <p:sp>
        <p:nvSpPr>
          <p:cNvPr id="3" name="Content Placeholder 2"/>
          <p:cNvSpPr>
            <a:spLocks noGrp="1"/>
          </p:cNvSpPr>
          <p:nvPr>
            <p:ph sz="quarter" idx="13"/>
          </p:nvPr>
        </p:nvSpPr>
        <p:spPr>
          <a:xfrm>
            <a:off x="569575" y="971675"/>
            <a:ext cx="6227506" cy="5792964"/>
          </a:xfrm>
        </p:spPr>
        <p:txBody>
          <a:bodyPr>
            <a:normAutofit fontScale="85000" lnSpcReduction="20000"/>
            <a:scene3d>
              <a:camera prst="orthographicFront"/>
              <a:lightRig rig="threePt" dir="t"/>
            </a:scene3d>
            <a:sp3d extrusionH="57150">
              <a:bevelT w="38100" h="38100"/>
            </a:sp3d>
          </a:bodyPr>
          <a:lstStyle/>
          <a:p>
            <a:pPr marL="0" indent="0">
              <a:buNone/>
            </a:pPr>
            <a:r>
              <a:rPr lang="en-US" b="1" dirty="0"/>
              <a:t>21:7 </a:t>
            </a:r>
            <a:r>
              <a:rPr lang="en-US" dirty="0"/>
              <a:t>And when we had </a:t>
            </a:r>
            <a:br>
              <a:rPr lang="en-US" dirty="0"/>
            </a:br>
            <a:r>
              <a:rPr lang="en-US" b="1" dirty="0"/>
              <a:t>finished our course from </a:t>
            </a:r>
            <a:r>
              <a:rPr lang="en-US" b="1" dirty="0">
                <a:solidFill>
                  <a:srgbClr val="660033"/>
                </a:solidFill>
              </a:rPr>
              <a:t>Tyre</a:t>
            </a:r>
            <a:r>
              <a:rPr lang="en-US" dirty="0">
                <a:solidFill>
                  <a:srgbClr val="660033"/>
                </a:solidFill>
              </a:rPr>
              <a:t>, </a:t>
            </a:r>
            <a:br>
              <a:rPr lang="en-US" dirty="0"/>
            </a:br>
            <a:r>
              <a:rPr lang="en-US" b="1" dirty="0"/>
              <a:t>we came to </a:t>
            </a:r>
            <a:r>
              <a:rPr lang="en-US" b="1" dirty="0" err="1">
                <a:solidFill>
                  <a:srgbClr val="660033"/>
                </a:solidFill>
              </a:rPr>
              <a:t>Ptolemais</a:t>
            </a:r>
            <a:r>
              <a:rPr lang="en-US" dirty="0">
                <a:solidFill>
                  <a:srgbClr val="660033"/>
                </a:solidFill>
              </a:rPr>
              <a:t>,</a:t>
            </a:r>
            <a:r>
              <a:rPr lang="en-US" dirty="0"/>
              <a:t> and saluted the brethren,</a:t>
            </a:r>
            <a:br>
              <a:rPr lang="en-US" dirty="0"/>
            </a:br>
            <a:r>
              <a:rPr lang="en-US" dirty="0"/>
              <a:t>and </a:t>
            </a:r>
            <a:r>
              <a:rPr lang="en-US" b="1" dirty="0"/>
              <a:t>abode with them </a:t>
            </a:r>
            <a:r>
              <a:rPr lang="en-US" b="1" u="sng" dirty="0"/>
              <a:t>one da</a:t>
            </a:r>
            <a:r>
              <a:rPr lang="en-US" b="1" dirty="0"/>
              <a:t>y</a:t>
            </a:r>
            <a:r>
              <a:rPr lang="en-US" dirty="0"/>
              <a:t>.</a:t>
            </a:r>
            <a:br>
              <a:rPr lang="en-US" dirty="0"/>
            </a:br>
            <a:endParaRPr lang="en-US" sz="1400" dirty="0"/>
          </a:p>
          <a:p>
            <a:pPr marL="0" indent="0">
              <a:buNone/>
            </a:pPr>
            <a:r>
              <a:rPr lang="en-US" b="1" dirty="0"/>
              <a:t>8</a:t>
            </a:r>
            <a:r>
              <a:rPr lang="en-US" dirty="0"/>
              <a:t> And </a:t>
            </a:r>
            <a:r>
              <a:rPr lang="en-US" b="1" u="sng" dirty="0"/>
              <a:t>the next da</a:t>
            </a:r>
            <a:r>
              <a:rPr lang="en-US" b="1" dirty="0"/>
              <a:t>y we</a:t>
            </a:r>
            <a:r>
              <a:rPr lang="en-US" dirty="0"/>
              <a:t> that were of Paul's company </a:t>
            </a:r>
            <a:r>
              <a:rPr lang="en-US" b="1" u="sng" dirty="0"/>
              <a:t>de</a:t>
            </a:r>
            <a:r>
              <a:rPr lang="en-US" b="1" dirty="0"/>
              <a:t>p</a:t>
            </a:r>
            <a:r>
              <a:rPr lang="en-US" b="1" u="sng" dirty="0"/>
              <a:t>arted</a:t>
            </a:r>
            <a:r>
              <a:rPr lang="en-US" dirty="0"/>
              <a:t>, and </a:t>
            </a:r>
            <a:r>
              <a:rPr lang="en-US" b="1" dirty="0"/>
              <a:t>came unto </a:t>
            </a:r>
            <a:r>
              <a:rPr lang="en-US" b="1" dirty="0">
                <a:solidFill>
                  <a:srgbClr val="660033"/>
                </a:solidFill>
              </a:rPr>
              <a:t>Caesarea</a:t>
            </a:r>
            <a:r>
              <a:rPr lang="en-US" dirty="0">
                <a:solidFill>
                  <a:srgbClr val="660033"/>
                </a:solidFill>
              </a:rPr>
              <a:t>: </a:t>
            </a:r>
            <a:br>
              <a:rPr lang="en-US" dirty="0"/>
            </a:br>
            <a:r>
              <a:rPr lang="en-US" dirty="0"/>
              <a:t>and </a:t>
            </a:r>
            <a:r>
              <a:rPr lang="en-US" b="1" dirty="0"/>
              <a:t>we entered into the house of Philip </a:t>
            </a:r>
            <a:br>
              <a:rPr lang="en-US" b="1" dirty="0"/>
            </a:br>
            <a:r>
              <a:rPr lang="en-US" b="1" dirty="0"/>
              <a:t>         </a:t>
            </a:r>
            <a:r>
              <a:rPr lang="en-US" dirty="0"/>
              <a:t>the evangelist, </a:t>
            </a:r>
            <a:br>
              <a:rPr lang="en-US" dirty="0"/>
            </a:br>
            <a:r>
              <a:rPr lang="en-US" dirty="0"/>
              <a:t>which was one of the seven; </a:t>
            </a:r>
            <a:br>
              <a:rPr lang="en-US" dirty="0"/>
            </a:br>
            <a:r>
              <a:rPr lang="en-US" dirty="0"/>
              <a:t>and </a:t>
            </a:r>
            <a:r>
              <a:rPr lang="en-US" b="1" dirty="0"/>
              <a:t>abode with him</a:t>
            </a:r>
            <a:r>
              <a:rPr lang="en-US" dirty="0"/>
              <a:t>.</a:t>
            </a:r>
            <a:br>
              <a:rPr lang="en-US" dirty="0"/>
            </a:br>
            <a:endParaRPr lang="en-US" sz="1400" dirty="0"/>
          </a:p>
          <a:p>
            <a:pPr marL="0" indent="0">
              <a:buNone/>
            </a:pPr>
            <a:r>
              <a:rPr lang="en-US" b="1" dirty="0"/>
              <a:t>9</a:t>
            </a:r>
            <a:r>
              <a:rPr lang="en-US" dirty="0"/>
              <a:t> </a:t>
            </a:r>
            <a:r>
              <a:rPr lang="en-US" sz="2300" dirty="0"/>
              <a:t>And the same man had four daughters, </a:t>
            </a:r>
            <a:br>
              <a:rPr lang="en-US" sz="2300" dirty="0"/>
            </a:br>
            <a:r>
              <a:rPr lang="en-US" sz="2300" dirty="0"/>
              <a:t>virgins, which did prophesy</a:t>
            </a:r>
            <a:r>
              <a:rPr lang="en-US" dirty="0"/>
              <a:t>.</a:t>
            </a:r>
            <a:br>
              <a:rPr lang="en-US" dirty="0"/>
            </a:br>
            <a:endParaRPr lang="en-US" sz="1400" dirty="0"/>
          </a:p>
          <a:p>
            <a:pPr marL="0" indent="0">
              <a:buNone/>
            </a:pPr>
            <a:r>
              <a:rPr lang="en-US" b="1" dirty="0"/>
              <a:t>10</a:t>
            </a:r>
            <a:r>
              <a:rPr lang="en-US" dirty="0"/>
              <a:t> And as </a:t>
            </a:r>
            <a:br>
              <a:rPr lang="en-US" dirty="0"/>
            </a:br>
            <a:r>
              <a:rPr lang="en-US" b="1" dirty="0"/>
              <a:t>we </a:t>
            </a:r>
            <a:r>
              <a:rPr lang="en-US" b="1" u="sng" dirty="0">
                <a:solidFill>
                  <a:srgbClr val="660033"/>
                </a:solidFill>
              </a:rPr>
              <a:t>tarried</a:t>
            </a:r>
            <a:r>
              <a:rPr lang="en-US" b="1" dirty="0"/>
              <a:t> there </a:t>
            </a:r>
            <a:r>
              <a:rPr lang="en-US" sz="1700" dirty="0">
                <a:solidFill>
                  <a:srgbClr val="660033"/>
                </a:solidFill>
              </a:rPr>
              <a:t>[with Philip in Caesarea]</a:t>
            </a:r>
            <a:r>
              <a:rPr lang="en-US" sz="1700" b="1" dirty="0">
                <a:solidFill>
                  <a:srgbClr val="660033"/>
                </a:solidFill>
              </a:rPr>
              <a:t> </a:t>
            </a:r>
            <a:r>
              <a:rPr lang="en-US" b="1" u="sng" dirty="0">
                <a:solidFill>
                  <a:srgbClr val="660033"/>
                </a:solidFill>
              </a:rPr>
              <a:t>man</a:t>
            </a:r>
            <a:r>
              <a:rPr lang="en-US" b="1" dirty="0">
                <a:solidFill>
                  <a:srgbClr val="660033"/>
                </a:solidFill>
              </a:rPr>
              <a:t>y</a:t>
            </a:r>
            <a:r>
              <a:rPr lang="en-US" b="1" u="sng" dirty="0">
                <a:solidFill>
                  <a:srgbClr val="660033"/>
                </a:solidFill>
              </a:rPr>
              <a:t> da</a:t>
            </a:r>
            <a:r>
              <a:rPr lang="en-US" b="1" dirty="0">
                <a:solidFill>
                  <a:srgbClr val="660033"/>
                </a:solidFill>
              </a:rPr>
              <a:t>y</a:t>
            </a:r>
            <a:r>
              <a:rPr lang="en-US" b="1" u="sng" dirty="0">
                <a:solidFill>
                  <a:srgbClr val="660033"/>
                </a:solidFill>
              </a:rPr>
              <a:t>s</a:t>
            </a:r>
            <a:r>
              <a:rPr lang="en-US" dirty="0">
                <a:solidFill>
                  <a:srgbClr val="660033"/>
                </a:solidFill>
              </a:rPr>
              <a:t>, </a:t>
            </a:r>
            <a:br>
              <a:rPr lang="en-US" dirty="0">
                <a:solidFill>
                  <a:srgbClr val="660033"/>
                </a:solidFill>
              </a:rPr>
            </a:br>
            <a:r>
              <a:rPr lang="en-US" sz="2100" dirty="0"/>
              <a:t>there came down from Judaea a certain prophet, </a:t>
            </a:r>
            <a:br>
              <a:rPr lang="en-US" sz="2100" dirty="0"/>
            </a:br>
            <a:r>
              <a:rPr lang="en-US" sz="2100" dirty="0"/>
              <a:t>named </a:t>
            </a:r>
            <a:r>
              <a:rPr lang="en-US" sz="2100" dirty="0" err="1"/>
              <a:t>Agabus</a:t>
            </a:r>
            <a:r>
              <a:rPr lang="en-US" sz="2100" dirty="0"/>
              <a:t>.</a:t>
            </a:r>
            <a:br>
              <a:rPr lang="en-US" sz="2100" dirty="0"/>
            </a:br>
            <a:endParaRPr lang="en-US" sz="1300" dirty="0"/>
          </a:p>
          <a:p>
            <a:pPr marL="0" indent="0">
              <a:buNone/>
            </a:pPr>
            <a:r>
              <a:rPr lang="en-US" b="1" dirty="0" err="1">
                <a:solidFill>
                  <a:srgbClr val="660033"/>
                </a:solidFill>
              </a:rPr>
              <a:t>Agabus</a:t>
            </a:r>
            <a:r>
              <a:rPr lang="en-US" b="1" dirty="0">
                <a:solidFill>
                  <a:srgbClr val="660033"/>
                </a:solidFill>
              </a:rPr>
              <a:t> Warns:  Don’t Go To Jerusalem!</a:t>
            </a:r>
            <a:r>
              <a:rPr lang="en-US" dirty="0">
                <a:solidFill>
                  <a:srgbClr val="660033"/>
                </a:solidFill>
              </a:rPr>
              <a:t> </a:t>
            </a:r>
            <a:br>
              <a:rPr lang="en-US" dirty="0">
                <a:solidFill>
                  <a:srgbClr val="660033"/>
                </a:solidFill>
              </a:rPr>
            </a:br>
            <a:r>
              <a:rPr lang="en-US" dirty="0">
                <a:solidFill>
                  <a:srgbClr val="660033"/>
                </a:solidFill>
              </a:rPr>
              <a:t>[Acts 21:11-14]</a:t>
            </a:r>
          </a:p>
          <a:p>
            <a:pPr marL="0" indent="0">
              <a:buNone/>
            </a:pPr>
            <a:endParaRPr lang="en-US" sz="1400" dirty="0"/>
          </a:p>
        </p:txBody>
      </p:sp>
      <p:sp>
        <p:nvSpPr>
          <p:cNvPr id="6" name="Title 1"/>
          <p:cNvSpPr txBox="1">
            <a:spLocks/>
          </p:cNvSpPr>
          <p:nvPr/>
        </p:nvSpPr>
        <p:spPr>
          <a:xfrm>
            <a:off x="190062" y="182511"/>
            <a:ext cx="5459186"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100" b="1" dirty="0">
                <a:solidFill>
                  <a:schemeClr val="bg2">
                    <a:lumMod val="50000"/>
                  </a:schemeClr>
                </a:solidFill>
              </a:rPr>
              <a:t>iv)</a:t>
            </a:r>
            <a:r>
              <a:rPr lang="en-US" sz="5400" b="1" dirty="0">
                <a:solidFill>
                  <a:schemeClr val="bg2">
                    <a:lumMod val="50000"/>
                  </a:schemeClr>
                </a:solidFill>
              </a:rPr>
              <a:t> Tyre to Jerusalem</a:t>
            </a:r>
          </a:p>
        </p:txBody>
      </p:sp>
      <p:pic>
        <p:nvPicPr>
          <p:cNvPr id="7170" name="Picture 2" descr="C:\Users\Rae\Desktop\Paul &amp; Pentecost\Maps 3rd journey\used maps\The Levant-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4858" y="408346"/>
            <a:ext cx="4285628" cy="3972393"/>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sz="quarter" idx="13"/>
          </p:nvPr>
        </p:nvSpPr>
        <p:spPr>
          <a:xfrm>
            <a:off x="6284655" y="4443734"/>
            <a:ext cx="5248215" cy="2265217"/>
          </a:xfrm>
        </p:spPr>
        <p:txBody>
          <a:bodyPr>
            <a:normAutofit fontScale="92500" lnSpcReduction="10000"/>
            <a:scene3d>
              <a:camera prst="orthographicFront"/>
              <a:lightRig rig="threePt" dir="t"/>
            </a:scene3d>
            <a:sp3d extrusionH="57150">
              <a:bevelT w="38100" h="38100"/>
            </a:sp3d>
          </a:bodyPr>
          <a:lstStyle/>
          <a:p>
            <a:pPr marL="0" indent="0">
              <a:buNone/>
            </a:pPr>
            <a:r>
              <a:rPr lang="en-US" b="1" dirty="0"/>
              <a:t>15</a:t>
            </a:r>
            <a:r>
              <a:rPr lang="en-US" dirty="0"/>
              <a:t> And </a:t>
            </a:r>
            <a:r>
              <a:rPr lang="en-US" b="1" u="sng" dirty="0"/>
              <a:t>after those da</a:t>
            </a:r>
            <a:r>
              <a:rPr lang="en-US" b="1" dirty="0"/>
              <a:t>y</a:t>
            </a:r>
            <a:r>
              <a:rPr lang="en-US" b="1" u="sng" dirty="0"/>
              <a:t>s</a:t>
            </a:r>
            <a:r>
              <a:rPr lang="en-US" b="1" dirty="0"/>
              <a:t> we</a:t>
            </a:r>
            <a:r>
              <a:rPr lang="en-US" dirty="0"/>
              <a:t> packed up and </a:t>
            </a:r>
            <a:r>
              <a:rPr lang="en-US" b="1" dirty="0"/>
              <a:t>went up to </a:t>
            </a:r>
            <a:r>
              <a:rPr lang="en-US" b="1" dirty="0">
                <a:solidFill>
                  <a:srgbClr val="660033"/>
                </a:solidFill>
              </a:rPr>
              <a:t>Jerusalem</a:t>
            </a:r>
            <a:r>
              <a:rPr lang="en-US" dirty="0">
                <a:solidFill>
                  <a:srgbClr val="660033"/>
                </a:solidFill>
              </a:rPr>
              <a:t>.</a:t>
            </a:r>
            <a:r>
              <a:rPr lang="en-US" dirty="0"/>
              <a:t>   </a:t>
            </a:r>
            <a:r>
              <a:rPr lang="en-US" sz="1700" i="1" dirty="0"/>
              <a:t>[NKJV for this verse only.]</a:t>
            </a:r>
            <a:br>
              <a:rPr lang="en-US" sz="1900" dirty="0"/>
            </a:br>
            <a:endParaRPr lang="en-US" sz="1400" dirty="0"/>
          </a:p>
          <a:p>
            <a:pPr marL="0" indent="0">
              <a:buNone/>
            </a:pPr>
            <a:r>
              <a:rPr lang="en-US" b="1" dirty="0"/>
              <a:t>16</a:t>
            </a:r>
            <a:r>
              <a:rPr lang="en-US" dirty="0"/>
              <a:t> </a:t>
            </a:r>
            <a:r>
              <a:rPr lang="en-US" b="1" dirty="0"/>
              <a:t>There went with us </a:t>
            </a:r>
            <a:r>
              <a:rPr lang="en-US" dirty="0"/>
              <a:t>also </a:t>
            </a:r>
            <a:r>
              <a:rPr lang="en-US" b="1" dirty="0"/>
              <a:t>certain</a:t>
            </a:r>
            <a:r>
              <a:rPr lang="en-US" dirty="0"/>
              <a:t> of the </a:t>
            </a:r>
            <a:r>
              <a:rPr lang="en-US" b="1" dirty="0"/>
              <a:t>disciples</a:t>
            </a:r>
            <a:r>
              <a:rPr lang="en-US" dirty="0"/>
              <a:t> of </a:t>
            </a:r>
            <a:r>
              <a:rPr lang="en-US" b="1" dirty="0">
                <a:solidFill>
                  <a:srgbClr val="660033"/>
                </a:solidFill>
              </a:rPr>
              <a:t>Caesarea</a:t>
            </a:r>
            <a:r>
              <a:rPr lang="en-US" dirty="0">
                <a:solidFill>
                  <a:srgbClr val="660033"/>
                </a:solidFill>
              </a:rPr>
              <a:t>,</a:t>
            </a:r>
            <a:r>
              <a:rPr lang="en-US" dirty="0"/>
              <a:t> and brought with them one </a:t>
            </a:r>
            <a:r>
              <a:rPr lang="en-US" b="1" dirty="0" err="1"/>
              <a:t>Mnason</a:t>
            </a:r>
            <a:r>
              <a:rPr lang="en-US" dirty="0"/>
              <a:t> </a:t>
            </a:r>
            <a:r>
              <a:rPr lang="en-US" b="1" dirty="0"/>
              <a:t>of Cyprus</a:t>
            </a:r>
            <a:r>
              <a:rPr lang="en-US" dirty="0"/>
              <a:t>, an old disciple, with whom we should lodge.</a:t>
            </a:r>
          </a:p>
        </p:txBody>
      </p:sp>
      <p:sp>
        <p:nvSpPr>
          <p:cNvPr id="7" name="Oval 6"/>
          <p:cNvSpPr/>
          <p:nvPr/>
        </p:nvSpPr>
        <p:spPr>
          <a:xfrm>
            <a:off x="8282259" y="2767150"/>
            <a:ext cx="155575" cy="165100"/>
          </a:xfrm>
          <a:prstGeom prst="ellipse">
            <a:avLst/>
          </a:prstGeom>
          <a:solidFill>
            <a:srgbClr val="FFFF00"/>
          </a:solidFill>
          <a:ln>
            <a:solidFill>
              <a:srgbClr val="FFFF00"/>
            </a:solidFill>
          </a:ln>
          <a:effectLst>
            <a:glow rad="228600">
              <a:schemeClr val="accent6">
                <a:satMod val="175000"/>
                <a:alpha val="7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595300" y="3857099"/>
            <a:ext cx="155575" cy="165100"/>
          </a:xfrm>
          <a:prstGeom prst="ellipse">
            <a:avLst/>
          </a:prstGeom>
          <a:solidFill>
            <a:srgbClr val="FFFF00"/>
          </a:solidFill>
          <a:ln>
            <a:solidFill>
              <a:srgbClr val="FFFF00"/>
            </a:solidFill>
          </a:ln>
          <a:effectLst>
            <a:glow rad="228600">
              <a:schemeClr val="accent6">
                <a:satMod val="175000"/>
                <a:alpha val="7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96856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1000"/>
                                        <p:tgtEl>
                                          <p:spTgt spid="11">
                                            <p:txEl>
                                              <p:pRg st="1" end="1"/>
                                            </p:txEl>
                                          </p:spTgt>
                                        </p:tgtEl>
                                      </p:cBhvr>
                                    </p:animEffect>
                                    <p:anim calcmode="lin" valueType="num">
                                      <p:cBhvr>
                                        <p:cTn id="14"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57</a:t>
            </a:fld>
            <a:endParaRPr lang="en-US" dirty="0"/>
          </a:p>
        </p:txBody>
      </p:sp>
      <p:sp>
        <p:nvSpPr>
          <p:cNvPr id="8" name="Content Placeholder 7"/>
          <p:cNvSpPr>
            <a:spLocks noGrp="1"/>
          </p:cNvSpPr>
          <p:nvPr>
            <p:ph sz="quarter" idx="14"/>
          </p:nvPr>
        </p:nvSpPr>
        <p:spPr>
          <a:xfrm>
            <a:off x="448057" y="948293"/>
            <a:ext cx="5026770" cy="2639861"/>
          </a:xfrm>
        </p:spPr>
        <p:txBody>
          <a:bodyPr>
            <a:noAutofit/>
            <a:scene3d>
              <a:camera prst="orthographicFront"/>
              <a:lightRig rig="threePt" dir="t"/>
            </a:scene3d>
            <a:sp3d extrusionH="57150">
              <a:bevelT w="38100" h="38100"/>
            </a:sp3d>
          </a:bodyPr>
          <a:lstStyle/>
          <a:p>
            <a:pPr marL="0" indent="0">
              <a:buNone/>
            </a:pPr>
            <a:r>
              <a:rPr lang="en-US" sz="1800" b="1" dirty="0"/>
              <a:t>21:17</a:t>
            </a:r>
            <a:r>
              <a:rPr lang="en-US" sz="1800" dirty="0"/>
              <a:t> And </a:t>
            </a:r>
            <a:r>
              <a:rPr lang="en-US" sz="1800" b="1" dirty="0"/>
              <a:t>when we were come to Jerusalem</a:t>
            </a:r>
            <a:r>
              <a:rPr lang="en-US" sz="1800" dirty="0"/>
              <a:t>, </a:t>
            </a:r>
            <a:br>
              <a:rPr lang="en-US" sz="1800" dirty="0"/>
            </a:br>
            <a:r>
              <a:rPr lang="en-US" sz="1800" b="1" dirty="0"/>
              <a:t>the brethren received us gladly</a:t>
            </a:r>
            <a:r>
              <a:rPr lang="en-US" sz="1800" dirty="0"/>
              <a:t>.</a:t>
            </a:r>
            <a:br>
              <a:rPr lang="en-US" sz="1800" dirty="0"/>
            </a:br>
            <a:endParaRPr lang="en-US" sz="700" dirty="0"/>
          </a:p>
          <a:p>
            <a:pPr marL="0" indent="0">
              <a:buNone/>
            </a:pPr>
            <a:r>
              <a:rPr lang="en-US" sz="1800" b="1" dirty="0"/>
              <a:t>18</a:t>
            </a:r>
            <a:r>
              <a:rPr lang="en-US" sz="1800" dirty="0"/>
              <a:t> And </a:t>
            </a:r>
            <a:r>
              <a:rPr lang="en-US" sz="1800" b="1" u="sng" dirty="0"/>
              <a:t>the da</a:t>
            </a:r>
            <a:r>
              <a:rPr lang="en-US" sz="1800" b="1" dirty="0"/>
              <a:t>y</a:t>
            </a:r>
            <a:r>
              <a:rPr lang="en-US" sz="1800" b="1" u="sng" dirty="0"/>
              <a:t> followin</a:t>
            </a:r>
            <a:r>
              <a:rPr lang="en-US" sz="1800" b="1" dirty="0"/>
              <a:t>g Paul went in with us unto James</a:t>
            </a:r>
            <a:r>
              <a:rPr lang="en-US" sz="1800" dirty="0"/>
              <a:t>; and all the elders were present. </a:t>
            </a:r>
            <a:br>
              <a:rPr lang="en-US" sz="1800" dirty="0"/>
            </a:br>
            <a:endParaRPr lang="en-US" sz="700" dirty="0"/>
          </a:p>
          <a:p>
            <a:pPr marL="0" indent="0">
              <a:buNone/>
            </a:pPr>
            <a:r>
              <a:rPr lang="en-US" sz="1800" b="1" dirty="0"/>
              <a:t>19</a:t>
            </a:r>
            <a:r>
              <a:rPr lang="en-US" sz="1800" dirty="0"/>
              <a:t> And when he had saluted them, he declared particularly what things Elohim had wrought among the Gentiles by his ministry.</a:t>
            </a:r>
            <a:endParaRPr lang="en-US" sz="1800" b="1" dirty="0"/>
          </a:p>
        </p:txBody>
      </p:sp>
      <p:sp>
        <p:nvSpPr>
          <p:cNvPr id="6" name="Title 1"/>
          <p:cNvSpPr txBox="1">
            <a:spLocks/>
          </p:cNvSpPr>
          <p:nvPr/>
        </p:nvSpPr>
        <p:spPr>
          <a:xfrm>
            <a:off x="409986" y="182510"/>
            <a:ext cx="9139134" cy="674017"/>
          </a:xfrm>
          <a:prstGeom prst="rect">
            <a:avLst/>
          </a:prstGeom>
        </p:spPr>
        <p:txBody>
          <a:bodyPr anchor="b">
            <a:normAutofit fontScale="70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100" b="1" dirty="0">
                <a:solidFill>
                  <a:schemeClr val="bg2">
                    <a:lumMod val="50000"/>
                  </a:schemeClr>
                </a:solidFill>
              </a:rPr>
              <a:t>v) </a:t>
            </a:r>
            <a:r>
              <a:rPr lang="en-US" sz="5400" b="1" dirty="0">
                <a:solidFill>
                  <a:schemeClr val="bg2">
                    <a:lumMod val="50000"/>
                  </a:schemeClr>
                </a:solidFill>
              </a:rPr>
              <a:t> </a:t>
            </a:r>
            <a:r>
              <a:rPr lang="en-US" sz="5700" b="1" dirty="0">
                <a:solidFill>
                  <a:schemeClr val="bg2">
                    <a:lumMod val="50000"/>
                  </a:schemeClr>
                </a:solidFill>
              </a:rPr>
              <a:t>Arrival at Jerusalem  </a:t>
            </a:r>
            <a:r>
              <a:rPr lang="en-US" sz="4100" b="1" dirty="0">
                <a:solidFill>
                  <a:schemeClr val="bg2">
                    <a:lumMod val="50000"/>
                  </a:schemeClr>
                </a:solidFill>
              </a:rPr>
              <a:t>(</a:t>
            </a:r>
            <a:r>
              <a:rPr lang="en-US" sz="4100" b="1" dirty="0">
                <a:solidFill>
                  <a:srgbClr val="A50021"/>
                </a:solidFill>
              </a:rPr>
              <a:t>in time for Pentecost?</a:t>
            </a:r>
            <a:r>
              <a:rPr lang="en-US" sz="4100" b="1" dirty="0">
                <a:solidFill>
                  <a:schemeClr val="bg2">
                    <a:lumMod val="50000"/>
                  </a:schemeClr>
                </a:solidFill>
              </a:rPr>
              <a:t>)</a:t>
            </a:r>
          </a:p>
        </p:txBody>
      </p:sp>
      <p:pic>
        <p:nvPicPr>
          <p:cNvPr id="8194" name="Picture 2" descr="C:\Users\Rae\Desktop\Paul received by brethre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7711" y="3436052"/>
            <a:ext cx="2256701" cy="32728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195" name="Picture 3" descr="C:\Users\Rae\Desktop\James at Jerusale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5083339" y="977644"/>
            <a:ext cx="2194233" cy="262208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Content Placeholder 7"/>
          <p:cNvSpPr>
            <a:spLocks noGrp="1"/>
          </p:cNvSpPr>
          <p:nvPr>
            <p:ph sz="quarter" idx="14"/>
          </p:nvPr>
        </p:nvSpPr>
        <p:spPr>
          <a:xfrm>
            <a:off x="2965643" y="3981279"/>
            <a:ext cx="4525223" cy="2627866"/>
          </a:xfrm>
          <a:ln w="57150">
            <a:solidFill>
              <a:srgbClr val="70403C"/>
            </a:solidFill>
          </a:ln>
          <a:effectLst>
            <a:glow rad="228600">
              <a:srgbClr val="A50021">
                <a:alpha val="18000"/>
              </a:srgbClr>
            </a:glow>
          </a:effectLst>
          <a:scene3d>
            <a:camera prst="orthographicFront"/>
            <a:lightRig rig="threePt" dir="t"/>
          </a:scene3d>
          <a:sp3d>
            <a:bevelT w="152400" h="50800" prst="softRound"/>
          </a:sp3d>
        </p:spPr>
        <p:txBody>
          <a:bodyPr>
            <a:noAutofit/>
            <a:sp3d extrusionH="57150">
              <a:bevelT w="38100" h="38100"/>
            </a:sp3d>
          </a:bodyPr>
          <a:lstStyle/>
          <a:p>
            <a:pPr marL="0" indent="0">
              <a:buNone/>
            </a:pPr>
            <a:r>
              <a:rPr lang="en-US" b="1" dirty="0">
                <a:solidFill>
                  <a:srgbClr val="660033"/>
                </a:solidFill>
              </a:rPr>
              <a:t>The Vow Requirements</a:t>
            </a:r>
            <a:endParaRPr lang="en-US" b="1" dirty="0"/>
          </a:p>
          <a:p>
            <a:pPr marL="0" indent="0">
              <a:buNone/>
            </a:pPr>
            <a:r>
              <a:rPr lang="en-US" sz="1600" b="1" dirty="0"/>
              <a:t>23</a:t>
            </a:r>
            <a:r>
              <a:rPr lang="en-US" sz="1600" dirty="0"/>
              <a:t> </a:t>
            </a:r>
            <a:r>
              <a:rPr lang="en-US" sz="1600" b="1" dirty="0"/>
              <a:t>Do therefore this that we say to thee: </a:t>
            </a:r>
            <a:br>
              <a:rPr lang="en-US" sz="1600" b="1" dirty="0"/>
            </a:br>
            <a:r>
              <a:rPr lang="en-US" sz="1600" b="1" dirty="0"/>
              <a:t>We have four men which have a vow on them;</a:t>
            </a:r>
          </a:p>
          <a:p>
            <a:pPr marL="0" indent="0">
              <a:buNone/>
            </a:pPr>
            <a:r>
              <a:rPr lang="en-US" sz="1600" b="1" dirty="0"/>
              <a:t>24 Them take, and purify thyself with them, and be at charges with them, that they may shave their heads: and all may know that those things, whereof they were informed concerning thee, are nothing; but that thou thyself also </a:t>
            </a:r>
            <a:r>
              <a:rPr lang="en-US" sz="1600" b="1" dirty="0" err="1"/>
              <a:t>walkest</a:t>
            </a:r>
            <a:r>
              <a:rPr lang="en-US" sz="1600" b="1" dirty="0"/>
              <a:t> orderly, and </a:t>
            </a:r>
            <a:r>
              <a:rPr lang="en-US" sz="1600" b="1" dirty="0" err="1"/>
              <a:t>keepest</a:t>
            </a:r>
            <a:r>
              <a:rPr lang="en-US" sz="1600" b="1" dirty="0"/>
              <a:t> the law.</a:t>
            </a:r>
          </a:p>
          <a:p>
            <a:endParaRPr lang="en-US" sz="1600" b="1" dirty="0"/>
          </a:p>
        </p:txBody>
      </p:sp>
      <p:sp>
        <p:nvSpPr>
          <p:cNvPr id="10" name="Content Placeholder 7"/>
          <p:cNvSpPr>
            <a:spLocks noGrp="1"/>
          </p:cNvSpPr>
          <p:nvPr>
            <p:ph sz="quarter" idx="14"/>
          </p:nvPr>
        </p:nvSpPr>
        <p:spPr>
          <a:xfrm>
            <a:off x="7720317" y="1012372"/>
            <a:ext cx="4166887" cy="4508752"/>
          </a:xfrm>
          <a:ln w="57150">
            <a:solidFill>
              <a:srgbClr val="0070C0"/>
            </a:solidFill>
          </a:ln>
          <a:effectLst>
            <a:glow rad="228600">
              <a:schemeClr val="accent5">
                <a:satMod val="175000"/>
                <a:alpha val="40000"/>
              </a:schemeClr>
            </a:glow>
          </a:effectLst>
          <a:scene3d>
            <a:camera prst="orthographicFront"/>
            <a:lightRig rig="threePt" dir="t"/>
          </a:scene3d>
          <a:sp3d>
            <a:bevelT w="152400" h="50800" prst="softRound"/>
          </a:sp3d>
        </p:spPr>
        <p:txBody>
          <a:bodyPr>
            <a:noAutofit/>
            <a:sp3d extrusionH="57150">
              <a:bevelT w="38100" h="38100"/>
            </a:sp3d>
          </a:bodyPr>
          <a:lstStyle/>
          <a:p>
            <a:pPr marL="0" indent="0">
              <a:buNone/>
            </a:pPr>
            <a:r>
              <a:rPr lang="en-US" b="1" dirty="0">
                <a:solidFill>
                  <a:srgbClr val="0070C0"/>
                </a:solidFill>
              </a:rPr>
              <a:t>Elders at Jerusalem</a:t>
            </a:r>
            <a:r>
              <a:rPr lang="en-US" dirty="0">
                <a:solidFill>
                  <a:srgbClr val="0070C0"/>
                </a:solidFill>
              </a:rPr>
              <a:t> </a:t>
            </a:r>
            <a:r>
              <a:rPr lang="en-US" b="1" dirty="0">
                <a:solidFill>
                  <a:srgbClr val="0070C0"/>
                </a:solidFill>
              </a:rPr>
              <a:t>Urge </a:t>
            </a:r>
            <a:br>
              <a:rPr lang="en-US" b="1" dirty="0">
                <a:solidFill>
                  <a:srgbClr val="0070C0"/>
                </a:solidFill>
              </a:rPr>
            </a:br>
            <a:r>
              <a:rPr lang="en-US" b="1" dirty="0">
                <a:solidFill>
                  <a:srgbClr val="0070C0"/>
                </a:solidFill>
              </a:rPr>
              <a:t>Paul to Take a Vow</a:t>
            </a:r>
            <a:br>
              <a:rPr lang="en-US" dirty="0">
                <a:solidFill>
                  <a:srgbClr val="0070C0"/>
                </a:solidFill>
              </a:rPr>
            </a:br>
            <a:r>
              <a:rPr lang="en-US" sz="1600" dirty="0">
                <a:solidFill>
                  <a:srgbClr val="660033"/>
                </a:solidFill>
              </a:rPr>
              <a:t>[Acts 21:20-25]</a:t>
            </a:r>
          </a:p>
          <a:p>
            <a:pPr>
              <a:buClr>
                <a:srgbClr val="002060"/>
              </a:buClr>
              <a:buFont typeface="Wingdings" pitchFamily="2" charset="2"/>
              <a:buChar char="ü"/>
            </a:pPr>
            <a:r>
              <a:rPr lang="en-US" sz="1600" dirty="0"/>
              <a:t>Paul’s work with the Gentiles may have rendered him “unclean” to enter the temple for worship.</a:t>
            </a:r>
          </a:p>
          <a:p>
            <a:pPr>
              <a:buClr>
                <a:srgbClr val="002060"/>
              </a:buClr>
              <a:buFont typeface="Wingdings" pitchFamily="2" charset="2"/>
              <a:buChar char="ü"/>
            </a:pPr>
            <a:r>
              <a:rPr lang="en-US" sz="1600" dirty="0">
                <a:solidFill>
                  <a:srgbClr val="660066"/>
                </a:solidFill>
              </a:rPr>
              <a:t>The leaders urged Paul to take a vow so others would know he had not forsaken Moses’ commands.</a:t>
            </a:r>
          </a:p>
          <a:p>
            <a:pPr>
              <a:buClr>
                <a:srgbClr val="002060"/>
              </a:buClr>
              <a:buFont typeface="Wingdings" pitchFamily="2" charset="2"/>
              <a:buChar char="ü"/>
            </a:pPr>
            <a:r>
              <a:rPr lang="en-US" sz="1600" dirty="0"/>
              <a:t>This vow involved:  </a:t>
            </a:r>
            <a:r>
              <a:rPr lang="en-US" sz="1600" dirty="0">
                <a:solidFill>
                  <a:srgbClr val="C00000"/>
                </a:solidFill>
              </a:rPr>
              <a:t>1) joining four men that were completing their vow;  </a:t>
            </a:r>
            <a:br>
              <a:rPr lang="en-US" sz="1600" dirty="0">
                <a:solidFill>
                  <a:srgbClr val="C00000"/>
                </a:solidFill>
              </a:rPr>
            </a:br>
            <a:r>
              <a:rPr lang="en-US" sz="1600" dirty="0">
                <a:solidFill>
                  <a:srgbClr val="C00000"/>
                </a:solidFill>
              </a:rPr>
              <a:t>2) a cleansing ritual on the 3</a:t>
            </a:r>
            <a:r>
              <a:rPr lang="en-US" sz="1600" baseline="30000" dirty="0">
                <a:solidFill>
                  <a:srgbClr val="C00000"/>
                </a:solidFill>
              </a:rPr>
              <a:t>rd</a:t>
            </a:r>
            <a:r>
              <a:rPr lang="en-US" sz="1600" dirty="0">
                <a:solidFill>
                  <a:srgbClr val="C00000"/>
                </a:solidFill>
              </a:rPr>
              <a:t> and 7</a:t>
            </a:r>
            <a:r>
              <a:rPr lang="en-US" sz="1600" baseline="30000" dirty="0">
                <a:solidFill>
                  <a:srgbClr val="C00000"/>
                </a:solidFill>
              </a:rPr>
              <a:t>th</a:t>
            </a:r>
            <a:r>
              <a:rPr lang="en-US" sz="1600" dirty="0">
                <a:solidFill>
                  <a:srgbClr val="C00000"/>
                </a:solidFill>
              </a:rPr>
              <a:t> days;  </a:t>
            </a:r>
            <a:br>
              <a:rPr lang="en-US" sz="1600" dirty="0">
                <a:solidFill>
                  <a:srgbClr val="C00000"/>
                </a:solidFill>
              </a:rPr>
            </a:br>
            <a:r>
              <a:rPr lang="en-US" sz="1600" dirty="0">
                <a:solidFill>
                  <a:srgbClr val="C00000"/>
                </a:solidFill>
              </a:rPr>
              <a:t>3) paying for the many sacrifices;  </a:t>
            </a:r>
            <a:br>
              <a:rPr lang="en-US" sz="1600" dirty="0">
                <a:solidFill>
                  <a:srgbClr val="C00000"/>
                </a:solidFill>
              </a:rPr>
            </a:br>
            <a:r>
              <a:rPr lang="en-US" sz="1600" dirty="0">
                <a:solidFill>
                  <a:srgbClr val="C00000"/>
                </a:solidFill>
              </a:rPr>
              <a:t>4) shaving their heads as part of the requirement and burning the hair with </a:t>
            </a:r>
            <a:br>
              <a:rPr lang="en-US" sz="1600" dirty="0">
                <a:solidFill>
                  <a:srgbClr val="C00000"/>
                </a:solidFill>
              </a:rPr>
            </a:br>
            <a:r>
              <a:rPr lang="en-US" sz="1600" dirty="0">
                <a:solidFill>
                  <a:srgbClr val="C00000"/>
                </a:solidFill>
              </a:rPr>
              <a:t>the peace offering.</a:t>
            </a:r>
            <a:endParaRPr lang="en-US" sz="1600" b="1" dirty="0">
              <a:solidFill>
                <a:srgbClr val="C00000"/>
              </a:solidFill>
            </a:endParaRPr>
          </a:p>
        </p:txBody>
      </p:sp>
      <p:pic>
        <p:nvPicPr>
          <p:cNvPr id="11" name="Picture 2" descr="C:\Users\Rae\Desktop\puzzle man.png"/>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10080784" y="5065688"/>
            <a:ext cx="1677988" cy="167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96385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1000"/>
                                        <p:tgtEl>
                                          <p:spTgt spid="10">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barn(inVertical)">
                                      <p:cBhvr>
                                        <p:cTn id="10" dur="1000"/>
                                        <p:tgtEl>
                                          <p:spTgt spid="10">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barn(inVertical)">
                                      <p:cBhvr>
                                        <p:cTn id="13" dur="1000"/>
                                        <p:tgtEl>
                                          <p:spTgt spid="10">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barn(inVertical)">
                                      <p:cBhvr>
                                        <p:cTn id="18" dur="1250"/>
                                        <p:tgtEl>
                                          <p:spTgt spid="9">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barn(inVertical)">
                                      <p:cBhvr>
                                        <p:cTn id="21" dur="125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58</a:t>
            </a:fld>
            <a:endParaRPr lang="en-US" dirty="0"/>
          </a:p>
        </p:txBody>
      </p:sp>
      <p:sp>
        <p:nvSpPr>
          <p:cNvPr id="3" name="Content Placeholder 2"/>
          <p:cNvSpPr>
            <a:spLocks noGrp="1"/>
          </p:cNvSpPr>
          <p:nvPr>
            <p:ph sz="quarter" idx="13"/>
          </p:nvPr>
        </p:nvSpPr>
        <p:spPr>
          <a:xfrm>
            <a:off x="328963" y="809624"/>
            <a:ext cx="11685562" cy="6048375"/>
          </a:xfrm>
        </p:spPr>
        <p:txBody>
          <a:bodyPr>
            <a:normAutofit fontScale="92500" lnSpcReduction="10000"/>
            <a:scene3d>
              <a:camera prst="orthographicFront"/>
              <a:lightRig rig="threePt" dir="t"/>
            </a:scene3d>
            <a:sp3d extrusionH="57150">
              <a:bevelT w="38100" h="38100"/>
            </a:sp3d>
          </a:bodyPr>
          <a:lstStyle/>
          <a:p>
            <a:pPr marL="0" indent="0">
              <a:buNone/>
            </a:pPr>
            <a:r>
              <a:rPr lang="en-US" sz="2800" b="1" dirty="0">
                <a:solidFill>
                  <a:srgbClr val="660033"/>
                </a:solidFill>
              </a:rPr>
              <a:t>Paul’s Nazarite Vows in the Temple  </a:t>
            </a:r>
            <a:r>
              <a:rPr lang="en-US" dirty="0">
                <a:solidFill>
                  <a:srgbClr val="660033"/>
                </a:solidFill>
              </a:rPr>
              <a:t>[Acts 21:28- 22:29]</a:t>
            </a:r>
            <a:br>
              <a:rPr lang="en-US" dirty="0">
                <a:solidFill>
                  <a:srgbClr val="660033"/>
                </a:solidFill>
              </a:rPr>
            </a:br>
            <a:endParaRPr lang="en-US" sz="1600" dirty="0">
              <a:solidFill>
                <a:srgbClr val="660033"/>
              </a:solidFill>
            </a:endParaRPr>
          </a:p>
          <a:p>
            <a:pPr marL="0" indent="0">
              <a:buNone/>
            </a:pPr>
            <a:r>
              <a:rPr lang="en-US" sz="2600" b="1" dirty="0"/>
              <a:t>21:26</a:t>
            </a:r>
            <a:r>
              <a:rPr lang="en-US" sz="2600" dirty="0"/>
              <a:t>  Then Paul took the men, and </a:t>
            </a:r>
            <a:r>
              <a:rPr lang="en-US" sz="2600" b="1" u="sng" dirty="0">
                <a:solidFill>
                  <a:srgbClr val="660033"/>
                </a:solidFill>
              </a:rPr>
              <a:t>the next da</a:t>
            </a:r>
            <a:r>
              <a:rPr lang="en-US" sz="2600" b="1" dirty="0">
                <a:solidFill>
                  <a:srgbClr val="660033"/>
                </a:solidFill>
              </a:rPr>
              <a:t>y </a:t>
            </a:r>
            <a:r>
              <a:rPr lang="en-US" sz="2600" b="1" dirty="0"/>
              <a:t>purifying himself with them entered into the temple, to signify the accomplishment of the days of purification</a:t>
            </a:r>
            <a:r>
              <a:rPr lang="en-US" sz="2600" dirty="0"/>
              <a:t>, </a:t>
            </a:r>
            <a:br>
              <a:rPr lang="en-US" sz="2600" dirty="0"/>
            </a:br>
            <a:r>
              <a:rPr lang="en-US" sz="2600" dirty="0"/>
              <a:t>until that an offering should be offered for every one of them.</a:t>
            </a:r>
          </a:p>
          <a:p>
            <a:pPr marL="0" indent="0">
              <a:buNone/>
            </a:pPr>
            <a:r>
              <a:rPr lang="en-US" sz="2600" b="1" dirty="0"/>
              <a:t>27 </a:t>
            </a:r>
            <a:r>
              <a:rPr lang="en-US" sz="2600" dirty="0"/>
              <a:t> And </a:t>
            </a:r>
            <a:r>
              <a:rPr lang="en-US" sz="2600" b="1" dirty="0"/>
              <a:t>when </a:t>
            </a:r>
            <a:r>
              <a:rPr lang="en-US" sz="2600" b="1" u="sng" dirty="0">
                <a:solidFill>
                  <a:srgbClr val="660033"/>
                </a:solidFill>
              </a:rPr>
              <a:t>the seven da</a:t>
            </a:r>
            <a:r>
              <a:rPr lang="en-US" sz="2600" b="1" dirty="0">
                <a:solidFill>
                  <a:srgbClr val="660033"/>
                </a:solidFill>
              </a:rPr>
              <a:t>y</a:t>
            </a:r>
            <a:r>
              <a:rPr lang="en-US" sz="2600" b="1" u="sng" dirty="0">
                <a:solidFill>
                  <a:srgbClr val="660033"/>
                </a:solidFill>
              </a:rPr>
              <a:t>s were almost ended</a:t>
            </a:r>
            <a:r>
              <a:rPr lang="en-US" sz="2600" dirty="0">
                <a:solidFill>
                  <a:srgbClr val="660033"/>
                </a:solidFill>
              </a:rPr>
              <a:t>, </a:t>
            </a:r>
            <a:br>
              <a:rPr lang="en-US" sz="2600" dirty="0">
                <a:solidFill>
                  <a:srgbClr val="660033"/>
                </a:solidFill>
              </a:rPr>
            </a:br>
            <a:r>
              <a:rPr lang="en-US" sz="2600" dirty="0"/>
              <a:t>the Jews which were of </a:t>
            </a:r>
            <a:r>
              <a:rPr lang="en-US" sz="2600" dirty="0">
                <a:solidFill>
                  <a:srgbClr val="660033"/>
                </a:solidFill>
              </a:rPr>
              <a:t>[Ephesus] </a:t>
            </a:r>
            <a:r>
              <a:rPr lang="en-US" sz="2600" dirty="0"/>
              <a:t>Asia, when they saw him in the</a:t>
            </a:r>
            <a:br>
              <a:rPr lang="en-US" sz="2600" dirty="0"/>
            </a:br>
            <a:r>
              <a:rPr lang="en-US" sz="2600" dirty="0"/>
              <a:t>temple, stirred up all the people, and laid hands on him, </a:t>
            </a:r>
            <a:r>
              <a:rPr lang="en-US" sz="2600" dirty="0">
                <a:solidFill>
                  <a:srgbClr val="660033"/>
                </a:solidFill>
              </a:rPr>
              <a:t>[Because] …</a:t>
            </a:r>
          </a:p>
          <a:p>
            <a:pPr>
              <a:buClr>
                <a:srgbClr val="002060"/>
              </a:buClr>
              <a:buFont typeface="Wingdings" pitchFamily="2" charset="2"/>
              <a:buChar char="ü"/>
            </a:pPr>
            <a:r>
              <a:rPr lang="en-US" sz="2600" dirty="0"/>
              <a:t>Paul brought the converted Gentile, </a:t>
            </a:r>
            <a:r>
              <a:rPr lang="en-US" sz="2600" dirty="0" err="1"/>
              <a:t>Trophimus</a:t>
            </a:r>
            <a:r>
              <a:rPr lang="en-US" sz="2600" dirty="0"/>
              <a:t> an Ephesian, into the temple;</a:t>
            </a:r>
          </a:p>
          <a:p>
            <a:pPr>
              <a:buClr>
                <a:srgbClr val="002060"/>
              </a:buClr>
              <a:buFont typeface="Wingdings" pitchFamily="2" charset="2"/>
              <a:buChar char="ü"/>
            </a:pPr>
            <a:r>
              <a:rPr lang="en-US" sz="2600" dirty="0"/>
              <a:t>The Jews of Ephesus felt this act polluted the temple;</a:t>
            </a:r>
          </a:p>
          <a:p>
            <a:pPr>
              <a:buClr>
                <a:srgbClr val="002060"/>
              </a:buClr>
              <a:buFont typeface="Wingdings" pitchFamily="2" charset="2"/>
              <a:buChar char="ü"/>
            </a:pPr>
            <a:r>
              <a:rPr lang="en-US" sz="2600" dirty="0"/>
              <a:t>They angrily removed Paul from the temple and shut the doors – in the event the temple was polluted, no one else would be allowed to enter</a:t>
            </a:r>
            <a:r>
              <a:rPr lang="en-US" dirty="0"/>
              <a:t>. </a:t>
            </a:r>
            <a:br>
              <a:rPr lang="en-US" dirty="0"/>
            </a:br>
            <a:endParaRPr lang="en-US" sz="1600" dirty="0"/>
          </a:p>
          <a:p>
            <a:pPr marL="0" indent="0">
              <a:buNone/>
            </a:pPr>
            <a:r>
              <a:rPr lang="en-US" sz="2800" b="1" dirty="0">
                <a:solidFill>
                  <a:srgbClr val="660033"/>
                </a:solidFill>
              </a:rPr>
              <a:t>Paul is Arrested in the Temple  </a:t>
            </a:r>
            <a:r>
              <a:rPr lang="en-US" dirty="0">
                <a:solidFill>
                  <a:srgbClr val="660033"/>
                </a:solidFill>
              </a:rPr>
              <a:t>[21:28- 22:29] </a:t>
            </a:r>
            <a:r>
              <a:rPr lang="en-US" sz="2800" dirty="0">
                <a:solidFill>
                  <a:srgbClr val="660033"/>
                </a:solidFill>
              </a:rPr>
              <a:t>&amp; </a:t>
            </a:r>
            <a:r>
              <a:rPr lang="en-US" sz="2800" b="1" dirty="0">
                <a:solidFill>
                  <a:srgbClr val="660033"/>
                </a:solidFill>
              </a:rPr>
              <a:t>The Sanhedrin Divided </a:t>
            </a:r>
            <a:r>
              <a:rPr lang="en-US" sz="2800" dirty="0">
                <a:solidFill>
                  <a:srgbClr val="660033"/>
                </a:solidFill>
              </a:rPr>
              <a:t> </a:t>
            </a:r>
            <a:r>
              <a:rPr lang="en-US" dirty="0">
                <a:solidFill>
                  <a:srgbClr val="660033"/>
                </a:solidFill>
              </a:rPr>
              <a:t>[22:30 &amp; 23:1-9]</a:t>
            </a:r>
            <a:endParaRPr lang="en-US" sz="2800" b="1" dirty="0">
              <a:solidFill>
                <a:srgbClr val="660033"/>
              </a:solidFill>
            </a:endParaRPr>
          </a:p>
          <a:p>
            <a:pPr marL="0" indent="0">
              <a:buNone/>
            </a:pPr>
            <a:r>
              <a:rPr lang="en-US" sz="2600" b="1" dirty="0"/>
              <a:t>22:30 </a:t>
            </a:r>
            <a:r>
              <a:rPr lang="en-US" sz="2600" dirty="0"/>
              <a:t> </a:t>
            </a:r>
            <a:r>
              <a:rPr lang="en-US" sz="2600" b="1" u="sng" dirty="0">
                <a:solidFill>
                  <a:srgbClr val="660033"/>
                </a:solidFill>
              </a:rPr>
              <a:t>On the morrow</a:t>
            </a:r>
            <a:r>
              <a:rPr lang="en-US" sz="2600" dirty="0">
                <a:solidFill>
                  <a:srgbClr val="660033"/>
                </a:solidFill>
              </a:rPr>
              <a:t>, </a:t>
            </a:r>
            <a:r>
              <a:rPr lang="en-US" sz="2600" dirty="0"/>
              <a:t>because he would have known the certainty wherefore he was accused of the Jews, he </a:t>
            </a:r>
            <a:r>
              <a:rPr lang="en-US" sz="1900" dirty="0"/>
              <a:t>[chief captain] </a:t>
            </a:r>
            <a:r>
              <a:rPr lang="en-US" sz="2600" dirty="0"/>
              <a:t>loosed him from his bands, and commanded the chief priests and all their council to appear, and brought Paul down, and set him before them.</a:t>
            </a:r>
          </a:p>
        </p:txBody>
      </p:sp>
      <p:sp>
        <p:nvSpPr>
          <p:cNvPr id="6" name="Title 1"/>
          <p:cNvSpPr txBox="1">
            <a:spLocks/>
          </p:cNvSpPr>
          <p:nvPr/>
        </p:nvSpPr>
        <p:spPr>
          <a:xfrm>
            <a:off x="190062" y="182511"/>
            <a:ext cx="11461164"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100" b="1" dirty="0">
                <a:solidFill>
                  <a:schemeClr val="bg2">
                    <a:lumMod val="50000"/>
                  </a:schemeClr>
                </a:solidFill>
              </a:rPr>
              <a:t>v) </a:t>
            </a:r>
            <a:r>
              <a:rPr lang="en-US" sz="5400" b="1" dirty="0">
                <a:solidFill>
                  <a:schemeClr val="bg2">
                    <a:lumMod val="50000"/>
                  </a:schemeClr>
                </a:solidFill>
              </a:rPr>
              <a:t> At Jerusalem for Purification in the Temple</a:t>
            </a:r>
          </a:p>
        </p:txBody>
      </p:sp>
      <p:pic>
        <p:nvPicPr>
          <p:cNvPr id="1026" name="Picture 2" descr="C:\Users\Rae\Desktop\plot against paul.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88345" y="1923212"/>
            <a:ext cx="1783080" cy="1640789"/>
          </a:xfrm>
          <a:prstGeom prst="rect">
            <a:avLst/>
          </a:prstGeom>
          <a:noFill/>
          <a:ln w="28575">
            <a:solidFill>
              <a:srgbClr val="66003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08644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8" presetClass="entr" presetSubtype="16"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diamond(in)">
                                      <p:cBhvr>
                                        <p:cTn id="25" dur="2000"/>
                                        <p:tgtEl>
                                          <p:spTgt spid="1026"/>
                                        </p:tgtEl>
                                      </p:cBhvr>
                                    </p:animEffect>
                                  </p:childTnLst>
                                </p:cTn>
                              </p:par>
                            </p:childTnLst>
                          </p:cTn>
                        </p:par>
                        <p:par>
                          <p:cTn id="26" fill="hold">
                            <p:stCondLst>
                              <p:cond delay="7000"/>
                            </p:stCondLst>
                            <p:childTnLst>
                              <p:par>
                                <p:cTn id="27" presetID="42" presetClass="entr" presetSubtype="0" fill="hold" nodeType="afterEffect">
                                  <p:stCondLst>
                                    <p:cond delay="100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59</a:t>
            </a:fld>
            <a:endParaRPr lang="en-US" dirty="0"/>
          </a:p>
        </p:txBody>
      </p:sp>
      <p:sp>
        <p:nvSpPr>
          <p:cNvPr id="8" name="Content Placeholder 7"/>
          <p:cNvSpPr>
            <a:spLocks noGrp="1"/>
          </p:cNvSpPr>
          <p:nvPr>
            <p:ph sz="quarter" idx="14"/>
          </p:nvPr>
        </p:nvSpPr>
        <p:spPr>
          <a:xfrm>
            <a:off x="420153" y="733425"/>
            <a:ext cx="11312353" cy="5975526"/>
          </a:xfrm>
        </p:spPr>
        <p:txBody>
          <a:bodyPr>
            <a:noAutofit/>
          </a:bodyPr>
          <a:lstStyle/>
          <a:p>
            <a:pPr marL="0" indent="0">
              <a:buNone/>
            </a:pPr>
            <a:r>
              <a:rPr lang="en-US" b="1" dirty="0">
                <a:solidFill>
                  <a:srgbClr val="660033"/>
                </a:solidFill>
              </a:rPr>
              <a:t>Paul Rescued by Roman Soldiers from Great Dissension and </a:t>
            </a:r>
            <a:br>
              <a:rPr lang="en-US" b="1" dirty="0">
                <a:solidFill>
                  <a:srgbClr val="660033"/>
                </a:solidFill>
              </a:rPr>
            </a:br>
            <a:r>
              <a:rPr lang="en-US" b="1" dirty="0">
                <a:solidFill>
                  <a:srgbClr val="660033"/>
                </a:solidFill>
              </a:rPr>
              <a:t>a Plot to Kill Paul the Next Day </a:t>
            </a:r>
            <a:r>
              <a:rPr lang="en-US" dirty="0">
                <a:solidFill>
                  <a:srgbClr val="660033"/>
                </a:solidFill>
              </a:rPr>
              <a:t> [Acts 23:10-22]</a:t>
            </a:r>
          </a:p>
          <a:p>
            <a:pPr marL="0" indent="0">
              <a:buNone/>
            </a:pPr>
            <a:r>
              <a:rPr lang="en-US" sz="2200" b="1" dirty="0"/>
              <a:t>10</a:t>
            </a:r>
            <a:r>
              <a:rPr lang="en-US" sz="2200" dirty="0"/>
              <a:t>  And when there arose a great dissension, the chief captain, fearing lest Paul </a:t>
            </a:r>
            <a:br>
              <a:rPr lang="en-US" sz="2200" dirty="0"/>
            </a:br>
            <a:r>
              <a:rPr lang="en-US" sz="2200" dirty="0"/>
              <a:t>should have been pulled in pieces of them, commanded the soldiers to go down, </a:t>
            </a:r>
            <a:br>
              <a:rPr lang="en-US" sz="2200" dirty="0"/>
            </a:br>
            <a:r>
              <a:rPr lang="en-US" sz="2200" dirty="0"/>
              <a:t>and to take him by force from among them, and to bring him into the castle.</a:t>
            </a:r>
          </a:p>
          <a:p>
            <a:pPr marL="0" indent="0">
              <a:buNone/>
            </a:pPr>
            <a:r>
              <a:rPr lang="en-US" sz="2200" b="1" dirty="0"/>
              <a:t>11 </a:t>
            </a:r>
            <a:r>
              <a:rPr lang="en-US" sz="2200" dirty="0"/>
              <a:t> And </a:t>
            </a:r>
            <a:r>
              <a:rPr lang="en-US" sz="2200" b="1" dirty="0"/>
              <a:t>the night following</a:t>
            </a:r>
            <a:r>
              <a:rPr lang="en-US" sz="2200" dirty="0"/>
              <a:t> the Master stood by him, and said, Be of good cheer, </a:t>
            </a:r>
            <a:br>
              <a:rPr lang="en-US" sz="2200" dirty="0"/>
            </a:br>
            <a:r>
              <a:rPr lang="en-US" sz="2200" dirty="0"/>
              <a:t>Paul: for as thou hast testified of me in Jerusalem, so must thou bear witness also at Rome.</a:t>
            </a:r>
          </a:p>
          <a:p>
            <a:pPr marL="0" indent="0">
              <a:buNone/>
            </a:pPr>
            <a:r>
              <a:rPr lang="en-US" sz="2200" b="1" dirty="0"/>
              <a:t>12 </a:t>
            </a:r>
            <a:r>
              <a:rPr lang="en-US" sz="2200" dirty="0"/>
              <a:t> And </a:t>
            </a:r>
            <a:r>
              <a:rPr lang="en-US" sz="2200" b="1" u="sng" dirty="0"/>
              <a:t>when it was da</a:t>
            </a:r>
            <a:r>
              <a:rPr lang="en-US" sz="2200" b="1" dirty="0"/>
              <a:t>y</a:t>
            </a:r>
            <a:r>
              <a:rPr lang="en-US" sz="2200" dirty="0"/>
              <a:t>, certain of the Jews banded together, and bound themselves </a:t>
            </a:r>
            <a:br>
              <a:rPr lang="en-US" sz="2200" dirty="0"/>
            </a:br>
            <a:r>
              <a:rPr lang="en-US" sz="2200" dirty="0"/>
              <a:t>under a curse, saying that they would neither eat nor drink till they had killed Paul</a:t>
            </a:r>
            <a:r>
              <a:rPr lang="en-US" dirty="0"/>
              <a:t>. </a:t>
            </a:r>
            <a:br>
              <a:rPr lang="en-US" dirty="0"/>
            </a:br>
            <a:r>
              <a:rPr lang="en-US" sz="1600" dirty="0"/>
              <a:t>[Paul’s nephew was able to get this message delivered to those in charge of Paul’s well being.]</a:t>
            </a:r>
            <a:endParaRPr lang="en-US" dirty="0"/>
          </a:p>
          <a:p>
            <a:pPr marL="0" indent="0">
              <a:buNone/>
            </a:pPr>
            <a:endParaRPr lang="en-US" sz="700" dirty="0"/>
          </a:p>
          <a:p>
            <a:pPr marL="0" indent="0">
              <a:buNone/>
            </a:pPr>
            <a:r>
              <a:rPr lang="en-US" b="1" dirty="0">
                <a:solidFill>
                  <a:srgbClr val="660033"/>
                </a:solidFill>
              </a:rPr>
              <a:t>Paul Sent to Felix at Caesarea With a Letter </a:t>
            </a:r>
            <a:r>
              <a:rPr lang="en-US" dirty="0">
                <a:solidFill>
                  <a:srgbClr val="660033"/>
                </a:solidFill>
              </a:rPr>
              <a:t> [Acts 23:23-24]</a:t>
            </a:r>
          </a:p>
          <a:p>
            <a:pPr marL="0" indent="0">
              <a:buNone/>
            </a:pPr>
            <a:r>
              <a:rPr lang="en-US" sz="2200" b="1" dirty="0"/>
              <a:t>23 </a:t>
            </a:r>
            <a:r>
              <a:rPr lang="en-US" sz="2200" dirty="0"/>
              <a:t> And he </a:t>
            </a:r>
            <a:r>
              <a:rPr lang="en-US" sz="1800" dirty="0"/>
              <a:t>[chief captain]</a:t>
            </a:r>
            <a:r>
              <a:rPr lang="en-US" sz="2200" dirty="0"/>
              <a:t> called unto him two centurions, saying, </a:t>
            </a:r>
            <a:r>
              <a:rPr lang="en-US" sz="2200" b="1" dirty="0"/>
              <a:t>Make ready </a:t>
            </a:r>
            <a:r>
              <a:rPr lang="en-US" sz="2200" dirty="0"/>
              <a:t>two hundred </a:t>
            </a:r>
            <a:r>
              <a:rPr lang="en-US" sz="2200" b="1" dirty="0"/>
              <a:t>soldiers</a:t>
            </a:r>
            <a:r>
              <a:rPr lang="en-US" sz="2200" dirty="0"/>
              <a:t> to go to </a:t>
            </a:r>
            <a:r>
              <a:rPr lang="en-US" sz="2200" b="1" dirty="0"/>
              <a:t>Caesarea</a:t>
            </a:r>
            <a:r>
              <a:rPr lang="en-US" sz="2200" dirty="0"/>
              <a:t>, and </a:t>
            </a:r>
            <a:r>
              <a:rPr lang="en-US" sz="2200" b="1" dirty="0"/>
              <a:t>horsemen</a:t>
            </a:r>
            <a:r>
              <a:rPr lang="en-US" sz="2200" dirty="0"/>
              <a:t> threescore and ten, and </a:t>
            </a:r>
            <a:r>
              <a:rPr lang="en-US" sz="2200" b="1" dirty="0"/>
              <a:t>spearmen</a:t>
            </a:r>
            <a:r>
              <a:rPr lang="en-US" sz="2200" dirty="0"/>
              <a:t> two hundred, </a:t>
            </a:r>
            <a:br>
              <a:rPr lang="en-US" sz="2200" dirty="0"/>
            </a:br>
            <a:r>
              <a:rPr lang="en-US" sz="2200" b="1" u="sng" dirty="0"/>
              <a:t>at the third hour of the ni</a:t>
            </a:r>
            <a:r>
              <a:rPr lang="en-US" sz="2200" b="1" dirty="0"/>
              <a:t>g</a:t>
            </a:r>
            <a:r>
              <a:rPr lang="en-US" sz="2200" b="1" u="sng" dirty="0"/>
              <a:t>ht</a:t>
            </a:r>
            <a:r>
              <a:rPr lang="en-US" sz="2200" dirty="0"/>
              <a:t> </a:t>
            </a:r>
            <a:r>
              <a:rPr lang="en-US" sz="2000" dirty="0">
                <a:solidFill>
                  <a:srgbClr val="660033"/>
                </a:solidFill>
              </a:rPr>
              <a:t>[approx. 9 PM Roman time];</a:t>
            </a:r>
          </a:p>
          <a:p>
            <a:pPr marL="0" indent="0">
              <a:buNone/>
            </a:pPr>
            <a:r>
              <a:rPr lang="en-US" sz="2200" b="1" dirty="0"/>
              <a:t>24 </a:t>
            </a:r>
            <a:r>
              <a:rPr lang="en-US" sz="2200" dirty="0"/>
              <a:t> And provide them beasts, that they may set Paul on, and </a:t>
            </a:r>
            <a:r>
              <a:rPr lang="en-US" sz="2200" b="1" u="sng" dirty="0"/>
              <a:t>brin</a:t>
            </a:r>
            <a:r>
              <a:rPr lang="en-US" sz="2200" b="1" dirty="0"/>
              <a:t>g</a:t>
            </a:r>
            <a:r>
              <a:rPr lang="en-US" sz="2200" b="1" u="sng" dirty="0"/>
              <a:t> him safe unto Felix </a:t>
            </a:r>
            <a:br>
              <a:rPr lang="en-US" sz="2200" b="1" u="sng" dirty="0"/>
            </a:br>
            <a:r>
              <a:rPr lang="en-US" sz="2200" b="1" u="sng" dirty="0"/>
              <a:t>the </a:t>
            </a:r>
            <a:r>
              <a:rPr lang="en-US" sz="2200" b="1" dirty="0"/>
              <a:t>g</a:t>
            </a:r>
            <a:r>
              <a:rPr lang="en-US" sz="2200" b="1" u="sng" dirty="0"/>
              <a:t>overnor</a:t>
            </a:r>
            <a:r>
              <a:rPr lang="en-US" dirty="0"/>
              <a:t>.</a:t>
            </a:r>
          </a:p>
        </p:txBody>
      </p:sp>
      <p:sp>
        <p:nvSpPr>
          <p:cNvPr id="6" name="Title 1"/>
          <p:cNvSpPr txBox="1">
            <a:spLocks/>
          </p:cNvSpPr>
          <p:nvPr/>
        </p:nvSpPr>
        <p:spPr>
          <a:xfrm>
            <a:off x="416560" y="182511"/>
            <a:ext cx="11234666"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100" b="1" dirty="0">
                <a:solidFill>
                  <a:schemeClr val="bg2">
                    <a:lumMod val="50000"/>
                  </a:schemeClr>
                </a:solidFill>
              </a:rPr>
              <a:t>v) </a:t>
            </a:r>
            <a:r>
              <a:rPr lang="en-US" sz="5400" b="1" dirty="0">
                <a:solidFill>
                  <a:schemeClr val="bg2">
                    <a:lumMod val="50000"/>
                  </a:schemeClr>
                </a:solidFill>
              </a:rPr>
              <a:t> Romans Plan to Move Paul out of Jerusalem</a:t>
            </a:r>
          </a:p>
        </p:txBody>
      </p:sp>
      <p:pic>
        <p:nvPicPr>
          <p:cNvPr id="2050" name="Picture 2" descr="C:\Users\Rae\Desktop\paul &amp; nephew about vow.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0150" y="743149"/>
            <a:ext cx="1829618" cy="222445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4314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75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1000"/>
                                        <p:tgtEl>
                                          <p:spTgt spid="8">
                                            <p:txEl>
                                              <p:pRg st="2" end="2"/>
                                            </p:txEl>
                                          </p:spTgt>
                                        </p:tgtEl>
                                      </p:cBhvr>
                                    </p:animEffect>
                                    <p:anim calcmode="lin" valueType="num">
                                      <p:cBhvr>
                                        <p:cTn id="1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750"/>
                            </p:stCondLst>
                            <p:childTnLst>
                              <p:par>
                                <p:cTn id="17" presetID="42" presetClass="entr" presetSubtype="0" fill="hold" nodeType="afterEffect">
                                  <p:stCondLst>
                                    <p:cond delay="175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anim calcmode="lin" valueType="num">
                                      <p:cBhvr>
                                        <p:cTn id="2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6500"/>
                            </p:stCondLst>
                            <p:childTnLst>
                              <p:par>
                                <p:cTn id="23" presetID="4" presetClass="entr" presetSubtype="32" fill="hold" nodeType="afterEffect">
                                  <p:stCondLst>
                                    <p:cond delay="1000"/>
                                  </p:stCondLst>
                                  <p:childTnLst>
                                    <p:set>
                                      <p:cBhvr>
                                        <p:cTn id="24" dur="1" fill="hold">
                                          <p:stCondLst>
                                            <p:cond delay="0"/>
                                          </p:stCondLst>
                                        </p:cTn>
                                        <p:tgtEl>
                                          <p:spTgt spid="2050"/>
                                        </p:tgtEl>
                                        <p:attrNameLst>
                                          <p:attrName>style.visibility</p:attrName>
                                        </p:attrNameLst>
                                      </p:cBhvr>
                                      <p:to>
                                        <p:strVal val="visible"/>
                                      </p:to>
                                    </p:set>
                                    <p:animEffect transition="in" filter="box(out)">
                                      <p:cBhvr>
                                        <p:cTn id="25" dur="20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animEffect transition="in" filter="fade">
                                      <p:cBhvr>
                                        <p:cTn id="30" dur="1000"/>
                                        <p:tgtEl>
                                          <p:spTgt spid="8">
                                            <p:txEl>
                                              <p:pRg st="6" end="6"/>
                                            </p:txEl>
                                          </p:spTgt>
                                        </p:tgtEl>
                                      </p:cBhvr>
                                    </p:animEffect>
                                    <p:anim calcmode="lin" valueType="num">
                                      <p:cBhvr>
                                        <p:cTn id="31"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nodeType="afterEffect">
                                  <p:stCondLst>
                                    <p:cond delay="175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fade">
                                      <p:cBhvr>
                                        <p:cTn id="36" dur="1000"/>
                                        <p:tgtEl>
                                          <p:spTgt spid="8">
                                            <p:txEl>
                                              <p:pRg st="7" end="7"/>
                                            </p:txEl>
                                          </p:spTgt>
                                        </p:tgtEl>
                                      </p:cBhvr>
                                    </p:animEffect>
                                    <p:anim calcmode="lin" valueType="num">
                                      <p:cBhvr>
                                        <p:cTn id="37"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946" y="3892226"/>
            <a:ext cx="4360932" cy="2017610"/>
          </a:xfrm>
        </p:spPr>
        <p:txBody>
          <a:bodyPr>
            <a:noAutofit/>
            <a:scene3d>
              <a:camera prst="isometricOffAxis1Right"/>
              <a:lightRig rig="threePt" dir="t"/>
            </a:scene3d>
            <a:sp3d extrusionH="57150">
              <a:bevelT w="38100" h="38100"/>
            </a:sp3d>
          </a:bodyPr>
          <a:lstStyle/>
          <a:p>
            <a:r>
              <a:rPr lang="en-US" sz="4800" dirty="0">
                <a:solidFill>
                  <a:srgbClr val="7030A0"/>
                </a:solidFill>
              </a:rPr>
              <a:t>#1 Enoch’s</a:t>
            </a:r>
            <a:r>
              <a:rPr lang="en-US" sz="4000" dirty="0">
                <a:solidFill>
                  <a:srgbClr val="7030A0"/>
                </a:solidFill>
              </a:rPr>
              <a:t> </a:t>
            </a:r>
            <a:br>
              <a:rPr lang="en-US" sz="4000" dirty="0">
                <a:solidFill>
                  <a:srgbClr val="7030A0"/>
                </a:solidFill>
              </a:rPr>
            </a:br>
            <a:r>
              <a:rPr lang="en-US" sz="4000" dirty="0">
                <a:solidFill>
                  <a:srgbClr val="7030A0"/>
                </a:solidFill>
              </a:rPr>
              <a:t>Wave Sheaf </a:t>
            </a:r>
            <a:r>
              <a:rPr lang="en-US" sz="4000" dirty="0">
                <a:solidFill>
                  <a:schemeClr val="tx1">
                    <a:lumMod val="75000"/>
                    <a:lumOff val="25000"/>
                  </a:schemeClr>
                </a:solidFill>
              </a:rPr>
              <a:t>Delay</a:t>
            </a:r>
            <a:r>
              <a:rPr lang="en-US" sz="4000" dirty="0">
                <a:solidFill>
                  <a:srgbClr val="7030A0"/>
                </a:solidFill>
              </a:rPr>
              <a:t> of ONE full week</a:t>
            </a:r>
            <a:r>
              <a:rPr lang="en-US" sz="4800" dirty="0">
                <a:solidFill>
                  <a:srgbClr val="7030A0"/>
                </a:solidFill>
              </a:rPr>
              <a:t>!</a:t>
            </a:r>
          </a:p>
        </p:txBody>
      </p:sp>
      <p:pic>
        <p:nvPicPr>
          <p:cNvPr id="8195" name="Picture 3" descr="C:\Users\Rae\Desktop\enoch 1st month cal..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97910" y="2988479"/>
            <a:ext cx="4828974" cy="3140307"/>
          </a:xfrm>
          <a:prstGeom prst="rect">
            <a:avLst/>
          </a:prstGeom>
          <a:noFill/>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12"/>
          </p:nvPr>
        </p:nvSpPr>
        <p:spPr>
          <a:xfrm>
            <a:off x="10560201" y="6412089"/>
            <a:ext cx="1549101" cy="365125"/>
          </a:xfrm>
        </p:spPr>
        <p:txBody>
          <a:bodyPr/>
          <a:lstStyle/>
          <a:p>
            <a:fld id="{6D22F896-40B5-4ADD-8801-0D06FADFA095}" type="slidenum">
              <a:rPr lang="en-US" smtClean="0"/>
              <a:pPr/>
              <a:t>6</a:t>
            </a:fld>
            <a:endParaRPr lang="en-US" dirty="0"/>
          </a:p>
        </p:txBody>
      </p:sp>
      <p:pic>
        <p:nvPicPr>
          <p:cNvPr id="8196" name="Picture 4" descr="C:\Users\Rae\Desktop\Josh Sickle Series jpe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067" y="555583"/>
            <a:ext cx="4640151" cy="3215029"/>
          </a:xfrm>
          <a:prstGeom prst="rect">
            <a:avLst/>
          </a:prstGeom>
          <a:noFill/>
          <a:ln>
            <a:noFill/>
          </a:ln>
          <a:effectLst>
            <a:outerShdw blurRad="190500" dist="228600" dir="2700000" algn="ctr">
              <a:srgbClr val="000000">
                <a:alpha val="30000"/>
              </a:srgbClr>
            </a:outerShdw>
          </a:effectLst>
          <a:scene3d>
            <a:camera prst="isometricOffAxis1Right"/>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29873" y="376337"/>
            <a:ext cx="3368233" cy="2585323"/>
          </a:xfrm>
          <a:prstGeom prst="rect">
            <a:avLst/>
          </a:prstGeom>
          <a:noFill/>
        </p:spPr>
        <p:txBody>
          <a:bodyPr wrap="square" rtlCol="0">
            <a:spAutoFit/>
          </a:bodyPr>
          <a:lstStyle/>
          <a:p>
            <a:pPr algn="ctr"/>
            <a:r>
              <a:rPr lang="en-US" b="1" dirty="0">
                <a:solidFill>
                  <a:srgbClr val="002060"/>
                </a:solidFill>
                <a:effectLst>
                  <a:glow rad="279400">
                    <a:schemeClr val="bg1">
                      <a:alpha val="79000"/>
                    </a:schemeClr>
                  </a:glow>
                </a:effectLst>
              </a:rPr>
              <a:t>When any errors are found within any festal calendar,</a:t>
            </a:r>
            <a:br>
              <a:rPr lang="en-US" b="1" dirty="0">
                <a:solidFill>
                  <a:srgbClr val="002060"/>
                </a:solidFill>
                <a:effectLst>
                  <a:glow rad="279400">
                    <a:schemeClr val="bg1">
                      <a:alpha val="79000"/>
                    </a:schemeClr>
                  </a:glow>
                </a:effectLst>
              </a:rPr>
            </a:br>
            <a:r>
              <a:rPr lang="en-US" b="1" dirty="0">
                <a:solidFill>
                  <a:srgbClr val="002060"/>
                </a:solidFill>
                <a:effectLst>
                  <a:glow rad="279400">
                    <a:schemeClr val="bg1">
                      <a:alpha val="79000"/>
                    </a:schemeClr>
                  </a:glow>
                </a:effectLst>
              </a:rPr>
              <a:t> it is automatically labeled</a:t>
            </a:r>
            <a:br>
              <a:rPr lang="en-US" b="1" dirty="0">
                <a:solidFill>
                  <a:srgbClr val="002060"/>
                </a:solidFill>
                <a:effectLst>
                  <a:glow rad="279400">
                    <a:schemeClr val="bg1">
                      <a:alpha val="79000"/>
                    </a:schemeClr>
                  </a:glow>
                </a:effectLst>
              </a:rPr>
            </a:br>
            <a:r>
              <a:rPr lang="en-US" b="1" dirty="0">
                <a:solidFill>
                  <a:srgbClr val="002060"/>
                </a:solidFill>
                <a:effectLst>
                  <a:glow rad="279400">
                    <a:schemeClr val="bg1">
                      <a:alpha val="79000"/>
                    </a:schemeClr>
                  </a:glow>
                </a:effectLst>
              </a:rPr>
              <a:t> by Torah as a counterfeit.</a:t>
            </a:r>
          </a:p>
          <a:p>
            <a:pPr algn="ctr"/>
            <a:r>
              <a:rPr lang="en-US" b="1" dirty="0">
                <a:solidFill>
                  <a:srgbClr val="002060"/>
                </a:solidFill>
                <a:effectLst>
                  <a:glow rad="279400">
                    <a:schemeClr val="bg1">
                      <a:alpha val="79000"/>
                    </a:schemeClr>
                  </a:glow>
                </a:effectLst>
              </a:rPr>
              <a:t>The Enoch calendar places </a:t>
            </a:r>
            <a:br>
              <a:rPr lang="en-US" b="1" dirty="0">
                <a:solidFill>
                  <a:srgbClr val="002060"/>
                </a:solidFill>
                <a:effectLst>
                  <a:glow rad="279400">
                    <a:schemeClr val="bg1">
                      <a:alpha val="79000"/>
                    </a:schemeClr>
                  </a:glow>
                </a:effectLst>
              </a:rPr>
            </a:br>
            <a:r>
              <a:rPr lang="en-US" b="1" dirty="0">
                <a:solidFill>
                  <a:srgbClr val="002060"/>
                </a:solidFill>
                <a:effectLst>
                  <a:glow rad="279400">
                    <a:schemeClr val="bg1">
                      <a:alpha val="79000"/>
                    </a:schemeClr>
                  </a:glow>
                </a:effectLst>
              </a:rPr>
              <a:t>Wave Sheaf OUTSIDE the Passover Festival week.</a:t>
            </a:r>
          </a:p>
          <a:p>
            <a:pPr algn="ctr"/>
            <a:r>
              <a:rPr lang="en-US" b="1" dirty="0">
                <a:solidFill>
                  <a:srgbClr val="002060"/>
                </a:solidFill>
                <a:effectLst>
                  <a:glow rad="279400">
                    <a:schemeClr val="bg1">
                      <a:alpha val="79000"/>
                    </a:schemeClr>
                  </a:glow>
                </a:effectLst>
              </a:rPr>
              <a:t>This also alters the Omer count to Pentecost/Shavuot.</a:t>
            </a:r>
          </a:p>
        </p:txBody>
      </p:sp>
      <p:sp>
        <p:nvSpPr>
          <p:cNvPr id="5" name="Rectangle 4"/>
          <p:cNvSpPr/>
          <p:nvPr/>
        </p:nvSpPr>
        <p:spPr>
          <a:xfrm>
            <a:off x="4697910" y="5185450"/>
            <a:ext cx="682907" cy="497711"/>
          </a:xfrm>
          <a:prstGeom prst="rect">
            <a:avLst/>
          </a:prstGeom>
          <a:noFill/>
          <a:ln cmpd="sng"/>
          <a:effectLst>
            <a:glow rad="114300">
              <a:schemeClr val="bg1">
                <a:alpha val="59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11410" y="5683161"/>
            <a:ext cx="682907" cy="453350"/>
          </a:xfrm>
          <a:prstGeom prst="rect">
            <a:avLst/>
          </a:prstGeom>
          <a:noFill/>
          <a:ln cmpd="sng">
            <a:solidFill>
              <a:srgbClr val="FF0000"/>
            </a:solidFill>
          </a:ln>
          <a:effectLst>
            <a:glow rad="114300">
              <a:schemeClr val="bg1">
                <a:alpha val="59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Turn Arrow 6"/>
          <p:cNvSpPr/>
          <p:nvPr/>
        </p:nvSpPr>
        <p:spPr>
          <a:xfrm rot="16200000">
            <a:off x="3560326" y="5750047"/>
            <a:ext cx="1136434" cy="1002662"/>
          </a:xfrm>
          <a:prstGeom prst="uturnArrow">
            <a:avLst>
              <a:gd name="adj1" fmla="val 17221"/>
              <a:gd name="adj2" fmla="val 25000"/>
              <a:gd name="adj3" fmla="val 25000"/>
              <a:gd name="adj4" fmla="val 43750"/>
              <a:gd name="adj5" fmla="val 100000"/>
            </a:avLst>
          </a:prstGeom>
          <a:solidFill>
            <a:srgbClr val="C00000"/>
          </a:solidFill>
          <a:ln>
            <a:solidFill>
              <a:schemeClr val="accent5">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194" name="Picture 2" descr="C:\Users\Rae\Desktop\enoch debunke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9348" y="573112"/>
            <a:ext cx="4134495" cy="2938778"/>
          </a:xfrm>
          <a:prstGeom prst="rect">
            <a:avLst/>
          </a:prstGeom>
          <a:noFill/>
          <a:ln>
            <a:noFill/>
          </a:ln>
          <a:effectLst>
            <a:outerShdw blurRad="190500" dist="228600" dir="2700000" algn="ctr">
              <a:srgbClr val="000000">
                <a:alpha val="30000"/>
              </a:srgbClr>
            </a:outerShdw>
          </a:effectLst>
          <a:scene3d>
            <a:camera prst="isometricOffAxis2Left"/>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4711" y="6057518"/>
            <a:ext cx="6850804" cy="646331"/>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3600" b="1" dirty="0">
                <a:ln w="1905">
                  <a:solidFill>
                    <a:schemeClr val="tx2"/>
                  </a:solidFill>
                </a:ln>
                <a:solidFill>
                  <a:srgbClr val="FF9933"/>
                </a:solidFill>
                <a:effectLst>
                  <a:innerShdw blurRad="69850" dist="43180" dir="5400000">
                    <a:srgbClr val="000000">
                      <a:alpha val="65000"/>
                    </a:srgbClr>
                  </a:innerShdw>
                  <a:reflection blurRad="6350" stA="55000" endA="300" endPos="45500" dir="5400000" sy="-100000" algn="bl" rotWithShape="0"/>
                </a:effectLst>
                <a:latin typeface="Rockwell Extra Bold" pitchFamily="18" charset="0"/>
              </a:rPr>
              <a:t>ANY error is 1 to many!</a:t>
            </a:r>
            <a:endParaRPr lang="en-US" sz="36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spTree>
    <p:extLst>
      <p:ext uri="{BB962C8B-B14F-4D97-AF65-F5344CB8AC3E}">
        <p14:creationId xmlns:p14="http://schemas.microsoft.com/office/powerpoint/2010/main" val="35466114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1250"/>
                                        <p:tgtEl>
                                          <p:spTgt spid="11"/>
                                        </p:tgtEl>
                                      </p:cBhvr>
                                    </p:animEffect>
                                  </p:childTnLst>
                                </p:cTn>
                              </p:par>
                            </p:childTnLst>
                          </p:cTn>
                        </p:par>
                        <p:par>
                          <p:cTn id="26" fill="hold">
                            <p:stCondLst>
                              <p:cond delay="3250"/>
                            </p:stCondLst>
                            <p:childTnLst>
                              <p:par>
                                <p:cTn id="27" presetID="22" presetClass="entr" presetSubtype="4"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par>
                          <p:cTn id="30" fill="hold">
                            <p:stCondLst>
                              <p:cond delay="3750"/>
                            </p:stCondLst>
                            <p:childTnLst>
                              <p:par>
                                <p:cTn id="31" presetID="6" presetClass="emph" presetSubtype="0" fill="hold" grpId="1" nodeType="afterEffect">
                                  <p:stCondLst>
                                    <p:cond delay="0"/>
                                  </p:stCondLst>
                                  <p:childTnLst>
                                    <p:animScale>
                                      <p:cBhvr>
                                        <p:cTn id="32"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animBg="1"/>
      <p:bldP spid="10" grpId="1" animBg="1"/>
      <p:bldP spid="7"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60</a:t>
            </a:fld>
            <a:endParaRPr lang="en-US" dirty="0"/>
          </a:p>
        </p:txBody>
      </p:sp>
      <p:sp>
        <p:nvSpPr>
          <p:cNvPr id="3" name="Title 2"/>
          <p:cNvSpPr>
            <a:spLocks noGrp="1"/>
          </p:cNvSpPr>
          <p:nvPr>
            <p:ph type="ctrTitle"/>
          </p:nvPr>
        </p:nvSpPr>
        <p:spPr>
          <a:xfrm>
            <a:off x="6583680" y="-15240"/>
            <a:ext cx="5379720" cy="1409022"/>
          </a:xfrm>
        </p:spPr>
        <p:txBody>
          <a:bodyPr>
            <a:normAutofit fontScale="90000"/>
          </a:bodyPr>
          <a:lstStyle/>
          <a:p>
            <a:r>
              <a:rPr lang="en-US" dirty="0"/>
              <a:t>Horses ~ </a:t>
            </a:r>
            <a:br>
              <a:rPr lang="en-US" dirty="0"/>
            </a:br>
            <a:r>
              <a:rPr lang="en-US" dirty="0">
                <a:solidFill>
                  <a:srgbClr val="70403C"/>
                </a:solidFill>
              </a:rPr>
              <a:t>How long can they run?</a:t>
            </a:r>
          </a:p>
        </p:txBody>
      </p:sp>
      <p:sp>
        <p:nvSpPr>
          <p:cNvPr id="4" name="Content Placeholder 7"/>
          <p:cNvSpPr txBox="1">
            <a:spLocks/>
          </p:cNvSpPr>
          <p:nvPr/>
        </p:nvSpPr>
        <p:spPr>
          <a:xfrm>
            <a:off x="5273040" y="1546182"/>
            <a:ext cx="6574281" cy="3467778"/>
          </a:xfrm>
          <a:prstGeom prst="rect">
            <a:avLst/>
          </a:prstGeom>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2000" b="1" dirty="0"/>
              <a:t>Horses can run</a:t>
            </a:r>
            <a:r>
              <a:rPr lang="en-US" sz="2000" dirty="0"/>
              <a:t> at a fast pace or galloping without stopping for about 2 miles until fatigue sets in.  </a:t>
            </a:r>
          </a:p>
          <a:p>
            <a:r>
              <a:rPr lang="en-US" sz="2000" dirty="0"/>
              <a:t>At a slower pace, </a:t>
            </a:r>
            <a:r>
              <a:rPr lang="en-US" sz="2000" b="1" dirty="0"/>
              <a:t>horses can</a:t>
            </a:r>
            <a:r>
              <a:rPr lang="en-US" sz="2000" dirty="0"/>
              <a:t> travel for as </a:t>
            </a:r>
            <a:r>
              <a:rPr lang="en-US" sz="2000" b="1" dirty="0"/>
              <a:t>long </a:t>
            </a:r>
            <a:r>
              <a:rPr lang="en-US" sz="2000" dirty="0"/>
              <a:t>as </a:t>
            </a:r>
            <a:br>
              <a:rPr lang="en-US" sz="2000" dirty="0"/>
            </a:br>
            <a:r>
              <a:rPr lang="en-US" sz="2000" b="1" dirty="0"/>
              <a:t>20 </a:t>
            </a:r>
            <a:r>
              <a:rPr lang="en-US" sz="2000" dirty="0"/>
              <a:t>miles in one day at a walk or a trot.</a:t>
            </a:r>
          </a:p>
          <a:p>
            <a:r>
              <a:rPr lang="en-US" sz="2000" dirty="0"/>
              <a:t>The speed of a </a:t>
            </a:r>
            <a:r>
              <a:rPr lang="en-US" sz="2000" b="1" dirty="0"/>
              <a:t>horse</a:t>
            </a:r>
            <a:r>
              <a:rPr lang="en-US" sz="2000" dirty="0"/>
              <a:t> depends on the terrain and the weight that it is carrying.  Generally, if the </a:t>
            </a:r>
            <a:r>
              <a:rPr lang="en-US" sz="2000" b="1" dirty="0"/>
              <a:t>horse</a:t>
            </a:r>
            <a:r>
              <a:rPr lang="en-US" sz="2000" dirty="0"/>
              <a:t> is carrying a rider with an average weight on a rather plain ground, it </a:t>
            </a:r>
            <a:r>
              <a:rPr lang="en-US" sz="2000" b="1" dirty="0"/>
              <a:t>can</a:t>
            </a:r>
            <a:r>
              <a:rPr lang="en-US" sz="2000" dirty="0"/>
              <a:t> take around 8 to 9 hours to cover </a:t>
            </a:r>
            <a:r>
              <a:rPr lang="en-US" sz="2000" b="1" dirty="0"/>
              <a:t>20 miles</a:t>
            </a:r>
            <a:r>
              <a:rPr lang="en-US" sz="2000" dirty="0"/>
              <a:t>.  This is considering the fact that the </a:t>
            </a:r>
            <a:r>
              <a:rPr lang="en-US" sz="2000" b="1" dirty="0"/>
              <a:t>horse</a:t>
            </a:r>
            <a:r>
              <a:rPr lang="en-US" sz="2000" dirty="0"/>
              <a:t> is mostly trotting and walking with a few gallops.</a:t>
            </a:r>
          </a:p>
          <a:p>
            <a:pPr marL="0" indent="0">
              <a:buFont typeface="Symbol" pitchFamily="18" charset="2"/>
              <a:buNone/>
            </a:pPr>
            <a:endParaRPr lang="en-US" sz="2000" dirty="0"/>
          </a:p>
          <a:p>
            <a:endParaRPr lang="en-US" sz="2000" dirty="0"/>
          </a:p>
        </p:txBody>
      </p:sp>
      <p:pic>
        <p:nvPicPr>
          <p:cNvPr id="1032" name="Picture 8" descr="C:\Users\Rae\Desktop\horses running paint.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8495" y="226829"/>
            <a:ext cx="4743717" cy="3494738"/>
          </a:xfrm>
          <a:prstGeom prst="roundRect">
            <a:avLst>
              <a:gd name="adj" fmla="val 4457"/>
            </a:avLst>
          </a:prstGeom>
          <a:ln w="76200">
            <a:solidFill>
              <a:schemeClr val="accent2">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a:extLst>
            <a:ext uri="{909E8E84-426E-40DD-AFC4-6F175D3DCCD1}">
              <a14:hiddenFill xmlns:a14="http://schemas.microsoft.com/office/drawing/2010/main">
                <a:solidFill>
                  <a:srgbClr val="FFFFFF"/>
                </a:solidFill>
              </a14:hiddenFill>
            </a:ext>
          </a:extLst>
        </p:spPr>
      </p:pic>
      <p:pic>
        <p:nvPicPr>
          <p:cNvPr id="11" name="Picture 3" descr="C:\Users\Rae\Desktop\roman soldier on horse.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9804400" y="4656140"/>
            <a:ext cx="2291841" cy="22018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4" name="Picture 4" descr="C:\Users\Rae\Desktop\horse warriors.jpg"/>
          <p:cNvPicPr>
            <a:picLocks noChangeAspect="1" noChangeArrowheads="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a:ext>
            </a:extLst>
          </a:blip>
          <a:srcRect/>
          <a:stretch>
            <a:fillRect/>
          </a:stretch>
        </p:blipFill>
        <p:spPr bwMode="auto">
          <a:xfrm>
            <a:off x="336200" y="4013737"/>
            <a:ext cx="4608305" cy="2580651"/>
          </a:xfrm>
          <a:prstGeom prst="roundRect">
            <a:avLst>
              <a:gd name="adj" fmla="val 6831"/>
            </a:avLst>
          </a:prstGeom>
          <a:ln>
            <a:solidFill>
              <a:schemeClr val="accent2">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5476854" y="4797719"/>
            <a:ext cx="4535826" cy="2062103"/>
          </a:xfrm>
          <a:prstGeom prst="rect">
            <a:avLst/>
          </a:prstGeom>
          <a:noFill/>
        </p:spPr>
        <p:txBody>
          <a:bodyPr wrap="square" lIns="91440" tIns="45720" rIns="91440" bIns="45720">
            <a:spAutoFit/>
          </a:bodyPr>
          <a:lstStyle/>
          <a:p>
            <a:pPr algn="ctr"/>
            <a:r>
              <a:rPr lang="en-US" sz="3200" b="1" cap="none" spc="0" dirty="0">
                <a:ln w="1905"/>
                <a:solidFill>
                  <a:srgbClr val="70403C"/>
                </a:solidFill>
                <a:effectLst>
                  <a:innerShdw blurRad="69850" dist="43180" dir="5400000">
                    <a:srgbClr val="000000">
                      <a:alpha val="65000"/>
                    </a:srgbClr>
                  </a:innerShdw>
                </a:effectLst>
              </a:rPr>
              <a:t>These Roman horses were not used for speed, but for protection and </a:t>
            </a:r>
            <a:br>
              <a:rPr lang="en-US" sz="3200" b="1" cap="none" spc="0" dirty="0">
                <a:ln w="1905"/>
                <a:solidFill>
                  <a:srgbClr val="70403C"/>
                </a:solidFill>
                <a:effectLst>
                  <a:innerShdw blurRad="69850" dist="43180" dir="5400000">
                    <a:srgbClr val="000000">
                      <a:alpha val="65000"/>
                    </a:srgbClr>
                  </a:innerShdw>
                </a:effectLst>
              </a:rPr>
            </a:br>
            <a:r>
              <a:rPr lang="en-US" sz="3200" b="1" cap="none" spc="0" dirty="0">
                <a:ln w="1905"/>
                <a:solidFill>
                  <a:srgbClr val="70403C"/>
                </a:solidFill>
                <a:effectLst>
                  <a:innerShdw blurRad="69850" dist="43180" dir="5400000">
                    <a:srgbClr val="000000">
                      <a:alpha val="65000"/>
                    </a:srgbClr>
                  </a:innerShdw>
                </a:effectLst>
              </a:rPr>
              <a:t>to transport Paul.</a:t>
            </a:r>
          </a:p>
        </p:txBody>
      </p:sp>
    </p:spTree>
    <p:extLst>
      <p:ext uri="{BB962C8B-B14F-4D97-AF65-F5344CB8AC3E}">
        <p14:creationId xmlns:p14="http://schemas.microsoft.com/office/powerpoint/2010/main" val="196354641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heel(8)">
                                      <p:cBhvr>
                                        <p:cTn id="7" dur="20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500"/>
                                        <p:tgtEl>
                                          <p:spTgt spid="14"/>
                                        </p:tgtEl>
                                      </p:cBhvr>
                                    </p:animEffect>
                                  </p:childTnLst>
                                </p:cTn>
                              </p:par>
                            </p:childTnLst>
                          </p:cTn>
                        </p:par>
                        <p:par>
                          <p:cTn id="18" fill="hold">
                            <p:stCondLst>
                              <p:cond delay="1500"/>
                            </p:stCondLst>
                            <p:childTnLst>
                              <p:par>
                                <p:cTn id="19" presetID="2" presetClass="entr" presetSubtype="2" fill="hold" nodeType="after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500" fill="hold"/>
                                        <p:tgtEl>
                                          <p:spTgt spid="11"/>
                                        </p:tgtEl>
                                        <p:attrNameLst>
                                          <p:attrName>ppt_x</p:attrName>
                                        </p:attrNameLst>
                                      </p:cBhvr>
                                      <p:tavLst>
                                        <p:tav tm="0">
                                          <p:val>
                                            <p:strVal val="1+#ppt_w/2"/>
                                          </p:val>
                                        </p:tav>
                                        <p:tav tm="100000">
                                          <p:val>
                                            <p:strVal val="#ppt_x"/>
                                          </p:val>
                                        </p:tav>
                                      </p:tavLst>
                                    </p:anim>
                                    <p:anim calcmode="lin" valueType="num">
                                      <p:cBhvr additive="base">
                                        <p:cTn id="22"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61</a:t>
            </a:fld>
            <a:endParaRPr lang="en-US" dirty="0"/>
          </a:p>
        </p:txBody>
      </p:sp>
      <p:sp>
        <p:nvSpPr>
          <p:cNvPr id="8" name="Content Placeholder 7"/>
          <p:cNvSpPr>
            <a:spLocks noGrp="1"/>
          </p:cNvSpPr>
          <p:nvPr>
            <p:ph sz="quarter" idx="14"/>
          </p:nvPr>
        </p:nvSpPr>
        <p:spPr>
          <a:xfrm>
            <a:off x="428262" y="882472"/>
            <a:ext cx="6886937" cy="5643917"/>
          </a:xfrm>
        </p:spPr>
        <p:txBody>
          <a:bodyPr>
            <a:noAutofit/>
          </a:bodyPr>
          <a:lstStyle/>
          <a:p>
            <a:pPr marL="0" indent="0">
              <a:buNone/>
            </a:pPr>
            <a:r>
              <a:rPr lang="en-US" b="1" dirty="0"/>
              <a:t>23:31 </a:t>
            </a:r>
            <a:r>
              <a:rPr lang="en-US" dirty="0"/>
              <a:t> Then the soldiers, as it was commanded them, took Paul, and brought him by night to </a:t>
            </a:r>
            <a:r>
              <a:rPr lang="en-US" b="1" dirty="0" err="1"/>
              <a:t>Antipatris</a:t>
            </a:r>
            <a:r>
              <a:rPr lang="en-US" dirty="0"/>
              <a:t>.</a:t>
            </a:r>
          </a:p>
          <a:p>
            <a:pPr marL="0" indent="0">
              <a:buNone/>
            </a:pPr>
            <a:r>
              <a:rPr lang="en-US" b="1" dirty="0"/>
              <a:t>32 </a:t>
            </a:r>
            <a:r>
              <a:rPr lang="en-US" dirty="0"/>
              <a:t> </a:t>
            </a:r>
            <a:r>
              <a:rPr lang="en-US" b="1" u="sng" dirty="0"/>
              <a:t>On the morrow</a:t>
            </a:r>
            <a:r>
              <a:rPr lang="en-US" dirty="0"/>
              <a:t> they </a:t>
            </a:r>
            <a:r>
              <a:rPr lang="en-US" sz="2000" dirty="0"/>
              <a:t>[the soldiers] </a:t>
            </a:r>
            <a:r>
              <a:rPr lang="en-US" dirty="0"/>
              <a:t>left the horsemen to go with him </a:t>
            </a:r>
            <a:r>
              <a:rPr lang="en-US" sz="2000" dirty="0"/>
              <a:t>[Paul], </a:t>
            </a:r>
            <a:r>
              <a:rPr lang="en-US" dirty="0"/>
              <a:t>and returned </a:t>
            </a:r>
            <a:br>
              <a:rPr lang="en-US" dirty="0"/>
            </a:br>
            <a:r>
              <a:rPr lang="en-US" dirty="0"/>
              <a:t>to the castle:</a:t>
            </a:r>
          </a:p>
          <a:p>
            <a:pPr marL="0" indent="0">
              <a:buNone/>
            </a:pPr>
            <a:r>
              <a:rPr lang="en-US" b="1" dirty="0"/>
              <a:t>33 </a:t>
            </a:r>
            <a:r>
              <a:rPr lang="en-US" dirty="0"/>
              <a:t> Who, when they came to </a:t>
            </a:r>
            <a:r>
              <a:rPr lang="en-US" b="1" dirty="0"/>
              <a:t>Caesarea</a:t>
            </a:r>
            <a:r>
              <a:rPr lang="en-US" dirty="0"/>
              <a:t>, and delivered the epistle to the governor, presented Paul also before him.</a:t>
            </a:r>
          </a:p>
          <a:p>
            <a:pPr marL="0" indent="0">
              <a:buNone/>
            </a:pPr>
            <a:r>
              <a:rPr lang="en-US" b="1" dirty="0"/>
              <a:t>34 </a:t>
            </a:r>
            <a:r>
              <a:rPr lang="en-US" dirty="0"/>
              <a:t> And when the governor had read the letter, </a:t>
            </a:r>
            <a:br>
              <a:rPr lang="en-US" dirty="0"/>
            </a:br>
            <a:r>
              <a:rPr lang="en-US" dirty="0"/>
              <a:t>he asked of what province he was. </a:t>
            </a:r>
            <a:br>
              <a:rPr lang="en-US" dirty="0"/>
            </a:br>
            <a:r>
              <a:rPr lang="en-US" dirty="0"/>
              <a:t>And when he understood that he was of Cilicia;</a:t>
            </a:r>
          </a:p>
          <a:p>
            <a:pPr marL="0" indent="0">
              <a:buNone/>
            </a:pPr>
            <a:r>
              <a:rPr lang="en-US" b="1" dirty="0"/>
              <a:t>35 </a:t>
            </a:r>
            <a:r>
              <a:rPr lang="en-US" dirty="0"/>
              <a:t> I will hear thee, said he, </a:t>
            </a:r>
            <a:r>
              <a:rPr lang="en-US" b="1" u="sng" dirty="0">
                <a:solidFill>
                  <a:srgbClr val="660033"/>
                </a:solidFill>
              </a:rPr>
              <a:t>when thine accusers </a:t>
            </a:r>
            <a:br>
              <a:rPr lang="en-US" b="1" u="sng" dirty="0">
                <a:solidFill>
                  <a:srgbClr val="660033"/>
                </a:solidFill>
              </a:rPr>
            </a:br>
            <a:r>
              <a:rPr lang="en-US" b="1" u="sng" dirty="0">
                <a:solidFill>
                  <a:srgbClr val="660033"/>
                </a:solidFill>
              </a:rPr>
              <a:t>are also come</a:t>
            </a:r>
            <a:r>
              <a:rPr lang="en-US" b="1" dirty="0">
                <a:solidFill>
                  <a:srgbClr val="660033"/>
                </a:solidFill>
              </a:rPr>
              <a:t>.</a:t>
            </a:r>
            <a:r>
              <a:rPr lang="en-US" dirty="0"/>
              <a:t>  And he commanded him to be </a:t>
            </a:r>
            <a:br>
              <a:rPr lang="en-US" dirty="0"/>
            </a:br>
            <a:r>
              <a:rPr lang="en-US" dirty="0"/>
              <a:t>kept in Herod's judgment hall.</a:t>
            </a:r>
          </a:p>
        </p:txBody>
      </p:sp>
      <p:sp>
        <p:nvSpPr>
          <p:cNvPr id="2" name="Content Placeholder 1"/>
          <p:cNvSpPr>
            <a:spLocks noGrp="1"/>
          </p:cNvSpPr>
          <p:nvPr>
            <p:ph sz="quarter" idx="13"/>
          </p:nvPr>
        </p:nvSpPr>
        <p:spPr>
          <a:xfrm>
            <a:off x="7072134" y="4923777"/>
            <a:ext cx="4583575" cy="1785174"/>
          </a:xfrm>
        </p:spPr>
        <p:txBody>
          <a:bodyPr>
            <a:normAutofit lnSpcReduction="10000"/>
          </a:bodyPr>
          <a:lstStyle/>
          <a:p>
            <a:r>
              <a:rPr lang="en-US" b="1" dirty="0" err="1">
                <a:solidFill>
                  <a:srgbClr val="002060"/>
                </a:solidFill>
              </a:rPr>
              <a:t>Antipatris</a:t>
            </a:r>
            <a:r>
              <a:rPr lang="en-US" dirty="0">
                <a:solidFill>
                  <a:srgbClr val="002060"/>
                </a:solidFill>
              </a:rPr>
              <a:t>, is on an ancient </a:t>
            </a:r>
            <a:br>
              <a:rPr lang="en-US" dirty="0">
                <a:solidFill>
                  <a:srgbClr val="002060"/>
                </a:solidFill>
              </a:rPr>
            </a:br>
            <a:r>
              <a:rPr lang="en-US" dirty="0">
                <a:solidFill>
                  <a:srgbClr val="002060"/>
                </a:solidFill>
              </a:rPr>
              <a:t>Roman road about</a:t>
            </a:r>
            <a:r>
              <a:rPr lang="en-US" b="1" dirty="0">
                <a:solidFill>
                  <a:srgbClr val="002060"/>
                </a:solidFill>
              </a:rPr>
              <a:t> 40-42 miles </a:t>
            </a:r>
            <a:br>
              <a:rPr lang="en-US" b="1" dirty="0">
                <a:solidFill>
                  <a:srgbClr val="002060"/>
                </a:solidFill>
              </a:rPr>
            </a:br>
            <a:r>
              <a:rPr lang="en-US" b="1" dirty="0">
                <a:solidFill>
                  <a:srgbClr val="002060"/>
                </a:solidFill>
              </a:rPr>
              <a:t>or 65 km from Jerusalem</a:t>
            </a:r>
            <a:r>
              <a:rPr lang="en-US" dirty="0">
                <a:solidFill>
                  <a:srgbClr val="002060"/>
                </a:solidFill>
              </a:rPr>
              <a:t>.  It’s  about another 35 miles/55 km </a:t>
            </a:r>
            <a:br>
              <a:rPr lang="en-US" dirty="0">
                <a:solidFill>
                  <a:srgbClr val="002060"/>
                </a:solidFill>
              </a:rPr>
            </a:br>
            <a:r>
              <a:rPr lang="en-US" dirty="0">
                <a:solidFill>
                  <a:srgbClr val="002060"/>
                </a:solidFill>
              </a:rPr>
              <a:t>to </a:t>
            </a:r>
            <a:r>
              <a:rPr lang="en-US" b="1" dirty="0">
                <a:solidFill>
                  <a:srgbClr val="002060"/>
                </a:solidFill>
              </a:rPr>
              <a:t>Caesarea</a:t>
            </a:r>
            <a:r>
              <a:rPr lang="en-US" dirty="0">
                <a:solidFill>
                  <a:srgbClr val="002060"/>
                </a:solidFill>
              </a:rPr>
              <a:t>.</a:t>
            </a:r>
            <a:r>
              <a:rPr lang="en-US" b="1" dirty="0">
                <a:solidFill>
                  <a:srgbClr val="002060"/>
                </a:solidFill>
              </a:rPr>
              <a:t>  </a:t>
            </a:r>
          </a:p>
        </p:txBody>
      </p:sp>
      <p:sp>
        <p:nvSpPr>
          <p:cNvPr id="7" name="Title 1"/>
          <p:cNvSpPr txBox="1">
            <a:spLocks/>
          </p:cNvSpPr>
          <p:nvPr/>
        </p:nvSpPr>
        <p:spPr>
          <a:xfrm>
            <a:off x="508000" y="182511"/>
            <a:ext cx="11143226"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100" b="1" dirty="0">
                <a:solidFill>
                  <a:schemeClr val="bg2">
                    <a:lumMod val="50000"/>
                  </a:schemeClr>
                </a:solidFill>
              </a:rPr>
              <a:t>vi) </a:t>
            </a:r>
            <a:r>
              <a:rPr lang="en-US" sz="5400" b="1" dirty="0">
                <a:solidFill>
                  <a:schemeClr val="bg2">
                    <a:lumMod val="50000"/>
                  </a:schemeClr>
                </a:solidFill>
              </a:rPr>
              <a:t> From Jerusalem to </a:t>
            </a:r>
            <a:r>
              <a:rPr lang="en-US" sz="5400" b="1" dirty="0" err="1">
                <a:solidFill>
                  <a:schemeClr val="bg2">
                    <a:lumMod val="50000"/>
                  </a:schemeClr>
                </a:solidFill>
              </a:rPr>
              <a:t>Antipatris</a:t>
            </a:r>
            <a:r>
              <a:rPr lang="en-US" sz="5400" b="1" dirty="0">
                <a:solidFill>
                  <a:schemeClr val="bg2">
                    <a:lumMod val="50000"/>
                  </a:schemeClr>
                </a:solidFill>
              </a:rPr>
              <a:t> to Caesarea</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7525686" y="907722"/>
            <a:ext cx="3528136" cy="3866837"/>
          </a:xfrm>
          <a:prstGeom prst="rect">
            <a:avLst/>
          </a:prstGeom>
          <a:noFill/>
          <a:ln w="76200">
            <a:solidFill>
              <a:schemeClr val="accent2">
                <a:lumMod val="50000"/>
              </a:schemeClr>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484243" y="2635013"/>
            <a:ext cx="937550" cy="428263"/>
          </a:xfrm>
          <a:prstGeom prst="roundRect">
            <a:avLst>
              <a:gd name="adj" fmla="val 3758"/>
            </a:avLst>
          </a:prstGeom>
          <a:noFill/>
          <a:ln w="69850" cmpd="sng">
            <a:solidFill>
              <a:srgbClr val="A50021"/>
            </a:solidFill>
          </a:ln>
          <a:effectLst>
            <a:glow rad="101600">
              <a:srgbClr val="A50021">
                <a:alpha val="4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8692587" y="2959103"/>
            <a:ext cx="992094" cy="1273215"/>
          </a:xfrm>
          <a:prstGeom prst="straightConnector1">
            <a:avLst/>
          </a:prstGeom>
          <a:ln w="57150">
            <a:solidFill>
              <a:srgbClr val="A50021"/>
            </a:solidFill>
            <a:headEnd type="oval" w="med" len="med"/>
            <a:tailEnd type="triangle" w="med" len="med"/>
          </a:ln>
          <a:effectLst>
            <a:glow rad="127000">
              <a:schemeClr val="accent5">
                <a:lumMod val="60000"/>
                <a:lumOff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755037" y="1090693"/>
            <a:ext cx="937550" cy="428263"/>
          </a:xfrm>
          <a:prstGeom prst="roundRect">
            <a:avLst>
              <a:gd name="adj" fmla="val 3758"/>
            </a:avLst>
          </a:prstGeom>
          <a:noFill/>
          <a:ln w="69850" cmpd="sng">
            <a:solidFill>
              <a:srgbClr val="008000"/>
            </a:solidFill>
          </a:ln>
          <a:effectLst>
            <a:glow rad="101600">
              <a:srgbClr val="A50021">
                <a:alpha val="4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1" name="Straight Arrow Connector 10"/>
          <p:cNvCxnSpPr/>
          <p:nvPr/>
        </p:nvCxnSpPr>
        <p:spPr>
          <a:xfrm flipH="1" flipV="1">
            <a:off x="8595360" y="1447836"/>
            <a:ext cx="784975" cy="1174802"/>
          </a:xfrm>
          <a:prstGeom prst="straightConnector1">
            <a:avLst/>
          </a:prstGeom>
          <a:ln w="57150">
            <a:solidFill>
              <a:srgbClr val="008000"/>
            </a:solidFill>
            <a:headEnd type="oval" w="med" len="med"/>
            <a:tailEnd type="triangle" w="med" len="med"/>
          </a:ln>
          <a:effectLst>
            <a:glow rad="127000">
              <a:schemeClr val="accent5">
                <a:lumMod val="60000"/>
                <a:lumOff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50959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1+#ppt_w/2"/>
                                          </p:val>
                                        </p:tav>
                                        <p:tav tm="100000">
                                          <p:val>
                                            <p:strVal val="#ppt_x"/>
                                          </p:val>
                                        </p:tav>
                                      </p:tavLst>
                                    </p:anim>
                                    <p:anim calcmode="lin" valueType="num">
                                      <p:cBhvr additive="base">
                                        <p:cTn id="8" dur="12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21"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 presetClass="entr" presetSubtype="6" fill="hold" nodeType="afterEffect">
                                  <p:stCondLst>
                                    <p:cond delay="5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250" fill="hold"/>
                                        <p:tgtEl>
                                          <p:spTgt spid="11"/>
                                        </p:tgtEl>
                                        <p:attrNameLst>
                                          <p:attrName>ppt_x</p:attrName>
                                        </p:attrNameLst>
                                      </p:cBhvr>
                                      <p:tavLst>
                                        <p:tav tm="0">
                                          <p:val>
                                            <p:strVal val="1+#ppt_w/2"/>
                                          </p:val>
                                        </p:tav>
                                        <p:tav tm="100000">
                                          <p:val>
                                            <p:strVal val="#ppt_x"/>
                                          </p:val>
                                        </p:tav>
                                      </p:tavLst>
                                    </p:anim>
                                    <p:anim calcmode="lin" valueType="num">
                                      <p:cBhvr additive="base">
                                        <p:cTn id="34" dur="1250" fill="hold"/>
                                        <p:tgtEl>
                                          <p:spTgt spid="11"/>
                                        </p:tgtEl>
                                        <p:attrNameLst>
                                          <p:attrName>ppt_y</p:attrName>
                                        </p:attrNameLst>
                                      </p:cBhvr>
                                      <p:tavLst>
                                        <p:tav tm="0">
                                          <p:val>
                                            <p:strVal val="1+#ppt_h/2"/>
                                          </p:val>
                                        </p:tav>
                                        <p:tav tm="100000">
                                          <p:val>
                                            <p:strVal val="#ppt_y"/>
                                          </p:val>
                                        </p:tav>
                                      </p:tavLst>
                                    </p:anim>
                                  </p:childTnLst>
                                </p:cTn>
                              </p:par>
                            </p:childTnLst>
                          </p:cTn>
                        </p:par>
                        <p:par>
                          <p:cTn id="35" fill="hold">
                            <p:stCondLst>
                              <p:cond delay="2750"/>
                            </p:stCondLst>
                            <p:childTnLst>
                              <p:par>
                                <p:cTn id="36" presetID="21"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fade">
                                      <p:cBhvr>
                                        <p:cTn id="43" dur="1000"/>
                                        <p:tgtEl>
                                          <p:spTgt spid="2">
                                            <p:txEl>
                                              <p:pRg st="0" end="0"/>
                                            </p:txEl>
                                          </p:spTgt>
                                        </p:tgtEl>
                                      </p:cBhvr>
                                    </p:animEffect>
                                    <p:anim calcmode="lin" valueType="num">
                                      <p:cBhvr>
                                        <p:cTn id="4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62</a:t>
            </a:fld>
            <a:endParaRPr lang="en-US" dirty="0"/>
          </a:p>
        </p:txBody>
      </p:sp>
      <p:sp>
        <p:nvSpPr>
          <p:cNvPr id="3" name="Content Placeholder 2"/>
          <p:cNvSpPr>
            <a:spLocks noGrp="1"/>
          </p:cNvSpPr>
          <p:nvPr>
            <p:ph sz="quarter" idx="13"/>
          </p:nvPr>
        </p:nvSpPr>
        <p:spPr>
          <a:xfrm>
            <a:off x="419100" y="809625"/>
            <a:ext cx="5484113" cy="5792964"/>
          </a:xfrm>
        </p:spPr>
        <p:txBody>
          <a:bodyPr>
            <a:normAutofit fontScale="77500" lnSpcReduction="20000"/>
          </a:bodyPr>
          <a:lstStyle/>
          <a:p>
            <a:pPr marL="0" indent="0">
              <a:lnSpc>
                <a:spcPct val="120000"/>
              </a:lnSpc>
              <a:spcBef>
                <a:spcPts val="432"/>
              </a:spcBef>
              <a:buNone/>
            </a:pPr>
            <a:r>
              <a:rPr lang="en-US" b="1" dirty="0"/>
              <a:t>24:1  </a:t>
            </a:r>
            <a:r>
              <a:rPr lang="en-US" dirty="0"/>
              <a:t>And </a:t>
            </a:r>
            <a:r>
              <a:rPr lang="en-US" b="1" u="sng" dirty="0"/>
              <a:t>after five da</a:t>
            </a:r>
            <a:r>
              <a:rPr lang="en-US" b="1" dirty="0"/>
              <a:t>y</a:t>
            </a:r>
            <a:r>
              <a:rPr lang="en-US" b="1" u="sng" dirty="0"/>
              <a:t>s</a:t>
            </a:r>
            <a:r>
              <a:rPr lang="en-US" dirty="0"/>
              <a:t> </a:t>
            </a:r>
            <a:r>
              <a:rPr lang="en-US" b="1" dirty="0"/>
              <a:t>Ananias</a:t>
            </a:r>
            <a:r>
              <a:rPr lang="en-US" dirty="0"/>
              <a:t> the high priest descended with the elders, and with a certain orator named </a:t>
            </a:r>
            <a:r>
              <a:rPr lang="en-US" b="1" dirty="0" err="1"/>
              <a:t>Tertullus</a:t>
            </a:r>
            <a:r>
              <a:rPr lang="en-US" dirty="0"/>
              <a:t>, who informed the </a:t>
            </a:r>
            <a:br>
              <a:rPr lang="en-US" dirty="0"/>
            </a:br>
            <a:r>
              <a:rPr lang="en-US" dirty="0"/>
              <a:t>governor against Paul.</a:t>
            </a:r>
          </a:p>
          <a:p>
            <a:pPr marL="0" indent="0">
              <a:lnSpc>
                <a:spcPct val="120000"/>
              </a:lnSpc>
              <a:spcBef>
                <a:spcPts val="432"/>
              </a:spcBef>
              <a:buNone/>
            </a:pPr>
            <a:endParaRPr lang="en-US" sz="700" dirty="0"/>
          </a:p>
          <a:p>
            <a:pPr marL="0" indent="0">
              <a:lnSpc>
                <a:spcPct val="120000"/>
              </a:lnSpc>
              <a:spcBef>
                <a:spcPts val="432"/>
              </a:spcBef>
              <a:buNone/>
            </a:pPr>
            <a:r>
              <a:rPr lang="en-US" b="1" dirty="0"/>
              <a:t>2 </a:t>
            </a:r>
            <a:r>
              <a:rPr lang="en-US" dirty="0"/>
              <a:t> And when he was called forth, </a:t>
            </a:r>
            <a:r>
              <a:rPr lang="en-US" b="1" dirty="0" err="1"/>
              <a:t>Tertullus</a:t>
            </a:r>
            <a:r>
              <a:rPr lang="en-US" dirty="0"/>
              <a:t> began </a:t>
            </a:r>
            <a:br>
              <a:rPr lang="en-US" dirty="0"/>
            </a:br>
            <a:r>
              <a:rPr lang="en-US" dirty="0"/>
              <a:t>to accuse him, saying, Seeing that by thee we </a:t>
            </a:r>
            <a:br>
              <a:rPr lang="en-US" dirty="0"/>
            </a:br>
            <a:r>
              <a:rPr lang="en-US" dirty="0"/>
              <a:t>enjoy great quietness, and that very worthy deeds are done unto this nation by thy providence,</a:t>
            </a:r>
          </a:p>
          <a:p>
            <a:pPr marL="0" indent="0">
              <a:lnSpc>
                <a:spcPct val="120000"/>
              </a:lnSpc>
              <a:spcBef>
                <a:spcPts val="432"/>
              </a:spcBef>
              <a:buNone/>
            </a:pPr>
            <a:r>
              <a:rPr lang="en-US" sz="700" dirty="0"/>
              <a:t> </a:t>
            </a:r>
          </a:p>
          <a:p>
            <a:pPr marL="0" indent="0">
              <a:lnSpc>
                <a:spcPct val="120000"/>
              </a:lnSpc>
              <a:spcBef>
                <a:spcPts val="432"/>
              </a:spcBef>
              <a:buNone/>
            </a:pPr>
            <a:r>
              <a:rPr lang="en-US" b="1" dirty="0"/>
              <a:t>3 </a:t>
            </a:r>
            <a:r>
              <a:rPr lang="en-US" dirty="0"/>
              <a:t> We accept it always, and in all places, </a:t>
            </a:r>
            <a:br>
              <a:rPr lang="en-US" dirty="0"/>
            </a:br>
            <a:r>
              <a:rPr lang="en-US" dirty="0"/>
              <a:t>most noble </a:t>
            </a:r>
            <a:r>
              <a:rPr lang="en-US" b="1" dirty="0"/>
              <a:t>Felix</a:t>
            </a:r>
            <a:r>
              <a:rPr lang="en-US" dirty="0"/>
              <a:t>, with all thankfulness.</a:t>
            </a:r>
          </a:p>
          <a:p>
            <a:pPr marL="0" indent="0">
              <a:lnSpc>
                <a:spcPct val="120000"/>
              </a:lnSpc>
              <a:spcBef>
                <a:spcPts val="432"/>
              </a:spcBef>
              <a:buNone/>
            </a:pPr>
            <a:r>
              <a:rPr lang="en-US" sz="700" dirty="0"/>
              <a:t> </a:t>
            </a:r>
          </a:p>
          <a:p>
            <a:pPr marL="0" indent="0">
              <a:lnSpc>
                <a:spcPct val="120000"/>
              </a:lnSpc>
              <a:spcBef>
                <a:spcPts val="432"/>
              </a:spcBef>
              <a:buNone/>
            </a:pPr>
            <a:r>
              <a:rPr lang="en-US" b="1" dirty="0"/>
              <a:t>4 </a:t>
            </a:r>
            <a:r>
              <a:rPr lang="en-US" dirty="0"/>
              <a:t> Notwithstanding, that I be not further tedious unto thee, I pray thee that thou </a:t>
            </a:r>
            <a:r>
              <a:rPr lang="en-US" dirty="0" err="1"/>
              <a:t>wouldest</a:t>
            </a:r>
            <a:r>
              <a:rPr lang="en-US" dirty="0"/>
              <a:t> hear us </a:t>
            </a:r>
            <a:br>
              <a:rPr lang="en-US" dirty="0"/>
            </a:br>
            <a:r>
              <a:rPr lang="en-US" dirty="0"/>
              <a:t>of thy clemency a few words.</a:t>
            </a:r>
          </a:p>
          <a:p>
            <a:pPr marL="0" indent="0">
              <a:lnSpc>
                <a:spcPct val="120000"/>
              </a:lnSpc>
              <a:spcBef>
                <a:spcPts val="432"/>
              </a:spcBef>
              <a:buNone/>
            </a:pPr>
            <a:endParaRPr lang="en-US" sz="800" dirty="0"/>
          </a:p>
          <a:p>
            <a:pPr marL="0" indent="0">
              <a:lnSpc>
                <a:spcPct val="120000"/>
              </a:lnSpc>
              <a:spcBef>
                <a:spcPts val="432"/>
              </a:spcBef>
              <a:buNone/>
            </a:pPr>
            <a:r>
              <a:rPr lang="en-US" b="1" dirty="0"/>
              <a:t>5</a:t>
            </a:r>
            <a:r>
              <a:rPr lang="en-US" dirty="0"/>
              <a:t>  For we have found this man a pestilent fellow, </a:t>
            </a:r>
            <a:br>
              <a:rPr lang="en-US" dirty="0"/>
            </a:br>
            <a:r>
              <a:rPr lang="en-US" dirty="0"/>
              <a:t>and a mover of sedition among all the Jews throughout the world, and a ringleader of the </a:t>
            </a:r>
            <a:br>
              <a:rPr lang="en-US" dirty="0"/>
            </a:br>
            <a:r>
              <a:rPr lang="en-US" dirty="0"/>
              <a:t>sect of the Nazarenes:</a:t>
            </a:r>
          </a:p>
        </p:txBody>
      </p:sp>
      <p:sp>
        <p:nvSpPr>
          <p:cNvPr id="8" name="Content Placeholder 7"/>
          <p:cNvSpPr>
            <a:spLocks noGrp="1"/>
          </p:cNvSpPr>
          <p:nvPr>
            <p:ph sz="quarter" idx="14"/>
          </p:nvPr>
        </p:nvSpPr>
        <p:spPr>
          <a:xfrm>
            <a:off x="6288785" y="808841"/>
            <a:ext cx="5626989" cy="5792964"/>
          </a:xfrm>
        </p:spPr>
        <p:txBody>
          <a:bodyPr>
            <a:noAutofit/>
          </a:bodyPr>
          <a:lstStyle/>
          <a:p>
            <a:pPr marL="0" indent="0">
              <a:buNone/>
            </a:pPr>
            <a:r>
              <a:rPr lang="en-US" sz="1900" b="1" dirty="0"/>
              <a:t>24:6</a:t>
            </a:r>
            <a:r>
              <a:rPr lang="en-US" sz="1900" dirty="0"/>
              <a:t>  Who also hath gone about to profane the temple: whom we took, and would have judged according to our law.</a:t>
            </a:r>
          </a:p>
          <a:p>
            <a:pPr marL="0" indent="0">
              <a:buNone/>
            </a:pPr>
            <a:endParaRPr lang="en-US" sz="900" dirty="0"/>
          </a:p>
          <a:p>
            <a:pPr marL="0" indent="0">
              <a:buNone/>
            </a:pPr>
            <a:r>
              <a:rPr lang="en-US" sz="1900" b="1" dirty="0"/>
              <a:t>7 </a:t>
            </a:r>
            <a:r>
              <a:rPr lang="en-US" sz="1900" dirty="0"/>
              <a:t> But the chief captain </a:t>
            </a:r>
            <a:r>
              <a:rPr lang="en-US" sz="1900" b="1" dirty="0" err="1"/>
              <a:t>Lysias</a:t>
            </a:r>
            <a:r>
              <a:rPr lang="en-US" sz="1900" dirty="0"/>
              <a:t> came upon us, and </a:t>
            </a:r>
            <a:br>
              <a:rPr lang="en-US" sz="1900" dirty="0"/>
            </a:br>
            <a:r>
              <a:rPr lang="en-US" sz="1900" dirty="0"/>
              <a:t>with great violence took him away out of our hands</a:t>
            </a:r>
            <a:r>
              <a:rPr lang="en-US" sz="2000" dirty="0"/>
              <a:t>,</a:t>
            </a:r>
          </a:p>
          <a:p>
            <a:pPr marL="0" indent="0">
              <a:buNone/>
            </a:pPr>
            <a:endParaRPr lang="en-US" sz="700" dirty="0"/>
          </a:p>
          <a:p>
            <a:pPr marL="0" indent="0">
              <a:buNone/>
            </a:pPr>
            <a:r>
              <a:rPr lang="en-US" sz="1900" b="1" dirty="0"/>
              <a:t>8 </a:t>
            </a:r>
            <a:r>
              <a:rPr lang="en-US" sz="1900" dirty="0"/>
              <a:t> Commanding his accusers to come unto thee: by examining of whom thyself </a:t>
            </a:r>
            <a:r>
              <a:rPr lang="en-US" sz="1900" dirty="0" err="1"/>
              <a:t>mayest</a:t>
            </a:r>
            <a:r>
              <a:rPr lang="en-US" sz="1900" dirty="0"/>
              <a:t> take knowledge of all these things, whereof we accuse him</a:t>
            </a:r>
            <a:r>
              <a:rPr lang="en-US" sz="2000" dirty="0"/>
              <a:t>.</a:t>
            </a:r>
          </a:p>
          <a:p>
            <a:pPr marL="0" indent="0">
              <a:buNone/>
            </a:pPr>
            <a:endParaRPr lang="en-US" sz="700" dirty="0"/>
          </a:p>
          <a:p>
            <a:pPr marL="0" indent="0">
              <a:buNone/>
            </a:pPr>
            <a:r>
              <a:rPr lang="en-US" sz="1900" b="1" dirty="0"/>
              <a:t>9 </a:t>
            </a:r>
            <a:r>
              <a:rPr lang="en-US" sz="1900" dirty="0"/>
              <a:t> And the Jews also assented, saying that these things were so</a:t>
            </a:r>
            <a:r>
              <a:rPr lang="en-US" sz="2000" dirty="0"/>
              <a:t>.</a:t>
            </a:r>
          </a:p>
          <a:p>
            <a:pPr marL="0" indent="0">
              <a:buNone/>
            </a:pPr>
            <a:endParaRPr lang="en-US" sz="700" dirty="0"/>
          </a:p>
          <a:p>
            <a:pPr marL="0" indent="0">
              <a:buNone/>
            </a:pPr>
            <a:r>
              <a:rPr lang="en-US" sz="1900" b="1" dirty="0"/>
              <a:t>10</a:t>
            </a:r>
            <a:r>
              <a:rPr lang="en-US" sz="1900" dirty="0"/>
              <a:t>  Then Paul, after that the governor had beckoned unto him to speak, answered, Forasmuch as I know that thou hast been of many years a judge unto this nation, I do the more cheerfully answer for myself … </a:t>
            </a:r>
          </a:p>
        </p:txBody>
      </p:sp>
      <p:sp>
        <p:nvSpPr>
          <p:cNvPr id="6" name="Title 1"/>
          <p:cNvSpPr txBox="1">
            <a:spLocks/>
          </p:cNvSpPr>
          <p:nvPr/>
        </p:nvSpPr>
        <p:spPr>
          <a:xfrm>
            <a:off x="190062" y="182511"/>
            <a:ext cx="11461164"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100" b="1" dirty="0">
                <a:solidFill>
                  <a:schemeClr val="bg2">
                    <a:lumMod val="50000"/>
                  </a:schemeClr>
                </a:solidFill>
              </a:rPr>
              <a:t>vii) </a:t>
            </a:r>
            <a:r>
              <a:rPr lang="en-US" sz="5400" b="1" dirty="0">
                <a:solidFill>
                  <a:schemeClr val="bg2">
                    <a:lumMod val="50000"/>
                  </a:schemeClr>
                </a:solidFill>
              </a:rPr>
              <a:t> High Priest Arrives From Jerusalem</a:t>
            </a:r>
          </a:p>
        </p:txBody>
      </p:sp>
      <p:sp>
        <p:nvSpPr>
          <p:cNvPr id="7" name="Rectangle 6"/>
          <p:cNvSpPr/>
          <p:nvPr/>
        </p:nvSpPr>
        <p:spPr>
          <a:xfrm>
            <a:off x="6397374" y="5780782"/>
            <a:ext cx="5253851" cy="1077218"/>
          </a:xfrm>
          <a:prstGeom prst="rect">
            <a:avLst/>
          </a:prstGeom>
          <a:noFill/>
        </p:spPr>
        <p:txBody>
          <a:bodyPr wrap="square" lIns="91440" tIns="45720" rIns="91440" bIns="45720">
            <a:spAutoFit/>
          </a:bodyPr>
          <a:lstStyle/>
          <a:p>
            <a:pPr algn="ctr"/>
            <a:r>
              <a:rPr lang="en-US" sz="3200" b="1" cap="none" spc="0" dirty="0">
                <a:ln w="1905"/>
                <a:solidFill>
                  <a:srgbClr val="70403C"/>
                </a:solidFill>
                <a:effectLst>
                  <a:innerShdw blurRad="69850" dist="43180" dir="5400000">
                    <a:srgbClr val="000000">
                      <a:alpha val="65000"/>
                    </a:srgbClr>
                  </a:innerShdw>
                </a:effectLst>
              </a:rPr>
              <a:t>Paul has more to say – we’ll find out later in Part 3!</a:t>
            </a:r>
          </a:p>
        </p:txBody>
      </p:sp>
    </p:spTree>
    <p:extLst>
      <p:ext uri="{BB962C8B-B14F-4D97-AF65-F5344CB8AC3E}">
        <p14:creationId xmlns:p14="http://schemas.microsoft.com/office/powerpoint/2010/main" val="57343777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1000"/>
                                        <p:tgtEl>
                                          <p:spTgt spid="8">
                                            <p:txEl>
                                              <p:pRg st="4" end="4"/>
                                            </p:txEl>
                                          </p:spTgt>
                                        </p:tgtEl>
                                      </p:cBhvr>
                                    </p:animEffect>
                                    <p:anim calcmode="lin" valueType="num">
                                      <p:cBhvr>
                                        <p:cTn id="1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1000"/>
                                        <p:tgtEl>
                                          <p:spTgt spid="8">
                                            <p:txEl>
                                              <p:pRg st="6" end="6"/>
                                            </p:txEl>
                                          </p:spTgt>
                                        </p:tgtEl>
                                      </p:cBhvr>
                                    </p:animEffect>
                                    <p:anim calcmode="lin" valueType="num">
                                      <p:cBhvr>
                                        <p:cTn id="2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1000"/>
                                        <p:tgtEl>
                                          <p:spTgt spid="8">
                                            <p:txEl>
                                              <p:pRg st="8" end="8"/>
                                            </p:txEl>
                                          </p:spTgt>
                                        </p:tgtEl>
                                      </p:cBhvr>
                                    </p:animEffect>
                                    <p:anim calcmode="lin" valueType="num">
                                      <p:cBhvr>
                                        <p:cTn id="28"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2" descr="C:\Users\Rae\Desktop\Paul &amp; Pentecost\Paul apostle.jpg"/>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7615239" y="504825"/>
            <a:ext cx="3988320" cy="51435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6625816" y="-9377587"/>
            <a:ext cx="26498776" cy="8217634"/>
          </a:xfrm>
          <a:prstGeom prst="rect">
            <a:avLst/>
          </a:prstGeom>
          <a:solidFill>
            <a:schemeClr val="bg1"/>
          </a:solidFill>
        </p:spPr>
        <p:txBody>
          <a:bodyPr wrap="square" lIns="91440" tIns="45720" rIns="91440" bIns="45720">
            <a:spAutoFit/>
          </a:bodyPr>
          <a:lstStyle/>
          <a:p>
            <a:r>
              <a:rPr lang="en-US" sz="2400" b="1" dirty="0">
                <a:ln w="1905"/>
                <a:solidFill>
                  <a:schemeClr val="accent2">
                    <a:lumMod val="50000"/>
                  </a:schemeClr>
                </a:solidFill>
                <a:effectLst>
                  <a:innerShdw blurRad="69850" dist="43180" dir="5400000">
                    <a:srgbClr val="000000">
                      <a:alpha val="65000"/>
                    </a:srgbClr>
                  </a:innerShdw>
                </a:effectLst>
              </a:rPr>
              <a:t>Nov 28:  up to slide 22 – 6 hrs..</a:t>
            </a:r>
          </a:p>
          <a:p>
            <a:r>
              <a:rPr lang="en-US" sz="2400" b="1" dirty="0">
                <a:ln w="1905"/>
                <a:solidFill>
                  <a:schemeClr val="accent2">
                    <a:lumMod val="50000"/>
                  </a:schemeClr>
                </a:solidFill>
                <a:effectLst>
                  <a:innerShdw blurRad="69850" dist="43180" dir="5400000">
                    <a:srgbClr val="000000">
                      <a:alpha val="65000"/>
                    </a:srgbClr>
                  </a:innerShdw>
                </a:effectLst>
              </a:rPr>
              <a:t>Nov 29:  slide 31 – 9 hrs.</a:t>
            </a:r>
          </a:p>
          <a:p>
            <a:r>
              <a:rPr lang="en-US" sz="2400" b="1" dirty="0">
                <a:ln w="1905"/>
                <a:solidFill>
                  <a:schemeClr val="accent2">
                    <a:lumMod val="50000"/>
                  </a:schemeClr>
                </a:solidFill>
                <a:effectLst>
                  <a:innerShdw blurRad="69850" dist="43180" dir="5400000">
                    <a:srgbClr val="000000">
                      <a:alpha val="65000"/>
                    </a:srgbClr>
                  </a:innerShdw>
                </a:effectLst>
              </a:rPr>
              <a:t>Nov 30: 1130 am  32-37 by 330 (4 hrs.)  start at 38.  updated Dennis U.</a:t>
            </a:r>
          </a:p>
          <a:p>
            <a:r>
              <a:rPr lang="en-US" sz="2400" b="1" dirty="0">
                <a:ln w="1905"/>
                <a:solidFill>
                  <a:schemeClr val="accent2">
                    <a:lumMod val="50000"/>
                  </a:schemeClr>
                </a:solidFill>
                <a:effectLst>
                  <a:innerShdw blurRad="69850" dist="43180" dir="5400000">
                    <a:srgbClr val="000000">
                      <a:alpha val="65000"/>
                    </a:srgbClr>
                  </a:innerShdw>
                </a:effectLst>
              </a:rPr>
              <a:t>Dec 3/20:  10 am #38 – up to slides 46-50 at 1015 pm  &amp; use Acts 20 document</a:t>
            </a:r>
          </a:p>
          <a:p>
            <a:r>
              <a:rPr lang="en-US" sz="2400" b="1" dirty="0">
                <a:ln w="1905"/>
                <a:solidFill>
                  <a:schemeClr val="accent2">
                    <a:lumMod val="50000"/>
                  </a:schemeClr>
                </a:solidFill>
                <a:effectLst>
                  <a:innerShdw blurRad="69850" dist="43180" dir="5400000">
                    <a:srgbClr val="000000">
                      <a:alpha val="65000"/>
                    </a:srgbClr>
                  </a:innerShdw>
                </a:effectLst>
              </a:rPr>
              <a:t>Dec 4 Friday 115 pm … researching acts 21:26</a:t>
            </a:r>
          </a:p>
          <a:p>
            <a:r>
              <a:rPr lang="en-US" sz="2400" b="1" dirty="0">
                <a:ln w="1905"/>
                <a:solidFill>
                  <a:schemeClr val="accent2">
                    <a:lumMod val="50000"/>
                  </a:schemeClr>
                </a:solidFill>
                <a:effectLst>
                  <a:innerShdw blurRad="69850" dist="43180" dir="5400000">
                    <a:srgbClr val="000000">
                      <a:alpha val="65000"/>
                    </a:srgbClr>
                  </a:innerShdw>
                </a:effectLst>
              </a:rPr>
              <a:t>Dec 25/20 Friday  1130 AM – do corrections on PPT and THEN see if I can get the 12 days figured out.  </a:t>
            </a:r>
            <a:r>
              <a:rPr lang="en-US" sz="2400" b="1" dirty="0">
                <a:ln w="1905"/>
                <a:solidFill>
                  <a:srgbClr val="FF0000"/>
                </a:solidFill>
                <a:effectLst>
                  <a:innerShdw blurRad="69850" dist="43180" dir="5400000">
                    <a:srgbClr val="000000">
                      <a:alpha val="65000"/>
                    </a:srgbClr>
                  </a:innerShdw>
                </a:effectLst>
              </a:rPr>
              <a:t>Mark </a:t>
            </a:r>
            <a:r>
              <a:rPr lang="en-US" sz="2400" b="1" dirty="0" err="1">
                <a:ln w="1905"/>
                <a:solidFill>
                  <a:srgbClr val="FF0000"/>
                </a:solidFill>
                <a:effectLst>
                  <a:innerShdw blurRad="69850" dist="43180" dir="5400000">
                    <a:srgbClr val="000000">
                      <a:alpha val="65000"/>
                    </a:srgbClr>
                  </a:innerShdw>
                </a:effectLst>
              </a:rPr>
              <a:t>kendall</a:t>
            </a:r>
            <a:r>
              <a:rPr lang="en-US" sz="2400" b="1" dirty="0">
                <a:ln w="1905"/>
                <a:solidFill>
                  <a:srgbClr val="FF0000"/>
                </a:solidFill>
                <a:effectLst>
                  <a:innerShdw blurRad="69850" dist="43180" dir="5400000">
                    <a:srgbClr val="000000">
                      <a:alpha val="65000"/>
                    </a:srgbClr>
                  </a:innerShdw>
                </a:effectLst>
              </a:rPr>
              <a:t> and </a:t>
            </a:r>
            <a:r>
              <a:rPr lang="en-US" sz="2400" b="1" dirty="0" err="1">
                <a:ln w="1905"/>
                <a:solidFill>
                  <a:srgbClr val="FF0000"/>
                </a:solidFill>
                <a:effectLst>
                  <a:innerShdw blurRad="69850" dist="43180" dir="5400000">
                    <a:srgbClr val="000000">
                      <a:alpha val="65000"/>
                    </a:srgbClr>
                  </a:innerShdw>
                </a:effectLst>
              </a:rPr>
              <a:t>paul</a:t>
            </a:r>
            <a:r>
              <a:rPr lang="en-US" sz="2400" b="1" dirty="0">
                <a:ln w="1905"/>
                <a:solidFill>
                  <a:srgbClr val="FF0000"/>
                </a:solidFill>
                <a:effectLst>
                  <a:innerShdw blurRad="69850" dist="43180" dir="5400000">
                    <a:srgbClr val="000000">
                      <a:alpha val="65000"/>
                    </a:srgbClr>
                  </a:innerShdw>
                </a:effectLst>
              </a:rPr>
              <a:t> slide 44? </a:t>
            </a:r>
            <a:r>
              <a:rPr lang="en-US" sz="2400" b="1" dirty="0">
                <a:ln w="1905"/>
                <a:solidFill>
                  <a:schemeClr val="accent2">
                    <a:lumMod val="50000"/>
                  </a:schemeClr>
                </a:solidFill>
                <a:effectLst>
                  <a:innerShdw blurRad="69850" dist="43180" dir="5400000">
                    <a:srgbClr val="000000">
                      <a:alpha val="65000"/>
                    </a:srgbClr>
                  </a:innerShdw>
                </a:effectLst>
              </a:rPr>
              <a:t>200 pm – ready to start charting the months now.</a:t>
            </a:r>
          </a:p>
          <a:p>
            <a:r>
              <a:rPr lang="en-US" sz="2400" b="1" dirty="0">
                <a:ln w="1905"/>
                <a:solidFill>
                  <a:schemeClr val="accent2">
                    <a:lumMod val="50000"/>
                  </a:schemeClr>
                </a:solidFill>
                <a:effectLst>
                  <a:innerShdw blurRad="69850" dist="43180" dir="5400000">
                    <a:srgbClr val="000000">
                      <a:alpha val="65000"/>
                    </a:srgbClr>
                  </a:innerShdw>
                </a:effectLst>
              </a:rPr>
              <a:t>Dec 26/20:  800 am … Etesian winds – to 8 pm </a:t>
            </a:r>
          </a:p>
          <a:p>
            <a:r>
              <a:rPr lang="en-US" sz="2400" b="1" dirty="0">
                <a:ln w="1905"/>
                <a:solidFill>
                  <a:schemeClr val="accent2">
                    <a:lumMod val="50000"/>
                  </a:schemeClr>
                </a:solidFill>
                <a:effectLst>
                  <a:innerShdw blurRad="69850" dist="43180" dir="5400000">
                    <a:srgbClr val="000000">
                      <a:alpha val="65000"/>
                    </a:srgbClr>
                  </a:innerShdw>
                </a:effectLst>
              </a:rPr>
              <a:t>Dec 27/20  530 pm … start building </a:t>
            </a:r>
            <a:r>
              <a:rPr lang="en-US" sz="2400" b="1" dirty="0" err="1">
                <a:ln w="1905"/>
                <a:solidFill>
                  <a:schemeClr val="accent2">
                    <a:lumMod val="50000"/>
                  </a:schemeClr>
                </a:solidFill>
                <a:effectLst>
                  <a:innerShdw blurRad="69850" dist="43180" dir="5400000">
                    <a:srgbClr val="000000">
                      <a:alpha val="65000"/>
                    </a:srgbClr>
                  </a:innerShdw>
                </a:effectLst>
              </a:rPr>
              <a:t>omer</a:t>
            </a:r>
            <a:r>
              <a:rPr lang="en-US" sz="2400" b="1" dirty="0">
                <a:ln w="1905"/>
                <a:solidFill>
                  <a:schemeClr val="accent2">
                    <a:lumMod val="50000"/>
                  </a:schemeClr>
                </a:solidFill>
                <a:effectLst>
                  <a:innerShdw blurRad="69850" dist="43180" dir="5400000">
                    <a:srgbClr val="000000">
                      <a:alpha val="65000"/>
                    </a:srgbClr>
                  </a:innerShdw>
                </a:effectLst>
              </a:rPr>
              <a:t> trips on charts cut &amp; paste at table.  Moses Calendar??</a:t>
            </a:r>
          </a:p>
          <a:p>
            <a:r>
              <a:rPr lang="en-US" sz="2400" b="1" dirty="0">
                <a:ln w="1905"/>
                <a:solidFill>
                  <a:schemeClr val="accent2">
                    <a:lumMod val="50000"/>
                  </a:schemeClr>
                </a:solidFill>
                <a:effectLst>
                  <a:innerShdw blurRad="69850" dist="43180" dir="5400000">
                    <a:srgbClr val="000000">
                      <a:alpha val="65000"/>
                    </a:srgbClr>
                  </a:innerShdw>
                </a:effectLst>
              </a:rPr>
              <a:t>Dec 28/20  1 pm to 530 … cracked the study open – just to put into PPT now.  Yeah!  E to TA and DU.</a:t>
            </a:r>
          </a:p>
          <a:p>
            <a:r>
              <a:rPr lang="en-US" sz="2400" b="1" dirty="0">
                <a:ln w="1905"/>
                <a:solidFill>
                  <a:schemeClr val="accent2">
                    <a:lumMod val="50000"/>
                  </a:schemeClr>
                </a:solidFill>
                <a:effectLst>
                  <a:innerShdw blurRad="69850" dist="43180" dir="5400000">
                    <a:srgbClr val="000000">
                      <a:alpha val="65000"/>
                    </a:srgbClr>
                  </a:innerShdw>
                </a:effectLst>
              </a:rPr>
              <a:t>Dec 30/20  730 am – 930 pm … about 12 hours full time today.  Letter to </a:t>
            </a:r>
            <a:r>
              <a:rPr lang="en-US" sz="2400" b="1" dirty="0" err="1">
                <a:ln w="1905"/>
                <a:solidFill>
                  <a:schemeClr val="accent2">
                    <a:lumMod val="50000"/>
                  </a:schemeClr>
                </a:solidFill>
                <a:effectLst>
                  <a:innerShdw blurRad="69850" dist="43180" dir="5400000">
                    <a:srgbClr val="000000">
                      <a:alpha val="65000"/>
                    </a:srgbClr>
                  </a:innerShdw>
                </a:effectLst>
              </a:rPr>
              <a:t>dennis</a:t>
            </a:r>
            <a:r>
              <a:rPr lang="en-US" sz="2400" b="1" dirty="0">
                <a:ln w="1905"/>
                <a:solidFill>
                  <a:schemeClr val="accent2">
                    <a:lumMod val="50000"/>
                  </a:schemeClr>
                </a:solidFill>
                <a:effectLst>
                  <a:innerShdw blurRad="69850" dist="43180" dir="5400000">
                    <a:srgbClr val="000000">
                      <a:alpha val="65000"/>
                    </a:srgbClr>
                  </a:innerShdw>
                </a:effectLst>
              </a:rPr>
              <a:t> &amp; Tim on slide 2 for edit going to </a:t>
            </a:r>
            <a:r>
              <a:rPr lang="en-US" sz="2400" b="1" dirty="0" err="1">
                <a:ln w="1905"/>
                <a:solidFill>
                  <a:schemeClr val="accent2">
                    <a:lumMod val="50000"/>
                  </a:schemeClr>
                </a:solidFill>
                <a:effectLst>
                  <a:innerShdw blurRad="69850" dist="43180" dir="5400000">
                    <a:srgbClr val="000000">
                      <a:alpha val="65000"/>
                    </a:srgbClr>
                  </a:innerShdw>
                </a:effectLst>
              </a:rPr>
              <a:t>dennis</a:t>
            </a:r>
            <a:r>
              <a:rPr lang="en-US" sz="2400" b="1" dirty="0">
                <a:ln w="1905"/>
                <a:solidFill>
                  <a:schemeClr val="accent2">
                    <a:lumMod val="50000"/>
                  </a:schemeClr>
                </a:solidFill>
                <a:effectLst>
                  <a:innerShdw blurRad="69850" dist="43180" dir="5400000">
                    <a:srgbClr val="000000">
                      <a:alpha val="65000"/>
                    </a:srgbClr>
                  </a:innerShdw>
                </a:effectLst>
              </a:rPr>
              <a:t> on </a:t>
            </a:r>
            <a:r>
              <a:rPr lang="en-US" sz="2400" b="1" dirty="0" err="1">
                <a:ln w="1905"/>
                <a:solidFill>
                  <a:schemeClr val="accent2">
                    <a:lumMod val="50000"/>
                  </a:schemeClr>
                </a:solidFill>
                <a:effectLst>
                  <a:innerShdw blurRad="69850" dist="43180" dir="5400000">
                    <a:srgbClr val="000000">
                      <a:alpha val="65000"/>
                    </a:srgbClr>
                  </a:innerShdw>
                </a:effectLst>
              </a:rPr>
              <a:t>thurs</a:t>
            </a:r>
            <a:r>
              <a:rPr lang="en-US" sz="2400" b="1" dirty="0">
                <a:ln w="1905"/>
                <a:solidFill>
                  <a:schemeClr val="accent2">
                    <a:lumMod val="50000"/>
                  </a:schemeClr>
                </a:solidFill>
                <a:effectLst>
                  <a:innerShdw blurRad="69850" dist="43180" dir="5400000">
                    <a:srgbClr val="000000">
                      <a:alpha val="65000"/>
                    </a:srgbClr>
                  </a:innerShdw>
                </a:effectLst>
              </a:rPr>
              <a:t> pm.</a:t>
            </a:r>
          </a:p>
          <a:p>
            <a:r>
              <a:rPr lang="en-US" sz="2400" b="1" dirty="0">
                <a:ln w="1905"/>
                <a:solidFill>
                  <a:schemeClr val="accent2">
                    <a:lumMod val="50000"/>
                  </a:schemeClr>
                </a:solidFill>
                <a:effectLst>
                  <a:innerShdw blurRad="69850" dist="43180" dir="5400000">
                    <a:srgbClr val="000000">
                      <a:alpha val="65000"/>
                    </a:srgbClr>
                  </a:innerShdw>
                </a:effectLst>
              </a:rPr>
              <a:t>Dec 31/20   start at slide 84 – </a:t>
            </a:r>
            <a:r>
              <a:rPr lang="en-US" sz="2400" b="1" dirty="0" err="1">
                <a:ln w="1905"/>
                <a:solidFill>
                  <a:schemeClr val="accent2">
                    <a:lumMod val="50000"/>
                  </a:schemeClr>
                </a:solidFill>
                <a:effectLst>
                  <a:innerShdw blurRad="69850" dist="43180" dir="5400000">
                    <a:srgbClr val="000000">
                      <a:alpha val="65000"/>
                    </a:srgbClr>
                  </a:innerShdw>
                </a:effectLst>
              </a:rPr>
              <a:t>sivan</a:t>
            </a:r>
            <a:r>
              <a:rPr lang="en-US" sz="2400" b="1" dirty="0">
                <a:ln w="1905"/>
                <a:solidFill>
                  <a:schemeClr val="accent2">
                    <a:lumMod val="50000"/>
                  </a:schemeClr>
                </a:solidFill>
                <a:effectLst>
                  <a:innerShdw blurRad="69850" dist="43180" dir="5400000">
                    <a:srgbClr val="000000">
                      <a:alpha val="65000"/>
                    </a:srgbClr>
                  </a:innerShdw>
                </a:effectLst>
              </a:rPr>
              <a:t> – 3</a:t>
            </a:r>
            <a:r>
              <a:rPr lang="en-US" sz="2400" b="1" baseline="30000" dirty="0">
                <a:ln w="1905"/>
                <a:solidFill>
                  <a:schemeClr val="accent2">
                    <a:lumMod val="50000"/>
                  </a:schemeClr>
                </a:solidFill>
                <a:effectLst>
                  <a:innerShdw blurRad="69850" dist="43180" dir="5400000">
                    <a:srgbClr val="000000">
                      <a:alpha val="65000"/>
                    </a:srgbClr>
                  </a:innerShdw>
                </a:effectLst>
              </a:rPr>
              <a:t>rd</a:t>
            </a:r>
            <a:r>
              <a:rPr lang="en-US" sz="2400" b="1" dirty="0">
                <a:ln w="1905"/>
                <a:solidFill>
                  <a:schemeClr val="accent2">
                    <a:lumMod val="50000"/>
                  </a:schemeClr>
                </a:solidFill>
                <a:effectLst>
                  <a:innerShdw blurRad="69850" dist="43180" dir="5400000">
                    <a:srgbClr val="000000">
                      <a:alpha val="65000"/>
                    </a:srgbClr>
                  </a:innerShdw>
                </a:effectLst>
              </a:rPr>
              <a:t> month 600 am-730; 1100 – 100 pm – finally found a map of roman roads that </a:t>
            </a:r>
            <a:r>
              <a:rPr lang="en-US" sz="2400" b="1" dirty="0" err="1">
                <a:ln w="1905"/>
                <a:solidFill>
                  <a:schemeClr val="accent2">
                    <a:lumMod val="50000"/>
                  </a:schemeClr>
                </a:solidFill>
                <a:effectLst>
                  <a:innerShdw blurRad="69850" dist="43180" dir="5400000">
                    <a:srgbClr val="000000">
                      <a:alpha val="65000"/>
                    </a:srgbClr>
                  </a:innerShdw>
                </a:effectLst>
              </a:rPr>
              <a:t>paul</a:t>
            </a:r>
            <a:r>
              <a:rPr lang="en-US" sz="2400" b="1" dirty="0">
                <a:ln w="1905"/>
                <a:solidFill>
                  <a:schemeClr val="accent2">
                    <a:lumMod val="50000"/>
                  </a:schemeClr>
                </a:solidFill>
                <a:effectLst>
                  <a:innerShdw blurRad="69850" dist="43180" dir="5400000">
                    <a:srgbClr val="000000">
                      <a:alpha val="65000"/>
                    </a:srgbClr>
                  </a:innerShdw>
                </a:effectLst>
              </a:rPr>
              <a:t> would have travelled on.  </a:t>
            </a:r>
            <a:r>
              <a:rPr lang="en-US" sz="2400" b="1" dirty="0">
                <a:ln w="1905"/>
                <a:solidFill>
                  <a:srgbClr val="FF0000"/>
                </a:solidFill>
                <a:effectLst>
                  <a:innerShdw blurRad="69850" dist="43180" dir="5400000">
                    <a:srgbClr val="000000">
                      <a:alpha val="65000"/>
                    </a:srgbClr>
                  </a:innerShdw>
                </a:effectLst>
              </a:rPr>
              <a:t>Most only walked 3 mph – need to change that </a:t>
            </a:r>
            <a:r>
              <a:rPr lang="en-US" sz="2400" b="1" dirty="0">
                <a:ln w="1905"/>
                <a:solidFill>
                  <a:schemeClr val="accent2">
                    <a:lumMod val="50000"/>
                  </a:schemeClr>
                </a:solidFill>
                <a:effectLst>
                  <a:innerShdw blurRad="69850" dist="43180" dir="5400000">
                    <a:srgbClr val="000000">
                      <a:alpha val="65000"/>
                    </a:srgbClr>
                  </a:innerShdw>
                </a:effectLst>
              </a:rPr>
              <a:t>too. </a:t>
            </a:r>
          </a:p>
          <a:p>
            <a:r>
              <a:rPr lang="en-US" sz="2400" b="1" dirty="0">
                <a:ln w="1905"/>
                <a:solidFill>
                  <a:srgbClr val="FF0000"/>
                </a:solidFill>
                <a:effectLst>
                  <a:innerShdw blurRad="69850" dist="43180" dir="5400000">
                    <a:srgbClr val="000000">
                      <a:alpha val="65000"/>
                    </a:srgbClr>
                  </a:innerShdw>
                </a:effectLst>
              </a:rPr>
              <a:t>Finished at midnight at slide 99 </a:t>
            </a:r>
            <a:r>
              <a:rPr lang="en-US" sz="2400" b="1" dirty="0">
                <a:ln w="1905"/>
                <a:solidFill>
                  <a:schemeClr val="accent2">
                    <a:lumMod val="50000"/>
                  </a:schemeClr>
                </a:solidFill>
                <a:effectLst>
                  <a:innerShdw blurRad="69850" dist="43180" dir="5400000">
                    <a:srgbClr val="000000">
                      <a:alpha val="65000"/>
                    </a:srgbClr>
                  </a:innerShdw>
                </a:effectLst>
              </a:rPr>
              <a:t>– now to do a huge proof read and get everything in order.  I long 18 </a:t>
            </a:r>
            <a:r>
              <a:rPr lang="en-US" sz="2400" b="1" dirty="0" err="1">
                <a:ln w="1905"/>
                <a:solidFill>
                  <a:schemeClr val="accent2">
                    <a:lumMod val="50000"/>
                  </a:schemeClr>
                </a:solidFill>
                <a:effectLst>
                  <a:innerShdw blurRad="69850" dist="43180" dir="5400000">
                    <a:srgbClr val="000000">
                      <a:alpha val="65000"/>
                    </a:srgbClr>
                  </a:innerShdw>
                </a:effectLst>
              </a:rPr>
              <a:t>hr</a:t>
            </a:r>
            <a:r>
              <a:rPr lang="en-US" sz="2400" b="1" dirty="0">
                <a:ln w="1905"/>
                <a:solidFill>
                  <a:schemeClr val="accent2">
                    <a:lumMod val="50000"/>
                  </a:schemeClr>
                </a:solidFill>
                <a:effectLst>
                  <a:innerShdw blurRad="69850" dist="43180" dir="5400000">
                    <a:srgbClr val="000000">
                      <a:alpha val="65000"/>
                    </a:srgbClr>
                  </a:innerShdw>
                </a:effectLst>
              </a:rPr>
              <a:t> day, but almost done.  Emailed TA and DU what’s up next.</a:t>
            </a:r>
            <a:r>
              <a:rPr lang="en-US" sz="2400" b="1" dirty="0">
                <a:ln w="1905"/>
                <a:solidFill>
                  <a:srgbClr val="FF0000"/>
                </a:solidFill>
                <a:effectLst>
                  <a:innerShdw blurRad="69850" dist="43180" dir="5400000">
                    <a:srgbClr val="000000">
                      <a:alpha val="65000"/>
                    </a:srgbClr>
                  </a:innerShdw>
                </a:effectLst>
              </a:rPr>
              <a:t>  18 hrs. of work today.</a:t>
            </a:r>
            <a:endParaRPr lang="en-US" sz="2400" b="1" dirty="0">
              <a:ln w="1905"/>
              <a:solidFill>
                <a:schemeClr val="accent2">
                  <a:lumMod val="50000"/>
                </a:schemeClr>
              </a:solidFill>
              <a:effectLst>
                <a:innerShdw blurRad="69850" dist="43180" dir="5400000">
                  <a:srgbClr val="000000">
                    <a:alpha val="65000"/>
                  </a:srgbClr>
                </a:innerShdw>
              </a:effectLst>
            </a:endParaRPr>
          </a:p>
          <a:p>
            <a:r>
              <a:rPr lang="en-US" sz="2400" b="1" dirty="0">
                <a:ln w="1905"/>
                <a:solidFill>
                  <a:schemeClr val="accent2">
                    <a:lumMod val="50000"/>
                  </a:schemeClr>
                </a:solidFill>
                <a:effectLst>
                  <a:innerShdw blurRad="69850" dist="43180" dir="5400000">
                    <a:srgbClr val="000000">
                      <a:alpha val="65000"/>
                    </a:srgbClr>
                  </a:innerShdw>
                </a:effectLst>
              </a:rPr>
              <a:t>Jan 1/21  630 -930. 1030 am – 1230 pm [gen. proof read to slide 67 – ready to print for big proofing and see if the wind, and cloud information should be moved to the beginning. EAT/break  1320- -  </a:t>
            </a:r>
            <a:r>
              <a:rPr lang="en-US" sz="2400" b="1" dirty="0">
                <a:ln w="1905"/>
                <a:solidFill>
                  <a:srgbClr val="70403C"/>
                </a:solidFill>
                <a:effectLst>
                  <a:innerShdw blurRad="69850" dist="43180" dir="5400000">
                    <a:srgbClr val="000000">
                      <a:alpha val="65000"/>
                    </a:srgbClr>
                  </a:innerShdw>
                </a:effectLst>
              </a:rPr>
              <a:t>1) change out </a:t>
            </a:r>
            <a:r>
              <a:rPr lang="en-US" sz="2400" b="1" dirty="0" err="1">
                <a:ln w="1905"/>
                <a:solidFill>
                  <a:srgbClr val="70403C"/>
                </a:solidFill>
                <a:effectLst>
                  <a:innerShdw blurRad="69850" dist="43180" dir="5400000">
                    <a:srgbClr val="000000">
                      <a:alpha val="65000"/>
                    </a:srgbClr>
                  </a:innerShdw>
                </a:effectLst>
              </a:rPr>
              <a:t>zif-sivan</a:t>
            </a:r>
            <a:r>
              <a:rPr lang="en-US" sz="2400" b="1" dirty="0">
                <a:ln w="1905"/>
                <a:solidFill>
                  <a:srgbClr val="70403C"/>
                </a:solidFill>
                <a:effectLst>
                  <a:innerShdw blurRad="69850" dist="43180" dir="5400000">
                    <a:srgbClr val="000000">
                      <a:alpha val="65000"/>
                    </a:srgbClr>
                  </a:innerShdw>
                </a:effectLst>
              </a:rPr>
              <a:t>?  2) </a:t>
            </a:r>
            <a:r>
              <a:rPr lang="en-US" sz="2400" b="1" strike="sngStrike" dirty="0">
                <a:ln w="1905"/>
                <a:solidFill>
                  <a:srgbClr val="70403C"/>
                </a:solidFill>
                <a:effectLst>
                  <a:innerShdw blurRad="69850" dist="43180" dir="5400000">
                    <a:srgbClr val="000000">
                      <a:alpha val="65000"/>
                    </a:srgbClr>
                  </a:innerShdw>
                </a:effectLst>
              </a:rPr>
              <a:t>check for god &amp; lord </a:t>
            </a:r>
            <a:r>
              <a:rPr lang="en-US" sz="2400" b="1" dirty="0">
                <a:ln w="1905"/>
                <a:solidFill>
                  <a:srgbClr val="70403C"/>
                </a:solidFill>
                <a:effectLst>
                  <a:innerShdw blurRad="69850" dist="43180" dir="5400000">
                    <a:srgbClr val="000000">
                      <a:alpha val="65000"/>
                    </a:srgbClr>
                  </a:innerShdw>
                </a:effectLst>
              </a:rPr>
              <a:t>3) take off </a:t>
            </a:r>
            <a:r>
              <a:rPr lang="en-US" sz="2400" b="1" dirty="0" err="1">
                <a:ln w="1905"/>
                <a:solidFill>
                  <a:srgbClr val="70403C"/>
                </a:solidFill>
                <a:effectLst>
                  <a:innerShdw blurRad="69850" dist="43180" dir="5400000">
                    <a:srgbClr val="000000">
                      <a:alpha val="65000"/>
                    </a:srgbClr>
                  </a:innerShdw>
                </a:effectLst>
              </a:rPr>
              <a:t>bkgds</a:t>
            </a:r>
            <a:r>
              <a:rPr lang="en-US" sz="2400" b="1" dirty="0">
                <a:ln w="1905"/>
                <a:solidFill>
                  <a:srgbClr val="70403C"/>
                </a:solidFill>
                <a:effectLst>
                  <a:innerShdw blurRad="69850" dist="43180" dir="5400000">
                    <a:srgbClr val="000000">
                      <a:alpha val="65000"/>
                    </a:srgbClr>
                  </a:innerShdw>
                </a:effectLst>
              </a:rPr>
              <a:t>; 4) Index has to be organized; 5) travel time by horses – note that this is not really needed as Paul was just being transported with his items.  6)  remove underlines; 7) animation; 8) move the wind cloud information to the beginning;  9)</a:t>
            </a:r>
          </a:p>
          <a:p>
            <a:r>
              <a:rPr lang="en-US" sz="2400" b="1" dirty="0">
                <a:ln w="1905"/>
                <a:solidFill>
                  <a:srgbClr val="70403C"/>
                </a:solidFill>
                <a:effectLst>
                  <a:innerShdw blurRad="69850" dist="43180" dir="5400000">
                    <a:srgbClr val="000000">
                      <a:alpha val="65000"/>
                    </a:srgbClr>
                  </a:innerShdw>
                </a:effectLst>
              </a:rPr>
              <a:t>Jan 14/21:  Final edit hopefully  1015 am; troubles with PPT at 1 pm.  4 pm: </a:t>
            </a:r>
            <a:r>
              <a:rPr lang="en-US" sz="2400" b="1" dirty="0" err="1">
                <a:ln w="1905"/>
                <a:solidFill>
                  <a:srgbClr val="70403C"/>
                </a:solidFill>
                <a:effectLst>
                  <a:innerShdw blurRad="69850" dist="43180" dir="5400000">
                    <a:srgbClr val="000000">
                      <a:alpha val="65000"/>
                    </a:srgbClr>
                  </a:innerShdw>
                </a:effectLst>
              </a:rPr>
              <a:t>bkgds</a:t>
            </a:r>
            <a:r>
              <a:rPr lang="en-US" sz="2400" b="1" dirty="0">
                <a:ln w="1905"/>
                <a:solidFill>
                  <a:srgbClr val="70403C"/>
                </a:solidFill>
                <a:effectLst>
                  <a:innerShdw blurRad="69850" dist="43180" dir="5400000">
                    <a:srgbClr val="000000">
                      <a:alpha val="65000"/>
                    </a:srgbClr>
                  </a:innerShdw>
                </a:effectLst>
              </a:rPr>
              <a:t> fixed to 510 pm; start at slide 18 next</a:t>
            </a:r>
          </a:p>
          <a:p>
            <a:r>
              <a:rPr lang="en-US" sz="2400" b="1" dirty="0">
                <a:ln w="1905"/>
                <a:solidFill>
                  <a:srgbClr val="70403C"/>
                </a:solidFill>
                <a:effectLst>
                  <a:innerShdw blurRad="69850" dist="43180" dir="5400000">
                    <a:srgbClr val="000000">
                      <a:alpha val="65000"/>
                    </a:srgbClr>
                  </a:innerShdw>
                </a:effectLst>
              </a:rPr>
              <a:t>Jan 15/21:   worked about 6 hrs. and got a lot of stuff pulled together to places.  Jan 16</a:t>
            </a:r>
            <a:r>
              <a:rPr lang="en-US" sz="2400" b="1" baseline="30000" dirty="0">
                <a:ln w="1905"/>
                <a:solidFill>
                  <a:srgbClr val="70403C"/>
                </a:solidFill>
                <a:effectLst>
                  <a:innerShdw blurRad="69850" dist="43180" dir="5400000">
                    <a:srgbClr val="000000">
                      <a:alpha val="65000"/>
                    </a:srgbClr>
                  </a:innerShdw>
                </a:effectLst>
              </a:rPr>
              <a:t>th</a:t>
            </a:r>
            <a:r>
              <a:rPr lang="en-US" sz="2400" b="1" dirty="0">
                <a:ln w="1905"/>
                <a:solidFill>
                  <a:srgbClr val="70403C"/>
                </a:solidFill>
                <a:effectLst>
                  <a:innerShdw blurRad="69850" dist="43180" dir="5400000">
                    <a:srgbClr val="000000">
                      <a:alpha val="65000"/>
                    </a:srgbClr>
                  </a:innerShdw>
                </a:effectLst>
              </a:rPr>
              <a:t>:  3 hrs. and finished the basics – just to check now.  </a:t>
            </a:r>
          </a:p>
          <a:p>
            <a:r>
              <a:rPr lang="en-US" sz="2400" b="1" dirty="0">
                <a:ln w="1905"/>
                <a:solidFill>
                  <a:srgbClr val="FF0000"/>
                </a:solidFill>
                <a:effectLst>
                  <a:innerShdw blurRad="69850" dist="43180" dir="5400000">
                    <a:srgbClr val="000000">
                      <a:alpha val="65000"/>
                    </a:srgbClr>
                  </a:innerShdw>
                </a:effectLst>
              </a:rPr>
              <a:t>Slides 53 &amp; 57 finished ready to check with RF … then print and check everything.  830 &amp; 4 pm Sabbath.  5 Hrs. with RF; finish at 220 am.  Email to Tim for editing.</a:t>
            </a:r>
          </a:p>
          <a:p>
            <a:r>
              <a:rPr lang="en-US" sz="2400" b="1" dirty="0">
                <a:ln w="1905"/>
                <a:solidFill>
                  <a:srgbClr val="70403C"/>
                </a:solidFill>
                <a:effectLst>
                  <a:innerShdw blurRad="69850" dist="43180" dir="5400000">
                    <a:srgbClr val="000000">
                      <a:alpha val="65000"/>
                    </a:srgbClr>
                  </a:innerShdw>
                </a:effectLst>
              </a:rPr>
              <a:t>Sunday jam 17/21 – </a:t>
            </a:r>
            <a:r>
              <a:rPr lang="en-US" sz="2400" b="1" dirty="0" err="1">
                <a:ln w="1905"/>
                <a:solidFill>
                  <a:srgbClr val="70403C"/>
                </a:solidFill>
                <a:effectLst>
                  <a:innerShdw blurRad="69850" dist="43180" dir="5400000">
                    <a:srgbClr val="000000">
                      <a:alpha val="65000"/>
                    </a:srgbClr>
                  </a:innerShdw>
                </a:effectLst>
              </a:rPr>
              <a:t>tim</a:t>
            </a:r>
            <a:r>
              <a:rPr lang="en-US" sz="2400" b="1" dirty="0">
                <a:ln w="1905"/>
                <a:solidFill>
                  <a:srgbClr val="70403C"/>
                </a:solidFill>
                <a:effectLst>
                  <a:innerShdw blurRad="69850" dist="43180" dir="5400000">
                    <a:srgbClr val="000000">
                      <a:alpha val="65000"/>
                    </a:srgbClr>
                  </a:innerShdw>
                </a:effectLst>
              </a:rPr>
              <a:t> likes the study … 1 pm:  edit 6 for </a:t>
            </a:r>
            <a:r>
              <a:rPr lang="en-US" sz="2400" b="1" dirty="0" err="1">
                <a:ln w="1905"/>
                <a:solidFill>
                  <a:srgbClr val="70403C"/>
                </a:solidFill>
                <a:effectLst>
                  <a:innerShdw blurRad="69850" dist="43180" dir="5400000">
                    <a:srgbClr val="000000">
                      <a:alpha val="65000"/>
                    </a:srgbClr>
                  </a:innerShdw>
                </a:effectLst>
              </a:rPr>
              <a:t>cf</a:t>
            </a:r>
            <a:r>
              <a:rPr lang="en-US" sz="2400" b="1" dirty="0">
                <a:ln w="1905"/>
                <a:solidFill>
                  <a:srgbClr val="70403C"/>
                </a:solidFill>
                <a:effectLst>
                  <a:innerShdw blurRad="69850" dist="43180" dir="5400000">
                    <a:srgbClr val="000000">
                      <a:alpha val="65000"/>
                    </a:srgbClr>
                  </a:innerShdw>
                </a:effectLst>
              </a:rPr>
              <a:t>;  worked from noon to 10 pm.  Added 75-78 and fixed slide 27.  Started some animation – got charts 70-74 done.  TA said it was hard to follow the 1</a:t>
            </a:r>
            <a:r>
              <a:rPr lang="en-US" sz="2400" b="1" baseline="30000" dirty="0">
                <a:ln w="1905"/>
                <a:solidFill>
                  <a:srgbClr val="70403C"/>
                </a:solidFill>
                <a:effectLst>
                  <a:innerShdw blurRad="69850" dist="43180" dir="5400000">
                    <a:srgbClr val="000000">
                      <a:alpha val="65000"/>
                    </a:srgbClr>
                  </a:innerShdw>
                </a:effectLst>
              </a:rPr>
              <a:t>st</a:t>
            </a:r>
            <a:r>
              <a:rPr lang="en-US" sz="2400" b="1" dirty="0">
                <a:ln w="1905"/>
                <a:solidFill>
                  <a:srgbClr val="70403C"/>
                </a:solidFill>
                <a:effectLst>
                  <a:innerShdw blurRad="69850" dist="43180" dir="5400000">
                    <a:srgbClr val="000000">
                      <a:alpha val="65000"/>
                    </a:srgbClr>
                  </a:innerShdw>
                </a:effectLst>
              </a:rPr>
              <a:t> time without animation.  Wants to expand to floating WS problems – and debunking Enoch.  Emailed at 10 pm Jan 17/21. </a:t>
            </a:r>
          </a:p>
          <a:p>
            <a:r>
              <a:rPr lang="en-US" sz="2400" b="1" dirty="0">
                <a:ln w="1905"/>
                <a:solidFill>
                  <a:srgbClr val="0070C0"/>
                </a:solidFill>
                <a:effectLst>
                  <a:innerShdw blurRad="69850" dist="43180" dir="5400000">
                    <a:srgbClr val="000000">
                      <a:alpha val="65000"/>
                    </a:srgbClr>
                  </a:innerShdw>
                </a:effectLst>
              </a:rPr>
              <a:t>Jan 18/21 – getting too long – have to split into 3 parts, but barrel through and teach all at once and have Neil break up into 3 parts for the web.</a:t>
            </a:r>
          </a:p>
          <a:p>
            <a:endParaRPr lang="en-US" sz="2400" b="1" dirty="0">
              <a:ln w="1905"/>
              <a:solidFill>
                <a:srgbClr val="70403C"/>
              </a:solidFill>
              <a:effectLst>
                <a:innerShdw blurRad="69850" dist="43180" dir="5400000">
                  <a:srgbClr val="000000">
                    <a:alpha val="65000"/>
                  </a:srgbClr>
                </a:innerShdw>
              </a:effectLst>
            </a:endParaRPr>
          </a:p>
        </p:txBody>
      </p:sp>
      <p:pic>
        <p:nvPicPr>
          <p:cNvPr id="4" name="Picture 2" descr="C:\Users\Rae\Desktop\Logo for Original Covenant Calendar Club of 201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4502" y="529617"/>
            <a:ext cx="1465763" cy="1512570"/>
          </a:xfrm>
          <a:prstGeom prst="rect">
            <a:avLst/>
          </a:prstGeom>
          <a:noFill/>
          <a:effectLst>
            <a:glow rad="22860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82804" y="207390"/>
            <a:ext cx="11651530" cy="6485641"/>
          </a:xfrm>
          <a:prstGeom prst="rect">
            <a:avLst/>
          </a:prstGeom>
          <a:noFill/>
          <a:ln w="136525" cap="rnd">
            <a:solidFill>
              <a:schemeClr val="accent1">
                <a:lumMod val="50000"/>
              </a:schemeClr>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15239" y="5648325"/>
            <a:ext cx="3988320" cy="584775"/>
          </a:xfrm>
          <a:prstGeom prst="rect">
            <a:avLst/>
          </a:prstGeom>
          <a:solidFill>
            <a:srgbClr val="002060"/>
          </a:solid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200" b="1" cap="none" spc="0" dirty="0">
                <a:ln w="1905"/>
                <a:solidFill>
                  <a:schemeClr val="accent2">
                    <a:lumMod val="40000"/>
                    <a:lumOff val="60000"/>
                  </a:schemeClr>
                </a:solidFill>
                <a:effectLst>
                  <a:innerShdw blurRad="69850" dist="43180" dir="5400000">
                    <a:srgbClr val="000000">
                      <a:alpha val="65000"/>
                    </a:srgbClr>
                  </a:innerShdw>
                </a:effectLst>
                <a:latin typeface="Segoe Print" pitchFamily="2" charset="0"/>
              </a:rPr>
              <a:t>Part 3 of 3</a:t>
            </a:r>
          </a:p>
        </p:txBody>
      </p:sp>
      <p:sp>
        <p:nvSpPr>
          <p:cNvPr id="9" name="Title 1"/>
          <p:cNvSpPr>
            <a:spLocks noGrp="1"/>
          </p:cNvSpPr>
          <p:nvPr>
            <p:ph type="ctrTitle"/>
          </p:nvPr>
        </p:nvSpPr>
        <p:spPr>
          <a:xfrm>
            <a:off x="964760" y="504826"/>
            <a:ext cx="6326187" cy="4227194"/>
          </a:xfrm>
        </p:spPr>
        <p:txBody>
          <a:bodyPr>
            <a:noAutofit/>
            <a:scene3d>
              <a:camera prst="orthographicFront"/>
              <a:lightRig rig="threePt" dir="t"/>
            </a:scene3d>
            <a:sp3d extrusionH="57150">
              <a:bevelT h="25400" prst="softRound"/>
            </a:sp3d>
          </a:bodyPr>
          <a:lstStyle/>
          <a:p>
            <a:r>
              <a:rPr lang="en-US" sz="6600" b="1" dirty="0">
                <a:ln>
                  <a:solidFill>
                    <a:srgbClr val="002060"/>
                  </a:solidFill>
                </a:ln>
                <a:effectLst>
                  <a:outerShdw blurRad="50800" dist="38100" dir="8100000" algn="tr" rotWithShape="0">
                    <a:prstClr val="black">
                      <a:alpha val="40000"/>
                    </a:prstClr>
                  </a:outerShdw>
                </a:effectLst>
                <a:latin typeface="Matura MT Script Capitals" pitchFamily="66" charset="0"/>
              </a:rPr>
              <a:t>Paul’s </a:t>
            </a:r>
            <a:r>
              <a:rPr lang="en-US" sz="6600" b="1" dirty="0">
                <a:ln>
                  <a:solidFill>
                    <a:srgbClr val="002060"/>
                  </a:solidFill>
                </a:ln>
                <a:solidFill>
                  <a:schemeClr val="accent5"/>
                </a:solidFill>
                <a:effectLst>
                  <a:outerShdw blurRad="50800" dist="38100" dir="8100000" algn="tr" rotWithShape="0">
                    <a:prstClr val="black">
                      <a:alpha val="40000"/>
                    </a:prstClr>
                  </a:outerShdw>
                </a:effectLst>
                <a:latin typeface="Matura MT Script Capitals" pitchFamily="66" charset="0"/>
              </a:rPr>
              <a:t>Pentecost</a:t>
            </a:r>
            <a:r>
              <a:rPr lang="en-US" sz="6600" b="1" dirty="0">
                <a:ln>
                  <a:solidFill>
                    <a:srgbClr val="002060"/>
                  </a:solidFill>
                </a:ln>
                <a:effectLst>
                  <a:outerShdw blurRad="50800" dist="38100" dir="8100000" algn="tr" rotWithShape="0">
                    <a:prstClr val="black">
                      <a:alpha val="40000"/>
                    </a:prstClr>
                  </a:outerShdw>
                </a:effectLst>
                <a:latin typeface="Matura MT Script Capitals" pitchFamily="66" charset="0"/>
              </a:rPr>
              <a:t> Appointment </a:t>
            </a:r>
            <a:br>
              <a:rPr lang="en-US" sz="6600" b="1" dirty="0">
                <a:ln>
                  <a:solidFill>
                    <a:srgbClr val="002060"/>
                  </a:solidFill>
                </a:ln>
                <a:effectLst>
                  <a:outerShdw blurRad="50800" dist="38100" dir="8100000" algn="tr" rotWithShape="0">
                    <a:prstClr val="black">
                      <a:alpha val="40000"/>
                    </a:prstClr>
                  </a:outerShdw>
                </a:effectLst>
                <a:latin typeface="Matura MT Script Capitals" pitchFamily="66" charset="0"/>
              </a:rPr>
            </a:br>
            <a:r>
              <a:rPr lang="en-US" sz="6600" b="1" dirty="0">
                <a:ln>
                  <a:solidFill>
                    <a:srgbClr val="002060"/>
                  </a:solidFill>
                </a:ln>
                <a:solidFill>
                  <a:schemeClr val="accent5"/>
                </a:solidFill>
                <a:effectLst>
                  <a:outerShdw blurRad="50800" dist="38100" dir="8100000" algn="tr" rotWithShape="0">
                    <a:prstClr val="black">
                      <a:alpha val="40000"/>
                    </a:prstClr>
                  </a:outerShdw>
                </a:effectLst>
                <a:latin typeface="Matura MT Script Capitals" pitchFamily="66" charset="0"/>
              </a:rPr>
              <a:t>at Jerusalem</a:t>
            </a:r>
          </a:p>
        </p:txBody>
      </p:sp>
      <p:sp>
        <p:nvSpPr>
          <p:cNvPr id="10" name="Rectangle 9"/>
          <p:cNvSpPr/>
          <p:nvPr/>
        </p:nvSpPr>
        <p:spPr>
          <a:xfrm>
            <a:off x="904532" y="4637692"/>
            <a:ext cx="6490678"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t>and the </a:t>
            </a:r>
            <a:r>
              <a:rPr lang="en-US" sz="5400" b="1" dirty="0">
                <a:ln w="11430"/>
                <a:solidFill>
                  <a:srgbClr val="70403C"/>
                </a:solidFill>
                <a:effectLst>
                  <a:outerShdw blurRad="50800" dist="39000" dir="5460000" algn="tl">
                    <a:srgbClr val="000000">
                      <a:alpha val="38000"/>
                    </a:srgbClr>
                  </a:outerShdw>
                </a:effectLst>
                <a:latin typeface="Matura MT Script Capitals" pitchFamily="66" charset="0"/>
              </a:rPr>
              <a:t>Battle</a:t>
            </a:r>
            <a: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t> </a:t>
            </a:r>
            <a:b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br>
            <a:r>
              <a:rPr lang="en-US" sz="5400" b="1" dirty="0">
                <a:ln w="11430"/>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t>of the </a:t>
            </a:r>
            <a:r>
              <a:rPr lang="en-US" sz="5400" b="1" dirty="0">
                <a:ln w="11430"/>
                <a:solidFill>
                  <a:srgbClr val="70403C"/>
                </a:solidFill>
                <a:effectLst>
                  <a:outerShdw blurRad="50800" dist="39000" dir="5460000" algn="tl">
                    <a:srgbClr val="000000">
                      <a:alpha val="38000"/>
                    </a:srgbClr>
                  </a:outerShdw>
                </a:effectLst>
                <a:latin typeface="Matura MT Script Capitals" pitchFamily="66" charset="0"/>
              </a:rPr>
              <a:t>Calendars</a:t>
            </a:r>
          </a:p>
        </p:txBody>
      </p:sp>
    </p:spTree>
    <p:extLst>
      <p:ext uri="{BB962C8B-B14F-4D97-AF65-F5344CB8AC3E}">
        <p14:creationId xmlns:p14="http://schemas.microsoft.com/office/powerpoint/2010/main" val="327695083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2" descr="C:\Users\Rae\Desktop\4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58001"/>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2" name="Slide Number Placeholder 6"/>
          <p:cNvSpPr>
            <a:spLocks noGrp="1"/>
          </p:cNvSpPr>
          <p:nvPr>
            <p:ph type="sldNum" sz="quarter" idx="12"/>
          </p:nvPr>
        </p:nvSpPr>
        <p:spPr>
          <a:xfrm>
            <a:off x="10635525" y="6492875"/>
            <a:ext cx="1549101" cy="365125"/>
          </a:xfrm>
        </p:spPr>
        <p:txBody>
          <a:bodyPr/>
          <a:lstStyle>
            <a:lvl1pPr algn="r">
              <a:defRPr sz="1200" b="1">
                <a:solidFill>
                  <a:schemeClr val="tx2"/>
                </a:solidFill>
              </a:defRPr>
            </a:lvl1pPr>
          </a:lstStyle>
          <a:p>
            <a:fld id="{6D22F896-40B5-4ADD-8801-0D06FADFA095}" type="slidenum">
              <a:rPr lang="en-US" smtClean="0">
                <a:solidFill>
                  <a:srgbClr val="002060"/>
                </a:solidFill>
              </a:rPr>
              <a:pPr/>
              <a:t>64</a:t>
            </a:fld>
            <a:endParaRPr lang="en-US" dirty="0">
              <a:solidFill>
                <a:srgbClr val="002060"/>
              </a:solidFill>
            </a:endParaRPr>
          </a:p>
        </p:txBody>
      </p:sp>
      <p:sp>
        <p:nvSpPr>
          <p:cNvPr id="6" name="Freeform 14"/>
          <p:cNvSpPr>
            <a:spLocks/>
          </p:cNvSpPr>
          <p:nvPr/>
        </p:nvSpPr>
        <p:spPr bwMode="hidden">
          <a:xfrm>
            <a:off x="6713105" y="834182"/>
            <a:ext cx="5306683"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8" name="Freeform 22"/>
          <p:cNvSpPr>
            <a:spLocks/>
          </p:cNvSpPr>
          <p:nvPr/>
        </p:nvSpPr>
        <p:spPr bwMode="hidden">
          <a:xfrm>
            <a:off x="304800" y="677512"/>
            <a:ext cx="10436031"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9" name="Freeform 26"/>
          <p:cNvSpPr>
            <a:spLocks/>
          </p:cNvSpPr>
          <p:nvPr/>
        </p:nvSpPr>
        <p:spPr bwMode="hidden">
          <a:xfrm>
            <a:off x="5905140" y="775884"/>
            <a:ext cx="6102882"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13" name="Title 1"/>
          <p:cNvSpPr txBox="1">
            <a:spLocks/>
          </p:cNvSpPr>
          <p:nvPr/>
        </p:nvSpPr>
        <p:spPr>
          <a:xfrm>
            <a:off x="81023" y="182511"/>
            <a:ext cx="11945073" cy="619125"/>
          </a:xfrm>
          <a:prstGeom prst="rect">
            <a:avLst/>
          </a:prstGeom>
        </p:spPr>
        <p:txBody>
          <a:bodyPr anchor="b">
            <a:normAutofit fontScale="70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a:solidFill>
                  <a:schemeClr val="bg2">
                    <a:lumMod val="50000"/>
                  </a:schemeClr>
                </a:solidFill>
              </a:rPr>
              <a:t>Introduction to Section #10:  Charting Paul’s Journey</a:t>
            </a:r>
          </a:p>
        </p:txBody>
      </p:sp>
      <p:pic>
        <p:nvPicPr>
          <p:cNvPr id="4098" name="Picture 2" descr="C:\Users\Rae\Desktop\3.19 Paul &amp; Pentecost\Maps 3rd journey\Paul's 3rd journey 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31585"/>
            <a:ext cx="5715000" cy="4143375"/>
          </a:xfrm>
          <a:prstGeom prst="rect">
            <a:avLst/>
          </a:prstGeom>
          <a:noFill/>
          <a:ln w="57150">
            <a:solidFill>
              <a:srgbClr val="0070C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44492" y="3942222"/>
            <a:ext cx="1983611" cy="2644815"/>
          </a:xfrm>
          <a:prstGeom prst="ellipse">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Freeform 18"/>
          <p:cNvSpPr>
            <a:spLocks/>
          </p:cNvSpPr>
          <p:nvPr/>
        </p:nvSpPr>
        <p:spPr bwMode="hidden">
          <a:xfrm>
            <a:off x="266700" y="705880"/>
            <a:ext cx="10228996"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6366076" y="1556018"/>
            <a:ext cx="5520026" cy="4247317"/>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chemeClr val="accent2">
                    <a:lumMod val="50000"/>
                  </a:schemeClr>
                </a:solidFill>
              </a:rPr>
              <a:t>So far we have considered necessary information on: </a:t>
            </a:r>
          </a:p>
          <a:p>
            <a:pPr marL="342900" indent="-342900">
              <a:buFont typeface="+mj-lt"/>
              <a:buAutoNum type="arabicPeriod"/>
            </a:pPr>
            <a:r>
              <a:rPr lang="en-US" b="1" dirty="0">
                <a:solidFill>
                  <a:schemeClr val="accent2">
                    <a:lumMod val="50000"/>
                  </a:schemeClr>
                </a:solidFill>
              </a:rPr>
              <a:t>Many maps of Paul’s 3</a:t>
            </a:r>
            <a:r>
              <a:rPr lang="en-US" b="1" baseline="30000" dirty="0">
                <a:solidFill>
                  <a:schemeClr val="accent2">
                    <a:lumMod val="50000"/>
                  </a:schemeClr>
                </a:solidFill>
              </a:rPr>
              <a:t>rd</a:t>
            </a:r>
            <a:r>
              <a:rPr lang="en-US" b="1" dirty="0">
                <a:solidFill>
                  <a:schemeClr val="accent2">
                    <a:lumMod val="50000"/>
                  </a:schemeClr>
                </a:solidFill>
              </a:rPr>
              <a:t> journey;</a:t>
            </a:r>
          </a:p>
          <a:p>
            <a:pPr marL="342900" indent="-342900">
              <a:buFont typeface="+mj-lt"/>
              <a:buAutoNum type="arabicPeriod"/>
            </a:pPr>
            <a:r>
              <a:rPr lang="en-US" b="1" dirty="0">
                <a:solidFill>
                  <a:schemeClr val="accent2">
                    <a:lumMod val="50000"/>
                  </a:schemeClr>
                </a:solidFill>
              </a:rPr>
              <a:t>Individual locations and reasonable distances between Philippi to Jerusalem; </a:t>
            </a:r>
          </a:p>
          <a:p>
            <a:pPr marL="342900" indent="-342900">
              <a:buFont typeface="+mj-lt"/>
              <a:buAutoNum type="arabicPeriod"/>
            </a:pPr>
            <a:r>
              <a:rPr lang="en-US" b="1" dirty="0">
                <a:solidFill>
                  <a:srgbClr val="7030A0"/>
                </a:solidFill>
              </a:rPr>
              <a:t>Reasonable calculations for walking, waiting times and sailing conditions for various ports, etc. </a:t>
            </a:r>
          </a:p>
          <a:p>
            <a:pPr marL="342900" indent="-342900">
              <a:buFont typeface="+mj-lt"/>
              <a:buAutoNum type="arabicPeriod"/>
            </a:pPr>
            <a:r>
              <a:rPr lang="en-US" b="1" dirty="0">
                <a:solidFill>
                  <a:srgbClr val="7030A0"/>
                </a:solidFill>
              </a:rPr>
              <a:t>Acts 20-24 testimony was read to bring everything together for the fine calendar details.</a:t>
            </a:r>
          </a:p>
          <a:p>
            <a:pPr marL="342900" indent="-342900">
              <a:buFont typeface="+mj-lt"/>
              <a:buAutoNum type="arabicPeriod"/>
            </a:pPr>
            <a:r>
              <a:rPr lang="en-US" b="1" u="sng" dirty="0">
                <a:solidFill>
                  <a:srgbClr val="660033"/>
                </a:solidFill>
              </a:rPr>
              <a:t>Next</a:t>
            </a:r>
            <a:r>
              <a:rPr lang="en-US" b="1" dirty="0">
                <a:solidFill>
                  <a:srgbClr val="660033"/>
                </a:solidFill>
              </a:rPr>
              <a:t>:  </a:t>
            </a:r>
            <a:r>
              <a:rPr lang="en-US" b="1" dirty="0">
                <a:solidFill>
                  <a:srgbClr val="114855"/>
                </a:solidFill>
              </a:rPr>
              <a:t>A short lesson on </a:t>
            </a:r>
            <a:r>
              <a:rPr lang="en-US" b="1" dirty="0">
                <a:solidFill>
                  <a:srgbClr val="660033"/>
                </a:solidFill>
              </a:rPr>
              <a:t>Meteorology</a:t>
            </a:r>
            <a:r>
              <a:rPr lang="en-US" b="1" dirty="0">
                <a:solidFill>
                  <a:schemeClr val="accent2">
                    <a:lumMod val="50000"/>
                  </a:schemeClr>
                </a:solidFill>
              </a:rPr>
              <a:t> </a:t>
            </a:r>
            <a:r>
              <a:rPr lang="en-US" b="1" dirty="0">
                <a:solidFill>
                  <a:srgbClr val="114855"/>
                </a:solidFill>
              </a:rPr>
              <a:t>for this trip.</a:t>
            </a:r>
          </a:p>
          <a:p>
            <a:pPr marL="342900" indent="-342900">
              <a:buFont typeface="+mj-lt"/>
              <a:buAutoNum type="arabicPeriod"/>
            </a:pPr>
            <a:r>
              <a:rPr lang="en-US" b="1" u="sng" dirty="0">
                <a:solidFill>
                  <a:srgbClr val="660033"/>
                </a:solidFill>
              </a:rPr>
              <a:t>Then</a:t>
            </a:r>
            <a:r>
              <a:rPr lang="en-US" b="1" dirty="0">
                <a:solidFill>
                  <a:schemeClr val="accent2">
                    <a:lumMod val="50000"/>
                  </a:schemeClr>
                </a:solidFill>
              </a:rPr>
              <a:t> it is time to chart the Omer Count on the calendar months according to the timing details.</a:t>
            </a:r>
          </a:p>
          <a:p>
            <a:pPr marL="342900" indent="-342900">
              <a:buFont typeface="+mj-lt"/>
              <a:buAutoNum type="arabicPeriod"/>
            </a:pPr>
            <a:r>
              <a:rPr lang="en-US" b="1" u="sng" dirty="0">
                <a:solidFill>
                  <a:srgbClr val="660033"/>
                </a:solidFill>
              </a:rPr>
              <a:t>Note</a:t>
            </a:r>
            <a:r>
              <a:rPr lang="en-US" b="1" dirty="0">
                <a:solidFill>
                  <a:srgbClr val="660033"/>
                </a:solidFill>
              </a:rPr>
              <a:t>:  </a:t>
            </a:r>
            <a:r>
              <a:rPr lang="en-US" b="1" dirty="0">
                <a:solidFill>
                  <a:srgbClr val="114855"/>
                </a:solidFill>
              </a:rPr>
              <a:t>Nothing about this return trip to Jerusalem has been purposely advanced to assure a 50 Day Omer Count due to Paul’s urgency to be in Jerusalem “if at all possible” for Pentecost.</a:t>
            </a:r>
          </a:p>
        </p:txBody>
      </p:sp>
      <p:sp>
        <p:nvSpPr>
          <p:cNvPr id="2" name="Rectangle 1"/>
          <p:cNvSpPr/>
          <p:nvPr/>
        </p:nvSpPr>
        <p:spPr>
          <a:xfrm>
            <a:off x="2629243" y="5803335"/>
            <a:ext cx="8947061" cy="707886"/>
          </a:xfrm>
          <a:prstGeom prst="rect">
            <a:avLst/>
          </a:prstGeom>
          <a:noFill/>
        </p:spPr>
        <p:txBody>
          <a:bodyPr wrap="square" lIns="91440" tIns="45720" rIns="91440" bIns="45720">
            <a:spAutoFit/>
          </a:bodyPr>
          <a:lstStyle/>
          <a:p>
            <a:pPr algn="ctr"/>
            <a: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342900">
                    <a:srgbClr val="FFFF00">
                      <a:alpha val="63000"/>
                    </a:srgbClr>
                  </a:glow>
                  <a:innerShdw blurRad="69850" dist="43180" dir="5400000">
                    <a:srgbClr val="000000">
                      <a:alpha val="65000"/>
                    </a:srgbClr>
                  </a:innerShdw>
                </a:effectLst>
              </a:rPr>
              <a:t>What will the Omer Count actually be?</a:t>
            </a:r>
          </a:p>
        </p:txBody>
      </p:sp>
    </p:spTree>
    <p:extLst>
      <p:ext uri="{BB962C8B-B14F-4D97-AF65-F5344CB8AC3E}">
        <p14:creationId xmlns:p14="http://schemas.microsoft.com/office/powerpoint/2010/main" val="152328727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Rae\Desktop\3.18 Paul &amp; Pentecost\Art\ship &amp; calmne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196" y="1173905"/>
            <a:ext cx="6347959" cy="5078367"/>
          </a:xfrm>
          <a:prstGeom prst="ellipse">
            <a:avLst/>
          </a:prstGeom>
          <a:ln w="76200">
            <a:solidFill>
              <a:srgbClr val="70403C"/>
            </a:solid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Slide Number Placeholder 1"/>
          <p:cNvSpPr txBox="1">
            <a:spLocks/>
          </p:cNvSpPr>
          <p:nvPr/>
        </p:nvSpPr>
        <p:spPr>
          <a:xfrm>
            <a:off x="10560201" y="6412089"/>
            <a:ext cx="1549101"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D22F896-40B5-4ADD-8801-0D06FADFA095}" type="slidenum">
              <a:rPr lang="en-US" sz="1200" smtClean="0"/>
              <a:pPr algn="r"/>
              <a:t>65</a:t>
            </a:fld>
            <a:endParaRPr lang="en-US" dirty="0"/>
          </a:p>
        </p:txBody>
      </p:sp>
      <p:sp>
        <p:nvSpPr>
          <p:cNvPr id="2" name="Rectangle 1"/>
          <p:cNvSpPr/>
          <p:nvPr/>
        </p:nvSpPr>
        <p:spPr>
          <a:xfrm>
            <a:off x="778827" y="96809"/>
            <a:ext cx="10728994" cy="923330"/>
          </a:xfrm>
          <a:prstGeom prst="rect">
            <a:avLst/>
          </a:prstGeom>
          <a:noFill/>
        </p:spPr>
        <p:txBody>
          <a:bodyPr wrap="square" lIns="91440" tIns="45720" rIns="91440" bIns="45720">
            <a:spAutoFit/>
          </a:bodyPr>
          <a:lstStyle/>
          <a:p>
            <a:pPr algn="ctr"/>
            <a:r>
              <a:rPr lang="en-US" sz="5400" b="1" dirty="0">
                <a:ln w="1905"/>
                <a:solidFill>
                  <a:srgbClr val="70403C"/>
                </a:solidFill>
                <a:effectLst>
                  <a:glow rad="812800">
                    <a:schemeClr val="accent6">
                      <a:satMod val="175000"/>
                      <a:alpha val="20000"/>
                    </a:schemeClr>
                  </a:glow>
                  <a:innerShdw blurRad="114300">
                    <a:prstClr val="black"/>
                  </a:innerShdw>
                  <a:reflection blurRad="6350" stA="55000" endA="300" endPos="45500" dir="5400000" sy="-100000" algn="bl" rotWithShape="0"/>
                </a:effectLst>
              </a:rPr>
              <a:t>Before Setting Sail With Paul …</a:t>
            </a:r>
            <a:endParaRPr lang="en-US" sz="5400" b="1" cap="none" spc="0" dirty="0">
              <a:ln w="1905"/>
              <a:solidFill>
                <a:srgbClr val="70403C"/>
              </a:solidFill>
              <a:effectLst>
                <a:glow rad="812800">
                  <a:schemeClr val="accent6">
                    <a:satMod val="175000"/>
                    <a:alpha val="20000"/>
                  </a:schemeClr>
                </a:glow>
                <a:innerShdw blurRad="114300">
                  <a:prstClr val="black"/>
                </a:innerShdw>
                <a:reflection blurRad="6350" stA="55000" endA="300" endPos="45500" dir="5400000" sy="-100000" algn="bl" rotWithShape="0"/>
              </a:effectLst>
            </a:endParaRPr>
          </a:p>
        </p:txBody>
      </p:sp>
      <p:sp>
        <p:nvSpPr>
          <p:cNvPr id="6" name="TextBox 5"/>
          <p:cNvSpPr txBox="1"/>
          <p:nvPr/>
        </p:nvSpPr>
        <p:spPr>
          <a:xfrm>
            <a:off x="6785156" y="1149110"/>
            <a:ext cx="5148344" cy="4893647"/>
          </a:xfrm>
          <a:prstGeom prst="rect">
            <a:avLst/>
          </a:prstGeom>
          <a:noFill/>
        </p:spPr>
        <p:txBody>
          <a:bodyPr wrap="square" rtlCol="0">
            <a:spAutoFit/>
          </a:bodyPr>
          <a:lstStyle/>
          <a:p>
            <a:pPr marL="342900" indent="-342900">
              <a:buFont typeface="Arial" pitchFamily="34" charset="0"/>
              <a:buChar char="•"/>
            </a:pPr>
            <a:r>
              <a:rPr lang="en-US" sz="2400" b="1" dirty="0">
                <a:solidFill>
                  <a:schemeClr val="accent2">
                    <a:lumMod val="50000"/>
                  </a:schemeClr>
                </a:solidFill>
              </a:rPr>
              <a:t>We must understand this journey to Jerusalem.  Paul and his travelling companions would </a:t>
            </a:r>
            <a:br>
              <a:rPr lang="en-US" sz="2400" b="1" dirty="0">
                <a:solidFill>
                  <a:schemeClr val="accent2">
                    <a:lumMod val="50000"/>
                  </a:schemeClr>
                </a:solidFill>
              </a:rPr>
            </a:br>
            <a:r>
              <a:rPr lang="en-US" sz="2400" b="1" dirty="0">
                <a:solidFill>
                  <a:schemeClr val="accent2">
                    <a:lumMod val="50000"/>
                  </a:schemeClr>
                </a:solidFill>
              </a:rPr>
              <a:t>have had to know some basic knowledge and information before planning this trip, </a:t>
            </a:r>
            <a:r>
              <a:rPr lang="en-US" sz="2400" b="1" u="sng" dirty="0">
                <a:solidFill>
                  <a:srgbClr val="660033"/>
                </a:solidFill>
              </a:rPr>
              <a:t>if</a:t>
            </a:r>
            <a:r>
              <a:rPr lang="en-US" sz="2400" b="1" dirty="0">
                <a:solidFill>
                  <a:schemeClr val="accent2">
                    <a:lumMod val="50000"/>
                  </a:schemeClr>
                </a:solidFill>
              </a:rPr>
              <a:t> they wanted to be “on time” for Pentecost.</a:t>
            </a:r>
          </a:p>
          <a:p>
            <a:pPr marL="342900" indent="-342900">
              <a:buFont typeface="Arial" pitchFamily="34" charset="0"/>
              <a:buChar char="•"/>
            </a:pPr>
            <a:r>
              <a:rPr lang="en-US" sz="2400" b="1" dirty="0">
                <a:solidFill>
                  <a:srgbClr val="70403C"/>
                </a:solidFill>
              </a:rPr>
              <a:t>The following information from the web is on weather patterns of the Aegean &amp; Mediterranean Seas, along with verification from Captain Buddy Jones, our local </a:t>
            </a:r>
            <a:br>
              <a:rPr lang="en-US" sz="2400" b="1" dirty="0">
                <a:solidFill>
                  <a:srgbClr val="70403C"/>
                </a:solidFill>
              </a:rPr>
            </a:br>
            <a:r>
              <a:rPr lang="en-US" sz="2400" b="1" dirty="0">
                <a:solidFill>
                  <a:srgbClr val="70403C"/>
                </a:solidFill>
              </a:rPr>
              <a:t>sea captain for 66 years.</a:t>
            </a:r>
            <a:endParaRPr lang="en-US" b="1" dirty="0">
              <a:solidFill>
                <a:srgbClr val="70403C"/>
              </a:solidFill>
            </a:endParaRPr>
          </a:p>
        </p:txBody>
      </p:sp>
    </p:spTree>
    <p:extLst>
      <p:ext uri="{BB962C8B-B14F-4D97-AF65-F5344CB8AC3E}">
        <p14:creationId xmlns:p14="http://schemas.microsoft.com/office/powerpoint/2010/main" val="186354178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Content Placeholder 2"/>
          <p:cNvSpPr>
            <a:spLocks noGrp="1"/>
          </p:cNvSpPr>
          <p:nvPr>
            <p:ph sz="quarter" idx="13"/>
          </p:nvPr>
        </p:nvSpPr>
        <p:spPr>
          <a:xfrm>
            <a:off x="6424836" y="54229"/>
            <a:ext cx="4989622" cy="577859"/>
          </a:xfrm>
        </p:spPr>
        <p:txBody>
          <a:bodyPr>
            <a:noAutofit/>
            <a:scene3d>
              <a:camera prst="orthographicFront"/>
              <a:lightRig rig="threePt" dir="t"/>
            </a:scene3d>
            <a:sp3d extrusionH="57150">
              <a:bevelT w="38100" h="38100" prst="angle"/>
            </a:sp3d>
          </a:bodyPr>
          <a:lstStyle/>
          <a:p>
            <a:pPr marL="0" indent="0" algn="ctr">
              <a:buNone/>
            </a:pPr>
            <a:r>
              <a:rPr lang="en-US" sz="4000" b="1" dirty="0">
                <a:solidFill>
                  <a:srgbClr val="70403C"/>
                </a:solidFill>
              </a:rPr>
              <a:t>Paul’s 3</a:t>
            </a:r>
            <a:r>
              <a:rPr lang="en-US" sz="4000" b="1" baseline="30000" dirty="0">
                <a:solidFill>
                  <a:srgbClr val="70403C"/>
                </a:solidFill>
              </a:rPr>
              <a:t>rd</a:t>
            </a:r>
            <a:r>
              <a:rPr lang="en-US" sz="4000" b="1" dirty="0">
                <a:solidFill>
                  <a:srgbClr val="70403C"/>
                </a:solidFill>
              </a:rPr>
              <a:t> Journey</a:t>
            </a:r>
          </a:p>
        </p:txBody>
      </p:sp>
      <p:sp>
        <p:nvSpPr>
          <p:cNvPr id="4"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66</a:t>
            </a:fld>
            <a:endParaRPr lang="en-US" dirty="0"/>
          </a:p>
        </p:txBody>
      </p:sp>
      <p:sp>
        <p:nvSpPr>
          <p:cNvPr id="3" name="Content Placeholder 2"/>
          <p:cNvSpPr>
            <a:spLocks noGrp="1"/>
          </p:cNvSpPr>
          <p:nvPr>
            <p:ph sz="quarter" idx="13"/>
          </p:nvPr>
        </p:nvSpPr>
        <p:spPr>
          <a:xfrm>
            <a:off x="694945" y="161925"/>
            <a:ext cx="5123354" cy="585861"/>
          </a:xfrm>
        </p:spPr>
        <p:txBody>
          <a:bodyPr>
            <a:normAutofit fontScale="77500" lnSpcReduction="20000"/>
            <a:scene3d>
              <a:camera prst="orthographicFront"/>
              <a:lightRig rig="threePt" dir="t"/>
            </a:scene3d>
            <a:sp3d extrusionH="57150">
              <a:bevelT w="38100" h="38100" prst="angle"/>
            </a:sp3d>
          </a:bodyPr>
          <a:lstStyle/>
          <a:p>
            <a:pPr marL="0" indent="0" algn="ctr">
              <a:buNone/>
            </a:pPr>
            <a:r>
              <a:rPr lang="en-US" sz="5100" b="1" dirty="0">
                <a:solidFill>
                  <a:srgbClr val="0070C0"/>
                </a:solidFill>
              </a:rPr>
              <a:t>Paul’s 2</a:t>
            </a:r>
            <a:r>
              <a:rPr lang="en-US" sz="5100" b="1" baseline="30000" dirty="0">
                <a:solidFill>
                  <a:srgbClr val="0070C0"/>
                </a:solidFill>
              </a:rPr>
              <a:t>nd</a:t>
            </a:r>
            <a:r>
              <a:rPr lang="en-US" sz="5100" b="1" dirty="0">
                <a:solidFill>
                  <a:srgbClr val="0070C0"/>
                </a:solidFill>
              </a:rPr>
              <a:t> Journey</a:t>
            </a:r>
          </a:p>
        </p:txBody>
      </p:sp>
      <p:pic>
        <p:nvPicPr>
          <p:cNvPr id="1027" name="Picture 3" descr="C:\Users\Rae\Desktop\paul's 2nd journey color edi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6764" y="747786"/>
            <a:ext cx="4796534" cy="2895725"/>
          </a:xfrm>
          <a:prstGeom prst="rect">
            <a:avLst/>
          </a:prstGeom>
          <a:noFill/>
          <a:ln w="38100">
            <a:solidFill>
              <a:srgbClr val="0070C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pic>
        <p:nvPicPr>
          <p:cNvPr id="1028" name="Picture 4" descr="C:\Users\Rae\Desktop\Paul's 3rd journey 4 edi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4836" y="738768"/>
            <a:ext cx="4944204" cy="2904743"/>
          </a:xfrm>
          <a:prstGeom prst="rect">
            <a:avLst/>
          </a:prstGeom>
          <a:noFill/>
          <a:ln w="38100">
            <a:solidFill>
              <a:srgbClr val="0070C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14" name="Content Placeholder 2"/>
          <p:cNvSpPr>
            <a:spLocks noGrp="1"/>
          </p:cNvSpPr>
          <p:nvPr>
            <p:ph sz="quarter" idx="13"/>
          </p:nvPr>
        </p:nvSpPr>
        <p:spPr>
          <a:xfrm>
            <a:off x="623354" y="3709282"/>
            <a:ext cx="5076406" cy="2817107"/>
          </a:xfrm>
        </p:spPr>
        <p:txBody>
          <a:bodyPr>
            <a:normAutofit/>
            <a:scene3d>
              <a:camera prst="orthographicFront"/>
              <a:lightRig rig="threePt" dir="t"/>
            </a:scene3d>
            <a:sp3d extrusionH="57150">
              <a:bevelT w="38100" h="38100" prst="angle"/>
            </a:sp3d>
          </a:bodyPr>
          <a:lstStyle/>
          <a:p>
            <a:pPr marL="0" indent="0" algn="ctr">
              <a:buNone/>
            </a:pPr>
            <a:r>
              <a:rPr lang="en-US" sz="3200" b="1" dirty="0">
                <a:solidFill>
                  <a:srgbClr val="0070C0"/>
                </a:solidFill>
              </a:rPr>
              <a:t>140 miles Troas to </a:t>
            </a:r>
            <a:r>
              <a:rPr lang="en-US" sz="3200" b="1" dirty="0" err="1">
                <a:solidFill>
                  <a:srgbClr val="0070C0"/>
                </a:solidFill>
              </a:rPr>
              <a:t>Neapolis</a:t>
            </a:r>
            <a:endParaRPr lang="en-US" sz="3200" b="1" dirty="0">
              <a:solidFill>
                <a:srgbClr val="0070C0"/>
              </a:solidFill>
            </a:endParaRPr>
          </a:p>
          <a:p>
            <a:pPr marL="0" indent="0" algn="ctr">
              <a:buNone/>
            </a:pPr>
            <a:r>
              <a:rPr lang="en-US" sz="3200" b="1" dirty="0">
                <a:solidFill>
                  <a:srgbClr val="0070C0"/>
                </a:solidFill>
              </a:rPr>
              <a:t>Acts 16:11  </a:t>
            </a:r>
            <a:r>
              <a:rPr lang="en-US" sz="2800" b="1" dirty="0">
                <a:solidFill>
                  <a:schemeClr val="tx2">
                    <a:lumMod val="75000"/>
                  </a:schemeClr>
                </a:solidFill>
              </a:rPr>
              <a:t>[</a:t>
            </a:r>
            <a:r>
              <a:rPr lang="en-US" sz="2800" b="1" dirty="0">
                <a:solidFill>
                  <a:srgbClr val="C00000"/>
                </a:solidFill>
              </a:rPr>
              <a:t>2</a:t>
            </a:r>
            <a:r>
              <a:rPr lang="en-US" sz="2800" b="1" dirty="0">
                <a:solidFill>
                  <a:schemeClr val="tx2">
                    <a:lumMod val="75000"/>
                  </a:schemeClr>
                </a:solidFill>
              </a:rPr>
              <a:t> days]</a:t>
            </a:r>
          </a:p>
          <a:p>
            <a:pPr marL="0" indent="0">
              <a:buNone/>
            </a:pPr>
            <a:r>
              <a:rPr lang="en-US" b="1" dirty="0">
                <a:solidFill>
                  <a:schemeClr val="tx2">
                    <a:lumMod val="75000"/>
                  </a:schemeClr>
                </a:solidFill>
              </a:rPr>
              <a:t>11  </a:t>
            </a:r>
            <a:r>
              <a:rPr lang="en-US" dirty="0">
                <a:solidFill>
                  <a:schemeClr val="tx2">
                    <a:lumMod val="75000"/>
                  </a:schemeClr>
                </a:solidFill>
              </a:rPr>
              <a:t>Therefore</a:t>
            </a:r>
            <a:r>
              <a:rPr lang="en-US" b="1" dirty="0">
                <a:solidFill>
                  <a:schemeClr val="tx2">
                    <a:lumMod val="75000"/>
                  </a:schemeClr>
                </a:solidFill>
              </a:rPr>
              <a:t> loosing from Troas, </a:t>
            </a:r>
            <a:br>
              <a:rPr lang="en-US" b="1" dirty="0">
                <a:solidFill>
                  <a:schemeClr val="tx2">
                    <a:lumMod val="75000"/>
                  </a:schemeClr>
                </a:solidFill>
              </a:rPr>
            </a:br>
            <a:r>
              <a:rPr lang="en-US" dirty="0">
                <a:solidFill>
                  <a:schemeClr val="tx2">
                    <a:lumMod val="75000"/>
                  </a:schemeClr>
                </a:solidFill>
              </a:rPr>
              <a:t>we came with a straight course to </a:t>
            </a:r>
            <a:r>
              <a:rPr lang="en-US" b="1" dirty="0" err="1">
                <a:solidFill>
                  <a:schemeClr val="tx2">
                    <a:lumMod val="75000"/>
                  </a:schemeClr>
                </a:solidFill>
              </a:rPr>
              <a:t>Samothracia</a:t>
            </a:r>
            <a:r>
              <a:rPr lang="en-US" b="1" dirty="0">
                <a:solidFill>
                  <a:schemeClr val="tx2">
                    <a:lumMod val="75000"/>
                  </a:schemeClr>
                </a:solidFill>
              </a:rPr>
              <a:t>, and </a:t>
            </a:r>
            <a:r>
              <a:rPr lang="en-US" b="1" u="sng" dirty="0">
                <a:solidFill>
                  <a:srgbClr val="C00000"/>
                </a:solidFill>
              </a:rPr>
              <a:t>the next da</a:t>
            </a:r>
            <a:r>
              <a:rPr lang="en-US" b="1" dirty="0">
                <a:solidFill>
                  <a:srgbClr val="C00000"/>
                </a:solidFill>
              </a:rPr>
              <a:t>y </a:t>
            </a:r>
            <a:r>
              <a:rPr lang="en-US" b="1" dirty="0">
                <a:solidFill>
                  <a:schemeClr val="tx2">
                    <a:lumMod val="75000"/>
                  </a:schemeClr>
                </a:solidFill>
              </a:rPr>
              <a:t>to </a:t>
            </a:r>
            <a:r>
              <a:rPr lang="en-US" b="1" dirty="0" err="1">
                <a:solidFill>
                  <a:schemeClr val="tx2">
                    <a:lumMod val="75000"/>
                  </a:schemeClr>
                </a:solidFill>
              </a:rPr>
              <a:t>Neapolis</a:t>
            </a:r>
            <a:r>
              <a:rPr lang="en-US" b="1" dirty="0">
                <a:solidFill>
                  <a:schemeClr val="tx2">
                    <a:lumMod val="75000"/>
                  </a:schemeClr>
                </a:solidFill>
              </a:rPr>
              <a:t>.  </a:t>
            </a:r>
            <a:r>
              <a:rPr lang="en-US" sz="2000" dirty="0">
                <a:solidFill>
                  <a:srgbClr val="002060"/>
                </a:solidFill>
                <a:effectLst>
                  <a:glow rad="254000">
                    <a:schemeClr val="bg1"/>
                  </a:glow>
                </a:effectLst>
              </a:rPr>
              <a:t>[</a:t>
            </a:r>
            <a:r>
              <a:rPr lang="en-US" sz="2000" b="1" dirty="0">
                <a:solidFill>
                  <a:srgbClr val="C00000"/>
                </a:solidFill>
                <a:effectLst>
                  <a:glow rad="254000">
                    <a:schemeClr val="bg1"/>
                  </a:glow>
                </a:effectLst>
              </a:rPr>
              <a:t>70</a:t>
            </a:r>
            <a:r>
              <a:rPr lang="en-US" sz="2000" dirty="0">
                <a:solidFill>
                  <a:srgbClr val="002060"/>
                </a:solidFill>
                <a:effectLst>
                  <a:glow rad="254000">
                    <a:schemeClr val="bg1"/>
                  </a:glow>
                </a:effectLst>
              </a:rPr>
              <a:t> miles/day with </a:t>
            </a:r>
            <a:r>
              <a:rPr lang="en-US" sz="2000" b="1" dirty="0">
                <a:solidFill>
                  <a:srgbClr val="C00000"/>
                </a:solidFill>
                <a:effectLst>
                  <a:glow rad="254000">
                    <a:schemeClr val="bg1"/>
                  </a:glow>
                </a:effectLst>
              </a:rPr>
              <a:t>strong</a:t>
            </a:r>
            <a:r>
              <a:rPr lang="en-US" sz="2000" dirty="0">
                <a:solidFill>
                  <a:srgbClr val="002060"/>
                </a:solidFill>
                <a:effectLst>
                  <a:glow rad="254000">
                    <a:schemeClr val="bg1"/>
                  </a:glow>
                </a:effectLst>
              </a:rPr>
              <a:t> wind]</a:t>
            </a:r>
          </a:p>
        </p:txBody>
      </p:sp>
      <p:sp>
        <p:nvSpPr>
          <p:cNvPr id="15" name="Content Placeholder 2"/>
          <p:cNvSpPr>
            <a:spLocks noGrp="1"/>
          </p:cNvSpPr>
          <p:nvPr>
            <p:ph sz="quarter" idx="13"/>
          </p:nvPr>
        </p:nvSpPr>
        <p:spPr>
          <a:xfrm>
            <a:off x="6355079" y="3709282"/>
            <a:ext cx="5090161" cy="2817107"/>
          </a:xfrm>
        </p:spPr>
        <p:txBody>
          <a:bodyPr>
            <a:normAutofit/>
            <a:scene3d>
              <a:camera prst="orthographicFront"/>
              <a:lightRig rig="threePt" dir="t"/>
            </a:scene3d>
            <a:sp3d extrusionH="57150">
              <a:bevelT w="38100" h="38100" prst="angle"/>
            </a:sp3d>
          </a:bodyPr>
          <a:lstStyle/>
          <a:p>
            <a:pPr marL="0" indent="0" algn="ctr">
              <a:buNone/>
            </a:pPr>
            <a:r>
              <a:rPr lang="en-US" sz="3200" b="1" dirty="0">
                <a:solidFill>
                  <a:srgbClr val="70403C"/>
                </a:solidFill>
              </a:rPr>
              <a:t>140 miles </a:t>
            </a:r>
            <a:r>
              <a:rPr lang="en-US" sz="3200" b="1" dirty="0" err="1">
                <a:solidFill>
                  <a:srgbClr val="70403C"/>
                </a:solidFill>
              </a:rPr>
              <a:t>Neapolis</a:t>
            </a:r>
            <a:r>
              <a:rPr lang="en-US" sz="3200" b="1" dirty="0">
                <a:solidFill>
                  <a:srgbClr val="70403C"/>
                </a:solidFill>
              </a:rPr>
              <a:t> to Troas </a:t>
            </a:r>
          </a:p>
          <a:p>
            <a:pPr marL="0" indent="0" algn="ctr">
              <a:buNone/>
            </a:pPr>
            <a:r>
              <a:rPr lang="en-US" sz="3200" b="1" dirty="0">
                <a:solidFill>
                  <a:srgbClr val="70403C"/>
                </a:solidFill>
              </a:rPr>
              <a:t>Acts 20:6  </a:t>
            </a:r>
            <a:r>
              <a:rPr lang="en-US" sz="2800" b="1" dirty="0">
                <a:solidFill>
                  <a:schemeClr val="tx2">
                    <a:lumMod val="75000"/>
                  </a:schemeClr>
                </a:solidFill>
              </a:rPr>
              <a:t>[</a:t>
            </a:r>
            <a:r>
              <a:rPr lang="en-US" sz="2800" b="1" dirty="0">
                <a:solidFill>
                  <a:srgbClr val="C00000"/>
                </a:solidFill>
              </a:rPr>
              <a:t>5</a:t>
            </a:r>
            <a:r>
              <a:rPr lang="en-US" sz="2800" b="1" dirty="0">
                <a:solidFill>
                  <a:schemeClr val="tx2">
                    <a:lumMod val="75000"/>
                  </a:schemeClr>
                </a:solidFill>
              </a:rPr>
              <a:t> days]</a:t>
            </a:r>
          </a:p>
          <a:p>
            <a:pPr marL="0" indent="0">
              <a:buNone/>
            </a:pPr>
            <a:r>
              <a:rPr lang="en-US" b="1" dirty="0">
                <a:solidFill>
                  <a:schemeClr val="tx2">
                    <a:lumMod val="75000"/>
                  </a:schemeClr>
                </a:solidFill>
              </a:rPr>
              <a:t>6</a:t>
            </a:r>
            <a:r>
              <a:rPr lang="en-US" dirty="0">
                <a:solidFill>
                  <a:schemeClr val="tx2">
                    <a:lumMod val="75000"/>
                  </a:schemeClr>
                </a:solidFill>
              </a:rPr>
              <a:t>  And </a:t>
            </a:r>
            <a:r>
              <a:rPr lang="en-US" b="1" dirty="0">
                <a:solidFill>
                  <a:schemeClr val="tx2">
                    <a:lumMod val="75000"/>
                  </a:schemeClr>
                </a:solidFill>
              </a:rPr>
              <a:t>we sailed away </a:t>
            </a:r>
            <a:r>
              <a:rPr lang="en-US" dirty="0">
                <a:solidFill>
                  <a:schemeClr val="tx2">
                    <a:lumMod val="75000"/>
                  </a:schemeClr>
                </a:solidFill>
              </a:rPr>
              <a:t>from </a:t>
            </a:r>
            <a:r>
              <a:rPr lang="en-US" b="1" dirty="0">
                <a:solidFill>
                  <a:schemeClr val="tx2">
                    <a:lumMod val="75000"/>
                  </a:schemeClr>
                </a:solidFill>
              </a:rPr>
              <a:t>Philippi</a:t>
            </a:r>
            <a:r>
              <a:rPr lang="en-US" dirty="0">
                <a:solidFill>
                  <a:schemeClr val="tx2">
                    <a:lumMod val="75000"/>
                  </a:schemeClr>
                </a:solidFill>
              </a:rPr>
              <a:t> </a:t>
            </a:r>
            <a:r>
              <a:rPr lang="en-US" b="1" u="sng" dirty="0">
                <a:solidFill>
                  <a:schemeClr val="tx2">
                    <a:lumMod val="75000"/>
                  </a:schemeClr>
                </a:solidFill>
              </a:rPr>
              <a:t>after</a:t>
            </a:r>
            <a:r>
              <a:rPr lang="en-US" dirty="0">
                <a:solidFill>
                  <a:schemeClr val="tx2">
                    <a:lumMod val="75000"/>
                  </a:schemeClr>
                </a:solidFill>
              </a:rPr>
              <a:t> the days of unleavened bread, and </a:t>
            </a:r>
            <a:r>
              <a:rPr lang="en-US" b="1" dirty="0">
                <a:solidFill>
                  <a:schemeClr val="tx2">
                    <a:lumMod val="75000"/>
                  </a:schemeClr>
                </a:solidFill>
              </a:rPr>
              <a:t>came</a:t>
            </a:r>
            <a:r>
              <a:rPr lang="en-US" dirty="0">
                <a:solidFill>
                  <a:schemeClr val="tx2">
                    <a:lumMod val="75000"/>
                  </a:schemeClr>
                </a:solidFill>
              </a:rPr>
              <a:t> unto them </a:t>
            </a:r>
            <a:r>
              <a:rPr lang="en-US" b="1" dirty="0">
                <a:solidFill>
                  <a:schemeClr val="tx2">
                    <a:lumMod val="75000"/>
                  </a:schemeClr>
                </a:solidFill>
              </a:rPr>
              <a:t>to</a:t>
            </a:r>
            <a:r>
              <a:rPr lang="en-US" dirty="0">
                <a:solidFill>
                  <a:schemeClr val="tx2">
                    <a:lumMod val="75000"/>
                  </a:schemeClr>
                </a:solidFill>
              </a:rPr>
              <a:t> </a:t>
            </a:r>
            <a:r>
              <a:rPr lang="en-US" b="1" dirty="0">
                <a:solidFill>
                  <a:schemeClr val="tx2">
                    <a:lumMod val="75000"/>
                  </a:schemeClr>
                </a:solidFill>
              </a:rPr>
              <a:t>Troas</a:t>
            </a:r>
            <a:r>
              <a:rPr lang="en-US" dirty="0">
                <a:solidFill>
                  <a:schemeClr val="tx2">
                    <a:lumMod val="75000"/>
                  </a:schemeClr>
                </a:solidFill>
              </a:rPr>
              <a:t> in </a:t>
            </a:r>
            <a:br>
              <a:rPr lang="en-US" dirty="0">
                <a:solidFill>
                  <a:schemeClr val="tx2">
                    <a:lumMod val="75000"/>
                  </a:schemeClr>
                </a:solidFill>
              </a:rPr>
            </a:br>
            <a:r>
              <a:rPr lang="en-US" b="1" u="sng" dirty="0">
                <a:solidFill>
                  <a:srgbClr val="C00000"/>
                </a:solidFill>
              </a:rPr>
              <a:t>five</a:t>
            </a:r>
            <a:r>
              <a:rPr lang="en-US" b="1" dirty="0">
                <a:solidFill>
                  <a:srgbClr val="C00000"/>
                </a:solidFill>
              </a:rPr>
              <a:t> </a:t>
            </a:r>
            <a:r>
              <a:rPr lang="en-US" b="1" u="sng" dirty="0">
                <a:solidFill>
                  <a:srgbClr val="C00000"/>
                </a:solidFill>
              </a:rPr>
              <a:t>da</a:t>
            </a:r>
            <a:r>
              <a:rPr lang="en-US" b="1" dirty="0">
                <a:solidFill>
                  <a:srgbClr val="C00000"/>
                </a:solidFill>
              </a:rPr>
              <a:t>y</a:t>
            </a:r>
            <a:r>
              <a:rPr lang="en-US" b="1" u="sng" dirty="0">
                <a:solidFill>
                  <a:srgbClr val="C00000"/>
                </a:solidFill>
              </a:rPr>
              <a:t>s</a:t>
            </a:r>
            <a:r>
              <a:rPr lang="en-US" dirty="0">
                <a:solidFill>
                  <a:srgbClr val="C00000"/>
                </a:solidFill>
              </a:rPr>
              <a:t>.  </a:t>
            </a:r>
            <a:r>
              <a:rPr lang="en-US" sz="2000" dirty="0">
                <a:solidFill>
                  <a:srgbClr val="002060"/>
                </a:solidFill>
                <a:effectLst>
                  <a:glow rad="254000">
                    <a:schemeClr val="bg1"/>
                  </a:glow>
                </a:effectLst>
              </a:rPr>
              <a:t>[</a:t>
            </a:r>
            <a:r>
              <a:rPr lang="en-US" sz="2000" b="1" dirty="0">
                <a:solidFill>
                  <a:srgbClr val="C00000"/>
                </a:solidFill>
                <a:effectLst>
                  <a:glow rad="254000">
                    <a:schemeClr val="bg1"/>
                  </a:glow>
                </a:effectLst>
              </a:rPr>
              <a:t>28</a:t>
            </a:r>
            <a:r>
              <a:rPr lang="en-US" sz="2000" dirty="0">
                <a:solidFill>
                  <a:srgbClr val="002060"/>
                </a:solidFill>
                <a:effectLst>
                  <a:glow rad="254000">
                    <a:schemeClr val="bg1"/>
                  </a:glow>
                </a:effectLst>
              </a:rPr>
              <a:t> miles/day with </a:t>
            </a:r>
            <a:r>
              <a:rPr lang="en-US" sz="2000" b="1" dirty="0">
                <a:solidFill>
                  <a:srgbClr val="C00000"/>
                </a:solidFill>
                <a:effectLst>
                  <a:glow rad="254000">
                    <a:schemeClr val="bg1"/>
                  </a:glow>
                </a:effectLst>
              </a:rPr>
              <a:t>mild</a:t>
            </a:r>
            <a:r>
              <a:rPr lang="en-US" sz="2000" dirty="0">
                <a:solidFill>
                  <a:srgbClr val="002060"/>
                </a:solidFill>
                <a:effectLst>
                  <a:glow rad="254000">
                    <a:schemeClr val="bg1"/>
                  </a:glow>
                </a:effectLst>
              </a:rPr>
              <a:t> wind]</a:t>
            </a:r>
          </a:p>
          <a:p>
            <a:pPr marL="0" indent="0">
              <a:buNone/>
            </a:pPr>
            <a:endParaRPr lang="en-US" dirty="0">
              <a:solidFill>
                <a:srgbClr val="C00000"/>
              </a:solidFill>
            </a:endParaRPr>
          </a:p>
        </p:txBody>
      </p:sp>
      <p:sp>
        <p:nvSpPr>
          <p:cNvPr id="6" name="Oval 5"/>
          <p:cNvSpPr/>
          <p:nvPr/>
        </p:nvSpPr>
        <p:spPr>
          <a:xfrm rot="1577194">
            <a:off x="2655173" y="2147656"/>
            <a:ext cx="2194997" cy="703068"/>
          </a:xfrm>
          <a:prstGeom prst="ellipse">
            <a:avLst/>
          </a:prstGeom>
          <a:noFill/>
          <a:ln w="63500" cmpd="sng">
            <a:solidFill>
              <a:srgbClr val="FF0000"/>
            </a:solidFill>
          </a:ln>
          <a:effectLst>
            <a:glow rad="101600">
              <a:srgbClr val="A50021">
                <a:alpha val="4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rot="750563">
            <a:off x="7882414" y="1128287"/>
            <a:ext cx="2804672" cy="629141"/>
          </a:xfrm>
          <a:prstGeom prst="ellipse">
            <a:avLst/>
          </a:prstGeom>
          <a:noFill/>
          <a:ln w="63500" cmpd="sng">
            <a:solidFill>
              <a:srgbClr val="A50021"/>
            </a:solidFill>
          </a:ln>
          <a:effectLst>
            <a:glow rad="101600">
              <a:srgbClr val="A50021">
                <a:alpha val="4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73527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1000"/>
                                        <p:tgtEl>
                                          <p:spTgt spid="14">
                                            <p:txEl>
                                              <p:pRg st="2" end="2"/>
                                            </p:txEl>
                                          </p:spTgt>
                                        </p:tgtEl>
                                      </p:cBhvr>
                                    </p:animEffect>
                                    <p:anim calcmode="lin" valueType="num">
                                      <p:cBhvr>
                                        <p:cTn id="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fade">
                                      <p:cBhvr>
                                        <p:cTn id="18" dur="1000"/>
                                        <p:tgtEl>
                                          <p:spTgt spid="15">
                                            <p:txEl>
                                              <p:pRg st="2" end="2"/>
                                            </p:txEl>
                                          </p:spTgt>
                                        </p:tgtEl>
                                      </p:cBhvr>
                                    </p:animEffect>
                                    <p:anim calcmode="lin" valueType="num">
                                      <p:cBhvr>
                                        <p:cTn id="19"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67</a:t>
            </a:fld>
            <a:endParaRPr lang="en-US" dirty="0"/>
          </a:p>
        </p:txBody>
      </p:sp>
      <p:sp>
        <p:nvSpPr>
          <p:cNvPr id="3" name="Title 2"/>
          <p:cNvSpPr>
            <a:spLocks noGrp="1"/>
          </p:cNvSpPr>
          <p:nvPr>
            <p:ph type="ctrTitle"/>
          </p:nvPr>
        </p:nvSpPr>
        <p:spPr>
          <a:xfrm>
            <a:off x="4007224" y="228600"/>
            <a:ext cx="7813300" cy="647700"/>
          </a:xfrm>
        </p:spPr>
        <p:txBody>
          <a:bodyPr>
            <a:normAutofit fontScale="90000"/>
          </a:bodyPr>
          <a:lstStyle/>
          <a:p>
            <a:r>
              <a:rPr lang="en-US" dirty="0"/>
              <a:t>Acts 20 &amp; Linkage to Meteorology </a:t>
            </a:r>
          </a:p>
        </p:txBody>
      </p:sp>
      <p:sp>
        <p:nvSpPr>
          <p:cNvPr id="4" name="TextBox 3"/>
          <p:cNvSpPr txBox="1"/>
          <p:nvPr/>
        </p:nvSpPr>
        <p:spPr>
          <a:xfrm>
            <a:off x="656147" y="1640712"/>
            <a:ext cx="11147785" cy="5170646"/>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a:solidFill>
                  <a:srgbClr val="0070C0"/>
                </a:solidFill>
              </a:rPr>
              <a:t>Paul’s return to Jerusalem on his 3</a:t>
            </a:r>
            <a:r>
              <a:rPr lang="en-US" sz="2400" b="1" baseline="30000" dirty="0">
                <a:solidFill>
                  <a:srgbClr val="0070C0"/>
                </a:solidFill>
              </a:rPr>
              <a:t>rd</a:t>
            </a:r>
            <a:r>
              <a:rPr lang="en-US" sz="2400" b="1" dirty="0">
                <a:solidFill>
                  <a:srgbClr val="0070C0"/>
                </a:solidFill>
              </a:rPr>
              <a:t> trip uses many sailing vessels that depend </a:t>
            </a:r>
            <a:br>
              <a:rPr lang="en-US" sz="2400" b="1" dirty="0">
                <a:solidFill>
                  <a:srgbClr val="0070C0"/>
                </a:solidFill>
              </a:rPr>
            </a:br>
            <a:r>
              <a:rPr lang="en-US" sz="2400" b="1" dirty="0">
                <a:solidFill>
                  <a:srgbClr val="0070C0"/>
                </a:solidFill>
              </a:rPr>
              <a:t>on the winds for movement from port to port.  During portions of this spring trip, </a:t>
            </a:r>
            <a:br>
              <a:rPr lang="en-US" sz="2400" b="1" dirty="0">
                <a:solidFill>
                  <a:srgbClr val="0070C0"/>
                </a:solidFill>
              </a:rPr>
            </a:br>
            <a:r>
              <a:rPr lang="en-US" sz="2400" b="1" dirty="0">
                <a:solidFill>
                  <a:srgbClr val="0070C0"/>
                </a:solidFill>
              </a:rPr>
              <a:t>the winds in this area of the earth are called </a:t>
            </a:r>
            <a:r>
              <a:rPr lang="en-US" sz="2400" b="1" dirty="0" err="1">
                <a:solidFill>
                  <a:srgbClr val="0070C0"/>
                </a:solidFill>
              </a:rPr>
              <a:t>Etesians</a:t>
            </a:r>
            <a:r>
              <a:rPr lang="en-US" sz="2400" b="1" dirty="0">
                <a:solidFill>
                  <a:srgbClr val="0070C0"/>
                </a:solidFill>
              </a:rPr>
              <a:t>.</a:t>
            </a:r>
          </a:p>
          <a:p>
            <a:pPr marL="342900" indent="-342900">
              <a:buAutoNum type="arabicParenR"/>
            </a:pPr>
            <a:r>
              <a:rPr lang="en-US" sz="2400" b="1" u="sng" dirty="0"/>
              <a:t>Definition of </a:t>
            </a:r>
            <a:r>
              <a:rPr lang="en-US" sz="2400" b="1" u="sng" dirty="0" err="1"/>
              <a:t>Etesians</a:t>
            </a:r>
            <a:r>
              <a:rPr lang="en-US" sz="2400" dirty="0"/>
              <a:t>:  This is the English word for the Greek word </a:t>
            </a:r>
            <a:r>
              <a:rPr lang="en-US" sz="2400" b="1" dirty="0" err="1"/>
              <a:t>Meltemi</a:t>
            </a:r>
            <a:r>
              <a:rPr lang="en-US" sz="2400" dirty="0"/>
              <a:t>.  </a:t>
            </a:r>
            <a:br>
              <a:rPr lang="en-US" sz="2400" dirty="0"/>
            </a:br>
            <a:r>
              <a:rPr lang="en-US" sz="2400" dirty="0"/>
              <a:t>The </a:t>
            </a:r>
            <a:r>
              <a:rPr lang="en-US" sz="2400" dirty="0" err="1"/>
              <a:t>Etesians</a:t>
            </a:r>
            <a:r>
              <a:rPr lang="en-US" sz="2400" dirty="0"/>
              <a:t> are strong annual prevailing winds that blow from the North </a:t>
            </a:r>
            <a:br>
              <a:rPr lang="en-US" sz="2400" dirty="0"/>
            </a:br>
            <a:r>
              <a:rPr lang="en-US" sz="2400" dirty="0"/>
              <a:t>over large parts of:  </a:t>
            </a:r>
            <a:r>
              <a:rPr lang="en-US" sz="2400" b="1" dirty="0">
                <a:solidFill>
                  <a:srgbClr val="0070C0"/>
                </a:solidFill>
              </a:rPr>
              <a:t>a)</a:t>
            </a:r>
            <a:r>
              <a:rPr lang="en-US" sz="2400" dirty="0"/>
              <a:t>  Greece    </a:t>
            </a:r>
            <a:r>
              <a:rPr lang="en-US" sz="2400" b="1" dirty="0">
                <a:solidFill>
                  <a:srgbClr val="0070C0"/>
                </a:solidFill>
              </a:rPr>
              <a:t>b)  </a:t>
            </a:r>
            <a:r>
              <a:rPr lang="en-US" sz="2400" dirty="0"/>
              <a:t>Aegean Sea    </a:t>
            </a:r>
            <a:r>
              <a:rPr lang="en-US" sz="2400" b="1" dirty="0">
                <a:solidFill>
                  <a:srgbClr val="0070C0"/>
                </a:solidFill>
              </a:rPr>
              <a:t>c)</a:t>
            </a:r>
            <a:r>
              <a:rPr lang="en-US" sz="2400" dirty="0"/>
              <a:t>  Mediterranean Sea.  </a:t>
            </a:r>
            <a:br>
              <a:rPr lang="en-US" sz="2400" dirty="0"/>
            </a:br>
            <a:r>
              <a:rPr lang="en-US" sz="2400" b="1" u="sng" dirty="0">
                <a:solidFill>
                  <a:srgbClr val="002060"/>
                </a:solidFill>
              </a:rPr>
              <a:t>Note</a:t>
            </a:r>
            <a:r>
              <a:rPr lang="en-US" sz="2400" dirty="0">
                <a:solidFill>
                  <a:srgbClr val="002060"/>
                </a:solidFill>
              </a:rPr>
              <a:t>:  </a:t>
            </a:r>
            <a:r>
              <a:rPr lang="en-US" sz="2400" b="1" dirty="0">
                <a:solidFill>
                  <a:srgbClr val="002060"/>
                </a:solidFill>
              </a:rPr>
              <a:t>The wind experienced at any given location is highly dependent on </a:t>
            </a:r>
            <a:br>
              <a:rPr lang="en-US" sz="2400" b="1" dirty="0">
                <a:solidFill>
                  <a:srgbClr val="002060"/>
                </a:solidFill>
              </a:rPr>
            </a:br>
            <a:r>
              <a:rPr lang="en-US" sz="2400" b="1" dirty="0">
                <a:solidFill>
                  <a:srgbClr val="002060"/>
                </a:solidFill>
              </a:rPr>
              <a:t>local topography.</a:t>
            </a:r>
          </a:p>
          <a:p>
            <a:pPr marL="342900" indent="-342900">
              <a:buAutoNum type="arabicParenR"/>
            </a:pPr>
            <a:r>
              <a:rPr lang="en-US" sz="2400" b="1" u="sng" dirty="0"/>
              <a:t>Time of Year for </a:t>
            </a:r>
            <a:r>
              <a:rPr lang="en-US" sz="2400" b="1" u="sng" dirty="0" err="1"/>
              <a:t>Etesians</a:t>
            </a:r>
            <a:r>
              <a:rPr lang="en-US" sz="2400" dirty="0"/>
              <a:t>:  These winds occur from the </a:t>
            </a:r>
            <a:r>
              <a:rPr lang="en-US" sz="2400" b="1" u="sng" dirty="0"/>
              <a:t>END</a:t>
            </a:r>
            <a:r>
              <a:rPr lang="en-US" sz="2400" dirty="0"/>
              <a:t> of May to October; very strong winds in June/July.  </a:t>
            </a:r>
            <a:r>
              <a:rPr lang="en-US" dirty="0"/>
              <a:t>(Winter winds are not </a:t>
            </a:r>
            <a:r>
              <a:rPr lang="en-US" dirty="0" err="1"/>
              <a:t>Etesians</a:t>
            </a:r>
            <a:r>
              <a:rPr lang="en-US" dirty="0"/>
              <a:t>.)  </a:t>
            </a:r>
            <a:r>
              <a:rPr lang="en-US" sz="2400" dirty="0"/>
              <a:t> </a:t>
            </a:r>
            <a:br>
              <a:rPr lang="en-US" sz="2400" dirty="0"/>
            </a:br>
            <a:r>
              <a:rPr lang="en-US" sz="2400" dirty="0">
                <a:solidFill>
                  <a:srgbClr val="002060"/>
                </a:solidFill>
              </a:rPr>
              <a:t>During a strong Etesian, the trough may extend relatively far to the west beyond </a:t>
            </a:r>
            <a:r>
              <a:rPr lang="en-US" sz="2400" b="1" dirty="0">
                <a:solidFill>
                  <a:srgbClr val="002060"/>
                </a:solidFill>
              </a:rPr>
              <a:t>Rhodes</a:t>
            </a:r>
            <a:r>
              <a:rPr lang="en-US" sz="2400" dirty="0">
                <a:solidFill>
                  <a:srgbClr val="002060"/>
                </a:solidFill>
              </a:rPr>
              <a:t> and even to </a:t>
            </a:r>
            <a:r>
              <a:rPr lang="en-US" sz="2400" b="1" dirty="0">
                <a:solidFill>
                  <a:srgbClr val="002060"/>
                </a:solidFill>
              </a:rPr>
              <a:t>Crete</a:t>
            </a:r>
            <a:r>
              <a:rPr lang="en-US" sz="2400" dirty="0">
                <a:solidFill>
                  <a:srgbClr val="002060"/>
                </a:solidFill>
              </a:rPr>
              <a:t> forming a closed “low pressure” </a:t>
            </a:r>
            <a:r>
              <a:rPr lang="en-US" sz="2400" b="1" u="sng" dirty="0">
                <a:solidFill>
                  <a:srgbClr val="002060"/>
                </a:solidFill>
              </a:rPr>
              <a:t>resultin</a:t>
            </a:r>
            <a:r>
              <a:rPr lang="en-US" sz="2400" b="1" dirty="0">
                <a:solidFill>
                  <a:srgbClr val="002060"/>
                </a:solidFill>
              </a:rPr>
              <a:t>g</a:t>
            </a:r>
            <a:r>
              <a:rPr lang="en-US" sz="2400" b="1" u="sng" dirty="0">
                <a:solidFill>
                  <a:srgbClr val="002060"/>
                </a:solidFill>
              </a:rPr>
              <a:t> in almost calm winds at Rhodes</a:t>
            </a:r>
            <a:r>
              <a:rPr lang="en-US" sz="2400" dirty="0">
                <a:solidFill>
                  <a:srgbClr val="002060"/>
                </a:solidFill>
              </a:rPr>
              <a:t>. </a:t>
            </a:r>
          </a:p>
          <a:p>
            <a:endParaRPr lang="en-US" dirty="0"/>
          </a:p>
        </p:txBody>
      </p:sp>
      <p:pic>
        <p:nvPicPr>
          <p:cNvPr id="5" name="Picture 3" descr="C:\Users\Rae\Desktop\ship 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832358" y="333121"/>
            <a:ext cx="1166274" cy="1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86292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68</a:t>
            </a:fld>
            <a:endParaRPr lang="en-US" dirty="0"/>
          </a:p>
        </p:txBody>
      </p:sp>
      <p:sp>
        <p:nvSpPr>
          <p:cNvPr id="3" name="Title 2"/>
          <p:cNvSpPr>
            <a:spLocks noGrp="1"/>
          </p:cNvSpPr>
          <p:nvPr>
            <p:ph type="ctrTitle"/>
          </p:nvPr>
        </p:nvSpPr>
        <p:spPr>
          <a:xfrm>
            <a:off x="3271101" y="124902"/>
            <a:ext cx="8549423" cy="1185421"/>
          </a:xfrm>
        </p:spPr>
        <p:txBody>
          <a:bodyPr>
            <a:normAutofit fontScale="90000"/>
          </a:bodyPr>
          <a:lstStyle/>
          <a:p>
            <a:pPr algn="r"/>
            <a:r>
              <a:rPr lang="en-US" dirty="0"/>
              <a:t>Acts 20 &amp; Linkage to Meteorology  </a:t>
            </a:r>
            <a:r>
              <a:rPr lang="en-US" sz="3100" dirty="0"/>
              <a:t>[</a:t>
            </a:r>
            <a:r>
              <a:rPr lang="en-US" sz="3100" dirty="0" err="1"/>
              <a:t>con’t</a:t>
            </a:r>
            <a:r>
              <a:rPr lang="en-US" sz="3100" dirty="0"/>
              <a:t>] </a:t>
            </a:r>
          </a:p>
        </p:txBody>
      </p:sp>
      <p:sp>
        <p:nvSpPr>
          <p:cNvPr id="4" name="TextBox 3"/>
          <p:cNvSpPr txBox="1"/>
          <p:nvPr/>
        </p:nvSpPr>
        <p:spPr>
          <a:xfrm>
            <a:off x="311086" y="1640712"/>
            <a:ext cx="11587690" cy="4801314"/>
          </a:xfrm>
          <a:prstGeom prst="rect">
            <a:avLst/>
          </a:prstGeom>
          <a:noFill/>
        </p:spPr>
        <p:txBody>
          <a:bodyPr wrap="square" rtlCol="0">
            <a:spAutoFit/>
            <a:scene3d>
              <a:camera prst="orthographicFront"/>
              <a:lightRig rig="threePt" dir="t"/>
            </a:scene3d>
            <a:sp3d extrusionH="57150">
              <a:bevelT w="38100" h="38100"/>
            </a:sp3d>
          </a:bodyPr>
          <a:lstStyle/>
          <a:p>
            <a:pPr marL="457200" indent="-457200">
              <a:buAutoNum type="arabicParenR" startAt="3"/>
            </a:pPr>
            <a:r>
              <a:rPr lang="en-US" sz="2400" b="1" u="sng" dirty="0">
                <a:solidFill>
                  <a:srgbClr val="0070C0"/>
                </a:solidFill>
              </a:rPr>
              <a:t>Time of the Da</a:t>
            </a:r>
            <a:r>
              <a:rPr lang="en-US" sz="2400" b="1" dirty="0">
                <a:solidFill>
                  <a:srgbClr val="0070C0"/>
                </a:solidFill>
              </a:rPr>
              <a:t>y </a:t>
            </a:r>
            <a:r>
              <a:rPr lang="en-US" sz="2400" b="1" u="sng" dirty="0">
                <a:solidFill>
                  <a:srgbClr val="0070C0"/>
                </a:solidFill>
              </a:rPr>
              <a:t>for </a:t>
            </a:r>
            <a:r>
              <a:rPr lang="en-US" sz="2400" b="1" u="sng" dirty="0" err="1">
                <a:solidFill>
                  <a:srgbClr val="0070C0"/>
                </a:solidFill>
              </a:rPr>
              <a:t>Etesians</a:t>
            </a:r>
            <a:r>
              <a:rPr lang="en-US" sz="2400" dirty="0">
                <a:solidFill>
                  <a:srgbClr val="0070C0"/>
                </a:solidFill>
              </a:rPr>
              <a:t>:  These winds mostly blow during the day from 8 AM to 8 PM and are strongest about 2 PM.  Often these winds die quickly after sundown, </a:t>
            </a:r>
            <a:br>
              <a:rPr lang="en-US" sz="2400" dirty="0">
                <a:solidFill>
                  <a:srgbClr val="0070C0"/>
                </a:solidFill>
              </a:rPr>
            </a:br>
            <a:r>
              <a:rPr lang="en-US" sz="2400" dirty="0">
                <a:solidFill>
                  <a:srgbClr val="0070C0"/>
                </a:solidFill>
              </a:rPr>
              <a:t>to return at dawn.  Under the influence of the sea breeze during the day, the </a:t>
            </a:r>
            <a:r>
              <a:rPr lang="en-US" sz="2400" dirty="0" err="1">
                <a:solidFill>
                  <a:srgbClr val="0070C0"/>
                </a:solidFill>
              </a:rPr>
              <a:t>Etesians</a:t>
            </a:r>
            <a:r>
              <a:rPr lang="en-US" sz="2400" dirty="0">
                <a:solidFill>
                  <a:srgbClr val="0070C0"/>
                </a:solidFill>
              </a:rPr>
              <a:t> become stronger locally, as is the case in the coastal area of </a:t>
            </a:r>
            <a:r>
              <a:rPr lang="en-US" sz="2400" b="1" dirty="0">
                <a:solidFill>
                  <a:srgbClr val="0070C0"/>
                </a:solidFill>
              </a:rPr>
              <a:t>Northern</a:t>
            </a:r>
            <a:r>
              <a:rPr lang="en-US" sz="2400" dirty="0">
                <a:solidFill>
                  <a:srgbClr val="0070C0"/>
                </a:solidFill>
              </a:rPr>
              <a:t> </a:t>
            </a:r>
            <a:r>
              <a:rPr lang="en-US" sz="2400" b="1" dirty="0">
                <a:solidFill>
                  <a:srgbClr val="0070C0"/>
                </a:solidFill>
              </a:rPr>
              <a:t>Crete</a:t>
            </a:r>
            <a:r>
              <a:rPr lang="en-US" sz="2400" dirty="0">
                <a:solidFill>
                  <a:srgbClr val="0070C0"/>
                </a:solidFill>
              </a:rPr>
              <a:t>.</a:t>
            </a:r>
          </a:p>
          <a:p>
            <a:pPr marL="457200" indent="-457200">
              <a:buAutoNum type="arabicParenR" startAt="3"/>
            </a:pPr>
            <a:r>
              <a:rPr lang="en-US" sz="2400" b="1" u="sng" dirty="0">
                <a:solidFill>
                  <a:srgbClr val="7030A0"/>
                </a:solidFill>
              </a:rPr>
              <a:t>Len</a:t>
            </a:r>
            <a:r>
              <a:rPr lang="en-US" sz="2400" b="1" dirty="0">
                <a:solidFill>
                  <a:srgbClr val="7030A0"/>
                </a:solidFill>
              </a:rPr>
              <a:t>g</a:t>
            </a:r>
            <a:r>
              <a:rPr lang="en-US" sz="2400" b="1" u="sng" dirty="0">
                <a:solidFill>
                  <a:srgbClr val="7030A0"/>
                </a:solidFill>
              </a:rPr>
              <a:t>th of </a:t>
            </a:r>
            <a:r>
              <a:rPr lang="en-US" sz="2400" b="1" u="sng" dirty="0" err="1">
                <a:solidFill>
                  <a:srgbClr val="7030A0"/>
                </a:solidFill>
              </a:rPr>
              <a:t>Etesians</a:t>
            </a:r>
            <a:r>
              <a:rPr lang="en-US" sz="2400" dirty="0">
                <a:solidFill>
                  <a:srgbClr val="7030A0"/>
                </a:solidFill>
              </a:rPr>
              <a:t>:  Occasionally, winds on the 1</a:t>
            </a:r>
            <a:r>
              <a:rPr lang="en-US" sz="2400" baseline="30000" dirty="0">
                <a:solidFill>
                  <a:srgbClr val="7030A0"/>
                </a:solidFill>
              </a:rPr>
              <a:t>st</a:t>
            </a:r>
            <a:r>
              <a:rPr lang="en-US" sz="2400" dirty="0">
                <a:solidFill>
                  <a:srgbClr val="7030A0"/>
                </a:solidFill>
              </a:rPr>
              <a:t> day that blow all night can often continue to blow for many days – up to 10 days.</a:t>
            </a:r>
          </a:p>
          <a:p>
            <a:pPr marL="457200" indent="-457200">
              <a:buAutoNum type="arabicParenR" startAt="3"/>
            </a:pPr>
            <a:r>
              <a:rPr lang="en-US" sz="2400" b="1" u="sng" dirty="0">
                <a:solidFill>
                  <a:srgbClr val="00B050"/>
                </a:solidFill>
              </a:rPr>
              <a:t>S</a:t>
            </a:r>
            <a:r>
              <a:rPr lang="en-US" sz="2400" b="1" dirty="0">
                <a:solidFill>
                  <a:srgbClr val="00B050"/>
                </a:solidFill>
              </a:rPr>
              <a:t>p</a:t>
            </a:r>
            <a:r>
              <a:rPr lang="en-US" sz="2400" b="1" u="sng" dirty="0">
                <a:solidFill>
                  <a:srgbClr val="00B050"/>
                </a:solidFill>
              </a:rPr>
              <a:t>eed of </a:t>
            </a:r>
            <a:r>
              <a:rPr lang="en-US" sz="2400" b="1" u="sng" dirty="0" err="1">
                <a:solidFill>
                  <a:srgbClr val="00B050"/>
                </a:solidFill>
              </a:rPr>
              <a:t>Etesians</a:t>
            </a:r>
            <a:r>
              <a:rPr lang="en-US" sz="2400" dirty="0">
                <a:solidFill>
                  <a:srgbClr val="00B050"/>
                </a:solidFill>
              </a:rPr>
              <a:t>:  These winds are usually moderate, however, they might reach gale-like force over off-shore areas, reaching their </a:t>
            </a:r>
            <a:r>
              <a:rPr lang="en-US" sz="2400" b="1" u="sng" dirty="0">
                <a:solidFill>
                  <a:srgbClr val="00B050"/>
                </a:solidFill>
              </a:rPr>
              <a:t>maximum wind s</a:t>
            </a:r>
            <a:r>
              <a:rPr lang="en-US" sz="2400" b="1" dirty="0">
                <a:solidFill>
                  <a:srgbClr val="00B050"/>
                </a:solidFill>
              </a:rPr>
              <a:t>p</a:t>
            </a:r>
            <a:r>
              <a:rPr lang="en-US" sz="2400" b="1" u="sng" dirty="0">
                <a:solidFill>
                  <a:srgbClr val="00B050"/>
                </a:solidFill>
              </a:rPr>
              <a:t>eeds around earl</a:t>
            </a:r>
            <a:r>
              <a:rPr lang="en-US" sz="2400" b="1" dirty="0">
                <a:solidFill>
                  <a:srgbClr val="00B050"/>
                </a:solidFill>
              </a:rPr>
              <a:t>y</a:t>
            </a:r>
            <a:r>
              <a:rPr lang="en-US" sz="2400" b="1" u="sng" dirty="0">
                <a:solidFill>
                  <a:srgbClr val="00B050"/>
                </a:solidFill>
              </a:rPr>
              <a:t> afternoon</a:t>
            </a:r>
            <a:r>
              <a:rPr lang="en-US" sz="2400" dirty="0">
                <a:solidFill>
                  <a:srgbClr val="00B050"/>
                </a:solidFill>
              </a:rPr>
              <a:t>.   </a:t>
            </a:r>
          </a:p>
          <a:p>
            <a:pPr marL="457200" indent="-457200">
              <a:buAutoNum type="arabicParenR" startAt="3"/>
            </a:pPr>
            <a:r>
              <a:rPr lang="en-US" sz="2400" b="1" u="sng" dirty="0">
                <a:solidFill>
                  <a:srgbClr val="002060"/>
                </a:solidFill>
              </a:rPr>
              <a:t>Force</a:t>
            </a:r>
            <a:r>
              <a:rPr lang="en-US" sz="2400" b="1" dirty="0">
                <a:solidFill>
                  <a:srgbClr val="002060"/>
                </a:solidFill>
              </a:rPr>
              <a:t>/</a:t>
            </a:r>
            <a:r>
              <a:rPr lang="en-US" sz="2400" b="1" u="sng" dirty="0">
                <a:solidFill>
                  <a:srgbClr val="002060"/>
                </a:solidFill>
              </a:rPr>
              <a:t>Intensit</a:t>
            </a:r>
            <a:r>
              <a:rPr lang="en-US" sz="2400" b="1" dirty="0">
                <a:solidFill>
                  <a:srgbClr val="002060"/>
                </a:solidFill>
              </a:rPr>
              <a:t>y </a:t>
            </a:r>
            <a:r>
              <a:rPr lang="en-US" sz="2400" b="1" u="sng" dirty="0">
                <a:solidFill>
                  <a:srgbClr val="002060"/>
                </a:solidFill>
              </a:rPr>
              <a:t>of </a:t>
            </a:r>
            <a:r>
              <a:rPr lang="en-US" sz="2400" b="1" u="sng" dirty="0" err="1">
                <a:solidFill>
                  <a:srgbClr val="002060"/>
                </a:solidFill>
              </a:rPr>
              <a:t>Etesians</a:t>
            </a:r>
            <a:r>
              <a:rPr lang="en-US" sz="2400" dirty="0">
                <a:solidFill>
                  <a:srgbClr val="002060"/>
                </a:solidFill>
              </a:rPr>
              <a:t>:  The winds are weaker in May &amp; </a:t>
            </a:r>
            <a:r>
              <a:rPr lang="en-US" sz="2400" b="1" u="sng" dirty="0">
                <a:solidFill>
                  <a:srgbClr val="002060"/>
                </a:solidFill>
              </a:rPr>
              <a:t>can</a:t>
            </a:r>
            <a:r>
              <a:rPr lang="en-US" sz="2400" dirty="0">
                <a:solidFill>
                  <a:srgbClr val="002060"/>
                </a:solidFill>
              </a:rPr>
              <a:t> reach an intensity </a:t>
            </a:r>
            <a:br>
              <a:rPr lang="en-US" sz="2400" dirty="0">
                <a:solidFill>
                  <a:srgbClr val="002060"/>
                </a:solidFill>
              </a:rPr>
            </a:br>
            <a:r>
              <a:rPr lang="en-US" sz="2400" dirty="0">
                <a:solidFill>
                  <a:srgbClr val="002060"/>
                </a:solidFill>
              </a:rPr>
              <a:t>of Force 6.  By the very </a:t>
            </a:r>
            <a:r>
              <a:rPr lang="en-US" sz="2400" b="1" u="sng" dirty="0">
                <a:solidFill>
                  <a:srgbClr val="002060"/>
                </a:solidFill>
              </a:rPr>
              <a:t>end</a:t>
            </a:r>
            <a:r>
              <a:rPr lang="en-US" sz="2400" dirty="0">
                <a:solidFill>
                  <a:srgbClr val="002060"/>
                </a:solidFill>
              </a:rPr>
              <a:t> of </a:t>
            </a:r>
            <a:r>
              <a:rPr lang="en-US" sz="2400" b="1" u="sng" dirty="0">
                <a:solidFill>
                  <a:srgbClr val="002060"/>
                </a:solidFill>
              </a:rPr>
              <a:t>Ma</a:t>
            </a:r>
            <a:r>
              <a:rPr lang="en-US" sz="2400" b="1" dirty="0">
                <a:solidFill>
                  <a:srgbClr val="002060"/>
                </a:solidFill>
              </a:rPr>
              <a:t>y</a:t>
            </a:r>
            <a:r>
              <a:rPr lang="en-US" sz="2400" dirty="0">
                <a:solidFill>
                  <a:srgbClr val="002060"/>
                </a:solidFill>
              </a:rPr>
              <a:t> the intensity </a:t>
            </a:r>
            <a:r>
              <a:rPr lang="en-US" sz="2400" b="1" u="sng" dirty="0">
                <a:solidFill>
                  <a:srgbClr val="002060"/>
                </a:solidFill>
              </a:rPr>
              <a:t>can be </a:t>
            </a:r>
            <a:r>
              <a:rPr lang="en-US" sz="2400" dirty="0">
                <a:solidFill>
                  <a:srgbClr val="002060"/>
                </a:solidFill>
              </a:rPr>
              <a:t>Force 7 and </a:t>
            </a:r>
            <a:r>
              <a:rPr lang="en-US" sz="2400" b="1" u="sng" dirty="0">
                <a:solidFill>
                  <a:srgbClr val="002060"/>
                </a:solidFill>
              </a:rPr>
              <a:t>can reach</a:t>
            </a:r>
            <a:r>
              <a:rPr lang="en-US" sz="2400" dirty="0">
                <a:solidFill>
                  <a:srgbClr val="002060"/>
                </a:solidFill>
              </a:rPr>
              <a:t> </a:t>
            </a:r>
            <a:br>
              <a:rPr lang="en-US" sz="2400" dirty="0">
                <a:solidFill>
                  <a:srgbClr val="002060"/>
                </a:solidFill>
              </a:rPr>
            </a:br>
            <a:r>
              <a:rPr lang="en-US" sz="2400" dirty="0">
                <a:solidFill>
                  <a:srgbClr val="002060"/>
                </a:solidFill>
              </a:rPr>
              <a:t>Force 8 for a </a:t>
            </a:r>
            <a:r>
              <a:rPr lang="en-US" sz="2400" b="1" u="sng" dirty="0">
                <a:solidFill>
                  <a:srgbClr val="002060"/>
                </a:solidFill>
              </a:rPr>
              <a:t>few hours durin</a:t>
            </a:r>
            <a:r>
              <a:rPr lang="en-US" sz="2400" b="1" dirty="0">
                <a:solidFill>
                  <a:srgbClr val="002060"/>
                </a:solidFill>
              </a:rPr>
              <a:t>g</a:t>
            </a:r>
            <a:r>
              <a:rPr lang="en-US" sz="2400" b="1" u="sng" dirty="0">
                <a:solidFill>
                  <a:srgbClr val="002060"/>
                </a:solidFill>
              </a:rPr>
              <a:t> the hot hours of the da</a:t>
            </a:r>
            <a:r>
              <a:rPr lang="en-US" sz="2400" b="1" dirty="0">
                <a:solidFill>
                  <a:srgbClr val="002060"/>
                </a:solidFill>
              </a:rPr>
              <a:t>y</a:t>
            </a:r>
            <a:r>
              <a:rPr lang="en-US" sz="2400" dirty="0">
                <a:solidFill>
                  <a:srgbClr val="002060"/>
                </a:solidFill>
              </a:rPr>
              <a:t>.</a:t>
            </a:r>
          </a:p>
          <a:p>
            <a:endParaRPr lang="en-US" dirty="0"/>
          </a:p>
        </p:txBody>
      </p:sp>
      <p:pic>
        <p:nvPicPr>
          <p:cNvPr id="5" name="Picture 3" descr="C:\Users\Rae\Desktop\ship 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832358" y="333121"/>
            <a:ext cx="1166274" cy="1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7522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69</a:t>
            </a:fld>
            <a:endParaRPr lang="en-US" dirty="0"/>
          </a:p>
        </p:txBody>
      </p:sp>
      <p:sp>
        <p:nvSpPr>
          <p:cNvPr id="5" name="Rectangle 1"/>
          <p:cNvSpPr>
            <a:spLocks noChangeArrowheads="1"/>
          </p:cNvSpPr>
          <p:nvPr/>
        </p:nvSpPr>
        <p:spPr bwMode="auto">
          <a:xfrm>
            <a:off x="6335713" y="8361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063322957"/>
              </p:ext>
            </p:extLst>
          </p:nvPr>
        </p:nvGraphicFramePr>
        <p:xfrm>
          <a:off x="385037" y="79555"/>
          <a:ext cx="9673918" cy="6794540"/>
        </p:xfrm>
        <a:graphic>
          <a:graphicData uri="http://schemas.openxmlformats.org/drawingml/2006/table">
            <a:tbl>
              <a:tblPr firstRow="1" firstCol="1" bandRow="1">
                <a:tableStyleId>{5C22544A-7EE6-4342-B048-85BDC9FD1C3A}</a:tableStyleId>
              </a:tblPr>
              <a:tblGrid>
                <a:gridCol w="2358139">
                  <a:extLst>
                    <a:ext uri="{9D8B030D-6E8A-4147-A177-3AD203B41FA5}">
                      <a16:colId xmlns:a16="http://schemas.microsoft.com/office/drawing/2014/main" val="20000"/>
                    </a:ext>
                  </a:extLst>
                </a:gridCol>
                <a:gridCol w="3252486">
                  <a:extLst>
                    <a:ext uri="{9D8B030D-6E8A-4147-A177-3AD203B41FA5}">
                      <a16:colId xmlns:a16="http://schemas.microsoft.com/office/drawing/2014/main" val="20001"/>
                    </a:ext>
                  </a:extLst>
                </a:gridCol>
                <a:gridCol w="4063293">
                  <a:extLst>
                    <a:ext uri="{9D8B030D-6E8A-4147-A177-3AD203B41FA5}">
                      <a16:colId xmlns:a16="http://schemas.microsoft.com/office/drawing/2014/main" val="20002"/>
                    </a:ext>
                  </a:extLst>
                </a:gridCol>
              </a:tblGrid>
              <a:tr h="792459">
                <a:tc>
                  <a:txBody>
                    <a:bodyPr/>
                    <a:lstStyle/>
                    <a:p>
                      <a:pPr marL="0" marR="0" algn="ctr">
                        <a:lnSpc>
                          <a:spcPct val="115000"/>
                        </a:lnSpc>
                        <a:spcBef>
                          <a:spcPts val="0"/>
                        </a:spcBef>
                        <a:spcAft>
                          <a:spcPts val="0"/>
                        </a:spcAft>
                      </a:pPr>
                      <a:r>
                        <a:rPr lang="en-US" sz="2000" dirty="0">
                          <a:effectLst/>
                        </a:rPr>
                        <a:t> </a:t>
                      </a:r>
                      <a:r>
                        <a:rPr lang="en-US" sz="2400" dirty="0">
                          <a:effectLst/>
                        </a:rPr>
                        <a:t>Beaufort </a:t>
                      </a:r>
                      <a:br>
                        <a:rPr lang="en-US" sz="2400" dirty="0">
                          <a:effectLst/>
                        </a:rPr>
                      </a:br>
                      <a:r>
                        <a:rPr lang="en-US" sz="2400" dirty="0">
                          <a:effectLst/>
                        </a:rPr>
                        <a:t>Wind  Force</a:t>
                      </a:r>
                      <a:endParaRPr lang="en-US" sz="2800" dirty="0">
                        <a:effectLst/>
                        <a:latin typeface="Calibri"/>
                        <a:ea typeface="Calibri"/>
                        <a:cs typeface="Times New Roman"/>
                      </a:endParaRPr>
                    </a:p>
                  </a:txBody>
                  <a:tcPr marL="0" marR="95250" marT="76200" marB="76200">
                    <a:cell3D prstMaterial="dkEdge">
                      <a:bevel/>
                      <a:lightRig rig="flood" dir="t"/>
                    </a:cell3D>
                  </a:tcPr>
                </a:tc>
                <a:tc>
                  <a:txBody>
                    <a:bodyPr/>
                    <a:lstStyle/>
                    <a:p>
                      <a:pPr marL="0" marR="0" algn="ctr">
                        <a:lnSpc>
                          <a:spcPct val="115000"/>
                        </a:lnSpc>
                        <a:spcBef>
                          <a:spcPts val="0"/>
                        </a:spcBef>
                        <a:spcAft>
                          <a:spcPts val="0"/>
                        </a:spcAft>
                      </a:pPr>
                      <a:r>
                        <a:rPr lang="en-US" sz="2800" dirty="0">
                          <a:effectLst/>
                        </a:rPr>
                        <a:t>Wind Average</a:t>
                      </a:r>
                      <a:endParaRPr lang="en-US" sz="3200" dirty="0">
                        <a:effectLst/>
                        <a:latin typeface="Calibri"/>
                        <a:ea typeface="Calibri"/>
                        <a:cs typeface="Times New Roman"/>
                      </a:endParaRPr>
                    </a:p>
                  </a:txBody>
                  <a:tcPr marL="95250" marR="95250" marT="76200" marB="76200">
                    <a:cell3D prstMaterial="dkEdge">
                      <a:bevel/>
                      <a:lightRig rig="flood" dir="t"/>
                    </a:cell3D>
                  </a:tcPr>
                </a:tc>
                <a:tc>
                  <a:txBody>
                    <a:bodyPr/>
                    <a:lstStyle/>
                    <a:p>
                      <a:pPr marL="0" marR="0" algn="ctr">
                        <a:lnSpc>
                          <a:spcPct val="115000"/>
                        </a:lnSpc>
                        <a:spcBef>
                          <a:spcPts val="0"/>
                        </a:spcBef>
                        <a:spcAft>
                          <a:spcPts val="0"/>
                        </a:spcAft>
                      </a:pPr>
                      <a:r>
                        <a:rPr lang="en-US" sz="2800" dirty="0">
                          <a:effectLst/>
                        </a:rPr>
                        <a:t>Speed Range</a:t>
                      </a:r>
                    </a:p>
                    <a:p>
                      <a:pPr marL="0" marR="0" algn="ctr">
                        <a:lnSpc>
                          <a:spcPct val="115000"/>
                        </a:lnSpc>
                        <a:spcBef>
                          <a:spcPts val="0"/>
                        </a:spcBef>
                        <a:spcAft>
                          <a:spcPts val="0"/>
                        </a:spcAft>
                      </a:pPr>
                      <a:r>
                        <a:rPr lang="en-US" sz="2800" dirty="0">
                          <a:effectLst/>
                          <a:latin typeface="Calibri"/>
                          <a:ea typeface="Calibri"/>
                          <a:cs typeface="Times New Roman"/>
                        </a:rPr>
                        <a:t>[1 knot = 1.15 mph]</a:t>
                      </a:r>
                      <a:endParaRPr lang="en-US" sz="2400" dirty="0">
                        <a:effectLst/>
                        <a:latin typeface="Calibri"/>
                        <a:ea typeface="Calibri"/>
                        <a:cs typeface="Times New Roman"/>
                      </a:endParaRPr>
                    </a:p>
                  </a:txBody>
                  <a:tcPr marL="95250" marR="95250" marT="76200" marB="76200">
                    <a:cell3D prstMaterial="dkEdge">
                      <a:bevel/>
                      <a:lightRig rig="flood" dir="t"/>
                    </a:cell3D>
                  </a:tcPr>
                </a:tc>
                <a:extLst>
                  <a:ext uri="{0D108BD9-81ED-4DB2-BD59-A6C34878D82A}">
                    <a16:rowId xmlns:a16="http://schemas.microsoft.com/office/drawing/2014/main" val="10000"/>
                  </a:ext>
                </a:extLst>
              </a:tr>
              <a:tr h="792459">
                <a:tc>
                  <a:txBody>
                    <a:bodyPr/>
                    <a:lstStyle/>
                    <a:p>
                      <a:pPr marL="0" marR="0" algn="ctr">
                        <a:lnSpc>
                          <a:spcPct val="115000"/>
                        </a:lnSpc>
                        <a:spcBef>
                          <a:spcPts val="0"/>
                        </a:spcBef>
                        <a:spcAft>
                          <a:spcPts val="0"/>
                        </a:spcAft>
                      </a:pPr>
                      <a:r>
                        <a:rPr lang="en-US" sz="2000" dirty="0">
                          <a:effectLst/>
                        </a:rPr>
                        <a:t> Force 2 </a:t>
                      </a:r>
                      <a:r>
                        <a:rPr lang="en-US" sz="2000" dirty="0">
                          <a:effectLst/>
                          <a:latin typeface="Calibri"/>
                          <a:ea typeface="Calibri"/>
                          <a:cs typeface="Times New Roman"/>
                        </a:rPr>
                        <a:t> [Light]</a:t>
                      </a:r>
                      <a:endParaRPr lang="en-US" sz="2400" dirty="0">
                        <a:effectLst/>
                        <a:latin typeface="Calibri"/>
                        <a:ea typeface="Calibri"/>
                        <a:cs typeface="Times New Roman"/>
                      </a:endParaRPr>
                    </a:p>
                  </a:txBody>
                  <a:tcPr marL="0" marR="95250" marT="76200" marB="76200" anchor="ctr">
                    <a:cell3D prstMaterial="dkEdge">
                      <a:bevel/>
                      <a:lightRig rig="flood" dir="t"/>
                    </a:cell3D>
                  </a:tcPr>
                </a:tc>
                <a:tc>
                  <a:txBody>
                    <a:bodyPr/>
                    <a:lstStyle/>
                    <a:p>
                      <a:pPr marL="0" marR="0">
                        <a:lnSpc>
                          <a:spcPct val="115000"/>
                        </a:lnSpc>
                        <a:spcBef>
                          <a:spcPts val="0"/>
                        </a:spcBef>
                        <a:spcAft>
                          <a:spcPts val="0"/>
                        </a:spcAft>
                      </a:pPr>
                      <a:r>
                        <a:rPr lang="en-US" sz="2000" b="1" dirty="0">
                          <a:effectLst/>
                        </a:rPr>
                        <a:t>  5 knots     6 mph   9 km/h</a:t>
                      </a:r>
                      <a:endParaRPr lang="en-US" sz="2400" b="1" dirty="0">
                        <a:effectLst/>
                        <a:latin typeface="Calibri"/>
                        <a:ea typeface="Calibri"/>
                        <a:cs typeface="Times New Roman"/>
                      </a:endParaRPr>
                    </a:p>
                  </a:txBody>
                  <a:tcPr marL="95250" marR="95250" marT="76200" marB="76200" anchor="ctr">
                    <a:cell3D prstMaterial="dkEdge">
                      <a:bevel/>
                      <a:lightRig rig="flood" dir="t"/>
                    </a:cell3D>
                  </a:tcPr>
                </a:tc>
                <a:tc>
                  <a:txBody>
                    <a:bodyPr/>
                    <a:lstStyle/>
                    <a:p>
                      <a:pPr marL="0" marR="0">
                        <a:lnSpc>
                          <a:spcPct val="115000"/>
                        </a:lnSpc>
                        <a:spcBef>
                          <a:spcPts val="0"/>
                        </a:spcBef>
                        <a:spcAft>
                          <a:spcPts val="0"/>
                        </a:spcAft>
                      </a:pPr>
                      <a:r>
                        <a:rPr lang="en-US" sz="2000" b="1" dirty="0">
                          <a:effectLst/>
                        </a:rPr>
                        <a:t> 4-6 knots    </a:t>
                      </a:r>
                      <a:r>
                        <a:rPr lang="en-US" sz="2000" b="1" dirty="0">
                          <a:solidFill>
                            <a:srgbClr val="0070C0"/>
                          </a:solidFill>
                          <a:effectLst/>
                        </a:rPr>
                        <a:t>4-7 mph  </a:t>
                      </a:r>
                      <a:r>
                        <a:rPr lang="en-US" sz="2000" b="1" dirty="0">
                          <a:effectLst/>
                        </a:rPr>
                        <a:t>   6-11 km/h</a:t>
                      </a:r>
                      <a:endParaRPr lang="en-US" sz="2400" b="1" dirty="0">
                        <a:effectLst/>
                        <a:latin typeface="Calibri"/>
                        <a:ea typeface="Calibri"/>
                        <a:cs typeface="Times New Roman"/>
                      </a:endParaRPr>
                    </a:p>
                  </a:txBody>
                  <a:tcPr marL="95250" marR="95250" marT="76200" marB="76200" anchor="ctr">
                    <a:cell3D prstMaterial="dkEdge">
                      <a:bevel/>
                      <a:lightRig rig="flood" dir="t"/>
                    </a:cell3D>
                  </a:tcPr>
                </a:tc>
                <a:extLst>
                  <a:ext uri="{0D108BD9-81ED-4DB2-BD59-A6C34878D82A}">
                    <a16:rowId xmlns:a16="http://schemas.microsoft.com/office/drawing/2014/main" val="10001"/>
                  </a:ext>
                </a:extLst>
              </a:tr>
              <a:tr h="792459">
                <a:tc>
                  <a:txBody>
                    <a:bodyPr/>
                    <a:lstStyle/>
                    <a:p>
                      <a:pPr marL="0" marR="0" algn="ctr">
                        <a:lnSpc>
                          <a:spcPct val="115000"/>
                        </a:lnSpc>
                        <a:spcBef>
                          <a:spcPts val="0"/>
                        </a:spcBef>
                        <a:spcAft>
                          <a:spcPts val="0"/>
                        </a:spcAft>
                      </a:pPr>
                      <a:r>
                        <a:rPr lang="en-US" sz="2000" dirty="0">
                          <a:effectLst/>
                        </a:rPr>
                        <a:t> Force 3 </a:t>
                      </a:r>
                      <a:r>
                        <a:rPr lang="en-US" sz="2000" dirty="0">
                          <a:effectLst/>
                          <a:latin typeface="Calibri"/>
                          <a:ea typeface="Calibri"/>
                          <a:cs typeface="Times New Roman"/>
                        </a:rPr>
                        <a:t> [Gentle]</a:t>
                      </a:r>
                      <a:endParaRPr lang="en-US" sz="2400" dirty="0">
                        <a:effectLst/>
                        <a:latin typeface="Calibri"/>
                        <a:ea typeface="Calibri"/>
                        <a:cs typeface="Times New Roman"/>
                      </a:endParaRPr>
                    </a:p>
                  </a:txBody>
                  <a:tcPr marL="0" marR="95250" marT="76200" marB="76200" anchor="ctr">
                    <a:cell3D prstMaterial="dkEdge">
                      <a:bevel/>
                      <a:lightRig rig="flood" dir="t"/>
                    </a:cell3D>
                  </a:tcPr>
                </a:tc>
                <a:tc>
                  <a:txBody>
                    <a:bodyPr/>
                    <a:lstStyle/>
                    <a:p>
                      <a:pPr marL="0" marR="0">
                        <a:lnSpc>
                          <a:spcPct val="115000"/>
                        </a:lnSpc>
                        <a:spcBef>
                          <a:spcPts val="0"/>
                        </a:spcBef>
                        <a:spcAft>
                          <a:spcPts val="0"/>
                        </a:spcAft>
                      </a:pPr>
                      <a:r>
                        <a:rPr lang="en-US" sz="2000" b="1" dirty="0">
                          <a:effectLst/>
                        </a:rPr>
                        <a:t>  9 knots   10 mph   16 km/h</a:t>
                      </a:r>
                      <a:endParaRPr lang="en-US" sz="2400" b="1" dirty="0">
                        <a:effectLst/>
                        <a:latin typeface="Calibri"/>
                        <a:ea typeface="Calibri"/>
                        <a:cs typeface="Times New Roman"/>
                      </a:endParaRPr>
                    </a:p>
                  </a:txBody>
                  <a:tcPr marL="95250" marR="95250" marT="76200" marB="76200" anchor="ctr">
                    <a:cell3D prstMaterial="dkEdge">
                      <a:bevel/>
                      <a:lightRig rig="flood" dir="t"/>
                    </a:cell3D>
                  </a:tcPr>
                </a:tc>
                <a:tc>
                  <a:txBody>
                    <a:bodyPr/>
                    <a:lstStyle/>
                    <a:p>
                      <a:pPr marL="0" marR="0">
                        <a:lnSpc>
                          <a:spcPct val="115000"/>
                        </a:lnSpc>
                        <a:spcBef>
                          <a:spcPts val="0"/>
                        </a:spcBef>
                        <a:spcAft>
                          <a:spcPts val="0"/>
                        </a:spcAft>
                      </a:pPr>
                      <a:r>
                        <a:rPr lang="en-US" sz="2000" b="1" dirty="0">
                          <a:effectLst/>
                        </a:rPr>
                        <a:t> 7-10 knots    </a:t>
                      </a:r>
                      <a:r>
                        <a:rPr lang="en-US" sz="2000" b="1" dirty="0">
                          <a:solidFill>
                            <a:srgbClr val="0070C0"/>
                          </a:solidFill>
                          <a:effectLst/>
                        </a:rPr>
                        <a:t>8-12 mph</a:t>
                      </a:r>
                      <a:r>
                        <a:rPr lang="en-US" sz="2000" b="1" dirty="0">
                          <a:effectLst/>
                        </a:rPr>
                        <a:t>   12-19 km/h</a:t>
                      </a:r>
                      <a:endParaRPr lang="en-US" sz="2400" b="1" dirty="0">
                        <a:effectLst/>
                        <a:latin typeface="Calibri"/>
                        <a:ea typeface="Calibri"/>
                        <a:cs typeface="Times New Roman"/>
                      </a:endParaRPr>
                    </a:p>
                  </a:txBody>
                  <a:tcPr marL="95250" marR="95250" marT="76200" marB="76200" anchor="ctr">
                    <a:cell3D prstMaterial="dkEdge">
                      <a:bevel/>
                      <a:lightRig rig="flood" dir="t"/>
                    </a:cell3D>
                  </a:tcPr>
                </a:tc>
                <a:extLst>
                  <a:ext uri="{0D108BD9-81ED-4DB2-BD59-A6C34878D82A}">
                    <a16:rowId xmlns:a16="http://schemas.microsoft.com/office/drawing/2014/main" val="10002"/>
                  </a:ext>
                </a:extLst>
              </a:tr>
              <a:tr h="905930">
                <a:tc>
                  <a:txBody>
                    <a:bodyPr/>
                    <a:lstStyle/>
                    <a:p>
                      <a:pPr marL="0" marR="0" algn="ctr">
                        <a:lnSpc>
                          <a:spcPct val="115000"/>
                        </a:lnSpc>
                        <a:spcBef>
                          <a:spcPts val="0"/>
                        </a:spcBef>
                        <a:spcAft>
                          <a:spcPts val="0"/>
                        </a:spcAft>
                      </a:pPr>
                      <a:r>
                        <a:rPr lang="en-US" sz="2000" dirty="0">
                          <a:effectLst/>
                        </a:rPr>
                        <a:t>  Force 4 </a:t>
                      </a:r>
                      <a:r>
                        <a:rPr lang="en-US" sz="2000" dirty="0">
                          <a:effectLst/>
                          <a:latin typeface="Calibri"/>
                          <a:ea typeface="Calibri"/>
                          <a:cs typeface="Times New Roman"/>
                        </a:rPr>
                        <a:t> [Moderate]</a:t>
                      </a:r>
                      <a:endParaRPr lang="en-US" sz="2400" dirty="0">
                        <a:effectLst/>
                        <a:latin typeface="Calibri"/>
                        <a:ea typeface="Calibri"/>
                        <a:cs typeface="Times New Roman"/>
                      </a:endParaRPr>
                    </a:p>
                  </a:txBody>
                  <a:tcPr marL="0" marR="95250" marT="76200" marB="76200" anchor="ctr">
                    <a:cell3D prstMaterial="dkEdge">
                      <a:bevel/>
                      <a:lightRig rig="flood" dir="t"/>
                    </a:cell3D>
                  </a:tcPr>
                </a:tc>
                <a:tc>
                  <a:txBody>
                    <a:bodyPr/>
                    <a:lstStyle/>
                    <a:p>
                      <a:pPr marL="0" marR="0">
                        <a:lnSpc>
                          <a:spcPct val="115000"/>
                        </a:lnSpc>
                        <a:spcBef>
                          <a:spcPts val="0"/>
                        </a:spcBef>
                        <a:spcAft>
                          <a:spcPts val="0"/>
                        </a:spcAft>
                      </a:pPr>
                      <a:r>
                        <a:rPr lang="en-US" sz="2000" b="1" dirty="0">
                          <a:effectLst/>
                        </a:rPr>
                        <a:t>13 knots   16 mph   24 km/h</a:t>
                      </a:r>
                      <a:endParaRPr lang="en-US" sz="2400" b="1" dirty="0">
                        <a:effectLst/>
                        <a:latin typeface="Calibri"/>
                        <a:ea typeface="Calibri"/>
                        <a:cs typeface="Times New Roman"/>
                      </a:endParaRPr>
                    </a:p>
                  </a:txBody>
                  <a:tcPr marL="95250" marR="95250" marT="76200" marB="76200" anchor="ctr">
                    <a:cell3D prstMaterial="dkEdge">
                      <a:bevel/>
                      <a:lightRig rig="flood" dir="t"/>
                    </a:cell3D>
                  </a:tcPr>
                </a:tc>
                <a:tc>
                  <a:txBody>
                    <a:bodyPr/>
                    <a:lstStyle/>
                    <a:p>
                      <a:pPr marL="0" marR="0">
                        <a:lnSpc>
                          <a:spcPct val="115000"/>
                        </a:lnSpc>
                        <a:spcBef>
                          <a:spcPts val="0"/>
                        </a:spcBef>
                        <a:spcAft>
                          <a:spcPts val="0"/>
                        </a:spcAft>
                      </a:pPr>
                      <a:r>
                        <a:rPr lang="en-US" sz="2000" b="1" dirty="0">
                          <a:effectLst/>
                        </a:rPr>
                        <a:t>11-16 knots   13-18 mph   20-28 km/h</a:t>
                      </a:r>
                      <a:endParaRPr lang="en-US" sz="2400" b="1" dirty="0">
                        <a:effectLst/>
                        <a:latin typeface="Calibri"/>
                        <a:ea typeface="Calibri"/>
                        <a:cs typeface="Times New Roman"/>
                      </a:endParaRPr>
                    </a:p>
                  </a:txBody>
                  <a:tcPr marL="95250" marR="95250" marT="76200" marB="76200" anchor="ctr">
                    <a:cell3D prstMaterial="dkEdge">
                      <a:bevel/>
                      <a:lightRig rig="flood" dir="t"/>
                    </a:cell3D>
                  </a:tcPr>
                </a:tc>
                <a:extLst>
                  <a:ext uri="{0D108BD9-81ED-4DB2-BD59-A6C34878D82A}">
                    <a16:rowId xmlns:a16="http://schemas.microsoft.com/office/drawing/2014/main" val="10003"/>
                  </a:ext>
                </a:extLst>
              </a:tr>
              <a:tr h="792459">
                <a:tc>
                  <a:txBody>
                    <a:bodyPr/>
                    <a:lstStyle/>
                    <a:p>
                      <a:pPr marL="0" marR="0" algn="ctr">
                        <a:lnSpc>
                          <a:spcPct val="115000"/>
                        </a:lnSpc>
                        <a:spcBef>
                          <a:spcPts val="0"/>
                        </a:spcBef>
                        <a:spcAft>
                          <a:spcPts val="0"/>
                        </a:spcAft>
                      </a:pPr>
                      <a:r>
                        <a:rPr lang="en-US" sz="2000" dirty="0">
                          <a:effectLst/>
                        </a:rPr>
                        <a:t> Force 5 </a:t>
                      </a:r>
                      <a:r>
                        <a:rPr lang="en-US" sz="2000" dirty="0">
                          <a:effectLst/>
                          <a:latin typeface="Calibri"/>
                          <a:ea typeface="Calibri"/>
                          <a:cs typeface="Times New Roman"/>
                        </a:rPr>
                        <a:t> [Fresh]</a:t>
                      </a:r>
                      <a:endParaRPr lang="en-US" sz="2400" dirty="0">
                        <a:effectLst/>
                        <a:latin typeface="Calibri"/>
                        <a:ea typeface="Calibri"/>
                        <a:cs typeface="Times New Roman"/>
                      </a:endParaRPr>
                    </a:p>
                  </a:txBody>
                  <a:tcPr marL="0" marR="95250" marT="76200" marB="76200" anchor="ctr">
                    <a:cell3D prstMaterial="dkEdge">
                      <a:bevel/>
                      <a:lightRig rig="flood" dir="t"/>
                    </a:cell3D>
                  </a:tcPr>
                </a:tc>
                <a:tc>
                  <a:txBody>
                    <a:bodyPr/>
                    <a:lstStyle/>
                    <a:p>
                      <a:pPr marL="0" marR="0">
                        <a:lnSpc>
                          <a:spcPct val="115000"/>
                        </a:lnSpc>
                        <a:spcBef>
                          <a:spcPts val="0"/>
                        </a:spcBef>
                        <a:spcAft>
                          <a:spcPts val="0"/>
                        </a:spcAft>
                      </a:pPr>
                      <a:r>
                        <a:rPr lang="en-US" sz="2000" b="1" dirty="0">
                          <a:effectLst/>
                        </a:rPr>
                        <a:t>19 knots   </a:t>
                      </a:r>
                      <a:r>
                        <a:rPr lang="en-US" sz="2000" b="1" dirty="0">
                          <a:solidFill>
                            <a:srgbClr val="FF0000"/>
                          </a:solidFill>
                          <a:effectLst/>
                        </a:rPr>
                        <a:t>22 mph</a:t>
                      </a:r>
                      <a:r>
                        <a:rPr lang="en-US" sz="2000" b="1" dirty="0">
                          <a:effectLst/>
                        </a:rPr>
                        <a:t>   34 km/h</a:t>
                      </a:r>
                      <a:endParaRPr lang="en-US" sz="2400" b="1" dirty="0">
                        <a:effectLst/>
                        <a:latin typeface="Calibri"/>
                        <a:ea typeface="Calibri"/>
                        <a:cs typeface="Times New Roman"/>
                      </a:endParaRPr>
                    </a:p>
                  </a:txBody>
                  <a:tcPr marL="95250" marR="95250" marT="76200" marB="76200" anchor="ctr">
                    <a:cell3D prstMaterial="dkEdge">
                      <a:bevel/>
                      <a:lightRig rig="flood" dir="t"/>
                    </a:cell3D>
                  </a:tcPr>
                </a:tc>
                <a:tc>
                  <a:txBody>
                    <a:bodyPr/>
                    <a:lstStyle/>
                    <a:p>
                      <a:pPr marL="0" marR="0">
                        <a:lnSpc>
                          <a:spcPct val="115000"/>
                        </a:lnSpc>
                        <a:spcBef>
                          <a:spcPts val="0"/>
                        </a:spcBef>
                        <a:spcAft>
                          <a:spcPts val="0"/>
                        </a:spcAft>
                      </a:pPr>
                      <a:r>
                        <a:rPr lang="en-US" sz="2000" b="1" dirty="0">
                          <a:effectLst/>
                        </a:rPr>
                        <a:t>17-21 knots   19-24 mph   29-38 km/h</a:t>
                      </a:r>
                      <a:endParaRPr lang="en-US" sz="2400" b="1" dirty="0">
                        <a:effectLst/>
                        <a:latin typeface="Calibri"/>
                        <a:ea typeface="Calibri"/>
                        <a:cs typeface="Times New Roman"/>
                      </a:endParaRPr>
                    </a:p>
                  </a:txBody>
                  <a:tcPr marL="95250" marR="95250" marT="76200" marB="76200" anchor="ctr">
                    <a:cell3D prstMaterial="dkEdge">
                      <a:bevel/>
                      <a:lightRig rig="flood" dir="t"/>
                    </a:cell3D>
                  </a:tcPr>
                </a:tc>
                <a:extLst>
                  <a:ext uri="{0D108BD9-81ED-4DB2-BD59-A6C34878D82A}">
                    <a16:rowId xmlns:a16="http://schemas.microsoft.com/office/drawing/2014/main" val="10004"/>
                  </a:ext>
                </a:extLst>
              </a:tr>
              <a:tr h="792459">
                <a:tc>
                  <a:txBody>
                    <a:bodyPr/>
                    <a:lstStyle/>
                    <a:p>
                      <a:pPr marL="0" marR="0" algn="ctr">
                        <a:lnSpc>
                          <a:spcPct val="115000"/>
                        </a:lnSpc>
                        <a:spcBef>
                          <a:spcPts val="0"/>
                        </a:spcBef>
                        <a:spcAft>
                          <a:spcPts val="0"/>
                        </a:spcAft>
                      </a:pPr>
                      <a:r>
                        <a:rPr lang="en-US" sz="2000" dirty="0">
                          <a:effectLst/>
                          <a:latin typeface="+mj-lt"/>
                          <a:ea typeface="Calibri"/>
                          <a:cs typeface="Times New Roman"/>
                        </a:rPr>
                        <a:t> Force 6  [Strong]</a:t>
                      </a:r>
                    </a:p>
                  </a:txBody>
                  <a:tcPr marL="0" marR="95250" marT="76200" marB="76200" anchor="ctr">
                    <a:cell3D prstMaterial="dkEdge">
                      <a:bevel/>
                      <a:lightRig rig="flood" dir="t"/>
                    </a:cell3D>
                  </a:tcPr>
                </a:tc>
                <a:tc>
                  <a:txBody>
                    <a:bodyPr/>
                    <a:lstStyle/>
                    <a:p>
                      <a:pPr marL="0" marR="0" algn="l">
                        <a:lnSpc>
                          <a:spcPct val="115000"/>
                        </a:lnSpc>
                        <a:spcBef>
                          <a:spcPts val="0"/>
                        </a:spcBef>
                        <a:spcAft>
                          <a:spcPts val="0"/>
                        </a:spcAft>
                      </a:pPr>
                      <a:r>
                        <a:rPr lang="en-US" sz="1200" b="1" dirty="0">
                          <a:solidFill>
                            <a:srgbClr val="000000"/>
                          </a:solidFill>
                          <a:effectLst/>
                          <a:latin typeface="+mj-lt"/>
                          <a:ea typeface="Times New Roman"/>
                          <a:cs typeface="Times New Roman"/>
                        </a:rPr>
                        <a:t> </a:t>
                      </a:r>
                    </a:p>
                    <a:p>
                      <a:pPr marL="0" marR="0" algn="l">
                        <a:lnSpc>
                          <a:spcPct val="115000"/>
                        </a:lnSpc>
                        <a:spcBef>
                          <a:spcPts val="0"/>
                        </a:spcBef>
                        <a:spcAft>
                          <a:spcPts val="0"/>
                        </a:spcAft>
                      </a:pPr>
                      <a:r>
                        <a:rPr lang="en-US" sz="2000" b="1" dirty="0">
                          <a:solidFill>
                            <a:srgbClr val="000000"/>
                          </a:solidFill>
                          <a:effectLst/>
                          <a:latin typeface="+mj-lt"/>
                          <a:ea typeface="Times New Roman"/>
                          <a:cs typeface="Times New Roman"/>
                        </a:rPr>
                        <a:t> 24 knots  </a:t>
                      </a:r>
                      <a:r>
                        <a:rPr lang="en-US" sz="2000" b="1" dirty="0">
                          <a:solidFill>
                            <a:srgbClr val="FF0000"/>
                          </a:solidFill>
                          <a:effectLst/>
                          <a:latin typeface="+mj-lt"/>
                          <a:ea typeface="Times New Roman"/>
                          <a:cs typeface="Times New Roman"/>
                        </a:rPr>
                        <a:t>28 mph  </a:t>
                      </a:r>
                      <a:r>
                        <a:rPr lang="en-US" sz="2000" b="1" dirty="0">
                          <a:solidFill>
                            <a:srgbClr val="000000"/>
                          </a:solidFill>
                          <a:effectLst/>
                          <a:latin typeface="+mj-lt"/>
                          <a:ea typeface="Times New Roman"/>
                          <a:cs typeface="Times New Roman"/>
                        </a:rPr>
                        <a:t>44 km/h</a:t>
                      </a:r>
                      <a:endParaRPr lang="en-US" sz="3200" b="1" dirty="0">
                        <a:effectLst/>
                        <a:latin typeface="+mj-lt"/>
                        <a:ea typeface="Calibri"/>
                        <a:cs typeface="Times New Roman"/>
                      </a:endParaRPr>
                    </a:p>
                  </a:txBody>
                  <a:tcPr marL="19050" marR="19050" marT="19050" marB="19050">
                    <a:cell3D prstMaterial="dkEdge">
                      <a:bevel/>
                      <a:lightRig rig="flood" dir="t"/>
                    </a:cell3D>
                  </a:tcPr>
                </a:tc>
                <a:tc>
                  <a:txBody>
                    <a:bodyPr/>
                    <a:lstStyle/>
                    <a:p>
                      <a:pPr marL="0" marR="0" algn="l">
                        <a:lnSpc>
                          <a:spcPct val="115000"/>
                        </a:lnSpc>
                        <a:spcBef>
                          <a:spcPts val="0"/>
                        </a:spcBef>
                        <a:spcAft>
                          <a:spcPts val="0"/>
                        </a:spcAft>
                      </a:pPr>
                      <a:r>
                        <a:rPr lang="en-US" sz="1200" b="1" dirty="0">
                          <a:solidFill>
                            <a:srgbClr val="000000"/>
                          </a:solidFill>
                          <a:effectLst/>
                          <a:latin typeface="+mj-lt"/>
                          <a:ea typeface="Times New Roman"/>
                          <a:cs typeface="Times New Roman"/>
                        </a:rPr>
                        <a:t> </a:t>
                      </a:r>
                    </a:p>
                    <a:p>
                      <a:pPr marL="0" marR="0" algn="l">
                        <a:lnSpc>
                          <a:spcPct val="115000"/>
                        </a:lnSpc>
                        <a:spcBef>
                          <a:spcPts val="0"/>
                        </a:spcBef>
                        <a:spcAft>
                          <a:spcPts val="0"/>
                        </a:spcAft>
                      </a:pPr>
                      <a:r>
                        <a:rPr lang="en-US" sz="2000" b="1" dirty="0">
                          <a:solidFill>
                            <a:srgbClr val="000000"/>
                          </a:solidFill>
                          <a:effectLst/>
                          <a:latin typeface="+mj-lt"/>
                          <a:ea typeface="Times New Roman"/>
                          <a:cs typeface="Times New Roman"/>
                        </a:rPr>
                        <a:t> 22-27 knots  25-31 mph  39-49 km/h</a:t>
                      </a:r>
                      <a:endParaRPr lang="en-US" sz="3200" b="1" dirty="0">
                        <a:effectLst/>
                        <a:latin typeface="+mj-lt"/>
                        <a:ea typeface="Calibri"/>
                        <a:cs typeface="Times New Roman"/>
                      </a:endParaRPr>
                    </a:p>
                  </a:txBody>
                  <a:tcPr marL="19050" marR="19050" marT="19050" marB="19050">
                    <a:cell3D prstMaterial="dkEdge">
                      <a:bevel/>
                      <a:lightRig rig="flood" dir="t"/>
                    </a:cell3D>
                  </a:tcPr>
                </a:tc>
                <a:extLst>
                  <a:ext uri="{0D108BD9-81ED-4DB2-BD59-A6C34878D82A}">
                    <a16:rowId xmlns:a16="http://schemas.microsoft.com/office/drawing/2014/main" val="10005"/>
                  </a:ext>
                </a:extLst>
              </a:tr>
              <a:tr h="792459">
                <a:tc>
                  <a:txBody>
                    <a:bodyPr/>
                    <a:lstStyle/>
                    <a:p>
                      <a:pPr marL="0" marR="0" algn="ctr">
                        <a:lnSpc>
                          <a:spcPct val="115000"/>
                        </a:lnSpc>
                        <a:spcBef>
                          <a:spcPts val="0"/>
                        </a:spcBef>
                        <a:spcAft>
                          <a:spcPts val="0"/>
                        </a:spcAft>
                      </a:pPr>
                      <a:r>
                        <a:rPr lang="en-US" sz="2000" dirty="0">
                          <a:effectLst/>
                          <a:latin typeface="+mj-lt"/>
                          <a:ea typeface="Calibri"/>
                          <a:cs typeface="Times New Roman"/>
                        </a:rPr>
                        <a:t> Force 7  [Strong]</a:t>
                      </a:r>
                    </a:p>
                  </a:txBody>
                  <a:tcPr marL="0" marR="95250" marT="76200" marB="76200" anchor="ctr">
                    <a:cell3D prstMaterial="dkEdge">
                      <a:bevel/>
                      <a:lightRig rig="flood" dir="t"/>
                    </a:cell3D>
                  </a:tcPr>
                </a:tc>
                <a:tc>
                  <a:txBody>
                    <a:bodyPr/>
                    <a:lstStyle/>
                    <a:p>
                      <a:pPr marL="0" marR="0" algn="l">
                        <a:lnSpc>
                          <a:spcPct val="115000"/>
                        </a:lnSpc>
                        <a:spcBef>
                          <a:spcPts val="0"/>
                        </a:spcBef>
                        <a:spcAft>
                          <a:spcPts val="0"/>
                        </a:spcAft>
                      </a:pPr>
                      <a:r>
                        <a:rPr lang="en-US" sz="1200" b="1" dirty="0">
                          <a:solidFill>
                            <a:srgbClr val="000000"/>
                          </a:solidFill>
                          <a:effectLst/>
                          <a:latin typeface="+mj-lt"/>
                          <a:ea typeface="Times New Roman"/>
                          <a:cs typeface="Times New Roman"/>
                        </a:rPr>
                        <a:t> </a:t>
                      </a:r>
                    </a:p>
                    <a:p>
                      <a:pPr marL="0" marR="0" algn="l">
                        <a:lnSpc>
                          <a:spcPct val="115000"/>
                        </a:lnSpc>
                        <a:spcBef>
                          <a:spcPts val="0"/>
                        </a:spcBef>
                        <a:spcAft>
                          <a:spcPts val="0"/>
                        </a:spcAft>
                      </a:pPr>
                      <a:r>
                        <a:rPr lang="en-US" sz="2000" b="1" dirty="0">
                          <a:solidFill>
                            <a:srgbClr val="000000"/>
                          </a:solidFill>
                          <a:effectLst/>
                          <a:latin typeface="+mj-lt"/>
                          <a:ea typeface="Times New Roman"/>
                          <a:cs typeface="Times New Roman"/>
                        </a:rPr>
                        <a:t> 30 knots  </a:t>
                      </a:r>
                      <a:r>
                        <a:rPr lang="en-US" sz="2000" b="1" dirty="0">
                          <a:solidFill>
                            <a:srgbClr val="FF0000"/>
                          </a:solidFill>
                          <a:effectLst/>
                          <a:latin typeface="+mj-lt"/>
                          <a:ea typeface="Times New Roman"/>
                          <a:cs typeface="Times New Roman"/>
                        </a:rPr>
                        <a:t>35 mph  </a:t>
                      </a:r>
                      <a:r>
                        <a:rPr lang="en-US" sz="2000" b="1" dirty="0">
                          <a:solidFill>
                            <a:srgbClr val="000000"/>
                          </a:solidFill>
                          <a:effectLst/>
                          <a:latin typeface="+mj-lt"/>
                          <a:ea typeface="Times New Roman"/>
                          <a:cs typeface="Times New Roman"/>
                        </a:rPr>
                        <a:t>56 km/h</a:t>
                      </a:r>
                      <a:endParaRPr lang="en-US" sz="3200" b="1" dirty="0">
                        <a:effectLst/>
                        <a:latin typeface="+mj-lt"/>
                        <a:ea typeface="Calibri"/>
                        <a:cs typeface="Times New Roman"/>
                      </a:endParaRPr>
                    </a:p>
                  </a:txBody>
                  <a:tcPr marL="19050" marR="19050" marT="19050" marB="19050">
                    <a:cell3D prstMaterial="dkEdge">
                      <a:bevel/>
                      <a:lightRig rig="flood" dir="t"/>
                    </a:cell3D>
                  </a:tcPr>
                </a:tc>
                <a:tc>
                  <a:txBody>
                    <a:bodyPr/>
                    <a:lstStyle/>
                    <a:p>
                      <a:pPr marL="0" marR="0" algn="l">
                        <a:lnSpc>
                          <a:spcPct val="115000"/>
                        </a:lnSpc>
                        <a:spcBef>
                          <a:spcPts val="0"/>
                        </a:spcBef>
                        <a:spcAft>
                          <a:spcPts val="0"/>
                        </a:spcAft>
                      </a:pPr>
                      <a:r>
                        <a:rPr lang="en-US" sz="1200" b="1" dirty="0">
                          <a:solidFill>
                            <a:srgbClr val="000000"/>
                          </a:solidFill>
                          <a:effectLst/>
                          <a:latin typeface="+mj-lt"/>
                          <a:ea typeface="Times New Roman"/>
                          <a:cs typeface="Times New Roman"/>
                        </a:rPr>
                        <a:t> </a:t>
                      </a:r>
                    </a:p>
                    <a:p>
                      <a:pPr marL="0" marR="0" algn="l">
                        <a:lnSpc>
                          <a:spcPct val="115000"/>
                        </a:lnSpc>
                        <a:spcBef>
                          <a:spcPts val="0"/>
                        </a:spcBef>
                        <a:spcAft>
                          <a:spcPts val="0"/>
                        </a:spcAft>
                      </a:pPr>
                      <a:r>
                        <a:rPr lang="en-US" sz="2000" b="1" dirty="0">
                          <a:solidFill>
                            <a:srgbClr val="000000"/>
                          </a:solidFill>
                          <a:effectLst/>
                          <a:latin typeface="+mj-lt"/>
                          <a:ea typeface="Times New Roman"/>
                          <a:cs typeface="Times New Roman"/>
                        </a:rPr>
                        <a:t> 28-33 knots  32-38 mph  50-61 km/h</a:t>
                      </a:r>
                      <a:endParaRPr lang="en-US" sz="3200" b="1" dirty="0">
                        <a:effectLst/>
                        <a:latin typeface="+mj-lt"/>
                        <a:ea typeface="Calibri"/>
                        <a:cs typeface="Times New Roman"/>
                      </a:endParaRPr>
                    </a:p>
                  </a:txBody>
                  <a:tcPr marL="19050" marR="19050" marT="19050" marB="19050">
                    <a:cell3D prstMaterial="dkEdge">
                      <a:bevel/>
                      <a:lightRig rig="flood" dir="t"/>
                    </a:cell3D>
                  </a:tcPr>
                </a:tc>
                <a:extLst>
                  <a:ext uri="{0D108BD9-81ED-4DB2-BD59-A6C34878D82A}">
                    <a16:rowId xmlns:a16="http://schemas.microsoft.com/office/drawing/2014/main" val="10006"/>
                  </a:ext>
                </a:extLst>
              </a:tr>
              <a:tr h="792459">
                <a:tc>
                  <a:txBody>
                    <a:bodyPr/>
                    <a:lstStyle/>
                    <a:p>
                      <a:pPr marL="0" marR="0" algn="ctr">
                        <a:lnSpc>
                          <a:spcPct val="115000"/>
                        </a:lnSpc>
                        <a:spcBef>
                          <a:spcPts val="0"/>
                        </a:spcBef>
                        <a:spcAft>
                          <a:spcPts val="0"/>
                        </a:spcAft>
                      </a:pPr>
                      <a:r>
                        <a:rPr lang="en-US" sz="2000" dirty="0">
                          <a:effectLst/>
                          <a:latin typeface="+mj-lt"/>
                          <a:ea typeface="Calibri"/>
                          <a:cs typeface="Times New Roman"/>
                        </a:rPr>
                        <a:t> Force 8  [Gale]</a:t>
                      </a:r>
                    </a:p>
                  </a:txBody>
                  <a:tcPr marL="0" marR="95250" marT="76200" marB="76200" anchor="ctr">
                    <a:cell3D prstMaterial="dkEdge">
                      <a:bevel/>
                      <a:lightRig rig="flood" dir="t"/>
                    </a:cell3D>
                  </a:tcPr>
                </a:tc>
                <a:tc>
                  <a:txBody>
                    <a:bodyPr/>
                    <a:lstStyle/>
                    <a:p>
                      <a:pPr marL="0" marR="0" algn="l">
                        <a:lnSpc>
                          <a:spcPct val="115000"/>
                        </a:lnSpc>
                        <a:spcBef>
                          <a:spcPts val="0"/>
                        </a:spcBef>
                        <a:spcAft>
                          <a:spcPts val="0"/>
                        </a:spcAft>
                      </a:pPr>
                      <a:r>
                        <a:rPr lang="en-US" sz="1200" b="1" dirty="0">
                          <a:solidFill>
                            <a:srgbClr val="000000"/>
                          </a:solidFill>
                          <a:effectLst/>
                          <a:latin typeface="+mj-lt"/>
                          <a:ea typeface="Times New Roman"/>
                          <a:cs typeface="Times New Roman"/>
                        </a:rPr>
                        <a:t> </a:t>
                      </a:r>
                    </a:p>
                    <a:p>
                      <a:pPr marL="0" marR="0" algn="l">
                        <a:lnSpc>
                          <a:spcPct val="115000"/>
                        </a:lnSpc>
                        <a:spcBef>
                          <a:spcPts val="0"/>
                        </a:spcBef>
                        <a:spcAft>
                          <a:spcPts val="0"/>
                        </a:spcAft>
                      </a:pPr>
                      <a:r>
                        <a:rPr lang="en-US" sz="2000" b="1" dirty="0">
                          <a:solidFill>
                            <a:srgbClr val="000000"/>
                          </a:solidFill>
                          <a:effectLst/>
                          <a:latin typeface="+mj-lt"/>
                          <a:ea typeface="Times New Roman"/>
                          <a:cs typeface="Times New Roman"/>
                        </a:rPr>
                        <a:t> 37 knots  </a:t>
                      </a:r>
                      <a:r>
                        <a:rPr lang="en-US" sz="2000" b="1" dirty="0">
                          <a:solidFill>
                            <a:srgbClr val="FF0000"/>
                          </a:solidFill>
                          <a:effectLst/>
                          <a:latin typeface="+mj-lt"/>
                          <a:ea typeface="Times New Roman"/>
                          <a:cs typeface="Times New Roman"/>
                        </a:rPr>
                        <a:t>43 mph  </a:t>
                      </a:r>
                      <a:r>
                        <a:rPr lang="en-US" sz="2000" b="1" dirty="0">
                          <a:solidFill>
                            <a:srgbClr val="000000"/>
                          </a:solidFill>
                          <a:effectLst/>
                          <a:latin typeface="+mj-lt"/>
                          <a:ea typeface="Times New Roman"/>
                          <a:cs typeface="Times New Roman"/>
                        </a:rPr>
                        <a:t>68 km/h</a:t>
                      </a:r>
                      <a:endParaRPr lang="en-US" sz="3200" b="1" dirty="0">
                        <a:effectLst/>
                        <a:latin typeface="+mj-lt"/>
                        <a:ea typeface="Calibri"/>
                        <a:cs typeface="Times New Roman"/>
                      </a:endParaRPr>
                    </a:p>
                  </a:txBody>
                  <a:tcPr marL="19050" marR="19050" marT="19050" marB="19050">
                    <a:cell3D prstMaterial="dkEdge">
                      <a:bevel/>
                      <a:lightRig rig="flood" dir="t"/>
                    </a:cell3D>
                  </a:tcPr>
                </a:tc>
                <a:tc>
                  <a:txBody>
                    <a:bodyPr/>
                    <a:lstStyle/>
                    <a:p>
                      <a:pPr marL="0" marR="0" algn="l">
                        <a:lnSpc>
                          <a:spcPct val="115000"/>
                        </a:lnSpc>
                        <a:spcBef>
                          <a:spcPts val="0"/>
                        </a:spcBef>
                        <a:spcAft>
                          <a:spcPts val="0"/>
                        </a:spcAft>
                      </a:pPr>
                      <a:r>
                        <a:rPr lang="en-US" sz="1200" b="1" dirty="0">
                          <a:solidFill>
                            <a:srgbClr val="000000"/>
                          </a:solidFill>
                          <a:effectLst/>
                          <a:latin typeface="+mj-lt"/>
                          <a:ea typeface="Times New Roman"/>
                          <a:cs typeface="Times New Roman"/>
                        </a:rPr>
                        <a:t> </a:t>
                      </a:r>
                    </a:p>
                    <a:p>
                      <a:pPr marL="0" marR="0" algn="l">
                        <a:lnSpc>
                          <a:spcPct val="115000"/>
                        </a:lnSpc>
                        <a:spcBef>
                          <a:spcPts val="0"/>
                        </a:spcBef>
                        <a:spcAft>
                          <a:spcPts val="0"/>
                        </a:spcAft>
                      </a:pPr>
                      <a:r>
                        <a:rPr lang="en-US" sz="2000" b="1" dirty="0">
                          <a:solidFill>
                            <a:srgbClr val="000000"/>
                          </a:solidFill>
                          <a:effectLst/>
                          <a:latin typeface="+mj-lt"/>
                          <a:ea typeface="Times New Roman"/>
                          <a:cs typeface="Times New Roman"/>
                        </a:rPr>
                        <a:t> 34-40 knots  39-46 mph  62-74 km/h</a:t>
                      </a:r>
                      <a:endParaRPr lang="en-US" sz="3200" b="1" dirty="0">
                        <a:effectLst/>
                        <a:latin typeface="+mj-lt"/>
                        <a:ea typeface="Calibri"/>
                        <a:cs typeface="Times New Roman"/>
                      </a:endParaRPr>
                    </a:p>
                  </a:txBody>
                  <a:tcPr marL="19050" marR="19050" marT="19050" marB="19050">
                    <a:cell3D prstMaterial="dkEdge">
                      <a:bevel/>
                      <a:lightRig rig="flood" dir="t"/>
                    </a:cell3D>
                  </a:tcPr>
                </a:tc>
                <a:extLst>
                  <a:ext uri="{0D108BD9-81ED-4DB2-BD59-A6C34878D82A}">
                    <a16:rowId xmlns:a16="http://schemas.microsoft.com/office/drawing/2014/main" val="10007"/>
                  </a:ext>
                </a:extLst>
              </a:tr>
            </a:tbl>
          </a:graphicData>
        </a:graphic>
      </p:graphicFrame>
      <p:sp>
        <p:nvSpPr>
          <p:cNvPr id="8" name="Rectangle 2"/>
          <p:cNvSpPr>
            <a:spLocks noChangeArrowheads="1"/>
          </p:cNvSpPr>
          <p:nvPr/>
        </p:nvSpPr>
        <p:spPr bwMode="auto">
          <a:xfrm>
            <a:off x="3148013" y="3282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 name="TextBox 8"/>
          <p:cNvSpPr txBox="1"/>
          <p:nvPr/>
        </p:nvSpPr>
        <p:spPr>
          <a:xfrm>
            <a:off x="10180320" y="357313"/>
            <a:ext cx="1798320" cy="5909310"/>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rPr>
              <a:t>From about </a:t>
            </a:r>
            <a:br>
              <a:rPr lang="en-US" b="1" dirty="0">
                <a:solidFill>
                  <a:srgbClr val="0070C0"/>
                </a:solidFill>
              </a:rPr>
            </a:br>
            <a:r>
              <a:rPr lang="en-US" b="1" dirty="0">
                <a:solidFill>
                  <a:srgbClr val="0070C0"/>
                </a:solidFill>
              </a:rPr>
              <a:t>mid-May to October the winds become stronger – being the strongest </a:t>
            </a:r>
            <a:br>
              <a:rPr lang="en-US" b="1" dirty="0">
                <a:solidFill>
                  <a:srgbClr val="0070C0"/>
                </a:solidFill>
              </a:rPr>
            </a:br>
            <a:r>
              <a:rPr lang="en-US" b="1" dirty="0">
                <a:solidFill>
                  <a:srgbClr val="0070C0"/>
                </a:solidFill>
              </a:rPr>
              <a:t>in the hot summer months.</a:t>
            </a:r>
          </a:p>
          <a:p>
            <a:pPr algn="ctr"/>
            <a:r>
              <a:rPr lang="en-US" b="1" dirty="0">
                <a:solidFill>
                  <a:srgbClr val="0070C0"/>
                </a:solidFill>
              </a:rPr>
              <a:t>While sailing from </a:t>
            </a:r>
            <a:br>
              <a:rPr lang="en-US" b="1" dirty="0">
                <a:solidFill>
                  <a:srgbClr val="0070C0"/>
                </a:solidFill>
              </a:rPr>
            </a:br>
            <a:r>
              <a:rPr lang="en-US" sz="1400" dirty="0">
                <a:solidFill>
                  <a:srgbClr val="0070C0"/>
                </a:solidFill>
              </a:rPr>
              <a:t>[early April] </a:t>
            </a:r>
            <a:r>
              <a:rPr lang="en-US" b="1" dirty="0">
                <a:solidFill>
                  <a:srgbClr val="0070C0"/>
                </a:solidFill>
              </a:rPr>
              <a:t>Unleavened Bread dates to Pentecost at the end of May, </a:t>
            </a:r>
            <a:br>
              <a:rPr lang="en-US" b="1" dirty="0">
                <a:solidFill>
                  <a:srgbClr val="0070C0"/>
                </a:solidFill>
              </a:rPr>
            </a:br>
            <a:r>
              <a:rPr lang="en-US" b="1" dirty="0">
                <a:solidFill>
                  <a:srgbClr val="0070C0"/>
                </a:solidFill>
              </a:rPr>
              <a:t>the winds may be around </a:t>
            </a:r>
            <a:br>
              <a:rPr lang="en-US" b="1" dirty="0">
                <a:solidFill>
                  <a:srgbClr val="0070C0"/>
                </a:solidFill>
              </a:rPr>
            </a:br>
            <a:r>
              <a:rPr lang="en-US" b="1" dirty="0">
                <a:solidFill>
                  <a:srgbClr val="0070C0"/>
                </a:solidFill>
              </a:rPr>
              <a:t>Force 3 </a:t>
            </a:r>
            <a:r>
              <a:rPr lang="en-US" b="1" u="sng" dirty="0">
                <a:solidFill>
                  <a:srgbClr val="0070C0"/>
                </a:solidFill>
              </a:rPr>
              <a:t>IF</a:t>
            </a:r>
            <a:r>
              <a:rPr lang="en-US" b="1" dirty="0">
                <a:solidFill>
                  <a:srgbClr val="0070C0"/>
                </a:solidFill>
              </a:rPr>
              <a:t> </a:t>
            </a:r>
            <a:br>
              <a:rPr lang="en-US" b="1" dirty="0">
                <a:solidFill>
                  <a:srgbClr val="0070C0"/>
                </a:solidFill>
              </a:rPr>
            </a:br>
            <a:r>
              <a:rPr lang="en-US" b="1" dirty="0">
                <a:solidFill>
                  <a:srgbClr val="0070C0"/>
                </a:solidFill>
              </a:rPr>
              <a:t>they are blowing at all.</a:t>
            </a:r>
          </a:p>
        </p:txBody>
      </p:sp>
    </p:spTree>
    <p:extLst>
      <p:ext uri="{BB962C8B-B14F-4D97-AF65-F5344CB8AC3E}">
        <p14:creationId xmlns:p14="http://schemas.microsoft.com/office/powerpoint/2010/main" val="2411584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ae\Desktop\golden calf  jw.or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4409218" y="2560893"/>
            <a:ext cx="7255740" cy="372126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pPr/>
              <a:t>7</a:t>
            </a:fld>
            <a:endParaRPr lang="en-US" dirty="0"/>
          </a:p>
        </p:txBody>
      </p:sp>
      <p:sp>
        <p:nvSpPr>
          <p:cNvPr id="3" name="Title 2"/>
          <p:cNvSpPr>
            <a:spLocks noGrp="1"/>
          </p:cNvSpPr>
          <p:nvPr>
            <p:ph type="ctrTitle"/>
          </p:nvPr>
        </p:nvSpPr>
        <p:spPr>
          <a:xfrm>
            <a:off x="6285055" y="193874"/>
            <a:ext cx="5604920" cy="1345556"/>
          </a:xfrm>
        </p:spPr>
        <p:txBody>
          <a:bodyPr>
            <a:noAutofit/>
          </a:bodyPr>
          <a:lstStyle/>
          <a:p>
            <a:r>
              <a:rPr lang="en-US" dirty="0">
                <a:solidFill>
                  <a:srgbClr val="9900FF"/>
                </a:solidFill>
              </a:rPr>
              <a:t>#2  Another Faulty</a:t>
            </a:r>
            <a:br>
              <a:rPr lang="en-US" dirty="0">
                <a:solidFill>
                  <a:srgbClr val="9900FF"/>
                </a:solidFill>
              </a:rPr>
            </a:br>
            <a:r>
              <a:rPr lang="en-US" dirty="0">
                <a:solidFill>
                  <a:srgbClr val="9900FF"/>
                </a:solidFill>
              </a:rPr>
              <a:t>Omer Count</a:t>
            </a:r>
          </a:p>
        </p:txBody>
      </p:sp>
      <p:sp>
        <p:nvSpPr>
          <p:cNvPr id="6" name="Rectangle 5"/>
          <p:cNvSpPr/>
          <p:nvPr/>
        </p:nvSpPr>
        <p:spPr>
          <a:xfrm>
            <a:off x="5058137" y="5128926"/>
            <a:ext cx="6220850" cy="1754326"/>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54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honoring the </a:t>
            </a:r>
            <a:br>
              <a:rPr lang="en-US" sz="54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br>
            <a:r>
              <a:rPr lang="en-US" sz="5400" b="1" cap="none" spc="0" dirty="0">
                <a:ln w="1905">
                  <a:solidFill>
                    <a:schemeClr val="tx2"/>
                  </a:solidFill>
                </a:ln>
                <a:solidFill>
                  <a:srgbClr val="FF9933"/>
                </a:solidFill>
                <a:effectLst>
                  <a:innerShdw blurRad="69850" dist="43180" dir="5400000">
                    <a:srgbClr val="000000">
                      <a:alpha val="65000"/>
                    </a:srgbClr>
                  </a:innerShdw>
                  <a:reflection blurRad="6350" stA="55000" endA="300" endPos="45500" dir="5400000" sy="-100000" algn="bl" rotWithShape="0"/>
                </a:effectLst>
                <a:latin typeface="Rockwell Extra Bold" pitchFamily="18" charset="0"/>
              </a:rPr>
              <a:t>golden calf!</a:t>
            </a:r>
          </a:p>
        </p:txBody>
      </p:sp>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636607"/>
            <a:ext cx="6324202" cy="3923818"/>
          </a:xfrm>
          <a:prstGeom prst="rect">
            <a:avLst/>
          </a:prstGeom>
          <a:noFill/>
          <a:ln>
            <a:noFill/>
          </a:ln>
          <a:effectLst>
            <a:outerShdw blurRad="190500" dist="228600" dir="2700000" algn="ctr">
              <a:srgbClr val="000000">
                <a:alpha val="30000"/>
              </a:srgbClr>
            </a:outerShdw>
            <a:reflection blurRad="6350" stA="52000" endA="300" endPos="35000" dir="5400000" sy="-100000" algn="bl" rotWithShape="0"/>
          </a:effectLst>
          <a:scene3d>
            <a:camera prst="isometricOffAxis1Right"/>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5914662" y="1348329"/>
            <a:ext cx="6277338" cy="1938992"/>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40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In Part 4 we found some keep a </a:t>
            </a:r>
            <a:br>
              <a:rPr lang="en-US" sz="40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br>
            <a:r>
              <a:rPr lang="en-US" sz="4000" b="1" dirty="0">
                <a:ln w="1905">
                  <a:solidFill>
                    <a:schemeClr val="tx2"/>
                  </a:solidFill>
                </a:ln>
                <a:solidFill>
                  <a:srgbClr val="FF9933"/>
                </a:solidFill>
                <a:effectLst>
                  <a:innerShdw blurRad="69850" dist="43180" dir="5400000">
                    <a:srgbClr val="000000">
                      <a:alpha val="65000"/>
                    </a:srgbClr>
                  </a:innerShdw>
                  <a:reflection blurRad="6350" stA="55000" endA="300" endPos="45500" dir="5400000" sy="-100000" algn="bl" rotWithShape="0"/>
                </a:effectLst>
                <a:latin typeface="Rockwell Extra Bold" pitchFamily="18" charset="0"/>
              </a:rPr>
              <a:t>99 day Omer count  </a:t>
            </a:r>
            <a:endParaRPr lang="en-US" sz="40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sp>
        <p:nvSpPr>
          <p:cNvPr id="8" name="Title 1"/>
          <p:cNvSpPr txBox="1">
            <a:spLocks/>
          </p:cNvSpPr>
          <p:nvPr/>
        </p:nvSpPr>
        <p:spPr>
          <a:xfrm>
            <a:off x="427527" y="5000263"/>
            <a:ext cx="3692324" cy="1593614"/>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solidFill>
                  <a:srgbClr val="7030A0"/>
                </a:solidFill>
              </a:rPr>
              <a:t>Extension</a:t>
            </a:r>
            <a:br>
              <a:rPr lang="en-US" sz="4800" dirty="0">
                <a:solidFill>
                  <a:srgbClr val="7030A0"/>
                </a:solidFill>
              </a:rPr>
            </a:br>
            <a:r>
              <a:rPr lang="en-US" sz="4800" dirty="0">
                <a:solidFill>
                  <a:srgbClr val="7030A0"/>
                </a:solidFill>
              </a:rPr>
              <a:t>of 49 days!</a:t>
            </a:r>
          </a:p>
        </p:txBody>
      </p:sp>
    </p:spTree>
    <p:extLst>
      <p:ext uri="{BB962C8B-B14F-4D97-AF65-F5344CB8AC3E}">
        <p14:creationId xmlns:p14="http://schemas.microsoft.com/office/powerpoint/2010/main" val="101154259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750"/>
                            </p:stCondLst>
                            <p:childTnLst>
                              <p:par>
                                <p:cTn id="11" presetID="53" presetClass="entr" presetSubtype="16"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250" fill="hold"/>
                                        <p:tgtEl>
                                          <p:spTgt spid="6"/>
                                        </p:tgtEl>
                                        <p:attrNameLst>
                                          <p:attrName>ppt_w</p:attrName>
                                        </p:attrNameLst>
                                      </p:cBhvr>
                                      <p:tavLst>
                                        <p:tav tm="0">
                                          <p:val>
                                            <p:fltVal val="0"/>
                                          </p:val>
                                        </p:tav>
                                        <p:tav tm="100000">
                                          <p:val>
                                            <p:strVal val="#ppt_w"/>
                                          </p:val>
                                        </p:tav>
                                      </p:tavLst>
                                    </p:anim>
                                    <p:anim calcmode="lin" valueType="num">
                                      <p:cBhvr>
                                        <p:cTn id="14" dur="1250" fill="hold"/>
                                        <p:tgtEl>
                                          <p:spTgt spid="6"/>
                                        </p:tgtEl>
                                        <p:attrNameLst>
                                          <p:attrName>ppt_h</p:attrName>
                                        </p:attrNameLst>
                                      </p:cBhvr>
                                      <p:tavLst>
                                        <p:tav tm="0">
                                          <p:val>
                                            <p:fltVal val="0"/>
                                          </p:val>
                                        </p:tav>
                                        <p:tav tm="100000">
                                          <p:val>
                                            <p:strVal val="#ppt_h"/>
                                          </p:val>
                                        </p:tav>
                                      </p:tavLst>
                                    </p:anim>
                                    <p:animEffect transition="in" filter="fade">
                                      <p:cBhvr>
                                        <p:cTn id="15"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70</a:t>
            </a:fld>
            <a:endParaRPr lang="en-US" dirty="0"/>
          </a:p>
        </p:txBody>
      </p:sp>
      <p:sp>
        <p:nvSpPr>
          <p:cNvPr id="3" name="Title 2"/>
          <p:cNvSpPr>
            <a:spLocks noGrp="1"/>
          </p:cNvSpPr>
          <p:nvPr>
            <p:ph type="ctrTitle"/>
          </p:nvPr>
        </p:nvSpPr>
        <p:spPr>
          <a:xfrm>
            <a:off x="3601037" y="97456"/>
            <a:ext cx="8238819" cy="1184587"/>
          </a:xfrm>
        </p:spPr>
        <p:txBody>
          <a:bodyPr>
            <a:normAutofit fontScale="90000"/>
          </a:bodyPr>
          <a:lstStyle/>
          <a:p>
            <a:pPr algn="r"/>
            <a:r>
              <a:rPr lang="en-US" dirty="0"/>
              <a:t>Nature Determines Arrival of Etesian </a:t>
            </a:r>
            <a:r>
              <a:rPr lang="en-US" sz="3100" dirty="0"/>
              <a:t>[</a:t>
            </a:r>
            <a:r>
              <a:rPr lang="en-US" sz="3100" dirty="0" err="1"/>
              <a:t>con’t</a:t>
            </a:r>
            <a:r>
              <a:rPr lang="en-US" sz="3100" dirty="0"/>
              <a:t>] </a:t>
            </a:r>
          </a:p>
        </p:txBody>
      </p:sp>
      <p:sp>
        <p:nvSpPr>
          <p:cNvPr id="4" name="TextBox 3"/>
          <p:cNvSpPr txBox="1"/>
          <p:nvPr/>
        </p:nvSpPr>
        <p:spPr>
          <a:xfrm>
            <a:off x="7594600" y="1610385"/>
            <a:ext cx="4526280" cy="4893647"/>
          </a:xfrm>
          <a:prstGeom prst="rect">
            <a:avLst/>
          </a:prstGeom>
          <a:noFill/>
        </p:spPr>
        <p:txBody>
          <a:bodyPr wrap="square" rtlCol="0">
            <a:spAutoFit/>
            <a:scene3d>
              <a:camera prst="orthographicFront"/>
              <a:lightRig rig="threePt" dir="t"/>
            </a:scene3d>
            <a:sp3d extrusionH="57150">
              <a:bevelT w="38100" h="38100"/>
            </a:sp3d>
          </a:bodyPr>
          <a:lstStyle/>
          <a:p>
            <a:r>
              <a:rPr lang="en-US" sz="2400" dirty="0">
                <a:solidFill>
                  <a:srgbClr val="0070C0"/>
                </a:solidFill>
              </a:rPr>
              <a:t>7) By the high season of the Etesian (July…) a </a:t>
            </a:r>
            <a:r>
              <a:rPr lang="en-US" sz="2400" b="1" dirty="0" err="1">
                <a:solidFill>
                  <a:srgbClr val="0070C0"/>
                </a:solidFill>
              </a:rPr>
              <a:t>Meltemi</a:t>
            </a:r>
            <a:r>
              <a:rPr lang="en-US" sz="2400" dirty="0">
                <a:solidFill>
                  <a:srgbClr val="0070C0"/>
                </a:solidFill>
              </a:rPr>
              <a:t> </a:t>
            </a:r>
            <a:br>
              <a:rPr lang="en-US" sz="2400" dirty="0">
                <a:solidFill>
                  <a:srgbClr val="0070C0"/>
                </a:solidFill>
              </a:rPr>
            </a:br>
            <a:r>
              <a:rPr lang="en-US" sz="2400" dirty="0">
                <a:solidFill>
                  <a:srgbClr val="0070C0"/>
                </a:solidFill>
              </a:rPr>
              <a:t>is heralded by:  </a:t>
            </a:r>
            <a:r>
              <a:rPr lang="en-US" sz="2400" b="1" dirty="0">
                <a:solidFill>
                  <a:srgbClr val="A50021"/>
                </a:solidFill>
              </a:rPr>
              <a:t>i) </a:t>
            </a:r>
            <a:r>
              <a:rPr lang="en-US" sz="2400" dirty="0"/>
              <a:t>scattered altocumulus or orographic clouds </a:t>
            </a:r>
            <a:r>
              <a:rPr lang="en-US" sz="2400" b="1" u="sng" dirty="0"/>
              <a:t>a da</a:t>
            </a:r>
            <a:r>
              <a:rPr lang="en-US" sz="2400" b="1" dirty="0"/>
              <a:t>y </a:t>
            </a:r>
            <a:r>
              <a:rPr lang="en-US" sz="2400" b="1" u="sng" dirty="0"/>
              <a:t>before arrival</a:t>
            </a:r>
            <a:r>
              <a:rPr lang="en-US" sz="2400" dirty="0"/>
              <a:t>;  </a:t>
            </a:r>
            <a:r>
              <a:rPr lang="en-US" sz="2400" b="1" dirty="0">
                <a:solidFill>
                  <a:srgbClr val="A50021"/>
                </a:solidFill>
              </a:rPr>
              <a:t>ii)</a:t>
            </a:r>
            <a:r>
              <a:rPr lang="en-US" sz="2400" dirty="0"/>
              <a:t> a sudden drop in humidity;  </a:t>
            </a:r>
            <a:r>
              <a:rPr lang="en-US" sz="2400" b="1" dirty="0">
                <a:solidFill>
                  <a:srgbClr val="A50021"/>
                </a:solidFill>
              </a:rPr>
              <a:t>iii)</a:t>
            </a:r>
            <a:r>
              <a:rPr lang="en-US" sz="2400" dirty="0"/>
              <a:t> and a rise </a:t>
            </a:r>
            <a:br>
              <a:rPr lang="en-US" sz="2400" dirty="0"/>
            </a:br>
            <a:r>
              <a:rPr lang="en-US" sz="2400" dirty="0"/>
              <a:t>in atmospheric pressure.  </a:t>
            </a:r>
            <a:br>
              <a:rPr lang="en-US" sz="2400" dirty="0"/>
            </a:br>
            <a:r>
              <a:rPr lang="en-US" sz="2400" b="1" dirty="0">
                <a:solidFill>
                  <a:srgbClr val="0070C0"/>
                </a:solidFill>
              </a:rPr>
              <a:t>It could be that by mid-May </a:t>
            </a:r>
            <a:br>
              <a:rPr lang="en-US" sz="2400" b="1" dirty="0">
                <a:solidFill>
                  <a:srgbClr val="0070C0"/>
                </a:solidFill>
              </a:rPr>
            </a:br>
            <a:r>
              <a:rPr lang="en-US" sz="2400" b="1" dirty="0">
                <a:solidFill>
                  <a:srgbClr val="0070C0"/>
                </a:solidFill>
              </a:rPr>
              <a:t>of Paul’s homeward journey, </a:t>
            </a:r>
            <a:br>
              <a:rPr lang="en-US" sz="2400" b="1" dirty="0">
                <a:solidFill>
                  <a:srgbClr val="0070C0"/>
                </a:solidFill>
              </a:rPr>
            </a:br>
            <a:r>
              <a:rPr lang="en-US" sz="2400" b="1" dirty="0">
                <a:solidFill>
                  <a:srgbClr val="0070C0"/>
                </a:solidFill>
              </a:rPr>
              <a:t>some of the navigating was determined by clouds, </a:t>
            </a:r>
            <a:br>
              <a:rPr lang="en-US" sz="2400" b="1" dirty="0">
                <a:solidFill>
                  <a:srgbClr val="0070C0"/>
                </a:solidFill>
              </a:rPr>
            </a:br>
            <a:r>
              <a:rPr lang="en-US" sz="2400" b="1" dirty="0">
                <a:solidFill>
                  <a:srgbClr val="0070C0"/>
                </a:solidFill>
              </a:rPr>
              <a:t>indicating </a:t>
            </a:r>
            <a:r>
              <a:rPr lang="en-US" sz="2400" b="1" dirty="0" err="1">
                <a:solidFill>
                  <a:srgbClr val="0070C0"/>
                </a:solidFill>
              </a:rPr>
              <a:t>Etesians</a:t>
            </a:r>
            <a:r>
              <a:rPr lang="en-US" sz="2400" b="1" dirty="0">
                <a:solidFill>
                  <a:srgbClr val="0070C0"/>
                </a:solidFill>
              </a:rPr>
              <a:t> are coming - affecting the sailing time.</a:t>
            </a:r>
          </a:p>
        </p:txBody>
      </p:sp>
      <p:sp>
        <p:nvSpPr>
          <p:cNvPr id="5" name="TextBox 4"/>
          <p:cNvSpPr txBox="1"/>
          <p:nvPr/>
        </p:nvSpPr>
        <p:spPr>
          <a:xfrm>
            <a:off x="2500132" y="1273223"/>
            <a:ext cx="4723628"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a:solidFill>
                  <a:srgbClr val="0070C0"/>
                </a:solidFill>
              </a:rPr>
              <a:t>Strong Etesian winds </a:t>
            </a:r>
            <a:r>
              <a:rPr lang="en-US" sz="2400" b="1" dirty="0">
                <a:solidFill>
                  <a:srgbClr val="A50021"/>
                </a:solidFill>
              </a:rPr>
              <a:t>do not occur</a:t>
            </a:r>
            <a:br>
              <a:rPr lang="en-US" sz="2400" b="1" dirty="0">
                <a:solidFill>
                  <a:srgbClr val="A50021"/>
                </a:solidFill>
              </a:rPr>
            </a:br>
            <a:r>
              <a:rPr lang="en-US" sz="2400" b="1" dirty="0">
                <a:solidFill>
                  <a:srgbClr val="0070C0"/>
                </a:solidFill>
              </a:rPr>
              <a:t>in April/Abib or early May </a:t>
            </a:r>
            <a:br>
              <a:rPr lang="en-US" sz="2400" b="1" dirty="0">
                <a:solidFill>
                  <a:srgbClr val="0070C0"/>
                </a:solidFill>
              </a:rPr>
            </a:br>
            <a:r>
              <a:rPr lang="en-US" sz="2400" b="1" dirty="0">
                <a:solidFill>
                  <a:srgbClr val="0070C0"/>
                </a:solidFill>
              </a:rPr>
              <a:t>for really good sailing.</a:t>
            </a:r>
          </a:p>
        </p:txBody>
      </p:sp>
      <p:graphicFrame>
        <p:nvGraphicFramePr>
          <p:cNvPr id="10" name="Content Placeholder 1"/>
          <p:cNvGraphicFramePr>
            <a:graphicFrameLocks/>
          </p:cNvGraphicFramePr>
          <p:nvPr>
            <p:extLst>
              <p:ext uri="{D42A27DB-BD31-4B8C-83A1-F6EECF244321}">
                <p14:modId xmlns:p14="http://schemas.microsoft.com/office/powerpoint/2010/main" val="2291909983"/>
              </p:ext>
            </p:extLst>
          </p:nvPr>
        </p:nvGraphicFramePr>
        <p:xfrm>
          <a:off x="300990" y="2673751"/>
          <a:ext cx="7177088" cy="3359086"/>
        </p:xfrm>
        <a:graphic>
          <a:graphicData uri="http://schemas.openxmlformats.org/drawingml/2006/table">
            <a:tbl>
              <a:tblPr firstRow="1" firstCol="1" bandRow="1">
                <a:tableStyleId>{5C22544A-7EE6-4342-B048-85BDC9FD1C3A}</a:tableStyleId>
              </a:tblPr>
              <a:tblGrid>
                <a:gridCol w="1794272">
                  <a:extLst>
                    <a:ext uri="{9D8B030D-6E8A-4147-A177-3AD203B41FA5}">
                      <a16:colId xmlns:a16="http://schemas.microsoft.com/office/drawing/2014/main" val="20000"/>
                    </a:ext>
                  </a:extLst>
                </a:gridCol>
                <a:gridCol w="1794272">
                  <a:extLst>
                    <a:ext uri="{9D8B030D-6E8A-4147-A177-3AD203B41FA5}">
                      <a16:colId xmlns:a16="http://schemas.microsoft.com/office/drawing/2014/main" val="20001"/>
                    </a:ext>
                  </a:extLst>
                </a:gridCol>
                <a:gridCol w="1794272">
                  <a:extLst>
                    <a:ext uri="{9D8B030D-6E8A-4147-A177-3AD203B41FA5}">
                      <a16:colId xmlns:a16="http://schemas.microsoft.com/office/drawing/2014/main" val="20002"/>
                    </a:ext>
                  </a:extLst>
                </a:gridCol>
                <a:gridCol w="1794272">
                  <a:extLst>
                    <a:ext uri="{9D8B030D-6E8A-4147-A177-3AD203B41FA5}">
                      <a16:colId xmlns:a16="http://schemas.microsoft.com/office/drawing/2014/main" val="20003"/>
                    </a:ext>
                  </a:extLst>
                </a:gridCol>
              </a:tblGrid>
              <a:tr h="960699">
                <a:tc gridSpan="4">
                  <a:txBody>
                    <a:bodyPr/>
                    <a:lstStyle/>
                    <a:p>
                      <a:pPr marL="0" marR="0" algn="ctr">
                        <a:lnSpc>
                          <a:spcPct val="115000"/>
                        </a:lnSpc>
                        <a:spcBef>
                          <a:spcPts val="0"/>
                        </a:spcBef>
                        <a:spcAft>
                          <a:spcPts val="1000"/>
                        </a:spcAft>
                      </a:pPr>
                      <a:r>
                        <a:rPr lang="en-US" sz="2000" dirty="0">
                          <a:effectLst/>
                        </a:rPr>
                        <a:t>DIRECTION &amp; LOCAL WINDSPEEDS IN KNOTS FOR GREECE</a:t>
                      </a:r>
                      <a:br>
                        <a:rPr lang="en-US" sz="2000" dirty="0">
                          <a:effectLst/>
                        </a:rPr>
                      </a:br>
                      <a:r>
                        <a:rPr lang="en-US" sz="2000" dirty="0">
                          <a:effectLst/>
                        </a:rPr>
                        <a:t>(FOR SHIPPING)  [1 Knot = 1.15 mph]</a:t>
                      </a:r>
                      <a:endParaRPr lang="en-US" sz="1600" dirty="0">
                        <a:effectLst/>
                        <a:latin typeface="Calibri"/>
                        <a:ea typeface="Calibri"/>
                        <a:cs typeface="Times New Roman"/>
                      </a:endParaRPr>
                    </a:p>
                  </a:txBody>
                  <a:tcPr marL="0" marR="0" marT="0" marB="0" anchor="ctr">
                    <a:cell3D prstMaterial="dkEdge">
                      <a:bevel/>
                      <a:lightRig rig="flood" dir="t"/>
                    </a:cell3D>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0831">
                <a:tc>
                  <a:txBody>
                    <a:bodyPr/>
                    <a:lstStyle/>
                    <a:p>
                      <a:pPr marL="0" marR="0" algn="ctr">
                        <a:lnSpc>
                          <a:spcPct val="115000"/>
                        </a:lnSpc>
                      </a:pPr>
                      <a:r>
                        <a:rPr lang="en-US" sz="1400" dirty="0">
                          <a:effectLst/>
                        </a:rPr>
                        <a:t> </a:t>
                      </a:r>
                      <a:r>
                        <a:rPr lang="en-US" sz="1800" dirty="0">
                          <a:solidFill>
                            <a:srgbClr val="002060"/>
                          </a:solidFill>
                          <a:effectLst/>
                        </a:rPr>
                        <a:t>LOCATION</a:t>
                      </a:r>
                      <a:endParaRPr lang="en-US" sz="1400" dirty="0">
                        <a:solidFill>
                          <a:srgbClr val="002060"/>
                        </a:solidFill>
                        <a:effectLst/>
                        <a:latin typeface="Calibri"/>
                        <a:ea typeface="Times New Roman"/>
                        <a:cs typeface="Times New Roman"/>
                      </a:endParaRPr>
                    </a:p>
                  </a:txBody>
                  <a:tcPr marL="0" marR="0" marT="0" marB="0" anchor="ctr">
                    <a:cell3D prstMaterial="dkEdge">
                      <a:bevel/>
                      <a:lightRig rig="flood" dir="t"/>
                    </a:cell3D>
                  </a:tcPr>
                </a:tc>
                <a:tc>
                  <a:txBody>
                    <a:bodyPr/>
                    <a:lstStyle/>
                    <a:p>
                      <a:pPr marL="0" marR="0" algn="ctr">
                        <a:lnSpc>
                          <a:spcPct val="115000"/>
                        </a:lnSpc>
                        <a:spcBef>
                          <a:spcPts val="0"/>
                        </a:spcBef>
                        <a:spcAft>
                          <a:spcPts val="1000"/>
                        </a:spcAft>
                      </a:pPr>
                      <a:r>
                        <a:rPr lang="en-US" sz="1800" b="1" dirty="0">
                          <a:solidFill>
                            <a:srgbClr val="002060"/>
                          </a:solidFill>
                          <a:effectLst/>
                        </a:rPr>
                        <a:t>APRIL </a:t>
                      </a:r>
                      <a:endParaRPr lang="en-US" sz="1800" b="1" dirty="0">
                        <a:solidFill>
                          <a:srgbClr val="002060"/>
                        </a:solidFill>
                        <a:effectLst/>
                        <a:latin typeface="Calibri"/>
                        <a:ea typeface="Calibri"/>
                        <a:cs typeface="Times New Roman"/>
                      </a:endParaRPr>
                    </a:p>
                  </a:txBody>
                  <a:tcPr marL="0" marR="0" marT="0" marB="0" anchor="ctr">
                    <a:cell3D prstMaterial="dkEdge">
                      <a:bevel/>
                      <a:lightRig rig="flood" dir="t"/>
                    </a:cell3D>
                  </a:tcPr>
                </a:tc>
                <a:tc>
                  <a:txBody>
                    <a:bodyPr/>
                    <a:lstStyle/>
                    <a:p>
                      <a:pPr marL="0" marR="0" algn="ctr">
                        <a:lnSpc>
                          <a:spcPct val="115000"/>
                        </a:lnSpc>
                        <a:spcBef>
                          <a:spcPts val="0"/>
                        </a:spcBef>
                        <a:spcAft>
                          <a:spcPts val="1000"/>
                        </a:spcAft>
                      </a:pPr>
                      <a:r>
                        <a:rPr lang="en-US" sz="1800" b="1" dirty="0">
                          <a:solidFill>
                            <a:srgbClr val="002060"/>
                          </a:solidFill>
                          <a:effectLst/>
                        </a:rPr>
                        <a:t>MAY </a:t>
                      </a:r>
                      <a:endParaRPr lang="en-US" sz="1800" b="1" dirty="0">
                        <a:solidFill>
                          <a:srgbClr val="002060"/>
                        </a:solidFill>
                        <a:effectLst/>
                        <a:latin typeface="Calibri"/>
                        <a:ea typeface="Calibri"/>
                        <a:cs typeface="Times New Roman"/>
                      </a:endParaRPr>
                    </a:p>
                  </a:txBody>
                  <a:tcPr marL="0" marR="0" marT="0" marB="0" anchor="ctr">
                    <a:cell3D prstMaterial="dkEdge">
                      <a:bevel/>
                      <a:lightRig rig="flood" dir="t"/>
                    </a:cell3D>
                  </a:tcPr>
                </a:tc>
                <a:tc>
                  <a:txBody>
                    <a:bodyPr/>
                    <a:lstStyle/>
                    <a:p>
                      <a:pPr marL="0" marR="0" algn="ctr">
                        <a:lnSpc>
                          <a:spcPct val="115000"/>
                        </a:lnSpc>
                        <a:spcBef>
                          <a:spcPts val="0"/>
                        </a:spcBef>
                        <a:spcAft>
                          <a:spcPts val="1000"/>
                        </a:spcAft>
                      </a:pPr>
                      <a:r>
                        <a:rPr lang="en-US" sz="1800" b="1" dirty="0">
                          <a:solidFill>
                            <a:srgbClr val="002060"/>
                          </a:solidFill>
                          <a:effectLst/>
                        </a:rPr>
                        <a:t>JUNE </a:t>
                      </a:r>
                      <a:endParaRPr lang="en-US" sz="1800" b="1" dirty="0">
                        <a:solidFill>
                          <a:srgbClr val="002060"/>
                        </a:solidFill>
                        <a:effectLst/>
                        <a:latin typeface="Calibri"/>
                        <a:ea typeface="Calibri"/>
                        <a:cs typeface="Times New Roman"/>
                      </a:endParaRPr>
                    </a:p>
                  </a:txBody>
                  <a:tcPr marL="0" marR="0" marT="0" marB="0" anchor="ctr">
                    <a:cell3D prstMaterial="dkEdge">
                      <a:bevel/>
                      <a:lightRig rig="flood" dir="t"/>
                    </a:cell3D>
                  </a:tcPr>
                </a:tc>
                <a:extLst>
                  <a:ext uri="{0D108BD9-81ED-4DB2-BD59-A6C34878D82A}">
                    <a16:rowId xmlns:a16="http://schemas.microsoft.com/office/drawing/2014/main" val="10001"/>
                  </a:ext>
                </a:extLst>
              </a:tr>
              <a:tr h="973778">
                <a:tc>
                  <a:txBody>
                    <a:bodyPr/>
                    <a:lstStyle/>
                    <a:p>
                      <a:pPr marL="0" marR="0" algn="ctr">
                        <a:lnSpc>
                          <a:spcPct val="115000"/>
                        </a:lnSpc>
                        <a:spcBef>
                          <a:spcPts val="0"/>
                        </a:spcBef>
                        <a:spcAft>
                          <a:spcPts val="1000"/>
                        </a:spcAft>
                      </a:pPr>
                      <a:r>
                        <a:rPr lang="en-US" sz="2000" b="1" dirty="0">
                          <a:effectLst/>
                        </a:rPr>
                        <a:t>Samos Sea </a:t>
                      </a:r>
                      <a:br>
                        <a:rPr lang="en-US" sz="2000" b="1" dirty="0">
                          <a:effectLst/>
                        </a:rPr>
                      </a:br>
                      <a:r>
                        <a:rPr lang="en-US" sz="2000" b="1" dirty="0">
                          <a:effectLst/>
                        </a:rPr>
                        <a:t>(Samos)</a:t>
                      </a:r>
                      <a:endParaRPr lang="en-US" sz="2000" b="1" dirty="0">
                        <a:effectLst/>
                        <a:latin typeface="Calibri"/>
                        <a:ea typeface="Calibri"/>
                        <a:cs typeface="Times New Roman"/>
                      </a:endParaRPr>
                    </a:p>
                  </a:txBody>
                  <a:tcPr marL="0" marR="0" marT="0" marB="0" anchor="ctr">
                    <a:cell3D prstMaterial="dkEdge">
                      <a:bevel/>
                      <a:lightRig rig="flood" dir="t"/>
                    </a:cell3D>
                  </a:tcPr>
                </a:tc>
                <a:tc>
                  <a:txBody>
                    <a:bodyPr/>
                    <a:lstStyle/>
                    <a:p>
                      <a:pPr marL="0" marR="0" algn="ctr">
                        <a:lnSpc>
                          <a:spcPct val="115000"/>
                        </a:lnSpc>
                        <a:spcBef>
                          <a:spcPts val="0"/>
                        </a:spcBef>
                        <a:spcAft>
                          <a:spcPts val="1000"/>
                        </a:spcAft>
                      </a:pPr>
                      <a:r>
                        <a:rPr lang="en-US" sz="1400" b="1" dirty="0">
                          <a:solidFill>
                            <a:srgbClr val="002060"/>
                          </a:solidFill>
                          <a:effectLst/>
                        </a:rPr>
                        <a:t>NW [Light]</a:t>
                      </a:r>
                      <a:br>
                        <a:rPr lang="en-US" sz="1400" dirty="0">
                          <a:effectLst/>
                        </a:rPr>
                      </a:br>
                      <a:r>
                        <a:rPr lang="en-US" sz="1800" dirty="0">
                          <a:effectLst/>
                        </a:rPr>
                        <a:t>9.4 knots = </a:t>
                      </a:r>
                      <a:br>
                        <a:rPr lang="en-US" sz="1800" dirty="0">
                          <a:effectLst/>
                        </a:rPr>
                      </a:br>
                      <a:r>
                        <a:rPr lang="en-US" sz="1800" b="1" dirty="0">
                          <a:solidFill>
                            <a:srgbClr val="0070C0"/>
                          </a:solidFill>
                          <a:effectLst/>
                        </a:rPr>
                        <a:t>10 mph</a:t>
                      </a:r>
                      <a:endParaRPr lang="en-US" sz="1800" b="1" dirty="0">
                        <a:solidFill>
                          <a:srgbClr val="0070C0"/>
                        </a:solidFill>
                        <a:effectLst/>
                        <a:latin typeface="Calibri"/>
                        <a:ea typeface="Calibri"/>
                        <a:cs typeface="Times New Roman"/>
                      </a:endParaRPr>
                    </a:p>
                  </a:txBody>
                  <a:tcPr marL="0" marR="0" marT="0" marB="0" anchor="ctr">
                    <a:cell3D prstMaterial="dkEdge">
                      <a:bevel/>
                      <a:lightRig rig="flood" dir="t"/>
                    </a:cell3D>
                  </a:tcPr>
                </a:tc>
                <a:tc>
                  <a:txBody>
                    <a:bodyPr/>
                    <a:lstStyle/>
                    <a:p>
                      <a:pPr marL="0" marR="0" algn="ctr">
                        <a:lnSpc>
                          <a:spcPct val="115000"/>
                        </a:lnSpc>
                        <a:spcBef>
                          <a:spcPts val="0"/>
                        </a:spcBef>
                        <a:spcAft>
                          <a:spcPts val="1000"/>
                        </a:spcAft>
                      </a:pPr>
                      <a:r>
                        <a:rPr lang="en-US" sz="1400" b="1" dirty="0">
                          <a:solidFill>
                            <a:srgbClr val="002060"/>
                          </a:solidFill>
                          <a:effectLst/>
                        </a:rPr>
                        <a:t>NW [Light]</a:t>
                      </a:r>
                      <a:r>
                        <a:rPr lang="en-US" sz="1400" dirty="0">
                          <a:effectLst/>
                        </a:rPr>
                        <a:t> </a:t>
                      </a:r>
                      <a:br>
                        <a:rPr lang="en-US" sz="1400" dirty="0">
                          <a:effectLst/>
                        </a:rPr>
                      </a:br>
                      <a:r>
                        <a:rPr lang="en-US" sz="1800" dirty="0">
                          <a:effectLst/>
                        </a:rPr>
                        <a:t>7.8 knots = </a:t>
                      </a:r>
                      <a:br>
                        <a:rPr lang="en-US" sz="1800" dirty="0">
                          <a:effectLst/>
                        </a:rPr>
                      </a:br>
                      <a:r>
                        <a:rPr lang="en-US" sz="1800" dirty="0">
                          <a:effectLst/>
                        </a:rPr>
                        <a:t>9 mph</a:t>
                      </a:r>
                      <a:endParaRPr lang="en-US" sz="1800" dirty="0">
                        <a:effectLst/>
                        <a:latin typeface="Calibri"/>
                        <a:ea typeface="Calibri"/>
                        <a:cs typeface="Times New Roman"/>
                      </a:endParaRPr>
                    </a:p>
                  </a:txBody>
                  <a:tcPr marL="0" marR="0" marT="0" marB="0" anchor="ctr">
                    <a:cell3D prstMaterial="dkEdge">
                      <a:bevel/>
                      <a:lightRig rig="flood" dir="t"/>
                    </a:cell3D>
                  </a:tcPr>
                </a:tc>
                <a:tc>
                  <a:txBody>
                    <a:bodyPr/>
                    <a:lstStyle/>
                    <a:p>
                      <a:pPr marL="0" marR="0" algn="ctr">
                        <a:lnSpc>
                          <a:spcPct val="115000"/>
                        </a:lnSpc>
                        <a:spcBef>
                          <a:spcPts val="0"/>
                        </a:spcBef>
                        <a:spcAft>
                          <a:spcPts val="1000"/>
                        </a:spcAft>
                      </a:pPr>
                      <a:r>
                        <a:rPr lang="en-US" sz="1400" b="1" dirty="0">
                          <a:solidFill>
                            <a:srgbClr val="002060"/>
                          </a:solidFill>
                          <a:effectLst/>
                        </a:rPr>
                        <a:t>NW [Gentle]</a:t>
                      </a:r>
                      <a:r>
                        <a:rPr lang="en-US" sz="1400" dirty="0">
                          <a:effectLst/>
                        </a:rPr>
                        <a:t> </a:t>
                      </a:r>
                      <a:br>
                        <a:rPr lang="en-US" sz="1400" dirty="0">
                          <a:effectLst/>
                        </a:rPr>
                      </a:br>
                      <a:r>
                        <a:rPr lang="en-US" sz="1800" dirty="0">
                          <a:effectLst/>
                        </a:rPr>
                        <a:t>9.4 knots = </a:t>
                      </a:r>
                      <a:br>
                        <a:rPr lang="en-US" sz="1800" dirty="0">
                          <a:effectLst/>
                        </a:rPr>
                      </a:br>
                      <a:r>
                        <a:rPr lang="en-US" sz="1800" dirty="0">
                          <a:effectLst/>
                        </a:rPr>
                        <a:t>11 mph</a:t>
                      </a:r>
                      <a:endParaRPr lang="en-US" sz="1800" dirty="0">
                        <a:effectLst/>
                        <a:latin typeface="Calibri"/>
                        <a:ea typeface="Calibri"/>
                        <a:cs typeface="Times New Roman"/>
                      </a:endParaRPr>
                    </a:p>
                  </a:txBody>
                  <a:tcPr marL="0" marR="0" marT="0" marB="0" anchor="ctr">
                    <a:cell3D prstMaterial="dkEdge">
                      <a:bevel/>
                      <a:lightRig rig="flood" dir="t"/>
                    </a:cell3D>
                  </a:tcPr>
                </a:tc>
                <a:extLst>
                  <a:ext uri="{0D108BD9-81ED-4DB2-BD59-A6C34878D82A}">
                    <a16:rowId xmlns:a16="http://schemas.microsoft.com/office/drawing/2014/main" val="10002"/>
                  </a:ext>
                </a:extLst>
              </a:tr>
              <a:tr h="973778">
                <a:tc>
                  <a:txBody>
                    <a:bodyPr/>
                    <a:lstStyle/>
                    <a:p>
                      <a:pPr marL="0" marR="0" algn="ctr">
                        <a:lnSpc>
                          <a:spcPct val="115000"/>
                        </a:lnSpc>
                        <a:spcBef>
                          <a:spcPts val="0"/>
                        </a:spcBef>
                        <a:spcAft>
                          <a:spcPts val="1000"/>
                        </a:spcAft>
                      </a:pPr>
                      <a:r>
                        <a:rPr lang="en-US" sz="2000" b="1" dirty="0">
                          <a:effectLst/>
                        </a:rPr>
                        <a:t>Rhodes Sea </a:t>
                      </a:r>
                      <a:br>
                        <a:rPr lang="en-US" sz="2000" b="1" dirty="0">
                          <a:effectLst/>
                        </a:rPr>
                      </a:br>
                      <a:r>
                        <a:rPr lang="en-US" sz="2000" b="1" dirty="0">
                          <a:effectLst/>
                        </a:rPr>
                        <a:t>(Kos-</a:t>
                      </a:r>
                      <a:r>
                        <a:rPr lang="en-US" sz="2000" b="1" dirty="0" err="1">
                          <a:effectLst/>
                        </a:rPr>
                        <a:t>Rodos</a:t>
                      </a:r>
                      <a:r>
                        <a:rPr lang="en-US" sz="2000" b="1" dirty="0">
                          <a:effectLst/>
                        </a:rPr>
                        <a:t>)</a:t>
                      </a:r>
                      <a:endParaRPr lang="en-US" sz="2000" b="1" dirty="0">
                        <a:effectLst/>
                        <a:latin typeface="Calibri"/>
                        <a:ea typeface="Calibri"/>
                        <a:cs typeface="Times New Roman"/>
                      </a:endParaRPr>
                    </a:p>
                  </a:txBody>
                  <a:tcPr marL="0" marR="0" marT="0" marB="0" anchor="ctr">
                    <a:cell3D prstMaterial="dkEdge">
                      <a:bevel/>
                      <a:lightRig rig="flood" dir="t"/>
                    </a:cell3D>
                  </a:tcPr>
                </a:tc>
                <a:tc>
                  <a:txBody>
                    <a:bodyPr/>
                    <a:lstStyle/>
                    <a:p>
                      <a:pPr marL="0" marR="0" algn="ctr">
                        <a:lnSpc>
                          <a:spcPct val="115000"/>
                        </a:lnSpc>
                        <a:spcBef>
                          <a:spcPts val="0"/>
                        </a:spcBef>
                        <a:spcAft>
                          <a:spcPts val="1000"/>
                        </a:spcAft>
                      </a:pPr>
                      <a:r>
                        <a:rPr lang="en-US" sz="1400" b="1" dirty="0">
                          <a:solidFill>
                            <a:srgbClr val="FF0000"/>
                          </a:solidFill>
                          <a:effectLst/>
                        </a:rPr>
                        <a:t>WNW [Gentle]</a:t>
                      </a:r>
                      <a:r>
                        <a:rPr lang="en-US" sz="1400" dirty="0">
                          <a:effectLst/>
                        </a:rPr>
                        <a:t> </a:t>
                      </a:r>
                      <a:br>
                        <a:rPr lang="en-US" sz="1400" dirty="0">
                          <a:effectLst/>
                        </a:rPr>
                      </a:br>
                      <a:r>
                        <a:rPr lang="en-US" sz="1800" dirty="0">
                          <a:effectLst/>
                        </a:rPr>
                        <a:t>13.6 knots = </a:t>
                      </a:r>
                      <a:br>
                        <a:rPr lang="en-US" sz="1800" dirty="0">
                          <a:effectLst/>
                        </a:rPr>
                      </a:br>
                      <a:r>
                        <a:rPr lang="en-US" sz="1800" b="1" dirty="0">
                          <a:solidFill>
                            <a:srgbClr val="0070C0"/>
                          </a:solidFill>
                          <a:effectLst/>
                        </a:rPr>
                        <a:t>15.5 mph</a:t>
                      </a:r>
                      <a:endParaRPr lang="en-US" sz="1800" b="1" dirty="0">
                        <a:solidFill>
                          <a:srgbClr val="0070C0"/>
                        </a:solidFill>
                        <a:effectLst/>
                        <a:latin typeface="Calibri"/>
                        <a:ea typeface="Calibri"/>
                        <a:cs typeface="Times New Roman"/>
                      </a:endParaRPr>
                    </a:p>
                  </a:txBody>
                  <a:tcPr marL="0" marR="0" marT="0" marB="0" anchor="ctr">
                    <a:cell3D prstMaterial="dkEdge">
                      <a:bevel/>
                      <a:lightRig rig="flood" dir="t"/>
                    </a:cell3D>
                  </a:tcPr>
                </a:tc>
                <a:tc>
                  <a:txBody>
                    <a:bodyPr/>
                    <a:lstStyle/>
                    <a:p>
                      <a:pPr marL="0" marR="0" algn="ctr">
                        <a:lnSpc>
                          <a:spcPct val="115000"/>
                        </a:lnSpc>
                        <a:spcBef>
                          <a:spcPts val="0"/>
                        </a:spcBef>
                        <a:spcAft>
                          <a:spcPts val="1000"/>
                        </a:spcAft>
                      </a:pPr>
                      <a:r>
                        <a:rPr lang="en-US" sz="1400" b="1" dirty="0">
                          <a:solidFill>
                            <a:srgbClr val="FF0000"/>
                          </a:solidFill>
                          <a:effectLst/>
                        </a:rPr>
                        <a:t>WNW [Moderate]</a:t>
                      </a:r>
                      <a:r>
                        <a:rPr lang="en-US" sz="1400" dirty="0">
                          <a:effectLst/>
                        </a:rPr>
                        <a:t> </a:t>
                      </a:r>
                      <a:br>
                        <a:rPr lang="en-US" sz="1400" dirty="0">
                          <a:effectLst/>
                        </a:rPr>
                      </a:br>
                      <a:r>
                        <a:rPr lang="en-US" sz="1800" dirty="0">
                          <a:effectLst/>
                        </a:rPr>
                        <a:t>13.0 knots =</a:t>
                      </a:r>
                      <a:br>
                        <a:rPr lang="en-US" sz="1800" dirty="0">
                          <a:effectLst/>
                        </a:rPr>
                      </a:br>
                      <a:r>
                        <a:rPr lang="en-US" sz="1800" dirty="0">
                          <a:effectLst/>
                        </a:rPr>
                        <a:t>18.5 mph</a:t>
                      </a:r>
                      <a:endParaRPr lang="en-US" sz="1800" dirty="0">
                        <a:effectLst/>
                        <a:latin typeface="Calibri"/>
                        <a:ea typeface="Calibri"/>
                        <a:cs typeface="Times New Roman"/>
                      </a:endParaRPr>
                    </a:p>
                  </a:txBody>
                  <a:tcPr marL="0" marR="0" marT="0" marB="0" anchor="ctr">
                    <a:cell3D prstMaterial="dkEdge">
                      <a:bevel/>
                      <a:lightRig rig="flood" dir="t"/>
                    </a:cell3D>
                  </a:tcPr>
                </a:tc>
                <a:tc>
                  <a:txBody>
                    <a:bodyPr/>
                    <a:lstStyle/>
                    <a:p>
                      <a:pPr marL="0" marR="0" algn="ctr">
                        <a:lnSpc>
                          <a:spcPct val="115000"/>
                        </a:lnSpc>
                        <a:spcBef>
                          <a:spcPts val="0"/>
                        </a:spcBef>
                        <a:spcAft>
                          <a:spcPts val="1000"/>
                        </a:spcAft>
                      </a:pPr>
                      <a:r>
                        <a:rPr lang="en-US" sz="1400" b="1" dirty="0">
                          <a:solidFill>
                            <a:srgbClr val="002060"/>
                          </a:solidFill>
                          <a:effectLst/>
                        </a:rPr>
                        <a:t>NW [Moderate]</a:t>
                      </a:r>
                      <a:r>
                        <a:rPr lang="en-US" sz="1400" dirty="0">
                          <a:effectLst/>
                        </a:rPr>
                        <a:t> </a:t>
                      </a:r>
                      <a:br>
                        <a:rPr lang="en-US" sz="1400" dirty="0">
                          <a:effectLst/>
                        </a:rPr>
                      </a:br>
                      <a:r>
                        <a:rPr lang="en-US" sz="1800" dirty="0">
                          <a:effectLst/>
                        </a:rPr>
                        <a:t>13.0 knots = </a:t>
                      </a:r>
                      <a:br>
                        <a:rPr lang="en-US" sz="1800" dirty="0">
                          <a:effectLst/>
                        </a:rPr>
                      </a:br>
                      <a:r>
                        <a:rPr lang="en-US" sz="1800" dirty="0">
                          <a:effectLst/>
                        </a:rPr>
                        <a:t>15 mph</a:t>
                      </a:r>
                      <a:endParaRPr lang="en-US" sz="1800" dirty="0">
                        <a:effectLst/>
                        <a:latin typeface="Calibri"/>
                        <a:ea typeface="Calibri"/>
                        <a:cs typeface="Times New Roman"/>
                      </a:endParaRPr>
                    </a:p>
                  </a:txBody>
                  <a:tcPr marL="0" marR="0" marT="0" marB="0" anchor="ctr">
                    <a:cell3D prstMaterial="dkEdge">
                      <a:bevel/>
                      <a:lightRig rig="flood" dir="t"/>
                    </a:cell3D>
                  </a:tcPr>
                </a:tc>
                <a:extLst>
                  <a:ext uri="{0D108BD9-81ED-4DB2-BD59-A6C34878D82A}">
                    <a16:rowId xmlns:a16="http://schemas.microsoft.com/office/drawing/2014/main" val="10003"/>
                  </a:ext>
                </a:extLst>
              </a:tr>
            </a:tbl>
          </a:graphicData>
        </a:graphic>
      </p:graphicFrame>
      <p:pic>
        <p:nvPicPr>
          <p:cNvPr id="8" name="Picture 3" descr="C:\Users\Rae\Desktop\Paul &amp; Pentecost\Paul's 3rd journey 3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150" y="133094"/>
            <a:ext cx="2085602" cy="2280259"/>
          </a:xfrm>
          <a:prstGeom prst="rect">
            <a:avLst/>
          </a:prstGeom>
          <a:no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Content Placeholder 8"/>
          <p:cNvSpPr txBox="1">
            <a:spLocks/>
          </p:cNvSpPr>
          <p:nvPr/>
        </p:nvSpPr>
        <p:spPr>
          <a:xfrm>
            <a:off x="237764" y="6071990"/>
            <a:ext cx="7251055" cy="623479"/>
          </a:xfrm>
          <a:prstGeom prst="rect">
            <a:avLst/>
          </a:prstGeom>
        </p:spPr>
        <p:txBody>
          <a:bodyPr>
            <a:scene3d>
              <a:camera prst="orthographicFront"/>
              <a:lightRig rig="threePt" dir="t"/>
            </a:scene3d>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solidFill>
                  <a:srgbClr val="A50021"/>
                </a:solidFill>
                <a:effectLst>
                  <a:glow rad="279400">
                    <a:schemeClr val="bg1"/>
                  </a:glow>
                </a:effectLst>
              </a:rPr>
              <a:t>Note:  for the open Mediterranean Sea we will use an average </a:t>
            </a:r>
            <a:br>
              <a:rPr lang="en-US" sz="2000" b="1" dirty="0">
                <a:solidFill>
                  <a:srgbClr val="A50021"/>
                </a:solidFill>
                <a:effectLst>
                  <a:glow rad="279400">
                    <a:schemeClr val="bg1"/>
                  </a:glow>
                </a:effectLst>
              </a:rPr>
            </a:br>
            <a:r>
              <a:rPr lang="en-US" sz="2000" b="1" dirty="0">
                <a:solidFill>
                  <a:srgbClr val="A50021"/>
                </a:solidFill>
                <a:effectLst>
                  <a:glow rad="279400">
                    <a:schemeClr val="bg1"/>
                  </a:glow>
                </a:effectLst>
              </a:rPr>
              <a:t>of 10 mph wind speed for the beginning of May.</a:t>
            </a:r>
            <a:endParaRPr lang="en-US" sz="1800" dirty="0">
              <a:solidFill>
                <a:srgbClr val="A50021"/>
              </a:solidFill>
              <a:effectLst>
                <a:glow rad="279400">
                  <a:schemeClr val="bg1"/>
                </a:glow>
              </a:effectLst>
            </a:endParaRPr>
          </a:p>
        </p:txBody>
      </p:sp>
      <p:sp>
        <p:nvSpPr>
          <p:cNvPr id="9" name="Oval 8"/>
          <p:cNvSpPr/>
          <p:nvPr/>
        </p:nvSpPr>
        <p:spPr>
          <a:xfrm>
            <a:off x="576111" y="1385595"/>
            <a:ext cx="155575" cy="165100"/>
          </a:xfrm>
          <a:prstGeom prst="ellipse">
            <a:avLst/>
          </a:prstGeom>
          <a:solidFill>
            <a:srgbClr val="A50021"/>
          </a:solidFill>
          <a:ln>
            <a:solidFill>
              <a:srgbClr val="A5002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72083" y="1930282"/>
            <a:ext cx="155575" cy="165100"/>
          </a:xfrm>
          <a:prstGeom prst="ellipse">
            <a:avLst/>
          </a:prstGeom>
          <a:solidFill>
            <a:srgbClr val="A50021"/>
          </a:solidFill>
          <a:ln>
            <a:solidFill>
              <a:srgbClr val="A5002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17782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childTnLst>
                          </p:cTn>
                        </p:par>
                        <p:par>
                          <p:cTn id="8" fill="hold">
                            <p:stCondLst>
                              <p:cond delay="2750"/>
                            </p:stCondLst>
                            <p:childTnLst>
                              <p:par>
                                <p:cTn id="9" presetID="26" presetClass="entr" presetSubtype="0" fill="hold" grpId="0" nodeType="afterEffect">
                                  <p:stCondLst>
                                    <p:cond delay="300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par>
                          <p:cTn id="25" fill="hold">
                            <p:stCondLst>
                              <p:cond delay="7750"/>
                            </p:stCondLst>
                            <p:childTnLst>
                              <p:par>
                                <p:cTn id="26" presetID="26" presetClass="entr" presetSubtype="0" fill="hold" grpId="0" nodeType="after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9"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71</a:t>
            </a:fld>
            <a:endParaRPr lang="en-US" dirty="0"/>
          </a:p>
        </p:txBody>
      </p:sp>
      <p:sp>
        <p:nvSpPr>
          <p:cNvPr id="3" name="Title 2"/>
          <p:cNvSpPr>
            <a:spLocks noGrp="1"/>
          </p:cNvSpPr>
          <p:nvPr>
            <p:ph type="ctrTitle"/>
          </p:nvPr>
        </p:nvSpPr>
        <p:spPr>
          <a:xfrm>
            <a:off x="2733462" y="182299"/>
            <a:ext cx="9134198" cy="1137453"/>
          </a:xfrm>
        </p:spPr>
        <p:txBody>
          <a:bodyPr>
            <a:normAutofit fontScale="90000"/>
          </a:bodyPr>
          <a:lstStyle/>
          <a:p>
            <a:pPr algn="r"/>
            <a:r>
              <a:rPr lang="en-US" dirty="0"/>
              <a:t>Orographic Clouds &amp; Arrival of Etesian </a:t>
            </a:r>
            <a:r>
              <a:rPr lang="en-US" sz="3100" dirty="0"/>
              <a:t>[</a:t>
            </a:r>
            <a:r>
              <a:rPr lang="en-US" sz="3100" dirty="0" err="1"/>
              <a:t>con’t</a:t>
            </a:r>
            <a:r>
              <a:rPr lang="en-US" sz="3100" dirty="0"/>
              <a:t>] </a:t>
            </a:r>
          </a:p>
        </p:txBody>
      </p:sp>
      <p:sp>
        <p:nvSpPr>
          <p:cNvPr id="7" name="Rectangle 6"/>
          <p:cNvSpPr/>
          <p:nvPr/>
        </p:nvSpPr>
        <p:spPr>
          <a:xfrm>
            <a:off x="475224" y="1053567"/>
            <a:ext cx="4846625" cy="2677656"/>
          </a:xfrm>
          <a:prstGeom prst="rect">
            <a:avLst/>
          </a:prstGeom>
        </p:spPr>
        <p:txBody>
          <a:bodyPr wrap="square">
            <a:spAutoFit/>
            <a:scene3d>
              <a:camera prst="orthographicFront"/>
              <a:lightRig rig="threePt" dir="t"/>
            </a:scene3d>
            <a:sp3d extrusionH="57150">
              <a:bevelT w="38100" h="38100"/>
            </a:sp3d>
          </a:bodyPr>
          <a:lstStyle/>
          <a:p>
            <a:r>
              <a:rPr lang="en-US" sz="2400" b="1" dirty="0">
                <a:solidFill>
                  <a:srgbClr val="0070C0"/>
                </a:solidFill>
              </a:rPr>
              <a:t>Orographic clouds</a:t>
            </a:r>
            <a:r>
              <a:rPr lang="en-US" sz="2400" dirty="0"/>
              <a:t> develop in response to the forced lifting of air by the earth’s topography (e.g.: mountains).  Initially, stable air encounters a mountain, is lifted upward and cools through expansion as it rises.</a:t>
            </a:r>
          </a:p>
        </p:txBody>
      </p:sp>
      <p:pic>
        <p:nvPicPr>
          <p:cNvPr id="3075" name="Picture 3" descr="C:\Users\Rae\Desktop\Paul &amp; Pentecost\Clouds\orographic cloud 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04572" y="1509130"/>
            <a:ext cx="3541428" cy="23515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5" descr="C:\Users\Rae\Desktop\Paul &amp; Pentecost\Clouds\orographic cloud 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988" y="3819463"/>
            <a:ext cx="4422207" cy="223443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475224" y="3819768"/>
            <a:ext cx="4422207" cy="369332"/>
          </a:xfrm>
          <a:prstGeom prst="rect">
            <a:avLst/>
          </a:prstGeom>
        </p:spPr>
        <p:txBody>
          <a:bodyPr wrap="square">
            <a:spAutoFit/>
          </a:bodyPr>
          <a:lstStyle/>
          <a:p>
            <a:pPr algn="ctr"/>
            <a:r>
              <a:rPr lang="en-US" b="1" dirty="0"/>
              <a:t>Orographic Cloud Formation</a:t>
            </a:r>
            <a:endParaRPr lang="en-US" dirty="0"/>
          </a:p>
        </p:txBody>
      </p:sp>
      <p:pic>
        <p:nvPicPr>
          <p:cNvPr id="12" name="Picture 7" descr="C:\Users\Rae\Desktop\Paul &amp; Pentecost\Clouds\orographic cloud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46000" y="1668318"/>
            <a:ext cx="2908399" cy="28825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C:\Users\Rae\Desktop\Paul &amp; Pentecost\Clouds\orographic clouds land.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21849" y="4203624"/>
            <a:ext cx="4166888" cy="2192565"/>
          </a:xfrm>
          <a:prstGeom prst="snip2DiagRect">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relaxedInset"/>
            <a:contourClr>
              <a:srgbClr val="FFFFFF"/>
            </a:contourClr>
          </a:sp3d>
        </p:spPr>
      </p:pic>
    </p:spTree>
    <p:extLst>
      <p:ext uri="{BB962C8B-B14F-4D97-AF65-F5344CB8AC3E}">
        <p14:creationId xmlns:p14="http://schemas.microsoft.com/office/powerpoint/2010/main" val="331165362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72</a:t>
            </a:fld>
            <a:endParaRPr lang="en-US" dirty="0"/>
          </a:p>
        </p:txBody>
      </p:sp>
      <p:sp>
        <p:nvSpPr>
          <p:cNvPr id="3" name="Title 2"/>
          <p:cNvSpPr>
            <a:spLocks noGrp="1"/>
          </p:cNvSpPr>
          <p:nvPr>
            <p:ph type="ctrTitle"/>
          </p:nvPr>
        </p:nvSpPr>
        <p:spPr>
          <a:xfrm>
            <a:off x="1734533" y="88029"/>
            <a:ext cx="10133127" cy="1278856"/>
          </a:xfrm>
        </p:spPr>
        <p:txBody>
          <a:bodyPr>
            <a:normAutofit/>
          </a:bodyPr>
          <a:lstStyle/>
          <a:p>
            <a:pPr algn="r"/>
            <a:r>
              <a:rPr lang="en-US" dirty="0"/>
              <a:t>Altocumulus Clouds &amp; Arrival of Etesian </a:t>
            </a:r>
            <a:r>
              <a:rPr lang="en-US" sz="3100" dirty="0"/>
              <a:t>[final] </a:t>
            </a:r>
          </a:p>
        </p:txBody>
      </p:sp>
      <p:sp>
        <p:nvSpPr>
          <p:cNvPr id="6" name="Rectangle 5"/>
          <p:cNvSpPr/>
          <p:nvPr/>
        </p:nvSpPr>
        <p:spPr>
          <a:xfrm>
            <a:off x="400050" y="867382"/>
            <a:ext cx="5086350" cy="3046988"/>
          </a:xfrm>
          <a:prstGeom prst="rect">
            <a:avLst/>
          </a:prstGeom>
        </p:spPr>
        <p:txBody>
          <a:bodyPr wrap="square">
            <a:spAutoFit/>
            <a:scene3d>
              <a:camera prst="orthographicFront"/>
              <a:lightRig rig="threePt" dir="t"/>
            </a:scene3d>
            <a:sp3d extrusionH="57150">
              <a:bevelT w="38100" h="38100"/>
            </a:sp3d>
          </a:bodyPr>
          <a:lstStyle/>
          <a:p>
            <a:r>
              <a:rPr lang="en-US" sz="2400" b="1" dirty="0">
                <a:solidFill>
                  <a:srgbClr val="0070C0"/>
                </a:solidFill>
              </a:rPr>
              <a:t>Altocumulus clouds</a:t>
            </a:r>
            <a:r>
              <a:rPr lang="en-US" sz="2400" dirty="0"/>
              <a:t> usually form by convection in an unstable layer aloft, which may result from the gradual lifting of air in advance of a cold front. </a:t>
            </a:r>
            <a:br>
              <a:rPr lang="en-US" sz="2400" dirty="0"/>
            </a:br>
            <a:r>
              <a:rPr lang="en-US" sz="2400" dirty="0">
                <a:solidFill>
                  <a:schemeClr val="tx2">
                    <a:lumMod val="75000"/>
                  </a:schemeClr>
                </a:solidFill>
              </a:rPr>
              <a:t>The presence of </a:t>
            </a:r>
            <a:r>
              <a:rPr lang="en-US" sz="2400" b="1" dirty="0">
                <a:solidFill>
                  <a:schemeClr val="tx2">
                    <a:lumMod val="75000"/>
                  </a:schemeClr>
                </a:solidFill>
              </a:rPr>
              <a:t>altocumulus clouds </a:t>
            </a:r>
            <a:r>
              <a:rPr lang="en-US" sz="2400" dirty="0">
                <a:solidFill>
                  <a:schemeClr val="tx2">
                    <a:lumMod val="75000"/>
                  </a:schemeClr>
                </a:solidFill>
              </a:rPr>
              <a:t>on a warm and humid summer morning </a:t>
            </a:r>
            <a:r>
              <a:rPr lang="en-US" sz="2400" b="1" dirty="0">
                <a:solidFill>
                  <a:srgbClr val="862626"/>
                </a:solidFill>
              </a:rPr>
              <a:t>is commonly followed by thunderstorms later in the day.</a:t>
            </a:r>
          </a:p>
        </p:txBody>
      </p:sp>
      <p:pic>
        <p:nvPicPr>
          <p:cNvPr id="8" name="Picture 4" descr="C:\Users\Rae\Desktop\Paul &amp; Pentecost\Clouds\altocumulus formation.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406400" y="3914370"/>
            <a:ext cx="4755910" cy="2817876"/>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241180" y="6330013"/>
            <a:ext cx="5086350" cy="369332"/>
          </a:xfrm>
          <a:prstGeom prst="rect">
            <a:avLst/>
          </a:prstGeom>
        </p:spPr>
        <p:txBody>
          <a:bodyPr wrap="square">
            <a:spAutoFit/>
          </a:bodyPr>
          <a:lstStyle/>
          <a:p>
            <a:pPr algn="ctr"/>
            <a:r>
              <a:rPr lang="en-US" b="1" dirty="0"/>
              <a:t>Altocumulus Clouds Formation</a:t>
            </a:r>
            <a:endParaRPr lang="en-US" dirty="0">
              <a:solidFill>
                <a:schemeClr val="tx2">
                  <a:lumMod val="75000"/>
                </a:schemeClr>
              </a:solidFill>
            </a:endParaRPr>
          </a:p>
        </p:txBody>
      </p:sp>
      <p:pic>
        <p:nvPicPr>
          <p:cNvPr id="10" name="Picture 2" descr="C:\Users\Rae\Desktop\Paul &amp; Pentecost\Clouds\autocumulous clouds 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79301" y="1701230"/>
            <a:ext cx="3205651" cy="19546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1" name="Picture 5" descr="C:\Users\Rae\Desktop\Paul &amp; Pentecost\Clouds\autocumulous clouds 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24532" y="1555426"/>
            <a:ext cx="2390269" cy="3254813"/>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3" name="Picture 2" descr="C:\Users\Rae\Desktop\Paul &amp; Pentecost\Clouds\autocumulous clouds 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24311" y="3501768"/>
            <a:ext cx="3230478" cy="32304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27530" y="5117007"/>
            <a:ext cx="2787271" cy="1631216"/>
          </a:xfrm>
          <a:prstGeom prst="rect">
            <a:avLst/>
          </a:prstGeom>
          <a:noFill/>
        </p:spPr>
        <p:txBody>
          <a:bodyPr wrap="square" rtlCol="0">
            <a:spAutoFit/>
            <a:scene3d>
              <a:camera prst="orthographicFront"/>
              <a:lightRig rig="threePt" dir="t"/>
            </a:scene3d>
            <a:sp3d extrusionH="57150">
              <a:bevelT w="38100" h="38100"/>
            </a:sp3d>
          </a:bodyPr>
          <a:lstStyle/>
          <a:p>
            <a:r>
              <a:rPr lang="en-US" sz="2000" b="1" dirty="0">
                <a:solidFill>
                  <a:schemeClr val="tx2">
                    <a:lumMod val="50000"/>
                  </a:schemeClr>
                </a:solidFill>
              </a:rPr>
              <a:t>Captain Jones confirms: sea captains know how to read the clouds in the sky for their sailing days &amp; what to expect.</a:t>
            </a:r>
          </a:p>
        </p:txBody>
      </p:sp>
    </p:spTree>
    <p:extLst>
      <p:ext uri="{BB962C8B-B14F-4D97-AF65-F5344CB8AC3E}">
        <p14:creationId xmlns:p14="http://schemas.microsoft.com/office/powerpoint/2010/main" val="91674946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Rae\Desktop\3.18 Paul &amp; Pentecost\Art\ship &amp; calmne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 y="1047510"/>
            <a:ext cx="4826000" cy="4226306"/>
          </a:xfrm>
          <a:prstGeom prst="ellipse">
            <a:avLst/>
          </a:prstGeom>
          <a:ln w="76200">
            <a:solidFill>
              <a:srgbClr val="70403C"/>
            </a:solid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Slide Number Placeholder 1"/>
          <p:cNvSpPr txBox="1">
            <a:spLocks/>
          </p:cNvSpPr>
          <p:nvPr/>
        </p:nvSpPr>
        <p:spPr>
          <a:xfrm>
            <a:off x="10560201" y="6412089"/>
            <a:ext cx="1549101"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D22F896-40B5-4ADD-8801-0D06FADFA095}" type="slidenum">
              <a:rPr lang="en-US" sz="1200" smtClean="0"/>
              <a:pPr algn="r"/>
              <a:t>73</a:t>
            </a:fld>
            <a:endParaRPr lang="en-US" dirty="0"/>
          </a:p>
        </p:txBody>
      </p:sp>
      <p:sp>
        <p:nvSpPr>
          <p:cNvPr id="2" name="Rectangle 1"/>
          <p:cNvSpPr/>
          <p:nvPr/>
        </p:nvSpPr>
        <p:spPr>
          <a:xfrm>
            <a:off x="213360" y="96809"/>
            <a:ext cx="11859928" cy="830997"/>
          </a:xfrm>
          <a:prstGeom prst="rect">
            <a:avLst/>
          </a:prstGeom>
          <a:noFill/>
        </p:spPr>
        <p:txBody>
          <a:bodyPr wrap="square" lIns="91440" tIns="45720" rIns="91440" bIns="45720">
            <a:spAutoFit/>
          </a:bodyPr>
          <a:lstStyle/>
          <a:p>
            <a:pPr algn="ctr"/>
            <a:r>
              <a:rPr lang="en-US" sz="4800" b="1" dirty="0">
                <a:ln w="1905"/>
                <a:solidFill>
                  <a:srgbClr val="70403C"/>
                </a:solidFill>
                <a:effectLst>
                  <a:glow rad="812800">
                    <a:schemeClr val="accent6">
                      <a:satMod val="175000"/>
                      <a:alpha val="20000"/>
                    </a:schemeClr>
                  </a:glow>
                  <a:innerShdw blurRad="114300">
                    <a:prstClr val="black"/>
                  </a:innerShdw>
                  <a:reflection blurRad="6350" stA="55000" endA="300" endPos="45500" dir="5400000" sy="-100000" algn="bl" rotWithShape="0"/>
                </a:effectLst>
              </a:rPr>
              <a:t>Section #10:  Sailing With Paul to Jerusalem</a:t>
            </a:r>
            <a:endParaRPr lang="en-US" sz="4800" b="1" cap="none" spc="0" dirty="0">
              <a:ln w="1905"/>
              <a:solidFill>
                <a:srgbClr val="70403C"/>
              </a:solidFill>
              <a:effectLst>
                <a:glow rad="812800">
                  <a:schemeClr val="accent6">
                    <a:satMod val="175000"/>
                    <a:alpha val="20000"/>
                  </a:schemeClr>
                </a:glow>
                <a:innerShdw blurRad="114300">
                  <a:prstClr val="black"/>
                </a:innerShdw>
                <a:reflection blurRad="6350" stA="55000" endA="300" endPos="45500" dir="5400000" sy="-100000" algn="bl" rotWithShape="0"/>
              </a:effectLst>
            </a:endParaRPr>
          </a:p>
        </p:txBody>
      </p:sp>
      <p:sp>
        <p:nvSpPr>
          <p:cNvPr id="6" name="TextBox 5"/>
          <p:cNvSpPr txBox="1"/>
          <p:nvPr/>
        </p:nvSpPr>
        <p:spPr>
          <a:xfrm>
            <a:off x="6143324" y="1149110"/>
            <a:ext cx="5601640" cy="5262979"/>
          </a:xfrm>
          <a:prstGeom prst="rect">
            <a:avLst/>
          </a:prstGeom>
          <a:noFill/>
        </p:spPr>
        <p:txBody>
          <a:bodyPr wrap="square" rtlCol="0">
            <a:spAutoFit/>
            <a:scene3d>
              <a:camera prst="orthographicFront"/>
              <a:lightRig rig="threePt" dir="t"/>
            </a:scene3d>
            <a:sp3d extrusionH="57150">
              <a:bevelT w="38100" h="38100"/>
            </a:sp3d>
          </a:bodyPr>
          <a:lstStyle/>
          <a:p>
            <a:pPr marL="342900" indent="-342900">
              <a:buFont typeface="Arial" pitchFamily="34" charset="0"/>
              <a:buChar char="•"/>
            </a:pPr>
            <a:r>
              <a:rPr lang="en-US" sz="2400" b="1" dirty="0">
                <a:solidFill>
                  <a:schemeClr val="accent2">
                    <a:lumMod val="50000"/>
                  </a:schemeClr>
                </a:solidFill>
              </a:rPr>
              <a:t>These are a few things that need to be considered before we can begin to chart the details given to us by Luke about this return journey back to Jerusalem.</a:t>
            </a:r>
          </a:p>
          <a:p>
            <a:pPr marL="342900" indent="-342900">
              <a:buFont typeface="Arial" pitchFamily="34" charset="0"/>
              <a:buChar char="•"/>
            </a:pPr>
            <a:r>
              <a:rPr lang="en-US" sz="2400" b="1" dirty="0">
                <a:solidFill>
                  <a:srgbClr val="70403C"/>
                </a:solidFill>
              </a:rPr>
              <a:t>Along with the Scriptures that have been read, we are now ready to chart the details on the Covenant Calendar, </a:t>
            </a:r>
            <a:r>
              <a:rPr lang="en-US" sz="2400" b="1" u="sng" dirty="0">
                <a:solidFill>
                  <a:srgbClr val="A50021"/>
                </a:solidFill>
              </a:rPr>
              <a:t>be</a:t>
            </a:r>
            <a:r>
              <a:rPr lang="en-US" sz="2400" b="1" dirty="0">
                <a:solidFill>
                  <a:srgbClr val="A50021"/>
                </a:solidFill>
              </a:rPr>
              <a:t>g</a:t>
            </a:r>
            <a:r>
              <a:rPr lang="en-US" sz="2400" b="1" u="sng" dirty="0">
                <a:solidFill>
                  <a:srgbClr val="A50021"/>
                </a:solidFill>
              </a:rPr>
              <a:t>innin</a:t>
            </a:r>
            <a:r>
              <a:rPr lang="en-US" sz="2400" b="1" dirty="0">
                <a:solidFill>
                  <a:srgbClr val="A50021"/>
                </a:solidFill>
              </a:rPr>
              <a:t>g with the </a:t>
            </a:r>
            <a:r>
              <a:rPr lang="en-US" sz="2400" b="1" u="sng" dirty="0">
                <a:solidFill>
                  <a:srgbClr val="A50021"/>
                </a:solidFill>
              </a:rPr>
              <a:t>Passover</a:t>
            </a:r>
            <a:r>
              <a:rPr lang="en-US" sz="2400" b="1" dirty="0">
                <a:solidFill>
                  <a:srgbClr val="A50021"/>
                </a:solidFill>
              </a:rPr>
              <a:t> Spring </a:t>
            </a:r>
            <a:r>
              <a:rPr lang="en-US" sz="2400" b="1" u="sng" dirty="0">
                <a:solidFill>
                  <a:srgbClr val="A50021"/>
                </a:solidFill>
              </a:rPr>
              <a:t>Festival</a:t>
            </a:r>
            <a:r>
              <a:rPr lang="en-US" sz="2400" b="1" dirty="0">
                <a:solidFill>
                  <a:srgbClr val="A50021"/>
                </a:solidFill>
              </a:rPr>
              <a:t>.</a:t>
            </a:r>
          </a:p>
          <a:p>
            <a:pPr marL="342900" indent="-342900">
              <a:buFont typeface="Arial" pitchFamily="34" charset="0"/>
              <a:buChar char="•"/>
            </a:pPr>
            <a:r>
              <a:rPr lang="en-US" sz="2400" b="1" u="sng" dirty="0">
                <a:solidFill>
                  <a:schemeClr val="accent2">
                    <a:lumMod val="50000"/>
                  </a:schemeClr>
                </a:solidFill>
              </a:rPr>
              <a:t>A Note of Interest</a:t>
            </a:r>
            <a:r>
              <a:rPr lang="en-US" sz="2400" dirty="0">
                <a:solidFill>
                  <a:schemeClr val="accent2">
                    <a:lumMod val="50000"/>
                  </a:schemeClr>
                </a:solidFill>
              </a:rPr>
              <a:t>:  Luke has given details in “puzzle fashion” so that we can know </a:t>
            </a:r>
            <a:r>
              <a:rPr lang="en-US" sz="2400" b="1" dirty="0">
                <a:solidFill>
                  <a:srgbClr val="A50021"/>
                </a:solidFill>
              </a:rPr>
              <a:t>exactly</a:t>
            </a:r>
            <a:r>
              <a:rPr lang="en-US" sz="2400" dirty="0">
                <a:solidFill>
                  <a:schemeClr val="accent2">
                    <a:lumMod val="50000"/>
                  </a:schemeClr>
                </a:solidFill>
              </a:rPr>
              <a:t> when </a:t>
            </a:r>
            <a:r>
              <a:rPr lang="en-US" sz="2400" b="1" dirty="0">
                <a:solidFill>
                  <a:srgbClr val="70403C"/>
                </a:solidFill>
              </a:rPr>
              <a:t>the days of Unleavened Bread</a:t>
            </a:r>
            <a:r>
              <a:rPr lang="en-US" sz="2400" b="1" dirty="0">
                <a:solidFill>
                  <a:srgbClr val="A50021"/>
                </a:solidFill>
              </a:rPr>
              <a:t> ended.</a:t>
            </a:r>
            <a:endParaRPr lang="en-US" b="1" dirty="0">
              <a:solidFill>
                <a:srgbClr val="A50021"/>
              </a:solidFill>
            </a:endParaRPr>
          </a:p>
        </p:txBody>
      </p:sp>
      <p:sp>
        <p:nvSpPr>
          <p:cNvPr id="8" name="Rectangle 7"/>
          <p:cNvSpPr/>
          <p:nvPr/>
        </p:nvSpPr>
        <p:spPr>
          <a:xfrm>
            <a:off x="81280" y="5411450"/>
            <a:ext cx="6339840" cy="1323439"/>
          </a:xfrm>
          <a:prstGeom prst="rect">
            <a:avLst/>
          </a:prstGeom>
          <a:noFill/>
        </p:spPr>
        <p:txBody>
          <a:bodyPr wrap="square" lIns="91440" tIns="45720" rIns="91440" bIns="45720">
            <a:spAutoFit/>
          </a:bodyPr>
          <a:lstStyle/>
          <a:p>
            <a:pPr algn="ct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342900">
                    <a:srgbClr val="FFFF00">
                      <a:alpha val="47000"/>
                    </a:srgbClr>
                  </a:glow>
                  <a:innerShdw blurRad="69850" dist="43180" dir="5400000">
                    <a:srgbClr val="000000">
                      <a:alpha val="65000"/>
                    </a:srgbClr>
                  </a:innerShdw>
                </a:effectLst>
              </a:rPr>
              <a:t>Let’s chart the Omer Count</a:t>
            </a:r>
            <a:b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342900">
                    <a:srgbClr val="FFFF00">
                      <a:alpha val="47000"/>
                    </a:srgbClr>
                  </a:glow>
                  <a:innerShdw blurRad="69850" dist="43180" dir="5400000">
                    <a:srgbClr val="000000">
                      <a:alpha val="65000"/>
                    </a:srgbClr>
                  </a:innerShdw>
                </a:effectLst>
              </a:rPr>
            </a:b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342900">
                    <a:srgbClr val="FFFF00">
                      <a:alpha val="47000"/>
                    </a:srgbClr>
                  </a:glow>
                  <a:innerShdw blurRad="69850" dist="43180" dir="5400000">
                    <a:srgbClr val="000000">
                      <a:alpha val="65000"/>
                    </a:srgbClr>
                  </a:innerShdw>
                </a:effectLst>
              </a:rPr>
              <a:t>on calendar months!</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342900">
                  <a:srgbClr val="FFFF00">
                    <a:alpha val="47000"/>
                  </a:srgbClr>
                </a:glow>
                <a:innerShdw blurRad="69850" dist="43180" dir="5400000">
                  <a:srgbClr val="000000">
                    <a:alpha val="65000"/>
                  </a:srgbClr>
                </a:innerShdw>
              </a:effectLst>
            </a:endParaRPr>
          </a:p>
        </p:txBody>
      </p:sp>
    </p:spTree>
    <p:extLst>
      <p:ext uri="{BB962C8B-B14F-4D97-AF65-F5344CB8AC3E}">
        <p14:creationId xmlns:p14="http://schemas.microsoft.com/office/powerpoint/2010/main" val="209865982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00858981"/>
              </p:ext>
            </p:extLst>
          </p:nvPr>
        </p:nvGraphicFramePr>
        <p:xfrm>
          <a:off x="385905" y="719664"/>
          <a:ext cx="11452630" cy="578781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2813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72775">
                <a:tc>
                  <a:txBody>
                    <a:bodyPr/>
                    <a:lstStyle/>
                    <a:p>
                      <a:r>
                        <a:rPr lang="en-US" b="1" dirty="0">
                          <a:solidFill>
                            <a:schemeClr val="accent2">
                              <a:lumMod val="50000"/>
                            </a:schemeClr>
                          </a:solidFill>
                        </a:rPr>
                        <a:t>Abib</a:t>
                      </a:r>
                      <a:r>
                        <a:rPr lang="en-US" b="1" baseline="0" dirty="0">
                          <a:solidFill>
                            <a:schemeClr val="accent2">
                              <a:lumMod val="50000"/>
                            </a:schemeClr>
                          </a:solidFill>
                        </a:rPr>
                        <a:t> 12</a:t>
                      </a:r>
                    </a:p>
                    <a:p>
                      <a:r>
                        <a:rPr lang="en-US" b="1" dirty="0">
                          <a:solidFill>
                            <a:schemeClr val="accent3">
                              <a:lumMod val="50000"/>
                            </a:schemeClr>
                          </a:solidFill>
                        </a:rPr>
                        <a:t>Apr 3</a:t>
                      </a:r>
                      <a:endParaRPr lang="en-US"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5FE"/>
                    </a:solidFill>
                  </a:tcPr>
                </a:tc>
                <a:tc>
                  <a:txBody>
                    <a:bodyPr/>
                    <a:lstStyle/>
                    <a:p>
                      <a:r>
                        <a:rPr lang="en-US" b="1" dirty="0">
                          <a:solidFill>
                            <a:schemeClr val="accent2">
                              <a:lumMod val="50000"/>
                            </a:schemeClr>
                          </a:solidFill>
                        </a:rPr>
                        <a:t>Abib</a:t>
                      </a:r>
                      <a:r>
                        <a:rPr lang="en-US" b="1" baseline="0" dirty="0">
                          <a:solidFill>
                            <a:schemeClr val="accent2">
                              <a:lumMod val="50000"/>
                            </a:schemeClr>
                          </a:solidFill>
                        </a:rPr>
                        <a:t> 13</a:t>
                      </a:r>
                    </a:p>
                    <a:p>
                      <a:r>
                        <a:rPr lang="en-US" b="1" dirty="0">
                          <a:solidFill>
                            <a:schemeClr val="accent3">
                              <a:lumMod val="50000"/>
                            </a:schemeClr>
                          </a:solidFill>
                        </a:rPr>
                        <a:t>Apr 4</a:t>
                      </a:r>
                      <a:endParaRPr lang="en-US"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14</a:t>
                      </a:r>
                    </a:p>
                    <a:p>
                      <a:pPr algn="l"/>
                      <a:r>
                        <a:rPr lang="en-US" b="1" dirty="0">
                          <a:solidFill>
                            <a:schemeClr val="accent3">
                              <a:lumMod val="50000"/>
                            </a:schemeClr>
                          </a:solidFill>
                        </a:rPr>
                        <a:t>Apr 5</a:t>
                      </a:r>
                      <a:endParaRPr lang="en-US" b="1" dirty="0">
                        <a:solidFill>
                          <a:schemeClr val="accent2">
                            <a:lumMod val="50000"/>
                          </a:schemeClr>
                        </a:solidFill>
                      </a:endParaRPr>
                    </a:p>
                    <a:p>
                      <a:r>
                        <a:rPr lang="en-US" b="1" dirty="0">
                          <a:solidFill>
                            <a:srgbClr val="C00000"/>
                          </a:solidFill>
                        </a:rPr>
                        <a:t>Passover</a:t>
                      </a:r>
                    </a:p>
                    <a:p>
                      <a:pPr algn="l"/>
                      <a:r>
                        <a:rPr lang="en-US" b="0" dirty="0">
                          <a:solidFill>
                            <a:schemeClr val="tx2">
                              <a:lumMod val="75000"/>
                            </a:schemeClr>
                          </a:solidFill>
                          <a:latin typeface="MV Boli" pitchFamily="2" charset="0"/>
                          <a:cs typeface="MV Boli" pitchFamily="2" charset="0"/>
                        </a:rPr>
                        <a:t>Location:</a:t>
                      </a:r>
                    </a:p>
                    <a:p>
                      <a:pPr algn="r"/>
                      <a:r>
                        <a:rPr lang="en-US" b="0" dirty="0">
                          <a:solidFill>
                            <a:schemeClr val="tx2">
                              <a:lumMod val="75000"/>
                            </a:schemeClr>
                          </a:solidFill>
                          <a:latin typeface="MV Boli" pitchFamily="2" charset="0"/>
                          <a:cs typeface="MV Boli" pitchFamily="2" charset="0"/>
                        </a:rPr>
                        <a:t> Philippi</a:t>
                      </a:r>
                    </a:p>
                    <a:p>
                      <a:endParaRPr lang="en-US"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CCFF"/>
                    </a:solidFill>
                  </a:tcPr>
                </a:tc>
                <a:tc>
                  <a:txBody>
                    <a:bodyPr/>
                    <a:lstStyle/>
                    <a:p>
                      <a:pPr algn="l"/>
                      <a:r>
                        <a:rPr lang="en-US" b="1" dirty="0">
                          <a:solidFill>
                            <a:schemeClr val="accent2">
                              <a:lumMod val="50000"/>
                            </a:schemeClr>
                          </a:solidFill>
                        </a:rPr>
                        <a:t>Abib 15</a:t>
                      </a:r>
                    </a:p>
                    <a:p>
                      <a:pPr algn="l"/>
                      <a:r>
                        <a:rPr lang="en-US" b="1" dirty="0">
                          <a:solidFill>
                            <a:schemeClr val="accent3">
                              <a:lumMod val="50000"/>
                            </a:schemeClr>
                          </a:solidFill>
                        </a:rPr>
                        <a:t>Apr 6</a:t>
                      </a:r>
                      <a:endParaRPr lang="en-US" b="1" dirty="0">
                        <a:solidFill>
                          <a:schemeClr val="accent2">
                            <a:lumMod val="50000"/>
                          </a:schemeClr>
                        </a:solidFill>
                      </a:endParaRPr>
                    </a:p>
                    <a:p>
                      <a:r>
                        <a:rPr lang="en-US" b="1" dirty="0">
                          <a:solidFill>
                            <a:srgbClr val="663300"/>
                          </a:solidFill>
                        </a:rPr>
                        <a:t>1</a:t>
                      </a:r>
                      <a:r>
                        <a:rPr lang="en-US" b="1" baseline="30000" dirty="0">
                          <a:solidFill>
                            <a:srgbClr val="663300"/>
                          </a:solidFill>
                        </a:rPr>
                        <a:t>st</a:t>
                      </a:r>
                      <a:r>
                        <a:rPr lang="en-US" b="1" dirty="0">
                          <a:solidFill>
                            <a:srgbClr val="663300"/>
                          </a:solidFill>
                        </a:rPr>
                        <a:t> Feast Sabbath of</a:t>
                      </a:r>
                    </a:p>
                    <a:p>
                      <a:r>
                        <a:rPr lang="en-US" b="1" dirty="0">
                          <a:solidFill>
                            <a:srgbClr val="663300"/>
                          </a:solidFill>
                        </a:rPr>
                        <a:t>Unleavened</a:t>
                      </a:r>
                    </a:p>
                    <a:p>
                      <a:r>
                        <a:rPr lang="en-US" b="1" dirty="0">
                          <a:solidFill>
                            <a:srgbClr val="663300"/>
                          </a:solidFill>
                        </a:rPr>
                        <a:t>Bread </a:t>
                      </a:r>
                      <a:r>
                        <a:rPr lang="en-US" sz="1400" b="1" dirty="0">
                          <a:solidFill>
                            <a:schemeClr val="accent2">
                              <a:lumMod val="75000"/>
                            </a:schemeClr>
                          </a:solidFill>
                        </a:rPr>
                        <a:t>(the only High 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20000"/>
                        <a:lumOff val="80000"/>
                      </a:schemeClr>
                    </a:solidFill>
                  </a:tcPr>
                </a:tc>
                <a:tc>
                  <a:txBody>
                    <a:bodyPr/>
                    <a:lstStyle/>
                    <a:p>
                      <a:pPr algn="l"/>
                      <a:r>
                        <a:rPr lang="en-US" b="1" dirty="0">
                          <a:solidFill>
                            <a:schemeClr val="accent2">
                              <a:lumMod val="50000"/>
                            </a:schemeClr>
                          </a:solidFill>
                        </a:rPr>
                        <a:t>Abib</a:t>
                      </a:r>
                      <a:r>
                        <a:rPr lang="en-US" b="1" baseline="0" dirty="0">
                          <a:solidFill>
                            <a:schemeClr val="accent2">
                              <a:lumMod val="50000"/>
                            </a:schemeClr>
                          </a:solidFill>
                        </a:rPr>
                        <a:t> 16</a:t>
                      </a:r>
                    </a:p>
                    <a:p>
                      <a:pPr algn="l"/>
                      <a:r>
                        <a:rPr lang="en-US" b="1" dirty="0">
                          <a:solidFill>
                            <a:schemeClr val="accent3">
                              <a:lumMod val="50000"/>
                            </a:schemeClr>
                          </a:solidFill>
                        </a:rPr>
                        <a:t>Apr 7 </a:t>
                      </a:r>
                      <a:endParaRPr lang="en-US" b="1" dirty="0">
                        <a:solidFill>
                          <a:schemeClr val="accent2">
                            <a:lumMod val="50000"/>
                          </a:schemeClr>
                        </a:solidFill>
                      </a:endParaRPr>
                    </a:p>
                    <a:p>
                      <a:r>
                        <a:rPr lang="en-US" b="1" dirty="0">
                          <a:solidFill>
                            <a:srgbClr val="663300"/>
                          </a:solidFill>
                        </a:rPr>
                        <a:t>#2 ULB</a:t>
                      </a:r>
                    </a:p>
                    <a:p>
                      <a:endParaRPr lang="en-US" b="1" dirty="0"/>
                    </a:p>
                    <a:p>
                      <a:endParaRPr lang="en-US" b="1" dirty="0"/>
                    </a:p>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17</a:t>
                      </a:r>
                    </a:p>
                    <a:p>
                      <a:pPr algn="l"/>
                      <a:r>
                        <a:rPr lang="en-US" b="1" dirty="0">
                          <a:solidFill>
                            <a:schemeClr val="accent3">
                              <a:lumMod val="50000"/>
                            </a:schemeClr>
                          </a:solidFill>
                        </a:rPr>
                        <a:t>Apr 8</a:t>
                      </a:r>
                      <a:endParaRPr lang="en-US" b="1" dirty="0">
                        <a:solidFill>
                          <a:schemeClr val="accent2">
                            <a:lumMod val="50000"/>
                          </a:schemeClr>
                        </a:solidFill>
                      </a:endParaRPr>
                    </a:p>
                    <a:p>
                      <a:r>
                        <a:rPr lang="en-US" b="1" dirty="0">
                          <a:solidFill>
                            <a:srgbClr val="663300"/>
                          </a:solidFill>
                        </a:rPr>
                        <a:t>#3 ULB</a:t>
                      </a:r>
                    </a:p>
                    <a:p>
                      <a:endParaRPr lang="en-US" b="1" dirty="0"/>
                    </a:p>
                    <a:p>
                      <a:endParaRPr lang="en-US" b="1" dirty="0"/>
                    </a:p>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18</a:t>
                      </a:r>
                    </a:p>
                    <a:p>
                      <a:pPr algn="l"/>
                      <a:r>
                        <a:rPr lang="en-US" b="1" dirty="0">
                          <a:solidFill>
                            <a:schemeClr val="accent3">
                              <a:lumMod val="50000"/>
                            </a:schemeClr>
                          </a:solidFill>
                        </a:rPr>
                        <a:t>Apr 9</a:t>
                      </a:r>
                      <a:endParaRPr lang="en-US" b="1" dirty="0">
                        <a:solidFill>
                          <a:schemeClr val="accent2">
                            <a:lumMod val="50000"/>
                          </a:schemeClr>
                        </a:solidFill>
                      </a:endParaRPr>
                    </a:p>
                    <a:p>
                      <a:r>
                        <a:rPr lang="en-US" b="1" dirty="0">
                          <a:solidFill>
                            <a:srgbClr val="663300"/>
                          </a:solidFill>
                        </a:rPr>
                        <a:t>#4 ULB</a:t>
                      </a:r>
                    </a:p>
                    <a:p>
                      <a:endParaRPr lang="en-US" b="1" dirty="0"/>
                    </a:p>
                    <a:p>
                      <a:endParaRPr lang="en-US" b="1" dirty="0"/>
                    </a:p>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72775">
                <a:tc>
                  <a:txBody>
                    <a:bodyPr/>
                    <a:lstStyle/>
                    <a:p>
                      <a:pPr algn="l"/>
                      <a:r>
                        <a:rPr lang="en-US" b="1" dirty="0">
                          <a:solidFill>
                            <a:schemeClr val="accent2">
                              <a:lumMod val="50000"/>
                            </a:schemeClr>
                          </a:solidFill>
                        </a:rPr>
                        <a:t>Abib 19</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10</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3300"/>
                          </a:solidFill>
                        </a:rPr>
                        <a:t>Wave Sheaf </a:t>
                      </a:r>
                      <a:br>
                        <a:rPr lang="en-US" b="1" dirty="0">
                          <a:solidFill>
                            <a:srgbClr val="003300"/>
                          </a:solidFill>
                        </a:rPr>
                      </a:br>
                      <a:r>
                        <a:rPr lang="en-US" b="1" dirty="0">
                          <a:solidFill>
                            <a:schemeClr val="accent2">
                              <a:lumMod val="50000"/>
                            </a:schemeClr>
                          </a:solidFill>
                        </a:rPr>
                        <a:t>&amp;</a:t>
                      </a:r>
                      <a:r>
                        <a:rPr lang="en-US" b="1" dirty="0"/>
                        <a:t> </a:t>
                      </a:r>
                      <a:r>
                        <a:rPr lang="en-US" b="1" dirty="0">
                          <a:solidFill>
                            <a:srgbClr val="663300"/>
                          </a:solidFill>
                        </a:rPr>
                        <a:t>#5 ULB</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Begin </a:t>
                      </a:r>
                      <a:br>
                        <a:rPr lang="en-US" b="1" dirty="0">
                          <a:solidFill>
                            <a:schemeClr val="accent3">
                              <a:lumMod val="50000"/>
                            </a:schemeClr>
                          </a:solidFill>
                        </a:rPr>
                      </a:br>
                      <a:r>
                        <a:rPr lang="en-US" b="1" dirty="0">
                          <a:solidFill>
                            <a:schemeClr val="accent3">
                              <a:lumMod val="50000"/>
                            </a:schemeClr>
                          </a:solidFill>
                        </a:rPr>
                        <a:t>Omer Count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3">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50000"/>
                            </a:schemeClr>
                          </a:solidFill>
                        </a:rPr>
                        <a:t>Abib 20</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11</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63300"/>
                          </a:solidFill>
                        </a:rPr>
                        <a:t>#6 ULB</a:t>
                      </a:r>
                    </a:p>
                    <a:p>
                      <a:endParaRPr lang="en-US" b="1" dirty="0"/>
                    </a:p>
                    <a:p>
                      <a:endParaRPr lang="en-US" b="1" dirty="0"/>
                    </a:p>
                    <a:p>
                      <a:endParaRPr lang="en-US" b="1" dirty="0"/>
                    </a:p>
                    <a:p>
                      <a:endParaRPr lang="en-US" b="1" dirty="0"/>
                    </a:p>
                    <a:p>
                      <a:endParaRPr lang="en-US" b="1" dirty="0"/>
                    </a:p>
                    <a:p>
                      <a:endParaRPr lang="en-US" b="1" dirty="0"/>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5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50000"/>
                            </a:schemeClr>
                          </a:solidFill>
                        </a:rPr>
                        <a:t>Abib 21</a:t>
                      </a:r>
                    </a:p>
                    <a:p>
                      <a:r>
                        <a:rPr lang="en-US" b="1" dirty="0">
                          <a:solidFill>
                            <a:schemeClr val="accent3">
                              <a:lumMod val="50000"/>
                            </a:schemeClr>
                          </a:solidFill>
                        </a:rPr>
                        <a:t>Apr 12</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63300"/>
                          </a:solidFill>
                        </a:rPr>
                        <a:t>#7 ULB &amp; </a:t>
                      </a:r>
                      <a:br>
                        <a:rPr lang="en-US" b="1" dirty="0">
                          <a:solidFill>
                            <a:srgbClr val="663300"/>
                          </a:solidFill>
                        </a:rPr>
                      </a:br>
                      <a:r>
                        <a:rPr lang="en-US" b="1" dirty="0">
                          <a:solidFill>
                            <a:srgbClr val="663300"/>
                          </a:solidFill>
                        </a:rPr>
                        <a:t>2</a:t>
                      </a:r>
                      <a:r>
                        <a:rPr lang="en-US" b="1" baseline="30000" dirty="0">
                          <a:solidFill>
                            <a:srgbClr val="663300"/>
                          </a:solidFill>
                        </a:rPr>
                        <a:t>nd</a:t>
                      </a:r>
                      <a:r>
                        <a:rPr lang="en-US" b="1" dirty="0">
                          <a:solidFill>
                            <a:srgbClr val="663300"/>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63300"/>
                          </a:solidFill>
                        </a:rPr>
                        <a:t>Feast </a:t>
                      </a:r>
                      <a:br>
                        <a:rPr lang="en-US" b="1" dirty="0">
                          <a:solidFill>
                            <a:srgbClr val="663300"/>
                          </a:solidFill>
                        </a:rPr>
                      </a:br>
                      <a:r>
                        <a:rPr lang="en-US" b="1" dirty="0">
                          <a:solidFill>
                            <a:srgbClr val="663300"/>
                          </a:solidFill>
                        </a:rPr>
                        <a:t>Sabbath </a:t>
                      </a:r>
                      <a:br>
                        <a:rPr lang="en-US" b="1" dirty="0">
                          <a:solidFill>
                            <a:srgbClr val="663300"/>
                          </a:solidFill>
                        </a:rPr>
                      </a:br>
                      <a:r>
                        <a:rPr lang="en-US" b="1" dirty="0">
                          <a:solidFill>
                            <a:srgbClr val="663300"/>
                          </a:solidFill>
                        </a:rPr>
                        <a:t>of ULB</a:t>
                      </a:r>
                      <a:endParaRPr lang="en-US" dirty="0"/>
                    </a:p>
                    <a:p>
                      <a:endParaRPr lang="en-US" dirty="0"/>
                    </a:p>
                    <a:p>
                      <a:endParaRPr lang="en-US" dirty="0"/>
                    </a:p>
                    <a:p>
                      <a:endParaRPr lang="en-US" dirty="0"/>
                    </a:p>
                    <a:p>
                      <a:r>
                        <a:rPr lang="en-US" b="1" dirty="0">
                          <a:solidFill>
                            <a:schemeClr val="accent3">
                              <a:lumMod val="50000"/>
                            </a:schemeClr>
                          </a:solidFill>
                        </a:rPr>
                        <a:t>Omer #3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50000"/>
                            </a:schemeClr>
                          </a:solidFill>
                        </a:rPr>
                        <a:t>Abib 22</a:t>
                      </a:r>
                    </a:p>
                    <a:p>
                      <a:r>
                        <a:rPr lang="en-US" b="1" dirty="0">
                          <a:solidFill>
                            <a:schemeClr val="accent3">
                              <a:lumMod val="50000"/>
                            </a:schemeClr>
                          </a:solidFill>
                        </a:rPr>
                        <a:t>Apr 13</a:t>
                      </a:r>
                      <a:endParaRPr lang="en-US" dirty="0"/>
                    </a:p>
                    <a:p>
                      <a:endParaRPr lang="en-US" dirty="0"/>
                    </a:p>
                    <a:p>
                      <a:endParaRPr lang="en-US" dirty="0"/>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Destination:</a:t>
                      </a:r>
                    </a:p>
                    <a:p>
                      <a:pPr marL="0" marR="0" indent="0" algn="r"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Troas</a:t>
                      </a:r>
                    </a:p>
                    <a:p>
                      <a:endParaRPr lang="en-US" dirty="0"/>
                    </a:p>
                    <a:p>
                      <a:endParaRPr lang="en-US" dirty="0"/>
                    </a:p>
                    <a:p>
                      <a:r>
                        <a:rPr lang="en-US" b="1" dirty="0">
                          <a:solidFill>
                            <a:schemeClr val="accent3">
                              <a:lumMod val="50000"/>
                            </a:schemeClr>
                          </a:solidFill>
                        </a:rPr>
                        <a:t> Omer #4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50000"/>
                            </a:schemeClr>
                          </a:solidFill>
                        </a:rPr>
                        <a:t>Abib 23</a:t>
                      </a:r>
                    </a:p>
                    <a:p>
                      <a:r>
                        <a:rPr lang="en-US" b="1" dirty="0">
                          <a:solidFill>
                            <a:schemeClr val="accent3">
                              <a:lumMod val="50000"/>
                            </a:schemeClr>
                          </a:solidFill>
                        </a:rPr>
                        <a:t>Apr 14</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solidFill>
                            <a:schemeClr val="accent3">
                              <a:lumMod val="50000"/>
                            </a:schemeClr>
                          </a:solidFill>
                        </a:rPr>
                        <a:t>Omer #5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50000"/>
                            </a:schemeClr>
                          </a:solidFill>
                        </a:rPr>
                        <a:t>Abib 24</a:t>
                      </a:r>
                    </a:p>
                    <a:p>
                      <a:r>
                        <a:rPr lang="en-US" b="1" dirty="0">
                          <a:solidFill>
                            <a:schemeClr val="accent3">
                              <a:lumMod val="50000"/>
                            </a:schemeClr>
                          </a:solidFill>
                        </a:rPr>
                        <a:t>Apr 15</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solidFill>
                            <a:schemeClr val="accent3">
                              <a:lumMod val="50000"/>
                            </a:schemeClr>
                          </a:solidFill>
                        </a:rPr>
                        <a:t>Omer #6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50000"/>
                            </a:schemeClr>
                          </a:solidFill>
                        </a:rPr>
                        <a:t>Abib 25</a:t>
                      </a:r>
                    </a:p>
                    <a:p>
                      <a:r>
                        <a:rPr lang="en-US" b="1" dirty="0">
                          <a:solidFill>
                            <a:schemeClr val="accent3">
                              <a:lumMod val="50000"/>
                            </a:schemeClr>
                          </a:solidFill>
                        </a:rPr>
                        <a:t>Apr 16</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solidFill>
                            <a:schemeClr val="accent3">
                              <a:lumMod val="50000"/>
                            </a:schemeClr>
                          </a:solidFill>
                        </a:rPr>
                        <a:t>Omer #7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8F3FF"/>
                    </a:solidFill>
                  </a:tcPr>
                </a:tc>
                <a:extLst>
                  <a:ext uri="{0D108BD9-81ED-4DB2-BD59-A6C34878D82A}">
                    <a16:rowId xmlns:a16="http://schemas.microsoft.com/office/drawing/2014/main" val="10002"/>
                  </a:ext>
                </a:extLst>
              </a:tr>
            </a:tbl>
          </a:graphicData>
        </a:graphic>
      </p:graphicFrame>
      <p:sp>
        <p:nvSpPr>
          <p:cNvPr id="6"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74</a:t>
            </a:fld>
            <a:endParaRPr lang="en-US" dirty="0"/>
          </a:p>
        </p:txBody>
      </p:sp>
      <p:sp>
        <p:nvSpPr>
          <p:cNvPr id="7" name="Content Placeholder 2"/>
          <p:cNvSpPr txBox="1">
            <a:spLocks/>
          </p:cNvSpPr>
          <p:nvPr/>
        </p:nvSpPr>
        <p:spPr>
          <a:xfrm>
            <a:off x="7366567" y="4181172"/>
            <a:ext cx="4044384" cy="863936"/>
          </a:xfrm>
          <a:prstGeom prst="rect">
            <a:avLst/>
          </a:prstGeom>
          <a:solidFill>
            <a:srgbClr val="CDE5FE"/>
          </a:solidFill>
          <a:scene3d>
            <a:camera prst="orthographicFront"/>
            <a:lightRig rig="threePt" dir="t"/>
          </a:scene3d>
          <a:sp3d>
            <a:bevelT w="114300" prst="artDeco"/>
          </a:sp3d>
        </p:spPr>
        <p:txBody>
          <a:bodyPr>
            <a:norm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lang="en-US" sz="1600" dirty="0">
                <a:solidFill>
                  <a:schemeClr val="tx2">
                    <a:lumMod val="75000"/>
                  </a:schemeClr>
                </a:solidFill>
              </a:rPr>
              <a:t>20:6  And we sailed away from </a:t>
            </a:r>
            <a:r>
              <a:rPr lang="en-US" sz="1600" b="1" dirty="0">
                <a:solidFill>
                  <a:schemeClr val="tx2">
                    <a:lumMod val="75000"/>
                  </a:schemeClr>
                </a:solidFill>
              </a:rPr>
              <a:t>Philippi</a:t>
            </a:r>
            <a:br>
              <a:rPr lang="en-US" sz="1600" b="1" dirty="0">
                <a:solidFill>
                  <a:schemeClr val="tx2">
                    <a:lumMod val="75000"/>
                  </a:schemeClr>
                </a:solidFill>
              </a:rPr>
            </a:br>
            <a:r>
              <a:rPr lang="en-US" sz="1600" dirty="0">
                <a:solidFill>
                  <a:schemeClr val="tx2">
                    <a:lumMod val="75000"/>
                  </a:schemeClr>
                </a:solidFill>
              </a:rPr>
              <a:t> </a:t>
            </a:r>
            <a:r>
              <a:rPr lang="en-US" sz="1600" b="1" u="sng" dirty="0">
                <a:solidFill>
                  <a:srgbClr val="663300"/>
                </a:solidFill>
              </a:rPr>
              <a:t>AFTER</a:t>
            </a:r>
            <a:r>
              <a:rPr lang="en-US" sz="1600" b="1" dirty="0">
                <a:solidFill>
                  <a:srgbClr val="663300"/>
                </a:solidFill>
              </a:rPr>
              <a:t> the days of unleavened bread,</a:t>
            </a:r>
            <a:br>
              <a:rPr lang="en-US" sz="1600" b="1" dirty="0">
                <a:solidFill>
                  <a:srgbClr val="663300"/>
                </a:solidFill>
              </a:rPr>
            </a:br>
            <a:r>
              <a:rPr lang="en-US" sz="1600" b="1" dirty="0">
                <a:solidFill>
                  <a:srgbClr val="663300"/>
                </a:solidFill>
              </a:rPr>
              <a:t> </a:t>
            </a:r>
            <a:r>
              <a:rPr lang="en-US" sz="1600" dirty="0">
                <a:solidFill>
                  <a:schemeClr val="tx2">
                    <a:lumMod val="75000"/>
                  </a:schemeClr>
                </a:solidFill>
              </a:rPr>
              <a:t>and came unto them to </a:t>
            </a:r>
            <a:r>
              <a:rPr lang="en-US" sz="1600" b="1" dirty="0">
                <a:solidFill>
                  <a:schemeClr val="tx2">
                    <a:lumMod val="75000"/>
                  </a:schemeClr>
                </a:solidFill>
              </a:rPr>
              <a:t>Troas</a:t>
            </a:r>
            <a:r>
              <a:rPr lang="en-US" sz="1600" dirty="0">
                <a:solidFill>
                  <a:schemeClr val="tx2">
                    <a:lumMod val="75000"/>
                  </a:schemeClr>
                </a:solidFill>
              </a:rPr>
              <a:t> in five days …</a:t>
            </a:r>
          </a:p>
        </p:txBody>
      </p:sp>
      <p:sp>
        <p:nvSpPr>
          <p:cNvPr id="8" name="Title 1"/>
          <p:cNvSpPr txBox="1">
            <a:spLocks/>
          </p:cNvSpPr>
          <p:nvPr/>
        </p:nvSpPr>
        <p:spPr>
          <a:xfrm>
            <a:off x="419100" y="38100"/>
            <a:ext cx="11766402"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bg2">
                    <a:lumMod val="50000"/>
                  </a:schemeClr>
                </a:solidFill>
              </a:rPr>
              <a:t>1</a:t>
            </a:r>
            <a:r>
              <a:rPr lang="en-US" sz="5400" b="1" baseline="30000" dirty="0">
                <a:solidFill>
                  <a:schemeClr val="bg2">
                    <a:lumMod val="50000"/>
                  </a:schemeClr>
                </a:solidFill>
              </a:rPr>
              <a:t>st</a:t>
            </a:r>
            <a:r>
              <a:rPr lang="en-US" sz="5400" b="1" dirty="0">
                <a:solidFill>
                  <a:schemeClr val="bg2">
                    <a:lumMod val="50000"/>
                  </a:schemeClr>
                </a:solidFill>
              </a:rPr>
              <a:t> Month ~ Abib ~ Leaving Philippi for Troas </a:t>
            </a:r>
            <a:endParaRPr lang="en-US" sz="3100" b="1" dirty="0">
              <a:solidFill>
                <a:schemeClr val="bg2">
                  <a:lumMod val="50000"/>
                </a:schemeClr>
              </a:solidFill>
            </a:endParaRPr>
          </a:p>
        </p:txBody>
      </p:sp>
      <p:pic>
        <p:nvPicPr>
          <p:cNvPr id="3074" name="Picture 2" descr="C:\Users\Rae\Desktop\ship 1b smal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5471022" y="3989799"/>
            <a:ext cx="1017260" cy="10638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Up Arrow 8"/>
          <p:cNvSpPr/>
          <p:nvPr/>
        </p:nvSpPr>
        <p:spPr>
          <a:xfrm rot="5400000">
            <a:off x="8326182" y="2641897"/>
            <a:ext cx="661985" cy="6622610"/>
          </a:xfrm>
          <a:prstGeom prst="upArrow">
            <a:avLst>
              <a:gd name="adj1" fmla="val 50000"/>
              <a:gd name="adj2" fmla="val 74689"/>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DAYS:</a:t>
            </a:r>
            <a:r>
              <a:rPr lang="en-US" sz="2400" b="1" dirty="0">
                <a:solidFill>
                  <a:schemeClr val="tx2">
                    <a:lumMod val="75000"/>
                  </a:schemeClr>
                </a:solidFill>
              </a:rPr>
              <a:t>  1                 2                       3                      4                       </a:t>
            </a:r>
          </a:p>
        </p:txBody>
      </p:sp>
      <p:pic>
        <p:nvPicPr>
          <p:cNvPr id="13" name="Picture 4" descr="C:\Users\Rae\Desktop\Paul's 3rd journey 4 edi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678" y="1823168"/>
            <a:ext cx="2587084" cy="1519924"/>
          </a:xfrm>
          <a:prstGeom prst="rect">
            <a:avLst/>
          </a:prstGeom>
          <a:noFill/>
          <a:ln w="38100">
            <a:solidFill>
              <a:srgbClr val="0070C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83200" y="3474720"/>
            <a:ext cx="0" cy="2935045"/>
          </a:xfrm>
          <a:prstGeom prst="straightConnector1">
            <a:avLst/>
          </a:prstGeom>
          <a:ln w="76200">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2" name="Picture 6" descr="C:\Users\Rae\Desktop\wheat 5 png.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93333" l="0" r="87582"/>
                    </a14:imgEffect>
                  </a14:imgLayer>
                </a14:imgProps>
              </a:ext>
              <a:ext uri="{28A0092B-C50C-407E-A947-70E740481C1C}">
                <a14:useLocalDpi xmlns:a14="http://schemas.microsoft.com/office/drawing/2010/main"/>
              </a:ext>
            </a:extLst>
          </a:blip>
          <a:srcRect/>
          <a:stretch>
            <a:fillRect/>
          </a:stretch>
        </p:blipFill>
        <p:spPr bwMode="auto">
          <a:xfrm flipH="1">
            <a:off x="1080233" y="4501380"/>
            <a:ext cx="961927" cy="169764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82063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 calcmode="lin" valueType="num">
                                      <p:cBhvr>
                                        <p:cTn id="9" dur="2000" fill="hold"/>
                                        <p:tgtEl>
                                          <p:spTgt spid="13"/>
                                        </p:tgtEl>
                                        <p:attrNameLst>
                                          <p:attrName>style.rotation</p:attrName>
                                        </p:attrNameLst>
                                      </p:cBhvr>
                                      <p:tavLst>
                                        <p:tav tm="0">
                                          <p:val>
                                            <p:fltVal val="90"/>
                                          </p:val>
                                        </p:tav>
                                        <p:tav tm="100000">
                                          <p:val>
                                            <p:fltVal val="0"/>
                                          </p:val>
                                        </p:tav>
                                      </p:tavLst>
                                    </p:anim>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 calcmode="lin" valueType="num">
                                      <p:cBhvr additive="base">
                                        <p:cTn id="28" dur="2000" fill="hold"/>
                                        <p:tgtEl>
                                          <p:spTgt spid="3074"/>
                                        </p:tgtEl>
                                        <p:attrNameLst>
                                          <p:attrName>ppt_x</p:attrName>
                                        </p:attrNameLst>
                                      </p:cBhvr>
                                      <p:tavLst>
                                        <p:tav tm="0">
                                          <p:val>
                                            <p:strVal val="0-#ppt_w/2"/>
                                          </p:val>
                                        </p:tav>
                                        <p:tav tm="100000">
                                          <p:val>
                                            <p:strVal val="#ppt_x"/>
                                          </p:val>
                                        </p:tav>
                                      </p:tavLst>
                                    </p:anim>
                                    <p:anim calcmode="lin" valueType="num">
                                      <p:cBhvr additive="base">
                                        <p:cTn id="29" dur="2000" fill="hold"/>
                                        <p:tgtEl>
                                          <p:spTgt spid="3074"/>
                                        </p:tgtEl>
                                        <p:attrNameLst>
                                          <p:attrName>ppt_y</p:attrName>
                                        </p:attrNameLst>
                                      </p:cBhvr>
                                      <p:tavLst>
                                        <p:tav tm="0">
                                          <p:val>
                                            <p:strVal val="#ppt_y"/>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arn(inVertic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304189945"/>
              </p:ext>
            </p:extLst>
          </p:nvPr>
        </p:nvGraphicFramePr>
        <p:xfrm>
          <a:off x="385905" y="719664"/>
          <a:ext cx="11452630" cy="584877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2813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72775">
                <a:tc>
                  <a:txBody>
                    <a:bodyPr/>
                    <a:lstStyle/>
                    <a:p>
                      <a:pPr algn="l"/>
                      <a:r>
                        <a:rPr lang="en-US" b="1" dirty="0">
                          <a:solidFill>
                            <a:schemeClr val="accent2">
                              <a:lumMod val="50000"/>
                            </a:schemeClr>
                          </a:solidFill>
                        </a:rPr>
                        <a:t>Abib 19</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10</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3300"/>
                          </a:solidFill>
                        </a:rPr>
                        <a:t>Wave Sheaf</a:t>
                      </a:r>
                      <a:br>
                        <a:rPr lang="en-US" b="1" dirty="0">
                          <a:solidFill>
                            <a:srgbClr val="003300"/>
                          </a:solidFill>
                        </a:rPr>
                      </a:br>
                      <a:r>
                        <a:rPr lang="en-US" b="1" dirty="0">
                          <a:solidFill>
                            <a:schemeClr val="accent3">
                              <a:lumMod val="50000"/>
                            </a:schemeClr>
                          </a:solidFill>
                        </a:rPr>
                        <a:t>Omer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3">
                        <a:lumMod val="60000"/>
                        <a:lumOff val="40000"/>
                      </a:schemeClr>
                    </a:solidFill>
                  </a:tcPr>
                </a:tc>
                <a:tc>
                  <a:txBody>
                    <a:bodyPr/>
                    <a:lstStyle/>
                    <a:p>
                      <a:pPr algn="l"/>
                      <a:r>
                        <a:rPr lang="en-US" b="1" dirty="0">
                          <a:solidFill>
                            <a:schemeClr val="accent2">
                              <a:lumMod val="50000"/>
                            </a:schemeClr>
                          </a:solidFill>
                        </a:rPr>
                        <a:t>Abib 20</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11</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r>
                        <a:rPr lang="en-US" b="1" dirty="0">
                          <a:solidFill>
                            <a:schemeClr val="accent3">
                              <a:lumMod val="50000"/>
                            </a:schemeClr>
                          </a:solidFill>
                        </a:rPr>
                        <a:t>Omer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21</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12</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63300"/>
                          </a:solidFill>
                        </a:rPr>
                        <a:t>#7 ULB </a:t>
                      </a:r>
                      <a:endParaRPr lang="en-US" b="1" dirty="0">
                        <a:solidFill>
                          <a:schemeClr val="accent3">
                            <a:lumMod val="50000"/>
                          </a:schemeClr>
                        </a:solidFill>
                      </a:endParaRPr>
                    </a:p>
                    <a:p>
                      <a:r>
                        <a:rPr lang="en-US" b="1" dirty="0">
                          <a:solidFill>
                            <a:schemeClr val="accent3">
                              <a:lumMod val="50000"/>
                            </a:schemeClr>
                          </a:solidFill>
                        </a:rPr>
                        <a:t>Omer #3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20000"/>
                        <a:lumOff val="80000"/>
                      </a:schemeClr>
                    </a:solidFill>
                  </a:tcPr>
                </a:tc>
                <a:tc>
                  <a:txBody>
                    <a:bodyPr/>
                    <a:lstStyle/>
                    <a:p>
                      <a:pPr algn="l"/>
                      <a:r>
                        <a:rPr lang="en-US" b="1" dirty="0">
                          <a:solidFill>
                            <a:schemeClr val="accent2">
                              <a:lumMod val="50000"/>
                            </a:schemeClr>
                          </a:solidFill>
                        </a:rPr>
                        <a:t>Abib 22</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13</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r>
                        <a:rPr lang="en-US" b="1" dirty="0">
                          <a:solidFill>
                            <a:schemeClr val="accent3">
                              <a:lumMod val="50000"/>
                            </a:schemeClr>
                          </a:solidFill>
                        </a:rPr>
                        <a:t>Omer #4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23</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r>
                        <a:rPr lang="en-US" b="1" dirty="0">
                          <a:solidFill>
                            <a:schemeClr val="accent3">
                              <a:lumMod val="50000"/>
                            </a:schemeClr>
                          </a:solidFill>
                        </a:rPr>
                        <a:t>Omer #5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24</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r>
                        <a:rPr lang="en-US" b="1" dirty="0">
                          <a:solidFill>
                            <a:schemeClr val="accent3">
                              <a:lumMod val="50000"/>
                            </a:schemeClr>
                          </a:solidFill>
                        </a:rPr>
                        <a:t>Omer #6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25</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r>
                        <a:rPr lang="en-US" b="1" dirty="0">
                          <a:solidFill>
                            <a:schemeClr val="accent3">
                              <a:lumMod val="50000"/>
                            </a:schemeClr>
                          </a:solidFill>
                        </a:rPr>
                        <a:t>Omer #7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72775">
                <a:tc>
                  <a:txBody>
                    <a:bodyPr/>
                    <a:lstStyle/>
                    <a:p>
                      <a:r>
                        <a:rPr lang="en-US" b="1" dirty="0">
                          <a:solidFill>
                            <a:schemeClr val="accent2">
                              <a:lumMod val="50000"/>
                            </a:schemeClr>
                          </a:solidFill>
                        </a:rPr>
                        <a:t>Abib</a:t>
                      </a:r>
                      <a:r>
                        <a:rPr lang="en-US" b="1" baseline="0" dirty="0">
                          <a:solidFill>
                            <a:schemeClr val="accent2">
                              <a:lumMod val="50000"/>
                            </a:schemeClr>
                          </a:solidFill>
                        </a:rPr>
                        <a:t> 26</a:t>
                      </a:r>
                    </a:p>
                    <a:p>
                      <a:r>
                        <a:rPr lang="en-US" b="1" dirty="0">
                          <a:solidFill>
                            <a:schemeClr val="accent3">
                              <a:lumMod val="50000"/>
                            </a:schemeClr>
                          </a:solidFill>
                        </a:rPr>
                        <a:t>Apr 17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2">
                            <a:lumMod val="75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2">
                            <a:lumMod val="75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2">
                            <a:lumMod val="75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2">
                            <a:lumMod val="75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2">
                            <a:lumMod val="75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Arrival:</a:t>
                      </a:r>
                    </a:p>
                    <a:p>
                      <a:pPr marL="0" marR="0" indent="0" algn="r"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Troas</a:t>
                      </a:r>
                    </a:p>
                    <a:p>
                      <a:endParaRPr lang="en-US" b="1" dirty="0">
                        <a:solidFill>
                          <a:schemeClr val="accent3">
                            <a:lumMod val="50000"/>
                          </a:schemeClr>
                        </a:solidFill>
                      </a:endParaRPr>
                    </a:p>
                    <a:p>
                      <a:r>
                        <a:rPr lang="en-US" b="1" dirty="0">
                          <a:solidFill>
                            <a:schemeClr val="accent3">
                              <a:lumMod val="50000"/>
                            </a:schemeClr>
                          </a:solidFill>
                        </a:rPr>
                        <a:t>Omer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b="1" dirty="0">
                          <a:solidFill>
                            <a:schemeClr val="accent2">
                              <a:lumMod val="50000"/>
                            </a:schemeClr>
                          </a:solidFill>
                        </a:rPr>
                        <a:t>Abib</a:t>
                      </a:r>
                      <a:r>
                        <a:rPr lang="en-US" b="1" baseline="0" dirty="0">
                          <a:solidFill>
                            <a:schemeClr val="accent2">
                              <a:lumMod val="50000"/>
                            </a:schemeClr>
                          </a:solidFill>
                        </a:rPr>
                        <a:t> 27</a:t>
                      </a:r>
                    </a:p>
                    <a:p>
                      <a:r>
                        <a:rPr lang="en-US" b="1" dirty="0">
                          <a:solidFill>
                            <a:schemeClr val="accent3">
                              <a:lumMod val="50000"/>
                            </a:schemeClr>
                          </a:solidFill>
                        </a:rPr>
                        <a:t>Apr 18</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Troas Day 1</a:t>
                      </a:r>
                      <a:br>
                        <a:rPr lang="en-US" b="0" dirty="0">
                          <a:solidFill>
                            <a:schemeClr val="tx2">
                              <a:lumMod val="75000"/>
                            </a:schemeClr>
                          </a:solidFill>
                          <a:latin typeface="MV Boli" pitchFamily="2" charset="0"/>
                          <a:cs typeface="MV Boli" pitchFamily="2" charset="0"/>
                        </a:rPr>
                      </a:br>
                      <a:r>
                        <a:rPr lang="en-US" sz="1800" b="0" dirty="0">
                          <a:solidFill>
                            <a:schemeClr val="tx2">
                              <a:lumMod val="75000"/>
                            </a:schemeClr>
                          </a:solidFill>
                          <a:latin typeface="MV Boli" pitchFamily="2" charset="0"/>
                          <a:cs typeface="MV Boli" pitchFamily="2" charset="0"/>
                        </a:rPr>
                        <a:t>[</a:t>
                      </a:r>
                      <a:r>
                        <a:rPr lang="en-US" sz="1600" b="0" dirty="0">
                          <a:solidFill>
                            <a:schemeClr val="tx2">
                              <a:lumMod val="75000"/>
                            </a:schemeClr>
                          </a:solidFill>
                          <a:latin typeface="MV Boli" pitchFamily="2" charset="0"/>
                          <a:cs typeface="MV Boli" pitchFamily="2" charset="0"/>
                        </a:rPr>
                        <a:t>Abide 7 days</a:t>
                      </a:r>
                      <a:r>
                        <a:rPr lang="en-US" sz="1800" b="0" dirty="0">
                          <a:solidFill>
                            <a:schemeClr val="tx2">
                              <a:lumMod val="75000"/>
                            </a:schemeClr>
                          </a:solidFill>
                          <a:latin typeface="MV Boli" pitchFamily="2" charset="0"/>
                          <a:cs typeface="MV Boli" pitchFamily="2" charset="0"/>
                        </a:rPr>
                        <a:t>]</a:t>
                      </a:r>
                      <a:endParaRPr lang="en-US" sz="1800" dirty="0"/>
                    </a:p>
                    <a:p>
                      <a:r>
                        <a:rPr lang="en-US" b="1" dirty="0">
                          <a:solidFill>
                            <a:schemeClr val="accent3">
                              <a:lumMod val="50000"/>
                            </a:schemeClr>
                          </a:solidFill>
                        </a:rPr>
                        <a:t>Omer #</a:t>
                      </a:r>
                      <a:r>
                        <a:rPr lang="en-US" b="1" baseline="0" dirty="0">
                          <a:solidFill>
                            <a:schemeClr val="accent3">
                              <a:lumMod val="50000"/>
                            </a:schemeClr>
                          </a:solidFill>
                        </a:rPr>
                        <a:t>9  </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b="1" dirty="0" err="1">
                          <a:solidFill>
                            <a:schemeClr val="accent2">
                              <a:lumMod val="50000"/>
                            </a:schemeClr>
                          </a:solidFill>
                        </a:rPr>
                        <a:t>Abib</a:t>
                      </a:r>
                      <a:r>
                        <a:rPr lang="en-US" b="1" baseline="0" dirty="0">
                          <a:solidFill>
                            <a:schemeClr val="accent2">
                              <a:lumMod val="50000"/>
                            </a:schemeClr>
                          </a:solidFill>
                        </a:rPr>
                        <a:t> 28</a:t>
                      </a:r>
                    </a:p>
                    <a:p>
                      <a:r>
                        <a:rPr lang="en-US" b="1" dirty="0">
                          <a:solidFill>
                            <a:schemeClr val="accent3">
                              <a:lumMod val="50000"/>
                            </a:schemeClr>
                          </a:solidFill>
                        </a:rPr>
                        <a:t>Apr 19</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0" dirty="0">
                          <a:solidFill>
                            <a:schemeClr val="tx2">
                              <a:lumMod val="75000"/>
                            </a:schemeClr>
                          </a:solidFill>
                          <a:latin typeface="MV Boli" pitchFamily="2" charset="0"/>
                          <a:cs typeface="MV Boli" pitchFamily="2" charset="0"/>
                        </a:rPr>
                        <a:t>Troas Day 2</a:t>
                      </a:r>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b="1" dirty="0" err="1">
                          <a:solidFill>
                            <a:schemeClr val="accent2">
                              <a:lumMod val="50000"/>
                            </a:schemeClr>
                          </a:solidFill>
                        </a:rPr>
                        <a:t>Abib</a:t>
                      </a:r>
                      <a:r>
                        <a:rPr lang="en-US" b="1" baseline="0" dirty="0">
                          <a:solidFill>
                            <a:schemeClr val="accent2">
                              <a:lumMod val="50000"/>
                            </a:schemeClr>
                          </a:solidFill>
                        </a:rPr>
                        <a:t> 29</a:t>
                      </a:r>
                    </a:p>
                    <a:p>
                      <a:r>
                        <a:rPr lang="en-US" b="1" dirty="0">
                          <a:solidFill>
                            <a:schemeClr val="accent3">
                              <a:lumMod val="50000"/>
                            </a:schemeClr>
                          </a:solidFill>
                        </a:rPr>
                        <a:t>Apr 20</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0" dirty="0">
                          <a:solidFill>
                            <a:schemeClr val="tx2">
                              <a:lumMod val="75000"/>
                            </a:schemeClr>
                          </a:solidFill>
                          <a:latin typeface="MV Boli" pitchFamily="2" charset="0"/>
                          <a:cs typeface="MV Boli" pitchFamily="2" charset="0"/>
                        </a:rPr>
                        <a:t>Troas Day 3</a:t>
                      </a:r>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b="1" dirty="0" err="1">
                          <a:solidFill>
                            <a:schemeClr val="accent2">
                              <a:lumMod val="50000"/>
                            </a:schemeClr>
                          </a:solidFill>
                        </a:rPr>
                        <a:t>Abib</a:t>
                      </a:r>
                      <a:r>
                        <a:rPr lang="en-US" b="1" baseline="0" dirty="0">
                          <a:solidFill>
                            <a:schemeClr val="accent2">
                              <a:lumMod val="50000"/>
                            </a:schemeClr>
                          </a:solidFill>
                        </a:rPr>
                        <a:t> 30</a:t>
                      </a:r>
                    </a:p>
                    <a:p>
                      <a:r>
                        <a:rPr lang="en-US" b="1" dirty="0">
                          <a:solidFill>
                            <a:schemeClr val="accent3">
                              <a:lumMod val="50000"/>
                            </a:schemeClr>
                          </a:solidFill>
                        </a:rPr>
                        <a:t>Apr 21</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0" dirty="0">
                          <a:solidFill>
                            <a:schemeClr val="tx2">
                              <a:lumMod val="75000"/>
                            </a:schemeClr>
                          </a:solidFill>
                          <a:latin typeface="MV Boli" pitchFamily="2" charset="0"/>
                          <a:cs typeface="MV Boli" pitchFamily="2" charset="0"/>
                        </a:rPr>
                        <a:t>Troas Day 4</a:t>
                      </a:r>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b="1" baseline="0" dirty="0">
                          <a:solidFill>
                            <a:schemeClr val="accent5">
                              <a:lumMod val="50000"/>
                            </a:schemeClr>
                          </a:solidFill>
                        </a:rPr>
                        <a:t>Zif 1 </a:t>
                      </a:r>
                    </a:p>
                    <a:p>
                      <a:r>
                        <a:rPr lang="en-US" b="1" dirty="0">
                          <a:solidFill>
                            <a:schemeClr val="accent3">
                              <a:lumMod val="50000"/>
                            </a:schemeClr>
                          </a:solidFill>
                        </a:rPr>
                        <a:t>Apr 22</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0" dirty="0">
                          <a:solidFill>
                            <a:schemeClr val="tx2">
                              <a:lumMod val="75000"/>
                            </a:schemeClr>
                          </a:solidFill>
                          <a:latin typeface="MV Boli" pitchFamily="2" charset="0"/>
                          <a:cs typeface="MV Boli" pitchFamily="2" charset="0"/>
                        </a:rPr>
                        <a:t>Troas Day 5</a:t>
                      </a:r>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err="1">
                          <a:solidFill>
                            <a:schemeClr val="accent5">
                              <a:lumMod val="50000"/>
                            </a:schemeClr>
                          </a:solidFill>
                        </a:rPr>
                        <a:t>Zif</a:t>
                      </a:r>
                      <a:r>
                        <a:rPr lang="en-US" b="1" baseline="0" dirty="0">
                          <a:solidFill>
                            <a:schemeClr val="accent5">
                              <a:lumMod val="50000"/>
                            </a:schemeClr>
                          </a:solidFill>
                        </a:rPr>
                        <a:t> 2 </a:t>
                      </a:r>
                    </a:p>
                    <a:p>
                      <a:r>
                        <a:rPr lang="en-US" b="1" dirty="0">
                          <a:solidFill>
                            <a:schemeClr val="accent3">
                              <a:lumMod val="50000"/>
                            </a:schemeClr>
                          </a:solidFill>
                        </a:rPr>
                        <a:t>Apr 23</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0" dirty="0">
                          <a:solidFill>
                            <a:schemeClr val="tx2">
                              <a:lumMod val="75000"/>
                            </a:schemeClr>
                          </a:solidFill>
                          <a:latin typeface="MV Boli" pitchFamily="2" charset="0"/>
                          <a:cs typeface="MV Boli" pitchFamily="2" charset="0"/>
                        </a:rPr>
                        <a:t>Troas Day 6</a:t>
                      </a:r>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75</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bg2">
                    <a:lumMod val="50000"/>
                  </a:schemeClr>
                </a:solidFill>
              </a:rPr>
              <a:t>1</a:t>
            </a:r>
            <a:r>
              <a:rPr lang="en-US" sz="5400" b="1" baseline="30000" dirty="0">
                <a:solidFill>
                  <a:schemeClr val="bg2">
                    <a:lumMod val="50000"/>
                  </a:schemeClr>
                </a:solidFill>
              </a:rPr>
              <a:t>st</a:t>
            </a:r>
            <a:r>
              <a:rPr lang="en-US" sz="5400" b="1" dirty="0">
                <a:solidFill>
                  <a:schemeClr val="bg2">
                    <a:lumMod val="50000"/>
                  </a:schemeClr>
                </a:solidFill>
              </a:rPr>
              <a:t> Month </a:t>
            </a:r>
            <a:r>
              <a:rPr lang="en-US" sz="4100" b="1" dirty="0">
                <a:solidFill>
                  <a:schemeClr val="bg2">
                    <a:lumMod val="50000"/>
                  </a:schemeClr>
                </a:solidFill>
              </a:rPr>
              <a:t>[Abib] </a:t>
            </a:r>
            <a:r>
              <a:rPr lang="en-US" sz="5400" b="1" dirty="0">
                <a:solidFill>
                  <a:schemeClr val="tx1">
                    <a:lumMod val="65000"/>
                    <a:lumOff val="35000"/>
                  </a:schemeClr>
                </a:solidFill>
              </a:rPr>
              <a:t>to</a:t>
            </a:r>
            <a:r>
              <a:rPr lang="en-US" sz="5400" b="1" dirty="0">
                <a:solidFill>
                  <a:schemeClr val="accent2">
                    <a:lumMod val="60000"/>
                    <a:lumOff val="40000"/>
                  </a:schemeClr>
                </a:solidFill>
              </a:rPr>
              <a:t> </a:t>
            </a:r>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a:t>
            </a:r>
            <a:r>
              <a:rPr lang="en-US" sz="4100" b="1" dirty="0">
                <a:solidFill>
                  <a:schemeClr val="accent5"/>
                </a:solidFill>
              </a:rPr>
              <a:t>[Zif] </a:t>
            </a:r>
            <a:r>
              <a:rPr lang="en-US" sz="2300" b="1" dirty="0">
                <a:solidFill>
                  <a:schemeClr val="accent5"/>
                </a:solidFill>
              </a:rPr>
              <a:t> </a:t>
            </a:r>
            <a:endParaRPr lang="en-US" sz="5400" b="1" dirty="0">
              <a:solidFill>
                <a:schemeClr val="accent5"/>
              </a:solidFill>
            </a:endParaRPr>
          </a:p>
        </p:txBody>
      </p:sp>
      <p:sp>
        <p:nvSpPr>
          <p:cNvPr id="14" name="Striped Right Arrow 13"/>
          <p:cNvSpPr/>
          <p:nvPr/>
        </p:nvSpPr>
        <p:spPr>
          <a:xfrm>
            <a:off x="419100" y="4328159"/>
            <a:ext cx="1623060" cy="731521"/>
          </a:xfrm>
          <a:prstGeom prst="stripedRightArrow">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 #5 </a:t>
            </a:r>
            <a:endParaRPr lang="en-US" sz="2400" b="1" dirty="0">
              <a:solidFill>
                <a:schemeClr val="tx2">
                  <a:lumMod val="75000"/>
                </a:schemeClr>
              </a:solidFill>
            </a:endParaRPr>
          </a:p>
        </p:txBody>
      </p:sp>
      <p:pic>
        <p:nvPicPr>
          <p:cNvPr id="15" name="Picture 2" descr="C:\Users\Rae\Desktop\ship 1b smal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571500" y="3329917"/>
            <a:ext cx="1017260" cy="10638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2145029" y="4289246"/>
            <a:ext cx="6257291" cy="760274"/>
          </a:xfrm>
          <a:prstGeom prst="rect">
            <a:avLst/>
          </a:prstGeom>
          <a:solidFill>
            <a:srgbClr val="CDE5FE"/>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lang="en-US" sz="2000" b="1" dirty="0">
                <a:solidFill>
                  <a:schemeClr val="tx2">
                    <a:lumMod val="75000"/>
                  </a:schemeClr>
                </a:solidFill>
              </a:rPr>
              <a:t>20:6</a:t>
            </a:r>
            <a:r>
              <a:rPr lang="en-US" sz="2000" dirty="0">
                <a:solidFill>
                  <a:schemeClr val="tx2">
                    <a:lumMod val="75000"/>
                  </a:schemeClr>
                </a:solidFill>
              </a:rPr>
              <a:t> … and came unto them to </a:t>
            </a:r>
            <a:r>
              <a:rPr lang="en-US" sz="2000" b="1" dirty="0">
                <a:solidFill>
                  <a:schemeClr val="tx2">
                    <a:lumMod val="75000"/>
                  </a:schemeClr>
                </a:solidFill>
              </a:rPr>
              <a:t>Troas</a:t>
            </a:r>
            <a:r>
              <a:rPr lang="en-US" sz="2000" dirty="0">
                <a:solidFill>
                  <a:schemeClr val="tx2">
                    <a:lumMod val="75000"/>
                  </a:schemeClr>
                </a:solidFill>
              </a:rPr>
              <a:t> in five days; </a:t>
            </a:r>
            <a:br>
              <a:rPr lang="en-US" sz="2000" dirty="0">
                <a:solidFill>
                  <a:schemeClr val="tx2">
                    <a:lumMod val="75000"/>
                  </a:schemeClr>
                </a:solidFill>
              </a:rPr>
            </a:br>
            <a:r>
              <a:rPr lang="en-US" sz="2000" dirty="0">
                <a:solidFill>
                  <a:schemeClr val="tx2">
                    <a:lumMod val="75000"/>
                  </a:schemeClr>
                </a:solidFill>
              </a:rPr>
              <a:t>where we abode </a:t>
            </a:r>
            <a:r>
              <a:rPr lang="en-US" sz="2000" b="1" u="sng" dirty="0">
                <a:solidFill>
                  <a:schemeClr val="tx2">
                    <a:lumMod val="75000"/>
                  </a:schemeClr>
                </a:solidFill>
              </a:rPr>
              <a:t>seven da</a:t>
            </a:r>
            <a:r>
              <a:rPr lang="en-US" sz="2000" b="1" dirty="0">
                <a:solidFill>
                  <a:schemeClr val="tx2">
                    <a:lumMod val="75000"/>
                  </a:schemeClr>
                </a:solidFill>
              </a:rPr>
              <a:t>y</a:t>
            </a:r>
            <a:r>
              <a:rPr lang="en-US" sz="2000" b="1" u="sng" dirty="0">
                <a:solidFill>
                  <a:schemeClr val="tx2">
                    <a:lumMod val="75000"/>
                  </a:schemeClr>
                </a:solidFill>
              </a:rPr>
              <a:t>s</a:t>
            </a:r>
            <a:r>
              <a:rPr lang="en-US" sz="2000" dirty="0">
                <a:solidFill>
                  <a:schemeClr val="tx2">
                    <a:lumMod val="75000"/>
                  </a:schemeClr>
                </a:solidFill>
              </a:rPr>
              <a:t> </a:t>
            </a:r>
            <a:r>
              <a:rPr lang="en-US" sz="1600" dirty="0">
                <a:solidFill>
                  <a:schemeClr val="tx2">
                    <a:lumMod val="75000"/>
                  </a:schemeClr>
                </a:solidFill>
              </a:rPr>
              <a:t>[including Abib 27-Zif 3].</a:t>
            </a:r>
          </a:p>
        </p:txBody>
      </p:sp>
      <p:pic>
        <p:nvPicPr>
          <p:cNvPr id="18" name="Picture 3" descr="C:\Users\Rae\Desktop\Paul &amp; Pentecost\Paul's 3rd journey 3a.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66479" y="2738722"/>
            <a:ext cx="2612391" cy="2856215"/>
          </a:xfrm>
          <a:prstGeom prst="rect">
            <a:avLst/>
          </a:prstGeom>
          <a:no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9" name="Picture 6" descr="C:\Users\Rae\Desktop\wheat 5 png.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93333" l="0" r="87582"/>
                    </a14:imgEffect>
                  </a14:imgLayer>
                </a14:imgProps>
              </a:ext>
              <a:ext uri="{28A0092B-C50C-407E-A947-70E740481C1C}">
                <a14:useLocalDpi xmlns:a14="http://schemas.microsoft.com/office/drawing/2010/main"/>
              </a:ext>
            </a:extLst>
          </a:blip>
          <a:srcRect/>
          <a:stretch>
            <a:fillRect/>
          </a:stretch>
        </p:blipFill>
        <p:spPr bwMode="auto">
          <a:xfrm flipH="1">
            <a:off x="1559560" y="1512237"/>
            <a:ext cx="579119" cy="102205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Up Arrow 9"/>
          <p:cNvSpPr/>
          <p:nvPr/>
        </p:nvSpPr>
        <p:spPr>
          <a:xfrm rot="5400000">
            <a:off x="8351035" y="-1130433"/>
            <a:ext cx="594312" cy="6622610"/>
          </a:xfrm>
          <a:prstGeom prst="upArrow">
            <a:avLst>
              <a:gd name="adj1" fmla="val 50000"/>
              <a:gd name="adj2" fmla="val 74689"/>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DAYS:</a:t>
            </a:r>
            <a:r>
              <a:rPr lang="en-US" sz="2400" b="1" dirty="0">
                <a:solidFill>
                  <a:schemeClr val="tx2">
                    <a:lumMod val="75000"/>
                  </a:schemeClr>
                </a:solidFill>
              </a:rPr>
              <a:t>  1                 2                       3                      4                       </a:t>
            </a:r>
          </a:p>
        </p:txBody>
      </p:sp>
      <p:cxnSp>
        <p:nvCxnSpPr>
          <p:cNvPr id="17" name="Straight Arrow Connector 16"/>
          <p:cNvCxnSpPr/>
          <p:nvPr/>
        </p:nvCxnSpPr>
        <p:spPr>
          <a:xfrm flipH="1">
            <a:off x="5273674" y="1520350"/>
            <a:ext cx="9526" cy="1124238"/>
          </a:xfrm>
          <a:prstGeom prst="straightConnector1">
            <a:avLst/>
          </a:prstGeom>
          <a:ln w="76200">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54802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250"/>
                                        <p:tgtEl>
                                          <p:spTgt spid="14"/>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500" fill="hold"/>
                                        <p:tgtEl>
                                          <p:spTgt spid="15"/>
                                        </p:tgtEl>
                                        <p:attrNameLst>
                                          <p:attrName>ppt_x</p:attrName>
                                        </p:attrNameLst>
                                      </p:cBhvr>
                                      <p:tavLst>
                                        <p:tav tm="0">
                                          <p:val>
                                            <p:strVal val="0-#ppt_w/2"/>
                                          </p:val>
                                        </p:tav>
                                        <p:tav tm="100000">
                                          <p:val>
                                            <p:strVal val="#ppt_x"/>
                                          </p:val>
                                        </p:tav>
                                      </p:tavLst>
                                    </p:anim>
                                    <p:anim calcmode="lin" valueType="num">
                                      <p:cBhvr additive="base">
                                        <p:cTn id="11" dur="1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751455206"/>
              </p:ext>
            </p:extLst>
          </p:nvPr>
        </p:nvGraphicFramePr>
        <p:xfrm>
          <a:off x="385905" y="719664"/>
          <a:ext cx="11452630" cy="558969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2813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pPr algn="l"/>
                      <a:r>
                        <a:rPr lang="en-US" b="1" dirty="0">
                          <a:solidFill>
                            <a:schemeClr val="accent2">
                              <a:lumMod val="50000"/>
                            </a:schemeClr>
                          </a:solidFill>
                        </a:rPr>
                        <a:t>Abib 26</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17</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27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18</a:t>
                      </a:r>
                    </a:p>
                    <a:p>
                      <a:r>
                        <a:rPr lang="en-US" b="1" dirty="0">
                          <a:solidFill>
                            <a:schemeClr val="accent3">
                              <a:lumMod val="50000"/>
                            </a:schemeClr>
                          </a:solidFill>
                        </a:rPr>
                        <a:t>Omer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28</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19</a:t>
                      </a:r>
                    </a:p>
                    <a:p>
                      <a:r>
                        <a:rPr lang="en-US" b="1" dirty="0">
                          <a:solidFill>
                            <a:schemeClr val="accent3">
                              <a:lumMod val="50000"/>
                            </a:schemeClr>
                          </a:solidFill>
                        </a:rPr>
                        <a:t>Omer #10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29</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20</a:t>
                      </a:r>
                    </a:p>
                    <a:p>
                      <a:r>
                        <a:rPr lang="en-US" b="1" dirty="0">
                          <a:solidFill>
                            <a:schemeClr val="accent3">
                              <a:lumMod val="50000"/>
                            </a:schemeClr>
                          </a:solidFill>
                        </a:rPr>
                        <a:t>Omer #11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30</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21</a:t>
                      </a:r>
                    </a:p>
                    <a:p>
                      <a:r>
                        <a:rPr lang="en-US" b="1" dirty="0">
                          <a:solidFill>
                            <a:schemeClr val="accent3">
                              <a:lumMod val="50000"/>
                            </a:schemeClr>
                          </a:solidFill>
                        </a:rPr>
                        <a:t>Omer #12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baseline="0" dirty="0">
                          <a:solidFill>
                            <a:schemeClr val="accent5">
                              <a:lumMod val="50000"/>
                            </a:schemeClr>
                          </a:solidFill>
                        </a:rPr>
                        <a:t>Zif 1 </a:t>
                      </a:r>
                    </a:p>
                    <a:p>
                      <a:r>
                        <a:rPr lang="en-US" b="1" dirty="0">
                          <a:solidFill>
                            <a:schemeClr val="accent3">
                              <a:lumMod val="50000"/>
                            </a:schemeClr>
                          </a:solidFill>
                        </a:rPr>
                        <a:t>Apr 22</a:t>
                      </a:r>
                    </a:p>
                    <a:p>
                      <a:r>
                        <a:rPr lang="en-US" b="1" dirty="0">
                          <a:solidFill>
                            <a:schemeClr val="accent3">
                              <a:lumMod val="50000"/>
                            </a:schemeClr>
                          </a:solidFill>
                        </a:rPr>
                        <a:t>Omer #13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 </a:t>
                      </a:r>
                    </a:p>
                    <a:p>
                      <a:r>
                        <a:rPr lang="en-US" b="1" dirty="0">
                          <a:solidFill>
                            <a:schemeClr val="accent3">
                              <a:lumMod val="50000"/>
                            </a:schemeClr>
                          </a:solidFill>
                        </a:rPr>
                        <a:t>Apr 23</a:t>
                      </a:r>
                    </a:p>
                    <a:p>
                      <a:r>
                        <a:rPr lang="en-US" b="1" dirty="0">
                          <a:solidFill>
                            <a:schemeClr val="accent3">
                              <a:lumMod val="50000"/>
                            </a:schemeClr>
                          </a:solidFill>
                        </a:rPr>
                        <a:t>Omer #14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3</a:t>
                      </a:r>
                    </a:p>
                    <a:p>
                      <a:r>
                        <a:rPr lang="en-US" b="1" dirty="0">
                          <a:solidFill>
                            <a:schemeClr val="accent3">
                              <a:lumMod val="50000"/>
                            </a:schemeClr>
                          </a:solidFill>
                        </a:rPr>
                        <a:t>Apr 24</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Acts 20:7</a:t>
                      </a:r>
                      <a:endParaRPr lang="en-US" b="1" dirty="0">
                        <a:solidFill>
                          <a:schemeClr val="accent3">
                            <a:lumMod val="50000"/>
                          </a:schemeClr>
                        </a:solidFill>
                      </a:endParaRPr>
                    </a:p>
                    <a:p>
                      <a:r>
                        <a:rPr lang="en-US" b="1" dirty="0">
                          <a:solidFill>
                            <a:schemeClr val="accent3">
                              <a:lumMod val="50000"/>
                            </a:schemeClr>
                          </a:solidFill>
                        </a:rPr>
                        <a:t>Paul’s sermon all night long till </a:t>
                      </a:r>
                      <a:r>
                        <a:rPr lang="en-US" b="1" dirty="0">
                          <a:solidFill>
                            <a:srgbClr val="A50021"/>
                          </a:solidFill>
                        </a:rPr>
                        <a:t>dawn</a:t>
                      </a:r>
                      <a:r>
                        <a:rPr lang="en-US" b="1" dirty="0">
                          <a:solidFill>
                            <a:schemeClr val="accent3">
                              <a:lumMod val="50000"/>
                            </a:schemeClr>
                          </a:solidFill>
                        </a:rPr>
                        <a:t> in </a:t>
                      </a:r>
                      <a:r>
                        <a:rPr lang="en-US" b="0" dirty="0">
                          <a:solidFill>
                            <a:schemeClr val="tx2">
                              <a:lumMod val="75000"/>
                            </a:schemeClr>
                          </a:solidFill>
                          <a:latin typeface="MV Boli" pitchFamily="2" charset="0"/>
                          <a:cs typeface="MV Boli" pitchFamily="2" charset="0"/>
                        </a:rPr>
                        <a:t>Troas </a:t>
                      </a:r>
                      <a:r>
                        <a:rPr lang="en-US" b="1" dirty="0">
                          <a:solidFill>
                            <a:schemeClr val="accent3">
                              <a:lumMod val="50000"/>
                            </a:schemeClr>
                          </a:solidFill>
                          <a:latin typeface="+mn-lt"/>
                          <a:cs typeface="+mn-cs"/>
                        </a:rPr>
                        <a:t>r</a:t>
                      </a:r>
                      <a:r>
                        <a:rPr lang="en-US" b="1" dirty="0">
                          <a:solidFill>
                            <a:schemeClr val="accent3">
                              <a:lumMod val="50000"/>
                            </a:schemeClr>
                          </a:solidFill>
                        </a:rPr>
                        <a:t>eady to depart on</a:t>
                      </a:r>
                      <a:r>
                        <a:rPr lang="en-US" b="1" baseline="0" dirty="0">
                          <a:solidFill>
                            <a:schemeClr val="accent3">
                              <a:lumMod val="50000"/>
                            </a:schemeClr>
                          </a:solidFill>
                        </a:rPr>
                        <a:t> </a:t>
                      </a:r>
                      <a:br>
                        <a:rPr lang="en-US" b="1" baseline="0" dirty="0">
                          <a:solidFill>
                            <a:schemeClr val="accent3">
                              <a:lumMod val="50000"/>
                            </a:schemeClr>
                          </a:solidFill>
                        </a:rPr>
                      </a:br>
                      <a:r>
                        <a:rPr lang="en-US" b="1" dirty="0">
                          <a:solidFill>
                            <a:schemeClr val="accent3">
                              <a:lumMod val="50000"/>
                            </a:schemeClr>
                          </a:solidFill>
                        </a:rPr>
                        <a:t>the </a:t>
                      </a:r>
                      <a:r>
                        <a:rPr lang="en-US" b="1" dirty="0">
                          <a:solidFill>
                            <a:srgbClr val="A50021"/>
                          </a:solidFill>
                        </a:rPr>
                        <a:t>morrow;</a:t>
                      </a:r>
                      <a:r>
                        <a:rPr lang="en-US" b="1" dirty="0">
                          <a:solidFill>
                            <a:schemeClr val="accent3">
                              <a:lumMod val="50000"/>
                            </a:schemeClr>
                          </a:solidFill>
                        </a:rPr>
                        <a:t> </a:t>
                      </a:r>
                      <a:r>
                        <a:rPr lang="en-US" b="1" dirty="0" err="1">
                          <a:solidFill>
                            <a:schemeClr val="accent3">
                              <a:lumMod val="50000"/>
                            </a:schemeClr>
                          </a:solidFill>
                        </a:rPr>
                        <a:t>Eutychus</a:t>
                      </a:r>
                      <a:r>
                        <a:rPr lang="en-US" b="1" dirty="0">
                          <a:solidFill>
                            <a:schemeClr val="accent3">
                              <a:lumMod val="50000"/>
                            </a:schemeClr>
                          </a:solidFill>
                        </a:rPr>
                        <a:t> &amp;</a:t>
                      </a:r>
                      <a:r>
                        <a:rPr lang="en-US" b="1" baseline="0" dirty="0">
                          <a:solidFill>
                            <a:schemeClr val="accent3">
                              <a:lumMod val="50000"/>
                            </a:schemeClr>
                          </a:solidFill>
                        </a:rPr>
                        <a:t> his excitement.</a:t>
                      </a:r>
                      <a:endParaRPr lang="en-US" b="0" dirty="0">
                        <a:solidFill>
                          <a:schemeClr val="accent3">
                            <a:lumMod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Troas Day 7</a:t>
                      </a:r>
                    </a:p>
                    <a:p>
                      <a:endParaRPr lang="en-US" b="1" dirty="0">
                        <a:solidFill>
                          <a:schemeClr val="accent3">
                            <a:lumMod val="50000"/>
                          </a:schemeClr>
                        </a:solidFill>
                      </a:endParaRPr>
                    </a:p>
                    <a:p>
                      <a:r>
                        <a:rPr lang="en-US" b="1" dirty="0">
                          <a:solidFill>
                            <a:schemeClr val="accent3">
                              <a:lumMod val="50000"/>
                            </a:schemeClr>
                          </a:solidFill>
                        </a:rPr>
                        <a:t>Omer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4</a:t>
                      </a:r>
                    </a:p>
                    <a:p>
                      <a:r>
                        <a:rPr lang="en-US" b="1" dirty="0">
                          <a:solidFill>
                            <a:schemeClr val="accent3">
                              <a:lumMod val="50000"/>
                            </a:schemeClr>
                          </a:solidFill>
                        </a:rPr>
                        <a:t>Apr 23</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2">
                            <a:lumMod val="75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2">
                            <a:lumMod val="75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2">
                            <a:lumMod val="75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2">
                            <a:lumMod val="75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2">
                            <a:lumMod val="75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b="0" dirty="0">
                          <a:solidFill>
                            <a:schemeClr val="tx2">
                              <a:lumMod val="75000"/>
                            </a:schemeClr>
                          </a:solidFill>
                          <a:latin typeface="MV Boli" pitchFamily="2" charset="0"/>
                          <a:cs typeface="MV Boli" pitchFamily="2" charset="0"/>
                        </a:rPr>
                      </a:br>
                      <a:endParaRPr lang="en-US" sz="1800" dirty="0"/>
                    </a:p>
                    <a:p>
                      <a:r>
                        <a:rPr lang="en-US" b="1" dirty="0">
                          <a:solidFill>
                            <a:schemeClr val="accent3">
                              <a:lumMod val="50000"/>
                            </a:schemeClr>
                          </a:solidFill>
                        </a:rPr>
                        <a:t>Omer #</a:t>
                      </a:r>
                      <a:r>
                        <a:rPr lang="en-US" b="1" baseline="0" dirty="0">
                          <a:solidFill>
                            <a:schemeClr val="accent3">
                              <a:lumMod val="50000"/>
                            </a:schemeClr>
                          </a:solidFill>
                        </a:rPr>
                        <a:t>16  </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5</a:t>
                      </a:r>
                    </a:p>
                    <a:p>
                      <a:r>
                        <a:rPr lang="en-US" b="1" dirty="0">
                          <a:solidFill>
                            <a:schemeClr val="accent3">
                              <a:lumMod val="50000"/>
                            </a:schemeClr>
                          </a:solidFill>
                        </a:rPr>
                        <a:t>Apr 24</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6</a:t>
                      </a:r>
                    </a:p>
                    <a:p>
                      <a:r>
                        <a:rPr lang="en-US" b="1" dirty="0">
                          <a:solidFill>
                            <a:schemeClr val="accent3">
                              <a:lumMod val="50000"/>
                            </a:schemeClr>
                          </a:solidFill>
                        </a:rPr>
                        <a:t>Apr 25</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7</a:t>
                      </a:r>
                    </a:p>
                    <a:p>
                      <a:r>
                        <a:rPr lang="en-US" b="1" dirty="0">
                          <a:solidFill>
                            <a:schemeClr val="accent3">
                              <a:lumMod val="50000"/>
                            </a:schemeClr>
                          </a:solidFill>
                        </a:rPr>
                        <a:t>Apr 26</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8</a:t>
                      </a:r>
                    </a:p>
                    <a:p>
                      <a:r>
                        <a:rPr lang="en-US" b="1" dirty="0">
                          <a:solidFill>
                            <a:schemeClr val="accent3">
                              <a:lumMod val="50000"/>
                            </a:schemeClr>
                          </a:solidFill>
                        </a:rPr>
                        <a:t>Apr 27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9</a:t>
                      </a:r>
                    </a:p>
                    <a:p>
                      <a:r>
                        <a:rPr lang="en-US" b="1" dirty="0">
                          <a:solidFill>
                            <a:schemeClr val="accent3">
                              <a:lumMod val="50000"/>
                            </a:schemeClr>
                          </a:solidFill>
                        </a:rPr>
                        <a:t>Apr 28</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76</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sp>
        <p:nvSpPr>
          <p:cNvPr id="10" name="Content Placeholder 2"/>
          <p:cNvSpPr txBox="1">
            <a:spLocks/>
          </p:cNvSpPr>
          <p:nvPr/>
        </p:nvSpPr>
        <p:spPr>
          <a:xfrm>
            <a:off x="2112934" y="2750992"/>
            <a:ext cx="6313436" cy="1947543"/>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sz="2000" b="1" dirty="0"/>
              <a:t>20:7</a:t>
            </a:r>
            <a:r>
              <a:rPr lang="en-US" sz="2000" dirty="0"/>
              <a:t>  And </a:t>
            </a:r>
            <a:r>
              <a:rPr lang="en-US" sz="2000" b="1" dirty="0"/>
              <a:t>upon the </a:t>
            </a:r>
            <a:r>
              <a:rPr lang="en-US" sz="2000" b="1" u="sng" dirty="0">
                <a:solidFill>
                  <a:srgbClr val="A50021"/>
                </a:solidFill>
                <a:effectLst>
                  <a:glow rad="203200">
                    <a:schemeClr val="accent5">
                      <a:lumMod val="40000"/>
                      <a:lumOff val="60000"/>
                    </a:schemeClr>
                  </a:glow>
                </a:effectLst>
                <a:latin typeface="Comic Sans MS" pitchFamily="66" charset="0"/>
              </a:rPr>
              <a:t>first da</a:t>
            </a:r>
            <a:r>
              <a:rPr lang="en-US" sz="2000" b="1" dirty="0">
                <a:solidFill>
                  <a:srgbClr val="A50021"/>
                </a:solidFill>
                <a:effectLst>
                  <a:glow rad="203200">
                    <a:schemeClr val="accent5">
                      <a:lumMod val="40000"/>
                      <a:lumOff val="60000"/>
                    </a:schemeClr>
                  </a:glow>
                </a:effectLst>
                <a:latin typeface="Comic Sans MS" pitchFamily="66" charset="0"/>
              </a:rPr>
              <a:t>y</a:t>
            </a:r>
            <a:r>
              <a:rPr lang="en-US" sz="2000" b="1" u="sng" dirty="0">
                <a:solidFill>
                  <a:srgbClr val="A50021"/>
                </a:solidFill>
                <a:effectLst>
                  <a:glow rad="203200">
                    <a:schemeClr val="accent5">
                      <a:lumMod val="40000"/>
                      <a:lumOff val="60000"/>
                    </a:schemeClr>
                  </a:glow>
                </a:effectLst>
                <a:latin typeface="Comic Sans MS" pitchFamily="66" charset="0"/>
              </a:rPr>
              <a:t> of the week</a:t>
            </a:r>
            <a:r>
              <a:rPr lang="en-US" sz="2000" dirty="0">
                <a:solidFill>
                  <a:srgbClr val="A50021"/>
                </a:solidFill>
                <a:effectLst>
                  <a:glow rad="203200">
                    <a:schemeClr val="accent5">
                      <a:lumMod val="40000"/>
                      <a:lumOff val="60000"/>
                    </a:schemeClr>
                  </a:glow>
                </a:effectLst>
                <a:latin typeface="Comic Sans MS" pitchFamily="66" charset="0"/>
              </a:rPr>
              <a:t>, </a:t>
            </a:r>
            <a:br>
              <a:rPr lang="en-US" sz="2000" dirty="0">
                <a:solidFill>
                  <a:srgbClr val="A50021"/>
                </a:solidFill>
                <a:latin typeface="Comic Sans MS" pitchFamily="66" charset="0"/>
              </a:rPr>
            </a:br>
            <a:r>
              <a:rPr lang="en-US" sz="2000" dirty="0"/>
              <a:t>when the disciples came together to break bread,</a:t>
            </a:r>
            <a:br>
              <a:rPr lang="en-US" sz="2000" dirty="0"/>
            </a:br>
            <a:r>
              <a:rPr lang="en-US" sz="2000" b="1" dirty="0"/>
              <a:t>Paul preached unto them</a:t>
            </a:r>
            <a:r>
              <a:rPr lang="en-US" sz="2000" dirty="0"/>
              <a:t>, </a:t>
            </a:r>
            <a:r>
              <a:rPr lang="en-US" sz="2000" b="1" u="sng" dirty="0">
                <a:solidFill>
                  <a:srgbClr val="A50021"/>
                </a:solidFill>
              </a:rPr>
              <a:t>read</a:t>
            </a:r>
            <a:r>
              <a:rPr lang="en-US" sz="2000" b="1" dirty="0">
                <a:solidFill>
                  <a:srgbClr val="A50021"/>
                </a:solidFill>
              </a:rPr>
              <a:t>y</a:t>
            </a:r>
            <a:r>
              <a:rPr lang="en-US" sz="2000" b="1" u="sng" dirty="0">
                <a:solidFill>
                  <a:srgbClr val="A50021"/>
                </a:solidFill>
              </a:rPr>
              <a:t> to de</a:t>
            </a:r>
            <a:r>
              <a:rPr lang="en-US" sz="2000" b="1" dirty="0">
                <a:solidFill>
                  <a:srgbClr val="A50021"/>
                </a:solidFill>
              </a:rPr>
              <a:t>p</a:t>
            </a:r>
            <a:r>
              <a:rPr lang="en-US" sz="2000" b="1" u="sng" dirty="0">
                <a:solidFill>
                  <a:srgbClr val="A50021"/>
                </a:solidFill>
              </a:rPr>
              <a:t>art on the morrow</a:t>
            </a:r>
            <a:r>
              <a:rPr lang="en-US" sz="2000" dirty="0">
                <a:solidFill>
                  <a:srgbClr val="A50021"/>
                </a:solidFill>
              </a:rPr>
              <a:t>; </a:t>
            </a:r>
            <a:r>
              <a:rPr lang="en-US" sz="2000" dirty="0"/>
              <a:t>and continued his speech until </a:t>
            </a:r>
            <a:r>
              <a:rPr lang="en-US" sz="2000" b="1" u="sng" dirty="0">
                <a:solidFill>
                  <a:schemeClr val="tx1"/>
                </a:solidFill>
              </a:rPr>
              <a:t>midni</a:t>
            </a:r>
            <a:r>
              <a:rPr lang="en-US" sz="2000" b="1" dirty="0">
                <a:solidFill>
                  <a:schemeClr val="tx1"/>
                </a:solidFill>
              </a:rPr>
              <a:t>g</a:t>
            </a:r>
            <a:r>
              <a:rPr lang="en-US" sz="2000" b="1" u="sng" dirty="0">
                <a:solidFill>
                  <a:schemeClr val="tx1"/>
                </a:solidFill>
              </a:rPr>
              <a:t>ht</a:t>
            </a:r>
            <a:r>
              <a:rPr lang="en-US" sz="2000" dirty="0">
                <a:solidFill>
                  <a:schemeClr val="tx1"/>
                </a:solidFill>
              </a:rPr>
              <a:t>. </a:t>
            </a:r>
            <a:br>
              <a:rPr lang="en-US" sz="2000" dirty="0"/>
            </a:br>
            <a:r>
              <a:rPr lang="en-US" sz="1600" dirty="0">
                <a:solidFill>
                  <a:srgbClr val="663300"/>
                </a:solidFill>
              </a:rPr>
              <a:t>[</a:t>
            </a:r>
            <a:r>
              <a:rPr lang="en-US" sz="1600" dirty="0" err="1">
                <a:solidFill>
                  <a:srgbClr val="663300"/>
                </a:solidFill>
              </a:rPr>
              <a:t>Eutychus</a:t>
            </a:r>
            <a:r>
              <a:rPr lang="en-US" sz="1600" dirty="0">
                <a:solidFill>
                  <a:srgbClr val="663300"/>
                </a:solidFill>
              </a:rPr>
              <a:t>’ accident &amp; raised back to life]</a:t>
            </a:r>
            <a:r>
              <a:rPr lang="en-US" sz="2000" dirty="0"/>
              <a:t>   </a:t>
            </a:r>
            <a:br>
              <a:rPr lang="en-US" sz="2000" dirty="0"/>
            </a:br>
            <a:r>
              <a:rPr lang="en-US" sz="2000" b="1" dirty="0" err="1"/>
              <a:t>Vs</a:t>
            </a:r>
            <a:r>
              <a:rPr lang="en-US" sz="2000" b="1" dirty="0"/>
              <a:t> 11:  </a:t>
            </a:r>
            <a:r>
              <a:rPr lang="en-US" sz="2000" dirty="0"/>
              <a:t>[Paul] talked a long while, </a:t>
            </a:r>
            <a:r>
              <a:rPr lang="en-US" sz="2000" b="1" dirty="0">
                <a:solidFill>
                  <a:srgbClr val="A50021"/>
                </a:solidFill>
              </a:rPr>
              <a:t>even till break of day …</a:t>
            </a:r>
            <a:endParaRPr lang="en-US" sz="2000" dirty="0"/>
          </a:p>
        </p:txBody>
      </p:sp>
      <p:sp>
        <p:nvSpPr>
          <p:cNvPr id="7" name="TextBox 6"/>
          <p:cNvSpPr txBox="1"/>
          <p:nvPr/>
        </p:nvSpPr>
        <p:spPr>
          <a:xfrm>
            <a:off x="2332859" y="4863270"/>
            <a:ext cx="5912543" cy="923330"/>
          </a:xfrm>
          <a:prstGeom prst="rect">
            <a:avLst/>
          </a:prstGeom>
          <a:solidFill>
            <a:schemeClr val="bg1"/>
          </a:solidFill>
          <a:ln w="57150">
            <a:solidFill>
              <a:srgbClr val="66003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wrap="square" rtlCol="0">
            <a:spAutoFit/>
          </a:bodyPr>
          <a:lstStyle/>
          <a:p>
            <a:r>
              <a:rPr lang="en-US" b="1" dirty="0">
                <a:solidFill>
                  <a:srgbClr val="660033"/>
                </a:solidFill>
              </a:rPr>
              <a:t>VERY Important Note: </a:t>
            </a:r>
            <a:r>
              <a:rPr lang="en-US" b="1" dirty="0"/>
              <a:t> </a:t>
            </a:r>
            <a:r>
              <a:rPr lang="en-US" dirty="0"/>
              <a:t>The calendar detail that this event occurred on the </a:t>
            </a:r>
            <a:r>
              <a:rPr lang="en-US" sz="1600" b="1" dirty="0">
                <a:solidFill>
                  <a:srgbClr val="660033"/>
                </a:solidFill>
                <a:effectLst>
                  <a:glow rad="317500">
                    <a:schemeClr val="accent5">
                      <a:lumMod val="40000"/>
                      <a:lumOff val="60000"/>
                    </a:schemeClr>
                  </a:glow>
                </a:effectLst>
                <a:latin typeface="Comic Sans MS" pitchFamily="66" charset="0"/>
              </a:rPr>
              <a:t>1</a:t>
            </a:r>
            <a:r>
              <a:rPr lang="en-US" sz="1600" b="1" baseline="30000" dirty="0">
                <a:solidFill>
                  <a:srgbClr val="660033"/>
                </a:solidFill>
                <a:effectLst>
                  <a:glow rad="317500">
                    <a:schemeClr val="accent5">
                      <a:lumMod val="40000"/>
                      <a:lumOff val="60000"/>
                    </a:schemeClr>
                  </a:glow>
                </a:effectLst>
                <a:latin typeface="Comic Sans MS" pitchFamily="66" charset="0"/>
              </a:rPr>
              <a:t>st</a:t>
            </a:r>
            <a:r>
              <a:rPr lang="en-US" sz="1600" b="1" dirty="0">
                <a:solidFill>
                  <a:srgbClr val="660033"/>
                </a:solidFill>
                <a:effectLst>
                  <a:glow rad="317500">
                    <a:schemeClr val="accent5">
                      <a:lumMod val="40000"/>
                      <a:lumOff val="60000"/>
                    </a:schemeClr>
                  </a:glow>
                </a:effectLst>
                <a:latin typeface="Comic Sans MS" pitchFamily="66" charset="0"/>
              </a:rPr>
              <a:t> day of the week, </a:t>
            </a:r>
            <a:r>
              <a:rPr lang="en-US" dirty="0"/>
              <a:t>is the information that cements the 3</a:t>
            </a:r>
            <a:r>
              <a:rPr lang="en-US" baseline="30000" dirty="0"/>
              <a:t>rd</a:t>
            </a:r>
            <a:r>
              <a:rPr lang="en-US" dirty="0"/>
              <a:t> cycle </a:t>
            </a:r>
            <a:r>
              <a:rPr lang="en-US" sz="1600" dirty="0"/>
              <a:t>[Tues] </a:t>
            </a:r>
            <a:r>
              <a:rPr lang="en-US" sz="1600" b="1" dirty="0">
                <a:solidFill>
                  <a:srgbClr val="660033"/>
                </a:solidFill>
                <a:latin typeface="Comic Sans MS" pitchFamily="66" charset="0"/>
              </a:rPr>
              <a:t>Passover</a:t>
            </a:r>
            <a:r>
              <a:rPr lang="en-US" dirty="0"/>
              <a:t> of 57 AD!</a:t>
            </a:r>
          </a:p>
        </p:txBody>
      </p:sp>
      <p:sp>
        <p:nvSpPr>
          <p:cNvPr id="8" name="Title 2"/>
          <p:cNvSpPr txBox="1">
            <a:spLocks/>
          </p:cNvSpPr>
          <p:nvPr/>
        </p:nvSpPr>
        <p:spPr>
          <a:xfrm>
            <a:off x="3120375" y="6245125"/>
            <a:ext cx="7782855" cy="562527"/>
          </a:xfrm>
          <a:prstGeom prst="rect">
            <a:avLst/>
          </a:prstGeom>
        </p:spPr>
        <p:txBody>
          <a:bodyPr anchor="b">
            <a:normAutofit fontScale="6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rgbClr val="0070C0"/>
                </a:solidFill>
                <a:effectLst>
                  <a:glow rad="228600">
                    <a:srgbClr val="FFFF00">
                      <a:alpha val="40000"/>
                    </a:srgbClr>
                  </a:glow>
                </a:effectLst>
                <a:latin typeface="Comic Sans MS" pitchFamily="66" charset="0"/>
              </a:rPr>
              <a:t>Let’s count out these 12 days to be sure!</a:t>
            </a:r>
          </a:p>
        </p:txBody>
      </p:sp>
      <p:pic>
        <p:nvPicPr>
          <p:cNvPr id="9" name="Picture 3" descr="C:\Users\Rae\Desktop\Art for CCC\1. Art - Main File\People\child girl counting.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0229785" y="5879809"/>
            <a:ext cx="808394" cy="9949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Rae\Desktop\Art for CCC\1. Art - Main File\All white man clip art\3d white people\png\Art to file\child boy counting clear.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4949" b="86519" l="6803" r="81633"/>
                    </a14:imgEffect>
                  </a14:imgLayer>
                </a14:imgProps>
              </a:ext>
              <a:ext uri="{28A0092B-C50C-407E-A947-70E740481C1C}">
                <a14:useLocalDpi xmlns:a14="http://schemas.microsoft.com/office/drawing/2010/main"/>
              </a:ext>
            </a:extLst>
          </a:blip>
          <a:srcRect/>
          <a:stretch>
            <a:fillRect/>
          </a:stretch>
        </p:blipFill>
        <p:spPr bwMode="auto">
          <a:xfrm flipH="1">
            <a:off x="1921470" y="5741627"/>
            <a:ext cx="1429964" cy="13142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Rae\Desktop\Paul &amp; Pentecost\Paul's 3rd journey 3a.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44115" y="2476210"/>
            <a:ext cx="3113047" cy="3403599"/>
          </a:xfrm>
          <a:prstGeom prst="rect">
            <a:avLst/>
          </a:prstGeom>
          <a:no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77021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nodeType="clickEffect">
                                  <p:stCondLst>
                                    <p:cond delay="0"/>
                                  </p:stCondLst>
                                  <p:iterate type="lt">
                                    <p:tmPct val="10000"/>
                                  </p:iterate>
                                  <p:childTnLst>
                                    <p:set>
                                      <p:cBhvr>
                                        <p:cTn id="16" dur="1" fill="hold">
                                          <p:stCondLst>
                                            <p:cond delay="0"/>
                                          </p:stCondLst>
                                        </p:cTn>
                                        <p:tgtEl>
                                          <p:spTgt spid="8">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8">
                                            <p:txEl>
                                              <p:pRg st="0" end="0"/>
                                            </p:txEl>
                                          </p:spTgt>
                                        </p:tgtEl>
                                        <p:attrNameLst>
                                          <p:attrName>ppt_w</p:attrName>
                                        </p:attrNameLst>
                                      </p:cBhvr>
                                    </p:anim>
                                    <p:anim by="(#ppt_w*0.50)" calcmode="lin" valueType="num">
                                      <p:cBhvr>
                                        <p:cTn id="18" dur="500" decel="50000" autoRev="1" fill="hold">
                                          <p:stCondLst>
                                            <p:cond delay="0"/>
                                          </p:stCondLst>
                                        </p:cTn>
                                        <p:tgtEl>
                                          <p:spTgt spid="8">
                                            <p:txEl>
                                              <p:pRg st="0" end="0"/>
                                            </p:txEl>
                                          </p:spTgt>
                                        </p:tgtEl>
                                        <p:attrNameLst>
                                          <p:attrName>ppt_x</p:attrName>
                                        </p:attrNameLst>
                                      </p:cBhvr>
                                    </p:anim>
                                    <p:anim from="(-#ppt_h/2)" to="(#ppt_y)" calcmode="lin" valueType="num">
                                      <p:cBhvr>
                                        <p:cTn id="19" dur="1000" fill="hold">
                                          <p:stCondLst>
                                            <p:cond delay="0"/>
                                          </p:stCondLst>
                                        </p:cTn>
                                        <p:tgtEl>
                                          <p:spTgt spid="8">
                                            <p:txEl>
                                              <p:pRg st="0" end="0"/>
                                            </p:txEl>
                                          </p:spTgt>
                                        </p:tgtEl>
                                        <p:attrNameLst>
                                          <p:attrName>ppt_y</p:attrName>
                                        </p:attrNameLst>
                                      </p:cBhvr>
                                    </p:anim>
                                    <p:animRot by="21600000">
                                      <p:cBhvr>
                                        <p:cTn id="20" dur="1000" fill="hold">
                                          <p:stCondLst>
                                            <p:cond delay="0"/>
                                          </p:stCondLst>
                                        </p:cTn>
                                        <p:tgtEl>
                                          <p:spTgt spid="8">
                                            <p:txEl>
                                              <p:pRg st="0" end="0"/>
                                            </p:txEl>
                                          </p:spTgt>
                                        </p:tgtEl>
                                        <p:attrNameLst>
                                          <p:attrName>r</p:attrName>
                                        </p:attrNameLst>
                                      </p:cBhvr>
                                    </p:animRo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500" fill="hold"/>
                                        <p:tgtEl>
                                          <p:spTgt spid="14"/>
                                        </p:tgtEl>
                                        <p:attrNameLst>
                                          <p:attrName>ppt_w</p:attrName>
                                        </p:attrNameLst>
                                      </p:cBhvr>
                                      <p:tavLst>
                                        <p:tav tm="0">
                                          <p:val>
                                            <p:fltVal val="0"/>
                                          </p:val>
                                        </p:tav>
                                        <p:tav tm="100000">
                                          <p:val>
                                            <p:strVal val="#ppt_w"/>
                                          </p:val>
                                        </p:tav>
                                      </p:tavLst>
                                    </p:anim>
                                    <p:anim calcmode="lin" valueType="num">
                                      <p:cBhvr>
                                        <p:cTn id="24" dur="1500" fill="hold"/>
                                        <p:tgtEl>
                                          <p:spTgt spid="14"/>
                                        </p:tgtEl>
                                        <p:attrNameLst>
                                          <p:attrName>ppt_h</p:attrName>
                                        </p:attrNameLst>
                                      </p:cBhvr>
                                      <p:tavLst>
                                        <p:tav tm="0">
                                          <p:val>
                                            <p:fltVal val="0"/>
                                          </p:val>
                                        </p:tav>
                                        <p:tav tm="100000">
                                          <p:val>
                                            <p:strVal val="#ppt_h"/>
                                          </p:val>
                                        </p:tav>
                                      </p:tavLst>
                                    </p:anim>
                                    <p:animEffect transition="in" filter="fade">
                                      <p:cBhvr>
                                        <p:cTn id="25" dur="1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500" fill="hold"/>
                                        <p:tgtEl>
                                          <p:spTgt spid="9"/>
                                        </p:tgtEl>
                                        <p:attrNameLst>
                                          <p:attrName>ppt_w</p:attrName>
                                        </p:attrNameLst>
                                      </p:cBhvr>
                                      <p:tavLst>
                                        <p:tav tm="0">
                                          <p:val>
                                            <p:fltVal val="0"/>
                                          </p:val>
                                        </p:tav>
                                        <p:tav tm="100000">
                                          <p:val>
                                            <p:strVal val="#ppt_w"/>
                                          </p:val>
                                        </p:tav>
                                      </p:tavLst>
                                    </p:anim>
                                    <p:anim calcmode="lin" valueType="num">
                                      <p:cBhvr>
                                        <p:cTn id="29" dur="1500" fill="hold"/>
                                        <p:tgtEl>
                                          <p:spTgt spid="9"/>
                                        </p:tgtEl>
                                        <p:attrNameLst>
                                          <p:attrName>ppt_h</p:attrName>
                                        </p:attrNameLst>
                                      </p:cBhvr>
                                      <p:tavLst>
                                        <p:tav tm="0">
                                          <p:val>
                                            <p:fltVal val="0"/>
                                          </p:val>
                                        </p:tav>
                                        <p:tav tm="100000">
                                          <p:val>
                                            <p:strVal val="#ppt_h"/>
                                          </p:val>
                                        </p:tav>
                                      </p:tavLst>
                                    </p:anim>
                                    <p:animEffect transition="in" filter="fade">
                                      <p:cBhvr>
                                        <p:cTn id="3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053064260"/>
              </p:ext>
            </p:extLst>
          </p:nvPr>
        </p:nvGraphicFramePr>
        <p:xfrm>
          <a:off x="385905" y="719664"/>
          <a:ext cx="11452630" cy="587925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2813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660033"/>
                          </a:solidFill>
                        </a:rPr>
                        <a:t>3</a:t>
                      </a:r>
                      <a:r>
                        <a:rPr lang="en-US" baseline="30000" dirty="0">
                          <a:solidFill>
                            <a:srgbClr val="660033"/>
                          </a:solidFill>
                        </a:rPr>
                        <a:t>rd</a:t>
                      </a:r>
                      <a:r>
                        <a:rPr lang="en-US" dirty="0">
                          <a:solidFill>
                            <a:srgbClr val="660033"/>
                          </a:solidFill>
                        </a:rPr>
                        <a:t> Cycle</a:t>
                      </a:r>
                    </a:p>
                    <a:p>
                      <a:pPr algn="ctr"/>
                      <a:r>
                        <a:rPr lang="en-US" dirty="0">
                          <a:solidFill>
                            <a:srgbClr val="660033"/>
                          </a:solidFill>
                        </a:rPr>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CCFF"/>
                    </a:solidFill>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dirty="0">
                          <a:solidFill>
                            <a:schemeClr val="accent2">
                              <a:lumMod val="50000"/>
                            </a:schemeClr>
                          </a:solidFill>
                        </a:rPr>
                        <a:t>Abib</a:t>
                      </a:r>
                      <a:r>
                        <a:rPr lang="en-US" b="1" baseline="0" dirty="0">
                          <a:solidFill>
                            <a:schemeClr val="accent2">
                              <a:lumMod val="50000"/>
                            </a:schemeClr>
                          </a:solidFill>
                        </a:rPr>
                        <a:t> 12  </a:t>
                      </a:r>
                      <a:r>
                        <a:rPr lang="en-US" b="1" dirty="0">
                          <a:solidFill>
                            <a:schemeClr val="accent3">
                              <a:lumMod val="50000"/>
                            </a:schemeClr>
                          </a:solidFill>
                        </a:rPr>
                        <a:t>Apr 3</a:t>
                      </a:r>
                      <a:endParaRPr lang="en-US"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accent2">
                              <a:lumMod val="50000"/>
                            </a:schemeClr>
                          </a:solidFill>
                        </a:rPr>
                        <a:t>Abib</a:t>
                      </a:r>
                      <a:r>
                        <a:rPr lang="en-US" b="1" baseline="0" dirty="0">
                          <a:solidFill>
                            <a:schemeClr val="accent2">
                              <a:lumMod val="50000"/>
                            </a:schemeClr>
                          </a:solidFill>
                        </a:rPr>
                        <a:t> 13  </a:t>
                      </a:r>
                      <a:r>
                        <a:rPr lang="en-US" b="1" dirty="0">
                          <a:solidFill>
                            <a:schemeClr val="accent3">
                              <a:lumMod val="50000"/>
                            </a:schemeClr>
                          </a:solidFill>
                        </a:rPr>
                        <a:t>Apr 4</a:t>
                      </a:r>
                      <a:endParaRPr lang="en-US"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 Abib 14  </a:t>
                      </a:r>
                      <a:r>
                        <a:rPr lang="en-US" b="1" dirty="0">
                          <a:solidFill>
                            <a:schemeClr val="accent3">
                              <a:lumMod val="50000"/>
                            </a:schemeClr>
                          </a:solidFill>
                        </a:rPr>
                        <a:t>Apr 5   </a:t>
                      </a:r>
                      <a:br>
                        <a:rPr lang="en-US" b="1" dirty="0">
                          <a:solidFill>
                            <a:schemeClr val="accent3">
                              <a:lumMod val="50000"/>
                            </a:schemeClr>
                          </a:solidFill>
                        </a:rPr>
                      </a:br>
                      <a:r>
                        <a:rPr lang="en-US" b="1" dirty="0">
                          <a:solidFill>
                            <a:schemeClr val="accent3">
                              <a:lumMod val="50000"/>
                            </a:schemeClr>
                          </a:solidFill>
                        </a:rPr>
                        <a:t> </a:t>
                      </a:r>
                      <a:r>
                        <a:rPr lang="en-US" b="1" dirty="0">
                          <a:solidFill>
                            <a:srgbClr val="660033"/>
                          </a:solidFill>
                        </a:rPr>
                        <a:t>Passover</a:t>
                      </a:r>
                    </a:p>
                    <a:p>
                      <a:pPr algn="l"/>
                      <a:r>
                        <a:rPr lang="en-US" b="0" dirty="0">
                          <a:solidFill>
                            <a:schemeClr val="tx2">
                              <a:lumMod val="75000"/>
                            </a:schemeClr>
                          </a:solidFill>
                          <a:latin typeface="MV Boli" pitchFamily="2" charset="0"/>
                          <a:cs typeface="MV Boli" pitchFamily="2" charset="0"/>
                        </a:rPr>
                        <a:t>  At</a:t>
                      </a:r>
                      <a:r>
                        <a:rPr lang="en-US" b="0" baseline="0" dirty="0">
                          <a:solidFill>
                            <a:schemeClr val="tx2">
                              <a:lumMod val="75000"/>
                            </a:schemeClr>
                          </a:solidFill>
                          <a:latin typeface="MV Boli" pitchFamily="2" charset="0"/>
                          <a:cs typeface="MV Boli" pitchFamily="2" charset="0"/>
                        </a:rPr>
                        <a:t> </a:t>
                      </a:r>
                      <a:r>
                        <a:rPr lang="en-US" b="0" dirty="0">
                          <a:solidFill>
                            <a:schemeClr val="tx2">
                              <a:lumMod val="75000"/>
                            </a:schemeClr>
                          </a:solidFill>
                          <a:latin typeface="MV Boli" pitchFamily="2" charset="0"/>
                          <a:cs typeface="MV Boli" pitchFamily="2" charset="0"/>
                        </a:rPr>
                        <a:t>Philippi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CCFF"/>
                    </a:solidFill>
                  </a:tcPr>
                </a:tc>
                <a:tc>
                  <a:txBody>
                    <a:bodyPr/>
                    <a:lstStyle/>
                    <a:p>
                      <a:pPr algn="l"/>
                      <a:r>
                        <a:rPr lang="en-US" b="1" dirty="0">
                          <a:solidFill>
                            <a:schemeClr val="accent2">
                              <a:lumMod val="50000"/>
                            </a:schemeClr>
                          </a:solidFill>
                        </a:rPr>
                        <a:t>Abib 15  </a:t>
                      </a:r>
                      <a:r>
                        <a:rPr lang="en-US" b="1" dirty="0">
                          <a:solidFill>
                            <a:schemeClr val="accent3">
                              <a:lumMod val="50000"/>
                            </a:schemeClr>
                          </a:solidFill>
                        </a:rPr>
                        <a:t>Apr 6</a:t>
                      </a:r>
                      <a:endParaRPr lang="en-US" b="1" dirty="0">
                        <a:solidFill>
                          <a:schemeClr val="accent2">
                            <a:lumMod val="50000"/>
                          </a:schemeClr>
                        </a:solidFill>
                      </a:endParaRPr>
                    </a:p>
                    <a:p>
                      <a:r>
                        <a:rPr lang="en-US" b="1" dirty="0">
                          <a:solidFill>
                            <a:srgbClr val="663300"/>
                          </a:solidFill>
                        </a:rPr>
                        <a:t>1</a:t>
                      </a:r>
                      <a:r>
                        <a:rPr lang="en-US" b="1" baseline="30000" dirty="0">
                          <a:solidFill>
                            <a:srgbClr val="663300"/>
                          </a:solidFill>
                        </a:rPr>
                        <a:t>st</a:t>
                      </a:r>
                      <a:r>
                        <a:rPr lang="en-US" b="1" dirty="0">
                          <a:solidFill>
                            <a:srgbClr val="663300"/>
                          </a:solidFill>
                        </a:rPr>
                        <a:t> ULB Sabbath </a:t>
                      </a:r>
                      <a:endParaRPr lang="en-US" sz="1400" b="1" dirty="0">
                        <a:solidFill>
                          <a:schemeClr val="accent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20000"/>
                        <a:lumOff val="80000"/>
                      </a:schemeClr>
                    </a:solidFill>
                  </a:tcPr>
                </a:tc>
                <a:tc>
                  <a:txBody>
                    <a:bodyPr/>
                    <a:lstStyle/>
                    <a:p>
                      <a:pPr algn="l"/>
                      <a:r>
                        <a:rPr lang="en-US" b="1" dirty="0">
                          <a:solidFill>
                            <a:schemeClr val="accent2">
                              <a:lumMod val="50000"/>
                            </a:schemeClr>
                          </a:solidFill>
                        </a:rPr>
                        <a:t>Abib</a:t>
                      </a:r>
                      <a:r>
                        <a:rPr lang="en-US" b="1" baseline="0" dirty="0">
                          <a:solidFill>
                            <a:schemeClr val="accent2">
                              <a:lumMod val="50000"/>
                            </a:schemeClr>
                          </a:solidFill>
                        </a:rPr>
                        <a:t> 16  </a:t>
                      </a:r>
                      <a:r>
                        <a:rPr lang="en-US" b="1" dirty="0">
                          <a:solidFill>
                            <a:schemeClr val="accent3">
                              <a:lumMod val="50000"/>
                            </a:schemeClr>
                          </a:solidFill>
                        </a:rPr>
                        <a:t>Apr 7 </a:t>
                      </a:r>
                      <a:endParaRPr lang="en-US" b="1" dirty="0">
                        <a:solidFill>
                          <a:schemeClr val="accent2">
                            <a:lumMod val="50000"/>
                          </a:schemeClr>
                        </a:solidFill>
                      </a:endParaRPr>
                    </a:p>
                    <a:p>
                      <a:r>
                        <a:rPr lang="en-US" b="1" dirty="0">
                          <a:solidFill>
                            <a:srgbClr val="663300"/>
                          </a:solidFill>
                        </a:rPr>
                        <a:t>#2 ULB</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5FE"/>
                    </a:solidFill>
                  </a:tcPr>
                </a:tc>
                <a:tc>
                  <a:txBody>
                    <a:bodyPr/>
                    <a:lstStyle/>
                    <a:p>
                      <a:pPr algn="l"/>
                      <a:r>
                        <a:rPr lang="en-US" b="1" dirty="0">
                          <a:solidFill>
                            <a:schemeClr val="accent2">
                              <a:lumMod val="50000"/>
                            </a:schemeClr>
                          </a:solidFill>
                        </a:rPr>
                        <a:t>Abib 17  </a:t>
                      </a:r>
                      <a:r>
                        <a:rPr lang="en-US" b="1" dirty="0">
                          <a:solidFill>
                            <a:schemeClr val="accent3">
                              <a:lumMod val="50000"/>
                            </a:schemeClr>
                          </a:solidFill>
                        </a:rPr>
                        <a:t>Apr 8</a:t>
                      </a:r>
                      <a:endParaRPr lang="en-US" b="1" dirty="0">
                        <a:solidFill>
                          <a:schemeClr val="accent2">
                            <a:lumMod val="50000"/>
                          </a:schemeClr>
                        </a:solidFill>
                      </a:endParaRPr>
                    </a:p>
                    <a:p>
                      <a:r>
                        <a:rPr lang="en-US" b="1" dirty="0">
                          <a:solidFill>
                            <a:srgbClr val="663300"/>
                          </a:solidFill>
                        </a:rPr>
                        <a:t>#3 ULB</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5FE"/>
                    </a:solidFill>
                  </a:tcPr>
                </a:tc>
                <a:tc>
                  <a:txBody>
                    <a:bodyPr/>
                    <a:lstStyle/>
                    <a:p>
                      <a:pPr algn="l"/>
                      <a:r>
                        <a:rPr lang="en-US" b="1" dirty="0">
                          <a:solidFill>
                            <a:schemeClr val="accent2">
                              <a:lumMod val="50000"/>
                            </a:schemeClr>
                          </a:solidFill>
                        </a:rPr>
                        <a:t>Abib 18  </a:t>
                      </a:r>
                      <a:r>
                        <a:rPr lang="en-US" b="1" dirty="0">
                          <a:solidFill>
                            <a:schemeClr val="accent3">
                              <a:lumMod val="50000"/>
                            </a:schemeClr>
                          </a:solidFill>
                        </a:rPr>
                        <a:t>Apr 9</a:t>
                      </a:r>
                      <a:endParaRPr lang="en-US" b="1" dirty="0">
                        <a:solidFill>
                          <a:schemeClr val="accent2">
                            <a:lumMod val="50000"/>
                          </a:schemeClr>
                        </a:solidFill>
                      </a:endParaRPr>
                    </a:p>
                    <a:p>
                      <a:r>
                        <a:rPr lang="en-US" b="1" dirty="0">
                          <a:solidFill>
                            <a:srgbClr val="663300"/>
                          </a:solidFill>
                        </a:rPr>
                        <a:t>#4 ULB</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5FE"/>
                    </a:solidFill>
                  </a:tcPr>
                </a:tc>
                <a:extLst>
                  <a:ext uri="{0D108BD9-81ED-4DB2-BD59-A6C34878D82A}">
                    <a16:rowId xmlns:a16="http://schemas.microsoft.com/office/drawing/2014/main" val="10001"/>
                  </a:ext>
                </a:extLst>
              </a:tr>
              <a:tr h="929640">
                <a:tc>
                  <a:txBody>
                    <a:bodyPr/>
                    <a:lstStyle/>
                    <a:p>
                      <a:pPr algn="l"/>
                      <a:r>
                        <a:rPr lang="en-US" b="1" dirty="0">
                          <a:solidFill>
                            <a:schemeClr val="accent2">
                              <a:lumMod val="50000"/>
                            </a:schemeClr>
                          </a:solidFill>
                        </a:rPr>
                        <a:t>Abib 19  </a:t>
                      </a:r>
                      <a:r>
                        <a:rPr lang="en-US" b="1" dirty="0">
                          <a:solidFill>
                            <a:schemeClr val="accent3">
                              <a:lumMod val="50000"/>
                            </a:schemeClr>
                          </a:solidFill>
                        </a:rPr>
                        <a:t>Apr 10</a:t>
                      </a:r>
                      <a:r>
                        <a:rPr lang="en-US" b="1" baseline="0" dirty="0">
                          <a:solidFill>
                            <a:schemeClr val="accent3">
                              <a:lumMod val="50000"/>
                            </a:schemeClr>
                          </a:solidFill>
                        </a:rPr>
                        <a:t> </a:t>
                      </a:r>
                      <a:r>
                        <a:rPr lang="en-US" b="1" dirty="0">
                          <a:solidFill>
                            <a:srgbClr val="663300"/>
                          </a:solidFill>
                        </a:rPr>
                        <a:t>#5 ULB </a:t>
                      </a: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3300"/>
                          </a:solidFill>
                        </a:rPr>
                        <a:t>Wave Sheaf</a:t>
                      </a:r>
                      <a:br>
                        <a:rPr lang="en-US" b="1" dirty="0">
                          <a:solidFill>
                            <a:srgbClr val="003300"/>
                          </a:solidFill>
                        </a:rPr>
                      </a:br>
                      <a:r>
                        <a:rPr lang="en-US" b="1" dirty="0">
                          <a:solidFill>
                            <a:schemeClr val="accent3">
                              <a:lumMod val="50000"/>
                            </a:schemeClr>
                          </a:solidFill>
                        </a:rPr>
                        <a:t>Omer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3">
                        <a:lumMod val="60000"/>
                        <a:lumOff val="40000"/>
                      </a:schemeClr>
                    </a:solidFill>
                  </a:tcPr>
                </a:tc>
                <a:tc>
                  <a:txBody>
                    <a:bodyPr/>
                    <a:lstStyle/>
                    <a:p>
                      <a:pPr algn="l"/>
                      <a:r>
                        <a:rPr lang="en-US" b="1" dirty="0">
                          <a:solidFill>
                            <a:schemeClr val="accent2">
                              <a:lumMod val="50000"/>
                            </a:schemeClr>
                          </a:solidFill>
                        </a:rPr>
                        <a:t>Abib 20  </a:t>
                      </a:r>
                      <a:r>
                        <a:rPr lang="en-US" b="1" dirty="0">
                          <a:solidFill>
                            <a:schemeClr val="accent3">
                              <a:lumMod val="50000"/>
                            </a:schemeClr>
                          </a:solidFill>
                        </a:rPr>
                        <a:t>Apr 11</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63300"/>
                          </a:solidFill>
                        </a:rPr>
                        <a:t>#6 ULB </a:t>
                      </a:r>
                    </a:p>
                    <a:p>
                      <a:r>
                        <a:rPr lang="en-US" b="1" dirty="0">
                          <a:solidFill>
                            <a:schemeClr val="accent3">
                              <a:lumMod val="50000"/>
                            </a:schemeClr>
                          </a:solidFill>
                        </a:rPr>
                        <a:t>Omer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21  </a:t>
                      </a:r>
                      <a:r>
                        <a:rPr lang="en-US" b="1" dirty="0">
                          <a:solidFill>
                            <a:schemeClr val="accent3">
                              <a:lumMod val="50000"/>
                            </a:schemeClr>
                          </a:solidFill>
                        </a:rPr>
                        <a:t>Apr 12</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63300"/>
                          </a:solidFill>
                        </a:rPr>
                        <a:t>#7 ULB </a:t>
                      </a:r>
                      <a:endParaRPr lang="en-US" b="1" dirty="0">
                        <a:solidFill>
                          <a:schemeClr val="accent3">
                            <a:lumMod val="50000"/>
                          </a:schemeClr>
                        </a:solidFill>
                      </a:endParaRPr>
                    </a:p>
                    <a:p>
                      <a:r>
                        <a:rPr lang="en-US" b="1" dirty="0">
                          <a:solidFill>
                            <a:schemeClr val="accent3">
                              <a:lumMod val="50000"/>
                            </a:schemeClr>
                          </a:solidFill>
                        </a:rPr>
                        <a:t>Omer #3 </a:t>
                      </a:r>
                      <a:r>
                        <a:rPr lang="en-US" b="1" dirty="0">
                          <a:solidFill>
                            <a:srgbClr val="660033"/>
                          </a:solidFill>
                          <a:latin typeface="MV Boli" pitchFamily="2" charset="0"/>
                          <a:cs typeface="MV Boli" pitchFamily="2" charset="0"/>
                        </a:rPr>
                        <a:t>Left</a:t>
                      </a:r>
                      <a:r>
                        <a:rPr lang="en-US" b="1" baseline="0" dirty="0">
                          <a:solidFill>
                            <a:srgbClr val="660033"/>
                          </a:solidFill>
                          <a:latin typeface="MV Boli" pitchFamily="2" charset="0"/>
                          <a:cs typeface="MV Boli" pitchFamily="2" charset="0"/>
                        </a:rPr>
                        <a:t> the next day</a:t>
                      </a:r>
                      <a:endParaRPr lang="en-US" b="1" dirty="0">
                        <a:solidFill>
                          <a:srgbClr val="6600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20000"/>
                        <a:lumOff val="80000"/>
                      </a:schemeClr>
                    </a:solidFill>
                  </a:tcPr>
                </a:tc>
                <a:tc>
                  <a:txBody>
                    <a:bodyPr/>
                    <a:lstStyle/>
                    <a:p>
                      <a:pPr algn="l"/>
                      <a:r>
                        <a:rPr lang="en-US" b="1" dirty="0">
                          <a:solidFill>
                            <a:schemeClr val="accent2">
                              <a:lumMod val="50000"/>
                            </a:schemeClr>
                          </a:solidFill>
                        </a:rPr>
                        <a:t>Abib 22  </a:t>
                      </a:r>
                      <a:r>
                        <a:rPr lang="en-US" b="1" dirty="0">
                          <a:solidFill>
                            <a:schemeClr val="accent3">
                              <a:lumMod val="50000"/>
                            </a:schemeClr>
                          </a:solidFill>
                        </a:rPr>
                        <a:t>Apr 13</a:t>
                      </a:r>
                    </a:p>
                    <a:p>
                      <a:r>
                        <a:rPr lang="en-US" b="1" dirty="0">
                          <a:solidFill>
                            <a:schemeClr val="accent3">
                              <a:lumMod val="50000"/>
                            </a:schemeClr>
                          </a:solidFill>
                        </a:rPr>
                        <a:t>Omer #4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8F3FF"/>
                    </a:solidFill>
                  </a:tcPr>
                </a:tc>
                <a:tc>
                  <a:txBody>
                    <a:bodyPr/>
                    <a:lstStyle/>
                    <a:p>
                      <a:pPr algn="l"/>
                      <a:r>
                        <a:rPr lang="en-US" b="1" dirty="0">
                          <a:solidFill>
                            <a:schemeClr val="accent2">
                              <a:lumMod val="50000"/>
                            </a:schemeClr>
                          </a:solidFill>
                        </a:rPr>
                        <a:t>Abib 23  </a:t>
                      </a:r>
                      <a:r>
                        <a:rPr lang="en-US" b="1" dirty="0">
                          <a:solidFill>
                            <a:schemeClr val="accent3">
                              <a:lumMod val="50000"/>
                            </a:schemeClr>
                          </a:solidFill>
                        </a:rPr>
                        <a:t>Apr 14</a:t>
                      </a:r>
                    </a:p>
                    <a:p>
                      <a:r>
                        <a:rPr lang="en-US" b="1" dirty="0">
                          <a:solidFill>
                            <a:schemeClr val="accent3">
                              <a:lumMod val="50000"/>
                            </a:schemeClr>
                          </a:solidFill>
                        </a:rPr>
                        <a:t>Omer #5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8F3FF"/>
                    </a:solidFill>
                  </a:tcPr>
                </a:tc>
                <a:tc>
                  <a:txBody>
                    <a:bodyPr/>
                    <a:lstStyle/>
                    <a:p>
                      <a:pPr algn="l"/>
                      <a:r>
                        <a:rPr lang="en-US" b="1" dirty="0">
                          <a:solidFill>
                            <a:schemeClr val="accent2">
                              <a:lumMod val="50000"/>
                            </a:schemeClr>
                          </a:solidFill>
                        </a:rPr>
                        <a:t>Abib 24  </a:t>
                      </a:r>
                      <a:r>
                        <a:rPr lang="en-US" b="1" dirty="0">
                          <a:solidFill>
                            <a:schemeClr val="accent3">
                              <a:lumMod val="50000"/>
                            </a:schemeClr>
                          </a:solidFill>
                        </a:rPr>
                        <a:t>Apr 15</a:t>
                      </a:r>
                    </a:p>
                    <a:p>
                      <a:r>
                        <a:rPr lang="en-US" b="1" dirty="0">
                          <a:solidFill>
                            <a:schemeClr val="accent3">
                              <a:lumMod val="50000"/>
                            </a:schemeClr>
                          </a:solidFill>
                        </a:rPr>
                        <a:t>Omer #6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8F3FF"/>
                    </a:solidFill>
                  </a:tcPr>
                </a:tc>
                <a:tc>
                  <a:txBody>
                    <a:bodyPr/>
                    <a:lstStyle/>
                    <a:p>
                      <a:pPr algn="l"/>
                      <a:r>
                        <a:rPr lang="en-US" b="1" dirty="0">
                          <a:solidFill>
                            <a:schemeClr val="accent2">
                              <a:lumMod val="50000"/>
                            </a:schemeClr>
                          </a:solidFill>
                        </a:rPr>
                        <a:t>Abib 25  </a:t>
                      </a:r>
                      <a:r>
                        <a:rPr lang="en-US" b="1" dirty="0">
                          <a:solidFill>
                            <a:schemeClr val="accent3">
                              <a:lumMod val="50000"/>
                            </a:schemeClr>
                          </a:solidFill>
                        </a:rPr>
                        <a:t>Apr 16</a:t>
                      </a:r>
                    </a:p>
                    <a:p>
                      <a:r>
                        <a:rPr lang="en-US" b="1" dirty="0">
                          <a:solidFill>
                            <a:schemeClr val="accent3">
                              <a:lumMod val="50000"/>
                            </a:schemeClr>
                          </a:solidFill>
                        </a:rPr>
                        <a:t>Omer #7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8F3FF"/>
                    </a:solidFill>
                  </a:tcPr>
                </a:tc>
                <a:extLst>
                  <a:ext uri="{0D108BD9-81ED-4DB2-BD59-A6C34878D82A}">
                    <a16:rowId xmlns:a16="http://schemas.microsoft.com/office/drawing/2014/main" val="10002"/>
                  </a:ext>
                </a:extLst>
              </a:tr>
              <a:tr h="929640">
                <a:tc>
                  <a:txBody>
                    <a:bodyPr/>
                    <a:lstStyle/>
                    <a:p>
                      <a:pPr algn="l"/>
                      <a:r>
                        <a:rPr lang="en-US" b="1" dirty="0">
                          <a:solidFill>
                            <a:schemeClr val="accent2">
                              <a:lumMod val="50000"/>
                            </a:schemeClr>
                          </a:solidFill>
                        </a:rPr>
                        <a:t>Abib 26  </a:t>
                      </a:r>
                      <a:r>
                        <a:rPr lang="en-US" b="1" dirty="0">
                          <a:solidFill>
                            <a:schemeClr val="accent3">
                              <a:lumMod val="50000"/>
                            </a:schemeClr>
                          </a:solidFill>
                        </a:rPr>
                        <a:t>Apr 17</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l"/>
                      <a:r>
                        <a:rPr lang="en-US" b="1" dirty="0">
                          <a:solidFill>
                            <a:schemeClr val="accent2">
                              <a:lumMod val="50000"/>
                            </a:schemeClr>
                          </a:solidFill>
                        </a:rPr>
                        <a:t>Abib 27  </a:t>
                      </a:r>
                      <a:r>
                        <a:rPr lang="en-US" b="1" dirty="0">
                          <a:solidFill>
                            <a:schemeClr val="accent3">
                              <a:lumMod val="50000"/>
                            </a:schemeClr>
                          </a:solidFill>
                        </a:rPr>
                        <a:t>Apr 18</a:t>
                      </a:r>
                    </a:p>
                    <a:p>
                      <a:r>
                        <a:rPr lang="en-US" b="1" dirty="0">
                          <a:solidFill>
                            <a:schemeClr val="accent3">
                              <a:lumMod val="50000"/>
                            </a:schemeClr>
                          </a:solidFill>
                        </a:rPr>
                        <a:t>Omer #9</a:t>
                      </a:r>
                    </a:p>
                    <a:p>
                      <a:r>
                        <a:rPr lang="en-US" sz="1800" b="1" dirty="0">
                          <a:solidFill>
                            <a:srgbClr val="660033"/>
                          </a:solidFill>
                          <a:latin typeface="MV Boli" pitchFamily="2" charset="0"/>
                          <a:cs typeface="MV Boli" pitchFamily="2" charset="0"/>
                        </a:rPr>
                        <a:t>Troas Day 1</a:t>
                      </a:r>
                      <a:endParaRPr lang="en-US" b="1" dirty="0">
                        <a:solidFill>
                          <a:srgbClr val="6600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l"/>
                      <a:r>
                        <a:rPr lang="en-US" b="1" dirty="0">
                          <a:solidFill>
                            <a:schemeClr val="accent2">
                              <a:lumMod val="50000"/>
                            </a:schemeClr>
                          </a:solidFill>
                        </a:rPr>
                        <a:t>Abib 28  </a:t>
                      </a:r>
                      <a:r>
                        <a:rPr lang="en-US" b="1" dirty="0">
                          <a:solidFill>
                            <a:schemeClr val="accent3">
                              <a:lumMod val="50000"/>
                            </a:schemeClr>
                          </a:solidFill>
                        </a:rPr>
                        <a:t>Apr 19</a:t>
                      </a:r>
                    </a:p>
                    <a:p>
                      <a:r>
                        <a:rPr lang="en-US" b="1" dirty="0">
                          <a:solidFill>
                            <a:schemeClr val="accent3">
                              <a:lumMod val="50000"/>
                            </a:schemeClr>
                          </a:solidFill>
                        </a:rPr>
                        <a:t>Omer #10</a:t>
                      </a:r>
                    </a:p>
                    <a:p>
                      <a:r>
                        <a:rPr lang="en-US" sz="1800" b="1" dirty="0">
                          <a:solidFill>
                            <a:srgbClr val="660033"/>
                          </a:solidFill>
                          <a:latin typeface="MV Boli" pitchFamily="2" charset="0"/>
                          <a:cs typeface="MV Boli" pitchFamily="2" charset="0"/>
                        </a:rPr>
                        <a:t>Troas Day 2</a:t>
                      </a:r>
                      <a:endParaRPr lang="en-US" b="1" dirty="0">
                        <a:solidFill>
                          <a:srgbClr val="6600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l"/>
                      <a:r>
                        <a:rPr lang="en-US" b="1" dirty="0">
                          <a:solidFill>
                            <a:schemeClr val="accent2">
                              <a:lumMod val="50000"/>
                            </a:schemeClr>
                          </a:solidFill>
                        </a:rPr>
                        <a:t>Abib 29  </a:t>
                      </a:r>
                      <a:r>
                        <a:rPr lang="en-US" b="1" dirty="0">
                          <a:solidFill>
                            <a:schemeClr val="accent3">
                              <a:lumMod val="50000"/>
                            </a:schemeClr>
                          </a:solidFill>
                        </a:rPr>
                        <a:t>Apr </a:t>
                      </a:r>
                      <a:r>
                        <a:rPr lang="en-US" sz="1600" b="1" dirty="0">
                          <a:solidFill>
                            <a:schemeClr val="accent3">
                              <a:lumMod val="50000"/>
                            </a:schemeClr>
                          </a:solidFill>
                        </a:rPr>
                        <a:t>20</a:t>
                      </a:r>
                      <a:r>
                        <a:rPr lang="en-US" b="1" baseline="0" dirty="0">
                          <a:solidFill>
                            <a:schemeClr val="accent3">
                              <a:lumMod val="50000"/>
                            </a:schemeClr>
                          </a:solidFill>
                        </a:rPr>
                        <a:t> </a:t>
                      </a:r>
                      <a:endParaRPr lang="en-US" b="1" dirty="0">
                        <a:solidFill>
                          <a:schemeClr val="accent3">
                            <a:lumMod val="50000"/>
                          </a:schemeClr>
                        </a:solidFill>
                      </a:endParaRPr>
                    </a:p>
                    <a:p>
                      <a:r>
                        <a:rPr lang="en-US" b="1" dirty="0">
                          <a:solidFill>
                            <a:schemeClr val="accent3">
                              <a:lumMod val="50000"/>
                            </a:schemeClr>
                          </a:solidFill>
                        </a:rPr>
                        <a:t>Omer #11</a:t>
                      </a:r>
                    </a:p>
                    <a:p>
                      <a:r>
                        <a:rPr lang="en-US" sz="1800" b="1" dirty="0">
                          <a:solidFill>
                            <a:srgbClr val="660033"/>
                          </a:solidFill>
                          <a:latin typeface="MV Boli" pitchFamily="2" charset="0"/>
                          <a:cs typeface="MV Boli" pitchFamily="2" charset="0"/>
                        </a:rPr>
                        <a:t>Troas Day 3</a:t>
                      </a:r>
                      <a:endParaRPr lang="en-US" b="1" dirty="0">
                        <a:solidFill>
                          <a:srgbClr val="6600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l"/>
                      <a:r>
                        <a:rPr lang="en-US" b="1" dirty="0">
                          <a:solidFill>
                            <a:schemeClr val="accent2">
                              <a:lumMod val="50000"/>
                            </a:schemeClr>
                          </a:solidFill>
                        </a:rPr>
                        <a:t>Abib 30  </a:t>
                      </a:r>
                      <a:r>
                        <a:rPr lang="en-US" b="1" dirty="0">
                          <a:solidFill>
                            <a:schemeClr val="accent3">
                              <a:lumMod val="50000"/>
                            </a:schemeClr>
                          </a:solidFill>
                        </a:rPr>
                        <a:t>Apr 21</a:t>
                      </a:r>
                    </a:p>
                    <a:p>
                      <a:r>
                        <a:rPr lang="en-US" b="1" dirty="0">
                          <a:solidFill>
                            <a:schemeClr val="accent3">
                              <a:lumMod val="50000"/>
                            </a:schemeClr>
                          </a:solidFill>
                        </a:rPr>
                        <a:t>Omer #12</a:t>
                      </a:r>
                    </a:p>
                    <a:p>
                      <a:r>
                        <a:rPr lang="en-US" sz="1800" b="1" dirty="0">
                          <a:solidFill>
                            <a:srgbClr val="660033"/>
                          </a:solidFill>
                          <a:latin typeface="MV Boli" pitchFamily="2" charset="0"/>
                          <a:cs typeface="MV Boli" pitchFamily="2" charset="0"/>
                        </a:rPr>
                        <a:t>Troas Day 4 </a:t>
                      </a:r>
                      <a:endParaRPr lang="en-US" b="1" dirty="0">
                        <a:solidFill>
                          <a:srgbClr val="6600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r>
                        <a:rPr lang="en-US" b="1" baseline="0" dirty="0">
                          <a:solidFill>
                            <a:schemeClr val="accent5">
                              <a:lumMod val="50000"/>
                            </a:schemeClr>
                          </a:solidFill>
                        </a:rPr>
                        <a:t>Zif 1   </a:t>
                      </a:r>
                      <a:r>
                        <a:rPr lang="en-US" b="1" dirty="0">
                          <a:solidFill>
                            <a:schemeClr val="accent3">
                              <a:lumMod val="50000"/>
                            </a:schemeClr>
                          </a:solidFill>
                        </a:rPr>
                        <a:t>Apr 22</a:t>
                      </a:r>
                    </a:p>
                    <a:p>
                      <a:r>
                        <a:rPr lang="en-US" b="1" dirty="0">
                          <a:solidFill>
                            <a:schemeClr val="accent3">
                              <a:lumMod val="50000"/>
                            </a:schemeClr>
                          </a:solidFill>
                        </a:rPr>
                        <a:t>Omer #13</a:t>
                      </a:r>
                    </a:p>
                    <a:p>
                      <a:r>
                        <a:rPr lang="en-US" sz="1800" b="1" dirty="0">
                          <a:solidFill>
                            <a:srgbClr val="660033"/>
                          </a:solidFill>
                          <a:latin typeface="MV Boli" pitchFamily="2" charset="0"/>
                          <a:cs typeface="MV Boli" pitchFamily="2" charset="0"/>
                        </a:rPr>
                        <a:t>Troas Day 5 </a:t>
                      </a:r>
                      <a:endParaRPr lang="en-US" b="1" dirty="0">
                        <a:solidFill>
                          <a:srgbClr val="6600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2  </a:t>
                      </a:r>
                      <a:r>
                        <a:rPr lang="en-US" b="1" dirty="0">
                          <a:solidFill>
                            <a:schemeClr val="accent3">
                              <a:lumMod val="50000"/>
                            </a:schemeClr>
                          </a:solidFill>
                        </a:rPr>
                        <a:t>Apr 23</a:t>
                      </a:r>
                    </a:p>
                    <a:p>
                      <a:r>
                        <a:rPr lang="en-US" b="1" dirty="0">
                          <a:solidFill>
                            <a:schemeClr val="accent3">
                              <a:lumMod val="50000"/>
                            </a:schemeClr>
                          </a:solidFill>
                        </a:rPr>
                        <a:t>Omer #14</a:t>
                      </a:r>
                    </a:p>
                    <a:p>
                      <a:r>
                        <a:rPr lang="en-US" sz="1800" b="1" dirty="0">
                          <a:solidFill>
                            <a:srgbClr val="660033"/>
                          </a:solidFill>
                          <a:latin typeface="MV Boli" pitchFamily="2" charset="0"/>
                          <a:cs typeface="MV Boli" pitchFamily="2" charset="0"/>
                        </a:rPr>
                        <a:t>Troas Day 6</a:t>
                      </a:r>
                      <a:endParaRPr lang="en-US" b="1" dirty="0">
                        <a:solidFill>
                          <a:srgbClr val="6600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chemeClr val="accent5">
                        <a:lumMod val="40000"/>
                        <a:lumOff val="60000"/>
                      </a:schemeClr>
                    </a:solidFill>
                  </a:tcPr>
                </a:tc>
                <a:extLst>
                  <a:ext uri="{0D108BD9-81ED-4DB2-BD59-A6C34878D82A}">
                    <a16:rowId xmlns:a16="http://schemas.microsoft.com/office/drawing/2014/main" val="10003"/>
                  </a:ext>
                </a:extLst>
              </a:tr>
              <a:tr h="1072775">
                <a:tc>
                  <a:txBody>
                    <a:bodyPr/>
                    <a:lstStyle/>
                    <a:p>
                      <a:r>
                        <a:rPr lang="en-US" b="1" baseline="0" dirty="0">
                          <a:solidFill>
                            <a:schemeClr val="accent5">
                              <a:lumMod val="50000"/>
                            </a:schemeClr>
                          </a:solidFill>
                        </a:rPr>
                        <a:t>Zif 3  </a:t>
                      </a:r>
                      <a:r>
                        <a:rPr lang="en-US" b="1" dirty="0">
                          <a:solidFill>
                            <a:schemeClr val="accent3">
                              <a:lumMod val="50000"/>
                            </a:schemeClr>
                          </a:solidFill>
                        </a:rPr>
                        <a:t>Apr 24</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#15</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660033"/>
                          </a:solidFill>
                          <a:latin typeface="MV Boli" pitchFamily="2" charset="0"/>
                          <a:cs typeface="MV Boli" pitchFamily="2" charset="0"/>
                        </a:rPr>
                        <a:t>Troas Day 7 </a:t>
                      </a:r>
                      <a:r>
                        <a:rPr lang="en-US" sz="1600" b="0" dirty="0">
                          <a:solidFill>
                            <a:schemeClr val="tx2">
                              <a:lumMod val="75000"/>
                            </a:schemeClr>
                          </a:solidFill>
                          <a:latin typeface="MV Boli" pitchFamily="2" charset="0"/>
                          <a:cs typeface="MV Boli" pitchFamily="2" charset="0"/>
                        </a:rPr>
                        <a:t>Paul preaches all night; prepares to depart Troas at</a:t>
                      </a:r>
                      <a:r>
                        <a:rPr lang="en-US" sz="1600" b="0" baseline="0" dirty="0">
                          <a:solidFill>
                            <a:schemeClr val="tx2">
                              <a:lumMod val="75000"/>
                            </a:schemeClr>
                          </a:solidFill>
                          <a:latin typeface="MV Boli" pitchFamily="2" charset="0"/>
                          <a:cs typeface="MV Boli" pitchFamily="2" charset="0"/>
                        </a:rPr>
                        <a:t> morn.</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4  </a:t>
                      </a:r>
                      <a:r>
                        <a:rPr lang="en-US" b="1" dirty="0">
                          <a:solidFill>
                            <a:schemeClr val="accent3">
                              <a:lumMod val="50000"/>
                            </a:schemeClr>
                          </a:solidFill>
                        </a:rPr>
                        <a:t>Apr 25</a:t>
                      </a:r>
                      <a:endParaRPr lang="en-US" sz="1800" dirty="0"/>
                    </a:p>
                    <a:p>
                      <a:r>
                        <a:rPr lang="en-US" b="1" dirty="0">
                          <a:solidFill>
                            <a:schemeClr val="accent3">
                              <a:lumMod val="50000"/>
                            </a:schemeClr>
                          </a:solidFill>
                        </a:rPr>
                        <a:t>Omer #</a:t>
                      </a:r>
                      <a:r>
                        <a:rPr lang="en-US" b="1" baseline="0" dirty="0">
                          <a:solidFill>
                            <a:schemeClr val="accent3">
                              <a:lumMod val="50000"/>
                            </a:schemeClr>
                          </a:solidFill>
                        </a:rPr>
                        <a:t>16 </a:t>
                      </a:r>
                    </a:p>
                    <a:p>
                      <a:pPr algn="r"/>
                      <a:r>
                        <a:rPr lang="en-US" sz="1800" b="0" dirty="0">
                          <a:solidFill>
                            <a:schemeClr val="tx2">
                              <a:lumMod val="75000"/>
                            </a:schemeClr>
                          </a:solidFill>
                          <a:latin typeface="MV Boli" pitchFamily="2" charset="0"/>
                          <a:cs typeface="MV Boli" pitchFamily="2" charset="0"/>
                        </a:rPr>
                        <a:t>Paul walks</a:t>
                      </a:r>
                      <a:br>
                        <a:rPr lang="en-US" sz="1800" b="0" dirty="0">
                          <a:solidFill>
                            <a:schemeClr val="tx2">
                              <a:lumMod val="75000"/>
                            </a:schemeClr>
                          </a:solidFill>
                          <a:latin typeface="MV Boli" pitchFamily="2" charset="0"/>
                          <a:cs typeface="MV Boli" pitchFamily="2" charset="0"/>
                        </a:rPr>
                      </a:br>
                      <a:r>
                        <a:rPr lang="en-US" sz="1800" b="0" dirty="0">
                          <a:solidFill>
                            <a:schemeClr val="tx2">
                              <a:lumMod val="75000"/>
                            </a:schemeClr>
                          </a:solidFill>
                          <a:latin typeface="MV Boli" pitchFamily="2" charset="0"/>
                          <a:cs typeface="MV Boli" pitchFamily="2" charset="0"/>
                        </a:rPr>
                        <a:t> to </a:t>
                      </a:r>
                      <a:r>
                        <a:rPr lang="en-US" sz="1800" b="0" dirty="0" err="1">
                          <a:solidFill>
                            <a:schemeClr val="tx2">
                              <a:lumMod val="75000"/>
                            </a:schemeClr>
                          </a:solidFill>
                          <a:latin typeface="MV Boli" pitchFamily="2" charset="0"/>
                          <a:cs typeface="MV Boli" pitchFamily="2" charset="0"/>
                        </a:rPr>
                        <a:t>Assos</a:t>
                      </a:r>
                      <a:r>
                        <a:rPr lang="en-US" sz="1800" b="0" dirty="0">
                          <a:solidFill>
                            <a:schemeClr val="tx2">
                              <a:lumMod val="75000"/>
                            </a:schemeClr>
                          </a:solidFill>
                          <a:latin typeface="MV Boli" pitchFamily="2" charset="0"/>
                          <a:cs typeface="MV Boli" pitchFamily="2" charset="0"/>
                        </a:rPr>
                        <a:t> </a:t>
                      </a:r>
                      <a:r>
                        <a:rPr lang="en-US" b="1" baseline="0" dirty="0">
                          <a:solidFill>
                            <a:schemeClr val="accent3">
                              <a:lumMod val="50000"/>
                            </a:schemeClr>
                          </a:solidFill>
                        </a:rPr>
                        <a:t> </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5  </a:t>
                      </a:r>
                      <a:r>
                        <a:rPr lang="en-US" b="1" dirty="0">
                          <a:solidFill>
                            <a:schemeClr val="accent3">
                              <a:lumMod val="50000"/>
                            </a:schemeClr>
                          </a:solidFill>
                        </a:rPr>
                        <a:t>Apr 26</a:t>
                      </a:r>
                    </a:p>
                    <a:p>
                      <a:r>
                        <a:rPr lang="en-US" b="1" dirty="0">
                          <a:solidFill>
                            <a:schemeClr val="accent3">
                              <a:lumMod val="50000"/>
                            </a:schemeClr>
                          </a:solidFill>
                        </a:rPr>
                        <a:t>Omer #17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6  </a:t>
                      </a:r>
                      <a:r>
                        <a:rPr lang="en-US" b="1" dirty="0">
                          <a:solidFill>
                            <a:schemeClr val="accent3">
                              <a:lumMod val="50000"/>
                            </a:schemeClr>
                          </a:solidFill>
                        </a:rPr>
                        <a:t>Apr 27</a:t>
                      </a:r>
                    </a:p>
                    <a:p>
                      <a:r>
                        <a:rPr lang="en-US" b="1" dirty="0">
                          <a:solidFill>
                            <a:schemeClr val="accent3">
                              <a:lumMod val="50000"/>
                            </a:schemeClr>
                          </a:solidFill>
                        </a:rPr>
                        <a:t>Omer #18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7  </a:t>
                      </a:r>
                      <a:r>
                        <a:rPr lang="en-US" b="1" dirty="0">
                          <a:solidFill>
                            <a:schemeClr val="accent3">
                              <a:lumMod val="50000"/>
                            </a:schemeClr>
                          </a:solidFill>
                        </a:rPr>
                        <a:t>Apr 28</a:t>
                      </a:r>
                    </a:p>
                    <a:p>
                      <a:r>
                        <a:rPr lang="en-US" b="1" dirty="0">
                          <a:solidFill>
                            <a:schemeClr val="accent3">
                              <a:lumMod val="50000"/>
                            </a:schemeClr>
                          </a:solidFill>
                        </a:rPr>
                        <a:t>Omer #19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8  </a:t>
                      </a:r>
                      <a:r>
                        <a:rPr lang="en-US" b="1" dirty="0">
                          <a:solidFill>
                            <a:schemeClr val="accent3">
                              <a:lumMod val="50000"/>
                            </a:schemeClr>
                          </a:solidFill>
                        </a:rPr>
                        <a:t>Apr 29</a:t>
                      </a:r>
                    </a:p>
                    <a:p>
                      <a:r>
                        <a:rPr lang="en-US" b="1" dirty="0">
                          <a:solidFill>
                            <a:schemeClr val="accent3">
                              <a:lumMod val="50000"/>
                            </a:schemeClr>
                          </a:solidFill>
                        </a:rPr>
                        <a:t>Omer #20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9  </a:t>
                      </a:r>
                      <a:r>
                        <a:rPr lang="en-US" b="1" dirty="0">
                          <a:solidFill>
                            <a:schemeClr val="accent3">
                              <a:lumMod val="50000"/>
                            </a:schemeClr>
                          </a:solidFill>
                        </a:rPr>
                        <a:t>Apr 30</a:t>
                      </a:r>
                    </a:p>
                    <a:p>
                      <a:r>
                        <a:rPr lang="en-US" b="1" dirty="0">
                          <a:solidFill>
                            <a:schemeClr val="accent3">
                              <a:lumMod val="50000"/>
                            </a:schemeClr>
                          </a:solidFill>
                        </a:rPr>
                        <a:t>Omer #21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77</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bg2">
                    <a:lumMod val="50000"/>
                  </a:schemeClr>
                </a:solidFill>
              </a:rPr>
              <a:t>Abib 14</a:t>
            </a:r>
            <a:r>
              <a:rPr lang="en-US" sz="5400" b="1" dirty="0">
                <a:solidFill>
                  <a:schemeClr val="accent5"/>
                </a:solidFill>
              </a:rPr>
              <a:t> </a:t>
            </a:r>
            <a:r>
              <a:rPr lang="en-US" sz="5400" b="1" dirty="0">
                <a:solidFill>
                  <a:srgbClr val="660033"/>
                </a:solidFill>
              </a:rPr>
              <a:t>~ </a:t>
            </a:r>
            <a:r>
              <a:rPr lang="en-US" sz="5400" b="1" dirty="0">
                <a:solidFill>
                  <a:schemeClr val="accent5"/>
                </a:solidFill>
              </a:rPr>
              <a:t>Zif 3 </a:t>
            </a:r>
            <a:r>
              <a:rPr lang="en-US" sz="3600" b="1" dirty="0">
                <a:solidFill>
                  <a:schemeClr val="accent5"/>
                </a:solidFill>
              </a:rPr>
              <a:t> </a:t>
            </a:r>
            <a:endParaRPr lang="en-US" sz="5400" b="1" dirty="0">
              <a:solidFill>
                <a:schemeClr val="accent5"/>
              </a:solidFill>
            </a:endParaRPr>
          </a:p>
        </p:txBody>
      </p:sp>
      <p:sp>
        <p:nvSpPr>
          <p:cNvPr id="7" name="TextBox 6"/>
          <p:cNvSpPr txBox="1"/>
          <p:nvPr/>
        </p:nvSpPr>
        <p:spPr>
          <a:xfrm>
            <a:off x="3697353" y="4884744"/>
            <a:ext cx="8108824" cy="1815882"/>
          </a:xfrm>
          <a:prstGeom prst="rect">
            <a:avLst/>
          </a:prstGeom>
          <a:solidFill>
            <a:schemeClr val="bg1"/>
          </a:solidFill>
          <a:ln w="57150">
            <a:solidFill>
              <a:srgbClr val="66003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wrap="square" rtlCol="0">
            <a:spAutoFit/>
          </a:bodyPr>
          <a:lstStyle/>
          <a:p>
            <a:r>
              <a:rPr lang="en-US" b="1" dirty="0">
                <a:solidFill>
                  <a:srgbClr val="660033"/>
                </a:solidFill>
              </a:rPr>
              <a:t>Let’s work the count backwards: </a:t>
            </a:r>
            <a:r>
              <a:rPr lang="en-US" b="1" dirty="0"/>
              <a:t> </a:t>
            </a:r>
          </a:p>
          <a:p>
            <a:r>
              <a:rPr lang="en-US" dirty="0"/>
              <a:t>From Omer #15 - </a:t>
            </a:r>
            <a:r>
              <a:rPr lang="en-US" sz="1600" b="1" dirty="0">
                <a:solidFill>
                  <a:srgbClr val="660033"/>
                </a:solidFill>
                <a:effectLst>
                  <a:glow rad="317500">
                    <a:schemeClr val="accent5">
                      <a:lumMod val="40000"/>
                      <a:lumOff val="60000"/>
                    </a:schemeClr>
                  </a:glow>
                </a:effectLst>
                <a:latin typeface="Comic Sans MS" pitchFamily="66" charset="0"/>
              </a:rPr>
              <a:t>1</a:t>
            </a:r>
            <a:r>
              <a:rPr lang="en-US" sz="1600" b="1" baseline="30000" dirty="0">
                <a:solidFill>
                  <a:srgbClr val="660033"/>
                </a:solidFill>
                <a:effectLst>
                  <a:glow rad="317500">
                    <a:schemeClr val="accent5">
                      <a:lumMod val="40000"/>
                      <a:lumOff val="60000"/>
                    </a:schemeClr>
                  </a:glow>
                </a:effectLst>
                <a:latin typeface="Comic Sans MS" pitchFamily="66" charset="0"/>
              </a:rPr>
              <a:t>st</a:t>
            </a:r>
            <a:r>
              <a:rPr lang="en-US" sz="1600" b="1" dirty="0">
                <a:solidFill>
                  <a:srgbClr val="660033"/>
                </a:solidFill>
                <a:effectLst>
                  <a:glow rad="317500">
                    <a:schemeClr val="accent5">
                      <a:lumMod val="40000"/>
                      <a:lumOff val="60000"/>
                    </a:schemeClr>
                  </a:glow>
                </a:effectLst>
                <a:latin typeface="Comic Sans MS" pitchFamily="66" charset="0"/>
              </a:rPr>
              <a:t> day of the week, </a:t>
            </a:r>
            <a:r>
              <a:rPr lang="en-US" dirty="0"/>
              <a:t>count back 7 days to Omer #9 (Troas visit).</a:t>
            </a:r>
          </a:p>
          <a:p>
            <a:r>
              <a:rPr lang="en-US" dirty="0"/>
              <a:t>From Omer #9 - count back 5 sailing days to Wednesday Omer #4.</a:t>
            </a:r>
          </a:p>
          <a:p>
            <a:r>
              <a:rPr lang="en-US" dirty="0"/>
              <a:t>Omer #3:  </a:t>
            </a:r>
            <a:r>
              <a:rPr lang="en-US" b="1" dirty="0">
                <a:solidFill>
                  <a:srgbClr val="663300"/>
                </a:solidFill>
              </a:rPr>
              <a:t>#7 ULB &amp; final day of Spring Festival </a:t>
            </a:r>
            <a:r>
              <a:rPr lang="en-US" dirty="0"/>
              <a:t>honored, leaving at morn.</a:t>
            </a:r>
            <a:r>
              <a:rPr lang="en-US" b="1" dirty="0">
                <a:solidFill>
                  <a:srgbClr val="663300"/>
                </a:solidFill>
              </a:rPr>
              <a:t>  </a:t>
            </a:r>
          </a:p>
          <a:p>
            <a:pPr algn="ctr"/>
            <a:r>
              <a:rPr lang="en-US" sz="2000" b="1" dirty="0">
                <a:solidFill>
                  <a:srgbClr val="660033"/>
                </a:solidFill>
                <a:effectLst>
                  <a:glow rad="355600">
                    <a:srgbClr val="FFCCFF">
                      <a:alpha val="91000"/>
                    </a:srgbClr>
                  </a:glow>
                </a:effectLst>
                <a:latin typeface="Comic Sans MS" pitchFamily="66" charset="0"/>
              </a:rPr>
              <a:t>Passover that year was on the </a:t>
            </a:r>
            <a:r>
              <a:rPr lang="en-US" sz="2000" b="1" dirty="0">
                <a:solidFill>
                  <a:srgbClr val="660033"/>
                </a:solidFill>
                <a:effectLst>
                  <a:glow rad="152400">
                    <a:srgbClr val="FFCCFF">
                      <a:alpha val="91000"/>
                    </a:srgbClr>
                  </a:glow>
                </a:effectLst>
                <a:latin typeface="Comic Sans MS" pitchFamily="66" charset="0"/>
              </a:rPr>
              <a:t>3</a:t>
            </a:r>
            <a:r>
              <a:rPr lang="en-US" sz="2000" b="1" baseline="30000" dirty="0">
                <a:solidFill>
                  <a:srgbClr val="660033"/>
                </a:solidFill>
                <a:effectLst>
                  <a:glow rad="152400">
                    <a:srgbClr val="FFCCFF">
                      <a:alpha val="91000"/>
                    </a:srgbClr>
                  </a:glow>
                </a:effectLst>
                <a:latin typeface="Comic Sans MS" pitchFamily="66" charset="0"/>
              </a:rPr>
              <a:t>rd</a:t>
            </a:r>
            <a:r>
              <a:rPr lang="en-US" sz="2000" b="1" dirty="0">
                <a:solidFill>
                  <a:srgbClr val="660033"/>
                </a:solidFill>
                <a:effectLst>
                  <a:glow rad="355600">
                    <a:srgbClr val="FFCCFF">
                      <a:alpha val="91000"/>
                    </a:srgbClr>
                  </a:glow>
                </a:effectLst>
                <a:latin typeface="Comic Sans MS" pitchFamily="66" charset="0"/>
              </a:rPr>
              <a:t> cycle [Tues].</a:t>
            </a:r>
          </a:p>
          <a:p>
            <a:pPr algn="ctr"/>
            <a:r>
              <a:rPr lang="en-US" sz="2000" b="1" dirty="0">
                <a:solidFill>
                  <a:schemeClr val="tx2">
                    <a:lumMod val="75000"/>
                  </a:schemeClr>
                </a:solidFill>
                <a:effectLst>
                  <a:glow rad="355600">
                    <a:srgbClr val="FFCCFF">
                      <a:alpha val="91000"/>
                    </a:srgbClr>
                  </a:glow>
                </a:effectLst>
                <a:latin typeface="Comic Sans MS" pitchFamily="66" charset="0"/>
              </a:rPr>
              <a:t>Is there proof the year really was 57 AD?  And why?</a:t>
            </a:r>
            <a:endParaRPr lang="en-US" sz="2400" dirty="0">
              <a:solidFill>
                <a:schemeClr val="tx2">
                  <a:lumMod val="75000"/>
                </a:schemeClr>
              </a:solidFill>
              <a:effectLst>
                <a:glow rad="355600">
                  <a:srgbClr val="FFCCFF">
                    <a:alpha val="91000"/>
                  </a:srgbClr>
                </a:glow>
              </a:effectLst>
            </a:endParaRPr>
          </a:p>
        </p:txBody>
      </p:sp>
      <p:sp>
        <p:nvSpPr>
          <p:cNvPr id="8" name="Title 2"/>
          <p:cNvSpPr txBox="1">
            <a:spLocks/>
          </p:cNvSpPr>
          <p:nvPr/>
        </p:nvSpPr>
        <p:spPr>
          <a:xfrm>
            <a:off x="4175760" y="66398"/>
            <a:ext cx="7782855" cy="562527"/>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a:solidFill>
                  <a:srgbClr val="0070C0"/>
                </a:solidFill>
                <a:effectLst>
                  <a:glow rad="228600">
                    <a:srgbClr val="FFFF00">
                      <a:alpha val="40000"/>
                    </a:srgbClr>
                  </a:glow>
                </a:effectLst>
                <a:latin typeface="Comic Sans MS" pitchFamily="66" charset="0"/>
              </a:rPr>
              <a:t>Establishing the Passover Weekly Cycle</a:t>
            </a:r>
          </a:p>
        </p:txBody>
      </p:sp>
      <p:pic>
        <p:nvPicPr>
          <p:cNvPr id="9" name="Picture 6" descr="C:\Users\Rae\Desktop\wheat 5 png.pn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93333" l="0" r="87582"/>
                    </a14:imgEffect>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flipH="1">
            <a:off x="1574799" y="2457117"/>
            <a:ext cx="579119" cy="102205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5" name="Up Arrow 14"/>
          <p:cNvSpPr/>
          <p:nvPr/>
        </p:nvSpPr>
        <p:spPr>
          <a:xfrm rot="5400000">
            <a:off x="8313122" y="-30200"/>
            <a:ext cx="661985" cy="6622610"/>
          </a:xfrm>
          <a:prstGeom prst="upArrow">
            <a:avLst>
              <a:gd name="adj1" fmla="val 50000"/>
              <a:gd name="adj2" fmla="val 74689"/>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a:sp3d>
          </a:bodyPr>
          <a:lstStyle/>
          <a:p>
            <a:r>
              <a:rPr lang="en-US" sz="2000" b="1" dirty="0">
                <a:solidFill>
                  <a:schemeClr val="tx2">
                    <a:lumMod val="75000"/>
                  </a:schemeClr>
                </a:solidFill>
              </a:rPr>
              <a:t>DAYS:</a:t>
            </a:r>
            <a:r>
              <a:rPr lang="en-US" sz="2400" b="1" dirty="0">
                <a:solidFill>
                  <a:schemeClr val="tx2">
                    <a:lumMod val="75000"/>
                  </a:schemeClr>
                </a:solidFill>
              </a:rPr>
              <a:t>  1                    2                       3                      4                       </a:t>
            </a:r>
          </a:p>
        </p:txBody>
      </p:sp>
      <p:pic>
        <p:nvPicPr>
          <p:cNvPr id="14" name="Picture 2" descr="C:\Users\Rae\Desktop\ship 1b small.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6301068" y="2751281"/>
            <a:ext cx="697200" cy="72909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7" name="Striped Right Arrow 16"/>
          <p:cNvSpPr/>
          <p:nvPr/>
        </p:nvSpPr>
        <p:spPr>
          <a:xfrm>
            <a:off x="419100" y="3992879"/>
            <a:ext cx="1623060" cy="609601"/>
          </a:xfrm>
          <a:prstGeom prst="stripedRightArrow">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 #5 </a:t>
            </a:r>
            <a:endParaRPr lang="en-US" sz="2400" b="1" dirty="0">
              <a:solidFill>
                <a:schemeClr val="tx2">
                  <a:lumMod val="75000"/>
                </a:schemeClr>
              </a:solidFill>
            </a:endParaRPr>
          </a:p>
        </p:txBody>
      </p:sp>
      <p:pic>
        <p:nvPicPr>
          <p:cNvPr id="19" name="Picture 4" descr="C:\Users\Rae\Desktop\walking clip art.png"/>
          <p:cNvPicPr>
            <a:picLocks noChangeAspect="1" noChangeArrowheads="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073670" y="5082585"/>
            <a:ext cx="488950" cy="7193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0" name="8-Point Star 19"/>
          <p:cNvSpPr/>
          <p:nvPr/>
        </p:nvSpPr>
        <p:spPr>
          <a:xfrm>
            <a:off x="1209521" y="4470979"/>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1</a:t>
            </a:r>
          </a:p>
        </p:txBody>
      </p:sp>
      <p:sp>
        <p:nvSpPr>
          <p:cNvPr id="21" name="8-Point Star 20"/>
          <p:cNvSpPr/>
          <p:nvPr/>
        </p:nvSpPr>
        <p:spPr>
          <a:xfrm>
            <a:off x="11013754" y="3538728"/>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2</a:t>
            </a:r>
          </a:p>
        </p:txBody>
      </p:sp>
      <p:sp>
        <p:nvSpPr>
          <p:cNvPr id="22" name="8-Point Star 21"/>
          <p:cNvSpPr/>
          <p:nvPr/>
        </p:nvSpPr>
        <p:spPr>
          <a:xfrm>
            <a:off x="9379744" y="3538728"/>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3</a:t>
            </a:r>
          </a:p>
        </p:txBody>
      </p:sp>
      <p:sp>
        <p:nvSpPr>
          <p:cNvPr id="23" name="8-Point Star 22"/>
          <p:cNvSpPr/>
          <p:nvPr/>
        </p:nvSpPr>
        <p:spPr>
          <a:xfrm>
            <a:off x="7741345" y="3538728"/>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4</a:t>
            </a:r>
          </a:p>
        </p:txBody>
      </p:sp>
      <p:sp>
        <p:nvSpPr>
          <p:cNvPr id="24" name="8-Point Star 23"/>
          <p:cNvSpPr/>
          <p:nvPr/>
        </p:nvSpPr>
        <p:spPr>
          <a:xfrm>
            <a:off x="6088719" y="3538728"/>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5</a:t>
            </a:r>
          </a:p>
        </p:txBody>
      </p:sp>
      <p:sp>
        <p:nvSpPr>
          <p:cNvPr id="25" name="8-Point Star 24"/>
          <p:cNvSpPr/>
          <p:nvPr/>
        </p:nvSpPr>
        <p:spPr>
          <a:xfrm>
            <a:off x="4479919" y="3537045"/>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6</a:t>
            </a:r>
          </a:p>
        </p:txBody>
      </p:sp>
      <p:sp>
        <p:nvSpPr>
          <p:cNvPr id="26" name="8-Point Star 25"/>
          <p:cNvSpPr/>
          <p:nvPr/>
        </p:nvSpPr>
        <p:spPr>
          <a:xfrm>
            <a:off x="2844463" y="3537045"/>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7</a:t>
            </a:r>
          </a:p>
        </p:txBody>
      </p:sp>
      <p:sp>
        <p:nvSpPr>
          <p:cNvPr id="27" name="8-Point Star 26"/>
          <p:cNvSpPr/>
          <p:nvPr/>
        </p:nvSpPr>
        <p:spPr>
          <a:xfrm>
            <a:off x="1214707" y="3529584"/>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8</a:t>
            </a:r>
          </a:p>
        </p:txBody>
      </p:sp>
      <p:sp>
        <p:nvSpPr>
          <p:cNvPr id="28" name="8-Point Star 27"/>
          <p:cNvSpPr/>
          <p:nvPr/>
        </p:nvSpPr>
        <p:spPr>
          <a:xfrm>
            <a:off x="11013754" y="2371128"/>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9</a:t>
            </a:r>
          </a:p>
        </p:txBody>
      </p:sp>
      <p:sp>
        <p:nvSpPr>
          <p:cNvPr id="29" name="8-Point Star 28"/>
          <p:cNvSpPr/>
          <p:nvPr/>
        </p:nvSpPr>
        <p:spPr>
          <a:xfrm>
            <a:off x="9400715" y="2371128"/>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10</a:t>
            </a:r>
          </a:p>
        </p:txBody>
      </p:sp>
      <p:sp>
        <p:nvSpPr>
          <p:cNvPr id="30" name="8-Point Star 29"/>
          <p:cNvSpPr/>
          <p:nvPr/>
        </p:nvSpPr>
        <p:spPr>
          <a:xfrm>
            <a:off x="7747737" y="2371128"/>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11</a:t>
            </a:r>
          </a:p>
        </p:txBody>
      </p:sp>
      <p:sp>
        <p:nvSpPr>
          <p:cNvPr id="31" name="8-Point Star 30"/>
          <p:cNvSpPr/>
          <p:nvPr/>
        </p:nvSpPr>
        <p:spPr>
          <a:xfrm>
            <a:off x="6111175" y="2110764"/>
            <a:ext cx="729205" cy="648182"/>
          </a:xfrm>
          <a:prstGeom prst="star8">
            <a:avLst/>
          </a:prstGeom>
          <a:solidFill>
            <a:schemeClr val="accent5">
              <a:lumMod val="20000"/>
              <a:lumOff val="80000"/>
            </a:schemeClr>
          </a:solidFill>
          <a:l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403C"/>
                </a:solidFill>
              </a:rPr>
              <a:t>12</a:t>
            </a:r>
          </a:p>
        </p:txBody>
      </p:sp>
      <p:sp>
        <p:nvSpPr>
          <p:cNvPr id="4" name="Rectangle 3"/>
          <p:cNvSpPr/>
          <p:nvPr/>
        </p:nvSpPr>
        <p:spPr>
          <a:xfrm>
            <a:off x="3720502" y="2371128"/>
            <a:ext cx="1562697" cy="1167600"/>
          </a:xfrm>
          <a:prstGeom prst="rect">
            <a:avLst/>
          </a:prstGeom>
          <a:noFill/>
          <a:ln cmpd="sng">
            <a:solidFill>
              <a:srgbClr val="70403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720503" y="740780"/>
            <a:ext cx="1564622" cy="1630348"/>
          </a:xfrm>
          <a:prstGeom prst="rect">
            <a:avLst/>
          </a:prstGeom>
          <a:noFill/>
          <a:ln w="66675" cmpd="sng">
            <a:solidFill>
              <a:srgbClr val="660033"/>
            </a:solidFill>
            <a:prstDash val="solid"/>
          </a:ln>
          <a:effectLst>
            <a:glow rad="127000">
              <a:srgbClr val="FFFF00">
                <a:alpha val="63000"/>
              </a:srgbClr>
            </a:glow>
            <a:softEdge rad="8890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5283200" y="2423160"/>
            <a:ext cx="0" cy="1097280"/>
          </a:xfrm>
          <a:prstGeom prst="straightConnector1">
            <a:avLst/>
          </a:prstGeom>
          <a:ln w="76200">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026" name="Picture 2" descr="C:\Users\Rae\Desktop\ART png on PPT\Picture4.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964307" y="5573830"/>
            <a:ext cx="1079118" cy="121433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2153918" y="4470979"/>
            <a:ext cx="9443915" cy="0"/>
          </a:xfrm>
          <a:prstGeom prst="straightConnector1">
            <a:avLst/>
          </a:prstGeom>
          <a:ln w="57150">
            <a:solidFill>
              <a:srgbClr val="660033"/>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21659" y="5306286"/>
            <a:ext cx="1822253" cy="0"/>
          </a:xfrm>
          <a:prstGeom prst="straightConnector1">
            <a:avLst/>
          </a:prstGeom>
          <a:ln w="57150">
            <a:solidFill>
              <a:srgbClr val="660033"/>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7" name="Bent Arrow 36"/>
          <p:cNvSpPr/>
          <p:nvPr/>
        </p:nvSpPr>
        <p:spPr>
          <a:xfrm>
            <a:off x="121658" y="1388965"/>
            <a:ext cx="3598844" cy="3510280"/>
          </a:xfrm>
          <a:prstGeom prst="bentArrow">
            <a:avLst>
              <a:gd name="adj1" fmla="val 7002"/>
              <a:gd name="adj2" fmla="val 14476"/>
              <a:gd name="adj3" fmla="val 14196"/>
              <a:gd name="adj4" fmla="val 7346"/>
            </a:avLst>
          </a:prstGeom>
          <a:gradFill flip="none" rotWithShape="1">
            <a:gsLst>
              <a:gs pos="14000">
                <a:srgbClr val="660033"/>
              </a:gs>
              <a:gs pos="29000">
                <a:srgbClr val="00B050"/>
              </a:gs>
              <a:gs pos="51000">
                <a:srgbClr val="330089"/>
              </a:gs>
              <a:gs pos="41000">
                <a:srgbClr val="000082"/>
              </a:gs>
              <a:gs pos="63000">
                <a:srgbClr val="66008F"/>
              </a:gs>
              <a:gs pos="78000">
                <a:srgbClr val="BA0066"/>
              </a:gs>
              <a:gs pos="89000">
                <a:srgbClr val="FFCCFF"/>
              </a:gs>
              <a:gs pos="100000">
                <a:srgbClr val="FF8200"/>
              </a:gs>
            </a:gsLst>
            <a:lin ang="18900000" scaled="1"/>
            <a:tileRect/>
          </a:gradFill>
          <a:ln w="28575">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5755154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8">
                                            <p:txEl>
                                              <p:pRg st="0" end="0"/>
                                            </p:txEl>
                                          </p:spTgt>
                                        </p:tgtEl>
                                        <p:attrNameLst>
                                          <p:attrName>ppt_w</p:attrName>
                                        </p:attrNameLst>
                                      </p:cBhvr>
                                    </p:anim>
                                    <p:anim by="(#ppt_w*0.50)" calcmode="lin" valueType="num">
                                      <p:cBhvr>
                                        <p:cTn id="8" dur="500" decel="50000" autoRev="1" fill="hold">
                                          <p:stCondLst>
                                            <p:cond delay="0"/>
                                          </p:stCondLst>
                                        </p:cTn>
                                        <p:tgtEl>
                                          <p:spTgt spid="8">
                                            <p:txEl>
                                              <p:pRg st="0" end="0"/>
                                            </p:txEl>
                                          </p:spTgt>
                                        </p:tgtEl>
                                        <p:attrNameLst>
                                          <p:attrName>ppt_x</p:attrName>
                                        </p:attrNameLst>
                                      </p:cBhvr>
                                    </p:anim>
                                    <p:anim from="(-#ppt_h/2)" to="(#ppt_y)" calcmode="lin" valueType="num">
                                      <p:cBhvr>
                                        <p:cTn id="9" dur="1000" fill="hold">
                                          <p:stCondLst>
                                            <p:cond delay="0"/>
                                          </p:stCondLst>
                                        </p:cTn>
                                        <p:tgtEl>
                                          <p:spTgt spid="8">
                                            <p:txEl>
                                              <p:pRg st="0" end="0"/>
                                            </p:txEl>
                                          </p:spTgt>
                                        </p:tgtEl>
                                        <p:attrNameLst>
                                          <p:attrName>ppt_y</p:attrName>
                                        </p:attrNameLst>
                                      </p:cBhvr>
                                    </p:anim>
                                    <p:animRot by="21600000">
                                      <p:cBhvr>
                                        <p:cTn id="10" dur="1000" fill="hold">
                                          <p:stCondLst>
                                            <p:cond delay="0"/>
                                          </p:stCondLst>
                                        </p:cTn>
                                        <p:tgtEl>
                                          <p:spTgt spid="8">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0-#ppt_w/2"/>
                                          </p:val>
                                        </p:tav>
                                        <p:tav tm="100000">
                                          <p:val>
                                            <p:strVal val="#ppt_x"/>
                                          </p:val>
                                        </p:tav>
                                      </p:tavLst>
                                    </p:anim>
                                    <p:anim calcmode="lin" valueType="num">
                                      <p:cBhvr additive="base">
                                        <p:cTn id="24" dur="1500" fill="hold"/>
                                        <p:tgtEl>
                                          <p:spTgt spid="14"/>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2000"/>
                                        <p:tgtEl>
                                          <p:spTgt spid="15"/>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125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3000"/>
                                        <p:tgtEl>
                                          <p:spTgt spid="6"/>
                                        </p:tgtEl>
                                      </p:cBhvr>
                                    </p:animEffect>
                                  </p:childTnLst>
                                </p:cTn>
                              </p:par>
                            </p:childTnLst>
                          </p:cTn>
                        </p:par>
                        <p:par>
                          <p:cTn id="38" fill="hold">
                            <p:stCondLst>
                              <p:cond delay="3000"/>
                            </p:stCondLst>
                            <p:childTnLst>
                              <p:par>
                                <p:cTn id="39" presetID="22" presetClass="entr" presetSubtype="8" fill="hold" nodeType="afterEffect">
                                  <p:stCondLst>
                                    <p:cond delay="75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2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wipe(left)">
                                      <p:cBhvr>
                                        <p:cTn id="46" dur="1000"/>
                                        <p:tgtEl>
                                          <p:spTgt spid="7">
                                            <p:txEl>
                                              <p:pRg st="0" end="0"/>
                                            </p:txEl>
                                          </p:spTgt>
                                        </p:tgtEl>
                                      </p:cBhvr>
                                    </p:animEffect>
                                  </p:childTnLst>
                                </p:cTn>
                              </p:par>
                            </p:childTnLst>
                          </p:cTn>
                        </p:par>
                        <p:par>
                          <p:cTn id="47" fill="hold">
                            <p:stCondLst>
                              <p:cond delay="1000"/>
                            </p:stCondLst>
                            <p:childTnLst>
                              <p:par>
                                <p:cTn id="48" presetID="22" presetClass="entr" presetSubtype="8" fill="hold" nodeType="afterEffect">
                                  <p:stCondLst>
                                    <p:cond delay="1000"/>
                                  </p:stCondLst>
                                  <p:childTnLst>
                                    <p:set>
                                      <p:cBhvr>
                                        <p:cTn id="49" dur="1" fill="hold">
                                          <p:stCondLst>
                                            <p:cond delay="0"/>
                                          </p:stCondLst>
                                        </p:cTn>
                                        <p:tgtEl>
                                          <p:spTgt spid="7">
                                            <p:txEl>
                                              <p:pRg st="1" end="1"/>
                                            </p:txEl>
                                          </p:spTgt>
                                        </p:tgtEl>
                                        <p:attrNameLst>
                                          <p:attrName>style.visibility</p:attrName>
                                        </p:attrNameLst>
                                      </p:cBhvr>
                                      <p:to>
                                        <p:strVal val="visible"/>
                                      </p:to>
                                    </p:set>
                                    <p:animEffect transition="in" filter="wipe(left)">
                                      <p:cBhvr>
                                        <p:cTn id="50" dur="1000"/>
                                        <p:tgtEl>
                                          <p:spTgt spid="7">
                                            <p:txEl>
                                              <p:pRg st="1" end="1"/>
                                            </p:txEl>
                                          </p:spTgt>
                                        </p:tgtEl>
                                      </p:cBhvr>
                                    </p:animEffect>
                                  </p:childTnLst>
                                </p:cTn>
                              </p:par>
                            </p:childTnLst>
                          </p:cTn>
                        </p:par>
                        <p:par>
                          <p:cTn id="51" fill="hold">
                            <p:stCondLst>
                              <p:cond delay="3000"/>
                            </p:stCondLst>
                            <p:childTnLst>
                              <p:par>
                                <p:cTn id="52" presetID="2" presetClass="entr" presetSubtype="1" fill="hold" grpId="0" nodeType="after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0-#ppt_h/2"/>
                                          </p:val>
                                        </p:tav>
                                        <p:tav tm="100000">
                                          <p:val>
                                            <p:strVal val="#ppt_y"/>
                                          </p:val>
                                        </p:tav>
                                      </p:tavLst>
                                    </p:anim>
                                  </p:childTnLst>
                                </p:cTn>
                              </p:par>
                            </p:childTnLst>
                          </p:cTn>
                        </p:par>
                        <p:par>
                          <p:cTn id="56" fill="hold">
                            <p:stCondLst>
                              <p:cond delay="4500"/>
                            </p:stCondLst>
                            <p:childTnLst>
                              <p:par>
                                <p:cTn id="57" presetID="2" presetClass="entr" presetSubtype="1" fill="hold" grpId="0" nodeType="afterEffect">
                                  <p:stCondLst>
                                    <p:cond delay="200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0-#ppt_h/2"/>
                                          </p:val>
                                        </p:tav>
                                        <p:tav tm="100000">
                                          <p:val>
                                            <p:strVal val="#ppt_y"/>
                                          </p:val>
                                        </p:tav>
                                      </p:tavLst>
                                    </p:anim>
                                  </p:childTnLst>
                                </p:cTn>
                              </p:par>
                            </p:childTnLst>
                          </p:cTn>
                        </p:par>
                        <p:par>
                          <p:cTn id="61" fill="hold">
                            <p:stCondLst>
                              <p:cond delay="7000"/>
                            </p:stCondLst>
                            <p:childTnLst>
                              <p:par>
                                <p:cTn id="62" presetID="2" presetClass="entr" presetSubtype="1"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0-#ppt_h/2"/>
                                          </p:val>
                                        </p:tav>
                                        <p:tav tm="100000">
                                          <p:val>
                                            <p:strVal val="#ppt_y"/>
                                          </p:val>
                                        </p:tav>
                                      </p:tavLst>
                                    </p:anim>
                                  </p:childTnLst>
                                </p:cTn>
                              </p:par>
                            </p:childTnLst>
                          </p:cTn>
                        </p:par>
                        <p:par>
                          <p:cTn id="66" fill="hold">
                            <p:stCondLst>
                              <p:cond delay="7500"/>
                            </p:stCondLst>
                            <p:childTnLst>
                              <p:par>
                                <p:cTn id="67" presetID="2" presetClass="entr" presetSubtype="1"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ppt_x"/>
                                          </p:val>
                                        </p:tav>
                                        <p:tav tm="100000">
                                          <p:val>
                                            <p:strVal val="#ppt_x"/>
                                          </p:val>
                                        </p:tav>
                                      </p:tavLst>
                                    </p:anim>
                                    <p:anim calcmode="lin" valueType="num">
                                      <p:cBhvr additive="base">
                                        <p:cTn id="70" dur="500" fill="hold"/>
                                        <p:tgtEl>
                                          <p:spTgt spid="23"/>
                                        </p:tgtEl>
                                        <p:attrNameLst>
                                          <p:attrName>ppt_y</p:attrName>
                                        </p:attrNameLst>
                                      </p:cBhvr>
                                      <p:tavLst>
                                        <p:tav tm="0">
                                          <p:val>
                                            <p:strVal val="0-#ppt_h/2"/>
                                          </p:val>
                                        </p:tav>
                                        <p:tav tm="100000">
                                          <p:val>
                                            <p:strVal val="#ppt_y"/>
                                          </p:val>
                                        </p:tav>
                                      </p:tavLst>
                                    </p:anim>
                                  </p:childTnLst>
                                </p:cTn>
                              </p:par>
                            </p:childTnLst>
                          </p:cTn>
                        </p:par>
                        <p:par>
                          <p:cTn id="71" fill="hold">
                            <p:stCondLst>
                              <p:cond delay="8000"/>
                            </p:stCondLst>
                            <p:childTnLst>
                              <p:par>
                                <p:cTn id="72" presetID="2" presetClass="entr" presetSubtype="1" fill="hold" grpId="0" nodeType="after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0-#ppt_h/2"/>
                                          </p:val>
                                        </p:tav>
                                        <p:tav tm="100000">
                                          <p:val>
                                            <p:strVal val="#ppt_y"/>
                                          </p:val>
                                        </p:tav>
                                      </p:tavLst>
                                    </p:anim>
                                  </p:childTnLst>
                                </p:cTn>
                              </p:par>
                            </p:childTnLst>
                          </p:cTn>
                        </p:par>
                        <p:par>
                          <p:cTn id="76" fill="hold">
                            <p:stCondLst>
                              <p:cond delay="8500"/>
                            </p:stCondLst>
                            <p:childTnLst>
                              <p:par>
                                <p:cTn id="77" presetID="2" presetClass="entr" presetSubtype="1"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0-#ppt_h/2"/>
                                          </p:val>
                                        </p:tav>
                                        <p:tav tm="100000">
                                          <p:val>
                                            <p:strVal val="#ppt_y"/>
                                          </p:val>
                                        </p:tav>
                                      </p:tavLst>
                                    </p:anim>
                                  </p:childTnLst>
                                </p:cTn>
                              </p:par>
                            </p:childTnLst>
                          </p:cTn>
                        </p:par>
                        <p:par>
                          <p:cTn id="81" fill="hold">
                            <p:stCondLst>
                              <p:cond delay="9000"/>
                            </p:stCondLst>
                            <p:childTnLst>
                              <p:par>
                                <p:cTn id="82" presetID="2" presetClass="entr" presetSubtype="1" fill="hold" grpId="0" nodeType="after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additive="base">
                                        <p:cTn id="84" dur="500" fill="hold"/>
                                        <p:tgtEl>
                                          <p:spTgt spid="26"/>
                                        </p:tgtEl>
                                        <p:attrNameLst>
                                          <p:attrName>ppt_x</p:attrName>
                                        </p:attrNameLst>
                                      </p:cBhvr>
                                      <p:tavLst>
                                        <p:tav tm="0">
                                          <p:val>
                                            <p:strVal val="#ppt_x"/>
                                          </p:val>
                                        </p:tav>
                                        <p:tav tm="100000">
                                          <p:val>
                                            <p:strVal val="#ppt_x"/>
                                          </p:val>
                                        </p:tav>
                                      </p:tavLst>
                                    </p:anim>
                                    <p:anim calcmode="lin" valueType="num">
                                      <p:cBhvr additive="base">
                                        <p:cTn id="85"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7">
                                            <p:txEl>
                                              <p:pRg st="2" end="2"/>
                                            </p:txEl>
                                          </p:spTgt>
                                        </p:tgtEl>
                                        <p:attrNameLst>
                                          <p:attrName>style.visibility</p:attrName>
                                        </p:attrNameLst>
                                      </p:cBhvr>
                                      <p:to>
                                        <p:strVal val="visible"/>
                                      </p:to>
                                    </p:set>
                                    <p:animEffect transition="in" filter="wipe(left)">
                                      <p:cBhvr>
                                        <p:cTn id="90" dur="1000"/>
                                        <p:tgtEl>
                                          <p:spTgt spid="7">
                                            <p:txEl>
                                              <p:pRg st="2" end="2"/>
                                            </p:txEl>
                                          </p:spTgt>
                                        </p:tgtEl>
                                      </p:cBhvr>
                                    </p:animEffect>
                                  </p:childTnLst>
                                </p:cTn>
                              </p:par>
                            </p:childTnLst>
                          </p:cTn>
                        </p:par>
                        <p:par>
                          <p:cTn id="91" fill="hold">
                            <p:stCondLst>
                              <p:cond delay="1000"/>
                            </p:stCondLst>
                            <p:childTnLst>
                              <p:par>
                                <p:cTn id="92" presetID="2" presetClass="entr" presetSubtype="1" fill="hold" grpId="0" nodeType="afterEffect">
                                  <p:stCondLst>
                                    <p:cond delay="1000"/>
                                  </p:stCondLst>
                                  <p:childTnLst>
                                    <p:set>
                                      <p:cBhvr>
                                        <p:cTn id="93" dur="1" fill="hold">
                                          <p:stCondLst>
                                            <p:cond delay="0"/>
                                          </p:stCondLst>
                                        </p:cTn>
                                        <p:tgtEl>
                                          <p:spTgt spid="27"/>
                                        </p:tgtEl>
                                        <p:attrNameLst>
                                          <p:attrName>style.visibility</p:attrName>
                                        </p:attrNameLst>
                                      </p:cBhvr>
                                      <p:to>
                                        <p:strVal val="visible"/>
                                      </p:to>
                                    </p:set>
                                    <p:anim calcmode="lin" valueType="num">
                                      <p:cBhvr additive="base">
                                        <p:cTn id="94" dur="500" fill="hold"/>
                                        <p:tgtEl>
                                          <p:spTgt spid="27"/>
                                        </p:tgtEl>
                                        <p:attrNameLst>
                                          <p:attrName>ppt_x</p:attrName>
                                        </p:attrNameLst>
                                      </p:cBhvr>
                                      <p:tavLst>
                                        <p:tav tm="0">
                                          <p:val>
                                            <p:strVal val="#ppt_x"/>
                                          </p:val>
                                        </p:tav>
                                        <p:tav tm="100000">
                                          <p:val>
                                            <p:strVal val="#ppt_x"/>
                                          </p:val>
                                        </p:tav>
                                      </p:tavLst>
                                    </p:anim>
                                    <p:anim calcmode="lin" valueType="num">
                                      <p:cBhvr additive="base">
                                        <p:cTn id="95" dur="500" fill="hold"/>
                                        <p:tgtEl>
                                          <p:spTgt spid="27"/>
                                        </p:tgtEl>
                                        <p:attrNameLst>
                                          <p:attrName>ppt_y</p:attrName>
                                        </p:attrNameLst>
                                      </p:cBhvr>
                                      <p:tavLst>
                                        <p:tav tm="0">
                                          <p:val>
                                            <p:strVal val="0-#ppt_h/2"/>
                                          </p:val>
                                        </p:tav>
                                        <p:tav tm="100000">
                                          <p:val>
                                            <p:strVal val="#ppt_y"/>
                                          </p:val>
                                        </p:tav>
                                      </p:tavLst>
                                    </p:anim>
                                  </p:childTnLst>
                                </p:cTn>
                              </p:par>
                            </p:childTnLst>
                          </p:cTn>
                        </p:par>
                        <p:par>
                          <p:cTn id="96" fill="hold">
                            <p:stCondLst>
                              <p:cond delay="2500"/>
                            </p:stCondLst>
                            <p:childTnLst>
                              <p:par>
                                <p:cTn id="97" presetID="2" presetClass="entr" presetSubtype="1"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0-#ppt_h/2"/>
                                          </p:val>
                                        </p:tav>
                                        <p:tav tm="100000">
                                          <p:val>
                                            <p:strVal val="#ppt_y"/>
                                          </p:val>
                                        </p:tav>
                                      </p:tavLst>
                                    </p:anim>
                                  </p:childTnLst>
                                </p:cTn>
                              </p:par>
                            </p:childTnLst>
                          </p:cTn>
                        </p:par>
                        <p:par>
                          <p:cTn id="101" fill="hold">
                            <p:stCondLst>
                              <p:cond delay="3000"/>
                            </p:stCondLst>
                            <p:childTnLst>
                              <p:par>
                                <p:cTn id="102" presetID="2" presetClass="entr" presetSubtype="1" fill="hold" grpId="0" nodeType="after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additive="base">
                                        <p:cTn id="104" dur="500" fill="hold"/>
                                        <p:tgtEl>
                                          <p:spTgt spid="29"/>
                                        </p:tgtEl>
                                        <p:attrNameLst>
                                          <p:attrName>ppt_x</p:attrName>
                                        </p:attrNameLst>
                                      </p:cBhvr>
                                      <p:tavLst>
                                        <p:tav tm="0">
                                          <p:val>
                                            <p:strVal val="#ppt_x"/>
                                          </p:val>
                                        </p:tav>
                                        <p:tav tm="100000">
                                          <p:val>
                                            <p:strVal val="#ppt_x"/>
                                          </p:val>
                                        </p:tav>
                                      </p:tavLst>
                                    </p:anim>
                                    <p:anim calcmode="lin" valueType="num">
                                      <p:cBhvr additive="base">
                                        <p:cTn id="105" dur="500" fill="hold"/>
                                        <p:tgtEl>
                                          <p:spTgt spid="29"/>
                                        </p:tgtEl>
                                        <p:attrNameLst>
                                          <p:attrName>ppt_y</p:attrName>
                                        </p:attrNameLst>
                                      </p:cBhvr>
                                      <p:tavLst>
                                        <p:tav tm="0">
                                          <p:val>
                                            <p:strVal val="0-#ppt_h/2"/>
                                          </p:val>
                                        </p:tav>
                                        <p:tav tm="100000">
                                          <p:val>
                                            <p:strVal val="#ppt_y"/>
                                          </p:val>
                                        </p:tav>
                                      </p:tavLst>
                                    </p:anim>
                                  </p:childTnLst>
                                </p:cTn>
                              </p:par>
                            </p:childTnLst>
                          </p:cTn>
                        </p:par>
                        <p:par>
                          <p:cTn id="106" fill="hold">
                            <p:stCondLst>
                              <p:cond delay="3500"/>
                            </p:stCondLst>
                            <p:childTnLst>
                              <p:par>
                                <p:cTn id="107" presetID="2" presetClass="entr" presetSubtype="1" fill="hold" grpId="0" nodeType="after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ppt_x"/>
                                          </p:val>
                                        </p:tav>
                                        <p:tav tm="100000">
                                          <p:val>
                                            <p:strVal val="#ppt_x"/>
                                          </p:val>
                                        </p:tav>
                                      </p:tavLst>
                                    </p:anim>
                                    <p:anim calcmode="lin" valueType="num">
                                      <p:cBhvr additive="base">
                                        <p:cTn id="110" dur="500" fill="hold"/>
                                        <p:tgtEl>
                                          <p:spTgt spid="30"/>
                                        </p:tgtEl>
                                        <p:attrNameLst>
                                          <p:attrName>ppt_y</p:attrName>
                                        </p:attrNameLst>
                                      </p:cBhvr>
                                      <p:tavLst>
                                        <p:tav tm="0">
                                          <p:val>
                                            <p:strVal val="0-#ppt_h/2"/>
                                          </p:val>
                                        </p:tav>
                                        <p:tav tm="100000">
                                          <p:val>
                                            <p:strVal val="#ppt_y"/>
                                          </p:val>
                                        </p:tav>
                                      </p:tavLst>
                                    </p:anim>
                                  </p:childTnLst>
                                </p:cTn>
                              </p:par>
                            </p:childTnLst>
                          </p:cTn>
                        </p:par>
                        <p:par>
                          <p:cTn id="111" fill="hold">
                            <p:stCondLst>
                              <p:cond delay="4000"/>
                            </p:stCondLst>
                            <p:childTnLst>
                              <p:par>
                                <p:cTn id="112" presetID="2" presetClass="entr" presetSubtype="1" fill="hold" grpId="0" nodeType="afterEffect">
                                  <p:stCondLst>
                                    <p:cond delay="0"/>
                                  </p:stCondLst>
                                  <p:childTnLst>
                                    <p:set>
                                      <p:cBhvr>
                                        <p:cTn id="113" dur="1" fill="hold">
                                          <p:stCondLst>
                                            <p:cond delay="0"/>
                                          </p:stCondLst>
                                        </p:cTn>
                                        <p:tgtEl>
                                          <p:spTgt spid="31"/>
                                        </p:tgtEl>
                                        <p:attrNameLst>
                                          <p:attrName>style.visibility</p:attrName>
                                        </p:attrNameLst>
                                      </p:cBhvr>
                                      <p:to>
                                        <p:strVal val="visible"/>
                                      </p:to>
                                    </p:set>
                                    <p:anim calcmode="lin" valueType="num">
                                      <p:cBhvr additive="base">
                                        <p:cTn id="114" dur="500" fill="hold"/>
                                        <p:tgtEl>
                                          <p:spTgt spid="31"/>
                                        </p:tgtEl>
                                        <p:attrNameLst>
                                          <p:attrName>ppt_x</p:attrName>
                                        </p:attrNameLst>
                                      </p:cBhvr>
                                      <p:tavLst>
                                        <p:tav tm="0">
                                          <p:val>
                                            <p:strVal val="#ppt_x"/>
                                          </p:val>
                                        </p:tav>
                                        <p:tav tm="100000">
                                          <p:val>
                                            <p:strVal val="#ppt_x"/>
                                          </p:val>
                                        </p:tav>
                                      </p:tavLst>
                                    </p:anim>
                                    <p:anim calcmode="lin" valueType="num">
                                      <p:cBhvr additive="base">
                                        <p:cTn id="115"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7">
                                            <p:txEl>
                                              <p:pRg st="3" end="3"/>
                                            </p:txEl>
                                          </p:spTgt>
                                        </p:tgtEl>
                                        <p:attrNameLst>
                                          <p:attrName>style.visibility</p:attrName>
                                        </p:attrNameLst>
                                      </p:cBhvr>
                                      <p:to>
                                        <p:strVal val="visible"/>
                                      </p:to>
                                    </p:set>
                                    <p:animEffect transition="in" filter="wipe(left)">
                                      <p:cBhvr>
                                        <p:cTn id="120" dur="1000"/>
                                        <p:tgtEl>
                                          <p:spTgt spid="7">
                                            <p:txEl>
                                              <p:pRg st="3" end="3"/>
                                            </p:txEl>
                                          </p:spTgt>
                                        </p:tgtEl>
                                      </p:cBhvr>
                                    </p:animEffect>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4"/>
                                        </p:tgtEl>
                                        <p:attrNameLst>
                                          <p:attrName>style.visibility</p:attrName>
                                        </p:attrNameLst>
                                      </p:cBhvr>
                                      <p:to>
                                        <p:strVal val="visible"/>
                                      </p:to>
                                    </p:set>
                                    <p:animEffect transition="in" filter="wheel(1)">
                                      <p:cBhvr>
                                        <p:cTn id="124" dur="2000"/>
                                        <p:tgtEl>
                                          <p:spTgt spid="4"/>
                                        </p:tgtEl>
                                      </p:cBhvr>
                                    </p:animEffect>
                                  </p:childTnLst>
                                </p:cTn>
                              </p:par>
                            </p:childTnLst>
                          </p:cTn>
                        </p:par>
                        <p:par>
                          <p:cTn id="125" fill="hold">
                            <p:stCondLst>
                              <p:cond delay="3000"/>
                            </p:stCondLst>
                            <p:childTnLst>
                              <p:par>
                                <p:cTn id="126" presetID="8" presetClass="emph" presetSubtype="0" fill="hold" grpId="1" nodeType="afterEffect">
                                  <p:stCondLst>
                                    <p:cond delay="500"/>
                                  </p:stCondLst>
                                  <p:childTnLst>
                                    <p:animRot by="21600000">
                                      <p:cBhvr>
                                        <p:cTn id="127" dur="2000" fill="hold"/>
                                        <p:tgtEl>
                                          <p:spTgt spid="4"/>
                                        </p:tgtEl>
                                        <p:attrNameLst>
                                          <p:attrName>r</p:attrName>
                                        </p:attrNameLst>
                                      </p:cBhvr>
                                    </p:animRot>
                                  </p:childTnLst>
                                </p:cTn>
                              </p:par>
                            </p:childTnLst>
                          </p:cTn>
                        </p:par>
                      </p:childTnLst>
                    </p:cTn>
                  </p:par>
                  <p:par>
                    <p:cTn id="128" fill="hold">
                      <p:stCondLst>
                        <p:cond delay="indefinite"/>
                      </p:stCondLst>
                      <p:childTnLst>
                        <p:par>
                          <p:cTn id="129" fill="hold">
                            <p:stCondLst>
                              <p:cond delay="0"/>
                            </p:stCondLst>
                            <p:childTnLst>
                              <p:par>
                                <p:cTn id="130" presetID="26" presetClass="entr" presetSubtype="0" fill="hold" nodeType="clickEffect">
                                  <p:stCondLst>
                                    <p:cond delay="0"/>
                                  </p:stCondLst>
                                  <p:childTnLst>
                                    <p:set>
                                      <p:cBhvr>
                                        <p:cTn id="131" dur="1" fill="hold">
                                          <p:stCondLst>
                                            <p:cond delay="0"/>
                                          </p:stCondLst>
                                        </p:cTn>
                                        <p:tgtEl>
                                          <p:spTgt spid="7">
                                            <p:txEl>
                                              <p:pRg st="4" end="4"/>
                                            </p:txEl>
                                          </p:spTgt>
                                        </p:tgtEl>
                                        <p:attrNameLst>
                                          <p:attrName>style.visibility</p:attrName>
                                        </p:attrNameLst>
                                      </p:cBhvr>
                                      <p:to>
                                        <p:strVal val="visible"/>
                                      </p:to>
                                    </p:set>
                                    <p:animEffect transition="in" filter="wipe(down)">
                                      <p:cBhvr>
                                        <p:cTn id="132" dur="580">
                                          <p:stCondLst>
                                            <p:cond delay="0"/>
                                          </p:stCondLst>
                                        </p:cTn>
                                        <p:tgtEl>
                                          <p:spTgt spid="7">
                                            <p:txEl>
                                              <p:pRg st="4" end="4"/>
                                            </p:txEl>
                                          </p:spTgt>
                                        </p:tgtEl>
                                      </p:cBhvr>
                                    </p:animEffect>
                                    <p:anim calcmode="lin" valueType="num">
                                      <p:cBhvr>
                                        <p:cTn id="133" dur="1822" tmFilter="0,0; 0.14,0.36; 0.43,0.73; 0.71,0.91; 1.0,1.0">
                                          <p:stCondLst>
                                            <p:cond delay="0"/>
                                          </p:stCondLst>
                                        </p:cTn>
                                        <p:tgtEl>
                                          <p:spTgt spid="7">
                                            <p:txEl>
                                              <p:pRg st="4" end="4"/>
                                            </p:txEl>
                                          </p:spTgt>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7">
                                            <p:txEl>
                                              <p:pRg st="4" end="4"/>
                                            </p:txEl>
                                          </p:spTgt>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7">
                                            <p:txEl>
                                              <p:pRg st="4" end="4"/>
                                            </p:txEl>
                                          </p:spTgt>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7">
                                            <p:txEl>
                                              <p:pRg st="4" end="4"/>
                                            </p:txEl>
                                          </p:spTgt>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7">
                                            <p:txEl>
                                              <p:pRg st="4" end="4"/>
                                            </p:txEl>
                                          </p:spTgt>
                                        </p:tgtEl>
                                        <p:attrNameLst>
                                          <p:attrName>ppt_y</p:attrName>
                                        </p:attrNameLst>
                                      </p:cBhvr>
                                      <p:tavLst>
                                        <p:tav tm="0" fmla="#ppt_y-sin(pi*$)/81">
                                          <p:val>
                                            <p:fltVal val="0"/>
                                          </p:val>
                                        </p:tav>
                                        <p:tav tm="100000">
                                          <p:val>
                                            <p:fltVal val="1"/>
                                          </p:val>
                                        </p:tav>
                                      </p:tavLst>
                                    </p:anim>
                                    <p:animScale>
                                      <p:cBhvr>
                                        <p:cTn id="138" dur="26">
                                          <p:stCondLst>
                                            <p:cond delay="650"/>
                                          </p:stCondLst>
                                        </p:cTn>
                                        <p:tgtEl>
                                          <p:spTgt spid="7">
                                            <p:txEl>
                                              <p:pRg st="4" end="4"/>
                                            </p:txEl>
                                          </p:spTgt>
                                        </p:tgtEl>
                                      </p:cBhvr>
                                      <p:to x="100000" y="60000"/>
                                    </p:animScale>
                                    <p:animScale>
                                      <p:cBhvr>
                                        <p:cTn id="139" dur="166" decel="50000">
                                          <p:stCondLst>
                                            <p:cond delay="676"/>
                                          </p:stCondLst>
                                        </p:cTn>
                                        <p:tgtEl>
                                          <p:spTgt spid="7">
                                            <p:txEl>
                                              <p:pRg st="4" end="4"/>
                                            </p:txEl>
                                          </p:spTgt>
                                        </p:tgtEl>
                                      </p:cBhvr>
                                      <p:to x="100000" y="100000"/>
                                    </p:animScale>
                                    <p:animScale>
                                      <p:cBhvr>
                                        <p:cTn id="140" dur="26">
                                          <p:stCondLst>
                                            <p:cond delay="1312"/>
                                          </p:stCondLst>
                                        </p:cTn>
                                        <p:tgtEl>
                                          <p:spTgt spid="7">
                                            <p:txEl>
                                              <p:pRg st="4" end="4"/>
                                            </p:txEl>
                                          </p:spTgt>
                                        </p:tgtEl>
                                      </p:cBhvr>
                                      <p:to x="100000" y="80000"/>
                                    </p:animScale>
                                    <p:animScale>
                                      <p:cBhvr>
                                        <p:cTn id="141" dur="166" decel="50000">
                                          <p:stCondLst>
                                            <p:cond delay="1338"/>
                                          </p:stCondLst>
                                        </p:cTn>
                                        <p:tgtEl>
                                          <p:spTgt spid="7">
                                            <p:txEl>
                                              <p:pRg st="4" end="4"/>
                                            </p:txEl>
                                          </p:spTgt>
                                        </p:tgtEl>
                                      </p:cBhvr>
                                      <p:to x="100000" y="100000"/>
                                    </p:animScale>
                                    <p:animScale>
                                      <p:cBhvr>
                                        <p:cTn id="142" dur="26">
                                          <p:stCondLst>
                                            <p:cond delay="1642"/>
                                          </p:stCondLst>
                                        </p:cTn>
                                        <p:tgtEl>
                                          <p:spTgt spid="7">
                                            <p:txEl>
                                              <p:pRg st="4" end="4"/>
                                            </p:txEl>
                                          </p:spTgt>
                                        </p:tgtEl>
                                      </p:cBhvr>
                                      <p:to x="100000" y="90000"/>
                                    </p:animScale>
                                    <p:animScale>
                                      <p:cBhvr>
                                        <p:cTn id="143" dur="166" decel="50000">
                                          <p:stCondLst>
                                            <p:cond delay="1668"/>
                                          </p:stCondLst>
                                        </p:cTn>
                                        <p:tgtEl>
                                          <p:spTgt spid="7">
                                            <p:txEl>
                                              <p:pRg st="4" end="4"/>
                                            </p:txEl>
                                          </p:spTgt>
                                        </p:tgtEl>
                                      </p:cBhvr>
                                      <p:to x="100000" y="100000"/>
                                    </p:animScale>
                                    <p:animScale>
                                      <p:cBhvr>
                                        <p:cTn id="144" dur="26">
                                          <p:stCondLst>
                                            <p:cond delay="1808"/>
                                          </p:stCondLst>
                                        </p:cTn>
                                        <p:tgtEl>
                                          <p:spTgt spid="7">
                                            <p:txEl>
                                              <p:pRg st="4" end="4"/>
                                            </p:txEl>
                                          </p:spTgt>
                                        </p:tgtEl>
                                      </p:cBhvr>
                                      <p:to x="100000" y="95000"/>
                                    </p:animScale>
                                    <p:animScale>
                                      <p:cBhvr>
                                        <p:cTn id="145" dur="166" decel="50000">
                                          <p:stCondLst>
                                            <p:cond delay="1834"/>
                                          </p:stCondLst>
                                        </p:cTn>
                                        <p:tgtEl>
                                          <p:spTgt spid="7">
                                            <p:txEl>
                                              <p:pRg st="4" end="4"/>
                                            </p:txEl>
                                          </p:spTgt>
                                        </p:tgtEl>
                                      </p:cBhvr>
                                      <p:to x="100000" y="100000"/>
                                    </p:animScale>
                                  </p:childTnLst>
                                </p:cTn>
                              </p:par>
                            </p:childTnLst>
                          </p:cTn>
                        </p:par>
                        <p:par>
                          <p:cTn id="146" fill="hold">
                            <p:stCondLst>
                              <p:cond delay="2000"/>
                            </p:stCondLst>
                            <p:childTnLst>
                              <p:par>
                                <p:cTn id="147" presetID="22" presetClass="entr" presetSubtype="8" fill="hold" grpId="0" nodeType="afterEffect">
                                  <p:stCondLst>
                                    <p:cond delay="750"/>
                                  </p:stCondLst>
                                  <p:childTnLst>
                                    <p:set>
                                      <p:cBhvr>
                                        <p:cTn id="148" dur="1" fill="hold">
                                          <p:stCondLst>
                                            <p:cond delay="0"/>
                                          </p:stCondLst>
                                        </p:cTn>
                                        <p:tgtEl>
                                          <p:spTgt spid="37"/>
                                        </p:tgtEl>
                                        <p:attrNameLst>
                                          <p:attrName>style.visibility</p:attrName>
                                        </p:attrNameLst>
                                      </p:cBhvr>
                                      <p:to>
                                        <p:strVal val="visible"/>
                                      </p:to>
                                    </p:set>
                                    <p:animEffect transition="in" filter="wipe(left)">
                                      <p:cBhvr>
                                        <p:cTn id="149" dur="2000"/>
                                        <p:tgtEl>
                                          <p:spTgt spid="37"/>
                                        </p:tgtEl>
                                      </p:cBhvr>
                                    </p:animEffect>
                                  </p:childTnLst>
                                </p:cTn>
                              </p:par>
                              <p:par>
                                <p:cTn id="150" presetID="21" presetClass="entr" presetSubtype="1" fill="hold" grpId="0" nodeType="withEffect">
                                  <p:stCondLst>
                                    <p:cond delay="750"/>
                                  </p:stCondLst>
                                  <p:childTnLst>
                                    <p:set>
                                      <p:cBhvr>
                                        <p:cTn id="151" dur="1" fill="hold">
                                          <p:stCondLst>
                                            <p:cond delay="0"/>
                                          </p:stCondLst>
                                        </p:cTn>
                                        <p:tgtEl>
                                          <p:spTgt spid="34"/>
                                        </p:tgtEl>
                                        <p:attrNameLst>
                                          <p:attrName>style.visibility</p:attrName>
                                        </p:attrNameLst>
                                      </p:cBhvr>
                                      <p:to>
                                        <p:strVal val="visible"/>
                                      </p:to>
                                    </p:set>
                                    <p:animEffect transition="in" filter="wheel(1)">
                                      <p:cBhvr>
                                        <p:cTn id="152" dur="2000"/>
                                        <p:tgtEl>
                                          <p:spTgt spid="34"/>
                                        </p:tgtEl>
                                      </p:cBhvr>
                                    </p:animEffect>
                                  </p:childTnLst>
                                </p:cTn>
                              </p:par>
                            </p:childTnLst>
                          </p:cTn>
                        </p:par>
                        <p:par>
                          <p:cTn id="153" fill="hold">
                            <p:stCondLst>
                              <p:cond delay="4750"/>
                            </p:stCondLst>
                            <p:childTnLst>
                              <p:par>
                                <p:cTn id="154" presetID="8" presetClass="emph" presetSubtype="0" fill="hold" grpId="1" nodeType="afterEffect">
                                  <p:stCondLst>
                                    <p:cond delay="500"/>
                                  </p:stCondLst>
                                  <p:childTnLst>
                                    <p:animRot by="21600000">
                                      <p:cBhvr>
                                        <p:cTn id="155" dur="2000" fill="hold"/>
                                        <p:tgtEl>
                                          <p:spTgt spid="34"/>
                                        </p:tgtEl>
                                        <p:attrNameLst>
                                          <p:attrName>r</p:attrName>
                                        </p:attrNameLst>
                                      </p:cBhvr>
                                    </p:animRot>
                                  </p:childTnLst>
                                </p:cTn>
                              </p:par>
                            </p:childTnLst>
                          </p:cTn>
                        </p:par>
                      </p:childTnLst>
                    </p:cTn>
                  </p:par>
                  <p:par>
                    <p:cTn id="156" fill="hold">
                      <p:stCondLst>
                        <p:cond delay="indefinite"/>
                      </p:stCondLst>
                      <p:childTnLst>
                        <p:par>
                          <p:cTn id="157" fill="hold">
                            <p:stCondLst>
                              <p:cond delay="0"/>
                            </p:stCondLst>
                            <p:childTnLst>
                              <p:par>
                                <p:cTn id="158" presetID="26" presetClass="entr" presetSubtype="0" fill="hold" nodeType="clickEffect">
                                  <p:stCondLst>
                                    <p:cond delay="0"/>
                                  </p:stCondLst>
                                  <p:childTnLst>
                                    <p:set>
                                      <p:cBhvr>
                                        <p:cTn id="159" dur="1" fill="hold">
                                          <p:stCondLst>
                                            <p:cond delay="0"/>
                                          </p:stCondLst>
                                        </p:cTn>
                                        <p:tgtEl>
                                          <p:spTgt spid="7">
                                            <p:txEl>
                                              <p:pRg st="5" end="5"/>
                                            </p:txEl>
                                          </p:spTgt>
                                        </p:tgtEl>
                                        <p:attrNameLst>
                                          <p:attrName>style.visibility</p:attrName>
                                        </p:attrNameLst>
                                      </p:cBhvr>
                                      <p:to>
                                        <p:strVal val="visible"/>
                                      </p:to>
                                    </p:set>
                                    <p:animEffect transition="in" filter="wipe(down)">
                                      <p:cBhvr>
                                        <p:cTn id="160" dur="580">
                                          <p:stCondLst>
                                            <p:cond delay="0"/>
                                          </p:stCondLst>
                                        </p:cTn>
                                        <p:tgtEl>
                                          <p:spTgt spid="7">
                                            <p:txEl>
                                              <p:pRg st="5" end="5"/>
                                            </p:txEl>
                                          </p:spTgt>
                                        </p:tgtEl>
                                      </p:cBhvr>
                                    </p:animEffect>
                                    <p:anim calcmode="lin" valueType="num">
                                      <p:cBhvr>
                                        <p:cTn id="161" dur="1822" tmFilter="0,0; 0.14,0.36; 0.43,0.73; 0.71,0.91; 1.0,1.0">
                                          <p:stCondLst>
                                            <p:cond delay="0"/>
                                          </p:stCondLst>
                                        </p:cTn>
                                        <p:tgtEl>
                                          <p:spTgt spid="7">
                                            <p:txEl>
                                              <p:pRg st="5" end="5"/>
                                            </p:txEl>
                                          </p:spTgt>
                                        </p:tgtEl>
                                        <p:attrNameLst>
                                          <p:attrName>ppt_x</p:attrName>
                                        </p:attrNameLst>
                                      </p:cBhvr>
                                      <p:tavLst>
                                        <p:tav tm="0">
                                          <p:val>
                                            <p:strVal val="#ppt_x-0.25"/>
                                          </p:val>
                                        </p:tav>
                                        <p:tav tm="100000">
                                          <p:val>
                                            <p:strVal val="#ppt_x"/>
                                          </p:val>
                                        </p:tav>
                                      </p:tavLst>
                                    </p:anim>
                                    <p:anim calcmode="lin" valueType="num">
                                      <p:cBhvr>
                                        <p:cTn id="162" dur="664" tmFilter="0.0,0.0; 0.25,0.07; 0.50,0.2; 0.75,0.467; 1.0,1.0">
                                          <p:stCondLst>
                                            <p:cond delay="0"/>
                                          </p:stCondLst>
                                        </p:cTn>
                                        <p:tgtEl>
                                          <p:spTgt spid="7">
                                            <p:txEl>
                                              <p:pRg st="5" end="5"/>
                                            </p:txEl>
                                          </p:spTgt>
                                        </p:tgtEl>
                                        <p:attrNameLst>
                                          <p:attrName>ppt_y</p:attrName>
                                        </p:attrNameLst>
                                      </p:cBhvr>
                                      <p:tavLst>
                                        <p:tav tm="0" fmla="#ppt_y-sin(pi*$)/3">
                                          <p:val>
                                            <p:fltVal val="0.5"/>
                                          </p:val>
                                        </p:tav>
                                        <p:tav tm="100000">
                                          <p:val>
                                            <p:fltVal val="1"/>
                                          </p:val>
                                        </p:tav>
                                      </p:tavLst>
                                    </p:anim>
                                    <p:anim calcmode="lin" valueType="num">
                                      <p:cBhvr>
                                        <p:cTn id="163" dur="664" tmFilter="0, 0; 0.125,0.2665; 0.25,0.4; 0.375,0.465; 0.5,0.5;  0.625,0.535; 0.75,0.6; 0.875,0.7335; 1,1">
                                          <p:stCondLst>
                                            <p:cond delay="664"/>
                                          </p:stCondLst>
                                        </p:cTn>
                                        <p:tgtEl>
                                          <p:spTgt spid="7">
                                            <p:txEl>
                                              <p:pRg st="5" end="5"/>
                                            </p:txEl>
                                          </p:spTgt>
                                        </p:tgtEl>
                                        <p:attrNameLst>
                                          <p:attrName>ppt_y</p:attrName>
                                        </p:attrNameLst>
                                      </p:cBhvr>
                                      <p:tavLst>
                                        <p:tav tm="0" fmla="#ppt_y-sin(pi*$)/9">
                                          <p:val>
                                            <p:fltVal val="0"/>
                                          </p:val>
                                        </p:tav>
                                        <p:tav tm="100000">
                                          <p:val>
                                            <p:fltVal val="1"/>
                                          </p:val>
                                        </p:tav>
                                      </p:tavLst>
                                    </p:anim>
                                    <p:anim calcmode="lin" valueType="num">
                                      <p:cBhvr>
                                        <p:cTn id="164" dur="332" tmFilter="0, 0; 0.125,0.2665; 0.25,0.4; 0.375,0.465; 0.5,0.5;  0.625,0.535; 0.75,0.6; 0.875,0.7335; 1,1">
                                          <p:stCondLst>
                                            <p:cond delay="1324"/>
                                          </p:stCondLst>
                                        </p:cTn>
                                        <p:tgtEl>
                                          <p:spTgt spid="7">
                                            <p:txEl>
                                              <p:pRg st="5" end="5"/>
                                            </p:txEl>
                                          </p:spTgt>
                                        </p:tgtEl>
                                        <p:attrNameLst>
                                          <p:attrName>ppt_y</p:attrName>
                                        </p:attrNameLst>
                                      </p:cBhvr>
                                      <p:tavLst>
                                        <p:tav tm="0" fmla="#ppt_y-sin(pi*$)/27">
                                          <p:val>
                                            <p:fltVal val="0"/>
                                          </p:val>
                                        </p:tav>
                                        <p:tav tm="100000">
                                          <p:val>
                                            <p:fltVal val="1"/>
                                          </p:val>
                                        </p:tav>
                                      </p:tavLst>
                                    </p:anim>
                                    <p:anim calcmode="lin" valueType="num">
                                      <p:cBhvr>
                                        <p:cTn id="165" dur="164" tmFilter="0, 0; 0.125,0.2665; 0.25,0.4; 0.375,0.465; 0.5,0.5;  0.625,0.535; 0.75,0.6; 0.875,0.7335; 1,1">
                                          <p:stCondLst>
                                            <p:cond delay="1656"/>
                                          </p:stCondLst>
                                        </p:cTn>
                                        <p:tgtEl>
                                          <p:spTgt spid="7">
                                            <p:txEl>
                                              <p:pRg st="5" end="5"/>
                                            </p:txEl>
                                          </p:spTgt>
                                        </p:tgtEl>
                                        <p:attrNameLst>
                                          <p:attrName>ppt_y</p:attrName>
                                        </p:attrNameLst>
                                      </p:cBhvr>
                                      <p:tavLst>
                                        <p:tav tm="0" fmla="#ppt_y-sin(pi*$)/81">
                                          <p:val>
                                            <p:fltVal val="0"/>
                                          </p:val>
                                        </p:tav>
                                        <p:tav tm="100000">
                                          <p:val>
                                            <p:fltVal val="1"/>
                                          </p:val>
                                        </p:tav>
                                      </p:tavLst>
                                    </p:anim>
                                    <p:animScale>
                                      <p:cBhvr>
                                        <p:cTn id="166" dur="26">
                                          <p:stCondLst>
                                            <p:cond delay="650"/>
                                          </p:stCondLst>
                                        </p:cTn>
                                        <p:tgtEl>
                                          <p:spTgt spid="7">
                                            <p:txEl>
                                              <p:pRg st="5" end="5"/>
                                            </p:txEl>
                                          </p:spTgt>
                                        </p:tgtEl>
                                      </p:cBhvr>
                                      <p:to x="100000" y="60000"/>
                                    </p:animScale>
                                    <p:animScale>
                                      <p:cBhvr>
                                        <p:cTn id="167" dur="166" decel="50000">
                                          <p:stCondLst>
                                            <p:cond delay="676"/>
                                          </p:stCondLst>
                                        </p:cTn>
                                        <p:tgtEl>
                                          <p:spTgt spid="7">
                                            <p:txEl>
                                              <p:pRg st="5" end="5"/>
                                            </p:txEl>
                                          </p:spTgt>
                                        </p:tgtEl>
                                      </p:cBhvr>
                                      <p:to x="100000" y="100000"/>
                                    </p:animScale>
                                    <p:animScale>
                                      <p:cBhvr>
                                        <p:cTn id="168" dur="26">
                                          <p:stCondLst>
                                            <p:cond delay="1312"/>
                                          </p:stCondLst>
                                        </p:cTn>
                                        <p:tgtEl>
                                          <p:spTgt spid="7">
                                            <p:txEl>
                                              <p:pRg st="5" end="5"/>
                                            </p:txEl>
                                          </p:spTgt>
                                        </p:tgtEl>
                                      </p:cBhvr>
                                      <p:to x="100000" y="80000"/>
                                    </p:animScale>
                                    <p:animScale>
                                      <p:cBhvr>
                                        <p:cTn id="169" dur="166" decel="50000">
                                          <p:stCondLst>
                                            <p:cond delay="1338"/>
                                          </p:stCondLst>
                                        </p:cTn>
                                        <p:tgtEl>
                                          <p:spTgt spid="7">
                                            <p:txEl>
                                              <p:pRg st="5" end="5"/>
                                            </p:txEl>
                                          </p:spTgt>
                                        </p:tgtEl>
                                      </p:cBhvr>
                                      <p:to x="100000" y="100000"/>
                                    </p:animScale>
                                    <p:animScale>
                                      <p:cBhvr>
                                        <p:cTn id="170" dur="26">
                                          <p:stCondLst>
                                            <p:cond delay="1642"/>
                                          </p:stCondLst>
                                        </p:cTn>
                                        <p:tgtEl>
                                          <p:spTgt spid="7">
                                            <p:txEl>
                                              <p:pRg st="5" end="5"/>
                                            </p:txEl>
                                          </p:spTgt>
                                        </p:tgtEl>
                                      </p:cBhvr>
                                      <p:to x="100000" y="90000"/>
                                    </p:animScale>
                                    <p:animScale>
                                      <p:cBhvr>
                                        <p:cTn id="171" dur="166" decel="50000">
                                          <p:stCondLst>
                                            <p:cond delay="1668"/>
                                          </p:stCondLst>
                                        </p:cTn>
                                        <p:tgtEl>
                                          <p:spTgt spid="7">
                                            <p:txEl>
                                              <p:pRg st="5" end="5"/>
                                            </p:txEl>
                                          </p:spTgt>
                                        </p:tgtEl>
                                      </p:cBhvr>
                                      <p:to x="100000" y="100000"/>
                                    </p:animScale>
                                    <p:animScale>
                                      <p:cBhvr>
                                        <p:cTn id="172" dur="26">
                                          <p:stCondLst>
                                            <p:cond delay="1808"/>
                                          </p:stCondLst>
                                        </p:cTn>
                                        <p:tgtEl>
                                          <p:spTgt spid="7">
                                            <p:txEl>
                                              <p:pRg st="5" end="5"/>
                                            </p:txEl>
                                          </p:spTgt>
                                        </p:tgtEl>
                                      </p:cBhvr>
                                      <p:to x="100000" y="95000"/>
                                    </p:animScale>
                                    <p:animScale>
                                      <p:cBhvr>
                                        <p:cTn id="173" dur="166" decel="50000">
                                          <p:stCondLst>
                                            <p:cond delay="1834"/>
                                          </p:stCondLst>
                                        </p:cTn>
                                        <p:tgtEl>
                                          <p:spTgt spid="7">
                                            <p:txEl>
                                              <p:pRg st="5" end="5"/>
                                            </p:txEl>
                                          </p:spTgt>
                                        </p:tgtEl>
                                      </p:cBhvr>
                                      <p:to x="100000" y="100000"/>
                                    </p:animScale>
                                  </p:childTnLst>
                                </p:cTn>
                              </p:par>
                            </p:childTnLst>
                          </p:cTn>
                        </p:par>
                        <p:par>
                          <p:cTn id="174" fill="hold">
                            <p:stCondLst>
                              <p:cond delay="2000"/>
                            </p:stCondLst>
                            <p:childTnLst>
                              <p:par>
                                <p:cTn id="175" presetID="53" presetClass="entr" presetSubtype="16" fill="hold" nodeType="afterEffect">
                                  <p:stCondLst>
                                    <p:cond delay="0"/>
                                  </p:stCondLst>
                                  <p:childTnLst>
                                    <p:set>
                                      <p:cBhvr>
                                        <p:cTn id="176" dur="1" fill="hold">
                                          <p:stCondLst>
                                            <p:cond delay="0"/>
                                          </p:stCondLst>
                                        </p:cTn>
                                        <p:tgtEl>
                                          <p:spTgt spid="1026"/>
                                        </p:tgtEl>
                                        <p:attrNameLst>
                                          <p:attrName>style.visibility</p:attrName>
                                        </p:attrNameLst>
                                      </p:cBhvr>
                                      <p:to>
                                        <p:strVal val="visible"/>
                                      </p:to>
                                    </p:set>
                                    <p:anim calcmode="lin" valueType="num">
                                      <p:cBhvr>
                                        <p:cTn id="177" dur="1000" fill="hold"/>
                                        <p:tgtEl>
                                          <p:spTgt spid="1026"/>
                                        </p:tgtEl>
                                        <p:attrNameLst>
                                          <p:attrName>ppt_w</p:attrName>
                                        </p:attrNameLst>
                                      </p:cBhvr>
                                      <p:tavLst>
                                        <p:tav tm="0">
                                          <p:val>
                                            <p:fltVal val="0"/>
                                          </p:val>
                                        </p:tav>
                                        <p:tav tm="100000">
                                          <p:val>
                                            <p:strVal val="#ppt_w"/>
                                          </p:val>
                                        </p:tav>
                                      </p:tavLst>
                                    </p:anim>
                                    <p:anim calcmode="lin" valueType="num">
                                      <p:cBhvr>
                                        <p:cTn id="178" dur="1000" fill="hold"/>
                                        <p:tgtEl>
                                          <p:spTgt spid="1026"/>
                                        </p:tgtEl>
                                        <p:attrNameLst>
                                          <p:attrName>ppt_h</p:attrName>
                                        </p:attrNameLst>
                                      </p:cBhvr>
                                      <p:tavLst>
                                        <p:tav tm="0">
                                          <p:val>
                                            <p:fltVal val="0"/>
                                          </p:val>
                                        </p:tav>
                                        <p:tav tm="100000">
                                          <p:val>
                                            <p:strVal val="#ppt_h"/>
                                          </p:val>
                                        </p:tav>
                                      </p:tavLst>
                                    </p:anim>
                                    <p:animEffect transition="in" filter="fade">
                                      <p:cBhvr>
                                        <p:cTn id="17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4" grpId="0" animBg="1"/>
      <p:bldP spid="4" grpId="1" animBg="1"/>
      <p:bldP spid="34" grpId="0" animBg="1"/>
      <p:bldP spid="34" grpId="1" animBg="1"/>
      <p:bldP spid="37"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077405986"/>
              </p:ext>
            </p:extLst>
          </p:nvPr>
        </p:nvGraphicFramePr>
        <p:xfrm>
          <a:off x="385905" y="719664"/>
          <a:ext cx="11452630" cy="558969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2813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pPr algn="l"/>
                      <a:r>
                        <a:rPr lang="en-US" b="1" dirty="0">
                          <a:solidFill>
                            <a:schemeClr val="accent2">
                              <a:lumMod val="50000"/>
                            </a:schemeClr>
                          </a:solidFill>
                        </a:rPr>
                        <a:t>Abib 26</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17</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27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18</a:t>
                      </a:r>
                    </a:p>
                    <a:p>
                      <a:r>
                        <a:rPr lang="en-US" b="1" dirty="0">
                          <a:solidFill>
                            <a:schemeClr val="accent3">
                              <a:lumMod val="50000"/>
                            </a:schemeClr>
                          </a:solidFill>
                        </a:rPr>
                        <a:t>Omer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28</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19</a:t>
                      </a:r>
                    </a:p>
                    <a:p>
                      <a:r>
                        <a:rPr lang="en-US" b="1" dirty="0">
                          <a:solidFill>
                            <a:schemeClr val="accent3">
                              <a:lumMod val="50000"/>
                            </a:schemeClr>
                          </a:solidFill>
                        </a:rPr>
                        <a:t>Omer #10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29</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20</a:t>
                      </a:r>
                    </a:p>
                    <a:p>
                      <a:r>
                        <a:rPr lang="en-US" b="1" dirty="0">
                          <a:solidFill>
                            <a:schemeClr val="accent3">
                              <a:lumMod val="50000"/>
                            </a:schemeClr>
                          </a:solidFill>
                        </a:rPr>
                        <a:t>Omer #11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30</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21</a:t>
                      </a:r>
                    </a:p>
                    <a:p>
                      <a:r>
                        <a:rPr lang="en-US" b="1" dirty="0">
                          <a:solidFill>
                            <a:schemeClr val="accent3">
                              <a:lumMod val="50000"/>
                            </a:schemeClr>
                          </a:solidFill>
                        </a:rPr>
                        <a:t>Omer #12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baseline="0" dirty="0">
                          <a:solidFill>
                            <a:schemeClr val="accent5">
                              <a:lumMod val="50000"/>
                            </a:schemeClr>
                          </a:solidFill>
                        </a:rPr>
                        <a:t>Zif 1 </a:t>
                      </a:r>
                    </a:p>
                    <a:p>
                      <a:r>
                        <a:rPr lang="en-US" b="1" dirty="0">
                          <a:solidFill>
                            <a:schemeClr val="accent3">
                              <a:lumMod val="50000"/>
                            </a:schemeClr>
                          </a:solidFill>
                        </a:rPr>
                        <a:t>Apr 22</a:t>
                      </a:r>
                    </a:p>
                    <a:p>
                      <a:r>
                        <a:rPr lang="en-US" b="1" dirty="0">
                          <a:solidFill>
                            <a:schemeClr val="accent3">
                              <a:lumMod val="50000"/>
                            </a:schemeClr>
                          </a:solidFill>
                        </a:rPr>
                        <a:t>Omer #13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 </a:t>
                      </a:r>
                    </a:p>
                    <a:p>
                      <a:r>
                        <a:rPr lang="en-US" b="1" dirty="0">
                          <a:solidFill>
                            <a:schemeClr val="accent3">
                              <a:lumMod val="50000"/>
                            </a:schemeClr>
                          </a:solidFill>
                        </a:rPr>
                        <a:t>Apr 23</a:t>
                      </a:r>
                    </a:p>
                    <a:p>
                      <a:r>
                        <a:rPr lang="en-US" b="1" dirty="0">
                          <a:solidFill>
                            <a:schemeClr val="accent3">
                              <a:lumMod val="50000"/>
                            </a:schemeClr>
                          </a:solidFill>
                        </a:rPr>
                        <a:t>Omer #14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3</a:t>
                      </a:r>
                    </a:p>
                    <a:p>
                      <a:r>
                        <a:rPr lang="en-US" b="1" dirty="0">
                          <a:solidFill>
                            <a:schemeClr val="accent3">
                              <a:lumMod val="50000"/>
                            </a:schemeClr>
                          </a:solidFill>
                        </a:rPr>
                        <a:t>Apr 24</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Acts 20:7</a:t>
                      </a:r>
                      <a:endParaRPr lang="en-US" b="1" dirty="0">
                        <a:solidFill>
                          <a:schemeClr val="accent3">
                            <a:lumMod val="50000"/>
                          </a:schemeClr>
                        </a:solidFill>
                      </a:endParaRPr>
                    </a:p>
                    <a:p>
                      <a:r>
                        <a:rPr lang="en-US" b="1" dirty="0">
                          <a:solidFill>
                            <a:schemeClr val="tx1">
                              <a:lumMod val="50000"/>
                              <a:lumOff val="50000"/>
                            </a:schemeClr>
                          </a:solidFill>
                        </a:rPr>
                        <a:t>Paul’s sermon all night long till dawn in </a:t>
                      </a:r>
                      <a:r>
                        <a:rPr lang="en-US" b="0" dirty="0">
                          <a:solidFill>
                            <a:schemeClr val="tx2">
                              <a:lumMod val="75000"/>
                            </a:schemeClr>
                          </a:solidFill>
                          <a:latin typeface="MV Boli" pitchFamily="2" charset="0"/>
                          <a:cs typeface="MV Boli" pitchFamily="2" charset="0"/>
                        </a:rPr>
                        <a:t>Troas </a:t>
                      </a:r>
                      <a:r>
                        <a:rPr lang="en-US" b="1" dirty="0">
                          <a:solidFill>
                            <a:schemeClr val="tx1">
                              <a:lumMod val="50000"/>
                              <a:lumOff val="50000"/>
                            </a:schemeClr>
                          </a:solidFill>
                          <a:latin typeface="+mn-lt"/>
                          <a:cs typeface="+mn-cs"/>
                        </a:rPr>
                        <a:t>r</a:t>
                      </a:r>
                      <a:r>
                        <a:rPr lang="en-US" b="1" dirty="0">
                          <a:solidFill>
                            <a:schemeClr val="tx1">
                              <a:lumMod val="50000"/>
                              <a:lumOff val="50000"/>
                            </a:schemeClr>
                          </a:solidFill>
                        </a:rPr>
                        <a:t>eady to depart on</a:t>
                      </a:r>
                      <a:r>
                        <a:rPr lang="en-US" b="1" baseline="0" dirty="0">
                          <a:solidFill>
                            <a:schemeClr val="tx1">
                              <a:lumMod val="50000"/>
                              <a:lumOff val="50000"/>
                            </a:schemeClr>
                          </a:solidFill>
                        </a:rPr>
                        <a:t> </a:t>
                      </a:r>
                      <a:br>
                        <a:rPr lang="en-US" b="1" baseline="0" dirty="0">
                          <a:solidFill>
                            <a:schemeClr val="tx1">
                              <a:lumMod val="50000"/>
                              <a:lumOff val="50000"/>
                            </a:schemeClr>
                          </a:solidFill>
                        </a:rPr>
                      </a:br>
                      <a:r>
                        <a:rPr lang="en-US" b="1" dirty="0">
                          <a:solidFill>
                            <a:schemeClr val="tx1">
                              <a:lumMod val="50000"/>
                              <a:lumOff val="50000"/>
                            </a:schemeClr>
                          </a:solidFill>
                        </a:rPr>
                        <a:t>the morrow; </a:t>
                      </a:r>
                      <a:r>
                        <a:rPr lang="en-US" b="1" dirty="0" err="1">
                          <a:solidFill>
                            <a:schemeClr val="tx1">
                              <a:lumMod val="50000"/>
                              <a:lumOff val="50000"/>
                            </a:schemeClr>
                          </a:solidFill>
                        </a:rPr>
                        <a:t>Eutychus</a:t>
                      </a:r>
                      <a:r>
                        <a:rPr lang="en-US" b="1" dirty="0">
                          <a:solidFill>
                            <a:schemeClr val="tx1">
                              <a:lumMod val="50000"/>
                              <a:lumOff val="50000"/>
                            </a:schemeClr>
                          </a:solidFill>
                        </a:rPr>
                        <a:t> &amp;</a:t>
                      </a:r>
                      <a:r>
                        <a:rPr lang="en-US" b="1" baseline="0" dirty="0">
                          <a:solidFill>
                            <a:schemeClr val="tx1">
                              <a:lumMod val="50000"/>
                              <a:lumOff val="50000"/>
                            </a:schemeClr>
                          </a:solidFill>
                        </a:rPr>
                        <a:t> his excitement</a:t>
                      </a: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Troas Day 7</a:t>
                      </a:r>
                    </a:p>
                    <a:p>
                      <a:endParaRPr lang="en-US" b="1" dirty="0">
                        <a:solidFill>
                          <a:schemeClr val="accent3">
                            <a:lumMod val="50000"/>
                          </a:schemeClr>
                        </a:solidFill>
                      </a:endParaRPr>
                    </a:p>
                    <a:p>
                      <a:r>
                        <a:rPr lang="en-US" b="1" dirty="0">
                          <a:solidFill>
                            <a:schemeClr val="accent3">
                              <a:lumMod val="50000"/>
                            </a:schemeClr>
                          </a:solidFill>
                        </a:rPr>
                        <a:t>Omer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4</a:t>
                      </a:r>
                    </a:p>
                    <a:p>
                      <a:r>
                        <a:rPr lang="en-US" b="1" dirty="0">
                          <a:solidFill>
                            <a:schemeClr val="accent3">
                              <a:lumMod val="50000"/>
                            </a:schemeClr>
                          </a:solidFill>
                        </a:rPr>
                        <a:t>Apr 25</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     Paul on </a:t>
                      </a:r>
                      <a:br>
                        <a:rPr lang="en-US" b="0" dirty="0">
                          <a:solidFill>
                            <a:schemeClr val="tx2">
                              <a:lumMod val="75000"/>
                            </a:schemeClr>
                          </a:solidFill>
                          <a:latin typeface="MV Boli" pitchFamily="2" charset="0"/>
                          <a:cs typeface="MV Boli" pitchFamily="2" charset="0"/>
                        </a:rPr>
                      </a:br>
                      <a:r>
                        <a:rPr lang="en-US" b="0" dirty="0">
                          <a:solidFill>
                            <a:schemeClr val="tx2">
                              <a:lumMod val="75000"/>
                            </a:schemeClr>
                          </a:solidFill>
                          <a:latin typeface="MV Boli" pitchFamily="2" charset="0"/>
                          <a:cs typeface="MV Boli" pitchFamily="2" charset="0"/>
                        </a:rPr>
                        <a:t>   foot from</a:t>
                      </a:r>
                      <a:br>
                        <a:rPr lang="en-US" b="0" dirty="0">
                          <a:solidFill>
                            <a:schemeClr val="tx2">
                              <a:lumMod val="75000"/>
                            </a:schemeClr>
                          </a:solidFill>
                          <a:latin typeface="MV Boli" pitchFamily="2" charset="0"/>
                          <a:cs typeface="MV Boli" pitchFamily="2" charset="0"/>
                        </a:rPr>
                      </a:br>
                      <a:r>
                        <a:rPr lang="en-US" b="0" dirty="0">
                          <a:solidFill>
                            <a:schemeClr val="tx2">
                              <a:lumMod val="75000"/>
                            </a:schemeClr>
                          </a:solidFill>
                          <a:latin typeface="MV Boli" pitchFamily="2" charset="0"/>
                          <a:cs typeface="MV Boli" pitchFamily="2" charset="0"/>
                        </a:rPr>
                        <a:t>  </a:t>
                      </a:r>
                      <a:r>
                        <a:rPr lang="en-US" b="0" baseline="0" dirty="0">
                          <a:solidFill>
                            <a:schemeClr val="tx2">
                              <a:lumMod val="75000"/>
                            </a:schemeClr>
                          </a:solidFill>
                          <a:latin typeface="MV Boli" pitchFamily="2" charset="0"/>
                          <a:cs typeface="MV Boli" pitchFamily="2" charset="0"/>
                        </a:rPr>
                        <a:t> </a:t>
                      </a:r>
                      <a:r>
                        <a:rPr lang="en-US" b="0" dirty="0">
                          <a:solidFill>
                            <a:schemeClr val="tx2">
                              <a:lumMod val="75000"/>
                            </a:schemeClr>
                          </a:solidFill>
                          <a:latin typeface="MV Boli" pitchFamily="2" charset="0"/>
                          <a:cs typeface="MV Boli" pitchFamily="2" charset="0"/>
                        </a:rPr>
                        <a:t>Troas</a:t>
                      </a:r>
                      <a:r>
                        <a:rPr lang="en-US" b="0" baseline="0" dirty="0">
                          <a:solidFill>
                            <a:schemeClr val="tx2">
                              <a:lumMod val="75000"/>
                            </a:schemeClr>
                          </a:solidFill>
                          <a:latin typeface="MV Boli" pitchFamily="2" charset="0"/>
                          <a:cs typeface="MV Boli" pitchFamily="2" charset="0"/>
                        </a:rPr>
                        <a:t> to   </a:t>
                      </a:r>
                      <a:br>
                        <a:rPr lang="en-US" b="0" baseline="0" dirty="0">
                          <a:solidFill>
                            <a:schemeClr val="tx2">
                              <a:lumMod val="75000"/>
                            </a:schemeClr>
                          </a:solidFill>
                          <a:latin typeface="MV Boli" pitchFamily="2" charset="0"/>
                          <a:cs typeface="MV Boli" pitchFamily="2" charset="0"/>
                        </a:rPr>
                      </a:br>
                      <a:r>
                        <a:rPr lang="en-US" b="0" baseline="0" dirty="0">
                          <a:solidFill>
                            <a:schemeClr val="tx2">
                              <a:lumMod val="75000"/>
                            </a:schemeClr>
                          </a:solidFill>
                          <a:latin typeface="MV Boli" pitchFamily="2" charset="0"/>
                          <a:cs typeface="MV Boli" pitchFamily="2" charset="0"/>
                        </a:rPr>
                        <a:t>     </a:t>
                      </a:r>
                      <a:r>
                        <a:rPr lang="en-US" b="0" baseline="0" dirty="0" err="1">
                          <a:solidFill>
                            <a:schemeClr val="tx2">
                              <a:lumMod val="75000"/>
                            </a:schemeClr>
                          </a:solidFill>
                          <a:latin typeface="MV Boli" pitchFamily="2" charset="0"/>
                          <a:cs typeface="MV Boli" pitchFamily="2" charset="0"/>
                        </a:rPr>
                        <a:t>Assos</a:t>
                      </a:r>
                      <a:br>
                        <a:rPr lang="en-US" b="0" baseline="0" dirty="0">
                          <a:solidFill>
                            <a:schemeClr val="tx2">
                              <a:lumMod val="75000"/>
                            </a:schemeClr>
                          </a:solidFill>
                          <a:latin typeface="MV Boli" pitchFamily="2" charset="0"/>
                          <a:cs typeface="MV Boli" pitchFamily="2" charset="0"/>
                        </a:rPr>
                      </a:br>
                      <a:r>
                        <a:rPr lang="en-US" b="0" baseline="0" dirty="0">
                          <a:solidFill>
                            <a:schemeClr val="tx2">
                              <a:lumMod val="75000"/>
                            </a:schemeClr>
                          </a:solidFill>
                          <a:latin typeface="MV Boli" pitchFamily="2" charset="0"/>
                          <a:cs typeface="MV Boli" pitchFamily="2" charset="0"/>
                        </a:rPr>
                        <a:t>       ~ the</a:t>
                      </a:r>
                      <a:br>
                        <a:rPr lang="en-US" b="0" baseline="0" dirty="0">
                          <a:solidFill>
                            <a:schemeClr val="tx2">
                              <a:lumMod val="75000"/>
                            </a:schemeClr>
                          </a:solidFill>
                          <a:latin typeface="MV Boli" pitchFamily="2" charset="0"/>
                          <a:cs typeface="MV Boli" pitchFamily="2" charset="0"/>
                        </a:rPr>
                      </a:br>
                      <a:r>
                        <a:rPr lang="en-US" b="0" baseline="0" dirty="0">
                          <a:solidFill>
                            <a:schemeClr val="tx2">
                              <a:lumMod val="75000"/>
                            </a:schemeClr>
                          </a:solidFill>
                          <a:latin typeface="MV Boli" pitchFamily="2" charset="0"/>
                          <a:cs typeface="MV Boli" pitchFamily="2" charset="0"/>
                        </a:rPr>
                        <a:t>       others</a:t>
                      </a:r>
                      <a:br>
                        <a:rPr lang="en-US" b="0" baseline="0" dirty="0">
                          <a:solidFill>
                            <a:schemeClr val="tx2">
                              <a:lumMod val="75000"/>
                            </a:schemeClr>
                          </a:solidFill>
                          <a:latin typeface="MV Boli" pitchFamily="2" charset="0"/>
                          <a:cs typeface="MV Boli" pitchFamily="2" charset="0"/>
                        </a:rPr>
                      </a:br>
                      <a:r>
                        <a:rPr lang="en-US" b="0" baseline="0" dirty="0">
                          <a:solidFill>
                            <a:schemeClr val="tx2">
                              <a:lumMod val="75000"/>
                            </a:schemeClr>
                          </a:solidFill>
                          <a:latin typeface="MV Boli" pitchFamily="2" charset="0"/>
                          <a:cs typeface="MV Boli" pitchFamily="2" charset="0"/>
                        </a:rPr>
                        <a:t>        sail.</a:t>
                      </a:r>
                    </a:p>
                    <a:p>
                      <a:pPr marL="0" marR="0" indent="0" algn="ctr" defTabSz="914400" rtl="0" eaLnBrk="1" fontAlgn="auto" latinLnBrk="0" hangingPunct="1">
                        <a:lnSpc>
                          <a:spcPct val="100000"/>
                        </a:lnSpc>
                        <a:spcBef>
                          <a:spcPts val="0"/>
                        </a:spcBef>
                        <a:spcAft>
                          <a:spcPts val="0"/>
                        </a:spcAft>
                        <a:buClrTx/>
                        <a:buSzTx/>
                        <a:buFontTx/>
                        <a:buNone/>
                        <a:tabLst/>
                        <a:defRPr/>
                      </a:pPr>
                      <a:r>
                        <a:rPr lang="en-US" b="0" baseline="0" dirty="0">
                          <a:solidFill>
                            <a:schemeClr val="tx2">
                              <a:lumMod val="75000"/>
                            </a:schemeClr>
                          </a:solidFill>
                          <a:latin typeface="MV Boli" pitchFamily="2" charset="0"/>
                          <a:cs typeface="MV Boli" pitchFamily="2" charset="0"/>
                        </a:rPr>
                        <a:t>Pick up Paul &amp; sail to </a:t>
                      </a:r>
                      <a:r>
                        <a:rPr lang="en-US" b="1" baseline="0" dirty="0" err="1">
                          <a:solidFill>
                            <a:schemeClr val="tx2">
                              <a:lumMod val="75000"/>
                            </a:schemeClr>
                          </a:solidFill>
                          <a:effectLst>
                            <a:glow rad="165100">
                              <a:schemeClr val="bg1">
                                <a:lumMod val="95000"/>
                              </a:schemeClr>
                            </a:glow>
                          </a:effectLst>
                          <a:latin typeface="MV Boli" pitchFamily="2" charset="0"/>
                          <a:cs typeface="MV Boli" pitchFamily="2" charset="0"/>
                        </a:rPr>
                        <a:t>Mitylene</a:t>
                      </a:r>
                      <a:r>
                        <a:rPr lang="en-US" b="0" baseline="0" dirty="0">
                          <a:solidFill>
                            <a:schemeClr val="tx2">
                              <a:lumMod val="75000"/>
                            </a:schemeClr>
                          </a:solidFill>
                          <a:latin typeface="MV Boli" pitchFamily="2" charset="0"/>
                          <a:cs typeface="MV Boli" pitchFamily="2" charset="0"/>
                        </a:rPr>
                        <a:t> </a:t>
                      </a:r>
                      <a:br>
                        <a:rPr lang="en-US" b="0" baseline="0" dirty="0">
                          <a:solidFill>
                            <a:schemeClr val="tx2">
                              <a:lumMod val="75000"/>
                            </a:schemeClr>
                          </a:solidFill>
                          <a:latin typeface="MV Boli" pitchFamily="2" charset="0"/>
                          <a:cs typeface="MV Boli" pitchFamily="2" charset="0"/>
                        </a:rPr>
                      </a:br>
                      <a:r>
                        <a:rPr lang="en-US" b="0" baseline="0" dirty="0">
                          <a:solidFill>
                            <a:schemeClr val="tx2">
                              <a:lumMod val="75000"/>
                            </a:schemeClr>
                          </a:solidFill>
                          <a:latin typeface="MV Boli" pitchFamily="2" charset="0"/>
                          <a:cs typeface="MV Boli" pitchFamily="2" charset="0"/>
                        </a:rPr>
                        <a:t>[</a:t>
                      </a:r>
                      <a:r>
                        <a:rPr lang="en-US" sz="1600" b="0" baseline="0" dirty="0">
                          <a:solidFill>
                            <a:schemeClr val="tx2">
                              <a:lumMod val="75000"/>
                            </a:schemeClr>
                          </a:solidFill>
                          <a:latin typeface="MV Boli" pitchFamily="2" charset="0"/>
                          <a:cs typeface="MV Boli" pitchFamily="2" charset="0"/>
                        </a:rPr>
                        <a:t>40 miles</a:t>
                      </a:r>
                      <a:r>
                        <a:rPr lang="en-US" b="0" baseline="0" dirty="0">
                          <a:solidFill>
                            <a:schemeClr val="tx2">
                              <a:lumMod val="75000"/>
                            </a:schemeClr>
                          </a:solidFill>
                          <a:latin typeface="MV Boli" pitchFamily="2" charset="0"/>
                          <a:cs typeface="MV Boli" pitchFamily="2"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effectLst>
                            <a:glow rad="127000">
                              <a:schemeClr val="bg1"/>
                            </a:glow>
                          </a:effectLst>
                        </a:rPr>
                        <a:t>Omer #</a:t>
                      </a:r>
                      <a:r>
                        <a:rPr lang="en-US" b="1" baseline="0" dirty="0">
                          <a:solidFill>
                            <a:schemeClr val="accent3">
                              <a:lumMod val="50000"/>
                            </a:schemeClr>
                          </a:solidFill>
                          <a:effectLst>
                            <a:glow rad="127000">
                              <a:schemeClr val="bg1"/>
                            </a:glow>
                          </a:effectLst>
                        </a:rPr>
                        <a:t>16  </a:t>
                      </a:r>
                      <a:endParaRPr lang="en-US" b="1" dirty="0">
                        <a:solidFill>
                          <a:schemeClr val="accent3">
                            <a:lumMod val="50000"/>
                          </a:schemeClr>
                        </a:solidFill>
                        <a:effectLst>
                          <a:glow rad="127000">
                            <a:schemeClr val="bg1"/>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5</a:t>
                      </a:r>
                    </a:p>
                    <a:p>
                      <a:r>
                        <a:rPr lang="en-US" b="1" dirty="0">
                          <a:solidFill>
                            <a:schemeClr val="accent3">
                              <a:lumMod val="50000"/>
                            </a:schemeClr>
                          </a:solidFill>
                        </a:rPr>
                        <a:t>Apr 24</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6</a:t>
                      </a:r>
                    </a:p>
                    <a:p>
                      <a:r>
                        <a:rPr lang="en-US" b="1" dirty="0">
                          <a:solidFill>
                            <a:schemeClr val="accent3">
                              <a:lumMod val="50000"/>
                            </a:schemeClr>
                          </a:solidFill>
                        </a:rPr>
                        <a:t>Apr 25</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7</a:t>
                      </a:r>
                    </a:p>
                    <a:p>
                      <a:r>
                        <a:rPr lang="en-US" b="1" dirty="0">
                          <a:solidFill>
                            <a:schemeClr val="accent3">
                              <a:lumMod val="50000"/>
                            </a:schemeClr>
                          </a:solidFill>
                        </a:rPr>
                        <a:t>Apr 26</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8</a:t>
                      </a:r>
                    </a:p>
                    <a:p>
                      <a:r>
                        <a:rPr lang="en-US" b="1" dirty="0">
                          <a:solidFill>
                            <a:schemeClr val="accent3">
                              <a:lumMod val="50000"/>
                            </a:schemeClr>
                          </a:solidFill>
                        </a:rPr>
                        <a:t>Apr 27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9</a:t>
                      </a:r>
                    </a:p>
                    <a:p>
                      <a:r>
                        <a:rPr lang="en-US" b="1" dirty="0">
                          <a:solidFill>
                            <a:schemeClr val="accent3">
                              <a:lumMod val="50000"/>
                            </a:schemeClr>
                          </a:solidFill>
                        </a:rPr>
                        <a:t>Apr 28</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78</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pic>
        <p:nvPicPr>
          <p:cNvPr id="18"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133017" y="2480580"/>
            <a:ext cx="3562882" cy="2686036"/>
          </a:xfrm>
          <a:prstGeom prst="rect">
            <a:avLst/>
          </a:prstGeom>
          <a:no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9" name="Picture 2" descr="C:\Users\Rae\Desktop\ship 1b smal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2055944" y="4055264"/>
            <a:ext cx="787401" cy="82342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0" name="Picture 4" descr="C:\Users\Rae\Desktop\walking clip art.png"/>
          <p:cNvPicPr>
            <a:picLocks noChangeAspect="1" noChangeArrowheads="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965919" y="3070905"/>
            <a:ext cx="488950" cy="7193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3752041" y="2461617"/>
            <a:ext cx="4213185" cy="1057064"/>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sz="2000" b="1" dirty="0"/>
              <a:t>20:11-13   </a:t>
            </a:r>
            <a:r>
              <a:rPr lang="en-US" sz="2000" dirty="0"/>
              <a:t>[Paul] talked a long while, </a:t>
            </a:r>
            <a:r>
              <a:rPr lang="en-US" sz="2000" b="1" dirty="0">
                <a:solidFill>
                  <a:srgbClr val="A50021"/>
                </a:solidFill>
              </a:rPr>
              <a:t>even till break of day … so he departed </a:t>
            </a:r>
            <a:r>
              <a:rPr lang="en-US" sz="1800" dirty="0"/>
              <a:t>[by foot – the others sailed].  </a:t>
            </a:r>
          </a:p>
        </p:txBody>
      </p:sp>
      <p:sp>
        <p:nvSpPr>
          <p:cNvPr id="2" name="TextBox 1"/>
          <p:cNvSpPr txBox="1"/>
          <p:nvPr/>
        </p:nvSpPr>
        <p:spPr>
          <a:xfrm>
            <a:off x="3761769" y="3530275"/>
            <a:ext cx="4213185" cy="1200329"/>
          </a:xfrm>
          <a:prstGeom prst="rect">
            <a:avLst/>
          </a:prstGeom>
          <a:solidFill>
            <a:schemeClr val="accent5">
              <a:lumMod val="40000"/>
              <a:lumOff val="60000"/>
            </a:schemeClr>
          </a:solidFill>
        </p:spPr>
        <p:txBody>
          <a:bodyPr wrap="square" rtlCol="0">
            <a:spAutoFit/>
          </a:bodyPr>
          <a:lstStyle/>
          <a:p>
            <a:r>
              <a:rPr lang="en-US" b="1" dirty="0">
                <a:solidFill>
                  <a:srgbClr val="003300"/>
                </a:solidFill>
              </a:rPr>
              <a:t>Walking</a:t>
            </a:r>
            <a:r>
              <a:rPr lang="en-US" dirty="0">
                <a:solidFill>
                  <a:srgbClr val="003300"/>
                </a:solidFill>
              </a:rPr>
              <a:t>:  20 mi @ 3 mph = 6.5 hrs.  </a:t>
            </a:r>
            <a:br>
              <a:rPr lang="en-US" dirty="0">
                <a:solidFill>
                  <a:srgbClr val="003300"/>
                </a:solidFill>
              </a:rPr>
            </a:br>
            <a:r>
              <a:rPr lang="en-US" dirty="0">
                <a:solidFill>
                  <a:srgbClr val="003300"/>
                </a:solidFill>
              </a:rPr>
              <a:t>   Approx. arrival at </a:t>
            </a:r>
            <a:r>
              <a:rPr lang="en-US" dirty="0" err="1">
                <a:solidFill>
                  <a:srgbClr val="003300"/>
                </a:solidFill>
              </a:rPr>
              <a:t>Assos</a:t>
            </a:r>
            <a:r>
              <a:rPr lang="en-US" dirty="0">
                <a:solidFill>
                  <a:srgbClr val="003300"/>
                </a:solidFill>
              </a:rPr>
              <a:t> = Noon</a:t>
            </a:r>
          </a:p>
          <a:p>
            <a:r>
              <a:rPr lang="en-US" b="1" dirty="0">
                <a:solidFill>
                  <a:srgbClr val="002060"/>
                </a:solidFill>
              </a:rPr>
              <a:t>Sailing</a:t>
            </a:r>
            <a:r>
              <a:rPr lang="en-US" dirty="0">
                <a:solidFill>
                  <a:srgbClr val="002060"/>
                </a:solidFill>
              </a:rPr>
              <a:t>:  60 mi @ 7.5 mph = 8 Hrs.     </a:t>
            </a:r>
            <a:br>
              <a:rPr lang="en-US" dirty="0">
                <a:solidFill>
                  <a:srgbClr val="002060"/>
                </a:solidFill>
              </a:rPr>
            </a:br>
            <a:r>
              <a:rPr lang="en-US" dirty="0">
                <a:solidFill>
                  <a:srgbClr val="002060"/>
                </a:solidFill>
              </a:rPr>
              <a:t>   Approx. arrival at </a:t>
            </a:r>
            <a:r>
              <a:rPr lang="en-US" dirty="0" err="1">
                <a:solidFill>
                  <a:srgbClr val="002060"/>
                </a:solidFill>
              </a:rPr>
              <a:t>Assos</a:t>
            </a:r>
            <a:r>
              <a:rPr lang="en-US" dirty="0">
                <a:solidFill>
                  <a:srgbClr val="002060"/>
                </a:solidFill>
              </a:rPr>
              <a:t> = 2 PM</a:t>
            </a:r>
          </a:p>
        </p:txBody>
      </p:sp>
      <p:sp>
        <p:nvSpPr>
          <p:cNvPr id="15" name="Content Placeholder 2"/>
          <p:cNvSpPr txBox="1">
            <a:spLocks/>
          </p:cNvSpPr>
          <p:nvPr/>
        </p:nvSpPr>
        <p:spPr>
          <a:xfrm>
            <a:off x="3752040" y="4739790"/>
            <a:ext cx="4213185" cy="781330"/>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sz="2000" b="1" dirty="0"/>
              <a:t>20:14   </a:t>
            </a:r>
            <a:r>
              <a:rPr lang="en-US" sz="2000" dirty="0"/>
              <a:t>[Paul] met with us at </a:t>
            </a:r>
            <a:r>
              <a:rPr lang="en-US" sz="2000" dirty="0" err="1"/>
              <a:t>Assos</a:t>
            </a:r>
            <a:r>
              <a:rPr lang="en-US" sz="2000" dirty="0"/>
              <a:t>,   </a:t>
            </a:r>
            <a:r>
              <a:rPr lang="en-US" sz="2000" b="1" dirty="0">
                <a:solidFill>
                  <a:srgbClr val="A50021"/>
                </a:solidFill>
              </a:rPr>
              <a:t>we took him in &amp; came to </a:t>
            </a:r>
            <a:r>
              <a:rPr lang="en-US" sz="2000" b="1" dirty="0" err="1">
                <a:solidFill>
                  <a:srgbClr val="A50021"/>
                </a:solidFill>
              </a:rPr>
              <a:t>Mitylene</a:t>
            </a:r>
            <a:r>
              <a:rPr lang="en-US" sz="2000" b="1" dirty="0">
                <a:solidFill>
                  <a:srgbClr val="A50021"/>
                </a:solidFill>
              </a:rPr>
              <a:t>. </a:t>
            </a:r>
            <a:endParaRPr lang="en-US" sz="2000" dirty="0"/>
          </a:p>
        </p:txBody>
      </p:sp>
      <p:sp>
        <p:nvSpPr>
          <p:cNvPr id="21" name="TextBox 20"/>
          <p:cNvSpPr txBox="1"/>
          <p:nvPr/>
        </p:nvSpPr>
        <p:spPr>
          <a:xfrm>
            <a:off x="3761769" y="5604064"/>
            <a:ext cx="7934133" cy="646331"/>
          </a:xfrm>
          <a:prstGeom prst="rect">
            <a:avLst/>
          </a:prstGeom>
          <a:solidFill>
            <a:schemeClr val="accent5">
              <a:lumMod val="40000"/>
              <a:lumOff val="60000"/>
            </a:schemeClr>
          </a:solidFill>
        </p:spPr>
        <p:txBody>
          <a:bodyPr wrap="square" rtlCol="0">
            <a:spAutoFit/>
          </a:bodyPr>
          <a:lstStyle/>
          <a:p>
            <a:r>
              <a:rPr lang="en-US" b="1" dirty="0"/>
              <a:t>Next</a:t>
            </a:r>
            <a:r>
              <a:rPr lang="en-US" dirty="0"/>
              <a:t>:  It appears the ship just stopped for a short while &amp; carried on through </a:t>
            </a:r>
            <a:br>
              <a:rPr lang="en-US" dirty="0"/>
            </a:br>
            <a:r>
              <a:rPr lang="en-US" dirty="0"/>
              <a:t>this dangerous passage 5.5 Hrs. before the winds would die down at sunset.</a:t>
            </a:r>
          </a:p>
        </p:txBody>
      </p:sp>
    </p:spTree>
    <p:extLst>
      <p:ext uri="{BB962C8B-B14F-4D97-AF65-F5344CB8AC3E}">
        <p14:creationId xmlns:p14="http://schemas.microsoft.com/office/powerpoint/2010/main" val="368485523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1000"/>
                                        <p:tgtEl>
                                          <p:spTgt spid="14">
                                            <p:txEl>
                                              <p:pRg st="0" end="0"/>
                                            </p:txEl>
                                          </p:spTgt>
                                        </p:tgtEl>
                                      </p:cBhvr>
                                    </p:animEffect>
                                  </p:childTnLst>
                                </p:cTn>
                              </p:par>
                            </p:childTnLst>
                          </p:cTn>
                        </p:par>
                        <p:par>
                          <p:cTn id="8" fill="hold">
                            <p:stCondLst>
                              <p:cond delay="1500"/>
                            </p:stCondLst>
                            <p:childTnLst>
                              <p:par>
                                <p:cTn id="9" presetID="42" presetClass="entr" presetSubtype="0" fill="hold" grpId="0" nodeType="afterEffect">
                                  <p:stCondLst>
                                    <p:cond delay="17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4250"/>
                            </p:stCondLst>
                            <p:childTnLst>
                              <p:par>
                                <p:cTn id="15" presetID="16" presetClass="entr" presetSubtype="21" fill="hold" nodeType="afterEffect">
                                  <p:stCondLst>
                                    <p:cond delay="175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1000"/>
                                        <p:tgtEl>
                                          <p:spTgt spid="15">
                                            <p:txEl>
                                              <p:pRg st="0" end="0"/>
                                            </p:txEl>
                                          </p:spTgt>
                                        </p:tgtEl>
                                      </p:cBhvr>
                                    </p:animEffect>
                                  </p:childTnLst>
                                </p:cTn>
                              </p:par>
                            </p:childTnLst>
                          </p:cTn>
                        </p:par>
                        <p:par>
                          <p:cTn id="18" fill="hold">
                            <p:stCondLst>
                              <p:cond delay="7000"/>
                            </p:stCondLst>
                            <p:childTnLst>
                              <p:par>
                                <p:cTn id="19" presetID="42" presetClass="entr" presetSubtype="0" fill="hold" grpId="0" nodeType="afterEffect">
                                  <p:stCondLst>
                                    <p:cond delay="175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76489" y="732696"/>
            <a:ext cx="2936952" cy="2305368"/>
          </a:xfrm>
        </p:spPr>
        <p:txBody>
          <a:bodyPr>
            <a:normAutofit fontScale="90000"/>
          </a:bodyPr>
          <a:lstStyle/>
          <a:p>
            <a:r>
              <a:rPr lang="en-US" dirty="0"/>
              <a:t>The </a:t>
            </a:r>
            <a:br>
              <a:rPr lang="en-US" dirty="0"/>
            </a:br>
            <a:r>
              <a:rPr lang="en-US" dirty="0" err="1"/>
              <a:t>Mitylene</a:t>
            </a:r>
            <a:r>
              <a:rPr lang="en-US" dirty="0"/>
              <a:t> </a:t>
            </a:r>
            <a:br>
              <a:rPr lang="en-US" dirty="0"/>
            </a:br>
            <a:r>
              <a:rPr lang="en-US" dirty="0"/>
              <a:t>Moon</a:t>
            </a:r>
            <a:br>
              <a:rPr lang="en-US" dirty="0"/>
            </a:br>
            <a:r>
              <a:rPr lang="en-US" dirty="0"/>
              <a:t>of </a:t>
            </a:r>
            <a:r>
              <a:rPr lang="en-US" dirty="0">
                <a:ln>
                  <a:solidFill>
                    <a:srgbClr val="0000FF"/>
                  </a:solidFill>
                </a:ln>
                <a:effectLst>
                  <a:glow rad="101600">
                    <a:srgbClr val="FFCCFF"/>
                  </a:glow>
                </a:effectLst>
              </a:rPr>
              <a:t>Omer #16</a:t>
            </a:r>
          </a:p>
        </p:txBody>
      </p:sp>
      <p:sp>
        <p:nvSpPr>
          <p:cNvPr id="3" name="Subtitle 2"/>
          <p:cNvSpPr>
            <a:spLocks noGrp="1"/>
          </p:cNvSpPr>
          <p:nvPr>
            <p:ph type="subTitle" idx="1"/>
          </p:nvPr>
        </p:nvSpPr>
        <p:spPr>
          <a:xfrm>
            <a:off x="575945" y="4673600"/>
            <a:ext cx="11036935" cy="197104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a:noAutofit/>
            <a:scene3d>
              <a:camera prst="orthographicFront"/>
              <a:lightRig rig="balanced" dir="t">
                <a:rot lat="0" lon="0" rev="2100000"/>
              </a:lightRig>
            </a:scene3d>
            <a:sp3d extrusionH="57150" prstMaterial="metal">
              <a:bevelT w="38100" h="25400" prst="angle"/>
              <a:contourClr>
                <a:schemeClr val="bg2"/>
              </a:contourClr>
            </a:sp3d>
          </a:bodyPr>
          <a:lstStyle/>
          <a:p>
            <a:r>
              <a:rPr lang="en-US" sz="2200" b="1" dirty="0">
                <a:ln w="50800"/>
                <a:solidFill>
                  <a:schemeClr val="bg1">
                    <a:shade val="50000"/>
                  </a:schemeClr>
                </a:solidFill>
                <a:latin typeface="Comic Sans MS" pitchFamily="66" charset="0"/>
              </a:rPr>
              <a:t>Paul is boarding the ship on Omer #16 from </a:t>
            </a:r>
            <a:r>
              <a:rPr lang="en-US" sz="2200" b="1" dirty="0" err="1">
                <a:ln w="50800"/>
                <a:solidFill>
                  <a:schemeClr val="bg1">
                    <a:shade val="50000"/>
                  </a:schemeClr>
                </a:solidFill>
                <a:latin typeface="Comic Sans MS" pitchFamily="66" charset="0"/>
              </a:rPr>
              <a:t>Assos</a:t>
            </a:r>
            <a:r>
              <a:rPr lang="en-US" sz="2200" b="1" dirty="0">
                <a:ln w="50800"/>
                <a:solidFill>
                  <a:schemeClr val="bg1">
                    <a:shade val="50000"/>
                  </a:schemeClr>
                </a:solidFill>
                <a:latin typeface="Comic Sans MS" pitchFamily="66" charset="0"/>
              </a:rPr>
              <a:t> to sail to </a:t>
            </a:r>
            <a:r>
              <a:rPr lang="en-US" sz="2200" b="1" dirty="0" err="1">
                <a:ln w="50800"/>
                <a:solidFill>
                  <a:schemeClr val="bg1">
                    <a:shade val="50000"/>
                  </a:schemeClr>
                </a:solidFill>
                <a:latin typeface="Comic Sans MS" pitchFamily="66" charset="0"/>
              </a:rPr>
              <a:t>Mitylene</a:t>
            </a:r>
            <a:r>
              <a:rPr lang="en-US" sz="2200" b="1" dirty="0">
                <a:ln w="50800"/>
                <a:solidFill>
                  <a:schemeClr val="bg1">
                    <a:shade val="50000"/>
                  </a:schemeClr>
                </a:solidFill>
                <a:latin typeface="Comic Sans MS" pitchFamily="66" charset="0"/>
              </a:rPr>
              <a:t>. </a:t>
            </a:r>
            <a:br>
              <a:rPr lang="en-US" sz="2200" b="1" dirty="0">
                <a:ln w="50800"/>
                <a:solidFill>
                  <a:schemeClr val="bg1">
                    <a:shade val="50000"/>
                  </a:schemeClr>
                </a:solidFill>
                <a:latin typeface="Comic Sans MS" pitchFamily="66" charset="0"/>
              </a:rPr>
            </a:br>
            <a:r>
              <a:rPr lang="en-US" sz="2200" b="1" dirty="0">
                <a:ln w="50800"/>
                <a:solidFill>
                  <a:schemeClr val="bg1">
                    <a:shade val="50000"/>
                  </a:schemeClr>
                </a:solidFill>
                <a:latin typeface="Comic Sans MS" pitchFamily="66" charset="0"/>
              </a:rPr>
              <a:t> </a:t>
            </a:r>
            <a:r>
              <a:rPr lang="en-US" sz="2200" b="1" dirty="0">
                <a:ln w="50800"/>
                <a:solidFill>
                  <a:srgbClr val="A50021"/>
                </a:solidFill>
                <a:effectLst>
                  <a:glow rad="190500">
                    <a:schemeClr val="bg1">
                      <a:alpha val="84000"/>
                    </a:schemeClr>
                  </a:glow>
                </a:effectLst>
                <a:latin typeface="Comic Sans MS" pitchFamily="66" charset="0"/>
              </a:rPr>
              <a:t>At this point it is very crucial to know what’s happening with this sail!  </a:t>
            </a:r>
          </a:p>
          <a:p>
            <a:r>
              <a:rPr lang="en-US" sz="2200" b="1" dirty="0">
                <a:ln w="50800"/>
                <a:solidFill>
                  <a:schemeClr val="accent5"/>
                </a:solidFill>
                <a:latin typeface="Comic Sans MS" pitchFamily="66" charset="0"/>
              </a:rPr>
              <a:t>Remember, many say this was </a:t>
            </a:r>
            <a:r>
              <a:rPr lang="en-US" sz="2200" b="1" dirty="0">
                <a:ln w="50800"/>
                <a:solidFill>
                  <a:schemeClr val="accent5"/>
                </a:solidFill>
                <a:effectLst>
                  <a:glow rad="393700">
                    <a:srgbClr val="002060"/>
                  </a:glow>
                </a:effectLst>
                <a:latin typeface="Comic Sans MS" pitchFamily="66" charset="0"/>
              </a:rPr>
              <a:t>a night of a dark moon. </a:t>
            </a:r>
            <a:br>
              <a:rPr lang="en-US" sz="2200" b="1" dirty="0">
                <a:ln w="50800"/>
                <a:solidFill>
                  <a:schemeClr val="accent5"/>
                </a:solidFill>
                <a:effectLst>
                  <a:glow rad="393700">
                    <a:srgbClr val="002060"/>
                  </a:glow>
                </a:effectLst>
                <a:latin typeface="Comic Sans MS" pitchFamily="66" charset="0"/>
              </a:rPr>
            </a:br>
            <a:r>
              <a:rPr lang="en-US" sz="2200" b="1" dirty="0">
                <a:ln w="50800"/>
                <a:solidFill>
                  <a:schemeClr val="accent5"/>
                </a:solidFill>
                <a:latin typeface="Comic Sans MS" pitchFamily="66" charset="0"/>
              </a:rPr>
              <a:t>Was it, or not?  How can we know? </a:t>
            </a:r>
            <a:br>
              <a:rPr lang="en-US" sz="2200" b="1" dirty="0">
                <a:ln w="50800"/>
                <a:solidFill>
                  <a:schemeClr val="accent5"/>
                </a:solidFill>
                <a:latin typeface="Comic Sans MS" pitchFamily="66" charset="0"/>
              </a:rPr>
            </a:br>
            <a:r>
              <a:rPr lang="en-US" sz="2200" b="1" dirty="0">
                <a:ln w="50800"/>
                <a:solidFill>
                  <a:schemeClr val="bg1">
                    <a:shade val="50000"/>
                  </a:schemeClr>
                </a:solidFill>
                <a:latin typeface="Comic Sans MS" pitchFamily="66" charset="0"/>
              </a:rPr>
              <a:t>We will further the investigation right now.  </a:t>
            </a:r>
            <a:r>
              <a:rPr lang="en-US" sz="2200" b="1" dirty="0">
                <a:ln w="50800"/>
                <a:solidFill>
                  <a:srgbClr val="A50021"/>
                </a:solidFill>
                <a:effectLst>
                  <a:glow rad="190500">
                    <a:schemeClr val="bg1"/>
                  </a:glow>
                </a:effectLst>
                <a:latin typeface="Comic Sans MS" pitchFamily="66" charset="0"/>
              </a:rPr>
              <a:t>There may be some surprises!</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591571" y="356553"/>
            <a:ext cx="7367692" cy="414432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Moon 4"/>
          <p:cNvSpPr/>
          <p:nvPr/>
        </p:nvSpPr>
        <p:spPr>
          <a:xfrm flipH="1">
            <a:off x="10690704" y="467392"/>
            <a:ext cx="731520" cy="1859280"/>
          </a:xfrm>
          <a:prstGeom prst="moon">
            <a:avLst>
              <a:gd name="adj" fmla="val 20833"/>
            </a:avLst>
          </a:prstGeom>
          <a:solidFill>
            <a:schemeClr val="accent5">
              <a:lumMod val="20000"/>
              <a:lumOff val="80000"/>
            </a:schemeClr>
          </a:solidFill>
          <a:ln>
            <a:solidFill>
              <a:schemeClr val="accent5">
                <a:lumMod val="40000"/>
                <a:lumOff val="60000"/>
              </a:schemeClr>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txBox="1">
            <a:spLocks/>
          </p:cNvSpPr>
          <p:nvPr/>
        </p:nvSpPr>
        <p:spPr>
          <a:xfrm>
            <a:off x="10645193"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79</a:t>
            </a:fld>
            <a:endParaRPr lang="en-US" dirty="0"/>
          </a:p>
        </p:txBody>
      </p:sp>
      <p:pic>
        <p:nvPicPr>
          <p:cNvPr id="8" name="Picture 2" descr="C:\Users\Rae\Desktop\puzzle man.pn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9732963" y="2939631"/>
            <a:ext cx="1677988" cy="1677988"/>
          </a:xfrm>
          <a:prstGeom prst="rect">
            <a:avLst/>
          </a:prstGeom>
          <a:noFill/>
          <a:extLst>
            <a:ext uri="{909E8E84-426E-40DD-AFC4-6F175D3DCCD1}">
              <a14:hiddenFill xmlns:a14="http://schemas.microsoft.com/office/drawing/2010/main">
                <a:solidFill>
                  <a:srgbClr val="FFFFFF"/>
                </a:solidFill>
              </a14:hiddenFill>
            </a:ext>
          </a:extLst>
        </p:spPr>
      </p:pic>
      <p:sp>
        <p:nvSpPr>
          <p:cNvPr id="6" name="Curved Left Arrow 5"/>
          <p:cNvSpPr/>
          <p:nvPr/>
        </p:nvSpPr>
        <p:spPr>
          <a:xfrm flipV="1">
            <a:off x="10947067" y="2530431"/>
            <a:ext cx="773722" cy="1035479"/>
          </a:xfrm>
          <a:prstGeom prst="curvedLeftArrow">
            <a:avLst>
              <a:gd name="adj1" fmla="val 15701"/>
              <a:gd name="adj2" fmla="val 50000"/>
              <a:gd name="adj3" fmla="val 29546"/>
            </a:avLst>
          </a:prstGeom>
          <a:solidFill>
            <a:srgbClr val="FFCCFF"/>
          </a:solidFill>
          <a:ln>
            <a:solidFill>
              <a:srgbClr val="0000FF"/>
            </a:solidFill>
          </a:ln>
          <a:effectLst>
            <a:glow rad="101600">
              <a:srgbClr val="FFFF00"/>
            </a:glow>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CCFF"/>
              </a:solidFill>
            </a:endParaRPr>
          </a:p>
        </p:txBody>
      </p:sp>
    </p:spTree>
    <p:extLst>
      <p:ext uri="{BB962C8B-B14F-4D97-AF65-F5344CB8AC3E}">
        <p14:creationId xmlns:p14="http://schemas.microsoft.com/office/powerpoint/2010/main" val="395165928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2"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26" presetClass="emph" presetSubtype="0" repeatCount="3000" fill="hold" grpId="1" nodeType="afterEffect">
                                  <p:stCondLst>
                                    <p:cond delay="0"/>
                                  </p:stCondLst>
                                  <p:childTnLst>
                                    <p:animEffect transition="out" filter="fade">
                                      <p:cBhvr>
                                        <p:cTn id="11" dur="1000" tmFilter="0, 0; .2, .5; .8, .5; 1, 0"/>
                                        <p:tgtEl>
                                          <p:spTgt spid="6"/>
                                        </p:tgtEl>
                                      </p:cBhvr>
                                    </p:animEffect>
                                    <p:animScale>
                                      <p:cBhvr>
                                        <p:cTn id="12" dur="50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2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1" animBg="1"/>
      <p:bldP spid="6" grpId="2"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6" name="Picture 3" descr="C:\Users\Rae\Desktop\edge of the cliff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913218"/>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solidFill>
                  <a:schemeClr val="bg1"/>
                </a:solidFill>
              </a:rPr>
              <a:pPr/>
              <a:t>8</a:t>
            </a:fld>
            <a:endParaRPr lang="en-US" dirty="0">
              <a:solidFill>
                <a:schemeClr val="bg1"/>
              </a:solidFill>
            </a:endParaRPr>
          </a:p>
        </p:txBody>
      </p:sp>
      <p:sp>
        <p:nvSpPr>
          <p:cNvPr id="3" name="Title 2"/>
          <p:cNvSpPr>
            <a:spLocks noGrp="1"/>
          </p:cNvSpPr>
          <p:nvPr>
            <p:ph type="ctrTitle"/>
          </p:nvPr>
        </p:nvSpPr>
        <p:spPr>
          <a:xfrm>
            <a:off x="138265" y="127000"/>
            <a:ext cx="6127104" cy="1737659"/>
          </a:xfrm>
        </p:spPr>
        <p:txBody>
          <a:bodyPr>
            <a:normAutofit fontScale="90000"/>
          </a:bodyPr>
          <a:lstStyle/>
          <a:p>
            <a:r>
              <a:rPr lang="en-US" sz="3100" dirty="0">
                <a:solidFill>
                  <a:schemeClr val="accent2">
                    <a:lumMod val="75000"/>
                  </a:schemeClr>
                </a:solidFill>
              </a:rPr>
              <a:t>Omer Count ~ 50 days? or 99 days?</a:t>
            </a:r>
            <a:br>
              <a:rPr lang="en-US" dirty="0">
                <a:solidFill>
                  <a:schemeClr val="accent2">
                    <a:lumMod val="75000"/>
                  </a:schemeClr>
                </a:solidFill>
              </a:rPr>
            </a:br>
            <a:r>
              <a:rPr lang="en-US" dirty="0">
                <a:solidFill>
                  <a:schemeClr val="accent2">
                    <a:lumMod val="75000"/>
                  </a:schemeClr>
                </a:solidFill>
              </a:rPr>
              <a:t>We’re at the point where a decision must be made!</a:t>
            </a:r>
          </a:p>
        </p:txBody>
      </p:sp>
      <p:grpSp>
        <p:nvGrpSpPr>
          <p:cNvPr id="5" name="Group 4"/>
          <p:cNvGrpSpPr/>
          <p:nvPr/>
        </p:nvGrpSpPr>
        <p:grpSpPr>
          <a:xfrm>
            <a:off x="7144212" y="3689242"/>
            <a:ext cx="3360826" cy="3223976"/>
            <a:chOff x="44162" y="3408599"/>
            <a:chExt cx="3360826" cy="3223976"/>
          </a:xfrm>
        </p:grpSpPr>
        <p:pic>
          <p:nvPicPr>
            <p:cNvPr id="4099" name="Picture 3" descr="C:\Users\Rae\Desktop\bible timeline banner clear.pn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44162" y="3408599"/>
              <a:ext cx="3325813" cy="322397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70" y="4949689"/>
              <a:ext cx="3270518"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000" b="1" cap="none" spc="0" dirty="0">
                  <a:ln w="50800"/>
                  <a:solidFill>
                    <a:schemeClr val="bg1">
                      <a:shade val="50000"/>
                    </a:schemeClr>
                  </a:solidFill>
                  <a:effectLst/>
                  <a:latin typeface="Comic Sans MS" pitchFamily="66" charset="0"/>
                </a:rPr>
                <a:t>Paul’s Counting Example</a:t>
              </a:r>
            </a:p>
          </p:txBody>
        </p:sp>
      </p:grpSp>
      <p:sp>
        <p:nvSpPr>
          <p:cNvPr id="7" name="Title 2"/>
          <p:cNvSpPr txBox="1">
            <a:spLocks/>
          </p:cNvSpPr>
          <p:nvPr/>
        </p:nvSpPr>
        <p:spPr>
          <a:xfrm>
            <a:off x="6378299" y="-105878"/>
            <a:ext cx="4818624" cy="4087826"/>
          </a:xfrm>
          <a:prstGeom prst="rect">
            <a:avLst/>
          </a:prstGeom>
        </p:spPr>
        <p:txBody>
          <a:bodyPr anchor="b">
            <a:normAutofit fontScale="60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en-US" dirty="0">
                <a:solidFill>
                  <a:schemeClr val="accent5">
                    <a:lumMod val="20000"/>
                    <a:lumOff val="80000"/>
                  </a:schemeClr>
                </a:solidFill>
                <a:effectLst>
                  <a:glow rad="177800">
                    <a:schemeClr val="accent2">
                      <a:lumMod val="50000"/>
                    </a:schemeClr>
                  </a:glow>
                </a:effectLst>
              </a:rPr>
              <a:t>One thing is sure ~ Pentecost was still being observed by </a:t>
            </a:r>
            <a:br>
              <a:rPr lang="en-US" dirty="0">
                <a:solidFill>
                  <a:schemeClr val="accent5">
                    <a:lumMod val="20000"/>
                    <a:lumOff val="80000"/>
                  </a:schemeClr>
                </a:solidFill>
                <a:effectLst>
                  <a:glow rad="177800">
                    <a:schemeClr val="accent2">
                      <a:lumMod val="50000"/>
                    </a:schemeClr>
                  </a:glow>
                </a:effectLst>
              </a:rPr>
            </a:br>
            <a:r>
              <a:rPr lang="en-US" dirty="0">
                <a:solidFill>
                  <a:schemeClr val="accent5">
                    <a:lumMod val="20000"/>
                    <a:lumOff val="80000"/>
                  </a:schemeClr>
                </a:solidFill>
                <a:effectLst>
                  <a:glow rad="177800">
                    <a:schemeClr val="accent2">
                      <a:lumMod val="50000"/>
                    </a:schemeClr>
                  </a:glow>
                </a:effectLst>
              </a:rPr>
              <a:t>the followers of Yahusha </a:t>
            </a:r>
            <a:br>
              <a:rPr lang="en-US" dirty="0">
                <a:solidFill>
                  <a:schemeClr val="accent5">
                    <a:lumMod val="20000"/>
                    <a:lumOff val="80000"/>
                  </a:schemeClr>
                </a:solidFill>
                <a:effectLst>
                  <a:glow rad="177800">
                    <a:schemeClr val="accent2">
                      <a:lumMod val="50000"/>
                    </a:schemeClr>
                  </a:glow>
                </a:effectLst>
              </a:rPr>
            </a:br>
            <a:r>
              <a:rPr lang="en-US" dirty="0">
                <a:solidFill>
                  <a:schemeClr val="accent5">
                    <a:lumMod val="75000"/>
                  </a:schemeClr>
                </a:solidFill>
                <a:effectLst>
                  <a:glow rad="177800">
                    <a:schemeClr val="accent2">
                      <a:lumMod val="50000"/>
                    </a:schemeClr>
                  </a:glow>
                </a:effectLst>
              </a:rPr>
              <a:t>about</a:t>
            </a:r>
            <a:r>
              <a:rPr lang="en-US" dirty="0">
                <a:solidFill>
                  <a:schemeClr val="accent5">
                    <a:lumMod val="20000"/>
                    <a:lumOff val="80000"/>
                  </a:schemeClr>
                </a:solidFill>
                <a:effectLst>
                  <a:glow rad="177800">
                    <a:schemeClr val="accent2">
                      <a:lumMod val="50000"/>
                    </a:schemeClr>
                  </a:glow>
                </a:effectLst>
              </a:rPr>
              <a:t> 30 years </a:t>
            </a:r>
            <a:br>
              <a:rPr lang="en-US" dirty="0">
                <a:solidFill>
                  <a:schemeClr val="accent5">
                    <a:lumMod val="20000"/>
                    <a:lumOff val="80000"/>
                  </a:schemeClr>
                </a:solidFill>
                <a:effectLst>
                  <a:glow rad="177800">
                    <a:schemeClr val="accent2">
                      <a:lumMod val="50000"/>
                    </a:schemeClr>
                  </a:glow>
                </a:effectLst>
              </a:rPr>
            </a:br>
            <a:r>
              <a:rPr lang="en-US" dirty="0">
                <a:solidFill>
                  <a:schemeClr val="accent5">
                    <a:lumMod val="20000"/>
                    <a:lumOff val="80000"/>
                  </a:schemeClr>
                </a:solidFill>
                <a:effectLst>
                  <a:glow rad="177800">
                    <a:schemeClr val="accent2">
                      <a:lumMod val="50000"/>
                    </a:schemeClr>
                  </a:glow>
                </a:effectLst>
              </a:rPr>
              <a:t>after the crucifixion.</a:t>
            </a:r>
          </a:p>
          <a:p>
            <a:endParaRPr lang="en-US" sz="2700" dirty="0">
              <a:solidFill>
                <a:schemeClr val="accent5">
                  <a:lumMod val="20000"/>
                  <a:lumOff val="80000"/>
                </a:schemeClr>
              </a:solidFill>
            </a:endParaRPr>
          </a:p>
          <a:p>
            <a:pPr>
              <a:lnSpc>
                <a:spcPct val="120000"/>
              </a:lnSpc>
            </a:pPr>
            <a:r>
              <a:rPr lang="en-US" dirty="0">
                <a:solidFill>
                  <a:srgbClr val="A50021"/>
                </a:solidFill>
                <a:effectLst>
                  <a:glow rad="127000">
                    <a:schemeClr val="bg1"/>
                  </a:glow>
                </a:effectLst>
                <a:latin typeface="Comic Sans MS" pitchFamily="66" charset="0"/>
              </a:rPr>
              <a:t>Some say the date of </a:t>
            </a:r>
            <a:br>
              <a:rPr lang="en-US" dirty="0">
                <a:solidFill>
                  <a:srgbClr val="A50021"/>
                </a:solidFill>
                <a:effectLst>
                  <a:glow rad="127000">
                    <a:schemeClr val="bg1"/>
                  </a:glow>
                </a:effectLst>
                <a:latin typeface="Comic Sans MS" pitchFamily="66" charset="0"/>
              </a:rPr>
            </a:br>
            <a:r>
              <a:rPr lang="en-US" dirty="0">
                <a:solidFill>
                  <a:srgbClr val="A50021"/>
                </a:solidFill>
                <a:effectLst>
                  <a:glow rad="127000">
                    <a:schemeClr val="bg1"/>
                  </a:glow>
                </a:effectLst>
                <a:latin typeface="Comic Sans MS" pitchFamily="66" charset="0"/>
              </a:rPr>
              <a:t>Acts 20-24 is 59-60 AD. </a:t>
            </a:r>
          </a:p>
          <a:p>
            <a:endParaRPr lang="en-US" dirty="0">
              <a:solidFill>
                <a:schemeClr val="accent5">
                  <a:lumMod val="20000"/>
                  <a:lumOff val="80000"/>
                </a:schemeClr>
              </a:solidFill>
            </a:endParaRPr>
          </a:p>
          <a:p>
            <a:r>
              <a:rPr lang="en-US" sz="5300" dirty="0">
                <a:solidFill>
                  <a:schemeClr val="accent6">
                    <a:lumMod val="50000"/>
                  </a:schemeClr>
                </a:solidFill>
                <a:effectLst>
                  <a:glow rad="127000">
                    <a:schemeClr val="accent6">
                      <a:lumMod val="20000"/>
                      <a:lumOff val="80000"/>
                    </a:schemeClr>
                  </a:glow>
                </a:effectLst>
                <a:latin typeface="Comic Sans MS" pitchFamily="66" charset="0"/>
              </a:rPr>
              <a:t>We shall see!</a:t>
            </a:r>
          </a:p>
        </p:txBody>
      </p:sp>
      <p:pic>
        <p:nvPicPr>
          <p:cNvPr id="2050" name="Picture 2" descr="C:\Users\Rae\Desktop\ART png on PPT\Picture4.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05038" y="3391998"/>
            <a:ext cx="1535160" cy="172752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372667" y="5283301"/>
            <a:ext cx="6063985" cy="1477328"/>
          </a:xfrm>
          <a:prstGeom prst="rect">
            <a:avLst/>
          </a:prstGeom>
          <a:solidFill>
            <a:schemeClr val="accent5">
              <a:lumMod val="20000"/>
              <a:lumOff val="80000"/>
            </a:schemeClr>
          </a:solidFill>
          <a:scene3d>
            <a:camera prst="orthographicFront"/>
            <a:lightRig rig="threePt" dir="t"/>
          </a:scene3d>
          <a:sp3d>
            <a:bevelT w="114300" prst="artDeco"/>
          </a:sp3d>
        </p:spPr>
        <p:txBody>
          <a:bodyPr wrap="square">
            <a:spAutoFit/>
            <a:sp3d extrusionH="57150">
              <a:bevelT w="38100" h="38100"/>
            </a:sp3d>
          </a:bodyPr>
          <a:lstStyle/>
          <a:p>
            <a:pPr algn="ctr"/>
            <a:r>
              <a:rPr lang="en-US" b="1" dirty="0">
                <a:solidFill>
                  <a:srgbClr val="0070C0"/>
                </a:solidFill>
              </a:rPr>
              <a:t>Phil 3:17; 4:9  </a:t>
            </a:r>
            <a:r>
              <a:rPr lang="en-US" sz="1400" i="1" dirty="0">
                <a:solidFill>
                  <a:srgbClr val="462826"/>
                </a:solidFill>
              </a:rPr>
              <a:t>[NKJV]</a:t>
            </a:r>
            <a:r>
              <a:rPr lang="en-US" i="1" dirty="0">
                <a:solidFill>
                  <a:srgbClr val="462826"/>
                </a:solidFill>
              </a:rPr>
              <a:t>  </a:t>
            </a:r>
            <a:r>
              <a:rPr lang="en-US" dirty="0">
                <a:solidFill>
                  <a:srgbClr val="462826"/>
                </a:solidFill>
              </a:rPr>
              <a:t>Brethren, join in </a:t>
            </a:r>
            <a:r>
              <a:rPr lang="en-US" b="1" u="sng" dirty="0">
                <a:solidFill>
                  <a:srgbClr val="0070C0"/>
                </a:solidFill>
              </a:rPr>
              <a:t>followin</a:t>
            </a:r>
            <a:r>
              <a:rPr lang="en-US" b="1" dirty="0">
                <a:solidFill>
                  <a:srgbClr val="0070C0"/>
                </a:solidFill>
              </a:rPr>
              <a:t>g</a:t>
            </a:r>
            <a:r>
              <a:rPr lang="en-US" b="1" u="sng" dirty="0">
                <a:solidFill>
                  <a:srgbClr val="0070C0"/>
                </a:solidFill>
              </a:rPr>
              <a:t> m</a:t>
            </a:r>
            <a:r>
              <a:rPr lang="en-US" b="1" dirty="0">
                <a:solidFill>
                  <a:srgbClr val="0070C0"/>
                </a:solidFill>
              </a:rPr>
              <a:t>y</a:t>
            </a:r>
            <a:r>
              <a:rPr lang="en-US" b="1" u="sng" dirty="0">
                <a:solidFill>
                  <a:srgbClr val="0070C0"/>
                </a:solidFill>
              </a:rPr>
              <a:t> exam</a:t>
            </a:r>
            <a:r>
              <a:rPr lang="en-US" b="1" dirty="0">
                <a:solidFill>
                  <a:srgbClr val="0070C0"/>
                </a:solidFill>
              </a:rPr>
              <a:t>p</a:t>
            </a:r>
            <a:r>
              <a:rPr lang="en-US" b="1" u="sng" dirty="0">
                <a:solidFill>
                  <a:srgbClr val="0070C0"/>
                </a:solidFill>
              </a:rPr>
              <a:t>le</a:t>
            </a:r>
            <a:r>
              <a:rPr lang="en-US" dirty="0">
                <a:solidFill>
                  <a:srgbClr val="0070C0"/>
                </a:solidFill>
              </a:rPr>
              <a:t>, </a:t>
            </a:r>
            <a:r>
              <a:rPr lang="en-US" dirty="0">
                <a:solidFill>
                  <a:srgbClr val="462826"/>
                </a:solidFill>
              </a:rPr>
              <a:t>and note those who so walk, as </a:t>
            </a:r>
            <a:r>
              <a:rPr lang="en-US" b="1" dirty="0">
                <a:solidFill>
                  <a:srgbClr val="0070C0"/>
                </a:solidFill>
              </a:rPr>
              <a:t>y</a:t>
            </a:r>
            <a:r>
              <a:rPr lang="en-US" b="1" u="sng" dirty="0">
                <a:solidFill>
                  <a:srgbClr val="0070C0"/>
                </a:solidFill>
              </a:rPr>
              <a:t>ou have us</a:t>
            </a:r>
            <a:r>
              <a:rPr lang="en-US" b="1" dirty="0">
                <a:solidFill>
                  <a:srgbClr val="0070C0"/>
                </a:solidFill>
              </a:rPr>
              <a:t> </a:t>
            </a:r>
            <a:r>
              <a:rPr lang="en-US" b="1" u="sng" dirty="0">
                <a:solidFill>
                  <a:srgbClr val="0070C0"/>
                </a:solidFill>
              </a:rPr>
              <a:t>for a </a:t>
            </a:r>
            <a:r>
              <a:rPr lang="en-US" b="1" dirty="0">
                <a:solidFill>
                  <a:srgbClr val="0070C0"/>
                </a:solidFill>
              </a:rPr>
              <a:t>p</a:t>
            </a:r>
            <a:r>
              <a:rPr lang="en-US" b="1" u="sng" dirty="0">
                <a:solidFill>
                  <a:srgbClr val="0070C0"/>
                </a:solidFill>
              </a:rPr>
              <a:t>attern</a:t>
            </a:r>
            <a:r>
              <a:rPr lang="en-US" dirty="0">
                <a:solidFill>
                  <a:srgbClr val="0070C0"/>
                </a:solidFill>
              </a:rPr>
              <a:t>. </a:t>
            </a:r>
            <a:r>
              <a:rPr lang="en-US" sz="1400" dirty="0">
                <a:solidFill>
                  <a:srgbClr val="462826"/>
                </a:solidFill>
              </a:rPr>
              <a:t>[Paul &amp; Luke for sure.]</a:t>
            </a:r>
            <a:r>
              <a:rPr lang="en-US" sz="1400" dirty="0">
                <a:solidFill>
                  <a:srgbClr val="0070C0"/>
                </a:solidFill>
              </a:rPr>
              <a:t>  </a:t>
            </a:r>
            <a:r>
              <a:rPr lang="en-US" b="1" dirty="0">
                <a:solidFill>
                  <a:srgbClr val="0070C0"/>
                </a:solidFill>
              </a:rPr>
              <a:t>4:9</a:t>
            </a:r>
            <a:r>
              <a:rPr lang="en-US" dirty="0">
                <a:solidFill>
                  <a:srgbClr val="0070C0"/>
                </a:solidFill>
              </a:rPr>
              <a:t> </a:t>
            </a:r>
            <a:r>
              <a:rPr lang="en-US" dirty="0">
                <a:solidFill>
                  <a:srgbClr val="462826"/>
                </a:solidFill>
              </a:rPr>
              <a:t>The things which you </a:t>
            </a:r>
            <a:r>
              <a:rPr lang="en-US" b="1" dirty="0">
                <a:solidFill>
                  <a:srgbClr val="0070C0"/>
                </a:solidFill>
              </a:rPr>
              <a:t>learned</a:t>
            </a:r>
            <a:r>
              <a:rPr lang="en-US" dirty="0">
                <a:solidFill>
                  <a:srgbClr val="462826"/>
                </a:solidFill>
              </a:rPr>
              <a:t> and </a:t>
            </a:r>
            <a:r>
              <a:rPr lang="en-US" b="1" dirty="0">
                <a:solidFill>
                  <a:srgbClr val="0070C0"/>
                </a:solidFill>
              </a:rPr>
              <a:t>received</a:t>
            </a:r>
            <a:r>
              <a:rPr lang="en-US" dirty="0">
                <a:solidFill>
                  <a:srgbClr val="462826"/>
                </a:solidFill>
              </a:rPr>
              <a:t> and </a:t>
            </a:r>
            <a:r>
              <a:rPr lang="en-US" b="1" dirty="0">
                <a:solidFill>
                  <a:srgbClr val="0070C0"/>
                </a:solidFill>
              </a:rPr>
              <a:t>heard</a:t>
            </a:r>
            <a:r>
              <a:rPr lang="en-US" dirty="0">
                <a:solidFill>
                  <a:srgbClr val="462826"/>
                </a:solidFill>
              </a:rPr>
              <a:t> and </a:t>
            </a:r>
            <a:r>
              <a:rPr lang="en-US" b="1" dirty="0">
                <a:solidFill>
                  <a:srgbClr val="0070C0"/>
                </a:solidFill>
              </a:rPr>
              <a:t>saw in me</a:t>
            </a:r>
            <a:r>
              <a:rPr lang="en-US" dirty="0">
                <a:solidFill>
                  <a:srgbClr val="0070C0"/>
                </a:solidFill>
              </a:rPr>
              <a:t>, </a:t>
            </a:r>
            <a:r>
              <a:rPr lang="en-US" b="1" dirty="0">
                <a:solidFill>
                  <a:srgbClr val="0070C0"/>
                </a:solidFill>
              </a:rPr>
              <a:t>these do</a:t>
            </a:r>
            <a:r>
              <a:rPr lang="en-US" dirty="0">
                <a:solidFill>
                  <a:srgbClr val="0070C0"/>
                </a:solidFill>
              </a:rPr>
              <a:t>, </a:t>
            </a:r>
            <a:br>
              <a:rPr lang="en-US" dirty="0">
                <a:solidFill>
                  <a:srgbClr val="0070C0"/>
                </a:solidFill>
              </a:rPr>
            </a:br>
            <a:r>
              <a:rPr lang="en-US" dirty="0">
                <a:solidFill>
                  <a:srgbClr val="462826"/>
                </a:solidFill>
              </a:rPr>
              <a:t>and the Elohim of peace will be with you. </a:t>
            </a:r>
          </a:p>
        </p:txBody>
      </p:sp>
      <p:sp>
        <p:nvSpPr>
          <p:cNvPr id="9" name="Rectangle 8"/>
          <p:cNvSpPr/>
          <p:nvPr/>
        </p:nvSpPr>
        <p:spPr>
          <a:xfrm>
            <a:off x="340652" y="3286263"/>
            <a:ext cx="6096000" cy="1938992"/>
          </a:xfrm>
          <a:prstGeom prst="rect">
            <a:avLst/>
          </a:prstGeom>
        </p:spPr>
        <p:txBody>
          <a:bodyPr wrap="square">
            <a:spAutoFit/>
          </a:bodyPr>
          <a:lstStyle/>
          <a:p>
            <a:r>
              <a:rPr lang="en-US" sz="2000" dirty="0">
                <a:solidFill>
                  <a:schemeClr val="bg1"/>
                </a:solidFill>
                <a:effectLst>
                  <a:glow rad="127000">
                    <a:srgbClr val="462826"/>
                  </a:glow>
                </a:effectLst>
                <a:latin typeface="Comic Sans MS" pitchFamily="66" charset="0"/>
              </a:rPr>
              <a:t>The witnesses in this study are Luke &amp; Paul.  Luke recorded every detail, including </a:t>
            </a:r>
            <a:r>
              <a:rPr lang="en-US" sz="2000" dirty="0">
                <a:solidFill>
                  <a:schemeClr val="accent6">
                    <a:lumMod val="60000"/>
                    <a:lumOff val="40000"/>
                  </a:schemeClr>
                </a:solidFill>
                <a:effectLst>
                  <a:glow rad="127000">
                    <a:srgbClr val="462826"/>
                  </a:glow>
                </a:effectLst>
                <a:latin typeface="Comic Sans MS" pitchFamily="66" charset="0"/>
              </a:rPr>
              <a:t>Paul’s testimony – that relates specifically to calendar timing.  </a:t>
            </a:r>
            <a:r>
              <a:rPr lang="en-US" sz="2000" dirty="0">
                <a:solidFill>
                  <a:schemeClr val="bg1"/>
                </a:solidFill>
                <a:effectLst>
                  <a:glow rad="127000">
                    <a:srgbClr val="462826"/>
                  </a:glow>
                </a:effectLst>
                <a:latin typeface="Comic Sans MS" pitchFamily="66" charset="0"/>
              </a:rPr>
              <a:t>The following instruction from Paul was given about </a:t>
            </a:r>
            <a:br>
              <a:rPr lang="en-US" sz="2000" dirty="0">
                <a:solidFill>
                  <a:schemeClr val="bg1"/>
                </a:solidFill>
                <a:effectLst>
                  <a:glow rad="127000">
                    <a:srgbClr val="462826"/>
                  </a:glow>
                </a:effectLst>
                <a:latin typeface="Comic Sans MS" pitchFamily="66" charset="0"/>
              </a:rPr>
            </a:br>
            <a:r>
              <a:rPr lang="en-US" sz="2000" dirty="0">
                <a:solidFill>
                  <a:schemeClr val="bg1"/>
                </a:solidFill>
                <a:effectLst>
                  <a:glow rad="127000">
                    <a:srgbClr val="462826"/>
                  </a:glow>
                </a:effectLst>
                <a:latin typeface="Comic Sans MS" pitchFamily="66" charset="0"/>
              </a:rPr>
              <a:t>7 years after Acts 20-24.  </a:t>
            </a:r>
            <a:r>
              <a:rPr lang="en-US" sz="2000" dirty="0">
                <a:solidFill>
                  <a:schemeClr val="accent6">
                    <a:lumMod val="60000"/>
                    <a:lumOff val="40000"/>
                  </a:schemeClr>
                </a:solidFill>
                <a:effectLst>
                  <a:glow rad="127000">
                    <a:srgbClr val="462826"/>
                  </a:glow>
                </a:effectLst>
                <a:latin typeface="Comic Sans MS" pitchFamily="66" charset="0"/>
              </a:rPr>
              <a:t>Please take note as </a:t>
            </a:r>
            <a:br>
              <a:rPr lang="en-US" sz="2000" dirty="0">
                <a:solidFill>
                  <a:schemeClr val="accent6">
                    <a:lumMod val="60000"/>
                    <a:lumOff val="40000"/>
                  </a:schemeClr>
                </a:solidFill>
                <a:effectLst>
                  <a:glow rad="127000">
                    <a:srgbClr val="462826"/>
                  </a:glow>
                </a:effectLst>
                <a:latin typeface="Comic Sans MS" pitchFamily="66" charset="0"/>
              </a:rPr>
            </a:br>
            <a:r>
              <a:rPr lang="en-US" sz="2000" dirty="0">
                <a:solidFill>
                  <a:schemeClr val="accent6">
                    <a:lumMod val="60000"/>
                    <a:lumOff val="40000"/>
                  </a:schemeClr>
                </a:solidFill>
                <a:effectLst>
                  <a:glow rad="127000">
                    <a:srgbClr val="462826"/>
                  </a:glow>
                </a:effectLst>
                <a:latin typeface="Comic Sans MS" pitchFamily="66" charset="0"/>
              </a:rPr>
              <a:t>to exactly what Paul is conveying to his audience:</a:t>
            </a:r>
          </a:p>
        </p:txBody>
      </p:sp>
      <p:sp>
        <p:nvSpPr>
          <p:cNvPr id="12" name="Rectangle 11"/>
          <p:cNvSpPr/>
          <p:nvPr/>
        </p:nvSpPr>
        <p:spPr>
          <a:xfrm>
            <a:off x="10531933" y="5165447"/>
            <a:ext cx="1535160" cy="1554272"/>
          </a:xfrm>
          <a:prstGeom prst="rect">
            <a:avLst/>
          </a:prstGeom>
        </p:spPr>
        <p:txBody>
          <a:bodyPr wrap="square">
            <a:spAutoFit/>
          </a:bodyPr>
          <a:lstStyle/>
          <a:p>
            <a:pPr algn="ctr"/>
            <a:r>
              <a:rPr lang="en-US" sz="1900" dirty="0">
                <a:solidFill>
                  <a:schemeClr val="bg1"/>
                </a:solidFill>
                <a:effectLst>
                  <a:glow rad="127000">
                    <a:schemeClr val="tx2">
                      <a:lumMod val="75000"/>
                    </a:schemeClr>
                  </a:glow>
                </a:effectLst>
                <a:latin typeface="Comic Sans MS" pitchFamily="66" charset="0"/>
              </a:rPr>
              <a:t>Will this be more than an Omer Count study?</a:t>
            </a:r>
            <a:endParaRPr lang="en-US" sz="1900" dirty="0">
              <a:solidFill>
                <a:schemeClr val="accent6">
                  <a:lumMod val="60000"/>
                  <a:lumOff val="40000"/>
                </a:schemeClr>
              </a:solidFill>
              <a:effectLst>
                <a:glow rad="127000">
                  <a:schemeClr val="tx2">
                    <a:lumMod val="75000"/>
                  </a:schemeClr>
                </a:glow>
              </a:effectLst>
              <a:latin typeface="Comic Sans MS" pitchFamily="66" charset="0"/>
            </a:endParaRPr>
          </a:p>
        </p:txBody>
      </p:sp>
    </p:spTree>
    <p:extLst>
      <p:ext uri="{BB962C8B-B14F-4D97-AF65-F5344CB8AC3E}">
        <p14:creationId xmlns:p14="http://schemas.microsoft.com/office/powerpoint/2010/main" val="415513597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500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500" fill="hold"/>
                                        <p:tgtEl>
                                          <p:spTgt spid="2050"/>
                                        </p:tgtEl>
                                        <p:attrNameLst>
                                          <p:attrName>ppt_w</p:attrName>
                                        </p:attrNameLst>
                                      </p:cBhvr>
                                      <p:tavLst>
                                        <p:tav tm="0">
                                          <p:val>
                                            <p:fltVal val="0"/>
                                          </p:val>
                                        </p:tav>
                                        <p:tav tm="100000">
                                          <p:val>
                                            <p:strVal val="#ppt_w"/>
                                          </p:val>
                                        </p:tav>
                                      </p:tavLst>
                                    </p:anim>
                                    <p:anim calcmode="lin" valueType="num">
                                      <p:cBhvr>
                                        <p:cTn id="14" dur="1500" fill="hold"/>
                                        <p:tgtEl>
                                          <p:spTgt spid="2050"/>
                                        </p:tgtEl>
                                        <p:attrNameLst>
                                          <p:attrName>ppt_h</p:attrName>
                                        </p:attrNameLst>
                                      </p:cBhvr>
                                      <p:tavLst>
                                        <p:tav tm="0">
                                          <p:val>
                                            <p:fltVal val="0"/>
                                          </p:val>
                                        </p:tav>
                                        <p:tav tm="100000">
                                          <p:val>
                                            <p:strVal val="#ppt_h"/>
                                          </p:val>
                                        </p:tav>
                                      </p:tavLst>
                                    </p:anim>
                                    <p:animEffect transition="in" filter="fade">
                                      <p:cBhvr>
                                        <p:cTn id="15" dur="1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barn(inVertical)">
                                      <p:cBhvr>
                                        <p:cTn id="25" dur="10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80</a:t>
            </a:fld>
            <a:endParaRPr lang="en-US" dirty="0"/>
          </a:p>
        </p:txBody>
      </p:sp>
      <p:pic>
        <p:nvPicPr>
          <p:cNvPr id="1026" name="Picture 2" descr="C:\Users\Rae\Desktop\pillars thre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092" y="231495"/>
            <a:ext cx="11528384" cy="642394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Freeform 14"/>
          <p:cNvSpPr>
            <a:spLocks/>
          </p:cNvSpPr>
          <p:nvPr/>
        </p:nvSpPr>
        <p:spPr bwMode="hidden">
          <a:xfrm>
            <a:off x="6555157" y="607958"/>
            <a:ext cx="5306683"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6" name="Freeform 22"/>
          <p:cNvSpPr>
            <a:spLocks/>
          </p:cNvSpPr>
          <p:nvPr/>
        </p:nvSpPr>
        <p:spPr bwMode="hidden">
          <a:xfrm>
            <a:off x="323636" y="491928"/>
            <a:ext cx="10436031"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hidden">
          <a:xfrm>
            <a:off x="5756336" y="478540"/>
            <a:ext cx="6102882"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585535" y="516855"/>
            <a:ext cx="10228996"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ctrTitle"/>
          </p:nvPr>
        </p:nvSpPr>
        <p:spPr>
          <a:xfrm>
            <a:off x="285536" y="438413"/>
            <a:ext cx="2774769" cy="562527"/>
          </a:xfrm>
        </p:spPr>
        <p:txBody>
          <a:bodyPr>
            <a:normAutofit fontScale="90000"/>
          </a:bodyPr>
          <a:lstStyle/>
          <a:p>
            <a:r>
              <a:rPr lang="en-US" sz="4000" dirty="0">
                <a:effectLst>
                  <a:glow rad="228600">
                    <a:schemeClr val="tx2">
                      <a:lumMod val="75000"/>
                      <a:alpha val="40000"/>
                    </a:schemeClr>
                  </a:glow>
                </a:effectLst>
              </a:rPr>
              <a:t>57 AD Facts</a:t>
            </a:r>
          </a:p>
        </p:txBody>
      </p:sp>
      <p:sp>
        <p:nvSpPr>
          <p:cNvPr id="4" name="Rectangle 3"/>
          <p:cNvSpPr/>
          <p:nvPr/>
        </p:nvSpPr>
        <p:spPr>
          <a:xfrm>
            <a:off x="3427773" y="1907610"/>
            <a:ext cx="871072" cy="3524363"/>
          </a:xfrm>
          <a:prstGeom prst="rect">
            <a:avLst/>
          </a:prstGeom>
          <a:noFill/>
          <a:scene3d>
            <a:camera prst="orthographicFront"/>
            <a:lightRig rig="threePt" dir="t"/>
          </a:scene3d>
          <a:sp3d>
            <a:bevelT/>
          </a:sp3d>
        </p:spPr>
        <p:txBody>
          <a:bodyPr vert="wordArtVert" wrap="none" lIns="91440" tIns="45720" rIns="91440" bIns="45720">
            <a:spAutoFit/>
            <a:sp3d extrusionH="57150">
              <a:bevelT w="38100" h="38100"/>
            </a:sp3d>
          </a:bodyPr>
          <a:lstStyle/>
          <a:p>
            <a:pPr algn="ctr"/>
            <a: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t>MOSES</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endParaRPr>
          </a:p>
        </p:txBody>
      </p:sp>
      <p:sp>
        <p:nvSpPr>
          <p:cNvPr id="12" name="Title 2"/>
          <p:cNvSpPr txBox="1">
            <a:spLocks/>
          </p:cNvSpPr>
          <p:nvPr/>
        </p:nvSpPr>
        <p:spPr>
          <a:xfrm>
            <a:off x="4461045" y="194919"/>
            <a:ext cx="7693516" cy="647569"/>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dirty="0">
                <a:effectLst>
                  <a:glow rad="228600">
                    <a:schemeClr val="tx2">
                      <a:lumMod val="75000"/>
                      <a:alpha val="40000"/>
                    </a:schemeClr>
                  </a:glow>
                </a:effectLst>
              </a:rPr>
              <a:t>Placement Year of 3</a:t>
            </a:r>
            <a:r>
              <a:rPr lang="en-US" sz="3800" baseline="30000" dirty="0">
                <a:effectLst>
                  <a:glow rad="228600">
                    <a:schemeClr val="tx2">
                      <a:lumMod val="75000"/>
                      <a:alpha val="40000"/>
                    </a:schemeClr>
                  </a:glow>
                </a:effectLst>
              </a:rPr>
              <a:t>rd</a:t>
            </a:r>
            <a:r>
              <a:rPr lang="en-US" sz="3800" dirty="0">
                <a:effectLst>
                  <a:glow rad="228600">
                    <a:schemeClr val="tx2">
                      <a:lumMod val="75000"/>
                      <a:alpha val="40000"/>
                    </a:schemeClr>
                  </a:glow>
                </a:effectLst>
              </a:rPr>
              <a:t> Journey</a:t>
            </a:r>
          </a:p>
        </p:txBody>
      </p:sp>
      <p:pic>
        <p:nvPicPr>
          <p:cNvPr id="3074" name="Picture 2" descr="C:\Users\Rae\Desktop\3.19 Paul &amp; Pentecost\56-61 Cal Mon. &amp; PPT\Israel 57 AD Jan-June.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a:fillRect/>
          </a:stretch>
        </p:blipFill>
        <p:spPr bwMode="auto">
          <a:xfrm>
            <a:off x="5076606" y="1378236"/>
            <a:ext cx="6493302" cy="4629371"/>
          </a:xfrm>
          <a:prstGeom prst="rect">
            <a:avLst/>
          </a:prstGeom>
          <a:noFill/>
          <a:ln w="57150">
            <a:solidFill>
              <a:schemeClr val="bg2">
                <a:lumMod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4" name="Title 2"/>
          <p:cNvSpPr txBox="1">
            <a:spLocks/>
          </p:cNvSpPr>
          <p:nvPr/>
        </p:nvSpPr>
        <p:spPr>
          <a:xfrm>
            <a:off x="7095744" y="1450791"/>
            <a:ext cx="2595276" cy="647569"/>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solidFill>
                  <a:schemeClr val="accent3">
                    <a:lumMod val="75000"/>
                  </a:schemeClr>
                </a:solidFill>
                <a:effectLst/>
                <a:latin typeface="Comic Sans MS" pitchFamily="66" charset="0"/>
              </a:rPr>
              <a:t>Tequfah: Mar 22</a:t>
            </a:r>
            <a:r>
              <a:rPr lang="en-US" sz="2000" baseline="30000" dirty="0">
                <a:solidFill>
                  <a:schemeClr val="accent3">
                    <a:lumMod val="75000"/>
                  </a:schemeClr>
                </a:solidFill>
                <a:effectLst/>
                <a:latin typeface="Comic Sans MS" pitchFamily="66" charset="0"/>
              </a:rPr>
              <a:t>nd</a:t>
            </a:r>
            <a:r>
              <a:rPr lang="en-US" sz="2000" dirty="0">
                <a:solidFill>
                  <a:schemeClr val="accent3">
                    <a:lumMod val="75000"/>
                  </a:schemeClr>
                </a:solidFill>
                <a:effectLst/>
                <a:latin typeface="Comic Sans MS" pitchFamily="66" charset="0"/>
              </a:rPr>
              <a:t> </a:t>
            </a:r>
          </a:p>
        </p:txBody>
      </p:sp>
      <p:sp>
        <p:nvSpPr>
          <p:cNvPr id="9" name="Rectangle 8"/>
          <p:cNvSpPr/>
          <p:nvPr/>
        </p:nvSpPr>
        <p:spPr>
          <a:xfrm>
            <a:off x="10131552" y="3145536"/>
            <a:ext cx="256032" cy="201168"/>
          </a:xfrm>
          <a:prstGeom prst="rect">
            <a:avLst/>
          </a:prstGeom>
          <a:noFill/>
          <a:ln cmpd="sng">
            <a:solidFill>
              <a:schemeClr val="accent3">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430256" y="3151632"/>
            <a:ext cx="256032" cy="201168"/>
          </a:xfrm>
          <a:prstGeom prst="rect">
            <a:avLst/>
          </a:prstGeom>
          <a:noFill/>
          <a:ln cmpd="sng">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24144" y="4860169"/>
            <a:ext cx="256032" cy="201168"/>
          </a:xfrm>
          <a:prstGeom prst="rect">
            <a:avLst/>
          </a:prstGeom>
          <a:noFill/>
          <a:ln cmpd="sng">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08448" y="5073529"/>
            <a:ext cx="256032" cy="201168"/>
          </a:xfrm>
          <a:prstGeom prst="rect">
            <a:avLst/>
          </a:prstGeom>
          <a:noFill/>
          <a:ln cmpd="sng">
            <a:solidFill>
              <a:schemeClr val="accent3">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407152" y="5491105"/>
            <a:ext cx="256032" cy="201168"/>
          </a:xfrm>
          <a:prstGeom prst="rect">
            <a:avLst/>
          </a:prstGeom>
          <a:noFill/>
          <a:ln cmpd="sng">
            <a:solidFill>
              <a:schemeClr val="accent3">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7792" y="1009457"/>
            <a:ext cx="3321933" cy="452431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a:ln w="50800"/>
                <a:solidFill>
                  <a:srgbClr val="002060"/>
                </a:solidFill>
                <a:effectLst>
                  <a:glow rad="139700">
                    <a:schemeClr val="bg1"/>
                  </a:glow>
                </a:effectLst>
                <a:latin typeface="+mj-lt"/>
              </a:rPr>
              <a:t>We now know Paul’s calendar year had </a:t>
            </a:r>
            <a:br>
              <a:rPr lang="en-US" sz="2400" b="1" dirty="0">
                <a:ln w="50800"/>
                <a:solidFill>
                  <a:srgbClr val="002060"/>
                </a:solidFill>
                <a:effectLst>
                  <a:glow rad="139700">
                    <a:schemeClr val="bg1"/>
                  </a:glow>
                </a:effectLst>
                <a:latin typeface="+mj-lt"/>
              </a:rPr>
            </a:br>
            <a:r>
              <a:rPr lang="en-US" sz="2400" b="1" dirty="0">
                <a:ln w="50800"/>
                <a:solidFill>
                  <a:srgbClr val="002060"/>
                </a:solidFill>
                <a:effectLst>
                  <a:glow rad="139700">
                    <a:schemeClr val="bg1"/>
                  </a:glow>
                </a:effectLst>
                <a:latin typeface="+mj-lt"/>
              </a:rPr>
              <a:t>a 3</a:t>
            </a:r>
            <a:r>
              <a:rPr lang="en-US" sz="2400" b="1" baseline="30000" dirty="0">
                <a:ln w="50800"/>
                <a:solidFill>
                  <a:srgbClr val="002060"/>
                </a:solidFill>
                <a:effectLst>
                  <a:glow rad="139700">
                    <a:schemeClr val="bg1"/>
                  </a:glow>
                </a:effectLst>
                <a:latin typeface="+mj-lt"/>
              </a:rPr>
              <a:t>rd</a:t>
            </a:r>
            <a:r>
              <a:rPr lang="en-US" sz="2400" b="1" dirty="0">
                <a:ln w="50800"/>
                <a:solidFill>
                  <a:srgbClr val="002060"/>
                </a:solidFill>
                <a:effectLst>
                  <a:glow rad="139700">
                    <a:schemeClr val="bg1"/>
                  </a:glow>
                </a:effectLst>
                <a:latin typeface="+mj-lt"/>
              </a:rPr>
              <a:t> cycle </a:t>
            </a:r>
            <a:r>
              <a:rPr lang="en-US" sz="2000" b="1" dirty="0">
                <a:ln w="50800"/>
                <a:solidFill>
                  <a:srgbClr val="002060"/>
                </a:solidFill>
                <a:effectLst>
                  <a:glow rad="139700">
                    <a:schemeClr val="bg1"/>
                  </a:glow>
                </a:effectLst>
                <a:latin typeface="+mj-lt"/>
              </a:rPr>
              <a:t>[Tues] </a:t>
            </a:r>
            <a:r>
              <a:rPr lang="en-US" sz="2400" b="1" dirty="0">
                <a:ln w="50800"/>
                <a:solidFill>
                  <a:srgbClr val="002060"/>
                </a:solidFill>
                <a:effectLst>
                  <a:glow rad="139700">
                    <a:schemeClr val="bg1"/>
                  </a:glow>
                </a:effectLst>
                <a:latin typeface="+mj-lt"/>
              </a:rPr>
              <a:t>Passover – exactly the same as the Exodus year of </a:t>
            </a:r>
            <a:r>
              <a:rPr lang="en-US" sz="2400" b="1" dirty="0">
                <a:ln w="50800"/>
                <a:solidFill>
                  <a:schemeClr val="accent6">
                    <a:lumMod val="75000"/>
                  </a:schemeClr>
                </a:solidFill>
                <a:effectLst>
                  <a:glow rad="139700">
                    <a:schemeClr val="bg1"/>
                  </a:glow>
                </a:effectLst>
                <a:latin typeface="+mj-lt"/>
              </a:rPr>
              <a:t>Moses.</a:t>
            </a:r>
            <a:r>
              <a:rPr lang="en-US" sz="2400" b="1" dirty="0">
                <a:ln w="50800"/>
                <a:solidFill>
                  <a:srgbClr val="002060"/>
                </a:solidFill>
                <a:effectLst>
                  <a:glow rad="139700">
                    <a:schemeClr val="bg1"/>
                  </a:glow>
                </a:effectLst>
                <a:latin typeface="+mj-lt"/>
              </a:rPr>
              <a:t> </a:t>
            </a:r>
            <a:r>
              <a:rPr lang="en-US" sz="2400" b="1" dirty="0">
                <a:ln w="50800"/>
                <a:solidFill>
                  <a:srgbClr val="660033"/>
                </a:solidFill>
                <a:effectLst>
                  <a:glow rad="152400">
                    <a:schemeClr val="accent5">
                      <a:lumMod val="20000"/>
                      <a:lumOff val="80000"/>
                    </a:schemeClr>
                  </a:glow>
                </a:effectLst>
                <a:latin typeface="+mj-lt"/>
              </a:rPr>
              <a:t>This is </a:t>
            </a:r>
            <a:br>
              <a:rPr lang="en-US" sz="2400" b="1" dirty="0">
                <a:ln w="50800"/>
                <a:solidFill>
                  <a:srgbClr val="660033"/>
                </a:solidFill>
                <a:effectLst>
                  <a:glow rad="152400">
                    <a:schemeClr val="accent5">
                      <a:lumMod val="20000"/>
                      <a:lumOff val="80000"/>
                    </a:schemeClr>
                  </a:glow>
                </a:effectLst>
                <a:latin typeface="+mj-lt"/>
              </a:rPr>
            </a:br>
            <a:r>
              <a:rPr lang="en-US" sz="2400" b="1" dirty="0">
                <a:ln w="50800"/>
                <a:solidFill>
                  <a:srgbClr val="660033"/>
                </a:solidFill>
                <a:effectLst>
                  <a:glow rad="152400">
                    <a:schemeClr val="accent5">
                      <a:lumMod val="20000"/>
                      <a:lumOff val="80000"/>
                    </a:schemeClr>
                  </a:glow>
                </a:effectLst>
                <a:latin typeface="+mj-lt"/>
              </a:rPr>
              <a:t>a Pillar Calendar year!</a:t>
            </a:r>
          </a:p>
          <a:p>
            <a:endParaRPr lang="en-US" sz="1400" b="1" dirty="0">
              <a:ln w="50800"/>
              <a:solidFill>
                <a:srgbClr val="660033"/>
              </a:solidFill>
              <a:effectLst>
                <a:glow rad="152400">
                  <a:schemeClr val="accent5">
                    <a:lumMod val="20000"/>
                    <a:lumOff val="80000"/>
                  </a:schemeClr>
                </a:glow>
              </a:effectLst>
              <a:latin typeface="+mj-lt"/>
            </a:endParaRPr>
          </a:p>
          <a:p>
            <a:r>
              <a:rPr lang="en-US" sz="2400" b="1" cap="none" spc="0" dirty="0">
                <a:ln w="50800"/>
                <a:solidFill>
                  <a:srgbClr val="002060"/>
                </a:solidFill>
                <a:effectLst>
                  <a:glow rad="165100">
                    <a:schemeClr val="bg1"/>
                  </a:glow>
                </a:effectLst>
                <a:latin typeface="+mj-lt"/>
              </a:rPr>
              <a:t>After a huge search, </a:t>
            </a:r>
            <a:br>
              <a:rPr lang="en-US" sz="2400" b="1" cap="none" spc="0" dirty="0">
                <a:ln w="50800"/>
                <a:solidFill>
                  <a:srgbClr val="002060"/>
                </a:solidFill>
                <a:effectLst>
                  <a:glow rad="165100">
                    <a:schemeClr val="bg1"/>
                  </a:glow>
                </a:effectLst>
                <a:latin typeface="+mj-lt"/>
              </a:rPr>
            </a:br>
            <a:r>
              <a:rPr lang="en-US" sz="2400" b="1" cap="none" spc="0" dirty="0">
                <a:ln w="50800"/>
                <a:solidFill>
                  <a:srgbClr val="002060"/>
                </a:solidFill>
                <a:effectLst>
                  <a:glow rad="165100">
                    <a:schemeClr val="bg1"/>
                  </a:glow>
                </a:effectLst>
                <a:latin typeface="+mj-lt"/>
              </a:rPr>
              <a:t>57 AD is the ONLY </a:t>
            </a:r>
            <a:br>
              <a:rPr lang="en-US" sz="2400" b="1" cap="none" spc="0" dirty="0">
                <a:ln w="50800"/>
                <a:solidFill>
                  <a:srgbClr val="002060"/>
                </a:solidFill>
                <a:effectLst>
                  <a:glow rad="165100">
                    <a:schemeClr val="bg1"/>
                  </a:glow>
                </a:effectLst>
                <a:latin typeface="+mj-lt"/>
              </a:rPr>
            </a:br>
            <a:r>
              <a:rPr lang="en-US" sz="2400" b="1" cap="none" spc="0" dirty="0">
                <a:ln w="50800"/>
                <a:solidFill>
                  <a:srgbClr val="002060"/>
                </a:solidFill>
                <a:effectLst>
                  <a:glow rad="165100">
                    <a:schemeClr val="bg1"/>
                  </a:glow>
                </a:effectLst>
                <a:latin typeface="+mj-lt"/>
              </a:rPr>
              <a:t>year that qualifies – </a:t>
            </a:r>
            <a:r>
              <a:rPr lang="en-US" sz="2400" b="1" cap="none" spc="0" dirty="0">
                <a:ln w="50800"/>
                <a:solidFill>
                  <a:srgbClr val="660033"/>
                </a:solidFill>
                <a:effectLst>
                  <a:glow rad="165100">
                    <a:schemeClr val="bg1"/>
                  </a:glow>
                </a:effectLst>
                <a:latin typeface="+mj-lt"/>
              </a:rPr>
              <a:t>NOT</a:t>
            </a:r>
            <a:r>
              <a:rPr lang="en-US" sz="2400" b="1" cap="none" spc="0" dirty="0">
                <a:ln w="50800"/>
                <a:solidFill>
                  <a:srgbClr val="002060"/>
                </a:solidFill>
                <a:effectLst>
                  <a:glow rad="165100">
                    <a:schemeClr val="bg1"/>
                  </a:glow>
                </a:effectLst>
                <a:latin typeface="+mj-lt"/>
              </a:rPr>
              <a:t> 58-63 AD.  </a:t>
            </a:r>
          </a:p>
        </p:txBody>
      </p:sp>
      <p:sp>
        <p:nvSpPr>
          <p:cNvPr id="15" name="Rectangle 14"/>
          <p:cNvSpPr/>
          <p:nvPr/>
        </p:nvSpPr>
        <p:spPr>
          <a:xfrm>
            <a:off x="7296912" y="4206240"/>
            <a:ext cx="4273296" cy="1796929"/>
          </a:xfrm>
          <a:prstGeom prst="rect">
            <a:avLst/>
          </a:prstGeom>
          <a:solidFill>
            <a:schemeClr val="bg2"/>
          </a:solidFill>
          <a:ln>
            <a:solidFill>
              <a:schemeClr val="bg2">
                <a:lumMod val="2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400" b="1" dirty="0">
                <a:ln w="50800"/>
                <a:solidFill>
                  <a:srgbClr val="002060"/>
                </a:solidFill>
              </a:rPr>
              <a:t>Mar 22:  </a:t>
            </a:r>
            <a:r>
              <a:rPr lang="en-US" sz="2400" b="1" dirty="0">
                <a:ln w="50800"/>
                <a:solidFill>
                  <a:schemeClr val="accent3">
                    <a:lumMod val="75000"/>
                  </a:schemeClr>
                </a:solidFill>
                <a:effectLst>
                  <a:glow rad="127000">
                    <a:schemeClr val="bg1"/>
                  </a:glow>
                </a:effectLst>
              </a:rPr>
              <a:t>Tequfah </a:t>
            </a:r>
            <a:r>
              <a:rPr lang="en-US" b="1" dirty="0">
                <a:ln w="50800"/>
                <a:solidFill>
                  <a:schemeClr val="accent3">
                    <a:lumMod val="75000"/>
                  </a:schemeClr>
                </a:solidFill>
                <a:effectLst>
                  <a:glow rad="127000">
                    <a:schemeClr val="bg1"/>
                  </a:glow>
                </a:effectLst>
              </a:rPr>
              <a:t>[Covenant Cal.]</a:t>
            </a:r>
            <a:endParaRPr lang="en-US" sz="2400" b="1" dirty="0">
              <a:ln w="50800"/>
              <a:solidFill>
                <a:schemeClr val="accent3">
                  <a:lumMod val="75000"/>
                </a:schemeClr>
              </a:solidFill>
            </a:endParaRPr>
          </a:p>
          <a:p>
            <a:r>
              <a:rPr lang="en-US" sz="2400" b="1" dirty="0">
                <a:ln w="50800"/>
                <a:solidFill>
                  <a:srgbClr val="002060"/>
                </a:solidFill>
              </a:rPr>
              <a:t>Mar 23:  </a:t>
            </a:r>
            <a:r>
              <a:rPr lang="en-US" sz="2400" b="1" dirty="0">
                <a:ln w="50800"/>
                <a:solidFill>
                  <a:srgbClr val="C00000"/>
                </a:solidFill>
                <a:effectLst>
                  <a:glow rad="127000">
                    <a:schemeClr val="bg1"/>
                  </a:glow>
                </a:effectLst>
              </a:rPr>
              <a:t>Abib 1   </a:t>
            </a:r>
            <a:r>
              <a:rPr lang="en-US" sz="2400" b="1" dirty="0">
                <a:ln w="50800"/>
                <a:solidFill>
                  <a:srgbClr val="002060"/>
                </a:solidFill>
              </a:rPr>
              <a:t>Apr 5:  </a:t>
            </a:r>
            <a:r>
              <a:rPr lang="en-US" sz="2400" b="1" dirty="0">
                <a:ln w="50800"/>
                <a:solidFill>
                  <a:srgbClr val="C00000"/>
                </a:solidFill>
                <a:effectLst>
                  <a:glow rad="127000">
                    <a:schemeClr val="bg1"/>
                  </a:glow>
                </a:effectLst>
              </a:rPr>
              <a:t>Abib 14</a:t>
            </a:r>
          </a:p>
          <a:p>
            <a:pPr algn="ctr">
              <a:lnSpc>
                <a:spcPct val="150000"/>
              </a:lnSpc>
            </a:pPr>
            <a:r>
              <a:rPr lang="en-US" sz="2400" b="1" dirty="0">
                <a:ln w="50800"/>
                <a:solidFill>
                  <a:srgbClr val="002060"/>
                </a:solidFill>
              </a:rPr>
              <a:t>Apr 10:  Wave Sheaf &amp; </a:t>
            </a:r>
            <a:r>
              <a:rPr lang="en-US" sz="2400" b="1" dirty="0">
                <a:ln w="50800"/>
                <a:solidFill>
                  <a:schemeClr val="bg1"/>
                </a:solidFill>
                <a:effectLst>
                  <a:glow rad="127000">
                    <a:schemeClr val="accent3">
                      <a:lumMod val="50000"/>
                    </a:schemeClr>
                  </a:glow>
                </a:effectLst>
              </a:rPr>
              <a:t>Omer #1</a:t>
            </a:r>
          </a:p>
          <a:p>
            <a:pPr algn="ctr">
              <a:lnSpc>
                <a:spcPct val="150000"/>
              </a:lnSpc>
            </a:pPr>
            <a:r>
              <a:rPr lang="en-US" sz="2400" b="1" dirty="0">
                <a:ln w="50800"/>
                <a:solidFill>
                  <a:schemeClr val="bg1"/>
                </a:solidFill>
                <a:effectLst>
                  <a:glow rad="127000">
                    <a:schemeClr val="accent3">
                      <a:lumMod val="50000"/>
                    </a:schemeClr>
                  </a:glow>
                </a:effectLst>
              </a:rPr>
              <a:t>Apr 25:   </a:t>
            </a:r>
            <a:r>
              <a:rPr lang="en-US" sz="2400" b="1" dirty="0" err="1">
                <a:ln w="50800"/>
                <a:solidFill>
                  <a:schemeClr val="bg1"/>
                </a:solidFill>
                <a:effectLst>
                  <a:glow rad="127000">
                    <a:schemeClr val="accent3">
                      <a:lumMod val="50000"/>
                    </a:schemeClr>
                  </a:glow>
                </a:effectLst>
              </a:rPr>
              <a:t>Mitylene</a:t>
            </a:r>
            <a:r>
              <a:rPr lang="en-US" sz="2400" b="1" dirty="0">
                <a:ln w="50800"/>
                <a:solidFill>
                  <a:schemeClr val="bg1"/>
                </a:solidFill>
                <a:effectLst>
                  <a:glow rad="127000">
                    <a:schemeClr val="accent3">
                      <a:lumMod val="50000"/>
                    </a:schemeClr>
                  </a:glow>
                </a:effectLst>
              </a:rPr>
              <a:t> &amp; Omer #16</a:t>
            </a:r>
          </a:p>
        </p:txBody>
      </p:sp>
      <p:sp>
        <p:nvSpPr>
          <p:cNvPr id="29" name="Title 2"/>
          <p:cNvSpPr txBox="1">
            <a:spLocks/>
          </p:cNvSpPr>
          <p:nvPr/>
        </p:nvSpPr>
        <p:spPr>
          <a:xfrm>
            <a:off x="286068" y="6109960"/>
            <a:ext cx="10951908" cy="562527"/>
          </a:xfrm>
          <a:prstGeom prst="rect">
            <a:avLst/>
          </a:prstGeom>
        </p:spPr>
        <p:txBody>
          <a:bodyPr anchor="b">
            <a:normAutofit fontScale="75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solidFill>
                  <a:srgbClr val="002060"/>
                </a:solidFill>
                <a:effectLst>
                  <a:glow rad="228600">
                    <a:schemeClr val="bg1">
                      <a:alpha val="40000"/>
                    </a:schemeClr>
                  </a:glow>
                </a:effectLst>
                <a:latin typeface="Comic Sans MS" pitchFamily="66" charset="0"/>
              </a:rPr>
              <a:t>57 AD qualifies on many different levels, </a:t>
            </a:r>
            <a:r>
              <a:rPr lang="en-US" sz="4000" dirty="0">
                <a:solidFill>
                  <a:srgbClr val="A50021"/>
                </a:solidFill>
                <a:effectLst>
                  <a:glow rad="228600">
                    <a:schemeClr val="bg1">
                      <a:alpha val="40000"/>
                    </a:schemeClr>
                  </a:glow>
                </a:effectLst>
                <a:latin typeface="Comic Sans MS" pitchFamily="66" charset="0"/>
              </a:rPr>
              <a:t>not just one!</a:t>
            </a:r>
            <a:endParaRPr lang="en-US" sz="4000" dirty="0">
              <a:solidFill>
                <a:srgbClr val="002060"/>
              </a:solidFill>
              <a:effectLst>
                <a:glow rad="228600">
                  <a:schemeClr val="bg1">
                    <a:alpha val="40000"/>
                  </a:schemeClr>
                </a:glow>
              </a:effectLst>
              <a:latin typeface="Comic Sans MS" pitchFamily="66" charset="0"/>
            </a:endParaRPr>
          </a:p>
        </p:txBody>
      </p:sp>
      <p:pic>
        <p:nvPicPr>
          <p:cNvPr id="30" name="Picture 3" descr="C:\Users\Rae\Desktop\yellow face oooh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90503" y="5966594"/>
            <a:ext cx="859849" cy="8516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Rae\Desktop\Israel 63 AD tues Passover that does not work for Paul's trip.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274450" y="0"/>
            <a:ext cx="5504628" cy="3854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4800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1" fill="hold" grpId="0"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1500"/>
                                        <p:tgtEl>
                                          <p:spTgt spid="4"/>
                                        </p:tgtEl>
                                      </p:cBhvr>
                                    </p:animEffect>
                                  </p:childTnLst>
                                </p:cTn>
                              </p:par>
                            </p:childTnLst>
                          </p:cTn>
                        </p:par>
                        <p:par>
                          <p:cTn id="14" fill="hold">
                            <p:stCondLst>
                              <p:cond delay="5500"/>
                            </p:stCondLst>
                            <p:childTnLst>
                              <p:par>
                                <p:cTn id="15" presetID="16" presetClass="entr" presetSubtype="21" fill="hold" grpId="0" nodeType="after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1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2500"/>
                                        <p:tgtEl>
                                          <p:spTgt spid="29"/>
                                        </p:tgtEl>
                                      </p:cBhvr>
                                    </p:animEffect>
                                  </p:childTnLst>
                                </p:cTn>
                              </p:par>
                            </p:childTnLst>
                          </p:cTn>
                        </p:par>
                        <p:par>
                          <p:cTn id="23" fill="hold">
                            <p:stCondLst>
                              <p:cond delay="2500"/>
                            </p:stCondLst>
                            <p:childTnLst>
                              <p:par>
                                <p:cTn id="24" presetID="31" presetClass="entr" presetSubtype="0" fill="hold" nodeType="afterEffect">
                                  <p:stCondLst>
                                    <p:cond delay="50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500" fill="hold"/>
                                        <p:tgtEl>
                                          <p:spTgt spid="30"/>
                                        </p:tgtEl>
                                        <p:attrNameLst>
                                          <p:attrName>ppt_w</p:attrName>
                                        </p:attrNameLst>
                                      </p:cBhvr>
                                      <p:tavLst>
                                        <p:tav tm="0">
                                          <p:val>
                                            <p:fltVal val="0"/>
                                          </p:val>
                                        </p:tav>
                                        <p:tav tm="100000">
                                          <p:val>
                                            <p:strVal val="#ppt_w"/>
                                          </p:val>
                                        </p:tav>
                                      </p:tavLst>
                                    </p:anim>
                                    <p:anim calcmode="lin" valueType="num">
                                      <p:cBhvr>
                                        <p:cTn id="27" dur="1500" fill="hold"/>
                                        <p:tgtEl>
                                          <p:spTgt spid="30"/>
                                        </p:tgtEl>
                                        <p:attrNameLst>
                                          <p:attrName>ppt_h</p:attrName>
                                        </p:attrNameLst>
                                      </p:cBhvr>
                                      <p:tavLst>
                                        <p:tav tm="0">
                                          <p:val>
                                            <p:fltVal val="0"/>
                                          </p:val>
                                        </p:tav>
                                        <p:tav tm="100000">
                                          <p:val>
                                            <p:strVal val="#ppt_h"/>
                                          </p:val>
                                        </p:tav>
                                      </p:tavLst>
                                    </p:anim>
                                    <p:anim calcmode="lin" valueType="num">
                                      <p:cBhvr>
                                        <p:cTn id="28" dur="1500" fill="hold"/>
                                        <p:tgtEl>
                                          <p:spTgt spid="30"/>
                                        </p:tgtEl>
                                        <p:attrNameLst>
                                          <p:attrName>style.rotation</p:attrName>
                                        </p:attrNameLst>
                                      </p:cBhvr>
                                      <p:tavLst>
                                        <p:tav tm="0">
                                          <p:val>
                                            <p:fltVal val="90"/>
                                          </p:val>
                                        </p:tav>
                                        <p:tav tm="100000">
                                          <p:val>
                                            <p:fltVal val="0"/>
                                          </p:val>
                                        </p:tav>
                                      </p:tavLst>
                                    </p:anim>
                                    <p:animEffect transition="in" filter="fade">
                                      <p:cBhvr>
                                        <p:cTn id="29"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animBg="1"/>
      <p:bldP spid="29"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81</a:t>
            </a:fld>
            <a:endParaRPr lang="en-US" dirty="0"/>
          </a:p>
        </p:txBody>
      </p:sp>
      <p:pic>
        <p:nvPicPr>
          <p:cNvPr id="1026" name="Picture 2" descr="C:\Users\Rae\Desktop\pillars thre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092" y="231495"/>
            <a:ext cx="11528384" cy="642394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Freeform 14"/>
          <p:cNvSpPr>
            <a:spLocks/>
          </p:cNvSpPr>
          <p:nvPr/>
        </p:nvSpPr>
        <p:spPr bwMode="hidden">
          <a:xfrm>
            <a:off x="6555157" y="607958"/>
            <a:ext cx="5306683"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6" name="Freeform 22"/>
          <p:cNvSpPr>
            <a:spLocks/>
          </p:cNvSpPr>
          <p:nvPr/>
        </p:nvSpPr>
        <p:spPr bwMode="hidden">
          <a:xfrm>
            <a:off x="323636" y="491928"/>
            <a:ext cx="10436031"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hidden">
          <a:xfrm>
            <a:off x="5756336" y="478540"/>
            <a:ext cx="6102882"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585535" y="516855"/>
            <a:ext cx="10228996"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ctrTitle"/>
          </p:nvPr>
        </p:nvSpPr>
        <p:spPr>
          <a:xfrm>
            <a:off x="285536" y="855113"/>
            <a:ext cx="4791070" cy="562527"/>
          </a:xfrm>
        </p:spPr>
        <p:txBody>
          <a:bodyPr>
            <a:normAutofit fontScale="90000"/>
          </a:bodyPr>
          <a:lstStyle/>
          <a:p>
            <a:r>
              <a:rPr lang="en-US" sz="4000" dirty="0">
                <a:effectLst>
                  <a:glow rad="228600">
                    <a:schemeClr val="tx2">
                      <a:lumMod val="75000"/>
                      <a:alpha val="40000"/>
                    </a:schemeClr>
                  </a:glow>
                </a:effectLst>
              </a:rPr>
              <a:t>Follow the 57 AD Facts</a:t>
            </a:r>
          </a:p>
        </p:txBody>
      </p:sp>
      <p:sp>
        <p:nvSpPr>
          <p:cNvPr id="4" name="Rectangle 3"/>
          <p:cNvSpPr/>
          <p:nvPr/>
        </p:nvSpPr>
        <p:spPr>
          <a:xfrm>
            <a:off x="3427773" y="1907610"/>
            <a:ext cx="871072" cy="3524363"/>
          </a:xfrm>
          <a:prstGeom prst="rect">
            <a:avLst/>
          </a:prstGeom>
          <a:noFill/>
          <a:scene3d>
            <a:camera prst="orthographicFront"/>
            <a:lightRig rig="threePt" dir="t"/>
          </a:scene3d>
          <a:sp3d>
            <a:bevelT/>
          </a:sp3d>
        </p:spPr>
        <p:txBody>
          <a:bodyPr vert="wordArtVert" wrap="none" lIns="91440" tIns="45720" rIns="91440" bIns="45720">
            <a:spAutoFit/>
            <a:sp3d extrusionH="57150">
              <a:bevelT w="38100" h="38100"/>
            </a:sp3d>
          </a:bodyPr>
          <a:lstStyle/>
          <a:p>
            <a:pPr algn="ctr"/>
            <a: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t>MOSES</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endParaRPr>
          </a:p>
        </p:txBody>
      </p:sp>
      <p:sp>
        <p:nvSpPr>
          <p:cNvPr id="12" name="Title 2"/>
          <p:cNvSpPr txBox="1">
            <a:spLocks/>
          </p:cNvSpPr>
          <p:nvPr/>
        </p:nvSpPr>
        <p:spPr>
          <a:xfrm>
            <a:off x="4461045" y="194919"/>
            <a:ext cx="7693516" cy="647569"/>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dirty="0">
                <a:effectLst>
                  <a:glow rad="228600">
                    <a:schemeClr val="tx2">
                      <a:lumMod val="75000"/>
                      <a:alpha val="40000"/>
                    </a:schemeClr>
                  </a:glow>
                </a:effectLst>
              </a:rPr>
              <a:t>Where was the </a:t>
            </a:r>
            <a:r>
              <a:rPr lang="en-US" sz="3800" dirty="0" err="1">
                <a:effectLst>
                  <a:glow rad="228600">
                    <a:schemeClr val="tx2">
                      <a:lumMod val="75000"/>
                      <a:alpha val="40000"/>
                    </a:schemeClr>
                  </a:glow>
                </a:effectLst>
              </a:rPr>
              <a:t>Mitylene</a:t>
            </a:r>
            <a:r>
              <a:rPr lang="en-US" sz="3800" dirty="0">
                <a:effectLst>
                  <a:glow rad="228600">
                    <a:schemeClr val="tx2">
                      <a:lumMod val="75000"/>
                      <a:alpha val="40000"/>
                    </a:schemeClr>
                  </a:glow>
                </a:effectLst>
              </a:rPr>
              <a:t> moon?</a:t>
            </a:r>
          </a:p>
        </p:txBody>
      </p:sp>
      <p:pic>
        <p:nvPicPr>
          <p:cNvPr id="3074" name="Picture 2" descr="C:\Users\Rae\Desktop\3.19 Paul &amp; Pentecost\56-61 Cal Mon. &amp; PPT\Israel 57 AD Jan-June.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a:fillRect/>
          </a:stretch>
        </p:blipFill>
        <p:spPr bwMode="auto">
          <a:xfrm>
            <a:off x="5076606" y="1378236"/>
            <a:ext cx="6493302" cy="4629371"/>
          </a:xfrm>
          <a:prstGeom prst="rect">
            <a:avLst/>
          </a:prstGeom>
          <a:noFill/>
          <a:ln w="57150">
            <a:solidFill>
              <a:schemeClr val="bg2">
                <a:lumMod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10131552" y="3145536"/>
            <a:ext cx="256032" cy="201168"/>
          </a:xfrm>
          <a:prstGeom prst="rect">
            <a:avLst/>
          </a:prstGeom>
          <a:noFill/>
          <a:ln cmpd="sng">
            <a:solidFill>
              <a:schemeClr val="accent3">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430256" y="3151632"/>
            <a:ext cx="256032" cy="201168"/>
          </a:xfrm>
          <a:prstGeom prst="rect">
            <a:avLst/>
          </a:prstGeom>
          <a:noFill/>
          <a:ln cmpd="sng">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24144" y="4860169"/>
            <a:ext cx="256032" cy="201168"/>
          </a:xfrm>
          <a:prstGeom prst="rect">
            <a:avLst/>
          </a:prstGeom>
          <a:noFill/>
          <a:ln cmpd="sng">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08448" y="5073529"/>
            <a:ext cx="256032" cy="201168"/>
          </a:xfrm>
          <a:prstGeom prst="rect">
            <a:avLst/>
          </a:prstGeom>
          <a:noFill/>
          <a:ln cmpd="sng">
            <a:solidFill>
              <a:schemeClr val="accent3">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407152" y="5491105"/>
            <a:ext cx="256032" cy="201168"/>
          </a:xfrm>
          <a:prstGeom prst="rect">
            <a:avLst/>
          </a:prstGeom>
          <a:noFill/>
          <a:ln cmpd="sng">
            <a:solidFill>
              <a:schemeClr val="accent3">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666409" y="5285498"/>
            <a:ext cx="256032" cy="201168"/>
          </a:xfrm>
          <a:prstGeom prst="rect">
            <a:avLst/>
          </a:prstGeom>
          <a:noFill/>
          <a:ln w="41275" cmpd="sng">
            <a:solidFill>
              <a:schemeClr val="tx1"/>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099304" y="5489714"/>
            <a:ext cx="256032" cy="201168"/>
          </a:xfrm>
          <a:prstGeom prst="rect">
            <a:avLst/>
          </a:prstGeom>
          <a:noFill/>
          <a:ln cmpd="sng">
            <a:solidFill>
              <a:schemeClr val="tx1">
                <a:lumMod val="65000"/>
                <a:lumOff val="35000"/>
              </a:schemeClr>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279313" y="5765425"/>
            <a:ext cx="460248" cy="201168"/>
          </a:xfrm>
          <a:prstGeom prst="rect">
            <a:avLst/>
          </a:prstGeom>
          <a:noFill/>
          <a:ln w="41275" cmpd="sng">
            <a:solidFill>
              <a:schemeClr val="tx1"/>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32371" y="1524728"/>
            <a:ext cx="3185977" cy="378565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n-US" sz="2000" b="1" cap="none" spc="0" dirty="0">
                <a:ln w="50800"/>
                <a:solidFill>
                  <a:srgbClr val="002060"/>
                </a:solidFill>
                <a:effectLst/>
                <a:latin typeface="+mj-lt"/>
              </a:rPr>
              <a:t>Mar 23:  </a:t>
            </a:r>
            <a:r>
              <a:rPr lang="en-US" sz="2000" b="1" dirty="0">
                <a:ln w="50800"/>
                <a:solidFill>
                  <a:srgbClr val="C00000"/>
                </a:solidFill>
                <a:effectLst>
                  <a:glow rad="127000">
                    <a:schemeClr val="bg1"/>
                  </a:glow>
                </a:effectLst>
                <a:latin typeface="+mj-lt"/>
              </a:rPr>
              <a:t>Abib 1</a:t>
            </a:r>
            <a:endParaRPr lang="en-US" sz="2000" b="1" cap="none" spc="0" dirty="0">
              <a:ln w="50800"/>
              <a:solidFill>
                <a:srgbClr val="C00000"/>
              </a:solidFill>
              <a:effectLst>
                <a:glow rad="127000">
                  <a:schemeClr val="bg1"/>
                </a:glow>
              </a:effectLst>
              <a:latin typeface="+mj-lt"/>
            </a:endParaRPr>
          </a:p>
          <a:p>
            <a:r>
              <a:rPr lang="en-US" sz="2000" b="1" dirty="0">
                <a:ln w="50800"/>
                <a:solidFill>
                  <a:srgbClr val="002060"/>
                </a:solidFill>
                <a:latin typeface="+mj-lt"/>
              </a:rPr>
              <a:t>Apr 5:    </a:t>
            </a:r>
            <a:r>
              <a:rPr lang="en-US" sz="2000" b="1" dirty="0">
                <a:ln w="50800"/>
                <a:solidFill>
                  <a:srgbClr val="C00000"/>
                </a:solidFill>
                <a:effectLst>
                  <a:glow rad="127000">
                    <a:schemeClr val="bg1"/>
                  </a:glow>
                </a:effectLst>
                <a:latin typeface="+mj-lt"/>
              </a:rPr>
              <a:t>Abib 14</a:t>
            </a:r>
          </a:p>
          <a:p>
            <a:r>
              <a:rPr lang="en-US" sz="2000" b="1" cap="none" spc="0" dirty="0">
                <a:ln w="50800"/>
                <a:solidFill>
                  <a:srgbClr val="002060"/>
                </a:solidFill>
                <a:effectLst/>
                <a:latin typeface="+mj-lt"/>
              </a:rPr>
              <a:t>Apr 10: Wave Sheaf </a:t>
            </a:r>
            <a:br>
              <a:rPr lang="en-US" sz="2000" b="1" cap="none" spc="0" dirty="0">
                <a:ln w="50800"/>
                <a:solidFill>
                  <a:srgbClr val="002060"/>
                </a:solidFill>
                <a:effectLst/>
                <a:latin typeface="+mj-lt"/>
              </a:rPr>
            </a:br>
            <a:r>
              <a:rPr lang="en-US" sz="2000" b="1" cap="none" spc="0" dirty="0">
                <a:ln w="50800"/>
                <a:solidFill>
                  <a:srgbClr val="002060"/>
                </a:solidFill>
                <a:effectLst/>
                <a:latin typeface="+mj-lt"/>
              </a:rPr>
              <a:t>              &amp; </a:t>
            </a:r>
            <a:r>
              <a:rPr lang="en-US" sz="2000" b="1" cap="none" spc="0" dirty="0">
                <a:ln w="50800"/>
                <a:solidFill>
                  <a:schemeClr val="bg1"/>
                </a:solidFill>
                <a:effectLst>
                  <a:glow rad="127000">
                    <a:schemeClr val="accent3">
                      <a:lumMod val="50000"/>
                    </a:schemeClr>
                  </a:glow>
                </a:effectLst>
                <a:latin typeface="+mj-lt"/>
              </a:rPr>
              <a:t>Omer #1</a:t>
            </a:r>
          </a:p>
          <a:p>
            <a:r>
              <a:rPr lang="en-US" sz="2000" b="1" dirty="0">
                <a:ln w="50800"/>
                <a:solidFill>
                  <a:schemeClr val="bg1"/>
                </a:solidFill>
                <a:effectLst>
                  <a:glow rad="127000">
                    <a:schemeClr val="accent3">
                      <a:lumMod val="50000"/>
                    </a:schemeClr>
                  </a:glow>
                </a:effectLst>
                <a:latin typeface="+mj-lt"/>
              </a:rPr>
              <a:t>Apr 25: </a:t>
            </a:r>
            <a:r>
              <a:rPr lang="en-US" sz="2000" b="1" dirty="0" err="1">
                <a:ln w="50800"/>
                <a:solidFill>
                  <a:schemeClr val="bg1"/>
                </a:solidFill>
                <a:effectLst>
                  <a:glow rad="127000">
                    <a:schemeClr val="accent3">
                      <a:lumMod val="50000"/>
                    </a:schemeClr>
                  </a:glow>
                </a:effectLst>
                <a:latin typeface="+mj-lt"/>
              </a:rPr>
              <a:t>Mitylene</a:t>
            </a:r>
            <a:r>
              <a:rPr lang="en-US" sz="2000" b="1" dirty="0">
                <a:ln w="50800"/>
                <a:solidFill>
                  <a:schemeClr val="bg1"/>
                </a:solidFill>
                <a:effectLst>
                  <a:glow rad="127000">
                    <a:schemeClr val="accent3">
                      <a:lumMod val="50000"/>
                    </a:schemeClr>
                  </a:glow>
                </a:effectLst>
                <a:latin typeface="+mj-lt"/>
              </a:rPr>
              <a:t> </a:t>
            </a:r>
            <a:br>
              <a:rPr lang="en-US" sz="2000" b="1" dirty="0">
                <a:ln w="50800"/>
                <a:solidFill>
                  <a:schemeClr val="bg1"/>
                </a:solidFill>
                <a:effectLst>
                  <a:glow rad="127000">
                    <a:schemeClr val="accent3">
                      <a:lumMod val="50000"/>
                    </a:schemeClr>
                  </a:glow>
                </a:effectLst>
                <a:latin typeface="+mj-lt"/>
              </a:rPr>
            </a:br>
            <a:r>
              <a:rPr lang="en-US" sz="2000" b="1" dirty="0">
                <a:ln w="50800"/>
                <a:solidFill>
                  <a:schemeClr val="bg1"/>
                </a:solidFill>
                <a:effectLst>
                  <a:glow rad="127000">
                    <a:schemeClr val="accent3">
                      <a:lumMod val="50000"/>
                    </a:schemeClr>
                  </a:glow>
                </a:effectLst>
                <a:latin typeface="+mj-lt"/>
              </a:rPr>
              <a:t>              &amp; Omer #16</a:t>
            </a:r>
          </a:p>
          <a:p>
            <a:r>
              <a:rPr lang="en-US" sz="2000" b="1" cap="none" spc="0" dirty="0">
                <a:ln w="50800"/>
                <a:solidFill>
                  <a:srgbClr val="002060"/>
                </a:solidFill>
                <a:effectLst/>
                <a:latin typeface="+mj-lt"/>
              </a:rPr>
              <a:t>Apr 22: </a:t>
            </a:r>
            <a:r>
              <a:rPr lang="en-US" sz="2000" b="1" cap="none" spc="0" dirty="0">
                <a:ln w="50800"/>
                <a:solidFill>
                  <a:schemeClr val="tx1">
                    <a:lumMod val="85000"/>
                    <a:lumOff val="15000"/>
                  </a:schemeClr>
                </a:solidFill>
                <a:effectLst>
                  <a:glow rad="127000">
                    <a:schemeClr val="bg1"/>
                  </a:glow>
                </a:effectLst>
                <a:latin typeface="+mj-lt"/>
              </a:rPr>
              <a:t>conjunction</a:t>
            </a:r>
          </a:p>
          <a:p>
            <a:r>
              <a:rPr lang="en-US" sz="2000" b="1" dirty="0">
                <a:ln w="50800"/>
                <a:solidFill>
                  <a:srgbClr val="002060"/>
                </a:solidFill>
                <a:latin typeface="+mj-lt"/>
              </a:rPr>
              <a:t>Apr 24: </a:t>
            </a:r>
            <a:r>
              <a:rPr lang="en-US" sz="2000" b="1" dirty="0">
                <a:ln w="50800"/>
                <a:solidFill>
                  <a:schemeClr val="tx1">
                    <a:lumMod val="85000"/>
                    <a:lumOff val="15000"/>
                  </a:schemeClr>
                </a:solidFill>
                <a:effectLst>
                  <a:glow rad="127000">
                    <a:schemeClr val="bg1"/>
                  </a:glow>
                </a:effectLst>
                <a:latin typeface="+mj-lt"/>
              </a:rPr>
              <a:t>1</a:t>
            </a:r>
            <a:r>
              <a:rPr lang="en-US" sz="2000" b="1" baseline="30000" dirty="0">
                <a:ln w="50800"/>
                <a:solidFill>
                  <a:schemeClr val="tx1">
                    <a:lumMod val="85000"/>
                    <a:lumOff val="15000"/>
                  </a:schemeClr>
                </a:solidFill>
                <a:effectLst>
                  <a:glow rad="127000">
                    <a:schemeClr val="bg1"/>
                  </a:glow>
                </a:effectLst>
                <a:latin typeface="+mj-lt"/>
              </a:rPr>
              <a:t>st</a:t>
            </a:r>
            <a:r>
              <a:rPr lang="en-US" sz="2000" b="1" dirty="0">
                <a:ln w="50800"/>
                <a:solidFill>
                  <a:schemeClr val="tx1">
                    <a:lumMod val="85000"/>
                    <a:lumOff val="15000"/>
                  </a:schemeClr>
                </a:solidFill>
                <a:effectLst>
                  <a:glow rad="127000">
                    <a:schemeClr val="bg1"/>
                  </a:glow>
                </a:effectLst>
                <a:latin typeface="+mj-lt"/>
              </a:rPr>
              <a:t> sliver</a:t>
            </a:r>
          </a:p>
          <a:p>
            <a:r>
              <a:rPr lang="en-US" sz="2000" b="1" cap="none" spc="0" dirty="0">
                <a:ln w="50800"/>
                <a:solidFill>
                  <a:schemeClr val="bg1"/>
                </a:solidFill>
                <a:effectLst>
                  <a:glow rad="355600">
                    <a:srgbClr val="002060">
                      <a:alpha val="86000"/>
                    </a:srgbClr>
                  </a:glow>
                </a:effectLst>
                <a:latin typeface="+mj-lt"/>
              </a:rPr>
              <a:t>Conclusion Covenant </a:t>
            </a:r>
            <a:br>
              <a:rPr lang="en-US" sz="2000" b="1" cap="none" spc="0" dirty="0">
                <a:ln w="50800"/>
                <a:solidFill>
                  <a:schemeClr val="bg1"/>
                </a:solidFill>
                <a:effectLst>
                  <a:glow rad="355600">
                    <a:srgbClr val="002060">
                      <a:alpha val="86000"/>
                    </a:srgbClr>
                  </a:glow>
                </a:effectLst>
                <a:latin typeface="+mj-lt"/>
              </a:rPr>
            </a:br>
            <a:r>
              <a:rPr lang="en-US" sz="2000" b="1" cap="none" spc="0" dirty="0">
                <a:ln w="50800"/>
                <a:solidFill>
                  <a:schemeClr val="bg1"/>
                </a:solidFill>
                <a:effectLst>
                  <a:glow rad="355600">
                    <a:srgbClr val="002060">
                      <a:alpha val="86000"/>
                    </a:srgbClr>
                  </a:glow>
                </a:effectLst>
                <a:latin typeface="+mj-lt"/>
              </a:rPr>
              <a:t>Calendar:  </a:t>
            </a:r>
            <a:r>
              <a:rPr lang="en-US" sz="2000" b="1" dirty="0" err="1">
                <a:ln w="50800"/>
                <a:solidFill>
                  <a:schemeClr val="bg1"/>
                </a:solidFill>
                <a:effectLst>
                  <a:glow rad="355600">
                    <a:srgbClr val="002060">
                      <a:alpha val="86000"/>
                    </a:srgbClr>
                  </a:glow>
                </a:effectLst>
                <a:latin typeface="+mj-lt"/>
              </a:rPr>
              <a:t>Mitylene</a:t>
            </a:r>
            <a:r>
              <a:rPr lang="en-US" sz="2000" b="1" dirty="0">
                <a:ln w="50800"/>
                <a:solidFill>
                  <a:schemeClr val="bg1"/>
                </a:solidFill>
                <a:effectLst>
                  <a:glow rad="355600">
                    <a:srgbClr val="002060">
                      <a:alpha val="86000"/>
                    </a:srgbClr>
                  </a:glow>
                </a:effectLst>
                <a:latin typeface="+mj-lt"/>
              </a:rPr>
              <a:t> </a:t>
            </a:r>
            <a:br>
              <a:rPr lang="en-US" sz="2000" b="1" dirty="0">
                <a:ln w="50800"/>
                <a:solidFill>
                  <a:schemeClr val="bg1"/>
                </a:solidFill>
                <a:effectLst>
                  <a:glow rad="355600">
                    <a:srgbClr val="002060">
                      <a:alpha val="86000"/>
                    </a:srgbClr>
                  </a:glow>
                </a:effectLst>
                <a:latin typeface="+mj-lt"/>
              </a:rPr>
            </a:br>
            <a:r>
              <a:rPr lang="en-US" sz="2000" b="1" dirty="0">
                <a:ln w="50800"/>
                <a:solidFill>
                  <a:schemeClr val="bg1"/>
                </a:solidFill>
                <a:effectLst>
                  <a:glow rad="355600">
                    <a:srgbClr val="002060">
                      <a:alpha val="86000"/>
                    </a:srgbClr>
                  </a:glow>
                </a:effectLst>
                <a:latin typeface="+mj-lt"/>
              </a:rPr>
              <a:t>[25</a:t>
            </a:r>
            <a:r>
              <a:rPr lang="en-US" sz="2000" b="1" baseline="30000" dirty="0">
                <a:ln w="50800"/>
                <a:solidFill>
                  <a:schemeClr val="bg1"/>
                </a:solidFill>
                <a:effectLst>
                  <a:glow rad="355600">
                    <a:srgbClr val="002060">
                      <a:alpha val="86000"/>
                    </a:srgbClr>
                  </a:glow>
                </a:effectLst>
                <a:latin typeface="+mj-lt"/>
              </a:rPr>
              <a:t>th</a:t>
            </a:r>
            <a:r>
              <a:rPr lang="en-US" sz="2000" b="1" dirty="0">
                <a:ln w="50800"/>
                <a:solidFill>
                  <a:schemeClr val="bg1"/>
                </a:solidFill>
                <a:effectLst>
                  <a:glow rad="355600">
                    <a:srgbClr val="002060">
                      <a:alpha val="86000"/>
                    </a:srgbClr>
                  </a:glow>
                </a:effectLst>
                <a:latin typeface="+mj-lt"/>
              </a:rPr>
              <a:t>] did have quite a </a:t>
            </a:r>
            <a:br>
              <a:rPr lang="en-US" sz="2000" b="1" dirty="0">
                <a:ln w="50800"/>
                <a:solidFill>
                  <a:schemeClr val="bg1"/>
                </a:solidFill>
                <a:effectLst>
                  <a:glow rad="355600">
                    <a:srgbClr val="002060">
                      <a:alpha val="86000"/>
                    </a:srgbClr>
                  </a:glow>
                </a:effectLst>
                <a:latin typeface="+mj-lt"/>
              </a:rPr>
            </a:br>
            <a:r>
              <a:rPr lang="en-US" sz="2000" b="1" dirty="0">
                <a:ln w="50800"/>
                <a:solidFill>
                  <a:schemeClr val="bg1"/>
                </a:solidFill>
                <a:effectLst>
                  <a:glow rad="355600">
                    <a:srgbClr val="002060">
                      <a:alpha val="86000"/>
                    </a:srgbClr>
                  </a:glow>
                </a:effectLst>
                <a:latin typeface="+mj-lt"/>
              </a:rPr>
              <a:t>dark moon on </a:t>
            </a:r>
            <a:r>
              <a:rPr lang="en-US" sz="2000" b="1" dirty="0">
                <a:ln w="50800"/>
                <a:solidFill>
                  <a:schemeClr val="bg1"/>
                </a:solidFill>
                <a:effectLst>
                  <a:glow rad="355600">
                    <a:schemeClr val="accent3">
                      <a:lumMod val="50000"/>
                      <a:alpha val="86000"/>
                    </a:schemeClr>
                  </a:glow>
                </a:effectLst>
                <a:latin typeface="+mj-lt"/>
              </a:rPr>
              <a:t>Omer #16.</a:t>
            </a:r>
            <a:endParaRPr lang="en-US" sz="2000" b="1" cap="none" spc="0" dirty="0">
              <a:ln w="50800"/>
              <a:solidFill>
                <a:schemeClr val="bg1"/>
              </a:solidFill>
              <a:effectLst>
                <a:glow rad="355600">
                  <a:schemeClr val="accent3">
                    <a:lumMod val="50000"/>
                    <a:alpha val="86000"/>
                  </a:schemeClr>
                </a:glow>
              </a:effectLst>
            </a:endParaRPr>
          </a:p>
        </p:txBody>
      </p:sp>
      <p:sp>
        <p:nvSpPr>
          <p:cNvPr id="15" name="Rectangle 14"/>
          <p:cNvSpPr/>
          <p:nvPr/>
        </p:nvSpPr>
        <p:spPr>
          <a:xfrm>
            <a:off x="7296912" y="4206240"/>
            <a:ext cx="4273296" cy="1796929"/>
          </a:xfrm>
          <a:prstGeom prst="rect">
            <a:avLst/>
          </a:prstGeom>
          <a:solidFill>
            <a:schemeClr val="accent2">
              <a:lumMod val="20000"/>
              <a:lumOff val="80000"/>
            </a:schemeClr>
          </a:solidFill>
          <a:ln>
            <a:solidFill>
              <a:schemeClr val="tx1">
                <a:lumMod val="65000"/>
                <a:lumOff val="3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400" b="1" dirty="0">
                <a:solidFill>
                  <a:srgbClr val="002060"/>
                </a:solidFill>
                <a:effectLst>
                  <a:outerShdw blurRad="38100" dist="38100" dir="2700000" algn="tl">
                    <a:srgbClr val="000000">
                      <a:alpha val="43137"/>
                    </a:srgbClr>
                  </a:outerShdw>
                </a:effectLst>
              </a:rPr>
              <a:t>Note:  Many commentators declare it was a dark moon for Paul at </a:t>
            </a:r>
            <a:r>
              <a:rPr lang="en-US" sz="2400" b="1" dirty="0" err="1">
                <a:solidFill>
                  <a:srgbClr val="002060"/>
                </a:solidFill>
                <a:effectLst>
                  <a:outerShdw blurRad="38100" dist="38100" dir="2700000" algn="tl">
                    <a:srgbClr val="000000">
                      <a:alpha val="43137"/>
                    </a:srgbClr>
                  </a:outerShdw>
                </a:effectLst>
              </a:rPr>
              <a:t>Mitylene</a:t>
            </a:r>
            <a:r>
              <a:rPr lang="en-US" sz="2400" b="1" dirty="0">
                <a:solidFill>
                  <a:srgbClr val="002060"/>
                </a:solidFill>
                <a:effectLst>
                  <a:outerShdw blurRad="38100" dist="38100" dir="2700000" algn="tl">
                    <a:srgbClr val="000000">
                      <a:alpha val="43137"/>
                    </a:srgbClr>
                  </a:outerShdw>
                </a:effectLst>
              </a:rPr>
              <a:t>.  </a:t>
            </a:r>
            <a:r>
              <a:rPr lang="en-US" sz="2400" b="1" dirty="0">
                <a:solidFill>
                  <a:srgbClr val="A50021"/>
                </a:solidFill>
                <a:effectLst>
                  <a:outerShdw blurRad="38100" dist="38100" dir="2700000" algn="tl">
                    <a:srgbClr val="000000">
                      <a:alpha val="43137"/>
                    </a:srgbClr>
                  </a:outerShdw>
                </a:effectLst>
              </a:rPr>
              <a:t>How would they know this without following Covenant Calendar?</a:t>
            </a:r>
          </a:p>
        </p:txBody>
      </p:sp>
      <p:sp>
        <p:nvSpPr>
          <p:cNvPr id="29" name="Title 2"/>
          <p:cNvSpPr txBox="1">
            <a:spLocks/>
          </p:cNvSpPr>
          <p:nvPr/>
        </p:nvSpPr>
        <p:spPr>
          <a:xfrm>
            <a:off x="286068" y="6109960"/>
            <a:ext cx="10951908" cy="562527"/>
          </a:xfrm>
          <a:prstGeom prst="rect">
            <a:avLst/>
          </a:prstGeom>
        </p:spPr>
        <p:txBody>
          <a:bodyPr anchor="b">
            <a:normAutofit fontScale="60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solidFill>
                  <a:srgbClr val="002060"/>
                </a:solidFill>
                <a:effectLst>
                  <a:glow rad="228600">
                    <a:schemeClr val="bg1">
                      <a:alpha val="40000"/>
                    </a:schemeClr>
                  </a:glow>
                </a:effectLst>
                <a:latin typeface="Comic Sans MS" pitchFamily="66" charset="0"/>
              </a:rPr>
              <a:t>Would you believe the commentators without any </a:t>
            </a:r>
            <a:r>
              <a:rPr lang="en-US" sz="4000" dirty="0">
                <a:solidFill>
                  <a:srgbClr val="A50021"/>
                </a:solidFill>
                <a:effectLst>
                  <a:glow rad="228600">
                    <a:schemeClr val="bg1">
                      <a:alpha val="40000"/>
                    </a:schemeClr>
                  </a:glow>
                </a:effectLst>
                <a:latin typeface="Comic Sans MS" pitchFamily="66" charset="0"/>
              </a:rPr>
              <a:t>detailed evidence?</a:t>
            </a:r>
            <a:endParaRPr lang="en-US" sz="4000" dirty="0">
              <a:solidFill>
                <a:srgbClr val="002060"/>
              </a:solidFill>
              <a:effectLst>
                <a:glow rad="228600">
                  <a:schemeClr val="bg1">
                    <a:alpha val="40000"/>
                  </a:schemeClr>
                </a:glow>
              </a:effectLst>
              <a:latin typeface="Comic Sans MS" pitchFamily="66" charset="0"/>
            </a:endParaRPr>
          </a:p>
        </p:txBody>
      </p:sp>
      <p:pic>
        <p:nvPicPr>
          <p:cNvPr id="30" name="Picture 3" descr="C:\Users\Rae\Desktop\yellow face oooh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90503" y="5966594"/>
            <a:ext cx="859849" cy="8516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Rae\Desktop\puzzle man.png"/>
          <p:cNvPicPr>
            <a:picLocks noChangeAspect="1" noChangeArrowheads="1"/>
          </p:cNvPicPr>
          <p:nvPr/>
        </p:nvPicPr>
        <p:blipFill>
          <a:blip r:embed="rId6" cstate="email">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5440319" y="2363711"/>
            <a:ext cx="1677988" cy="1677988"/>
          </a:xfrm>
          <a:prstGeom prst="rect">
            <a:avLst/>
          </a:prstGeom>
          <a:noFill/>
          <a:effectLst>
            <a:glow rad="127000">
              <a:srgbClr val="FFFF00"/>
            </a:glow>
          </a:effectLst>
          <a:extLst>
            <a:ext uri="{909E8E84-426E-40DD-AFC4-6F175D3DCCD1}">
              <a14:hiddenFill xmlns:a14="http://schemas.microsoft.com/office/drawing/2010/main">
                <a:solidFill>
                  <a:srgbClr val="FFFFFF"/>
                </a:solidFill>
              </a14:hiddenFill>
            </a:ext>
          </a:extLst>
        </p:spPr>
      </p:pic>
      <p:sp>
        <p:nvSpPr>
          <p:cNvPr id="27" name="Title 2"/>
          <p:cNvSpPr txBox="1">
            <a:spLocks/>
          </p:cNvSpPr>
          <p:nvPr/>
        </p:nvSpPr>
        <p:spPr>
          <a:xfrm>
            <a:off x="7095744" y="1450791"/>
            <a:ext cx="2595276" cy="647569"/>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solidFill>
                  <a:schemeClr val="accent3">
                    <a:lumMod val="75000"/>
                  </a:schemeClr>
                </a:solidFill>
                <a:effectLst/>
                <a:latin typeface="Comic Sans MS" pitchFamily="66" charset="0"/>
              </a:rPr>
              <a:t>Tequfah: Mar 22</a:t>
            </a:r>
            <a:r>
              <a:rPr lang="en-US" sz="2000" baseline="30000" dirty="0">
                <a:solidFill>
                  <a:schemeClr val="accent3">
                    <a:lumMod val="75000"/>
                  </a:schemeClr>
                </a:solidFill>
                <a:effectLst/>
                <a:latin typeface="Comic Sans MS" pitchFamily="66" charset="0"/>
              </a:rPr>
              <a:t>nd</a:t>
            </a:r>
            <a:r>
              <a:rPr lang="en-US" sz="2000" dirty="0">
                <a:solidFill>
                  <a:schemeClr val="accent3">
                    <a:lumMod val="75000"/>
                  </a:schemeClr>
                </a:solidFill>
                <a:effectLst/>
                <a:latin typeface="Comic Sans MS" pitchFamily="66" charset="0"/>
              </a:rPr>
              <a:t> </a:t>
            </a:r>
          </a:p>
        </p:txBody>
      </p:sp>
    </p:spTree>
    <p:extLst>
      <p:ext uri="{BB962C8B-B14F-4D97-AF65-F5344CB8AC3E}">
        <p14:creationId xmlns:p14="http://schemas.microsoft.com/office/powerpoint/2010/main" val="42616306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125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wipe(left)">
                                      <p:cBhvr>
                                        <p:cTn id="12" dur="2000"/>
                                        <p:tgtEl>
                                          <p:spTgt spid="29">
                                            <p:txEl>
                                              <p:pRg st="0" end="0"/>
                                            </p:txEl>
                                          </p:spTgt>
                                        </p:tgtEl>
                                      </p:cBhvr>
                                    </p:animEffect>
                                  </p:childTnLst>
                                </p:cTn>
                              </p:par>
                            </p:childTnLst>
                          </p:cTn>
                        </p:par>
                        <p:par>
                          <p:cTn id="13" fill="hold">
                            <p:stCondLst>
                              <p:cond delay="2000"/>
                            </p:stCondLst>
                            <p:childTnLst>
                              <p:par>
                                <p:cTn id="14" presetID="31" presetClass="entr" presetSubtype="0" fill="hold" nodeType="afterEffect">
                                  <p:stCondLst>
                                    <p:cond delay="75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500" fill="hold"/>
                                        <p:tgtEl>
                                          <p:spTgt spid="30"/>
                                        </p:tgtEl>
                                        <p:attrNameLst>
                                          <p:attrName>ppt_w</p:attrName>
                                        </p:attrNameLst>
                                      </p:cBhvr>
                                      <p:tavLst>
                                        <p:tav tm="0">
                                          <p:val>
                                            <p:fltVal val="0"/>
                                          </p:val>
                                        </p:tav>
                                        <p:tav tm="100000">
                                          <p:val>
                                            <p:strVal val="#ppt_w"/>
                                          </p:val>
                                        </p:tav>
                                      </p:tavLst>
                                    </p:anim>
                                    <p:anim calcmode="lin" valueType="num">
                                      <p:cBhvr>
                                        <p:cTn id="17" dur="1500" fill="hold"/>
                                        <p:tgtEl>
                                          <p:spTgt spid="30"/>
                                        </p:tgtEl>
                                        <p:attrNameLst>
                                          <p:attrName>ppt_h</p:attrName>
                                        </p:attrNameLst>
                                      </p:cBhvr>
                                      <p:tavLst>
                                        <p:tav tm="0">
                                          <p:val>
                                            <p:fltVal val="0"/>
                                          </p:val>
                                        </p:tav>
                                        <p:tav tm="100000">
                                          <p:val>
                                            <p:strVal val="#ppt_h"/>
                                          </p:val>
                                        </p:tav>
                                      </p:tavLst>
                                    </p:anim>
                                    <p:anim calcmode="lin" valueType="num">
                                      <p:cBhvr>
                                        <p:cTn id="18" dur="1500" fill="hold"/>
                                        <p:tgtEl>
                                          <p:spTgt spid="30"/>
                                        </p:tgtEl>
                                        <p:attrNameLst>
                                          <p:attrName>style.rotation</p:attrName>
                                        </p:attrNameLst>
                                      </p:cBhvr>
                                      <p:tavLst>
                                        <p:tav tm="0">
                                          <p:val>
                                            <p:fltVal val="90"/>
                                          </p:val>
                                        </p:tav>
                                        <p:tav tm="100000">
                                          <p:val>
                                            <p:fltVal val="0"/>
                                          </p:val>
                                        </p:tav>
                                      </p:tavLst>
                                    </p:anim>
                                    <p:animEffect transition="in" filter="fade">
                                      <p:cBhvr>
                                        <p:cTn id="19"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82</a:t>
            </a:fld>
            <a:endParaRPr lang="en-US" dirty="0"/>
          </a:p>
        </p:txBody>
      </p:sp>
      <p:pic>
        <p:nvPicPr>
          <p:cNvPr id="1026" name="Picture 2" descr="C:\Users\Rae\Desktop\pillars thre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092" y="231495"/>
            <a:ext cx="11528384" cy="642394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Freeform 14"/>
          <p:cNvSpPr>
            <a:spLocks/>
          </p:cNvSpPr>
          <p:nvPr/>
        </p:nvSpPr>
        <p:spPr bwMode="hidden">
          <a:xfrm>
            <a:off x="6555157" y="607958"/>
            <a:ext cx="5306683"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6" name="Freeform 22"/>
          <p:cNvSpPr>
            <a:spLocks/>
          </p:cNvSpPr>
          <p:nvPr/>
        </p:nvSpPr>
        <p:spPr bwMode="hidden">
          <a:xfrm>
            <a:off x="323636" y="491928"/>
            <a:ext cx="10436031"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hidden">
          <a:xfrm>
            <a:off x="5756336" y="478540"/>
            <a:ext cx="6102882"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585535" y="516855"/>
            <a:ext cx="10228996"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ctrTitle"/>
          </p:nvPr>
        </p:nvSpPr>
        <p:spPr>
          <a:xfrm>
            <a:off x="285536" y="804313"/>
            <a:ext cx="5694640" cy="562527"/>
          </a:xfrm>
        </p:spPr>
        <p:txBody>
          <a:bodyPr>
            <a:normAutofit fontScale="90000"/>
          </a:bodyPr>
          <a:lstStyle/>
          <a:p>
            <a:r>
              <a:rPr lang="en-US" sz="4000" dirty="0">
                <a:effectLst>
                  <a:glow rad="228600">
                    <a:schemeClr val="tx2">
                      <a:lumMod val="75000"/>
                      <a:alpha val="40000"/>
                    </a:schemeClr>
                  </a:glow>
                </a:effectLst>
              </a:rPr>
              <a:t>57 AD </a:t>
            </a:r>
            <a:r>
              <a:rPr lang="en-US" sz="4000" dirty="0">
                <a:solidFill>
                  <a:srgbClr val="A50021"/>
                </a:solidFill>
                <a:effectLst>
                  <a:glow rad="228600">
                    <a:srgbClr val="FFCCFF">
                      <a:alpha val="53000"/>
                    </a:srgbClr>
                  </a:glow>
                </a:effectLst>
              </a:rPr>
              <a:t>Lunar Calendar </a:t>
            </a:r>
            <a:r>
              <a:rPr lang="en-US" sz="4000" dirty="0">
                <a:effectLst>
                  <a:glow rad="228600">
                    <a:schemeClr val="tx2">
                      <a:lumMod val="75000"/>
                      <a:alpha val="40000"/>
                    </a:schemeClr>
                  </a:glow>
                </a:effectLst>
              </a:rPr>
              <a:t>Facts</a:t>
            </a:r>
          </a:p>
        </p:txBody>
      </p:sp>
      <p:sp>
        <p:nvSpPr>
          <p:cNvPr id="12" name="Title 2"/>
          <p:cNvSpPr txBox="1">
            <a:spLocks/>
          </p:cNvSpPr>
          <p:nvPr/>
        </p:nvSpPr>
        <p:spPr>
          <a:xfrm>
            <a:off x="4461045" y="194919"/>
            <a:ext cx="7693516" cy="647569"/>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dirty="0">
                <a:effectLst>
                  <a:glow rad="228600">
                    <a:schemeClr val="tx2">
                      <a:lumMod val="75000"/>
                      <a:alpha val="40000"/>
                    </a:schemeClr>
                  </a:glow>
                </a:effectLst>
              </a:rPr>
              <a:t>Where was the </a:t>
            </a:r>
            <a:r>
              <a:rPr lang="en-US" sz="3800" dirty="0" err="1">
                <a:effectLst>
                  <a:glow rad="228600">
                    <a:schemeClr val="tx2">
                      <a:lumMod val="75000"/>
                      <a:alpha val="40000"/>
                    </a:schemeClr>
                  </a:glow>
                </a:effectLst>
              </a:rPr>
              <a:t>Mitylene</a:t>
            </a:r>
            <a:r>
              <a:rPr lang="en-US" sz="3800" dirty="0">
                <a:effectLst>
                  <a:glow rad="228600">
                    <a:schemeClr val="tx2">
                      <a:lumMod val="75000"/>
                      <a:alpha val="40000"/>
                    </a:schemeClr>
                  </a:glow>
                </a:effectLst>
              </a:rPr>
              <a:t> moon?</a:t>
            </a:r>
          </a:p>
        </p:txBody>
      </p:sp>
      <p:pic>
        <p:nvPicPr>
          <p:cNvPr id="3074" name="Picture 2" descr="C:\Users\Rae\Desktop\3.19 Paul &amp; Pentecost\56-61 Cal Mon. &amp; PPT\Israel 57 AD Jan-June.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a:fillRect/>
          </a:stretch>
        </p:blipFill>
        <p:spPr bwMode="auto">
          <a:xfrm>
            <a:off x="5076606" y="1378236"/>
            <a:ext cx="6493302" cy="4629371"/>
          </a:xfrm>
          <a:prstGeom prst="rect">
            <a:avLst/>
          </a:prstGeom>
          <a:noFill/>
          <a:ln w="57150">
            <a:solidFill>
              <a:schemeClr val="bg2">
                <a:lumMod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10131552" y="3145536"/>
            <a:ext cx="256032" cy="201168"/>
          </a:xfrm>
          <a:prstGeom prst="rect">
            <a:avLst/>
          </a:prstGeom>
          <a:noFill/>
          <a:ln cmpd="sng">
            <a:solidFill>
              <a:schemeClr val="accent3">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430256" y="3151632"/>
            <a:ext cx="256032" cy="201168"/>
          </a:xfrm>
          <a:prstGeom prst="rect">
            <a:avLst/>
          </a:prstGeom>
          <a:noFill/>
          <a:ln cmpd="sng">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24144" y="4860169"/>
            <a:ext cx="256032" cy="201168"/>
          </a:xfrm>
          <a:prstGeom prst="rect">
            <a:avLst/>
          </a:prstGeom>
          <a:noFill/>
          <a:ln cmpd="sng">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738104" y="3148584"/>
            <a:ext cx="256032" cy="201168"/>
          </a:xfrm>
          <a:prstGeom prst="rect">
            <a:avLst/>
          </a:prstGeom>
          <a:noFill/>
          <a:ln w="54991" cmpd="sng">
            <a:solidFill>
              <a:schemeClr val="tx1"/>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86744" y="3154680"/>
            <a:ext cx="256032" cy="201168"/>
          </a:xfrm>
          <a:prstGeom prst="rect">
            <a:avLst/>
          </a:prstGeom>
          <a:noFill/>
          <a:ln cmpd="sng">
            <a:solidFill>
              <a:schemeClr val="tx1">
                <a:lumMod val="65000"/>
                <a:lumOff val="35000"/>
              </a:schemeClr>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890504" y="3846576"/>
            <a:ext cx="460248" cy="201168"/>
          </a:xfrm>
          <a:prstGeom prst="rect">
            <a:avLst/>
          </a:prstGeom>
          <a:noFill/>
          <a:ln w="54991" cmpd="sng">
            <a:solidFill>
              <a:schemeClr val="tx1"/>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08448" y="5073529"/>
            <a:ext cx="256032" cy="201168"/>
          </a:xfrm>
          <a:prstGeom prst="rect">
            <a:avLst/>
          </a:prstGeom>
          <a:noFill/>
          <a:ln cmpd="sng">
            <a:solidFill>
              <a:srgbClr val="003300"/>
            </a:solidFill>
          </a:ln>
          <a:effectLst>
            <a:glow rad="381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407152" y="5491105"/>
            <a:ext cx="256032" cy="201168"/>
          </a:xfrm>
          <a:prstGeom prst="rect">
            <a:avLst/>
          </a:prstGeom>
          <a:noFill/>
          <a:ln cmpd="sng">
            <a:solidFill>
              <a:srgbClr val="003300"/>
            </a:solidFill>
          </a:ln>
          <a:effectLst>
            <a:glow rad="381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666409" y="5285498"/>
            <a:ext cx="256032" cy="201168"/>
          </a:xfrm>
          <a:prstGeom prst="rect">
            <a:avLst/>
          </a:prstGeom>
          <a:noFill/>
          <a:ln w="54991" cmpd="sng">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099304" y="5489714"/>
            <a:ext cx="256032" cy="201168"/>
          </a:xfrm>
          <a:prstGeom prst="rect">
            <a:avLst/>
          </a:prstGeom>
          <a:noFill/>
          <a:ln cmpd="sng">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279313" y="5775585"/>
            <a:ext cx="460248" cy="201168"/>
          </a:xfrm>
          <a:prstGeom prst="rect">
            <a:avLst/>
          </a:prstGeom>
          <a:noFill/>
          <a:ln w="54991" cmpd="sng">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1924" y="1532466"/>
            <a:ext cx="3185977" cy="4708981"/>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n-US" sz="2000" b="1" cap="none" spc="0" dirty="0">
                <a:ln w="50800"/>
                <a:solidFill>
                  <a:srgbClr val="002060"/>
                </a:solidFill>
                <a:effectLst/>
                <a:latin typeface="+mj-lt"/>
              </a:rPr>
              <a:t>Mar 24: </a:t>
            </a:r>
            <a:r>
              <a:rPr lang="en-US" sz="2000" b="1" cap="none" spc="0" dirty="0">
                <a:ln w="50800"/>
                <a:solidFill>
                  <a:schemeClr val="tx1">
                    <a:lumMod val="85000"/>
                    <a:lumOff val="15000"/>
                  </a:schemeClr>
                </a:solidFill>
                <a:effectLst>
                  <a:glow rad="127000">
                    <a:schemeClr val="bg1"/>
                  </a:glow>
                </a:effectLst>
                <a:latin typeface="+mj-lt"/>
              </a:rPr>
              <a:t>conjunction</a:t>
            </a:r>
          </a:p>
          <a:p>
            <a:r>
              <a:rPr lang="en-US" sz="2000" b="1" dirty="0">
                <a:ln w="50800"/>
                <a:solidFill>
                  <a:srgbClr val="002060"/>
                </a:solidFill>
                <a:latin typeface="+mj-lt"/>
              </a:rPr>
              <a:t>Mar 26: </a:t>
            </a:r>
            <a:r>
              <a:rPr lang="en-US" sz="2000" b="1" dirty="0">
                <a:ln w="50800"/>
                <a:solidFill>
                  <a:schemeClr val="tx1">
                    <a:lumMod val="85000"/>
                    <a:lumOff val="15000"/>
                  </a:schemeClr>
                </a:solidFill>
                <a:effectLst>
                  <a:glow rad="127000">
                    <a:schemeClr val="bg1"/>
                  </a:glow>
                </a:effectLst>
                <a:latin typeface="+mj-lt"/>
              </a:rPr>
              <a:t>1</a:t>
            </a:r>
            <a:r>
              <a:rPr lang="en-US" sz="2000" b="1" baseline="30000" dirty="0">
                <a:ln w="50800"/>
                <a:solidFill>
                  <a:schemeClr val="tx1">
                    <a:lumMod val="85000"/>
                    <a:lumOff val="15000"/>
                  </a:schemeClr>
                </a:solidFill>
                <a:effectLst>
                  <a:glow rad="127000">
                    <a:schemeClr val="bg1"/>
                  </a:glow>
                </a:effectLst>
                <a:latin typeface="+mj-lt"/>
              </a:rPr>
              <a:t>st</a:t>
            </a:r>
            <a:r>
              <a:rPr lang="en-US" sz="2000" b="1" dirty="0">
                <a:ln w="50800"/>
                <a:solidFill>
                  <a:schemeClr val="tx1">
                    <a:lumMod val="85000"/>
                    <a:lumOff val="15000"/>
                  </a:schemeClr>
                </a:solidFill>
                <a:effectLst>
                  <a:glow rad="127000">
                    <a:schemeClr val="bg1"/>
                  </a:glow>
                </a:effectLst>
                <a:latin typeface="+mj-lt"/>
              </a:rPr>
              <a:t> sliver moon</a:t>
            </a:r>
          </a:p>
          <a:p>
            <a:r>
              <a:rPr lang="en-US" sz="2000" b="1" cap="none" spc="0" dirty="0">
                <a:ln w="50800"/>
                <a:solidFill>
                  <a:srgbClr val="002060"/>
                </a:solidFill>
                <a:effectLst/>
                <a:latin typeface="+mj-lt"/>
              </a:rPr>
              <a:t>Apr 8: 1/14  Fri </a:t>
            </a:r>
            <a:r>
              <a:rPr lang="en-US" sz="2000" b="1" cap="none" spc="0" dirty="0">
                <a:ln w="50800"/>
                <a:solidFill>
                  <a:srgbClr val="A50021"/>
                </a:solidFill>
                <a:effectLst>
                  <a:glow rad="127000">
                    <a:schemeClr val="bg1"/>
                  </a:glow>
                </a:effectLst>
                <a:latin typeface="+mj-lt"/>
              </a:rPr>
              <a:t>Passover</a:t>
            </a:r>
          </a:p>
          <a:p>
            <a:r>
              <a:rPr lang="en-US" sz="2000" b="1" cap="none" spc="0" dirty="0">
                <a:ln w="50800"/>
                <a:solidFill>
                  <a:srgbClr val="002060"/>
                </a:solidFill>
                <a:effectLst/>
                <a:latin typeface="+mj-lt"/>
              </a:rPr>
              <a:t>Apr 9: 1/15  ULB &amp; </a:t>
            </a:r>
            <a:br>
              <a:rPr lang="en-US" sz="2000" b="1" cap="none" spc="0" dirty="0">
                <a:ln w="50800"/>
                <a:solidFill>
                  <a:srgbClr val="002060"/>
                </a:solidFill>
                <a:effectLst/>
                <a:latin typeface="+mj-lt"/>
              </a:rPr>
            </a:br>
            <a:r>
              <a:rPr lang="en-US" sz="2000" b="1" cap="none" spc="0" dirty="0">
                <a:ln w="50800"/>
                <a:solidFill>
                  <a:srgbClr val="002060"/>
                </a:solidFill>
                <a:effectLst/>
                <a:latin typeface="+mj-lt"/>
              </a:rPr>
              <a:t>                7</a:t>
            </a:r>
            <a:r>
              <a:rPr lang="en-US" sz="2000" b="1" cap="none" spc="0" baseline="30000" dirty="0">
                <a:ln w="50800"/>
                <a:solidFill>
                  <a:srgbClr val="002060"/>
                </a:solidFill>
                <a:effectLst/>
                <a:latin typeface="+mj-lt"/>
              </a:rPr>
              <a:t>th</a:t>
            </a:r>
            <a:r>
              <a:rPr lang="en-US" sz="2000" b="1" cap="none" spc="0" dirty="0">
                <a:ln w="50800"/>
                <a:solidFill>
                  <a:srgbClr val="002060"/>
                </a:solidFill>
                <a:effectLst/>
                <a:latin typeface="+mj-lt"/>
              </a:rPr>
              <a:t> day Shabbat</a:t>
            </a:r>
          </a:p>
          <a:p>
            <a:r>
              <a:rPr lang="en-US" sz="2000" b="1" dirty="0">
                <a:ln w="50800"/>
                <a:solidFill>
                  <a:srgbClr val="002060"/>
                </a:solidFill>
                <a:latin typeface="+mj-lt"/>
              </a:rPr>
              <a:t>Apr 10: </a:t>
            </a:r>
            <a:r>
              <a:rPr lang="en-US" sz="2000" b="1" dirty="0">
                <a:ln w="50800"/>
                <a:solidFill>
                  <a:srgbClr val="A50021"/>
                </a:solidFill>
                <a:latin typeface="+mj-lt"/>
              </a:rPr>
              <a:t>1/16 [</a:t>
            </a:r>
            <a:r>
              <a:rPr lang="en-US" sz="2000" b="1" u="sng" dirty="0">
                <a:ln w="50800"/>
                <a:solidFill>
                  <a:srgbClr val="A50021"/>
                </a:solidFill>
                <a:latin typeface="+mj-lt"/>
              </a:rPr>
              <a:t>married</a:t>
            </a:r>
            <a:r>
              <a:rPr lang="en-US" sz="2000" b="1" dirty="0">
                <a:ln w="50800"/>
                <a:solidFill>
                  <a:srgbClr val="A50021"/>
                </a:solidFill>
                <a:latin typeface="+mj-lt"/>
              </a:rPr>
              <a:t> to Wave Sheaf &amp;] </a:t>
            </a:r>
            <a:r>
              <a:rPr lang="en-US" sz="2000" b="1" cap="none" spc="0" dirty="0">
                <a:ln w="50800"/>
                <a:solidFill>
                  <a:srgbClr val="A50021"/>
                </a:solidFill>
                <a:effectLst/>
                <a:latin typeface="+mj-lt"/>
              </a:rPr>
              <a:t>Omer #1</a:t>
            </a:r>
          </a:p>
          <a:p>
            <a:r>
              <a:rPr lang="en-US" sz="2000" b="1" dirty="0">
                <a:ln w="50800"/>
                <a:solidFill>
                  <a:srgbClr val="002060"/>
                </a:solidFill>
                <a:latin typeface="+mj-lt"/>
              </a:rPr>
              <a:t>Apr 22:  conjunction</a:t>
            </a:r>
          </a:p>
          <a:p>
            <a:r>
              <a:rPr lang="en-US" sz="2000" b="1" dirty="0">
                <a:ln w="50800"/>
                <a:solidFill>
                  <a:srgbClr val="002060"/>
                </a:solidFill>
                <a:latin typeface="+mj-lt"/>
              </a:rPr>
              <a:t>Apr 24:  1</a:t>
            </a:r>
            <a:r>
              <a:rPr lang="en-US" sz="2000" b="1" baseline="30000" dirty="0">
                <a:ln w="50800"/>
                <a:solidFill>
                  <a:srgbClr val="002060"/>
                </a:solidFill>
                <a:latin typeface="+mj-lt"/>
              </a:rPr>
              <a:t>st</a:t>
            </a:r>
            <a:r>
              <a:rPr lang="en-US" sz="2000" b="1" dirty="0">
                <a:ln w="50800"/>
                <a:solidFill>
                  <a:srgbClr val="002060"/>
                </a:solidFill>
                <a:latin typeface="+mj-lt"/>
              </a:rPr>
              <a:t> sliver</a:t>
            </a:r>
          </a:p>
          <a:p>
            <a:r>
              <a:rPr lang="en-US" sz="2000" b="1" dirty="0">
                <a:ln w="50800"/>
                <a:solidFill>
                  <a:srgbClr val="002060"/>
                </a:solidFill>
                <a:latin typeface="+mj-lt"/>
              </a:rPr>
              <a:t>Apr 25:  2</a:t>
            </a:r>
            <a:r>
              <a:rPr lang="en-US" sz="2000" b="1" baseline="30000" dirty="0">
                <a:ln w="50800"/>
                <a:solidFill>
                  <a:srgbClr val="002060"/>
                </a:solidFill>
                <a:latin typeface="+mj-lt"/>
              </a:rPr>
              <a:t>nd</a:t>
            </a:r>
            <a:r>
              <a:rPr lang="en-US" sz="2000" b="1" dirty="0">
                <a:ln w="50800"/>
                <a:solidFill>
                  <a:srgbClr val="002060"/>
                </a:solidFill>
                <a:latin typeface="+mj-lt"/>
              </a:rPr>
              <a:t> sliver-</a:t>
            </a:r>
            <a:r>
              <a:rPr lang="en-US" sz="2000" b="1" dirty="0" err="1">
                <a:ln w="50800"/>
                <a:solidFill>
                  <a:srgbClr val="002060"/>
                </a:solidFill>
                <a:latin typeface="+mj-lt"/>
              </a:rPr>
              <a:t>Mitylene</a:t>
            </a:r>
            <a:r>
              <a:rPr lang="en-US" sz="2000" b="1" dirty="0">
                <a:ln w="50800"/>
                <a:solidFill>
                  <a:srgbClr val="002060"/>
                </a:solidFill>
                <a:latin typeface="+mj-lt"/>
              </a:rPr>
              <a:t> </a:t>
            </a:r>
            <a:br>
              <a:rPr lang="en-US" sz="2000" b="1" dirty="0">
                <a:ln w="50800"/>
                <a:solidFill>
                  <a:srgbClr val="002060"/>
                </a:solidFill>
                <a:latin typeface="+mj-lt"/>
              </a:rPr>
            </a:br>
            <a:r>
              <a:rPr lang="en-US" sz="2000" b="1" dirty="0">
                <a:ln w="50800"/>
                <a:solidFill>
                  <a:srgbClr val="002060"/>
                </a:solidFill>
                <a:latin typeface="+mj-lt"/>
              </a:rPr>
              <a:t>                  &amp; Omer #16</a:t>
            </a:r>
          </a:p>
          <a:p>
            <a:r>
              <a:rPr lang="en-US" sz="2000" b="1" dirty="0">
                <a:ln w="50800"/>
                <a:solidFill>
                  <a:schemeClr val="bg1"/>
                </a:solidFill>
                <a:effectLst>
                  <a:glow rad="228600">
                    <a:srgbClr val="002060"/>
                  </a:glow>
                </a:effectLst>
                <a:latin typeface="+mj-lt"/>
              </a:rPr>
              <a:t>Conclusion:  </a:t>
            </a:r>
            <a:r>
              <a:rPr lang="en-US" sz="2000" b="1" dirty="0" err="1">
                <a:ln w="50800"/>
                <a:solidFill>
                  <a:schemeClr val="bg1"/>
                </a:solidFill>
                <a:effectLst>
                  <a:glow rad="228600">
                    <a:srgbClr val="002060"/>
                  </a:glow>
                </a:effectLst>
                <a:latin typeface="+mj-lt"/>
              </a:rPr>
              <a:t>Mitylene</a:t>
            </a:r>
            <a:r>
              <a:rPr lang="en-US" sz="2000" b="1" dirty="0">
                <a:ln w="50800"/>
                <a:solidFill>
                  <a:schemeClr val="bg1"/>
                </a:solidFill>
                <a:effectLst>
                  <a:glow rad="228600">
                    <a:srgbClr val="002060"/>
                  </a:glow>
                </a:effectLst>
                <a:latin typeface="+mj-lt"/>
              </a:rPr>
              <a:t> did</a:t>
            </a:r>
            <a:br>
              <a:rPr lang="en-US" sz="2000" b="1" dirty="0">
                <a:ln w="50800"/>
                <a:solidFill>
                  <a:schemeClr val="bg1"/>
                </a:solidFill>
                <a:effectLst>
                  <a:glow rad="228600">
                    <a:srgbClr val="002060"/>
                  </a:glow>
                </a:effectLst>
                <a:latin typeface="+mj-lt"/>
              </a:rPr>
            </a:br>
            <a:r>
              <a:rPr lang="en-US" sz="2000" b="1" dirty="0">
                <a:ln w="50800"/>
                <a:solidFill>
                  <a:schemeClr val="bg1"/>
                </a:solidFill>
                <a:effectLst>
                  <a:glow rad="228600">
                    <a:srgbClr val="002060"/>
                  </a:glow>
                </a:effectLst>
                <a:latin typeface="+mj-lt"/>
              </a:rPr>
              <a:t>have a pretty dark moon</a:t>
            </a:r>
            <a:br>
              <a:rPr lang="en-US" sz="2000" b="1" dirty="0">
                <a:ln w="50800"/>
                <a:solidFill>
                  <a:schemeClr val="bg1"/>
                </a:solidFill>
                <a:effectLst>
                  <a:glow rad="228600">
                    <a:srgbClr val="002060"/>
                  </a:glow>
                </a:effectLst>
                <a:latin typeface="+mj-lt"/>
              </a:rPr>
            </a:br>
            <a:r>
              <a:rPr lang="en-US" sz="2000" b="1" dirty="0">
                <a:ln w="50800"/>
                <a:solidFill>
                  <a:schemeClr val="bg1"/>
                </a:solidFill>
                <a:effectLst>
                  <a:glow rad="228600">
                    <a:srgbClr val="002060"/>
                  </a:glow>
                </a:effectLst>
                <a:latin typeface="+mj-lt"/>
              </a:rPr>
              <a:t>on the </a:t>
            </a:r>
            <a:r>
              <a:rPr lang="en-US" sz="2000" b="1" dirty="0">
                <a:ln w="50800"/>
                <a:solidFill>
                  <a:srgbClr val="A50021"/>
                </a:solidFill>
                <a:effectLst>
                  <a:glow rad="127000">
                    <a:schemeClr val="bg1">
                      <a:lumMod val="50000"/>
                    </a:schemeClr>
                  </a:glow>
                </a:effectLst>
                <a:latin typeface="+mj-lt"/>
              </a:rPr>
              <a:t>Lunar Calendar!</a:t>
            </a:r>
          </a:p>
          <a:p>
            <a:endParaRPr lang="en-US" sz="2000" b="1" cap="none" spc="0" dirty="0">
              <a:ln w="50800"/>
              <a:solidFill>
                <a:srgbClr val="002060"/>
              </a:solidFill>
              <a:effectLst/>
            </a:endParaRPr>
          </a:p>
        </p:txBody>
      </p:sp>
      <p:sp>
        <p:nvSpPr>
          <p:cNvPr id="15" name="Rectangle 14"/>
          <p:cNvSpPr/>
          <p:nvPr/>
        </p:nvSpPr>
        <p:spPr>
          <a:xfrm>
            <a:off x="7296912" y="4206240"/>
            <a:ext cx="4273296" cy="1796929"/>
          </a:xfrm>
          <a:prstGeom prst="rect">
            <a:avLst/>
          </a:prstGeom>
          <a:solidFill>
            <a:schemeClr val="accent2">
              <a:lumMod val="20000"/>
              <a:lumOff val="80000"/>
            </a:schemeClr>
          </a:solidFill>
          <a:ln>
            <a:solidFill>
              <a:schemeClr val="tx1">
                <a:lumMod val="65000"/>
                <a:lumOff val="3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400" b="1" dirty="0">
                <a:solidFill>
                  <a:schemeClr val="tx1">
                    <a:lumMod val="65000"/>
                    <a:lumOff val="35000"/>
                  </a:schemeClr>
                </a:solidFill>
                <a:effectLst>
                  <a:outerShdw blurRad="38100" dist="38100" dir="2700000" algn="tl">
                    <a:srgbClr val="000000">
                      <a:alpha val="43137"/>
                    </a:srgbClr>
                  </a:outerShdw>
                </a:effectLst>
              </a:rPr>
              <a:t>Let’s examine this on a large scale so we can “SEE” exactly what is happening between the </a:t>
            </a:r>
            <a:r>
              <a:rPr lang="en-US" sz="2400" b="1" dirty="0">
                <a:solidFill>
                  <a:schemeClr val="accent2">
                    <a:lumMod val="75000"/>
                  </a:schemeClr>
                </a:solidFill>
                <a:effectLst>
                  <a:outerShdw blurRad="38100" dist="38100" dir="2700000" algn="tl">
                    <a:srgbClr val="000000">
                      <a:alpha val="43137"/>
                    </a:srgbClr>
                  </a:outerShdw>
                </a:effectLst>
              </a:rPr>
              <a:t>Covenant Calendar </a:t>
            </a:r>
          </a:p>
          <a:p>
            <a:pPr algn="ctr"/>
            <a:r>
              <a:rPr lang="en-US" sz="2400" b="1" dirty="0">
                <a:solidFill>
                  <a:schemeClr val="tx1">
                    <a:lumMod val="65000"/>
                    <a:lumOff val="35000"/>
                  </a:schemeClr>
                </a:solidFill>
                <a:effectLst>
                  <a:outerShdw blurRad="38100" dist="38100" dir="2700000" algn="tl">
                    <a:srgbClr val="000000">
                      <a:alpha val="43137"/>
                    </a:srgbClr>
                  </a:outerShdw>
                </a:effectLst>
              </a:rPr>
              <a:t>&amp;</a:t>
            </a:r>
            <a:r>
              <a:rPr lang="en-US" sz="2400" b="1" dirty="0">
                <a:solidFill>
                  <a:srgbClr val="A50021"/>
                </a:solidFill>
                <a:effectLst>
                  <a:outerShdw blurRad="38100" dist="38100" dir="2700000" algn="tl">
                    <a:srgbClr val="000000">
                      <a:alpha val="43137"/>
                    </a:srgbClr>
                  </a:outerShdw>
                </a:effectLst>
              </a:rPr>
              <a:t> Lunar Calendar</a:t>
            </a:r>
            <a:r>
              <a:rPr lang="en-US" sz="2400" b="1" dirty="0">
                <a:solidFill>
                  <a:schemeClr val="tx1">
                    <a:lumMod val="65000"/>
                    <a:lumOff val="35000"/>
                  </a:schemeClr>
                </a:solidFill>
                <a:effectLst>
                  <a:outerShdw blurRad="38100" dist="38100" dir="2700000" algn="tl">
                    <a:srgbClr val="000000">
                      <a:alpha val="43137"/>
                    </a:srgbClr>
                  </a:outerShdw>
                </a:effectLst>
              </a:rPr>
              <a:t> in 57 AD.</a:t>
            </a:r>
            <a:endParaRPr lang="en-US" sz="2400" b="1" dirty="0">
              <a:solidFill>
                <a:srgbClr val="002060"/>
              </a:solidFill>
              <a:effectLst>
                <a:outerShdw blurRad="38100" dist="38100" dir="2700000" algn="tl">
                  <a:srgbClr val="000000">
                    <a:alpha val="43137"/>
                  </a:srgbClr>
                </a:outerShdw>
              </a:effectLst>
            </a:endParaRPr>
          </a:p>
        </p:txBody>
      </p:sp>
      <p:sp>
        <p:nvSpPr>
          <p:cNvPr id="26" name="Rectangle 25"/>
          <p:cNvSpPr/>
          <p:nvPr/>
        </p:nvSpPr>
        <p:spPr>
          <a:xfrm>
            <a:off x="3427773" y="1918768"/>
            <a:ext cx="871072" cy="3502048"/>
          </a:xfrm>
          <a:prstGeom prst="rect">
            <a:avLst/>
          </a:prstGeom>
          <a:noFill/>
          <a:scene3d>
            <a:camera prst="orthographicFront"/>
            <a:lightRig rig="threePt" dir="t"/>
          </a:scene3d>
          <a:sp3d>
            <a:bevelT/>
          </a:sp3d>
        </p:spPr>
        <p:txBody>
          <a:bodyPr vert="wordArtVert" wrap="none" lIns="91440" tIns="45720" rIns="91440" bIns="45720">
            <a:spAutoFit/>
            <a:sp3d extrusionH="57150">
              <a:bevelT w="38100" h="38100"/>
            </a:sp3d>
          </a:bodyPr>
          <a:lstStyle/>
          <a:p>
            <a:pPr algn="ctr"/>
            <a:r>
              <a:rPr lang="en-US" sz="4000" b="1" cap="none" spc="0" dirty="0">
                <a:ln w="1905"/>
                <a:solidFill>
                  <a:srgbClr val="A50021"/>
                </a:solidFill>
                <a:effectLst>
                  <a:innerShdw blurRad="69850" dist="43180" dir="5400000">
                    <a:srgbClr val="000000">
                      <a:alpha val="65000"/>
                    </a:srgbClr>
                  </a:innerShdw>
                </a:effectLst>
                <a:latin typeface="Cooper Black" pitchFamily="18" charset="0"/>
              </a:rPr>
              <a:t>LUNAR</a:t>
            </a:r>
            <a:endParaRPr lang="en-US" sz="3200" b="1" cap="none" spc="0" dirty="0">
              <a:ln w="1905"/>
              <a:solidFill>
                <a:srgbClr val="A50021"/>
              </a:solidFill>
              <a:effectLst>
                <a:innerShdw blurRad="69850" dist="43180" dir="5400000">
                  <a:srgbClr val="000000">
                    <a:alpha val="65000"/>
                  </a:srgbClr>
                </a:innerShdw>
              </a:effectLst>
              <a:latin typeface="Cooper Black" pitchFamily="18" charset="0"/>
            </a:endParaRPr>
          </a:p>
        </p:txBody>
      </p:sp>
      <p:sp>
        <p:nvSpPr>
          <p:cNvPr id="27" name="Title 2"/>
          <p:cNvSpPr txBox="1">
            <a:spLocks/>
          </p:cNvSpPr>
          <p:nvPr/>
        </p:nvSpPr>
        <p:spPr>
          <a:xfrm>
            <a:off x="286068" y="6109960"/>
            <a:ext cx="10951908" cy="562527"/>
          </a:xfrm>
          <a:prstGeom prst="rect">
            <a:avLst/>
          </a:prstGeom>
        </p:spPr>
        <p:txBody>
          <a:bodyPr anchor="b">
            <a:normAutofit fontScale="6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solidFill>
                  <a:srgbClr val="002060"/>
                </a:solidFill>
                <a:effectLst>
                  <a:glow rad="228600">
                    <a:schemeClr val="bg1">
                      <a:alpha val="40000"/>
                    </a:schemeClr>
                  </a:glow>
                </a:effectLst>
                <a:latin typeface="Comic Sans MS" pitchFamily="66" charset="0"/>
              </a:rPr>
              <a:t>Is this enough evidence to prove the </a:t>
            </a:r>
            <a:r>
              <a:rPr lang="en-US" sz="4000" dirty="0">
                <a:solidFill>
                  <a:srgbClr val="A50021"/>
                </a:solidFill>
                <a:effectLst>
                  <a:glow rad="228600">
                    <a:schemeClr val="bg1">
                      <a:alpha val="40000"/>
                    </a:schemeClr>
                  </a:glow>
                </a:effectLst>
                <a:latin typeface="Comic Sans MS" pitchFamily="66" charset="0"/>
              </a:rPr>
              <a:t>lunar calendar is true? </a:t>
            </a:r>
            <a:endParaRPr lang="en-US" sz="4000" dirty="0">
              <a:solidFill>
                <a:srgbClr val="002060"/>
              </a:solidFill>
              <a:effectLst>
                <a:glow rad="228600">
                  <a:schemeClr val="bg1">
                    <a:alpha val="40000"/>
                  </a:schemeClr>
                </a:glow>
              </a:effectLst>
              <a:latin typeface="Comic Sans MS" pitchFamily="66" charset="0"/>
            </a:endParaRPr>
          </a:p>
        </p:txBody>
      </p:sp>
      <p:pic>
        <p:nvPicPr>
          <p:cNvPr id="28" name="Picture 3" descr="C:\Users\Rae\Desktop\Yellow face - shocked transparenc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76842" y="5863968"/>
            <a:ext cx="1238961" cy="110579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6668334" y="4870723"/>
            <a:ext cx="256032" cy="201168"/>
          </a:xfrm>
          <a:prstGeom prst="rect">
            <a:avLst/>
          </a:prstGeom>
          <a:noFill/>
          <a:ln cmpd="sng">
            <a:solidFill>
              <a:schemeClr val="tx1">
                <a:lumMod val="65000"/>
                <a:lumOff val="35000"/>
              </a:schemeClr>
            </a:solidFill>
          </a:ln>
          <a:effectLst>
            <a:glow rad="508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982784" y="4872648"/>
            <a:ext cx="256032" cy="201168"/>
          </a:xfrm>
          <a:prstGeom prst="rect">
            <a:avLst/>
          </a:prstGeom>
          <a:noFill/>
          <a:ln cmpd="sng">
            <a:solidFill>
              <a:srgbClr val="0070C0"/>
            </a:solidFill>
          </a:ln>
          <a:effectLst>
            <a:glow rad="508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C:\Users\Rae\Desktop\puzzle man.png"/>
          <p:cNvPicPr>
            <a:picLocks noChangeAspect="1" noChangeArrowheads="1"/>
          </p:cNvPicPr>
          <p:nvPr/>
        </p:nvPicPr>
        <p:blipFill>
          <a:blip r:embed="rId6" cstate="email">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5440319" y="2363711"/>
            <a:ext cx="1677988" cy="1677988"/>
          </a:xfrm>
          <a:prstGeom prst="rect">
            <a:avLst/>
          </a:prstGeom>
          <a:noFill/>
          <a:effectLst>
            <a:glow rad="127000">
              <a:srgbClr val="FFFF00"/>
            </a:glow>
          </a:effectLst>
          <a:extLst>
            <a:ext uri="{909E8E84-426E-40DD-AFC4-6F175D3DCCD1}">
              <a14:hiddenFill xmlns:a14="http://schemas.microsoft.com/office/drawing/2010/main">
                <a:solidFill>
                  <a:srgbClr val="FFFFFF"/>
                </a:solidFill>
              </a14:hiddenFill>
            </a:ext>
          </a:extLst>
        </p:spPr>
      </p:pic>
      <p:sp>
        <p:nvSpPr>
          <p:cNvPr id="32" name="Title 2"/>
          <p:cNvSpPr txBox="1">
            <a:spLocks/>
          </p:cNvSpPr>
          <p:nvPr/>
        </p:nvSpPr>
        <p:spPr>
          <a:xfrm>
            <a:off x="7095744" y="1450791"/>
            <a:ext cx="2595276" cy="647569"/>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solidFill>
                  <a:schemeClr val="accent3">
                    <a:lumMod val="75000"/>
                  </a:schemeClr>
                </a:solidFill>
                <a:effectLst/>
                <a:latin typeface="Comic Sans MS" pitchFamily="66" charset="0"/>
              </a:rPr>
              <a:t>Tequfah: Mar 22</a:t>
            </a:r>
            <a:r>
              <a:rPr lang="en-US" sz="2000" baseline="30000" dirty="0">
                <a:solidFill>
                  <a:schemeClr val="accent3">
                    <a:lumMod val="75000"/>
                  </a:schemeClr>
                </a:solidFill>
                <a:effectLst/>
                <a:latin typeface="Comic Sans MS" pitchFamily="66" charset="0"/>
              </a:rPr>
              <a:t>nd</a:t>
            </a:r>
            <a:r>
              <a:rPr lang="en-US" sz="2000" dirty="0">
                <a:solidFill>
                  <a:schemeClr val="accent3">
                    <a:lumMod val="75000"/>
                  </a:schemeClr>
                </a:solidFill>
                <a:effectLst/>
                <a:latin typeface="Comic Sans MS" pitchFamily="66" charset="0"/>
              </a:rPr>
              <a:t> </a:t>
            </a:r>
          </a:p>
        </p:txBody>
      </p:sp>
    </p:spTree>
    <p:extLst>
      <p:ext uri="{BB962C8B-B14F-4D97-AF65-F5344CB8AC3E}">
        <p14:creationId xmlns:p14="http://schemas.microsoft.com/office/powerpoint/2010/main" val="403837099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1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1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2500"/>
                                        <p:tgtEl>
                                          <p:spTgt spid="27"/>
                                        </p:tgtEl>
                                      </p:cBhvr>
                                    </p:animEffect>
                                  </p:childTnLst>
                                </p:cTn>
                              </p:par>
                            </p:childTnLst>
                          </p:cTn>
                        </p:par>
                        <p:par>
                          <p:cTn id="18" fill="hold">
                            <p:stCondLst>
                              <p:cond delay="2500"/>
                            </p:stCondLst>
                            <p:childTnLst>
                              <p:par>
                                <p:cTn id="19" presetID="31" presetClass="entr" presetSubtype="0" fill="hold" nodeType="afterEffect">
                                  <p:stCondLst>
                                    <p:cond delay="50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500" fill="hold"/>
                                        <p:tgtEl>
                                          <p:spTgt spid="28"/>
                                        </p:tgtEl>
                                        <p:attrNameLst>
                                          <p:attrName>ppt_w</p:attrName>
                                        </p:attrNameLst>
                                      </p:cBhvr>
                                      <p:tavLst>
                                        <p:tav tm="0">
                                          <p:val>
                                            <p:fltVal val="0"/>
                                          </p:val>
                                        </p:tav>
                                        <p:tav tm="100000">
                                          <p:val>
                                            <p:strVal val="#ppt_w"/>
                                          </p:val>
                                        </p:tav>
                                      </p:tavLst>
                                    </p:anim>
                                    <p:anim calcmode="lin" valueType="num">
                                      <p:cBhvr>
                                        <p:cTn id="22" dur="1500" fill="hold"/>
                                        <p:tgtEl>
                                          <p:spTgt spid="28"/>
                                        </p:tgtEl>
                                        <p:attrNameLst>
                                          <p:attrName>ppt_h</p:attrName>
                                        </p:attrNameLst>
                                      </p:cBhvr>
                                      <p:tavLst>
                                        <p:tav tm="0">
                                          <p:val>
                                            <p:fltVal val="0"/>
                                          </p:val>
                                        </p:tav>
                                        <p:tav tm="100000">
                                          <p:val>
                                            <p:strVal val="#ppt_h"/>
                                          </p:val>
                                        </p:tav>
                                      </p:tavLst>
                                    </p:anim>
                                    <p:anim calcmode="lin" valueType="num">
                                      <p:cBhvr>
                                        <p:cTn id="23" dur="1500" fill="hold"/>
                                        <p:tgtEl>
                                          <p:spTgt spid="28"/>
                                        </p:tgtEl>
                                        <p:attrNameLst>
                                          <p:attrName>style.rotation</p:attrName>
                                        </p:attrNameLst>
                                      </p:cBhvr>
                                      <p:tavLst>
                                        <p:tav tm="0">
                                          <p:val>
                                            <p:fltVal val="90"/>
                                          </p:val>
                                        </p:tav>
                                        <p:tav tm="100000">
                                          <p:val>
                                            <p:fltVal val="0"/>
                                          </p:val>
                                        </p:tav>
                                      </p:tavLst>
                                    </p:anim>
                                    <p:animEffect transition="in" filter="fade">
                                      <p:cBhvr>
                                        <p:cTn id="24"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0000"/>
            </a:gs>
            <a:gs pos="20000">
              <a:srgbClr val="000040"/>
            </a:gs>
            <a:gs pos="50000">
              <a:srgbClr val="400040"/>
            </a:gs>
            <a:gs pos="68000">
              <a:srgbClr val="8F0040"/>
            </a:gs>
            <a:gs pos="76000">
              <a:srgbClr val="F27300"/>
            </a:gs>
            <a:gs pos="82500">
              <a:srgbClr val="F68600"/>
            </a:gs>
            <a:gs pos="95000">
              <a:srgbClr val="F99900"/>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560201" y="6493369"/>
            <a:ext cx="1564743" cy="365125"/>
          </a:xfrm>
        </p:spPr>
        <p:txBody>
          <a:bodyPr/>
          <a:lstStyle/>
          <a:p>
            <a:fld id="{6D22F896-40B5-4ADD-8801-0D06FADFA095}" type="slidenum">
              <a:rPr lang="en-US" smtClean="0"/>
              <a:pPr/>
              <a:t>83</a:t>
            </a:fld>
            <a:endParaRPr lang="en-US" dirty="0"/>
          </a:p>
        </p:txBody>
      </p:sp>
      <p:sp>
        <p:nvSpPr>
          <p:cNvPr id="5" name="Freeform 14"/>
          <p:cNvSpPr>
            <a:spLocks/>
          </p:cNvSpPr>
          <p:nvPr/>
        </p:nvSpPr>
        <p:spPr bwMode="hidden">
          <a:xfrm>
            <a:off x="6555157" y="689238"/>
            <a:ext cx="5306683"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6" name="Freeform 22"/>
          <p:cNvSpPr>
            <a:spLocks/>
          </p:cNvSpPr>
          <p:nvPr/>
        </p:nvSpPr>
        <p:spPr bwMode="hidden">
          <a:xfrm>
            <a:off x="323636" y="573208"/>
            <a:ext cx="10436031"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hidden">
          <a:xfrm>
            <a:off x="5756336" y="559820"/>
            <a:ext cx="6102882"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585535" y="598135"/>
            <a:ext cx="10228996"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12" name="Title 2"/>
          <p:cNvSpPr txBox="1">
            <a:spLocks/>
          </p:cNvSpPr>
          <p:nvPr/>
        </p:nvSpPr>
        <p:spPr>
          <a:xfrm>
            <a:off x="1473853" y="-144010"/>
            <a:ext cx="9396280" cy="647569"/>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effectLst>
                  <a:glow rad="228600">
                    <a:schemeClr val="tx2">
                      <a:lumMod val="75000"/>
                      <a:alpha val="40000"/>
                    </a:schemeClr>
                  </a:glow>
                </a:effectLst>
              </a:rPr>
              <a:t>Where was the </a:t>
            </a:r>
            <a:r>
              <a:rPr lang="en-US" sz="3200" dirty="0" err="1">
                <a:effectLst>
                  <a:glow rad="228600">
                    <a:schemeClr val="tx2">
                      <a:lumMod val="75000"/>
                      <a:alpha val="40000"/>
                    </a:schemeClr>
                  </a:glow>
                </a:effectLst>
              </a:rPr>
              <a:t>Mitylene</a:t>
            </a:r>
            <a:r>
              <a:rPr lang="en-US" sz="3200" dirty="0">
                <a:effectLst>
                  <a:glow rad="228600">
                    <a:schemeClr val="tx2">
                      <a:lumMod val="75000"/>
                      <a:alpha val="40000"/>
                    </a:schemeClr>
                  </a:glow>
                </a:effectLst>
              </a:rPr>
              <a:t> moon on </a:t>
            </a:r>
            <a:r>
              <a:rPr lang="en-US" sz="3200" dirty="0">
                <a:solidFill>
                  <a:schemeClr val="accent3">
                    <a:lumMod val="60000"/>
                    <a:lumOff val="40000"/>
                  </a:schemeClr>
                </a:solidFill>
                <a:effectLst>
                  <a:glow rad="228600">
                    <a:schemeClr val="tx2">
                      <a:lumMod val="75000"/>
                      <a:alpha val="40000"/>
                    </a:schemeClr>
                  </a:glow>
                </a:effectLst>
              </a:rPr>
              <a:t>Omer</a:t>
            </a:r>
            <a:r>
              <a:rPr lang="en-US" sz="3200" dirty="0">
                <a:effectLst>
                  <a:glow rad="228600">
                    <a:schemeClr val="tx2">
                      <a:lumMod val="75000"/>
                      <a:alpha val="40000"/>
                    </a:schemeClr>
                  </a:glow>
                </a:effectLst>
              </a:rPr>
              <a:t> </a:t>
            </a:r>
            <a:r>
              <a:rPr lang="en-US" sz="3200" dirty="0">
                <a:solidFill>
                  <a:schemeClr val="accent3">
                    <a:lumMod val="60000"/>
                    <a:lumOff val="40000"/>
                  </a:schemeClr>
                </a:solidFill>
                <a:effectLst>
                  <a:glow rad="228600">
                    <a:schemeClr val="tx2">
                      <a:lumMod val="75000"/>
                      <a:alpha val="40000"/>
                    </a:schemeClr>
                  </a:glow>
                </a:effectLst>
              </a:rPr>
              <a:t>#16 </a:t>
            </a:r>
            <a:r>
              <a:rPr lang="en-US" sz="2400" dirty="0">
                <a:solidFill>
                  <a:schemeClr val="bg1"/>
                </a:solidFill>
                <a:effectLst>
                  <a:glow rad="228600">
                    <a:schemeClr val="tx2">
                      <a:lumMod val="75000"/>
                      <a:alpha val="40000"/>
                    </a:schemeClr>
                  </a:glow>
                </a:effectLst>
              </a:rPr>
              <a:t>[Apr 25]</a:t>
            </a:r>
            <a:r>
              <a:rPr lang="en-US" sz="3200" dirty="0">
                <a:solidFill>
                  <a:schemeClr val="bg1"/>
                </a:solidFill>
                <a:effectLst>
                  <a:glow rad="228600">
                    <a:schemeClr val="tx2">
                      <a:lumMod val="75000"/>
                      <a:alpha val="40000"/>
                    </a:schemeClr>
                  </a:glow>
                </a:effectLst>
              </a:rPr>
              <a:t>?</a:t>
            </a:r>
          </a:p>
        </p:txBody>
      </p:sp>
      <p:pic>
        <p:nvPicPr>
          <p:cNvPr id="3074" name="Picture 2" descr="C:\Users\Rae\Desktop\3.19 Paul &amp; Pentecost\56-61 Cal Mon. &amp; PPT\Israel 57 AD Jan-June.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a:fillRect/>
          </a:stretch>
        </p:blipFill>
        <p:spPr bwMode="auto">
          <a:xfrm>
            <a:off x="950976" y="480568"/>
            <a:ext cx="10344612" cy="5669279"/>
          </a:xfrm>
          <a:prstGeom prst="rect">
            <a:avLst/>
          </a:prstGeom>
          <a:noFill/>
          <a:ln w="57150">
            <a:solidFill>
              <a:schemeClr val="bg2">
                <a:lumMod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8989042" y="2631440"/>
            <a:ext cx="429278" cy="278384"/>
          </a:xfrm>
          <a:prstGeom prst="rect">
            <a:avLst/>
          </a:prstGeom>
          <a:noFill/>
          <a:ln cmpd="sng">
            <a:solidFill>
              <a:schemeClr val="accent3">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76495" y="2631440"/>
            <a:ext cx="429278" cy="278384"/>
          </a:xfrm>
          <a:prstGeom prst="rect">
            <a:avLst/>
          </a:prstGeom>
          <a:noFill/>
          <a:ln cmpd="sng">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95424" y="4728952"/>
            <a:ext cx="429278" cy="278384"/>
          </a:xfrm>
          <a:prstGeom prst="rect">
            <a:avLst/>
          </a:prstGeom>
          <a:noFill/>
          <a:ln cmpd="sng">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965944" y="2628392"/>
            <a:ext cx="429278" cy="278384"/>
          </a:xfrm>
          <a:prstGeom prst="rect">
            <a:avLst/>
          </a:prstGeom>
          <a:noFill/>
          <a:ln w="53975" cmpd="sng">
            <a:solidFill>
              <a:schemeClr val="tx1"/>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798238" y="2608072"/>
            <a:ext cx="472966" cy="324668"/>
          </a:xfrm>
          <a:prstGeom prst="ellipse">
            <a:avLst/>
          </a:prstGeom>
          <a:noFill/>
          <a:ln cmpd="sng">
            <a:solidFill>
              <a:schemeClr val="tx1">
                <a:lumMod val="65000"/>
                <a:lumOff val="35000"/>
              </a:schemeClr>
            </a:solidFill>
          </a:ln>
          <a:effectLst>
            <a:glow rad="508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256184" y="3495040"/>
            <a:ext cx="645496" cy="300921"/>
          </a:xfrm>
          <a:prstGeom prst="rect">
            <a:avLst/>
          </a:prstGeom>
          <a:noFill/>
          <a:ln w="53975" cmpd="sng">
            <a:solidFill>
              <a:schemeClr val="tx1"/>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02429" y="5006473"/>
            <a:ext cx="429278" cy="278384"/>
          </a:xfrm>
          <a:prstGeom prst="rect">
            <a:avLst/>
          </a:prstGeom>
          <a:noFill/>
          <a:ln cmpd="sng">
            <a:solidFill>
              <a:srgbClr val="00B050"/>
            </a:solidFill>
          </a:ln>
          <a:effectLst>
            <a:glow rad="381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3" name="Rectangle 22"/>
          <p:cNvSpPr/>
          <p:nvPr/>
        </p:nvSpPr>
        <p:spPr>
          <a:xfrm>
            <a:off x="3476169" y="5259082"/>
            <a:ext cx="429278" cy="278384"/>
          </a:xfrm>
          <a:prstGeom prst="rect">
            <a:avLst/>
          </a:prstGeom>
          <a:noFill/>
          <a:ln w="53975" cmpd="sng">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916353" y="5838766"/>
            <a:ext cx="645496" cy="300921"/>
          </a:xfrm>
          <a:prstGeom prst="rect">
            <a:avLst/>
          </a:prstGeom>
          <a:noFill/>
          <a:ln w="53975" cmpd="sng">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02429" y="1949114"/>
            <a:ext cx="3412907" cy="1815882"/>
          </a:xfrm>
          <a:prstGeom prst="rect">
            <a:avLst/>
          </a:prstGeom>
          <a:solidFill>
            <a:schemeClr val="bg1"/>
          </a:solidFill>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a:ln w="50800"/>
                <a:solidFill>
                  <a:schemeClr val="bg1"/>
                </a:solidFill>
                <a:effectLst>
                  <a:glow rad="228600">
                    <a:srgbClr val="002060"/>
                  </a:glow>
                </a:effectLst>
                <a:latin typeface="+mj-lt"/>
              </a:rPr>
              <a:t>Conclusion:  </a:t>
            </a:r>
            <a:r>
              <a:rPr lang="en-US" sz="2800" b="1" dirty="0" err="1">
                <a:ln w="50800"/>
                <a:solidFill>
                  <a:schemeClr val="accent5"/>
                </a:solidFill>
                <a:effectLst>
                  <a:glow rad="228600">
                    <a:srgbClr val="002060"/>
                  </a:glow>
                </a:effectLst>
                <a:latin typeface="+mj-lt"/>
              </a:rPr>
              <a:t>Mitylene</a:t>
            </a:r>
            <a:r>
              <a:rPr lang="en-US" sz="2800" b="1" dirty="0">
                <a:ln w="50800"/>
                <a:solidFill>
                  <a:schemeClr val="bg1"/>
                </a:solidFill>
                <a:effectLst>
                  <a:glow rad="228600">
                    <a:srgbClr val="002060"/>
                  </a:glow>
                </a:effectLst>
                <a:latin typeface="+mj-lt"/>
              </a:rPr>
              <a:t> did have </a:t>
            </a:r>
            <a:br>
              <a:rPr lang="en-US" sz="2800" b="1" dirty="0">
                <a:ln w="50800"/>
                <a:solidFill>
                  <a:schemeClr val="bg1"/>
                </a:solidFill>
                <a:effectLst>
                  <a:glow rad="228600">
                    <a:srgbClr val="002060"/>
                  </a:glow>
                </a:effectLst>
                <a:latin typeface="+mj-lt"/>
              </a:rPr>
            </a:br>
            <a:r>
              <a:rPr lang="en-US" sz="2800" b="1" dirty="0">
                <a:ln w="50800"/>
                <a:solidFill>
                  <a:schemeClr val="bg1"/>
                </a:solidFill>
                <a:effectLst>
                  <a:glow rad="228600">
                    <a:srgbClr val="002060"/>
                  </a:glow>
                </a:effectLst>
                <a:latin typeface="+mj-lt"/>
              </a:rPr>
              <a:t>a pretty dark moon on </a:t>
            </a:r>
            <a:r>
              <a:rPr lang="en-US" sz="2800" b="1" dirty="0">
                <a:ln w="50800"/>
                <a:solidFill>
                  <a:schemeClr val="accent3">
                    <a:lumMod val="75000"/>
                  </a:schemeClr>
                </a:solidFill>
                <a:effectLst>
                  <a:glow rad="228600">
                    <a:srgbClr val="002060"/>
                  </a:glow>
                </a:effectLst>
                <a:latin typeface="+mj-lt"/>
              </a:rPr>
              <a:t>Omer #16!</a:t>
            </a:r>
            <a:endParaRPr lang="en-US" sz="2800" b="1" cap="none" spc="0" dirty="0">
              <a:ln w="50800"/>
              <a:solidFill>
                <a:schemeClr val="accent3">
                  <a:lumMod val="75000"/>
                </a:schemeClr>
              </a:solidFill>
              <a:effectLst/>
            </a:endParaRPr>
          </a:p>
        </p:txBody>
      </p:sp>
      <p:sp>
        <p:nvSpPr>
          <p:cNvPr id="15" name="Rectangle 14"/>
          <p:cNvSpPr/>
          <p:nvPr/>
        </p:nvSpPr>
        <p:spPr>
          <a:xfrm>
            <a:off x="4634780" y="3935389"/>
            <a:ext cx="6603195" cy="2170008"/>
          </a:xfrm>
          <a:prstGeom prst="rect">
            <a:avLst/>
          </a:prstGeom>
          <a:solidFill>
            <a:schemeClr val="accent2">
              <a:lumMod val="20000"/>
              <a:lumOff val="80000"/>
            </a:schemeClr>
          </a:solidFill>
          <a:ln>
            <a:solidFill>
              <a:schemeClr val="tx1">
                <a:lumMod val="65000"/>
                <a:lumOff val="3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400" b="1" dirty="0">
                <a:solidFill>
                  <a:srgbClr val="A50021"/>
                </a:solidFill>
                <a:effectLst>
                  <a:outerShdw blurRad="38100" dist="38100" dir="2700000" algn="tl">
                    <a:srgbClr val="000000">
                      <a:alpha val="43137"/>
                    </a:srgbClr>
                  </a:outerShdw>
                </a:effectLst>
              </a:rPr>
              <a:t>Amazingly, the lunar festal calendar </a:t>
            </a:r>
            <a:br>
              <a:rPr lang="en-US" sz="2400" b="1" dirty="0">
                <a:solidFill>
                  <a:srgbClr val="A50021"/>
                </a:solidFill>
                <a:effectLst>
                  <a:outerShdw blurRad="38100" dist="38100" dir="2700000" algn="tl">
                    <a:srgbClr val="000000">
                      <a:alpha val="43137"/>
                    </a:srgbClr>
                  </a:outerShdw>
                </a:effectLst>
              </a:rPr>
            </a:br>
            <a:r>
              <a:rPr lang="en-US" sz="2400" b="1" dirty="0">
                <a:solidFill>
                  <a:srgbClr val="A50021"/>
                </a:solidFill>
                <a:effectLst>
                  <a:outerShdw blurRad="38100" dist="38100" dir="2700000" algn="tl">
                    <a:srgbClr val="000000">
                      <a:alpha val="43137"/>
                    </a:srgbClr>
                  </a:outerShdw>
                </a:effectLst>
              </a:rPr>
              <a:t>arrives at </a:t>
            </a:r>
            <a:r>
              <a:rPr lang="en-US" sz="2400" b="1" u="sng" dirty="0">
                <a:solidFill>
                  <a:schemeClr val="accent5">
                    <a:lumMod val="20000"/>
                    <a:lumOff val="80000"/>
                  </a:schemeClr>
                </a:solidFill>
                <a:effectLst>
                  <a:glow rad="127000">
                    <a:schemeClr val="tx1">
                      <a:lumMod val="85000"/>
                      <a:lumOff val="15000"/>
                    </a:schemeClr>
                  </a:glow>
                  <a:outerShdw blurRad="38100" dist="38100" dir="2700000" algn="tl">
                    <a:srgbClr val="000000">
                      <a:alpha val="43137"/>
                    </a:srgbClr>
                  </a:outerShdw>
                </a:effectLst>
              </a:rPr>
              <a:t>exactl</a:t>
            </a:r>
            <a:r>
              <a:rPr lang="en-US" sz="2400" b="1" dirty="0">
                <a:solidFill>
                  <a:schemeClr val="accent5">
                    <a:lumMod val="20000"/>
                    <a:lumOff val="80000"/>
                  </a:schemeClr>
                </a:solidFill>
                <a:effectLst>
                  <a:glow rad="127000">
                    <a:schemeClr val="tx1">
                      <a:lumMod val="85000"/>
                      <a:lumOff val="15000"/>
                    </a:schemeClr>
                  </a:glow>
                  <a:outerShdw blurRad="38100" dist="38100" dir="2700000" algn="tl">
                    <a:srgbClr val="000000">
                      <a:alpha val="43137"/>
                    </a:srgbClr>
                  </a:outerShdw>
                </a:effectLst>
              </a:rPr>
              <a:t>y </a:t>
            </a:r>
            <a:r>
              <a:rPr lang="en-US" sz="2400" b="1" u="sng" dirty="0">
                <a:solidFill>
                  <a:schemeClr val="accent5">
                    <a:lumMod val="20000"/>
                    <a:lumOff val="80000"/>
                  </a:schemeClr>
                </a:solidFill>
                <a:effectLst>
                  <a:glow rad="127000">
                    <a:schemeClr val="tx1">
                      <a:lumMod val="85000"/>
                      <a:lumOff val="15000"/>
                    </a:schemeClr>
                  </a:glow>
                  <a:outerShdw blurRad="38100" dist="38100" dir="2700000" algn="tl">
                    <a:srgbClr val="000000">
                      <a:alpha val="43137"/>
                    </a:srgbClr>
                  </a:outerShdw>
                </a:effectLst>
              </a:rPr>
              <a:t>the</a:t>
            </a:r>
            <a:r>
              <a:rPr lang="en-US" sz="2400" b="1" dirty="0">
                <a:solidFill>
                  <a:schemeClr val="accent5">
                    <a:lumMod val="20000"/>
                    <a:lumOff val="80000"/>
                  </a:schemeClr>
                </a:solidFill>
                <a:effectLst>
                  <a:glow rad="127000">
                    <a:schemeClr val="tx1">
                      <a:lumMod val="85000"/>
                      <a:lumOff val="15000"/>
                    </a:schemeClr>
                  </a:glow>
                  <a:outerShdw blurRad="38100" dist="38100" dir="2700000" algn="tl">
                    <a:srgbClr val="000000">
                      <a:alpha val="43137"/>
                    </a:srgbClr>
                  </a:outerShdw>
                </a:effectLst>
              </a:rPr>
              <a:t> </a:t>
            </a:r>
            <a:r>
              <a:rPr lang="en-US" sz="2400" b="1" u="sng" dirty="0">
                <a:solidFill>
                  <a:schemeClr val="accent5">
                    <a:lumMod val="20000"/>
                    <a:lumOff val="80000"/>
                  </a:schemeClr>
                </a:solidFill>
                <a:effectLst>
                  <a:glow rad="127000">
                    <a:schemeClr val="tx1">
                      <a:lumMod val="85000"/>
                      <a:lumOff val="15000"/>
                    </a:schemeClr>
                  </a:glow>
                  <a:outerShdw blurRad="38100" dist="38100" dir="2700000" algn="tl">
                    <a:srgbClr val="000000">
                      <a:alpha val="43137"/>
                    </a:srgbClr>
                  </a:outerShdw>
                </a:effectLst>
              </a:rPr>
              <a:t>same</a:t>
            </a:r>
            <a:r>
              <a:rPr lang="en-US" sz="2400" b="1" dirty="0">
                <a:solidFill>
                  <a:schemeClr val="accent5">
                    <a:lumMod val="20000"/>
                    <a:lumOff val="80000"/>
                  </a:schemeClr>
                </a:solidFill>
                <a:effectLst>
                  <a:glow rad="127000">
                    <a:schemeClr val="tx1">
                      <a:lumMod val="85000"/>
                      <a:lumOff val="15000"/>
                    </a:schemeClr>
                  </a:glow>
                  <a:outerShdw blurRad="38100" dist="38100" dir="2700000" algn="tl">
                    <a:srgbClr val="000000">
                      <a:alpha val="43137"/>
                    </a:srgbClr>
                  </a:outerShdw>
                </a:effectLst>
              </a:rPr>
              <a:t> </a:t>
            </a:r>
            <a:r>
              <a:rPr lang="en-US" sz="2400" b="1" u="sng" dirty="0">
                <a:solidFill>
                  <a:schemeClr val="accent5">
                    <a:lumMod val="20000"/>
                    <a:lumOff val="80000"/>
                  </a:schemeClr>
                </a:solidFill>
                <a:effectLst>
                  <a:glow rad="127000">
                    <a:schemeClr val="tx1">
                      <a:lumMod val="85000"/>
                      <a:lumOff val="15000"/>
                    </a:schemeClr>
                  </a:glow>
                  <a:outerShdw blurRad="38100" dist="38100" dir="2700000" algn="tl">
                    <a:srgbClr val="000000">
                      <a:alpha val="43137"/>
                    </a:srgbClr>
                  </a:outerShdw>
                </a:effectLst>
              </a:rPr>
              <a:t>conclusion</a:t>
            </a:r>
            <a:r>
              <a:rPr lang="en-US" sz="2400" b="1" dirty="0">
                <a:solidFill>
                  <a:schemeClr val="accent5">
                    <a:lumMod val="20000"/>
                    <a:lumOff val="80000"/>
                  </a:schemeClr>
                </a:solidFill>
                <a:effectLst>
                  <a:glow rad="127000">
                    <a:schemeClr val="tx1">
                      <a:lumMod val="85000"/>
                      <a:lumOff val="15000"/>
                    </a:schemeClr>
                  </a:glow>
                  <a:outerShdw blurRad="38100" dist="38100" dir="2700000" algn="tl">
                    <a:srgbClr val="000000">
                      <a:alpha val="43137"/>
                    </a:srgbClr>
                  </a:outerShdw>
                </a:effectLst>
              </a:rPr>
              <a:t> </a:t>
            </a:r>
            <a:br>
              <a:rPr lang="en-US" sz="2400" b="1" dirty="0">
                <a:solidFill>
                  <a:srgbClr val="002060"/>
                </a:solidFill>
                <a:effectLst>
                  <a:outerShdw blurRad="38100" dist="38100" dir="2700000" algn="tl">
                    <a:srgbClr val="000000">
                      <a:alpha val="43137"/>
                    </a:srgbClr>
                  </a:outerShdw>
                </a:effectLst>
              </a:rPr>
            </a:br>
            <a:r>
              <a:rPr lang="en-US" sz="2400" b="1" dirty="0">
                <a:solidFill>
                  <a:srgbClr val="002060"/>
                </a:solidFill>
                <a:effectLst>
                  <a:outerShdw blurRad="38100" dist="38100" dir="2700000" algn="tl">
                    <a:srgbClr val="000000">
                      <a:alpha val="43137"/>
                    </a:srgbClr>
                  </a:outerShdw>
                </a:effectLst>
              </a:rPr>
              <a:t>as the Covenant Calendar for the placement </a:t>
            </a:r>
            <a:br>
              <a:rPr lang="en-US" sz="2400" b="1" dirty="0">
                <a:solidFill>
                  <a:srgbClr val="002060"/>
                </a:solidFill>
                <a:effectLst>
                  <a:outerShdw blurRad="38100" dist="38100" dir="2700000" algn="tl">
                    <a:srgbClr val="000000">
                      <a:alpha val="43137"/>
                    </a:srgbClr>
                  </a:outerShdw>
                </a:effectLst>
              </a:rPr>
            </a:br>
            <a:r>
              <a:rPr lang="en-US" sz="2400" b="1" dirty="0">
                <a:solidFill>
                  <a:srgbClr val="00B050"/>
                </a:solidFill>
                <a:effectLst>
                  <a:outerShdw blurRad="38100" dist="38100" dir="2700000" algn="tl">
                    <a:srgbClr val="000000">
                      <a:alpha val="43137"/>
                    </a:srgbClr>
                  </a:outerShdw>
                </a:effectLst>
              </a:rPr>
              <a:t>of Wave Sheaf &amp; the #16 Omer Count. </a:t>
            </a:r>
            <a:br>
              <a:rPr lang="en-US" sz="2400" b="1" dirty="0">
                <a:solidFill>
                  <a:srgbClr val="00B050"/>
                </a:solidFill>
                <a:effectLst>
                  <a:outerShdw blurRad="38100" dist="38100" dir="2700000" algn="tl">
                    <a:srgbClr val="000000">
                      <a:alpha val="43137"/>
                    </a:srgbClr>
                  </a:outerShdw>
                </a:effectLst>
              </a:rPr>
            </a:br>
            <a:r>
              <a:rPr lang="en-US" sz="2400" b="1" dirty="0">
                <a:solidFill>
                  <a:srgbClr val="002060"/>
                </a:solidFill>
                <a:effectLst>
                  <a:outerShdw blurRad="38100" dist="38100" dir="2700000" algn="tl">
                    <a:srgbClr val="000000">
                      <a:alpha val="43137"/>
                    </a:srgbClr>
                  </a:outerShdw>
                </a:effectLst>
              </a:rPr>
              <a:t>Both align with the overnight stay at </a:t>
            </a:r>
            <a:r>
              <a:rPr lang="en-US" sz="2400" b="1" dirty="0" err="1">
                <a:solidFill>
                  <a:srgbClr val="002060"/>
                </a:solidFill>
                <a:effectLst>
                  <a:outerShdw blurRad="38100" dist="38100" dir="2700000" algn="tl">
                    <a:srgbClr val="000000">
                      <a:alpha val="43137"/>
                    </a:srgbClr>
                  </a:outerShdw>
                </a:effectLst>
              </a:rPr>
              <a:t>Mitylene</a:t>
            </a:r>
            <a:r>
              <a:rPr lang="en-US" sz="2400" b="1" dirty="0">
                <a:solidFill>
                  <a:srgbClr val="002060"/>
                </a:solidFill>
                <a:effectLst>
                  <a:outerShdw blurRad="38100" dist="38100" dir="2700000" algn="tl">
                    <a:srgbClr val="000000">
                      <a:alpha val="43137"/>
                    </a:srgbClr>
                  </a:outerShdw>
                </a:effectLst>
              </a:rPr>
              <a:t>!</a:t>
            </a:r>
          </a:p>
        </p:txBody>
      </p:sp>
      <p:sp>
        <p:nvSpPr>
          <p:cNvPr id="26" name="Rectangle 25"/>
          <p:cNvSpPr/>
          <p:nvPr/>
        </p:nvSpPr>
        <p:spPr>
          <a:xfrm>
            <a:off x="11338835" y="934518"/>
            <a:ext cx="871072" cy="3502048"/>
          </a:xfrm>
          <a:prstGeom prst="rect">
            <a:avLst/>
          </a:prstGeom>
          <a:noFill/>
          <a:scene3d>
            <a:camera prst="orthographicFront"/>
            <a:lightRig rig="threePt" dir="t"/>
          </a:scene3d>
          <a:sp3d>
            <a:bevelT/>
          </a:sp3d>
        </p:spPr>
        <p:txBody>
          <a:bodyPr vert="wordArtVert" wrap="none" lIns="91440" tIns="45720" rIns="91440" bIns="45720">
            <a:spAutoFit/>
            <a:sp3d extrusionH="57150">
              <a:bevelT w="38100" h="38100"/>
            </a:sp3d>
          </a:bodyPr>
          <a:lstStyle/>
          <a:p>
            <a:pPr algn="ctr"/>
            <a:r>
              <a:rPr lang="en-US" sz="4000" b="1" cap="none" spc="0" dirty="0">
                <a:ln w="1905"/>
                <a:solidFill>
                  <a:srgbClr val="A50021"/>
                </a:solidFill>
                <a:effectLst>
                  <a:glow rad="127000">
                    <a:schemeClr val="accent5"/>
                  </a:glow>
                  <a:innerShdw blurRad="69850" dist="43180" dir="5400000">
                    <a:srgbClr val="000000">
                      <a:alpha val="65000"/>
                    </a:srgbClr>
                  </a:innerShdw>
                </a:effectLst>
                <a:latin typeface="Cooper Black" pitchFamily="18" charset="0"/>
              </a:rPr>
              <a:t>LUNAR</a:t>
            </a:r>
            <a:endParaRPr lang="en-US" sz="3200" b="1" cap="none" spc="0" dirty="0">
              <a:ln w="1905"/>
              <a:solidFill>
                <a:srgbClr val="A50021"/>
              </a:solidFill>
              <a:effectLst>
                <a:glow rad="127000">
                  <a:schemeClr val="accent5"/>
                </a:glow>
                <a:innerShdw blurRad="69850" dist="43180" dir="5400000">
                  <a:srgbClr val="000000">
                    <a:alpha val="65000"/>
                  </a:srgbClr>
                </a:innerShdw>
              </a:effectLst>
              <a:latin typeface="Cooper Black" pitchFamily="18" charset="0"/>
            </a:endParaRPr>
          </a:p>
        </p:txBody>
      </p:sp>
      <p:sp>
        <p:nvSpPr>
          <p:cNvPr id="27" name="Title 2"/>
          <p:cNvSpPr txBox="1">
            <a:spLocks/>
          </p:cNvSpPr>
          <p:nvPr/>
        </p:nvSpPr>
        <p:spPr>
          <a:xfrm>
            <a:off x="286068" y="6191240"/>
            <a:ext cx="10951908" cy="562527"/>
          </a:xfrm>
          <a:prstGeom prst="rect">
            <a:avLst/>
          </a:prstGeom>
        </p:spPr>
        <p:txBody>
          <a:bodyPr anchor="b">
            <a:normAutofit fontScale="6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solidFill>
                  <a:srgbClr val="002060"/>
                </a:solidFill>
                <a:effectLst>
                  <a:glow rad="228600">
                    <a:schemeClr val="bg1">
                      <a:alpha val="65000"/>
                    </a:schemeClr>
                  </a:glow>
                </a:effectLst>
                <a:latin typeface="Comic Sans MS" pitchFamily="66" charset="0"/>
              </a:rPr>
              <a:t>Is it evident there was a </a:t>
            </a:r>
            <a:r>
              <a:rPr lang="en-US" sz="4000" dirty="0">
                <a:solidFill>
                  <a:srgbClr val="A50021"/>
                </a:solidFill>
                <a:effectLst>
                  <a:glow rad="228600">
                    <a:schemeClr val="bg1">
                      <a:alpha val="65000"/>
                    </a:schemeClr>
                  </a:glow>
                </a:effectLst>
                <a:latin typeface="Comic Sans MS" pitchFamily="66" charset="0"/>
              </a:rPr>
              <a:t>battle between the calendars here?</a:t>
            </a:r>
            <a:endParaRPr lang="en-US" sz="4000" dirty="0">
              <a:solidFill>
                <a:srgbClr val="002060"/>
              </a:solidFill>
              <a:effectLst>
                <a:glow rad="228600">
                  <a:schemeClr val="bg1">
                    <a:alpha val="65000"/>
                  </a:schemeClr>
                </a:glow>
              </a:effectLst>
              <a:latin typeface="Comic Sans MS" pitchFamily="66" charset="0"/>
            </a:endParaRPr>
          </a:p>
        </p:txBody>
      </p:sp>
      <p:pic>
        <p:nvPicPr>
          <p:cNvPr id="28" name="Picture 3" descr="C:\Users\Rae\Desktop\Yellow face - shocked transparency.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03306" y="5863968"/>
            <a:ext cx="1238961" cy="1105792"/>
          </a:xfrm>
          <a:prstGeom prst="rect">
            <a:avLst/>
          </a:prstGeom>
          <a:noFill/>
          <a:effectLst>
            <a:glow rad="127000">
              <a:schemeClr val="bg1">
                <a:alpha val="55000"/>
              </a:schemeClr>
            </a:glow>
          </a:effectLst>
          <a:extLst>
            <a:ext uri="{909E8E84-426E-40DD-AFC4-6F175D3DCCD1}">
              <a14:hiddenFill xmlns:a14="http://schemas.microsoft.com/office/drawing/2010/main">
                <a:solidFill>
                  <a:srgbClr val="FFFFFF"/>
                </a:solidFill>
              </a14:hiddenFill>
            </a:ext>
          </a:extLst>
        </p:spPr>
      </p:pic>
      <p:sp>
        <p:nvSpPr>
          <p:cNvPr id="29" name="Rectangle 28"/>
          <p:cNvSpPr/>
          <p:nvPr/>
        </p:nvSpPr>
        <p:spPr>
          <a:xfrm>
            <a:off x="3494103" y="4731003"/>
            <a:ext cx="429278" cy="278384"/>
          </a:xfrm>
          <a:prstGeom prst="rect">
            <a:avLst/>
          </a:prstGeom>
          <a:noFill/>
          <a:ln cmpd="sng">
            <a:solidFill>
              <a:schemeClr val="tx1">
                <a:lumMod val="65000"/>
                <a:lumOff val="35000"/>
              </a:schemeClr>
            </a:solidFill>
          </a:ln>
          <a:effectLst>
            <a:glow rad="508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985584" y="4731003"/>
            <a:ext cx="429278" cy="278384"/>
          </a:xfrm>
          <a:prstGeom prst="rect">
            <a:avLst/>
          </a:prstGeom>
          <a:noFill/>
          <a:ln cmpd="sng">
            <a:solidFill>
              <a:srgbClr val="0070C0"/>
            </a:solidFill>
          </a:ln>
          <a:effectLst>
            <a:glow rad="508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C:\Users\Rae\Desktop\puzzle man.png"/>
          <p:cNvPicPr>
            <a:picLocks noChangeAspect="1" noChangeArrowheads="1"/>
          </p:cNvPicPr>
          <p:nvPr/>
        </p:nvPicPr>
        <p:blipFill>
          <a:blip r:embed="rId5" cstate="emai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10572552" y="4115885"/>
            <a:ext cx="1677988" cy="1677988"/>
          </a:xfrm>
          <a:prstGeom prst="rect">
            <a:avLst/>
          </a:prstGeom>
          <a:noFill/>
          <a:effectLst>
            <a:glow rad="127000">
              <a:srgbClr val="FFFF00">
                <a:alpha val="68000"/>
              </a:srgbClr>
            </a:glow>
          </a:effectLst>
          <a:extLst>
            <a:ext uri="{909E8E84-426E-40DD-AFC4-6F175D3DCCD1}">
              <a14:hiddenFill xmlns:a14="http://schemas.microsoft.com/office/drawing/2010/main">
                <a:solidFill>
                  <a:srgbClr val="FFFFFF"/>
                </a:solidFill>
              </a14:hiddenFill>
            </a:ext>
          </a:extLst>
        </p:spPr>
      </p:pic>
      <p:sp>
        <p:nvSpPr>
          <p:cNvPr id="32" name="Moon 31"/>
          <p:cNvSpPr/>
          <p:nvPr/>
        </p:nvSpPr>
        <p:spPr>
          <a:xfrm flipH="1">
            <a:off x="739765" y="5514098"/>
            <a:ext cx="145423" cy="355043"/>
          </a:xfrm>
          <a:prstGeom prst="moon">
            <a:avLst/>
          </a:prstGeom>
          <a:solidFill>
            <a:schemeClr val="bg1"/>
          </a:solidFill>
          <a:ln w="127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flipH="1">
            <a:off x="11338835" y="2590062"/>
            <a:ext cx="145423" cy="355043"/>
          </a:xfrm>
          <a:prstGeom prst="moon">
            <a:avLst/>
          </a:prstGeom>
          <a:solidFill>
            <a:schemeClr val="bg1"/>
          </a:solidFill>
          <a:ln w="127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10395222" y="2934945"/>
            <a:ext cx="364445" cy="549935"/>
          </a:xfrm>
          <a:prstGeom prst="straightConnector1">
            <a:avLst/>
          </a:prstGeom>
          <a:ln w="28575">
            <a:solidFill>
              <a:schemeClr val="tx1"/>
            </a:solidFill>
            <a:headEnd type="arrow"/>
            <a:tailEnd type="arrow"/>
          </a:ln>
          <a:effectLst>
            <a:glow rad="63500">
              <a:schemeClr val="bg1">
                <a:lumMod val="50000"/>
                <a:alpha val="67000"/>
              </a:schemeClr>
            </a:glo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3" idx="2"/>
          </p:cNvCxnSpPr>
          <p:nvPr/>
        </p:nvCxnSpPr>
        <p:spPr>
          <a:xfrm flipH="1">
            <a:off x="3437901" y="5537466"/>
            <a:ext cx="252907" cy="274967"/>
          </a:xfrm>
          <a:prstGeom prst="straightConnector1">
            <a:avLst/>
          </a:prstGeom>
          <a:ln w="28575">
            <a:solidFill>
              <a:schemeClr val="tx1"/>
            </a:solidFill>
            <a:headEnd type="arrow"/>
            <a:tailEnd type="arrow"/>
          </a:ln>
          <a:effectLst>
            <a:glow rad="63500">
              <a:schemeClr val="bg1">
                <a:lumMod val="50000"/>
                <a:alpha val="67000"/>
              </a:schemeClr>
            </a:glow>
          </a:effectLst>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496713" y="5515489"/>
            <a:ext cx="429278" cy="278384"/>
          </a:xfrm>
          <a:prstGeom prst="rect">
            <a:avLst/>
          </a:prstGeom>
          <a:noFill/>
          <a:ln cmpd="sng">
            <a:solidFill>
              <a:srgbClr val="00B050"/>
            </a:solidFill>
          </a:ln>
          <a:effectLst>
            <a:glow rad="381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4" name="Oval 23"/>
          <p:cNvSpPr/>
          <p:nvPr/>
        </p:nvSpPr>
        <p:spPr>
          <a:xfrm>
            <a:off x="956056" y="5483618"/>
            <a:ext cx="472966" cy="324668"/>
          </a:xfrm>
          <a:prstGeom prst="ellipse">
            <a:avLst/>
          </a:prstGeom>
          <a:noFill/>
          <a:ln cmpd="sng">
            <a:solidFill>
              <a:schemeClr val="tx1">
                <a:lumMod val="65000"/>
                <a:lumOff val="35000"/>
              </a:schemeClr>
            </a:solidFill>
          </a:ln>
          <a:effectLst>
            <a:glow rad="381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1567229" y="3764996"/>
            <a:ext cx="0" cy="1749102"/>
          </a:xfrm>
          <a:prstGeom prst="straightConnector1">
            <a:avLst/>
          </a:prstGeom>
          <a:ln w="57150">
            <a:solidFill>
              <a:srgbClr val="002060"/>
            </a:solidFill>
            <a:headEnd type="oval" w="med" len="med"/>
            <a:tailEnd type="triangle" w="med" len="med"/>
          </a:ln>
          <a:effectLst>
            <a:glow rad="63500">
              <a:schemeClr val="bg1">
                <a:lumMod val="50000"/>
                <a:alpha val="67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0" y="523739"/>
            <a:ext cx="871072" cy="5556521"/>
          </a:xfrm>
          <a:prstGeom prst="rect">
            <a:avLst/>
          </a:prstGeom>
          <a:noFill/>
          <a:scene3d>
            <a:camera prst="orthographicFront"/>
            <a:lightRig rig="threePt" dir="t"/>
          </a:scene3d>
          <a:sp3d>
            <a:bevelT/>
          </a:sp3d>
        </p:spPr>
        <p:txBody>
          <a:bodyPr vert="wordArtVert" wrap="none" lIns="91440" tIns="45720" rIns="91440" bIns="45720">
            <a:spAutoFit/>
            <a:sp3d extrusionH="57150">
              <a:bevelT w="38100" h="38100"/>
            </a:sp3d>
          </a:bodyPr>
          <a:lstStyle/>
          <a:p>
            <a:pPr algn="ctr"/>
            <a:r>
              <a:rPr lang="en-US" sz="4000" b="1" cap="none" spc="0" dirty="0">
                <a:ln w="1905"/>
                <a:solidFill>
                  <a:schemeClr val="bg2">
                    <a:lumMod val="50000"/>
                  </a:schemeClr>
                </a:solidFill>
                <a:effectLst>
                  <a:glow rad="127000">
                    <a:schemeClr val="bg1"/>
                  </a:glow>
                  <a:innerShdw blurRad="69850" dist="43180" dir="5400000">
                    <a:srgbClr val="000000">
                      <a:alpha val="65000"/>
                    </a:srgbClr>
                  </a:innerShdw>
                </a:effectLst>
                <a:latin typeface="Cooper Black" pitchFamily="18" charset="0"/>
              </a:rPr>
              <a:t>Covenant</a:t>
            </a:r>
            <a:endParaRPr lang="en-US" sz="3200" b="1" cap="none" spc="0" dirty="0">
              <a:ln w="1905"/>
              <a:solidFill>
                <a:schemeClr val="bg2">
                  <a:lumMod val="50000"/>
                </a:schemeClr>
              </a:solidFill>
              <a:effectLst>
                <a:glow rad="127000">
                  <a:schemeClr val="bg1"/>
                </a:glow>
                <a:innerShdw blurRad="69850" dist="43180" dir="5400000">
                  <a:srgbClr val="000000">
                    <a:alpha val="65000"/>
                  </a:srgbClr>
                </a:innerShdw>
              </a:effectLst>
              <a:latin typeface="Cooper Black" pitchFamily="18" charset="0"/>
            </a:endParaRPr>
          </a:p>
        </p:txBody>
      </p:sp>
      <p:pic>
        <p:nvPicPr>
          <p:cNvPr id="45" name="Picture 44" descr="C:\Users\Rae\Desktop\Art on Desktop\white man clip art\3d white people\puzzle teamwork 3.jpe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985584" y="3205230"/>
            <a:ext cx="1804157" cy="1804157"/>
          </a:xfrm>
          <a:prstGeom prst="rect">
            <a:avLst/>
          </a:prstGeom>
          <a:noFill/>
          <a:effectLst>
            <a:glow rad="127000">
              <a:srgbClr val="FFFF00">
                <a:alpha val="49000"/>
              </a:srgbClr>
            </a:glow>
          </a:effectLst>
          <a:extLst>
            <a:ext uri="{909E8E84-426E-40DD-AFC4-6F175D3DCCD1}">
              <a14:hiddenFill xmlns:a14="http://schemas.microsoft.com/office/drawing/2010/main">
                <a:solidFill>
                  <a:srgbClr val="FFFFFF"/>
                </a:solidFill>
              </a14:hiddenFill>
            </a:ext>
          </a:extLst>
        </p:spPr>
      </p:pic>
      <p:sp>
        <p:nvSpPr>
          <p:cNvPr id="37" name="Title 2"/>
          <p:cNvSpPr txBox="1">
            <a:spLocks/>
          </p:cNvSpPr>
          <p:nvPr/>
        </p:nvSpPr>
        <p:spPr>
          <a:xfrm>
            <a:off x="4992624" y="686133"/>
            <a:ext cx="2595276" cy="647569"/>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solidFill>
                  <a:schemeClr val="accent3">
                    <a:lumMod val="75000"/>
                  </a:schemeClr>
                </a:solidFill>
                <a:effectLst/>
                <a:latin typeface="Comic Sans MS" pitchFamily="66" charset="0"/>
              </a:rPr>
              <a:t>Tequfah: Mar 22</a:t>
            </a:r>
            <a:r>
              <a:rPr lang="en-US" sz="2000" baseline="30000" dirty="0">
                <a:solidFill>
                  <a:schemeClr val="accent3">
                    <a:lumMod val="75000"/>
                  </a:schemeClr>
                </a:solidFill>
                <a:effectLst/>
                <a:latin typeface="Comic Sans MS" pitchFamily="66" charset="0"/>
              </a:rPr>
              <a:t>nd</a:t>
            </a:r>
            <a:r>
              <a:rPr lang="en-US" sz="2000" dirty="0">
                <a:solidFill>
                  <a:schemeClr val="accent3">
                    <a:lumMod val="75000"/>
                  </a:schemeClr>
                </a:solidFill>
                <a:effectLst/>
                <a:latin typeface="Comic Sans MS" pitchFamily="66" charset="0"/>
              </a:rPr>
              <a:t> </a:t>
            </a:r>
          </a:p>
        </p:txBody>
      </p:sp>
    </p:spTree>
    <p:extLst>
      <p:ext uri="{BB962C8B-B14F-4D97-AF65-F5344CB8AC3E}">
        <p14:creationId xmlns:p14="http://schemas.microsoft.com/office/powerpoint/2010/main" val="31197951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175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30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5000"/>
                            </p:stCondLst>
                            <p:childTnLst>
                              <p:par>
                                <p:cTn id="22" presetID="47" presetClass="entr" presetSubtype="0" fill="hold" grpId="0" nodeType="afterEffect">
                                  <p:stCondLst>
                                    <p:cond delay="30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par>
                          <p:cTn id="27" fill="hold">
                            <p:stCondLst>
                              <p:cond delay="9000"/>
                            </p:stCondLst>
                            <p:childTnLst>
                              <p:par>
                                <p:cTn id="28" presetID="47" presetClass="entr" presetSubtype="0" fill="hold" grpId="0" nodeType="afterEffect">
                                  <p:stCondLst>
                                    <p:cond delay="30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par>
                          <p:cTn id="33" fill="hold">
                            <p:stCondLst>
                              <p:cond delay="13000"/>
                            </p:stCondLst>
                            <p:childTnLst>
                              <p:par>
                                <p:cTn id="34" presetID="47" presetClass="entr" presetSubtype="0" fill="hold" grpId="0" nodeType="afterEffect">
                                  <p:stCondLst>
                                    <p:cond delay="37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1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7" presetClass="entr" presetSubtype="0" fill="hold" grpId="0" nodeType="afterEffect">
                                  <p:stCondLst>
                                    <p:cond delay="100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par>
                          <p:cTn id="57" fill="hold">
                            <p:stCondLst>
                              <p:cond delay="3000"/>
                            </p:stCondLst>
                            <p:childTnLst>
                              <p:par>
                                <p:cTn id="58" presetID="53" presetClass="entr" presetSubtype="16" fill="hold" nodeType="afterEffect">
                                  <p:stCondLst>
                                    <p:cond delay="100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par>
                          <p:cTn id="70" fill="hold">
                            <p:stCondLst>
                              <p:cond delay="1000"/>
                            </p:stCondLst>
                            <p:childTnLst>
                              <p:par>
                                <p:cTn id="71" presetID="47" presetClass="entr" presetSubtype="0" fill="hold" grpId="0"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47" presetClass="entr" presetSubtype="0" fill="hold" grpId="0" nodeType="afterEffect">
                                  <p:stCondLst>
                                    <p:cond delay="200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5000"/>
                            </p:stCondLst>
                            <p:childTnLst>
                              <p:par>
                                <p:cTn id="83" presetID="47" presetClass="entr" presetSubtype="0" fill="hold" grpId="0" nodeType="afterEffect">
                                  <p:stCondLst>
                                    <p:cond delay="200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1000"/>
                                        <p:tgtEl>
                                          <p:spTgt spid="30"/>
                                        </p:tgtEl>
                                      </p:cBhvr>
                                    </p:animEffect>
                                    <p:anim calcmode="lin" valueType="num">
                                      <p:cBhvr>
                                        <p:cTn id="86" dur="1000" fill="hold"/>
                                        <p:tgtEl>
                                          <p:spTgt spid="30"/>
                                        </p:tgtEl>
                                        <p:attrNameLst>
                                          <p:attrName>ppt_x</p:attrName>
                                        </p:attrNameLst>
                                      </p:cBhvr>
                                      <p:tavLst>
                                        <p:tav tm="0">
                                          <p:val>
                                            <p:strVal val="#ppt_x"/>
                                          </p:val>
                                        </p:tav>
                                        <p:tav tm="100000">
                                          <p:val>
                                            <p:strVal val="#ppt_x"/>
                                          </p:val>
                                        </p:tav>
                                      </p:tavLst>
                                    </p:anim>
                                    <p:anim calcmode="lin" valueType="num">
                                      <p:cBhvr>
                                        <p:cTn id="87" dur="1000" fill="hold"/>
                                        <p:tgtEl>
                                          <p:spTgt spid="30"/>
                                        </p:tgtEl>
                                        <p:attrNameLst>
                                          <p:attrName>ppt_y</p:attrName>
                                        </p:attrNameLst>
                                      </p:cBhvr>
                                      <p:tavLst>
                                        <p:tav tm="0">
                                          <p:val>
                                            <p:strVal val="#ppt_y-.1"/>
                                          </p:val>
                                        </p:tav>
                                        <p:tav tm="100000">
                                          <p:val>
                                            <p:strVal val="#ppt_y"/>
                                          </p:val>
                                        </p:tav>
                                      </p:tavLst>
                                    </p:anim>
                                  </p:childTnLst>
                                </p:cTn>
                              </p:par>
                            </p:childTnLst>
                          </p:cTn>
                        </p:par>
                        <p:par>
                          <p:cTn id="88" fill="hold">
                            <p:stCondLst>
                              <p:cond delay="8000"/>
                            </p:stCondLst>
                            <p:childTnLst>
                              <p:par>
                                <p:cTn id="89" presetID="8" presetClass="emph" presetSubtype="0" fill="hold" grpId="1" nodeType="afterEffect">
                                  <p:stCondLst>
                                    <p:cond delay="2000"/>
                                  </p:stCondLst>
                                  <p:childTnLst>
                                    <p:animRot by="21600000">
                                      <p:cBhvr>
                                        <p:cTn id="90" dur="2000" fill="hold"/>
                                        <p:tgtEl>
                                          <p:spTgt spid="21"/>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6" presetClass="emph" presetSubtype="0" fill="hold" grpId="1" nodeType="clickEffect">
                                  <p:stCondLst>
                                    <p:cond delay="0"/>
                                  </p:stCondLst>
                                  <p:childTnLst>
                                    <p:animScale>
                                      <p:cBhvr>
                                        <p:cTn id="94" dur="2000" fill="hold"/>
                                        <p:tgtEl>
                                          <p:spTgt spid="22"/>
                                        </p:tgtEl>
                                      </p:cBhvr>
                                      <p:by x="150000" y="150000"/>
                                    </p:animScale>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0"/>
                                        <p:tgtEl>
                                          <p:spTgt spid="25"/>
                                        </p:tgtEl>
                                      </p:cBhvr>
                                    </p:animEffect>
                                    <p:anim calcmode="lin" valueType="num">
                                      <p:cBhvr>
                                        <p:cTn id="100" dur="1000" fill="hold"/>
                                        <p:tgtEl>
                                          <p:spTgt spid="25"/>
                                        </p:tgtEl>
                                        <p:attrNameLst>
                                          <p:attrName>ppt_x</p:attrName>
                                        </p:attrNameLst>
                                      </p:cBhvr>
                                      <p:tavLst>
                                        <p:tav tm="0">
                                          <p:val>
                                            <p:strVal val="#ppt_x"/>
                                          </p:val>
                                        </p:tav>
                                        <p:tav tm="100000">
                                          <p:val>
                                            <p:strVal val="#ppt_x"/>
                                          </p:val>
                                        </p:tav>
                                      </p:tavLst>
                                    </p:anim>
                                    <p:anim calcmode="lin" valueType="num">
                                      <p:cBhvr>
                                        <p:cTn id="101" dur="1000" fill="hold"/>
                                        <p:tgtEl>
                                          <p:spTgt spid="25"/>
                                        </p:tgtEl>
                                        <p:attrNameLst>
                                          <p:attrName>ppt_y</p:attrName>
                                        </p:attrNameLst>
                                      </p:cBhvr>
                                      <p:tavLst>
                                        <p:tav tm="0">
                                          <p:val>
                                            <p:strVal val="#ppt_y-.1"/>
                                          </p:val>
                                        </p:tav>
                                        <p:tav tm="100000">
                                          <p:val>
                                            <p:strVal val="#ppt_y"/>
                                          </p:val>
                                        </p:tav>
                                      </p:tavLst>
                                    </p:anim>
                                  </p:childTnLst>
                                </p:cTn>
                              </p:par>
                            </p:childTnLst>
                          </p:cTn>
                        </p:par>
                        <p:par>
                          <p:cTn id="102" fill="hold">
                            <p:stCondLst>
                              <p:cond delay="1000"/>
                            </p:stCondLst>
                            <p:childTnLst>
                              <p:par>
                                <p:cTn id="103" presetID="47" presetClass="entr" presetSubtype="0" fill="hold" grpId="0" nodeType="afterEffect">
                                  <p:stCondLst>
                                    <p:cond delay="150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1000"/>
                                        <p:tgtEl>
                                          <p:spTgt spid="23"/>
                                        </p:tgtEl>
                                      </p:cBhvr>
                                    </p:animEffect>
                                    <p:anim calcmode="lin" valueType="num">
                                      <p:cBhvr>
                                        <p:cTn id="106" dur="1000" fill="hold"/>
                                        <p:tgtEl>
                                          <p:spTgt spid="23"/>
                                        </p:tgtEl>
                                        <p:attrNameLst>
                                          <p:attrName>ppt_x</p:attrName>
                                        </p:attrNameLst>
                                      </p:cBhvr>
                                      <p:tavLst>
                                        <p:tav tm="0">
                                          <p:val>
                                            <p:strVal val="#ppt_x"/>
                                          </p:val>
                                        </p:tav>
                                        <p:tav tm="100000">
                                          <p:val>
                                            <p:strVal val="#ppt_x"/>
                                          </p:val>
                                        </p:tav>
                                      </p:tavLst>
                                    </p:anim>
                                    <p:anim calcmode="lin" valueType="num">
                                      <p:cBhvr>
                                        <p:cTn id="107" dur="1000" fill="hold"/>
                                        <p:tgtEl>
                                          <p:spTgt spid="23"/>
                                        </p:tgtEl>
                                        <p:attrNameLst>
                                          <p:attrName>ppt_y</p:attrName>
                                        </p:attrNameLst>
                                      </p:cBhvr>
                                      <p:tavLst>
                                        <p:tav tm="0">
                                          <p:val>
                                            <p:strVal val="#ppt_y-.1"/>
                                          </p:val>
                                        </p:tav>
                                        <p:tav tm="100000">
                                          <p:val>
                                            <p:strVal val="#ppt_y"/>
                                          </p:val>
                                        </p:tav>
                                      </p:tavLst>
                                    </p:anim>
                                  </p:childTnLst>
                                </p:cTn>
                              </p:par>
                            </p:childTnLst>
                          </p:cTn>
                        </p:par>
                        <p:par>
                          <p:cTn id="108" fill="hold">
                            <p:stCondLst>
                              <p:cond delay="3500"/>
                            </p:stCondLst>
                            <p:childTnLst>
                              <p:par>
                                <p:cTn id="109" presetID="15" presetClass="entr" presetSubtype="0" fill="hold" nodeType="afterEffect">
                                  <p:stCondLst>
                                    <p:cond delay="1500"/>
                                  </p:stCondLst>
                                  <p:childTnLst>
                                    <p:set>
                                      <p:cBhvr>
                                        <p:cTn id="110" dur="1" fill="hold">
                                          <p:stCondLst>
                                            <p:cond delay="0"/>
                                          </p:stCondLst>
                                        </p:cTn>
                                        <p:tgtEl>
                                          <p:spTgt spid="35"/>
                                        </p:tgtEl>
                                        <p:attrNameLst>
                                          <p:attrName>style.visibility</p:attrName>
                                        </p:attrNameLst>
                                      </p:cBhvr>
                                      <p:to>
                                        <p:strVal val="visible"/>
                                      </p:to>
                                    </p:set>
                                    <p:anim calcmode="lin" valueType="num">
                                      <p:cBhvr>
                                        <p:cTn id="111" dur="1000" fill="hold"/>
                                        <p:tgtEl>
                                          <p:spTgt spid="35"/>
                                        </p:tgtEl>
                                        <p:attrNameLst>
                                          <p:attrName>ppt_w</p:attrName>
                                        </p:attrNameLst>
                                      </p:cBhvr>
                                      <p:tavLst>
                                        <p:tav tm="0">
                                          <p:val>
                                            <p:fltVal val="0"/>
                                          </p:val>
                                        </p:tav>
                                        <p:tav tm="100000">
                                          <p:val>
                                            <p:strVal val="#ppt_w"/>
                                          </p:val>
                                        </p:tav>
                                      </p:tavLst>
                                    </p:anim>
                                    <p:anim calcmode="lin" valueType="num">
                                      <p:cBhvr>
                                        <p:cTn id="112" dur="1000" fill="hold"/>
                                        <p:tgtEl>
                                          <p:spTgt spid="35"/>
                                        </p:tgtEl>
                                        <p:attrNameLst>
                                          <p:attrName>ppt_h</p:attrName>
                                        </p:attrNameLst>
                                      </p:cBhvr>
                                      <p:tavLst>
                                        <p:tav tm="0">
                                          <p:val>
                                            <p:fltVal val="0"/>
                                          </p:val>
                                        </p:tav>
                                        <p:tav tm="100000">
                                          <p:val>
                                            <p:strVal val="#ppt_h"/>
                                          </p:val>
                                        </p:tav>
                                      </p:tavLst>
                                    </p:anim>
                                    <p:anim calcmode="lin" valueType="num">
                                      <p:cBhvr>
                                        <p:cTn id="113"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anim calcmode="lin" valueType="num">
                                      <p:cBhvr>
                                        <p:cTn id="120" dur="1000" fill="hold"/>
                                        <p:tgtEl>
                                          <p:spTgt spid="24"/>
                                        </p:tgtEl>
                                        <p:attrNameLst>
                                          <p:attrName>ppt_x</p:attrName>
                                        </p:attrNameLst>
                                      </p:cBhvr>
                                      <p:tavLst>
                                        <p:tav tm="0">
                                          <p:val>
                                            <p:strVal val="#ppt_x"/>
                                          </p:val>
                                        </p:tav>
                                        <p:tav tm="100000">
                                          <p:val>
                                            <p:strVal val="#ppt_x"/>
                                          </p:val>
                                        </p:tav>
                                      </p:tavLst>
                                    </p:anim>
                                    <p:anim calcmode="lin" valueType="num">
                                      <p:cBhvr>
                                        <p:cTn id="121" dur="1000" fill="hold"/>
                                        <p:tgtEl>
                                          <p:spTgt spid="24"/>
                                        </p:tgtEl>
                                        <p:attrNameLst>
                                          <p:attrName>ppt_y</p:attrName>
                                        </p:attrNameLst>
                                      </p:cBhvr>
                                      <p:tavLst>
                                        <p:tav tm="0">
                                          <p:val>
                                            <p:strVal val="#ppt_y-.1"/>
                                          </p:val>
                                        </p:tav>
                                        <p:tav tm="100000">
                                          <p:val>
                                            <p:strVal val="#ppt_y"/>
                                          </p:val>
                                        </p:tav>
                                      </p:tavLst>
                                    </p:anim>
                                  </p:childTnLst>
                                </p:cTn>
                              </p:par>
                            </p:childTnLst>
                          </p:cTn>
                        </p:par>
                        <p:par>
                          <p:cTn id="122" fill="hold">
                            <p:stCondLst>
                              <p:cond delay="1000"/>
                            </p:stCondLst>
                            <p:childTnLst>
                              <p:par>
                                <p:cTn id="123" presetID="47" presetClass="entr" presetSubtype="0" fill="hold" grpId="0" nodeType="after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fade">
                                      <p:cBhvr>
                                        <p:cTn id="125" dur="1000"/>
                                        <p:tgtEl>
                                          <p:spTgt spid="32"/>
                                        </p:tgtEl>
                                      </p:cBhvr>
                                    </p:animEffect>
                                    <p:anim calcmode="lin" valueType="num">
                                      <p:cBhvr>
                                        <p:cTn id="126" dur="1000" fill="hold"/>
                                        <p:tgtEl>
                                          <p:spTgt spid="32"/>
                                        </p:tgtEl>
                                        <p:attrNameLst>
                                          <p:attrName>ppt_x</p:attrName>
                                        </p:attrNameLst>
                                      </p:cBhvr>
                                      <p:tavLst>
                                        <p:tav tm="0">
                                          <p:val>
                                            <p:strVal val="#ppt_x"/>
                                          </p:val>
                                        </p:tav>
                                        <p:tav tm="100000">
                                          <p:val>
                                            <p:strVal val="#ppt_x"/>
                                          </p:val>
                                        </p:tav>
                                      </p:tavLst>
                                    </p:anim>
                                    <p:anim calcmode="lin" valueType="num">
                                      <p:cBhvr>
                                        <p:cTn id="1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3" presetClass="emph" presetSubtype="0" fill="hold" grpId="2" nodeType="clickEffect">
                                  <p:stCondLst>
                                    <p:cond delay="0"/>
                                  </p:stCondLst>
                                  <p:childTnLst>
                                    <p:animClr clrSpc="hsl" dir="cw">
                                      <p:cBhvr override="childStyle">
                                        <p:cTn id="131" dur="500" fill="hold"/>
                                        <p:tgtEl>
                                          <p:spTgt spid="22"/>
                                        </p:tgtEl>
                                        <p:attrNameLst>
                                          <p:attrName>style.color</p:attrName>
                                        </p:attrNameLst>
                                      </p:cBhvr>
                                      <p:by>
                                        <p:hsl h="10842353" s="0" l="0"/>
                                      </p:by>
                                    </p:animClr>
                                    <p:animClr clrSpc="hsl" dir="cw">
                                      <p:cBhvr>
                                        <p:cTn id="132" dur="500" fill="hold"/>
                                        <p:tgtEl>
                                          <p:spTgt spid="22"/>
                                        </p:tgtEl>
                                        <p:attrNameLst>
                                          <p:attrName>fillcolor</p:attrName>
                                        </p:attrNameLst>
                                      </p:cBhvr>
                                      <p:by>
                                        <p:hsl h="10842353" s="0" l="0"/>
                                      </p:by>
                                    </p:animClr>
                                    <p:animClr clrSpc="hsl" dir="cw">
                                      <p:cBhvr>
                                        <p:cTn id="133" dur="500" fill="hold"/>
                                        <p:tgtEl>
                                          <p:spTgt spid="22"/>
                                        </p:tgtEl>
                                        <p:attrNameLst>
                                          <p:attrName>stroke.color</p:attrName>
                                        </p:attrNameLst>
                                      </p:cBhvr>
                                      <p:by>
                                        <p:hsl h="10842353" s="0" l="0"/>
                                      </p:by>
                                    </p:animClr>
                                    <p:set>
                                      <p:cBhvr>
                                        <p:cTn id="134" dur="500" fill="hold"/>
                                        <p:tgtEl>
                                          <p:spTgt spid="22"/>
                                        </p:tgtEl>
                                        <p:attrNameLst>
                                          <p:attrName>fill.type</p:attrName>
                                        </p:attrNameLst>
                                      </p:cBhvr>
                                      <p:to>
                                        <p:strVal val="solid"/>
                                      </p:to>
                                    </p:se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nodeType="clickEffect">
                                  <p:stCondLst>
                                    <p:cond delay="0"/>
                                  </p:stCondLst>
                                  <p:childTnLst>
                                    <p:set>
                                      <p:cBhvr>
                                        <p:cTn id="138" dur="1" fill="hold">
                                          <p:stCondLst>
                                            <p:cond delay="0"/>
                                          </p:stCondLst>
                                        </p:cTn>
                                        <p:tgtEl>
                                          <p:spTgt spid="13">
                                            <p:txEl>
                                              <p:pRg st="0" end="0"/>
                                            </p:txEl>
                                          </p:spTgt>
                                        </p:tgtEl>
                                        <p:attrNameLst>
                                          <p:attrName>style.visibility</p:attrName>
                                        </p:attrNameLst>
                                      </p:cBhvr>
                                      <p:to>
                                        <p:strVal val="visible"/>
                                      </p:to>
                                    </p:set>
                                    <p:animEffect transition="in" filter="barn(inVertical)">
                                      <p:cBhvr>
                                        <p:cTn id="139" dur="1250"/>
                                        <p:tgtEl>
                                          <p:spTgt spid="13">
                                            <p:txEl>
                                              <p:pRg st="0" end="0"/>
                                            </p:txEl>
                                          </p:spTgt>
                                        </p:tgtEl>
                                      </p:cBhvr>
                                    </p:animEffect>
                                  </p:childTnLst>
                                </p:cTn>
                              </p:par>
                            </p:childTnLst>
                          </p:cTn>
                        </p:par>
                        <p:par>
                          <p:cTn id="140" fill="hold">
                            <p:stCondLst>
                              <p:cond delay="1250"/>
                            </p:stCondLst>
                            <p:childTnLst>
                              <p:par>
                                <p:cTn id="141" presetID="22" presetClass="entr" presetSubtype="1" fill="hold" nodeType="afterEffect">
                                  <p:stCondLst>
                                    <p:cond delay="0"/>
                                  </p:stCondLst>
                                  <p:childTnLst>
                                    <p:set>
                                      <p:cBhvr>
                                        <p:cTn id="142" dur="1" fill="hold">
                                          <p:stCondLst>
                                            <p:cond delay="0"/>
                                          </p:stCondLst>
                                        </p:cTn>
                                        <p:tgtEl>
                                          <p:spTgt spid="38"/>
                                        </p:tgtEl>
                                        <p:attrNameLst>
                                          <p:attrName>style.visibility</p:attrName>
                                        </p:attrNameLst>
                                      </p:cBhvr>
                                      <p:to>
                                        <p:strVal val="visible"/>
                                      </p:to>
                                    </p:set>
                                    <p:animEffect transition="in" filter="wipe(up)">
                                      <p:cBhvr>
                                        <p:cTn id="143" dur="2000"/>
                                        <p:tgtEl>
                                          <p:spTgt spid="38"/>
                                        </p:tgtEl>
                                      </p:cBhvr>
                                    </p:animEffect>
                                  </p:childTnLst>
                                </p:cTn>
                              </p:par>
                            </p:childTnLst>
                          </p:cTn>
                        </p:par>
                      </p:childTnLst>
                    </p:cTn>
                  </p:par>
                  <p:par>
                    <p:cTn id="144" fill="hold">
                      <p:stCondLst>
                        <p:cond delay="indefinite"/>
                      </p:stCondLst>
                      <p:childTnLst>
                        <p:par>
                          <p:cTn id="145" fill="hold">
                            <p:stCondLst>
                              <p:cond delay="0"/>
                            </p:stCondLst>
                            <p:childTnLst>
                              <p:par>
                                <p:cTn id="146" presetID="16" presetClass="entr" presetSubtype="21" fill="hold" nodeType="clickEffect">
                                  <p:stCondLst>
                                    <p:cond delay="0"/>
                                  </p:stCondLst>
                                  <p:childTnLst>
                                    <p:set>
                                      <p:cBhvr>
                                        <p:cTn id="147" dur="1" fill="hold">
                                          <p:stCondLst>
                                            <p:cond delay="0"/>
                                          </p:stCondLst>
                                        </p:cTn>
                                        <p:tgtEl>
                                          <p:spTgt spid="15">
                                            <p:txEl>
                                              <p:pRg st="0" end="0"/>
                                            </p:txEl>
                                          </p:spTgt>
                                        </p:tgtEl>
                                        <p:attrNameLst>
                                          <p:attrName>style.visibility</p:attrName>
                                        </p:attrNameLst>
                                      </p:cBhvr>
                                      <p:to>
                                        <p:strVal val="visible"/>
                                      </p:to>
                                    </p:set>
                                    <p:animEffect transition="in" filter="barn(inVertical)">
                                      <p:cBhvr>
                                        <p:cTn id="148" dur="1000"/>
                                        <p:tgtEl>
                                          <p:spTgt spid="15">
                                            <p:txEl>
                                              <p:pRg st="0" end="0"/>
                                            </p:txEl>
                                          </p:spTgt>
                                        </p:tgtEl>
                                      </p:cBhvr>
                                    </p:animEffect>
                                  </p:childTnLst>
                                </p:cTn>
                              </p:par>
                              <p:par>
                                <p:cTn id="149" presetID="6" presetClass="entr" presetSubtype="32" fill="hold" nodeType="withEffect">
                                  <p:stCondLst>
                                    <p:cond delay="0"/>
                                  </p:stCondLst>
                                  <p:childTnLst>
                                    <p:set>
                                      <p:cBhvr>
                                        <p:cTn id="150" dur="1" fill="hold">
                                          <p:stCondLst>
                                            <p:cond delay="0"/>
                                          </p:stCondLst>
                                        </p:cTn>
                                        <p:tgtEl>
                                          <p:spTgt spid="45"/>
                                        </p:tgtEl>
                                        <p:attrNameLst>
                                          <p:attrName>style.visibility</p:attrName>
                                        </p:attrNameLst>
                                      </p:cBhvr>
                                      <p:to>
                                        <p:strVal val="visible"/>
                                      </p:to>
                                    </p:set>
                                    <p:animEffect transition="in" filter="circle(out)">
                                      <p:cBhvr>
                                        <p:cTn id="151" dur="2000"/>
                                        <p:tgtEl>
                                          <p:spTgt spid="45"/>
                                        </p:tgtEl>
                                      </p:cBhvr>
                                    </p:animEffect>
                                  </p:childTnLst>
                                </p:cTn>
                              </p:par>
                            </p:childTnLst>
                          </p:cTn>
                        </p:par>
                        <p:par>
                          <p:cTn id="152" fill="hold">
                            <p:stCondLst>
                              <p:cond delay="2000"/>
                            </p:stCondLst>
                            <p:childTnLst>
                              <p:par>
                                <p:cTn id="153" presetID="45" presetClass="entr" presetSubtype="0" repeatCount="2000" fill="hold" nodeType="afterEffect">
                                  <p:stCondLst>
                                    <p:cond delay="2000"/>
                                  </p:stCondLst>
                                  <p:childTnLst>
                                    <p:set>
                                      <p:cBhvr>
                                        <p:cTn id="154" dur="1" fill="hold">
                                          <p:stCondLst>
                                            <p:cond delay="0"/>
                                          </p:stCondLst>
                                        </p:cTn>
                                        <p:tgtEl>
                                          <p:spTgt spid="31"/>
                                        </p:tgtEl>
                                        <p:attrNameLst>
                                          <p:attrName>style.visibility</p:attrName>
                                        </p:attrNameLst>
                                      </p:cBhvr>
                                      <p:to>
                                        <p:strVal val="visible"/>
                                      </p:to>
                                    </p:set>
                                    <p:animEffect transition="in" filter="fade">
                                      <p:cBhvr>
                                        <p:cTn id="155" dur="2000"/>
                                        <p:tgtEl>
                                          <p:spTgt spid="31"/>
                                        </p:tgtEl>
                                      </p:cBhvr>
                                    </p:animEffect>
                                    <p:anim calcmode="lin" valueType="num">
                                      <p:cBhvr>
                                        <p:cTn id="156" dur="2000" fill="hold"/>
                                        <p:tgtEl>
                                          <p:spTgt spid="31"/>
                                        </p:tgtEl>
                                        <p:attrNameLst>
                                          <p:attrName>ppt_w</p:attrName>
                                        </p:attrNameLst>
                                      </p:cBhvr>
                                      <p:tavLst>
                                        <p:tav tm="0" fmla="#ppt_w*sin(2.5*pi*$)">
                                          <p:val>
                                            <p:fltVal val="0"/>
                                          </p:val>
                                        </p:tav>
                                        <p:tav tm="100000">
                                          <p:val>
                                            <p:fltVal val="1"/>
                                          </p:val>
                                        </p:tav>
                                      </p:tavLst>
                                    </p:anim>
                                    <p:anim calcmode="lin" valueType="num">
                                      <p:cBhvr>
                                        <p:cTn id="157" dur="2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27"/>
                                        </p:tgtEl>
                                        <p:attrNameLst>
                                          <p:attrName>style.visibility</p:attrName>
                                        </p:attrNameLst>
                                      </p:cBhvr>
                                      <p:to>
                                        <p:strVal val="visible"/>
                                      </p:to>
                                    </p:set>
                                    <p:animEffect transition="in" filter="wipe(left)">
                                      <p:cBhvr>
                                        <p:cTn id="162" dur="2500"/>
                                        <p:tgtEl>
                                          <p:spTgt spid="27"/>
                                        </p:tgtEl>
                                      </p:cBhvr>
                                    </p:animEffect>
                                  </p:childTnLst>
                                </p:cTn>
                              </p:par>
                            </p:childTnLst>
                          </p:cTn>
                        </p:par>
                        <p:par>
                          <p:cTn id="163" fill="hold">
                            <p:stCondLst>
                              <p:cond delay="2500"/>
                            </p:stCondLst>
                            <p:childTnLst>
                              <p:par>
                                <p:cTn id="164" presetID="31" presetClass="entr" presetSubtype="0" fill="hold" nodeType="afterEffect">
                                  <p:stCondLst>
                                    <p:cond delay="500"/>
                                  </p:stCondLst>
                                  <p:childTnLst>
                                    <p:set>
                                      <p:cBhvr>
                                        <p:cTn id="165" dur="1" fill="hold">
                                          <p:stCondLst>
                                            <p:cond delay="0"/>
                                          </p:stCondLst>
                                        </p:cTn>
                                        <p:tgtEl>
                                          <p:spTgt spid="28"/>
                                        </p:tgtEl>
                                        <p:attrNameLst>
                                          <p:attrName>style.visibility</p:attrName>
                                        </p:attrNameLst>
                                      </p:cBhvr>
                                      <p:to>
                                        <p:strVal val="visible"/>
                                      </p:to>
                                    </p:set>
                                    <p:anim calcmode="lin" valueType="num">
                                      <p:cBhvr>
                                        <p:cTn id="166" dur="1500" fill="hold"/>
                                        <p:tgtEl>
                                          <p:spTgt spid="28"/>
                                        </p:tgtEl>
                                        <p:attrNameLst>
                                          <p:attrName>ppt_w</p:attrName>
                                        </p:attrNameLst>
                                      </p:cBhvr>
                                      <p:tavLst>
                                        <p:tav tm="0">
                                          <p:val>
                                            <p:fltVal val="0"/>
                                          </p:val>
                                        </p:tav>
                                        <p:tav tm="100000">
                                          <p:val>
                                            <p:strVal val="#ppt_w"/>
                                          </p:val>
                                        </p:tav>
                                      </p:tavLst>
                                    </p:anim>
                                    <p:anim calcmode="lin" valueType="num">
                                      <p:cBhvr>
                                        <p:cTn id="167" dur="1500" fill="hold"/>
                                        <p:tgtEl>
                                          <p:spTgt spid="28"/>
                                        </p:tgtEl>
                                        <p:attrNameLst>
                                          <p:attrName>ppt_h</p:attrName>
                                        </p:attrNameLst>
                                      </p:cBhvr>
                                      <p:tavLst>
                                        <p:tav tm="0">
                                          <p:val>
                                            <p:fltVal val="0"/>
                                          </p:val>
                                        </p:tav>
                                        <p:tav tm="100000">
                                          <p:val>
                                            <p:strVal val="#ppt_h"/>
                                          </p:val>
                                        </p:tav>
                                      </p:tavLst>
                                    </p:anim>
                                    <p:anim calcmode="lin" valueType="num">
                                      <p:cBhvr>
                                        <p:cTn id="168" dur="1500" fill="hold"/>
                                        <p:tgtEl>
                                          <p:spTgt spid="28"/>
                                        </p:tgtEl>
                                        <p:attrNameLst>
                                          <p:attrName>style.rotation</p:attrName>
                                        </p:attrNameLst>
                                      </p:cBhvr>
                                      <p:tavLst>
                                        <p:tav tm="0">
                                          <p:val>
                                            <p:fltVal val="90"/>
                                          </p:val>
                                        </p:tav>
                                        <p:tav tm="100000">
                                          <p:val>
                                            <p:fltVal val="0"/>
                                          </p:val>
                                        </p:tav>
                                      </p:tavLst>
                                    </p:anim>
                                    <p:animEffect transition="in" filter="fade">
                                      <p:cBhvr>
                                        <p:cTn id="169"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P spid="19" grpId="0" animBg="1"/>
      <p:bldP spid="20" grpId="0" animBg="1"/>
      <p:bldP spid="21" grpId="0" animBg="1"/>
      <p:bldP spid="21" grpId="1" animBg="1"/>
      <p:bldP spid="23" grpId="0" animBg="1"/>
      <p:bldP spid="25" grpId="0" animBg="1"/>
      <p:bldP spid="26" grpId="0"/>
      <p:bldP spid="27" grpId="0"/>
      <p:bldP spid="29" grpId="0" animBg="1"/>
      <p:bldP spid="30" grpId="0" animBg="1"/>
      <p:bldP spid="32" grpId="0" animBg="1"/>
      <p:bldP spid="33" grpId="0" animBg="1"/>
      <p:bldP spid="22" grpId="0" animBg="1"/>
      <p:bldP spid="22" grpId="1" animBg="1"/>
      <p:bldP spid="22" grpId="2" animBg="1"/>
      <p:bldP spid="24" grpId="0" animBg="1"/>
      <p:bldP spid="43" grpId="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descr="C:\Users\Rae\Desktop\slide 83 for 8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2" cy="6858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10641226" y="6458389"/>
            <a:ext cx="1523769" cy="365125"/>
          </a:xfrm>
        </p:spPr>
        <p:txBody>
          <a:bodyPr/>
          <a:lstStyle/>
          <a:p>
            <a:fld id="{6D22F896-40B5-4ADD-8801-0D06FADFA095}" type="slidenum">
              <a:rPr lang="en-US" smtClean="0"/>
              <a:pPr/>
              <a:t>84</a:t>
            </a:fld>
            <a:endParaRPr lang="en-US" dirty="0"/>
          </a:p>
        </p:txBody>
      </p:sp>
      <p:sp>
        <p:nvSpPr>
          <p:cNvPr id="4" name="Rectangle 3"/>
          <p:cNvSpPr/>
          <p:nvPr/>
        </p:nvSpPr>
        <p:spPr>
          <a:xfrm>
            <a:off x="-331276" y="313383"/>
            <a:ext cx="12458860" cy="4508927"/>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28700" b="1" cap="none" spc="0" dirty="0">
                <a:ln w="11430">
                  <a:solidFill>
                    <a:schemeClr val="tx1">
                      <a:lumMod val="85000"/>
                      <a:lumOff val="15000"/>
                    </a:schemeClr>
                  </a:solidFill>
                </a:ln>
                <a:solidFill>
                  <a:srgbClr val="A50021"/>
                </a:solidFill>
                <a:effectLst>
                  <a:glow rad="381000">
                    <a:schemeClr val="tx1">
                      <a:lumMod val="85000"/>
                      <a:lumOff val="15000"/>
                      <a:alpha val="70000"/>
                    </a:schemeClr>
                  </a:glow>
                  <a:outerShdw blurRad="50800" dist="39000" dir="5460000" algn="tl">
                    <a:srgbClr val="000000">
                      <a:alpha val="38000"/>
                    </a:srgbClr>
                  </a:outerShdw>
                </a:effectLst>
                <a:latin typeface="Chiller" pitchFamily="82" charset="0"/>
              </a:rPr>
              <a:t>Absolutely!</a:t>
            </a:r>
          </a:p>
        </p:txBody>
      </p:sp>
      <p:sp>
        <p:nvSpPr>
          <p:cNvPr id="3" name="TextBox 2"/>
          <p:cNvSpPr txBox="1"/>
          <p:nvPr/>
        </p:nvSpPr>
        <p:spPr>
          <a:xfrm>
            <a:off x="5033472" y="4341264"/>
            <a:ext cx="5700045" cy="1477328"/>
          </a:xfrm>
          <a:prstGeom prst="rect">
            <a:avLst/>
          </a:prstGeom>
          <a:solidFill>
            <a:schemeClr val="accent3">
              <a:lumMod val="60000"/>
              <a:lumOff val="40000"/>
            </a:schemeClr>
          </a:solidFill>
          <a:ln w="57150">
            <a:solidFill>
              <a:srgbClr val="114855"/>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txBody>
          <a:bodyPr wrap="square" rtlCol="0">
            <a:spAutoFit/>
          </a:bodyPr>
          <a:lstStyle/>
          <a:p>
            <a:r>
              <a:rPr lang="en-US" b="1" dirty="0">
                <a:solidFill>
                  <a:srgbClr val="003300"/>
                </a:solidFill>
              </a:rPr>
              <a:t>Links for the Joshua Wave Sheaf study (Parts 1 &amp; 2) that shows the lunar calendar has Wave Sheaf “married” to </a:t>
            </a:r>
            <a:r>
              <a:rPr lang="en-US" b="1" dirty="0" err="1">
                <a:solidFill>
                  <a:srgbClr val="003300"/>
                </a:solidFill>
              </a:rPr>
              <a:t>Abib</a:t>
            </a:r>
            <a:r>
              <a:rPr lang="en-US" b="1" dirty="0">
                <a:solidFill>
                  <a:srgbClr val="003300"/>
                </a:solidFill>
              </a:rPr>
              <a:t> 16 in the year of 160 AD with the death of </a:t>
            </a:r>
            <a:r>
              <a:rPr lang="en-US" b="1" dirty="0" err="1">
                <a:solidFill>
                  <a:srgbClr val="003300"/>
                </a:solidFill>
              </a:rPr>
              <a:t>Rashbi</a:t>
            </a:r>
            <a:r>
              <a:rPr lang="en-US" b="1" dirty="0">
                <a:solidFill>
                  <a:srgbClr val="003300"/>
                </a:solidFill>
              </a:rPr>
              <a:t>: </a:t>
            </a:r>
          </a:p>
          <a:p>
            <a:r>
              <a:rPr lang="en-US" b="1" dirty="0">
                <a:solidFill>
                  <a:srgbClr val="003300"/>
                </a:solidFill>
              </a:rPr>
              <a:t>Part 1:  </a:t>
            </a:r>
            <a:r>
              <a:rPr lang="en-US" b="1" dirty="0">
                <a:hlinkClick r:id="rId3"/>
              </a:rPr>
              <a:t>https://youtu.be/gsRRgw0Z5eg</a:t>
            </a:r>
            <a:r>
              <a:rPr lang="en-US" b="1" dirty="0"/>
              <a:t> </a:t>
            </a:r>
          </a:p>
          <a:p>
            <a:r>
              <a:rPr lang="en-US" b="1" dirty="0">
                <a:solidFill>
                  <a:srgbClr val="003300"/>
                </a:solidFill>
              </a:rPr>
              <a:t>Part 2:  </a:t>
            </a:r>
            <a:r>
              <a:rPr lang="en-US" b="1" dirty="0">
                <a:hlinkClick r:id="rId4"/>
              </a:rPr>
              <a:t>https://youtu.be/ogeqPXFyql0</a:t>
            </a:r>
            <a:r>
              <a:rPr lang="en-US" b="1" dirty="0"/>
              <a:t> </a:t>
            </a:r>
          </a:p>
        </p:txBody>
      </p:sp>
    </p:spTree>
    <p:extLst>
      <p:ext uri="{BB962C8B-B14F-4D97-AF65-F5344CB8AC3E}">
        <p14:creationId xmlns:p14="http://schemas.microsoft.com/office/powerpoint/2010/main" val="94438858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childTnLst>
                          </p:cTn>
                        </p:par>
                        <p:par>
                          <p:cTn id="10" fill="hold">
                            <p:stCondLst>
                              <p:cond delay="1000"/>
                            </p:stCondLst>
                            <p:childTnLst>
                              <p:par>
                                <p:cTn id="11" presetID="22" presetClass="entr" presetSubtype="1" fill="hold" grpId="0" nodeType="afterEffect">
                                  <p:stCondLst>
                                    <p:cond delay="125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2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641226" y="6516264"/>
            <a:ext cx="1549101" cy="365125"/>
          </a:xfrm>
        </p:spPr>
        <p:txBody>
          <a:bodyPr/>
          <a:lstStyle/>
          <a:p>
            <a:fld id="{6D22F896-40B5-4ADD-8801-0D06FADFA095}" type="slidenum">
              <a:rPr lang="en-US" smtClean="0"/>
              <a:pPr/>
              <a:t>85</a:t>
            </a:fld>
            <a:endParaRPr lang="en-US" dirty="0"/>
          </a:p>
        </p:txBody>
      </p:sp>
      <p:pic>
        <p:nvPicPr>
          <p:cNvPr id="1026" name="Picture 2" descr="C:\Users\Rae\Desktop\pillars thre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092" y="231495"/>
            <a:ext cx="11528384" cy="642394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Freeform 14"/>
          <p:cNvSpPr>
            <a:spLocks/>
          </p:cNvSpPr>
          <p:nvPr/>
        </p:nvSpPr>
        <p:spPr bwMode="hidden">
          <a:xfrm>
            <a:off x="6555157" y="607958"/>
            <a:ext cx="5306683"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6" name="Freeform 22"/>
          <p:cNvSpPr>
            <a:spLocks/>
          </p:cNvSpPr>
          <p:nvPr/>
        </p:nvSpPr>
        <p:spPr bwMode="hidden">
          <a:xfrm>
            <a:off x="323636" y="491928"/>
            <a:ext cx="10436031"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hidden">
          <a:xfrm>
            <a:off x="5756336" y="478540"/>
            <a:ext cx="6102882"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585535" y="516855"/>
            <a:ext cx="10228996"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ctrTitle"/>
          </p:nvPr>
        </p:nvSpPr>
        <p:spPr>
          <a:xfrm>
            <a:off x="285536" y="804313"/>
            <a:ext cx="4606504" cy="562527"/>
          </a:xfrm>
        </p:spPr>
        <p:txBody>
          <a:bodyPr>
            <a:normAutofit fontScale="90000"/>
          </a:bodyPr>
          <a:lstStyle/>
          <a:p>
            <a:r>
              <a:rPr lang="en-US" sz="4000" dirty="0">
                <a:effectLst>
                  <a:glow rad="228600">
                    <a:schemeClr val="tx2">
                      <a:lumMod val="75000"/>
                      <a:alpha val="40000"/>
                    </a:schemeClr>
                  </a:glow>
                </a:effectLst>
              </a:rPr>
              <a:t>57 AD Israel Calendar </a:t>
            </a:r>
          </a:p>
        </p:txBody>
      </p:sp>
      <p:sp>
        <p:nvSpPr>
          <p:cNvPr id="12" name="Title 2"/>
          <p:cNvSpPr txBox="1">
            <a:spLocks/>
          </p:cNvSpPr>
          <p:nvPr/>
        </p:nvSpPr>
        <p:spPr>
          <a:xfrm>
            <a:off x="3863310" y="194919"/>
            <a:ext cx="8291252" cy="647569"/>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dirty="0">
                <a:effectLst>
                  <a:glow rad="228600">
                    <a:schemeClr val="tx2">
                      <a:lumMod val="75000"/>
                      <a:alpha val="40000"/>
                    </a:schemeClr>
                  </a:glow>
                </a:effectLst>
              </a:rPr>
              <a:t>Dark </a:t>
            </a:r>
            <a:r>
              <a:rPr lang="en-US" sz="3800" dirty="0" err="1">
                <a:effectLst>
                  <a:glow rad="228600">
                    <a:schemeClr val="tx2">
                      <a:lumMod val="75000"/>
                      <a:alpha val="40000"/>
                    </a:schemeClr>
                  </a:glow>
                </a:effectLst>
              </a:rPr>
              <a:t>Mitylene</a:t>
            </a:r>
            <a:r>
              <a:rPr lang="en-US" sz="3800" dirty="0">
                <a:effectLst>
                  <a:glow rad="228600">
                    <a:schemeClr val="tx2">
                      <a:lumMod val="75000"/>
                      <a:alpha val="40000"/>
                    </a:schemeClr>
                  </a:glow>
                </a:effectLst>
              </a:rPr>
              <a:t> moon on 2 Calendars?</a:t>
            </a:r>
          </a:p>
        </p:txBody>
      </p:sp>
      <p:pic>
        <p:nvPicPr>
          <p:cNvPr id="3074" name="Picture 2" descr="C:\Users\Rae\Desktop\3.19 Paul &amp; Pentecost\56-61 Cal Mon. &amp; PPT\Israel 57 AD Jan-June.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a:fillRect/>
          </a:stretch>
        </p:blipFill>
        <p:spPr bwMode="auto">
          <a:xfrm>
            <a:off x="5076606" y="1378236"/>
            <a:ext cx="6493302" cy="4629371"/>
          </a:xfrm>
          <a:prstGeom prst="rect">
            <a:avLst/>
          </a:prstGeom>
          <a:noFill/>
          <a:ln w="57150">
            <a:solidFill>
              <a:schemeClr val="bg2">
                <a:lumMod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10131552" y="3145536"/>
            <a:ext cx="256032" cy="201168"/>
          </a:xfrm>
          <a:prstGeom prst="rect">
            <a:avLst/>
          </a:prstGeom>
          <a:noFill/>
          <a:ln cmpd="sng">
            <a:solidFill>
              <a:schemeClr val="accent3">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430256" y="3151632"/>
            <a:ext cx="256032" cy="201168"/>
          </a:xfrm>
          <a:prstGeom prst="rect">
            <a:avLst/>
          </a:prstGeom>
          <a:noFill/>
          <a:ln cmpd="sng">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24144" y="4860169"/>
            <a:ext cx="256032" cy="201168"/>
          </a:xfrm>
          <a:prstGeom prst="rect">
            <a:avLst/>
          </a:prstGeom>
          <a:noFill/>
          <a:ln cmpd="sng">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738104" y="3148584"/>
            <a:ext cx="256032" cy="201168"/>
          </a:xfrm>
          <a:prstGeom prst="rect">
            <a:avLst/>
          </a:prstGeom>
          <a:noFill/>
          <a:ln w="41275" cmpd="sng">
            <a:solidFill>
              <a:schemeClr val="tx1"/>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86744" y="3154680"/>
            <a:ext cx="256032" cy="201168"/>
          </a:xfrm>
          <a:prstGeom prst="rect">
            <a:avLst/>
          </a:prstGeom>
          <a:noFill/>
          <a:ln cmpd="sng">
            <a:solidFill>
              <a:schemeClr val="tx1">
                <a:lumMod val="65000"/>
                <a:lumOff val="35000"/>
              </a:schemeClr>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890504" y="3846576"/>
            <a:ext cx="460248" cy="201168"/>
          </a:xfrm>
          <a:prstGeom prst="rect">
            <a:avLst/>
          </a:prstGeom>
          <a:noFill/>
          <a:ln w="41275" cmpd="sng">
            <a:solidFill>
              <a:schemeClr val="tx1"/>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08448" y="5073529"/>
            <a:ext cx="256032" cy="201168"/>
          </a:xfrm>
          <a:prstGeom prst="rect">
            <a:avLst/>
          </a:prstGeom>
          <a:noFill/>
          <a:ln cmpd="sng">
            <a:solidFill>
              <a:schemeClr val="accent3">
                <a:lumMod val="75000"/>
              </a:schemeClr>
            </a:solidFill>
          </a:ln>
          <a:effectLst>
            <a:glow rad="508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407152" y="5491105"/>
            <a:ext cx="256032" cy="201168"/>
          </a:xfrm>
          <a:prstGeom prst="rect">
            <a:avLst/>
          </a:prstGeom>
          <a:noFill/>
          <a:ln cmpd="sng">
            <a:solidFill>
              <a:schemeClr val="accent3">
                <a:lumMod val="75000"/>
              </a:schemeClr>
            </a:solidFill>
          </a:ln>
          <a:effectLst>
            <a:glow rad="50800">
              <a:schemeClr val="accent5"/>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666409" y="5285498"/>
            <a:ext cx="256032" cy="201168"/>
          </a:xfrm>
          <a:prstGeom prst="rect">
            <a:avLst/>
          </a:prstGeom>
          <a:noFill/>
          <a:ln w="41275" cmpd="sng">
            <a:solidFill>
              <a:schemeClr val="tx1"/>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099304" y="5489714"/>
            <a:ext cx="256032" cy="201168"/>
          </a:xfrm>
          <a:prstGeom prst="rect">
            <a:avLst/>
          </a:prstGeom>
          <a:noFill/>
          <a:ln cmpd="sng">
            <a:solidFill>
              <a:schemeClr val="tx1">
                <a:lumMod val="65000"/>
                <a:lumOff val="35000"/>
              </a:schemeClr>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279313" y="5765425"/>
            <a:ext cx="460248" cy="201168"/>
          </a:xfrm>
          <a:prstGeom prst="rect">
            <a:avLst/>
          </a:prstGeom>
          <a:noFill/>
          <a:ln w="41275" cmpd="sng">
            <a:solidFill>
              <a:schemeClr val="tx1"/>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96912" y="4206240"/>
            <a:ext cx="4273296" cy="1796929"/>
          </a:xfrm>
          <a:prstGeom prst="rect">
            <a:avLst/>
          </a:prstGeom>
          <a:solidFill>
            <a:schemeClr val="accent2">
              <a:lumMod val="20000"/>
              <a:lumOff val="80000"/>
            </a:schemeClr>
          </a:solidFill>
          <a:ln>
            <a:solidFill>
              <a:schemeClr val="tx1">
                <a:lumMod val="65000"/>
                <a:lumOff val="3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2400" b="1" dirty="0">
                <a:solidFill>
                  <a:srgbClr val="002060"/>
                </a:solidFill>
                <a:effectLst>
                  <a:outerShdw blurRad="38100" dist="38100" dir="2700000" algn="tl">
                    <a:srgbClr val="000000">
                      <a:alpha val="43137"/>
                    </a:srgbClr>
                  </a:outerShdw>
                </a:effectLst>
              </a:rPr>
              <a:t>These are very different festal calendars coming to the exact same conclusion for Omer #16. </a:t>
            </a:r>
            <a:r>
              <a:rPr lang="en-US" sz="2400" b="1" dirty="0">
                <a:solidFill>
                  <a:srgbClr val="A50021"/>
                </a:solidFill>
                <a:effectLst>
                  <a:outerShdw blurRad="38100" dist="38100" dir="2700000" algn="tl">
                    <a:srgbClr val="000000">
                      <a:alpha val="43137"/>
                    </a:srgbClr>
                  </a:outerShdw>
                </a:effectLst>
              </a:rPr>
              <a:t>Is more discussion needed?</a:t>
            </a:r>
          </a:p>
        </p:txBody>
      </p:sp>
      <p:sp>
        <p:nvSpPr>
          <p:cNvPr id="26" name="Rectangle 25"/>
          <p:cNvSpPr/>
          <p:nvPr/>
        </p:nvSpPr>
        <p:spPr>
          <a:xfrm>
            <a:off x="3427773" y="1918768"/>
            <a:ext cx="871072" cy="3502048"/>
          </a:xfrm>
          <a:prstGeom prst="rect">
            <a:avLst/>
          </a:prstGeom>
          <a:noFill/>
          <a:scene3d>
            <a:camera prst="orthographicFront"/>
            <a:lightRig rig="threePt" dir="t"/>
          </a:scene3d>
          <a:sp3d>
            <a:bevelT/>
          </a:sp3d>
        </p:spPr>
        <p:txBody>
          <a:bodyPr vert="wordArtVert" wrap="none" lIns="91440" tIns="45720" rIns="91440" bIns="45720">
            <a:spAutoFit/>
            <a:sp3d extrusionH="57150">
              <a:bevelT w="38100" h="38100"/>
            </a:sp3d>
          </a:bodyPr>
          <a:lstStyle/>
          <a:p>
            <a:pPr algn="ctr"/>
            <a:r>
              <a:rPr lang="en-US" sz="4000" b="1" cap="none" spc="0" dirty="0">
                <a:ln w="1905"/>
                <a:solidFill>
                  <a:srgbClr val="A50021"/>
                </a:solidFill>
                <a:effectLst>
                  <a:innerShdw blurRad="69850" dist="43180" dir="5400000">
                    <a:srgbClr val="000000">
                      <a:alpha val="65000"/>
                    </a:srgbClr>
                  </a:innerShdw>
                </a:effectLst>
                <a:latin typeface="Cooper Black" pitchFamily="18" charset="0"/>
              </a:rPr>
              <a:t>LUNAR</a:t>
            </a:r>
            <a:endParaRPr lang="en-US" sz="3200" b="1" cap="none" spc="0" dirty="0">
              <a:ln w="1905"/>
              <a:solidFill>
                <a:srgbClr val="A50021"/>
              </a:solidFill>
              <a:effectLst>
                <a:innerShdw blurRad="69850" dist="43180" dir="5400000">
                  <a:srgbClr val="000000">
                    <a:alpha val="65000"/>
                  </a:srgbClr>
                </a:innerShdw>
              </a:effectLst>
              <a:latin typeface="Cooper Black" pitchFamily="18" charset="0"/>
            </a:endParaRPr>
          </a:p>
        </p:txBody>
      </p:sp>
      <p:pic>
        <p:nvPicPr>
          <p:cNvPr id="4098" name="Picture 2" descr="C:\Users\Rae\Desktop\pillar gold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6068" y="1326518"/>
            <a:ext cx="1664652" cy="471106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682858" y="1866158"/>
            <a:ext cx="871072" cy="3524363"/>
          </a:xfrm>
          <a:prstGeom prst="rect">
            <a:avLst/>
          </a:prstGeom>
          <a:noFill/>
          <a:scene3d>
            <a:camera prst="orthographicFront"/>
            <a:lightRig rig="threePt" dir="t"/>
          </a:scene3d>
          <a:sp3d>
            <a:bevelT/>
          </a:sp3d>
        </p:spPr>
        <p:txBody>
          <a:bodyPr vert="wordArtVert" wrap="none" lIns="91440" tIns="45720" rIns="91440" bIns="45720">
            <a:spAutoFit/>
            <a:sp3d extrusionH="57150">
              <a:bevelT w="38100" h="38100"/>
            </a:sp3d>
          </a:bodyPr>
          <a:lstStyle/>
          <a:p>
            <a:pPr algn="ctr"/>
            <a: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t>MOSES</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endParaRPr>
          </a:p>
        </p:txBody>
      </p:sp>
      <p:pic>
        <p:nvPicPr>
          <p:cNvPr id="28" name="Picture 3" descr="C:\Users\Rae\Desktop\Art on Desktop\white man clip art\3d white people\puzzle 5.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553930" y="4217425"/>
            <a:ext cx="1919775" cy="191337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Rectangle 29"/>
          <p:cNvSpPr/>
          <p:nvPr/>
        </p:nvSpPr>
        <p:spPr>
          <a:xfrm>
            <a:off x="1582616" y="2095170"/>
            <a:ext cx="1792886" cy="193899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000" b="1" dirty="0">
                <a:ln w="50800"/>
                <a:solidFill>
                  <a:schemeClr val="bg1"/>
                </a:solidFill>
                <a:effectLst>
                  <a:glow rad="228600">
                    <a:srgbClr val="002060"/>
                  </a:glow>
                </a:effectLst>
                <a:latin typeface="Comic Sans MS" pitchFamily="66" charset="0"/>
              </a:rPr>
              <a:t>This puzzle is a calendar cruncher that can only be solved by …</a:t>
            </a:r>
            <a:endParaRPr lang="en-US" sz="2000" b="1" cap="none" spc="0" dirty="0">
              <a:ln w="50800"/>
              <a:solidFill>
                <a:srgbClr val="002060"/>
              </a:solidFill>
              <a:effectLst/>
              <a:latin typeface="Comic Sans MS" pitchFamily="66" charset="0"/>
            </a:endParaRPr>
          </a:p>
        </p:txBody>
      </p:sp>
      <p:sp>
        <p:nvSpPr>
          <p:cNvPr id="31" name="Title 2"/>
          <p:cNvSpPr txBox="1">
            <a:spLocks/>
          </p:cNvSpPr>
          <p:nvPr/>
        </p:nvSpPr>
        <p:spPr>
          <a:xfrm>
            <a:off x="403460" y="6228832"/>
            <a:ext cx="11432940" cy="562527"/>
          </a:xfrm>
          <a:prstGeom prst="rect">
            <a:avLst/>
          </a:prstGeom>
        </p:spPr>
        <p:txBody>
          <a:bodyPr anchor="b">
            <a:normAutofit fontScale="90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rgbClr val="002060"/>
                </a:solidFill>
                <a:effectLst>
                  <a:glow rad="228600">
                    <a:schemeClr val="bg1">
                      <a:alpha val="40000"/>
                    </a:schemeClr>
                  </a:glow>
                </a:effectLst>
                <a:latin typeface="Comic Sans MS" pitchFamily="66" charset="0"/>
              </a:rPr>
              <a:t>The</a:t>
            </a:r>
            <a:r>
              <a:rPr lang="en-US" sz="4000" dirty="0">
                <a:solidFill>
                  <a:srgbClr val="002060"/>
                </a:solidFill>
                <a:effectLst>
                  <a:glow rad="228600">
                    <a:schemeClr val="tx2">
                      <a:lumMod val="75000"/>
                      <a:alpha val="40000"/>
                    </a:schemeClr>
                  </a:glow>
                </a:effectLst>
                <a:latin typeface="Comic Sans MS" pitchFamily="66" charset="0"/>
              </a:rPr>
              <a:t> </a:t>
            </a:r>
            <a:r>
              <a:rPr lang="en-US" sz="4000" dirty="0">
                <a:solidFill>
                  <a:srgbClr val="A50021"/>
                </a:solidFill>
                <a:effectLst>
                  <a:glow rad="228600">
                    <a:schemeClr val="bg1">
                      <a:alpha val="40000"/>
                    </a:schemeClr>
                  </a:glow>
                </a:effectLst>
                <a:latin typeface="Comic Sans MS" pitchFamily="66" charset="0"/>
              </a:rPr>
              <a:t>Blood-Ratified</a:t>
            </a:r>
            <a:r>
              <a:rPr lang="en-US" sz="4000" dirty="0">
                <a:solidFill>
                  <a:srgbClr val="002060"/>
                </a:solidFill>
                <a:effectLst>
                  <a:glow rad="228600">
                    <a:schemeClr val="bg1">
                      <a:alpha val="40000"/>
                    </a:schemeClr>
                  </a:glow>
                </a:effectLst>
                <a:latin typeface="Comic Sans MS" pitchFamily="66" charset="0"/>
              </a:rPr>
              <a:t> Covenant Calendar!       How?</a:t>
            </a:r>
          </a:p>
        </p:txBody>
      </p:sp>
      <p:pic>
        <p:nvPicPr>
          <p:cNvPr id="32" name="Picture 16" descr="C:\Users\Rae\Desktop\Art on Desktop\white man clip art\yellow-blue smiley faces\smiley face - sshh.jp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9326368" y="5822070"/>
            <a:ext cx="932337" cy="103593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6668334" y="4870723"/>
            <a:ext cx="256032" cy="201168"/>
          </a:xfrm>
          <a:prstGeom prst="rect">
            <a:avLst/>
          </a:prstGeom>
          <a:noFill/>
          <a:ln cmpd="sng">
            <a:solidFill>
              <a:schemeClr val="tx1">
                <a:lumMod val="65000"/>
                <a:lumOff val="35000"/>
              </a:schemeClr>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982784" y="4872648"/>
            <a:ext cx="256032" cy="201168"/>
          </a:xfrm>
          <a:prstGeom prst="rect">
            <a:avLst/>
          </a:prstGeom>
          <a:noFill/>
          <a:ln cmpd="sng">
            <a:solidFill>
              <a:srgbClr val="0070C0"/>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Title 2"/>
          <p:cNvSpPr txBox="1">
            <a:spLocks/>
          </p:cNvSpPr>
          <p:nvPr/>
        </p:nvSpPr>
        <p:spPr>
          <a:xfrm>
            <a:off x="7095744" y="1450791"/>
            <a:ext cx="2595276" cy="647569"/>
          </a:xfrm>
          <a:prstGeom prst="rect">
            <a:avLst/>
          </a:prstGeom>
        </p:spPr>
        <p:txBody>
          <a:bodyPr anchor="b">
            <a:noAutofit/>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solidFill>
                  <a:schemeClr val="accent3">
                    <a:lumMod val="75000"/>
                  </a:schemeClr>
                </a:solidFill>
                <a:effectLst/>
                <a:latin typeface="Comic Sans MS" pitchFamily="66" charset="0"/>
              </a:rPr>
              <a:t>Tequfah: Mar 22</a:t>
            </a:r>
            <a:r>
              <a:rPr lang="en-US" sz="2000" baseline="30000" dirty="0">
                <a:solidFill>
                  <a:schemeClr val="accent3">
                    <a:lumMod val="75000"/>
                  </a:schemeClr>
                </a:solidFill>
                <a:effectLst/>
                <a:latin typeface="Comic Sans MS" pitchFamily="66" charset="0"/>
              </a:rPr>
              <a:t>nd</a:t>
            </a:r>
            <a:r>
              <a:rPr lang="en-US" sz="2000" dirty="0">
                <a:solidFill>
                  <a:schemeClr val="accent3">
                    <a:lumMod val="75000"/>
                  </a:schemeClr>
                </a:solidFill>
                <a:effectLst/>
                <a:latin typeface="Comic Sans MS" pitchFamily="66" charset="0"/>
              </a:rPr>
              <a:t> </a:t>
            </a:r>
          </a:p>
        </p:txBody>
      </p:sp>
    </p:spTree>
    <p:extLst>
      <p:ext uri="{BB962C8B-B14F-4D97-AF65-F5344CB8AC3E}">
        <p14:creationId xmlns:p14="http://schemas.microsoft.com/office/powerpoint/2010/main" val="309102527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1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1000"/>
                                  </p:stCondLst>
                                  <p:childTnLst>
                                    <p:set>
                                      <p:cBhvr>
                                        <p:cTn id="17" dur="1" fill="hold">
                                          <p:stCondLst>
                                            <p:cond delay="0"/>
                                          </p:stCondLst>
                                        </p:cTn>
                                        <p:tgtEl>
                                          <p:spTgt spid="28"/>
                                        </p:tgtEl>
                                        <p:attrNameLst>
                                          <p:attrName>style.visibility</p:attrName>
                                        </p:attrNameLst>
                                      </p:cBhvr>
                                      <p:to>
                                        <p:strVal val="visible"/>
                                      </p:to>
                                    </p:set>
                                    <p:anim calcmode="lin" valueType="num">
                                      <p:cBhvr>
                                        <p:cTn id="18" dur="1500" fill="hold"/>
                                        <p:tgtEl>
                                          <p:spTgt spid="28"/>
                                        </p:tgtEl>
                                        <p:attrNameLst>
                                          <p:attrName>ppt_w</p:attrName>
                                        </p:attrNameLst>
                                      </p:cBhvr>
                                      <p:tavLst>
                                        <p:tav tm="0">
                                          <p:val>
                                            <p:fltVal val="0"/>
                                          </p:val>
                                        </p:tav>
                                        <p:tav tm="100000">
                                          <p:val>
                                            <p:strVal val="#ppt_w"/>
                                          </p:val>
                                        </p:tav>
                                      </p:tavLst>
                                    </p:anim>
                                    <p:anim calcmode="lin" valueType="num">
                                      <p:cBhvr>
                                        <p:cTn id="19" dur="1500" fill="hold"/>
                                        <p:tgtEl>
                                          <p:spTgt spid="28"/>
                                        </p:tgtEl>
                                        <p:attrNameLst>
                                          <p:attrName>ppt_h</p:attrName>
                                        </p:attrNameLst>
                                      </p:cBhvr>
                                      <p:tavLst>
                                        <p:tav tm="0">
                                          <p:val>
                                            <p:fltVal val="0"/>
                                          </p:val>
                                        </p:tav>
                                        <p:tav tm="100000">
                                          <p:val>
                                            <p:strVal val="#ppt_h"/>
                                          </p:val>
                                        </p:tav>
                                      </p:tavLst>
                                    </p:anim>
                                    <p:animEffect transition="in" filter="fade">
                                      <p:cBhvr>
                                        <p:cTn id="20" dur="1500"/>
                                        <p:tgtEl>
                                          <p:spTgt spid="28"/>
                                        </p:tgtEl>
                                      </p:cBhvr>
                                    </p:animEffect>
                                  </p:childTnLst>
                                </p:cTn>
                              </p:par>
                            </p:childTnLst>
                          </p:cTn>
                        </p:par>
                        <p:par>
                          <p:cTn id="21" fill="hold">
                            <p:stCondLst>
                              <p:cond delay="3500"/>
                            </p:stCondLst>
                            <p:childTnLst>
                              <p:par>
                                <p:cTn id="22" presetID="22" presetClass="entr" presetSubtype="8" fill="hold" grpId="0" nodeType="afterEffect">
                                  <p:stCondLst>
                                    <p:cond delay="50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2500"/>
                                        <p:tgtEl>
                                          <p:spTgt spid="31"/>
                                        </p:tgtEl>
                                      </p:cBhvr>
                                    </p:animEffect>
                                  </p:childTnLst>
                                </p:cTn>
                              </p:par>
                            </p:childTnLst>
                          </p:cTn>
                        </p:par>
                        <p:par>
                          <p:cTn id="25" fill="hold">
                            <p:stCondLst>
                              <p:cond delay="6500"/>
                            </p:stCondLst>
                            <p:childTnLst>
                              <p:par>
                                <p:cTn id="26" presetID="53" presetClass="entr" presetSubtype="16" fill="hold" nodeType="afterEffect">
                                  <p:stCondLst>
                                    <p:cond delay="50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750" fill="hold"/>
                                        <p:tgtEl>
                                          <p:spTgt spid="32"/>
                                        </p:tgtEl>
                                        <p:attrNameLst>
                                          <p:attrName>ppt_w</p:attrName>
                                        </p:attrNameLst>
                                      </p:cBhvr>
                                      <p:tavLst>
                                        <p:tav tm="0">
                                          <p:val>
                                            <p:fltVal val="0"/>
                                          </p:val>
                                        </p:tav>
                                        <p:tav tm="100000">
                                          <p:val>
                                            <p:strVal val="#ppt_w"/>
                                          </p:val>
                                        </p:tav>
                                      </p:tavLst>
                                    </p:anim>
                                    <p:anim calcmode="lin" valueType="num">
                                      <p:cBhvr>
                                        <p:cTn id="29" dur="1750" fill="hold"/>
                                        <p:tgtEl>
                                          <p:spTgt spid="32"/>
                                        </p:tgtEl>
                                        <p:attrNameLst>
                                          <p:attrName>ppt_h</p:attrName>
                                        </p:attrNameLst>
                                      </p:cBhvr>
                                      <p:tavLst>
                                        <p:tav tm="0">
                                          <p:val>
                                            <p:fltVal val="0"/>
                                          </p:val>
                                        </p:tav>
                                        <p:tav tm="100000">
                                          <p:val>
                                            <p:strVal val="#ppt_h"/>
                                          </p:val>
                                        </p:tav>
                                      </p:tavLst>
                                    </p:anim>
                                    <p:animEffect transition="in" filter="fade">
                                      <p:cBhvr>
                                        <p:cTn id="30" dur="1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4243789231"/>
              </p:ext>
            </p:extLst>
          </p:nvPr>
        </p:nvGraphicFramePr>
        <p:xfrm>
          <a:off x="385905" y="719664"/>
          <a:ext cx="11452630" cy="558969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2813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pPr algn="l"/>
                      <a:r>
                        <a:rPr lang="en-US" b="1" dirty="0">
                          <a:solidFill>
                            <a:schemeClr val="accent2">
                              <a:lumMod val="50000"/>
                            </a:schemeClr>
                          </a:solidFill>
                        </a:rPr>
                        <a:t>Abib 26</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17</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27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18</a:t>
                      </a:r>
                    </a:p>
                    <a:p>
                      <a:r>
                        <a:rPr lang="en-US" b="1" dirty="0">
                          <a:solidFill>
                            <a:schemeClr val="accent3">
                              <a:lumMod val="50000"/>
                            </a:schemeClr>
                          </a:solidFill>
                        </a:rPr>
                        <a:t>Omer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28</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19</a:t>
                      </a:r>
                    </a:p>
                    <a:p>
                      <a:r>
                        <a:rPr lang="en-US" b="1" dirty="0">
                          <a:solidFill>
                            <a:schemeClr val="accent3">
                              <a:lumMod val="50000"/>
                            </a:schemeClr>
                          </a:solidFill>
                        </a:rPr>
                        <a:t>Omer #10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29</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20</a:t>
                      </a:r>
                    </a:p>
                    <a:p>
                      <a:r>
                        <a:rPr lang="en-US" b="1" dirty="0">
                          <a:solidFill>
                            <a:schemeClr val="accent3">
                              <a:lumMod val="50000"/>
                            </a:schemeClr>
                          </a:solidFill>
                        </a:rPr>
                        <a:t>Omer #11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30</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21</a:t>
                      </a:r>
                    </a:p>
                    <a:p>
                      <a:r>
                        <a:rPr lang="en-US" b="1" dirty="0">
                          <a:solidFill>
                            <a:schemeClr val="accent3">
                              <a:lumMod val="50000"/>
                            </a:schemeClr>
                          </a:solidFill>
                        </a:rPr>
                        <a:t>Omer #12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baseline="0" dirty="0">
                          <a:solidFill>
                            <a:schemeClr val="accent5">
                              <a:lumMod val="50000"/>
                            </a:schemeClr>
                          </a:solidFill>
                        </a:rPr>
                        <a:t>Zif 1 </a:t>
                      </a:r>
                    </a:p>
                    <a:p>
                      <a:r>
                        <a:rPr lang="en-US" b="1" dirty="0">
                          <a:solidFill>
                            <a:schemeClr val="accent3">
                              <a:lumMod val="50000"/>
                            </a:schemeClr>
                          </a:solidFill>
                        </a:rPr>
                        <a:t>Apr 22</a:t>
                      </a:r>
                    </a:p>
                    <a:p>
                      <a:r>
                        <a:rPr lang="en-US" b="1" dirty="0">
                          <a:solidFill>
                            <a:schemeClr val="accent3">
                              <a:lumMod val="50000"/>
                            </a:schemeClr>
                          </a:solidFill>
                        </a:rPr>
                        <a:t>Omer #13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 </a:t>
                      </a:r>
                    </a:p>
                    <a:p>
                      <a:r>
                        <a:rPr lang="en-US" b="1" dirty="0">
                          <a:solidFill>
                            <a:schemeClr val="accent3">
                              <a:lumMod val="50000"/>
                            </a:schemeClr>
                          </a:solidFill>
                        </a:rPr>
                        <a:t>Apr 23</a:t>
                      </a:r>
                    </a:p>
                    <a:p>
                      <a:r>
                        <a:rPr lang="en-US" b="1" dirty="0">
                          <a:solidFill>
                            <a:schemeClr val="accent3">
                              <a:lumMod val="50000"/>
                            </a:schemeClr>
                          </a:solidFill>
                        </a:rPr>
                        <a:t>Omer #14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3</a:t>
                      </a:r>
                    </a:p>
                    <a:p>
                      <a:r>
                        <a:rPr lang="en-US" b="1" dirty="0">
                          <a:solidFill>
                            <a:schemeClr val="accent3">
                              <a:lumMod val="50000"/>
                            </a:schemeClr>
                          </a:solidFill>
                        </a:rPr>
                        <a:t>Apr 24</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Acts 20:7</a:t>
                      </a:r>
                      <a:endParaRPr lang="en-US" b="1" dirty="0">
                        <a:solidFill>
                          <a:schemeClr val="accent3">
                            <a:lumMod val="50000"/>
                          </a:schemeClr>
                        </a:solidFill>
                      </a:endParaRPr>
                    </a:p>
                    <a:p>
                      <a:r>
                        <a:rPr lang="en-US" b="1" dirty="0">
                          <a:solidFill>
                            <a:schemeClr val="tx1">
                              <a:lumMod val="50000"/>
                              <a:lumOff val="50000"/>
                            </a:schemeClr>
                          </a:solidFill>
                        </a:rPr>
                        <a:t>Paul’s sermon all night long till dawn in </a:t>
                      </a:r>
                      <a:r>
                        <a:rPr lang="en-US" b="0" dirty="0">
                          <a:solidFill>
                            <a:schemeClr val="tx2">
                              <a:lumMod val="75000"/>
                            </a:schemeClr>
                          </a:solidFill>
                          <a:latin typeface="MV Boli" pitchFamily="2" charset="0"/>
                          <a:cs typeface="MV Boli" pitchFamily="2" charset="0"/>
                        </a:rPr>
                        <a:t>Troas </a:t>
                      </a:r>
                      <a:r>
                        <a:rPr lang="en-US" b="1" dirty="0">
                          <a:solidFill>
                            <a:schemeClr val="tx1">
                              <a:lumMod val="50000"/>
                              <a:lumOff val="50000"/>
                            </a:schemeClr>
                          </a:solidFill>
                          <a:latin typeface="+mn-lt"/>
                          <a:cs typeface="+mn-cs"/>
                        </a:rPr>
                        <a:t>r</a:t>
                      </a:r>
                      <a:r>
                        <a:rPr lang="en-US" b="1" dirty="0">
                          <a:solidFill>
                            <a:schemeClr val="tx1">
                              <a:lumMod val="50000"/>
                              <a:lumOff val="50000"/>
                            </a:schemeClr>
                          </a:solidFill>
                        </a:rPr>
                        <a:t>eady to depart on</a:t>
                      </a:r>
                      <a:r>
                        <a:rPr lang="en-US" b="1" baseline="0" dirty="0">
                          <a:solidFill>
                            <a:schemeClr val="tx1">
                              <a:lumMod val="50000"/>
                              <a:lumOff val="50000"/>
                            </a:schemeClr>
                          </a:solidFill>
                        </a:rPr>
                        <a:t> </a:t>
                      </a:r>
                      <a:br>
                        <a:rPr lang="en-US" b="1" baseline="0" dirty="0">
                          <a:solidFill>
                            <a:schemeClr val="tx1">
                              <a:lumMod val="50000"/>
                              <a:lumOff val="50000"/>
                            </a:schemeClr>
                          </a:solidFill>
                        </a:rPr>
                      </a:br>
                      <a:r>
                        <a:rPr lang="en-US" b="1" dirty="0">
                          <a:solidFill>
                            <a:schemeClr val="tx1">
                              <a:lumMod val="50000"/>
                              <a:lumOff val="50000"/>
                            </a:schemeClr>
                          </a:solidFill>
                        </a:rPr>
                        <a:t>the morrow; </a:t>
                      </a:r>
                      <a:r>
                        <a:rPr lang="en-US" b="1" dirty="0" err="1">
                          <a:solidFill>
                            <a:schemeClr val="tx1">
                              <a:lumMod val="50000"/>
                              <a:lumOff val="50000"/>
                            </a:schemeClr>
                          </a:solidFill>
                        </a:rPr>
                        <a:t>Eutychus</a:t>
                      </a:r>
                      <a:r>
                        <a:rPr lang="en-US" b="1" dirty="0">
                          <a:solidFill>
                            <a:schemeClr val="tx1">
                              <a:lumMod val="50000"/>
                              <a:lumOff val="50000"/>
                            </a:schemeClr>
                          </a:solidFill>
                        </a:rPr>
                        <a:t> &amp;</a:t>
                      </a:r>
                      <a:r>
                        <a:rPr lang="en-US" b="1" baseline="0" dirty="0">
                          <a:solidFill>
                            <a:schemeClr val="tx1">
                              <a:lumMod val="50000"/>
                              <a:lumOff val="50000"/>
                            </a:schemeClr>
                          </a:solidFill>
                        </a:rPr>
                        <a:t> his excitement.</a:t>
                      </a: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Troas Day 7</a:t>
                      </a:r>
                    </a:p>
                    <a:p>
                      <a:endParaRPr lang="en-US" b="1" dirty="0">
                        <a:solidFill>
                          <a:schemeClr val="accent3">
                            <a:lumMod val="50000"/>
                          </a:schemeClr>
                        </a:solidFill>
                      </a:endParaRPr>
                    </a:p>
                    <a:p>
                      <a:r>
                        <a:rPr lang="en-US" b="1" dirty="0">
                          <a:solidFill>
                            <a:schemeClr val="accent3">
                              <a:lumMod val="50000"/>
                            </a:schemeClr>
                          </a:solidFill>
                        </a:rPr>
                        <a:t>Omer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4</a:t>
                      </a:r>
                    </a:p>
                    <a:p>
                      <a:r>
                        <a:rPr lang="en-US" b="1" dirty="0">
                          <a:solidFill>
                            <a:schemeClr val="accent3">
                              <a:lumMod val="50000"/>
                            </a:schemeClr>
                          </a:solidFill>
                        </a:rPr>
                        <a:t>Apr 25</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     </a:t>
                      </a:r>
                      <a:r>
                        <a:rPr lang="en-US" b="0" dirty="0">
                          <a:solidFill>
                            <a:schemeClr val="tx1">
                              <a:lumMod val="50000"/>
                              <a:lumOff val="50000"/>
                            </a:schemeClr>
                          </a:solidFill>
                          <a:latin typeface="MV Boli" pitchFamily="2" charset="0"/>
                          <a:cs typeface="MV Boli" pitchFamily="2" charset="0"/>
                        </a:rPr>
                        <a:t>Paul on </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   foot from</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  </a:t>
                      </a:r>
                      <a:r>
                        <a:rPr lang="en-US" b="0" baseline="0" dirty="0">
                          <a:solidFill>
                            <a:schemeClr val="tx1">
                              <a:lumMod val="50000"/>
                              <a:lumOff val="50000"/>
                            </a:schemeClr>
                          </a:solidFill>
                          <a:latin typeface="MV Boli" pitchFamily="2" charset="0"/>
                          <a:cs typeface="MV Boli" pitchFamily="2" charset="0"/>
                        </a:rPr>
                        <a:t> </a:t>
                      </a:r>
                      <a:r>
                        <a:rPr lang="en-US" b="0" dirty="0">
                          <a:solidFill>
                            <a:schemeClr val="tx1">
                              <a:lumMod val="50000"/>
                              <a:lumOff val="50000"/>
                            </a:schemeClr>
                          </a:solidFill>
                          <a:latin typeface="MV Boli" pitchFamily="2" charset="0"/>
                          <a:cs typeface="MV Boli" pitchFamily="2" charset="0"/>
                        </a:rPr>
                        <a:t>Troas</a:t>
                      </a:r>
                      <a:r>
                        <a:rPr lang="en-US" b="0" baseline="0" dirty="0">
                          <a:solidFill>
                            <a:schemeClr val="tx1">
                              <a:lumMod val="50000"/>
                              <a:lumOff val="50000"/>
                            </a:schemeClr>
                          </a:solidFill>
                          <a:latin typeface="MV Boli" pitchFamily="2" charset="0"/>
                          <a:cs typeface="MV Boli" pitchFamily="2" charset="0"/>
                        </a:rPr>
                        <a:t> to   </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a:t>
                      </a:r>
                      <a:r>
                        <a:rPr lang="en-US" b="0" baseline="0" dirty="0" err="1">
                          <a:solidFill>
                            <a:schemeClr val="tx1">
                              <a:lumMod val="50000"/>
                              <a:lumOff val="50000"/>
                            </a:schemeClr>
                          </a:solidFill>
                          <a:latin typeface="MV Boli" pitchFamily="2" charset="0"/>
                          <a:cs typeface="MV Boli" pitchFamily="2" charset="0"/>
                        </a:rPr>
                        <a:t>Assos</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 the</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others</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sail.</a:t>
                      </a:r>
                    </a:p>
                    <a:p>
                      <a:pPr marL="0" marR="0" indent="0" algn="r" defTabSz="914400" rtl="0" eaLnBrk="1" fontAlgn="auto" latinLnBrk="0" hangingPunct="1">
                        <a:lnSpc>
                          <a:spcPct val="100000"/>
                        </a:lnSpc>
                        <a:spcBef>
                          <a:spcPts val="0"/>
                        </a:spcBef>
                        <a:spcAft>
                          <a:spcPts val="0"/>
                        </a:spcAft>
                        <a:buClrTx/>
                        <a:buSzTx/>
                        <a:buFontTx/>
                        <a:buNone/>
                        <a:tabLst/>
                        <a:defRPr/>
                      </a:pPr>
                      <a:r>
                        <a:rPr lang="en-US" b="0" baseline="0" dirty="0">
                          <a:solidFill>
                            <a:schemeClr val="tx1">
                              <a:lumMod val="50000"/>
                              <a:lumOff val="50000"/>
                            </a:schemeClr>
                          </a:solidFill>
                          <a:latin typeface="MV Boli" pitchFamily="2" charset="0"/>
                          <a:cs typeface="MV Boli" pitchFamily="2" charset="0"/>
                        </a:rPr>
                        <a:t>Pick up Paul &amp; sail to </a:t>
                      </a:r>
                      <a:r>
                        <a:rPr lang="en-US" b="0" baseline="0" dirty="0" err="1">
                          <a:solidFill>
                            <a:schemeClr val="tx1">
                              <a:lumMod val="50000"/>
                              <a:lumOff val="50000"/>
                            </a:schemeClr>
                          </a:solidFill>
                          <a:latin typeface="MV Boli" pitchFamily="2" charset="0"/>
                          <a:cs typeface="MV Boli" pitchFamily="2" charset="0"/>
                        </a:rPr>
                        <a:t>Mitylene</a:t>
                      </a:r>
                      <a:r>
                        <a:rPr lang="en-US" b="0" baseline="0" dirty="0">
                          <a:solidFill>
                            <a:schemeClr val="tx1">
                              <a:lumMod val="50000"/>
                              <a:lumOff val="50000"/>
                            </a:schemeClr>
                          </a:solidFill>
                          <a:latin typeface="MV Boli" pitchFamily="2" charset="0"/>
                          <a:cs typeface="MV Boli" pitchFamily="2" charset="0"/>
                        </a:rPr>
                        <a:t> </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a:t>
                      </a:r>
                      <a:r>
                        <a:rPr lang="en-US" sz="1600" b="0" baseline="0" dirty="0">
                          <a:solidFill>
                            <a:schemeClr val="tx1">
                              <a:lumMod val="50000"/>
                              <a:lumOff val="50000"/>
                            </a:schemeClr>
                          </a:solidFill>
                          <a:latin typeface="MV Boli" pitchFamily="2" charset="0"/>
                          <a:cs typeface="MV Boli" pitchFamily="2" charset="0"/>
                        </a:rPr>
                        <a:t>40 miles</a:t>
                      </a:r>
                      <a:r>
                        <a:rPr lang="en-US" b="0" baseline="0" dirty="0">
                          <a:solidFill>
                            <a:schemeClr val="tx1">
                              <a:lumMod val="50000"/>
                              <a:lumOff val="50000"/>
                            </a:schemeClr>
                          </a:solidFill>
                          <a:latin typeface="MV Boli" pitchFamily="2" charset="0"/>
                          <a:cs typeface="MV Boli" pitchFamily="2"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16  </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5</a:t>
                      </a:r>
                    </a:p>
                    <a:p>
                      <a:r>
                        <a:rPr lang="en-US" b="1" dirty="0">
                          <a:solidFill>
                            <a:schemeClr val="accent3">
                              <a:lumMod val="50000"/>
                            </a:schemeClr>
                          </a:solidFill>
                        </a:rPr>
                        <a:t>Apr 26</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chemeClr val="tx2">
                              <a:lumMod val="75000"/>
                            </a:schemeClr>
                          </a:solidFill>
                          <a:latin typeface="MV Boli" pitchFamily="2" charset="0"/>
                          <a:cs typeface="MV Boli" pitchFamily="2" charset="0"/>
                        </a:rPr>
                        <a:t>70 mi from </a:t>
                      </a:r>
                      <a:r>
                        <a:rPr lang="en-US" b="0" dirty="0" err="1">
                          <a:solidFill>
                            <a:schemeClr val="tx2">
                              <a:lumMod val="75000"/>
                            </a:schemeClr>
                          </a:solidFill>
                          <a:latin typeface="MV Boli" pitchFamily="2" charset="0"/>
                          <a:cs typeface="MV Boli" pitchFamily="2" charset="0"/>
                        </a:rPr>
                        <a:t>Mitylene</a:t>
                      </a:r>
                      <a:r>
                        <a:rPr lang="en-US" b="0" dirty="0">
                          <a:solidFill>
                            <a:schemeClr val="tx2">
                              <a:lumMod val="75000"/>
                            </a:schemeClr>
                          </a:solidFill>
                          <a:latin typeface="MV Boli" pitchFamily="2" charset="0"/>
                          <a:cs typeface="MV Boli" pitchFamily="2" charset="0"/>
                        </a:rPr>
                        <a:t> to</a:t>
                      </a:r>
                    </a:p>
                    <a:p>
                      <a:pPr algn="ctr"/>
                      <a:r>
                        <a:rPr lang="en-US" b="0" dirty="0">
                          <a:solidFill>
                            <a:schemeClr val="tx2">
                              <a:lumMod val="75000"/>
                            </a:schemeClr>
                          </a:solidFill>
                          <a:latin typeface="MV Boli" pitchFamily="2" charset="0"/>
                          <a:cs typeface="MV Boli" pitchFamily="2" charset="0"/>
                        </a:rPr>
                        <a:t>arrive at Chios the NEXT day.</a:t>
                      </a:r>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6</a:t>
                      </a:r>
                    </a:p>
                    <a:p>
                      <a:r>
                        <a:rPr lang="en-US" b="1" dirty="0">
                          <a:solidFill>
                            <a:schemeClr val="accent3">
                              <a:lumMod val="50000"/>
                            </a:schemeClr>
                          </a:solidFill>
                        </a:rPr>
                        <a:t>Apr 25</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7</a:t>
                      </a:r>
                    </a:p>
                    <a:p>
                      <a:r>
                        <a:rPr lang="en-US" b="1" dirty="0">
                          <a:solidFill>
                            <a:schemeClr val="accent3">
                              <a:lumMod val="50000"/>
                            </a:schemeClr>
                          </a:solidFill>
                        </a:rPr>
                        <a:t>Apr 26</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8</a:t>
                      </a:r>
                    </a:p>
                    <a:p>
                      <a:r>
                        <a:rPr lang="en-US" b="1" dirty="0">
                          <a:solidFill>
                            <a:schemeClr val="accent3">
                              <a:lumMod val="50000"/>
                            </a:schemeClr>
                          </a:solidFill>
                        </a:rPr>
                        <a:t>Apr 27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9</a:t>
                      </a:r>
                    </a:p>
                    <a:p>
                      <a:r>
                        <a:rPr lang="en-US" b="1" dirty="0">
                          <a:solidFill>
                            <a:schemeClr val="accent3">
                              <a:lumMod val="50000"/>
                            </a:schemeClr>
                          </a:solidFill>
                        </a:rPr>
                        <a:t>Apr 28</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1" dirty="0">
                        <a:solidFill>
                          <a:schemeClr val="accent3">
                            <a:lumMod val="50000"/>
                          </a:schemeClr>
                        </a:solidFill>
                      </a:endParaRPr>
                    </a:p>
                    <a:p>
                      <a:r>
                        <a:rPr lang="en-US" b="1" dirty="0">
                          <a:solidFill>
                            <a:schemeClr val="accent3">
                              <a:lumMod val="50000"/>
                            </a:schemeClr>
                          </a:solidFill>
                        </a:rPr>
                        <a:t>Omer #21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86</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pic>
        <p:nvPicPr>
          <p:cNvPr id="18"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8455133" y="2480580"/>
            <a:ext cx="2918650" cy="2686036"/>
          </a:xfrm>
          <a:prstGeom prst="rect">
            <a:avLst/>
          </a:prstGeom>
          <a:no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9" name="Picture 2" descr="C:\Users\Rae\Desktop\ship 1b small.png"/>
          <p:cNvPicPr>
            <a:picLocks noChangeAspect="1" noChangeArrowheads="1"/>
          </p:cNvPicPr>
          <p:nvPr/>
        </p:nvPicPr>
        <p:blipFill>
          <a:blip r:embed="rId4"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flipH="1">
            <a:off x="2055944" y="4055264"/>
            <a:ext cx="787401" cy="823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Rae\Desktop\walking clip ar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65919" y="3070905"/>
            <a:ext cx="488950" cy="719375"/>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5370651" y="2457430"/>
            <a:ext cx="2986271" cy="1104257"/>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sz="2000" b="1" dirty="0"/>
              <a:t>20:15a   </a:t>
            </a:r>
            <a:r>
              <a:rPr lang="en-US" sz="2000" dirty="0"/>
              <a:t>we sailed thence and came </a:t>
            </a:r>
            <a:r>
              <a:rPr lang="en-US" sz="2000" b="1" dirty="0">
                <a:solidFill>
                  <a:srgbClr val="A50021"/>
                </a:solidFill>
              </a:rPr>
              <a:t>the next day over against Chios … </a:t>
            </a:r>
            <a:endParaRPr lang="en-US" sz="1800" dirty="0"/>
          </a:p>
        </p:txBody>
      </p:sp>
      <p:sp>
        <p:nvSpPr>
          <p:cNvPr id="2" name="TextBox 1"/>
          <p:cNvSpPr txBox="1"/>
          <p:nvPr/>
        </p:nvSpPr>
        <p:spPr>
          <a:xfrm>
            <a:off x="5370652" y="3732097"/>
            <a:ext cx="2870524" cy="1200329"/>
          </a:xfrm>
          <a:prstGeom prst="rect">
            <a:avLst/>
          </a:prstGeom>
          <a:solidFill>
            <a:schemeClr val="accent5">
              <a:lumMod val="40000"/>
              <a:lumOff val="60000"/>
            </a:schemeClr>
          </a:solidFill>
        </p:spPr>
        <p:txBody>
          <a:bodyPr wrap="square" rtlCol="0">
            <a:spAutoFit/>
          </a:bodyPr>
          <a:lstStyle/>
          <a:p>
            <a:r>
              <a:rPr lang="en-US" b="1" dirty="0">
                <a:solidFill>
                  <a:srgbClr val="002060"/>
                </a:solidFill>
              </a:rPr>
              <a:t>Sailing</a:t>
            </a:r>
            <a:r>
              <a:rPr lang="en-US" dirty="0">
                <a:solidFill>
                  <a:srgbClr val="002060"/>
                </a:solidFill>
              </a:rPr>
              <a:t>:  70 mi to Chios @ 7.5 mph = 9.5 Hrs.  </a:t>
            </a:r>
          </a:p>
          <a:p>
            <a:pPr algn="ctr"/>
            <a:r>
              <a:rPr lang="en-US" dirty="0">
                <a:solidFill>
                  <a:srgbClr val="002060"/>
                </a:solidFill>
              </a:rPr>
              <a:t>This is an “all day” sail from dawn to sunset.</a:t>
            </a:r>
          </a:p>
        </p:txBody>
      </p:sp>
      <p:pic>
        <p:nvPicPr>
          <p:cNvPr id="16" name="Picture 2" descr="C:\Users\Rae\Desktop\ship 1b smal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3689903" y="3070905"/>
            <a:ext cx="787401" cy="823426"/>
          </a:xfrm>
          <a:prstGeom prst="rect">
            <a:avLst/>
          </a:prstGeom>
          <a:noFill/>
          <a:extLst>
            <a:ext uri="{909E8E84-426E-40DD-AFC4-6F175D3DCCD1}">
              <a14:hiddenFill xmlns:a14="http://schemas.microsoft.com/office/drawing/2010/main">
                <a:solidFill>
                  <a:srgbClr val="FFFFFF"/>
                </a:solidFill>
              </a14:hiddenFill>
            </a:ext>
          </a:extLst>
        </p:spPr>
      </p:pic>
      <p:sp>
        <p:nvSpPr>
          <p:cNvPr id="3" name="Moon 2"/>
          <p:cNvSpPr/>
          <p:nvPr/>
        </p:nvSpPr>
        <p:spPr>
          <a:xfrm flipH="1">
            <a:off x="3404380" y="6171346"/>
            <a:ext cx="145423" cy="355043"/>
          </a:xfrm>
          <a:prstGeom prst="moon">
            <a:avLst/>
          </a:prstGeom>
          <a:solidFill>
            <a:schemeClr val="bg1"/>
          </a:solidFill>
          <a:ln w="127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56884" y="6288819"/>
            <a:ext cx="1766830" cy="523220"/>
          </a:xfrm>
          <a:prstGeom prst="rect">
            <a:avLst/>
          </a:prstGeom>
        </p:spPr>
        <p:txBody>
          <a:bodyPr wrap="none">
            <a:spAutoFit/>
          </a:bodyPr>
          <a:lstStyle/>
          <a:p>
            <a:r>
              <a:rPr lang="en-US" sz="1400" b="1" dirty="0" err="1">
                <a:solidFill>
                  <a:schemeClr val="tx2">
                    <a:lumMod val="75000"/>
                  </a:schemeClr>
                </a:solidFill>
                <a:effectLst>
                  <a:glow rad="127000">
                    <a:schemeClr val="bg1"/>
                  </a:glow>
                </a:effectLst>
                <a:latin typeface="MV Boli" pitchFamily="2" charset="0"/>
                <a:cs typeface="MV Boli" pitchFamily="2" charset="0"/>
              </a:rPr>
              <a:t>Mitylene</a:t>
            </a:r>
            <a:r>
              <a:rPr lang="en-US" sz="1400" b="1" dirty="0">
                <a:solidFill>
                  <a:schemeClr val="tx2">
                    <a:lumMod val="75000"/>
                  </a:schemeClr>
                </a:solidFill>
                <a:effectLst>
                  <a:glow rad="127000">
                    <a:schemeClr val="bg1"/>
                  </a:glow>
                </a:effectLst>
                <a:latin typeface="MV Boli" pitchFamily="2" charset="0"/>
                <a:cs typeface="MV Boli" pitchFamily="2" charset="0"/>
              </a:rPr>
              <a:t> had a</a:t>
            </a:r>
            <a:br>
              <a:rPr lang="en-US" sz="1400" b="1" dirty="0">
                <a:solidFill>
                  <a:schemeClr val="tx2">
                    <a:lumMod val="75000"/>
                  </a:schemeClr>
                </a:solidFill>
                <a:effectLst>
                  <a:glow rad="127000">
                    <a:schemeClr val="bg1"/>
                  </a:glow>
                </a:effectLst>
                <a:latin typeface="MV Boli" pitchFamily="2" charset="0"/>
                <a:cs typeface="MV Boli" pitchFamily="2" charset="0"/>
              </a:rPr>
            </a:br>
            <a:r>
              <a:rPr lang="en-US" sz="1400" b="1" dirty="0">
                <a:solidFill>
                  <a:schemeClr val="tx2">
                    <a:lumMod val="75000"/>
                  </a:schemeClr>
                </a:solidFill>
                <a:effectLst>
                  <a:glow rad="127000">
                    <a:schemeClr val="bg1"/>
                  </a:glow>
                </a:effectLst>
                <a:latin typeface="MV Boli" pitchFamily="2" charset="0"/>
                <a:cs typeface="MV Boli" pitchFamily="2" charset="0"/>
              </a:rPr>
              <a:t>pretty dark moon!</a:t>
            </a:r>
            <a:endParaRPr lang="en-US" b="1" dirty="0">
              <a:effectLst>
                <a:glow rad="127000">
                  <a:schemeClr val="bg1"/>
                </a:glow>
              </a:effectLst>
            </a:endParaRPr>
          </a:p>
        </p:txBody>
      </p:sp>
      <p:sp>
        <p:nvSpPr>
          <p:cNvPr id="15" name="Title 2"/>
          <p:cNvSpPr txBox="1">
            <a:spLocks/>
          </p:cNvSpPr>
          <p:nvPr/>
        </p:nvSpPr>
        <p:spPr>
          <a:xfrm>
            <a:off x="6041390" y="77745"/>
            <a:ext cx="5745080" cy="562527"/>
          </a:xfrm>
          <a:prstGeom prst="rect">
            <a:avLst/>
          </a:prstGeom>
        </p:spPr>
        <p:txBody>
          <a:bodyPr anchor="b">
            <a:normAutofit fontScale="82500" lnSpcReduction="100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rgbClr val="0070C0"/>
                </a:solidFill>
                <a:effectLst>
                  <a:glow rad="228600">
                    <a:srgbClr val="FFFF00">
                      <a:alpha val="40000"/>
                    </a:srgbClr>
                  </a:glow>
                </a:effectLst>
                <a:latin typeface="Comic Sans MS" pitchFamily="66" charset="0"/>
              </a:rPr>
              <a:t>Let’s return to this study!</a:t>
            </a:r>
          </a:p>
        </p:txBody>
      </p:sp>
      <p:sp>
        <p:nvSpPr>
          <p:cNvPr id="5" name="Bent Arrow 4"/>
          <p:cNvSpPr/>
          <p:nvPr/>
        </p:nvSpPr>
        <p:spPr>
          <a:xfrm flipV="1">
            <a:off x="71859" y="5787338"/>
            <a:ext cx="1885025" cy="1001209"/>
          </a:xfrm>
          <a:prstGeom prst="bentArrow">
            <a:avLst/>
          </a:prstGeom>
          <a:gradFill flip="none" rotWithShape="1">
            <a:gsLst>
              <a:gs pos="0">
                <a:srgbClr val="000082"/>
              </a:gs>
              <a:gs pos="30000">
                <a:srgbClr val="66008F"/>
              </a:gs>
              <a:gs pos="64999">
                <a:srgbClr val="BA0066"/>
              </a:gs>
              <a:gs pos="89999">
                <a:srgbClr val="FF0000"/>
              </a:gs>
              <a:gs pos="100000">
                <a:srgbClr val="FF8200"/>
              </a:gs>
            </a:gsLst>
            <a:lin ang="18900000" scaled="1"/>
            <a:tileRect/>
          </a:gradFill>
          <a:ln>
            <a:solidFill>
              <a:schemeClr val="bg2">
                <a:lumMod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3163992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5">
                                            <p:txEl>
                                              <p:pRg st="0" end="0"/>
                                            </p:txEl>
                                          </p:spTgt>
                                        </p:tgtEl>
                                        <p:attrNameLst>
                                          <p:attrName>ppt_w</p:attrName>
                                        </p:attrNameLst>
                                      </p:cBhvr>
                                    </p:anim>
                                    <p:anim by="(#ppt_w*0.50)" calcmode="lin" valueType="num">
                                      <p:cBhvr>
                                        <p:cTn id="8" dur="500" decel="50000" autoRev="1" fill="hold">
                                          <p:stCondLst>
                                            <p:cond delay="0"/>
                                          </p:stCondLst>
                                        </p:cTn>
                                        <p:tgtEl>
                                          <p:spTgt spid="15">
                                            <p:txEl>
                                              <p:pRg st="0" end="0"/>
                                            </p:txEl>
                                          </p:spTgt>
                                        </p:tgtEl>
                                        <p:attrNameLst>
                                          <p:attrName>ppt_x</p:attrName>
                                        </p:attrNameLst>
                                      </p:cBhvr>
                                    </p:anim>
                                    <p:anim from="(-#ppt_h/2)" to="(#ppt_y)" calcmode="lin" valueType="num">
                                      <p:cBhvr>
                                        <p:cTn id="9" dur="1000" fill="hold">
                                          <p:stCondLst>
                                            <p:cond delay="0"/>
                                          </p:stCondLst>
                                        </p:cTn>
                                        <p:tgtEl>
                                          <p:spTgt spid="15">
                                            <p:txEl>
                                              <p:pRg st="0" end="0"/>
                                            </p:txEl>
                                          </p:spTgt>
                                        </p:tgtEl>
                                        <p:attrNameLst>
                                          <p:attrName>ppt_y</p:attrName>
                                        </p:attrNameLst>
                                      </p:cBhvr>
                                    </p:anim>
                                    <p:animRot by="21600000">
                                      <p:cBhvr>
                                        <p:cTn id="10" dur="1000" fill="hold">
                                          <p:stCondLst>
                                            <p:cond delay="0"/>
                                          </p:stCondLst>
                                        </p:cTn>
                                        <p:tgtEl>
                                          <p:spTgt spid="15">
                                            <p:txEl>
                                              <p:pRg st="0" end="0"/>
                                            </p:txEl>
                                          </p:spTgt>
                                        </p:tgtEl>
                                        <p:attrNameLst>
                                          <p:attrName>r</p:attrName>
                                        </p:attrNameLst>
                                      </p:cBhvr>
                                    </p:animRot>
                                  </p:childTnLst>
                                </p:cTn>
                              </p:par>
                            </p:childTnLst>
                          </p:cTn>
                        </p:par>
                        <p:par>
                          <p:cTn id="11" fill="hold">
                            <p:stCondLst>
                              <p:cond delay="3200"/>
                            </p:stCondLst>
                            <p:childTnLst>
                              <p:par>
                                <p:cTn id="12" presetID="2" presetClass="entr" presetSubtype="3" fill="hold" grpId="1"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750" fill="hold"/>
                                        <p:tgtEl>
                                          <p:spTgt spid="5"/>
                                        </p:tgtEl>
                                        <p:attrNameLst>
                                          <p:attrName>ppt_x</p:attrName>
                                        </p:attrNameLst>
                                      </p:cBhvr>
                                      <p:tavLst>
                                        <p:tav tm="0">
                                          <p:val>
                                            <p:strVal val="1+#ppt_w/2"/>
                                          </p:val>
                                        </p:tav>
                                        <p:tav tm="100000">
                                          <p:val>
                                            <p:strVal val="#ppt_x"/>
                                          </p:val>
                                        </p:tav>
                                      </p:tavLst>
                                    </p:anim>
                                    <p:anim calcmode="lin" valueType="num">
                                      <p:cBhvr additive="base">
                                        <p:cTn id="15" dur="1750" fill="hold"/>
                                        <p:tgtEl>
                                          <p:spTgt spid="5"/>
                                        </p:tgtEl>
                                        <p:attrNameLst>
                                          <p:attrName>ppt_y</p:attrName>
                                        </p:attrNameLst>
                                      </p:cBhvr>
                                      <p:tavLst>
                                        <p:tav tm="0">
                                          <p:val>
                                            <p:strVal val="0-#ppt_h/2"/>
                                          </p:val>
                                        </p:tav>
                                        <p:tav tm="100000">
                                          <p:val>
                                            <p:strVal val="#ppt_y"/>
                                          </p:val>
                                        </p:tav>
                                      </p:tavLst>
                                    </p:anim>
                                  </p:childTnLst>
                                </p:cTn>
                              </p:par>
                            </p:childTnLst>
                          </p:cTn>
                        </p:par>
                        <p:par>
                          <p:cTn id="16" fill="hold">
                            <p:stCondLst>
                              <p:cond delay="495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7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1000"/>
                                        <p:tgtEl>
                                          <p:spTgt spid="14">
                                            <p:txEl>
                                              <p:pRg st="0" end="0"/>
                                            </p:txEl>
                                          </p:spTgt>
                                        </p:tgtEl>
                                      </p:cBhvr>
                                    </p:animEffect>
                                  </p:childTnLst>
                                </p:cTn>
                              </p:par>
                            </p:childTnLst>
                          </p:cTn>
                        </p:par>
                        <p:par>
                          <p:cTn id="25" fill="hold">
                            <p:stCondLst>
                              <p:cond delay="1000"/>
                            </p:stCondLst>
                            <p:childTnLst>
                              <p:par>
                                <p:cTn id="26" presetID="42" presetClass="entr" presetSubtype="0" fill="hold" grpId="0" nodeType="afterEffect">
                                  <p:stCondLst>
                                    <p:cond delay="10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231232106"/>
              </p:ext>
            </p:extLst>
          </p:nvPr>
        </p:nvGraphicFramePr>
        <p:xfrm>
          <a:off x="385905" y="719664"/>
          <a:ext cx="11452630" cy="586401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2813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pPr algn="l"/>
                      <a:r>
                        <a:rPr lang="en-US" b="1" dirty="0">
                          <a:solidFill>
                            <a:schemeClr val="accent2">
                              <a:lumMod val="50000"/>
                            </a:schemeClr>
                          </a:solidFill>
                        </a:rPr>
                        <a:t>Abib 26</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17</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27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18</a:t>
                      </a:r>
                    </a:p>
                    <a:p>
                      <a:r>
                        <a:rPr lang="en-US" b="1" dirty="0">
                          <a:solidFill>
                            <a:schemeClr val="accent3">
                              <a:lumMod val="50000"/>
                            </a:schemeClr>
                          </a:solidFill>
                        </a:rPr>
                        <a:t>Omer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28</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19</a:t>
                      </a:r>
                    </a:p>
                    <a:p>
                      <a:r>
                        <a:rPr lang="en-US" b="1" dirty="0">
                          <a:solidFill>
                            <a:schemeClr val="accent3">
                              <a:lumMod val="50000"/>
                            </a:schemeClr>
                          </a:solidFill>
                        </a:rPr>
                        <a:t>Omer #10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29</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20</a:t>
                      </a:r>
                    </a:p>
                    <a:p>
                      <a:r>
                        <a:rPr lang="en-US" b="1" dirty="0">
                          <a:solidFill>
                            <a:schemeClr val="accent3">
                              <a:lumMod val="50000"/>
                            </a:schemeClr>
                          </a:solidFill>
                        </a:rPr>
                        <a:t>Omer #11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30</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19</a:t>
                      </a:r>
                    </a:p>
                    <a:p>
                      <a:r>
                        <a:rPr lang="en-US" b="1" dirty="0">
                          <a:solidFill>
                            <a:schemeClr val="accent3">
                              <a:lumMod val="50000"/>
                            </a:schemeClr>
                          </a:solidFill>
                        </a:rPr>
                        <a:t>Omer #12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baseline="0" dirty="0">
                          <a:solidFill>
                            <a:schemeClr val="accent5">
                              <a:lumMod val="50000"/>
                            </a:schemeClr>
                          </a:solidFill>
                        </a:rPr>
                        <a:t>Zif 1 </a:t>
                      </a:r>
                    </a:p>
                    <a:p>
                      <a:r>
                        <a:rPr lang="en-US" b="1" dirty="0">
                          <a:solidFill>
                            <a:schemeClr val="accent3">
                              <a:lumMod val="50000"/>
                            </a:schemeClr>
                          </a:solidFill>
                        </a:rPr>
                        <a:t>Apr 20</a:t>
                      </a:r>
                    </a:p>
                    <a:p>
                      <a:r>
                        <a:rPr lang="en-US" b="1" dirty="0">
                          <a:solidFill>
                            <a:schemeClr val="accent3">
                              <a:lumMod val="50000"/>
                            </a:schemeClr>
                          </a:solidFill>
                        </a:rPr>
                        <a:t>Omer #13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 </a:t>
                      </a:r>
                    </a:p>
                    <a:p>
                      <a:r>
                        <a:rPr lang="en-US" b="1" dirty="0">
                          <a:solidFill>
                            <a:schemeClr val="accent3">
                              <a:lumMod val="50000"/>
                            </a:schemeClr>
                          </a:solidFill>
                        </a:rPr>
                        <a:t>Apr 21</a:t>
                      </a:r>
                    </a:p>
                    <a:p>
                      <a:r>
                        <a:rPr lang="en-US" b="1" dirty="0">
                          <a:solidFill>
                            <a:schemeClr val="accent3">
                              <a:lumMod val="50000"/>
                            </a:schemeClr>
                          </a:solidFill>
                        </a:rPr>
                        <a:t>Omer #14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3</a:t>
                      </a:r>
                    </a:p>
                    <a:p>
                      <a:r>
                        <a:rPr lang="en-US" b="1" dirty="0">
                          <a:solidFill>
                            <a:schemeClr val="accent3">
                              <a:lumMod val="50000"/>
                            </a:schemeClr>
                          </a:solidFill>
                        </a:rPr>
                        <a:t>Apr 24</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Acts 20:7</a:t>
                      </a:r>
                      <a:endParaRPr lang="en-US" b="1" dirty="0">
                        <a:solidFill>
                          <a:schemeClr val="accent3">
                            <a:lumMod val="50000"/>
                          </a:schemeClr>
                        </a:solidFill>
                      </a:endParaRPr>
                    </a:p>
                    <a:p>
                      <a:r>
                        <a:rPr lang="en-US" b="1" dirty="0">
                          <a:solidFill>
                            <a:schemeClr val="tx1">
                              <a:lumMod val="50000"/>
                              <a:lumOff val="50000"/>
                            </a:schemeClr>
                          </a:solidFill>
                        </a:rPr>
                        <a:t>Paul’s sermon all night long till dawn in </a:t>
                      </a:r>
                      <a:r>
                        <a:rPr lang="en-US" b="0" dirty="0">
                          <a:solidFill>
                            <a:schemeClr val="tx2">
                              <a:lumMod val="75000"/>
                            </a:schemeClr>
                          </a:solidFill>
                          <a:latin typeface="MV Boli" pitchFamily="2" charset="0"/>
                          <a:cs typeface="MV Boli" pitchFamily="2" charset="0"/>
                        </a:rPr>
                        <a:t>Troas </a:t>
                      </a:r>
                      <a:r>
                        <a:rPr lang="en-US" b="1" dirty="0">
                          <a:solidFill>
                            <a:schemeClr val="tx1">
                              <a:lumMod val="50000"/>
                              <a:lumOff val="50000"/>
                            </a:schemeClr>
                          </a:solidFill>
                          <a:latin typeface="+mn-lt"/>
                          <a:cs typeface="+mn-cs"/>
                        </a:rPr>
                        <a:t>r</a:t>
                      </a:r>
                      <a:r>
                        <a:rPr lang="en-US" b="1" dirty="0">
                          <a:solidFill>
                            <a:schemeClr val="tx1">
                              <a:lumMod val="50000"/>
                              <a:lumOff val="50000"/>
                            </a:schemeClr>
                          </a:solidFill>
                        </a:rPr>
                        <a:t>eady to depart on</a:t>
                      </a:r>
                      <a:r>
                        <a:rPr lang="en-US" b="1" baseline="0" dirty="0">
                          <a:solidFill>
                            <a:schemeClr val="tx1">
                              <a:lumMod val="50000"/>
                              <a:lumOff val="50000"/>
                            </a:schemeClr>
                          </a:solidFill>
                        </a:rPr>
                        <a:t> </a:t>
                      </a:r>
                      <a:br>
                        <a:rPr lang="en-US" b="1" baseline="0" dirty="0">
                          <a:solidFill>
                            <a:schemeClr val="tx1">
                              <a:lumMod val="50000"/>
                              <a:lumOff val="50000"/>
                            </a:schemeClr>
                          </a:solidFill>
                        </a:rPr>
                      </a:br>
                      <a:r>
                        <a:rPr lang="en-US" b="1" dirty="0">
                          <a:solidFill>
                            <a:schemeClr val="tx1">
                              <a:lumMod val="50000"/>
                              <a:lumOff val="50000"/>
                            </a:schemeClr>
                          </a:solidFill>
                        </a:rPr>
                        <a:t>the morrow; </a:t>
                      </a:r>
                      <a:r>
                        <a:rPr lang="en-US" b="1" dirty="0" err="1">
                          <a:solidFill>
                            <a:schemeClr val="tx1">
                              <a:lumMod val="50000"/>
                              <a:lumOff val="50000"/>
                            </a:schemeClr>
                          </a:solidFill>
                        </a:rPr>
                        <a:t>Eutychus</a:t>
                      </a:r>
                      <a:r>
                        <a:rPr lang="en-US" b="1" dirty="0">
                          <a:solidFill>
                            <a:schemeClr val="tx1">
                              <a:lumMod val="50000"/>
                              <a:lumOff val="50000"/>
                            </a:schemeClr>
                          </a:solidFill>
                        </a:rPr>
                        <a:t> &amp;</a:t>
                      </a:r>
                      <a:r>
                        <a:rPr lang="en-US" b="1" baseline="0" dirty="0">
                          <a:solidFill>
                            <a:schemeClr val="tx1">
                              <a:lumMod val="50000"/>
                              <a:lumOff val="50000"/>
                            </a:schemeClr>
                          </a:solidFill>
                        </a:rPr>
                        <a:t> his excitement.</a:t>
                      </a: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Troas Day 7</a:t>
                      </a: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4</a:t>
                      </a:r>
                    </a:p>
                    <a:p>
                      <a:r>
                        <a:rPr lang="en-US" b="1" dirty="0">
                          <a:solidFill>
                            <a:schemeClr val="accent3">
                              <a:lumMod val="50000"/>
                            </a:schemeClr>
                          </a:solidFill>
                        </a:rPr>
                        <a:t>Apr 25</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     </a:t>
                      </a:r>
                      <a:r>
                        <a:rPr lang="en-US" b="0" dirty="0">
                          <a:solidFill>
                            <a:schemeClr val="tx1">
                              <a:lumMod val="50000"/>
                              <a:lumOff val="50000"/>
                            </a:schemeClr>
                          </a:solidFill>
                          <a:latin typeface="MV Boli" pitchFamily="2" charset="0"/>
                          <a:cs typeface="MV Boli" pitchFamily="2" charset="0"/>
                        </a:rPr>
                        <a:t>Paul on </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   foot from</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  </a:t>
                      </a:r>
                      <a:r>
                        <a:rPr lang="en-US" b="0" baseline="0" dirty="0">
                          <a:solidFill>
                            <a:schemeClr val="tx1">
                              <a:lumMod val="50000"/>
                              <a:lumOff val="50000"/>
                            </a:schemeClr>
                          </a:solidFill>
                          <a:latin typeface="MV Boli" pitchFamily="2" charset="0"/>
                          <a:cs typeface="MV Boli" pitchFamily="2" charset="0"/>
                        </a:rPr>
                        <a:t> </a:t>
                      </a:r>
                      <a:r>
                        <a:rPr lang="en-US" b="0" dirty="0">
                          <a:solidFill>
                            <a:schemeClr val="tx1">
                              <a:lumMod val="50000"/>
                              <a:lumOff val="50000"/>
                            </a:schemeClr>
                          </a:solidFill>
                          <a:latin typeface="MV Boli" pitchFamily="2" charset="0"/>
                          <a:cs typeface="MV Boli" pitchFamily="2" charset="0"/>
                        </a:rPr>
                        <a:t>Troas</a:t>
                      </a:r>
                      <a:r>
                        <a:rPr lang="en-US" b="0" baseline="0" dirty="0">
                          <a:solidFill>
                            <a:schemeClr val="tx1">
                              <a:lumMod val="50000"/>
                              <a:lumOff val="50000"/>
                            </a:schemeClr>
                          </a:solidFill>
                          <a:latin typeface="MV Boli" pitchFamily="2" charset="0"/>
                          <a:cs typeface="MV Boli" pitchFamily="2" charset="0"/>
                        </a:rPr>
                        <a:t> to   </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a:t>
                      </a:r>
                      <a:r>
                        <a:rPr lang="en-US" b="0" baseline="0" dirty="0" err="1">
                          <a:solidFill>
                            <a:schemeClr val="tx1">
                              <a:lumMod val="50000"/>
                              <a:lumOff val="50000"/>
                            </a:schemeClr>
                          </a:solidFill>
                          <a:latin typeface="MV Boli" pitchFamily="2" charset="0"/>
                          <a:cs typeface="MV Boli" pitchFamily="2" charset="0"/>
                        </a:rPr>
                        <a:t>Assos</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 the</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others</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sail.</a:t>
                      </a:r>
                    </a:p>
                    <a:p>
                      <a:pPr marL="0" marR="0" indent="0" algn="ctr" defTabSz="914400" rtl="0" eaLnBrk="1" fontAlgn="auto" latinLnBrk="0" hangingPunct="1">
                        <a:lnSpc>
                          <a:spcPct val="100000"/>
                        </a:lnSpc>
                        <a:spcBef>
                          <a:spcPts val="0"/>
                        </a:spcBef>
                        <a:spcAft>
                          <a:spcPts val="0"/>
                        </a:spcAft>
                        <a:buClrTx/>
                        <a:buSzTx/>
                        <a:buFontTx/>
                        <a:buNone/>
                        <a:tabLst/>
                        <a:defRPr/>
                      </a:pPr>
                      <a:r>
                        <a:rPr lang="en-US" b="0" baseline="0" dirty="0">
                          <a:solidFill>
                            <a:schemeClr val="tx1">
                              <a:lumMod val="50000"/>
                              <a:lumOff val="50000"/>
                            </a:schemeClr>
                          </a:solidFill>
                          <a:latin typeface="MV Boli" pitchFamily="2" charset="0"/>
                          <a:cs typeface="MV Boli" pitchFamily="2" charset="0"/>
                        </a:rPr>
                        <a:t>Pick up Paul &amp; sail to </a:t>
                      </a:r>
                      <a:r>
                        <a:rPr lang="en-US" b="0" baseline="0" dirty="0" err="1">
                          <a:solidFill>
                            <a:schemeClr val="tx1">
                              <a:lumMod val="50000"/>
                              <a:lumOff val="50000"/>
                            </a:schemeClr>
                          </a:solidFill>
                          <a:latin typeface="MV Boli" pitchFamily="2" charset="0"/>
                          <a:cs typeface="MV Boli" pitchFamily="2" charset="0"/>
                        </a:rPr>
                        <a:t>Mitylene</a:t>
                      </a:r>
                      <a:r>
                        <a:rPr lang="en-US" b="0" baseline="0" dirty="0">
                          <a:solidFill>
                            <a:schemeClr val="tx1">
                              <a:lumMod val="50000"/>
                              <a:lumOff val="50000"/>
                            </a:schemeClr>
                          </a:solidFill>
                          <a:latin typeface="MV Boli" pitchFamily="2" charset="0"/>
                          <a:cs typeface="MV Boli" pitchFamily="2" charset="0"/>
                        </a:rPr>
                        <a:t> </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a:t>
                      </a:r>
                      <a:r>
                        <a:rPr lang="en-US" sz="1600" b="0" baseline="0" dirty="0">
                          <a:solidFill>
                            <a:schemeClr val="tx1">
                              <a:lumMod val="50000"/>
                              <a:lumOff val="50000"/>
                            </a:schemeClr>
                          </a:solidFill>
                          <a:latin typeface="MV Boli" pitchFamily="2" charset="0"/>
                          <a:cs typeface="MV Boli" pitchFamily="2" charset="0"/>
                        </a:rPr>
                        <a:t>40 miles</a:t>
                      </a:r>
                      <a:r>
                        <a:rPr lang="en-US" b="0" baseline="0" dirty="0">
                          <a:solidFill>
                            <a:schemeClr val="tx1">
                              <a:lumMod val="50000"/>
                              <a:lumOff val="50000"/>
                            </a:schemeClr>
                          </a:solidFill>
                          <a:latin typeface="MV Boli" pitchFamily="2" charset="0"/>
                          <a:cs typeface="MV Boli" pitchFamily="2" charset="0"/>
                        </a:rPr>
                        <a:t>].</a:t>
                      </a:r>
                      <a:br>
                        <a:rPr lang="en-US" b="0" dirty="0">
                          <a:solidFill>
                            <a:schemeClr val="tx1">
                              <a:lumMod val="50000"/>
                              <a:lumOff val="50000"/>
                            </a:schemeClr>
                          </a:solidFill>
                          <a:latin typeface="MV Boli" pitchFamily="2" charset="0"/>
                          <a:cs typeface="MV Boli" pitchFamily="2" charset="0"/>
                        </a:rPr>
                      </a:br>
                      <a:endParaRPr lang="en-US" b="0" dirty="0">
                        <a:solidFill>
                          <a:schemeClr val="tx1">
                            <a:lumMod val="50000"/>
                            <a:lumOff val="50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16  </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5</a:t>
                      </a:r>
                    </a:p>
                    <a:p>
                      <a:r>
                        <a:rPr lang="en-US" b="1" dirty="0">
                          <a:solidFill>
                            <a:schemeClr val="accent3">
                              <a:lumMod val="50000"/>
                            </a:schemeClr>
                          </a:solidFill>
                        </a:rPr>
                        <a:t>Apr 26</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chemeClr val="tx1">
                              <a:lumMod val="50000"/>
                              <a:lumOff val="50000"/>
                            </a:schemeClr>
                          </a:solidFill>
                          <a:latin typeface="MV Boli" pitchFamily="2" charset="0"/>
                          <a:cs typeface="MV Boli" pitchFamily="2" charset="0"/>
                        </a:rPr>
                        <a:t>70 mi from </a:t>
                      </a:r>
                      <a:r>
                        <a:rPr lang="en-US" b="0" dirty="0" err="1">
                          <a:solidFill>
                            <a:schemeClr val="tx1">
                              <a:lumMod val="50000"/>
                              <a:lumOff val="50000"/>
                            </a:schemeClr>
                          </a:solidFill>
                          <a:latin typeface="MV Boli" pitchFamily="2" charset="0"/>
                          <a:cs typeface="MV Boli" pitchFamily="2" charset="0"/>
                        </a:rPr>
                        <a:t>Mitylene</a:t>
                      </a:r>
                      <a:r>
                        <a:rPr lang="en-US" b="0" dirty="0">
                          <a:solidFill>
                            <a:schemeClr val="tx1">
                              <a:lumMod val="50000"/>
                              <a:lumOff val="50000"/>
                            </a:schemeClr>
                          </a:solidFill>
                          <a:latin typeface="MV Boli" pitchFamily="2" charset="0"/>
                          <a:cs typeface="MV Boli" pitchFamily="2" charset="0"/>
                        </a:rPr>
                        <a:t> to</a:t>
                      </a:r>
                    </a:p>
                    <a:p>
                      <a:pPr algn="ctr"/>
                      <a:r>
                        <a:rPr lang="en-US" b="0" dirty="0">
                          <a:solidFill>
                            <a:schemeClr val="tx1">
                              <a:lumMod val="50000"/>
                              <a:lumOff val="50000"/>
                            </a:schemeClr>
                          </a:solidFill>
                          <a:latin typeface="MV Boli" pitchFamily="2" charset="0"/>
                          <a:cs typeface="MV Boli" pitchFamily="2" charset="0"/>
                        </a:rPr>
                        <a:t>arrive at Chios the NEXT day.</a:t>
                      </a:r>
                      <a:endParaRPr lang="en-US" b="1" dirty="0">
                        <a:solidFill>
                          <a:schemeClr val="tx1">
                            <a:lumMod val="50000"/>
                            <a:lumOff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6</a:t>
                      </a:r>
                    </a:p>
                    <a:p>
                      <a:r>
                        <a:rPr lang="en-US" b="1" dirty="0">
                          <a:solidFill>
                            <a:schemeClr val="accent3">
                              <a:lumMod val="50000"/>
                            </a:schemeClr>
                          </a:solidFill>
                        </a:rPr>
                        <a:t>Apr 27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chemeClr val="tx2">
                              <a:lumMod val="75000"/>
                            </a:schemeClr>
                          </a:solidFill>
                          <a:latin typeface="MV Boli" pitchFamily="2" charset="0"/>
                          <a:cs typeface="MV Boli" pitchFamily="2" charset="0"/>
                        </a:rPr>
                        <a:t>70 mi from Chios to</a:t>
                      </a:r>
                    </a:p>
                    <a:p>
                      <a:pPr algn="ctr"/>
                      <a:r>
                        <a:rPr lang="en-US" b="0" dirty="0">
                          <a:solidFill>
                            <a:schemeClr val="tx2">
                              <a:lumMod val="75000"/>
                            </a:schemeClr>
                          </a:solidFill>
                          <a:latin typeface="MV Boli" pitchFamily="2" charset="0"/>
                          <a:cs typeface="MV Boli" pitchFamily="2" charset="0"/>
                        </a:rPr>
                        <a:t>arrive at Samos</a:t>
                      </a:r>
                      <a:r>
                        <a:rPr lang="en-US" b="0" baseline="0" dirty="0">
                          <a:solidFill>
                            <a:schemeClr val="tx2">
                              <a:lumMod val="75000"/>
                            </a:schemeClr>
                          </a:solidFill>
                          <a:latin typeface="MV Boli" pitchFamily="2" charset="0"/>
                          <a:cs typeface="MV Boli" pitchFamily="2" charset="0"/>
                        </a:rPr>
                        <a:t> &amp; tarry at </a:t>
                      </a:r>
                      <a:r>
                        <a:rPr lang="en-US" b="0" baseline="0" dirty="0" err="1">
                          <a:solidFill>
                            <a:schemeClr val="tx2">
                              <a:lumMod val="75000"/>
                            </a:schemeClr>
                          </a:solidFill>
                          <a:latin typeface="MV Boli" pitchFamily="2" charset="0"/>
                          <a:cs typeface="MV Boli" pitchFamily="2" charset="0"/>
                        </a:rPr>
                        <a:t>Trogyllium</a:t>
                      </a:r>
                      <a:r>
                        <a:rPr lang="en-US" b="0" dirty="0">
                          <a:solidFill>
                            <a:schemeClr val="tx2">
                              <a:lumMod val="75000"/>
                            </a:schemeClr>
                          </a:solidFill>
                          <a:latin typeface="MV Boli" pitchFamily="2" charset="0"/>
                          <a:cs typeface="MV Boli" pitchFamily="2" charset="0"/>
                        </a:rPr>
                        <a:t> the </a:t>
                      </a:r>
                      <a:br>
                        <a:rPr lang="en-US" b="0" dirty="0">
                          <a:solidFill>
                            <a:schemeClr val="tx2">
                              <a:lumMod val="75000"/>
                            </a:schemeClr>
                          </a:solidFill>
                          <a:latin typeface="MV Boli" pitchFamily="2" charset="0"/>
                          <a:cs typeface="MV Boli" pitchFamily="2" charset="0"/>
                        </a:rPr>
                      </a:br>
                      <a:r>
                        <a:rPr lang="en-US" b="0" dirty="0">
                          <a:solidFill>
                            <a:schemeClr val="tx2">
                              <a:lumMod val="75000"/>
                            </a:schemeClr>
                          </a:solidFill>
                          <a:latin typeface="MV Boli" pitchFamily="2" charset="0"/>
                          <a:cs typeface="MV Boli" pitchFamily="2" charset="0"/>
                        </a:rPr>
                        <a:t>NEXT day.</a:t>
                      </a:r>
                      <a:endParaRPr lang="en-US" b="1" dirty="0">
                        <a:solidFill>
                          <a:schemeClr val="accent3">
                            <a:lumMod val="50000"/>
                          </a:schemeClr>
                        </a:solidFill>
                      </a:endParaRPr>
                    </a:p>
                    <a:p>
                      <a:r>
                        <a:rPr lang="en-US" b="1" dirty="0">
                          <a:solidFill>
                            <a:schemeClr val="accent3">
                              <a:lumMod val="50000"/>
                            </a:schemeClr>
                          </a:solidFill>
                        </a:rPr>
                        <a:t>Omer #18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7</a:t>
                      </a:r>
                    </a:p>
                    <a:p>
                      <a:r>
                        <a:rPr lang="en-US" b="1" dirty="0">
                          <a:solidFill>
                            <a:schemeClr val="accent3">
                              <a:lumMod val="50000"/>
                            </a:schemeClr>
                          </a:solidFill>
                        </a:rPr>
                        <a:t>Apr 26</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8</a:t>
                      </a:r>
                    </a:p>
                    <a:p>
                      <a:r>
                        <a:rPr lang="en-US" b="1" dirty="0">
                          <a:solidFill>
                            <a:schemeClr val="accent3">
                              <a:lumMod val="50000"/>
                            </a:schemeClr>
                          </a:solidFill>
                        </a:rPr>
                        <a:t>Apr 27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9</a:t>
                      </a:r>
                    </a:p>
                    <a:p>
                      <a:r>
                        <a:rPr lang="en-US" b="1" dirty="0">
                          <a:solidFill>
                            <a:schemeClr val="accent3">
                              <a:lumMod val="50000"/>
                            </a:schemeClr>
                          </a:solidFill>
                        </a:rPr>
                        <a:t>Apr 28</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87</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pic>
        <p:nvPicPr>
          <p:cNvPr id="19" name="Picture 2" descr="C:\Users\Rae\Desktop\ship 1b small.png"/>
          <p:cNvPicPr>
            <a:picLocks noChangeAspect="1" noChangeArrowheads="1"/>
          </p:cNvPicPr>
          <p:nvPr/>
        </p:nvPicPr>
        <p:blipFill>
          <a:blip r:embed="rId3"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flipH="1">
            <a:off x="2055944" y="4055264"/>
            <a:ext cx="787401" cy="823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Rae\Desktop\walking clip art.png"/>
          <p:cNvPicPr>
            <a:picLocks noChangeAspect="1" noChangeArrowheads="1"/>
          </p:cNvPicPr>
          <p:nvPr/>
        </p:nvPicPr>
        <p:blipFill>
          <a:blip r:embed="rId4"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965919" y="3070905"/>
            <a:ext cx="488950" cy="71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91108" y="5320081"/>
            <a:ext cx="2677824" cy="1200329"/>
          </a:xfrm>
          <a:prstGeom prst="rect">
            <a:avLst/>
          </a:prstGeom>
          <a:solidFill>
            <a:schemeClr val="accent5">
              <a:lumMod val="40000"/>
              <a:lumOff val="60000"/>
            </a:schemeClr>
          </a:solidFill>
        </p:spPr>
        <p:txBody>
          <a:bodyPr wrap="square" rtlCol="0">
            <a:spAutoFit/>
          </a:bodyPr>
          <a:lstStyle/>
          <a:p>
            <a:pPr algn="ctr"/>
            <a:r>
              <a:rPr lang="en-US" b="1" dirty="0">
                <a:solidFill>
                  <a:srgbClr val="002060"/>
                </a:solidFill>
              </a:rPr>
              <a:t>Remember</a:t>
            </a:r>
            <a:r>
              <a:rPr lang="en-US" dirty="0">
                <a:solidFill>
                  <a:srgbClr val="002060"/>
                </a:solidFill>
              </a:rPr>
              <a:t>:  70 mi to Samos @ 7.5 mph =  9.5 Hrs. was an “all day” sail from dawn to sunset.</a:t>
            </a:r>
          </a:p>
        </p:txBody>
      </p:sp>
      <p:pic>
        <p:nvPicPr>
          <p:cNvPr id="16" name="Picture 2" descr="C:\Users\Rae\Desktop\ship 1b small.png"/>
          <p:cNvPicPr>
            <a:picLocks noChangeAspect="1" noChangeArrowheads="1"/>
          </p:cNvPicPr>
          <p:nvPr/>
        </p:nvPicPr>
        <p:blipFill>
          <a:blip r:embed="rId3"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flipH="1">
            <a:off x="3689903" y="3070905"/>
            <a:ext cx="787401" cy="8234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Rae\Desktop\ship 1b smal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5335438" y="3036869"/>
            <a:ext cx="787401" cy="8234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991108" y="1536863"/>
            <a:ext cx="4766696" cy="3694894"/>
          </a:xfrm>
          <a:prstGeom prst="rect">
            <a:avLst/>
          </a:prstGeom>
          <a:no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7080257" y="3887154"/>
            <a:ext cx="3927264" cy="1084136"/>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sz="2000" b="1" dirty="0"/>
              <a:t>20:15b   </a:t>
            </a:r>
            <a:r>
              <a:rPr lang="en-US" sz="2000" b="1" dirty="0">
                <a:solidFill>
                  <a:srgbClr val="A50021"/>
                </a:solidFill>
              </a:rPr>
              <a:t>the next day </a:t>
            </a:r>
            <a:r>
              <a:rPr lang="en-US" sz="2000" dirty="0"/>
              <a:t>we arrived at </a:t>
            </a:r>
            <a:r>
              <a:rPr lang="en-US" sz="2000" b="1" dirty="0">
                <a:solidFill>
                  <a:srgbClr val="A50021"/>
                </a:solidFill>
              </a:rPr>
              <a:t>Samos and </a:t>
            </a:r>
            <a:r>
              <a:rPr lang="en-US" sz="1800" b="1" dirty="0">
                <a:solidFill>
                  <a:schemeClr val="accent2">
                    <a:lumMod val="75000"/>
                  </a:schemeClr>
                </a:solidFill>
              </a:rPr>
              <a:t>[</a:t>
            </a:r>
            <a:r>
              <a:rPr lang="en-US" sz="1800" b="1">
                <a:solidFill>
                  <a:schemeClr val="accent2">
                    <a:lumMod val="75000"/>
                  </a:schemeClr>
                </a:solidFill>
              </a:rPr>
              <a:t>5 miles </a:t>
            </a:r>
            <a:r>
              <a:rPr lang="en-US" sz="1800" b="1" dirty="0">
                <a:solidFill>
                  <a:schemeClr val="accent2">
                    <a:lumMod val="75000"/>
                  </a:schemeClr>
                </a:solidFill>
              </a:rPr>
              <a:t>later] </a:t>
            </a:r>
            <a:r>
              <a:rPr lang="en-US" sz="2000" b="1" dirty="0">
                <a:solidFill>
                  <a:srgbClr val="A50021"/>
                </a:solidFill>
              </a:rPr>
              <a:t>tarried at </a:t>
            </a:r>
            <a:r>
              <a:rPr lang="en-US" sz="2000" b="1" dirty="0" err="1">
                <a:solidFill>
                  <a:srgbClr val="A50021"/>
                </a:solidFill>
              </a:rPr>
              <a:t>Trogyllium</a:t>
            </a:r>
            <a:r>
              <a:rPr lang="en-US" sz="2000" b="1" dirty="0">
                <a:solidFill>
                  <a:srgbClr val="A50021"/>
                </a:solidFill>
              </a:rPr>
              <a:t> </a:t>
            </a:r>
            <a:r>
              <a:rPr lang="en-US" sz="2000" b="1" dirty="0">
                <a:solidFill>
                  <a:schemeClr val="accent2">
                    <a:lumMod val="75000"/>
                  </a:schemeClr>
                </a:solidFill>
              </a:rPr>
              <a:t>[dark sky].</a:t>
            </a:r>
            <a:r>
              <a:rPr lang="en-US" sz="2000" b="1" dirty="0">
                <a:solidFill>
                  <a:srgbClr val="A50021"/>
                </a:solidFill>
              </a:rPr>
              <a:t> </a:t>
            </a:r>
            <a:endParaRPr lang="en-US" sz="1800" dirty="0"/>
          </a:p>
        </p:txBody>
      </p:sp>
      <p:pic>
        <p:nvPicPr>
          <p:cNvPr id="18" name="Picture 3"/>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9668932" y="4606725"/>
            <a:ext cx="2079413" cy="1913685"/>
          </a:xfrm>
          <a:prstGeom prst="rect">
            <a:avLst/>
          </a:prstGeom>
          <a:no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349574" y="2662178"/>
            <a:ext cx="1556822" cy="970686"/>
          </a:xfrm>
          <a:prstGeom prst="roundRect">
            <a:avLst/>
          </a:prstGeom>
          <a:noFill/>
          <a:ln w="63500" cmpd="sng">
            <a:solidFill>
              <a:srgbClr val="A50021"/>
            </a:solidFill>
          </a:ln>
          <a:effectLst>
            <a:glow rad="101600">
              <a:srgbClr val="A50021">
                <a:alpha val="4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17199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1000"/>
                                        <p:tgtEl>
                                          <p:spTgt spid="14">
                                            <p:txEl>
                                              <p:pRg st="0" end="0"/>
                                            </p:txEl>
                                          </p:spTgt>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heel(1)">
                                      <p:cBhvr>
                                        <p:cTn id="11" dur="2000"/>
                                        <p:tgtEl>
                                          <p:spTgt spid="24"/>
                                        </p:tgtEl>
                                      </p:cBhvr>
                                    </p:animEffect>
                                  </p:childTnLst>
                                </p:cTn>
                              </p:par>
                            </p:childTnLst>
                          </p:cTn>
                        </p:par>
                        <p:par>
                          <p:cTn id="12" fill="hold">
                            <p:stCondLst>
                              <p:cond delay="4000"/>
                            </p:stCondLst>
                            <p:childTnLst>
                              <p:par>
                                <p:cTn id="13" presetID="42" presetClass="entr" presetSubtype="0" fill="hold" grpId="0" nodeType="afterEffect">
                                  <p:stCondLst>
                                    <p:cond delay="1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908109384"/>
              </p:ext>
            </p:extLst>
          </p:nvPr>
        </p:nvGraphicFramePr>
        <p:xfrm>
          <a:off x="385905" y="719664"/>
          <a:ext cx="11452630" cy="586401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2813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pPr algn="l"/>
                      <a:r>
                        <a:rPr lang="en-US" b="1" dirty="0" err="1">
                          <a:solidFill>
                            <a:schemeClr val="accent2">
                              <a:lumMod val="50000"/>
                            </a:schemeClr>
                          </a:solidFill>
                        </a:rPr>
                        <a:t>Abib</a:t>
                      </a:r>
                      <a:r>
                        <a:rPr lang="en-US" b="1" dirty="0">
                          <a:solidFill>
                            <a:schemeClr val="accent2">
                              <a:lumMod val="50000"/>
                            </a:schemeClr>
                          </a:solidFill>
                        </a:rPr>
                        <a:t> 24</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17</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err="1">
                          <a:solidFill>
                            <a:schemeClr val="accent2">
                              <a:lumMod val="50000"/>
                            </a:schemeClr>
                          </a:solidFill>
                        </a:rPr>
                        <a:t>Abib</a:t>
                      </a:r>
                      <a:r>
                        <a:rPr lang="en-US" b="1" dirty="0">
                          <a:solidFill>
                            <a:schemeClr val="accent2">
                              <a:lumMod val="50000"/>
                            </a:schemeClr>
                          </a:solidFill>
                        </a:rPr>
                        <a:t> 25</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18</a:t>
                      </a:r>
                    </a:p>
                    <a:p>
                      <a:r>
                        <a:rPr lang="en-US" b="1" dirty="0">
                          <a:solidFill>
                            <a:schemeClr val="accent3">
                              <a:lumMod val="50000"/>
                            </a:schemeClr>
                          </a:solidFill>
                        </a:rPr>
                        <a:t>Omer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err="1">
                          <a:solidFill>
                            <a:schemeClr val="accent2">
                              <a:lumMod val="50000"/>
                            </a:schemeClr>
                          </a:solidFill>
                        </a:rPr>
                        <a:t>Abib</a:t>
                      </a:r>
                      <a:r>
                        <a:rPr lang="en-US" b="1" dirty="0">
                          <a:solidFill>
                            <a:schemeClr val="accent2">
                              <a:lumMod val="50000"/>
                            </a:schemeClr>
                          </a:solidFill>
                        </a:rPr>
                        <a:t> 26</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19</a:t>
                      </a:r>
                      <a:br>
                        <a:rPr lang="en-US" b="1" dirty="0">
                          <a:solidFill>
                            <a:schemeClr val="accent3">
                              <a:lumMod val="50000"/>
                            </a:schemeClr>
                          </a:solidFill>
                        </a:rPr>
                      </a:br>
                      <a:r>
                        <a:rPr lang="en-US" b="1" dirty="0">
                          <a:solidFill>
                            <a:schemeClr val="accent3">
                              <a:lumMod val="50000"/>
                            </a:schemeClr>
                          </a:solidFill>
                        </a:rPr>
                        <a:t>Omer #10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err="1">
                          <a:solidFill>
                            <a:schemeClr val="accent2">
                              <a:lumMod val="50000"/>
                            </a:schemeClr>
                          </a:solidFill>
                        </a:rPr>
                        <a:t>Abib</a:t>
                      </a:r>
                      <a:r>
                        <a:rPr lang="en-US" b="1" dirty="0">
                          <a:solidFill>
                            <a:schemeClr val="accent2">
                              <a:lumMod val="50000"/>
                            </a:schemeClr>
                          </a:solidFill>
                        </a:rPr>
                        <a:t> 27</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20</a:t>
                      </a:r>
                    </a:p>
                    <a:p>
                      <a:r>
                        <a:rPr lang="en-US" b="1" dirty="0">
                          <a:solidFill>
                            <a:schemeClr val="accent3">
                              <a:lumMod val="50000"/>
                            </a:schemeClr>
                          </a:solidFill>
                        </a:rPr>
                        <a:t>Omer #11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err="1">
                          <a:solidFill>
                            <a:schemeClr val="accent2">
                              <a:lumMod val="50000"/>
                            </a:schemeClr>
                          </a:solidFill>
                        </a:rPr>
                        <a:t>Abib</a:t>
                      </a:r>
                      <a:r>
                        <a:rPr lang="en-US" b="1" dirty="0">
                          <a:solidFill>
                            <a:schemeClr val="accent2">
                              <a:lumMod val="50000"/>
                            </a:schemeClr>
                          </a:solidFill>
                        </a:rPr>
                        <a:t> 28</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21</a:t>
                      </a:r>
                    </a:p>
                    <a:p>
                      <a:r>
                        <a:rPr lang="en-US" b="1" dirty="0">
                          <a:solidFill>
                            <a:schemeClr val="accent3">
                              <a:lumMod val="50000"/>
                            </a:schemeClr>
                          </a:solidFill>
                        </a:rPr>
                        <a:t>Omer #12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baseline="0" dirty="0">
                          <a:solidFill>
                            <a:schemeClr val="accent5">
                              <a:lumMod val="50000"/>
                            </a:schemeClr>
                          </a:solidFill>
                        </a:rPr>
                        <a:t>Zif 1 </a:t>
                      </a:r>
                    </a:p>
                    <a:p>
                      <a:r>
                        <a:rPr lang="en-US" b="1" dirty="0">
                          <a:solidFill>
                            <a:schemeClr val="accent3">
                              <a:lumMod val="50000"/>
                            </a:schemeClr>
                          </a:solidFill>
                        </a:rPr>
                        <a:t>Apr 20</a:t>
                      </a:r>
                    </a:p>
                    <a:p>
                      <a:r>
                        <a:rPr lang="en-US" b="1" dirty="0">
                          <a:solidFill>
                            <a:schemeClr val="accent3">
                              <a:lumMod val="50000"/>
                            </a:schemeClr>
                          </a:solidFill>
                        </a:rPr>
                        <a:t>Omer #13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 </a:t>
                      </a:r>
                    </a:p>
                    <a:p>
                      <a:r>
                        <a:rPr lang="en-US" b="1" dirty="0">
                          <a:solidFill>
                            <a:schemeClr val="accent3">
                              <a:lumMod val="50000"/>
                            </a:schemeClr>
                          </a:solidFill>
                        </a:rPr>
                        <a:t>Apr 21</a:t>
                      </a:r>
                    </a:p>
                    <a:p>
                      <a:r>
                        <a:rPr lang="en-US" b="1" dirty="0">
                          <a:solidFill>
                            <a:schemeClr val="accent3">
                              <a:lumMod val="50000"/>
                            </a:schemeClr>
                          </a:solidFill>
                        </a:rPr>
                        <a:t>Omer #14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3</a:t>
                      </a:r>
                    </a:p>
                    <a:p>
                      <a:r>
                        <a:rPr lang="en-US" b="1" dirty="0">
                          <a:solidFill>
                            <a:schemeClr val="accent3">
                              <a:lumMod val="50000"/>
                            </a:schemeClr>
                          </a:solidFill>
                        </a:rPr>
                        <a:t>Apr 24</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Acts 20:7</a:t>
                      </a:r>
                      <a:endParaRPr lang="en-US" b="1" dirty="0">
                        <a:solidFill>
                          <a:schemeClr val="accent3">
                            <a:lumMod val="50000"/>
                          </a:schemeClr>
                        </a:solidFill>
                      </a:endParaRPr>
                    </a:p>
                    <a:p>
                      <a:r>
                        <a:rPr lang="en-US" b="1" dirty="0">
                          <a:solidFill>
                            <a:schemeClr val="tx1">
                              <a:lumMod val="50000"/>
                              <a:lumOff val="50000"/>
                            </a:schemeClr>
                          </a:solidFill>
                        </a:rPr>
                        <a:t>Paul’s sermon all night long till dawn in </a:t>
                      </a:r>
                      <a:r>
                        <a:rPr lang="en-US" b="0" dirty="0">
                          <a:solidFill>
                            <a:schemeClr val="tx2">
                              <a:lumMod val="75000"/>
                            </a:schemeClr>
                          </a:solidFill>
                          <a:latin typeface="MV Boli" pitchFamily="2" charset="0"/>
                          <a:cs typeface="MV Boli" pitchFamily="2" charset="0"/>
                        </a:rPr>
                        <a:t>Troas </a:t>
                      </a:r>
                      <a:r>
                        <a:rPr lang="en-US" b="1" dirty="0">
                          <a:solidFill>
                            <a:schemeClr val="tx1">
                              <a:lumMod val="50000"/>
                              <a:lumOff val="50000"/>
                            </a:schemeClr>
                          </a:solidFill>
                          <a:latin typeface="+mn-lt"/>
                          <a:cs typeface="+mn-cs"/>
                        </a:rPr>
                        <a:t>r</a:t>
                      </a:r>
                      <a:r>
                        <a:rPr lang="en-US" b="1" dirty="0">
                          <a:solidFill>
                            <a:schemeClr val="tx1">
                              <a:lumMod val="50000"/>
                              <a:lumOff val="50000"/>
                            </a:schemeClr>
                          </a:solidFill>
                        </a:rPr>
                        <a:t>eady to depart on</a:t>
                      </a:r>
                      <a:r>
                        <a:rPr lang="en-US" b="1" baseline="0" dirty="0">
                          <a:solidFill>
                            <a:schemeClr val="tx1">
                              <a:lumMod val="50000"/>
                              <a:lumOff val="50000"/>
                            </a:schemeClr>
                          </a:solidFill>
                        </a:rPr>
                        <a:t> </a:t>
                      </a:r>
                      <a:br>
                        <a:rPr lang="en-US" b="1" baseline="0" dirty="0">
                          <a:solidFill>
                            <a:schemeClr val="tx1">
                              <a:lumMod val="50000"/>
                              <a:lumOff val="50000"/>
                            </a:schemeClr>
                          </a:solidFill>
                        </a:rPr>
                      </a:br>
                      <a:r>
                        <a:rPr lang="en-US" b="1" dirty="0">
                          <a:solidFill>
                            <a:schemeClr val="tx1">
                              <a:lumMod val="50000"/>
                              <a:lumOff val="50000"/>
                            </a:schemeClr>
                          </a:solidFill>
                        </a:rPr>
                        <a:t>the morrow; </a:t>
                      </a:r>
                      <a:r>
                        <a:rPr lang="en-US" b="1" dirty="0" err="1">
                          <a:solidFill>
                            <a:schemeClr val="tx1">
                              <a:lumMod val="50000"/>
                              <a:lumOff val="50000"/>
                            </a:schemeClr>
                          </a:solidFill>
                        </a:rPr>
                        <a:t>Eutychus</a:t>
                      </a:r>
                      <a:r>
                        <a:rPr lang="en-US" b="1" dirty="0">
                          <a:solidFill>
                            <a:schemeClr val="tx1">
                              <a:lumMod val="50000"/>
                              <a:lumOff val="50000"/>
                            </a:schemeClr>
                          </a:solidFill>
                        </a:rPr>
                        <a:t> &amp;</a:t>
                      </a:r>
                      <a:r>
                        <a:rPr lang="en-US" b="1" baseline="0" dirty="0">
                          <a:solidFill>
                            <a:schemeClr val="tx1">
                              <a:lumMod val="50000"/>
                              <a:lumOff val="50000"/>
                            </a:schemeClr>
                          </a:solidFill>
                        </a:rPr>
                        <a:t> his excitement.</a:t>
                      </a: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Troas Day 7</a:t>
                      </a: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4</a:t>
                      </a:r>
                    </a:p>
                    <a:p>
                      <a:r>
                        <a:rPr lang="en-US" b="1" dirty="0">
                          <a:solidFill>
                            <a:schemeClr val="accent3">
                              <a:lumMod val="50000"/>
                            </a:schemeClr>
                          </a:solidFill>
                        </a:rPr>
                        <a:t>Apr 25</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     </a:t>
                      </a:r>
                      <a:r>
                        <a:rPr lang="en-US" b="0" dirty="0">
                          <a:solidFill>
                            <a:schemeClr val="tx1">
                              <a:lumMod val="50000"/>
                              <a:lumOff val="50000"/>
                            </a:schemeClr>
                          </a:solidFill>
                          <a:latin typeface="MV Boli" pitchFamily="2" charset="0"/>
                          <a:cs typeface="MV Boli" pitchFamily="2" charset="0"/>
                        </a:rPr>
                        <a:t>Paul on </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   foot from</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  </a:t>
                      </a:r>
                      <a:r>
                        <a:rPr lang="en-US" b="0" baseline="0" dirty="0">
                          <a:solidFill>
                            <a:schemeClr val="tx1">
                              <a:lumMod val="50000"/>
                              <a:lumOff val="50000"/>
                            </a:schemeClr>
                          </a:solidFill>
                          <a:latin typeface="MV Boli" pitchFamily="2" charset="0"/>
                          <a:cs typeface="MV Boli" pitchFamily="2" charset="0"/>
                        </a:rPr>
                        <a:t> </a:t>
                      </a:r>
                      <a:r>
                        <a:rPr lang="en-US" b="0" dirty="0">
                          <a:solidFill>
                            <a:schemeClr val="tx1">
                              <a:lumMod val="50000"/>
                              <a:lumOff val="50000"/>
                            </a:schemeClr>
                          </a:solidFill>
                          <a:latin typeface="MV Boli" pitchFamily="2" charset="0"/>
                          <a:cs typeface="MV Boli" pitchFamily="2" charset="0"/>
                        </a:rPr>
                        <a:t>Troas</a:t>
                      </a:r>
                      <a:r>
                        <a:rPr lang="en-US" b="0" baseline="0" dirty="0">
                          <a:solidFill>
                            <a:schemeClr val="tx1">
                              <a:lumMod val="50000"/>
                              <a:lumOff val="50000"/>
                            </a:schemeClr>
                          </a:solidFill>
                          <a:latin typeface="MV Boli" pitchFamily="2" charset="0"/>
                          <a:cs typeface="MV Boli" pitchFamily="2" charset="0"/>
                        </a:rPr>
                        <a:t> to   </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a:t>
                      </a:r>
                      <a:r>
                        <a:rPr lang="en-US" b="0" baseline="0" dirty="0" err="1">
                          <a:solidFill>
                            <a:schemeClr val="tx1">
                              <a:lumMod val="50000"/>
                              <a:lumOff val="50000"/>
                            </a:schemeClr>
                          </a:solidFill>
                          <a:latin typeface="MV Boli" pitchFamily="2" charset="0"/>
                          <a:cs typeface="MV Boli" pitchFamily="2" charset="0"/>
                        </a:rPr>
                        <a:t>Assos</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 the</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others</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sail.</a:t>
                      </a:r>
                    </a:p>
                    <a:p>
                      <a:pPr marL="0" marR="0" indent="0" algn="ctr" defTabSz="914400" rtl="0" eaLnBrk="1" fontAlgn="auto" latinLnBrk="0" hangingPunct="1">
                        <a:lnSpc>
                          <a:spcPct val="100000"/>
                        </a:lnSpc>
                        <a:spcBef>
                          <a:spcPts val="0"/>
                        </a:spcBef>
                        <a:spcAft>
                          <a:spcPts val="0"/>
                        </a:spcAft>
                        <a:buClrTx/>
                        <a:buSzTx/>
                        <a:buFontTx/>
                        <a:buNone/>
                        <a:tabLst/>
                        <a:defRPr/>
                      </a:pPr>
                      <a:r>
                        <a:rPr lang="en-US" b="0" baseline="0" dirty="0">
                          <a:solidFill>
                            <a:schemeClr val="tx1">
                              <a:lumMod val="50000"/>
                              <a:lumOff val="50000"/>
                            </a:schemeClr>
                          </a:solidFill>
                          <a:latin typeface="MV Boli" pitchFamily="2" charset="0"/>
                          <a:cs typeface="MV Boli" pitchFamily="2" charset="0"/>
                        </a:rPr>
                        <a:t>Pick up Paul &amp; sail to </a:t>
                      </a:r>
                      <a:r>
                        <a:rPr lang="en-US" b="0" baseline="0" dirty="0" err="1">
                          <a:solidFill>
                            <a:schemeClr val="tx1">
                              <a:lumMod val="50000"/>
                              <a:lumOff val="50000"/>
                            </a:schemeClr>
                          </a:solidFill>
                          <a:latin typeface="MV Boli" pitchFamily="2" charset="0"/>
                          <a:cs typeface="MV Boli" pitchFamily="2" charset="0"/>
                        </a:rPr>
                        <a:t>Mitylene</a:t>
                      </a:r>
                      <a:r>
                        <a:rPr lang="en-US" b="0" baseline="0" dirty="0">
                          <a:solidFill>
                            <a:schemeClr val="tx1">
                              <a:lumMod val="50000"/>
                              <a:lumOff val="50000"/>
                            </a:schemeClr>
                          </a:solidFill>
                          <a:latin typeface="MV Boli" pitchFamily="2" charset="0"/>
                          <a:cs typeface="MV Boli" pitchFamily="2" charset="0"/>
                        </a:rPr>
                        <a:t> </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a:t>
                      </a:r>
                      <a:r>
                        <a:rPr lang="en-US" sz="1600" b="0" baseline="0" dirty="0">
                          <a:solidFill>
                            <a:schemeClr val="tx1">
                              <a:lumMod val="50000"/>
                              <a:lumOff val="50000"/>
                            </a:schemeClr>
                          </a:solidFill>
                          <a:latin typeface="MV Boli" pitchFamily="2" charset="0"/>
                          <a:cs typeface="MV Boli" pitchFamily="2" charset="0"/>
                        </a:rPr>
                        <a:t>40 miles</a:t>
                      </a:r>
                      <a:r>
                        <a:rPr lang="en-US" b="0" baseline="0" dirty="0">
                          <a:solidFill>
                            <a:schemeClr val="tx1">
                              <a:lumMod val="50000"/>
                              <a:lumOff val="50000"/>
                            </a:schemeClr>
                          </a:solidFill>
                          <a:latin typeface="MV Boli" pitchFamily="2" charset="0"/>
                          <a:cs typeface="MV Boli" pitchFamily="2" charset="0"/>
                        </a:rPr>
                        <a:t>].</a:t>
                      </a:r>
                      <a:br>
                        <a:rPr lang="en-US" b="0" dirty="0">
                          <a:solidFill>
                            <a:schemeClr val="tx1">
                              <a:lumMod val="50000"/>
                              <a:lumOff val="50000"/>
                            </a:schemeClr>
                          </a:solidFill>
                          <a:latin typeface="MV Boli" pitchFamily="2" charset="0"/>
                          <a:cs typeface="MV Boli" pitchFamily="2" charset="0"/>
                        </a:rPr>
                      </a:br>
                      <a:endParaRPr lang="en-US" b="0" dirty="0">
                        <a:solidFill>
                          <a:schemeClr val="tx1">
                            <a:lumMod val="50000"/>
                            <a:lumOff val="50000"/>
                          </a:schemeClr>
                        </a:solidFill>
                        <a:latin typeface="MV Boli" pitchFamily="2" charset="0"/>
                        <a:cs typeface="MV Boli"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16  </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5</a:t>
                      </a:r>
                    </a:p>
                    <a:p>
                      <a:r>
                        <a:rPr lang="en-US" b="1" dirty="0">
                          <a:solidFill>
                            <a:schemeClr val="accent3">
                              <a:lumMod val="50000"/>
                            </a:schemeClr>
                          </a:solidFill>
                        </a:rPr>
                        <a:t>Apr 26</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chemeClr val="tx1">
                              <a:lumMod val="50000"/>
                              <a:lumOff val="50000"/>
                            </a:schemeClr>
                          </a:solidFill>
                          <a:latin typeface="MV Boli" pitchFamily="2" charset="0"/>
                          <a:cs typeface="MV Boli" pitchFamily="2" charset="0"/>
                        </a:rPr>
                        <a:t>70 mi from </a:t>
                      </a:r>
                      <a:r>
                        <a:rPr lang="en-US" b="0" dirty="0" err="1">
                          <a:solidFill>
                            <a:schemeClr val="tx1">
                              <a:lumMod val="50000"/>
                              <a:lumOff val="50000"/>
                            </a:schemeClr>
                          </a:solidFill>
                          <a:latin typeface="MV Boli" pitchFamily="2" charset="0"/>
                          <a:cs typeface="MV Boli" pitchFamily="2" charset="0"/>
                        </a:rPr>
                        <a:t>Mitylene</a:t>
                      </a:r>
                      <a:r>
                        <a:rPr lang="en-US" b="0" dirty="0">
                          <a:solidFill>
                            <a:schemeClr val="tx1">
                              <a:lumMod val="50000"/>
                              <a:lumOff val="50000"/>
                            </a:schemeClr>
                          </a:solidFill>
                          <a:latin typeface="MV Boli" pitchFamily="2" charset="0"/>
                          <a:cs typeface="MV Boli" pitchFamily="2" charset="0"/>
                        </a:rPr>
                        <a:t> to</a:t>
                      </a:r>
                    </a:p>
                    <a:p>
                      <a:pPr algn="ctr"/>
                      <a:r>
                        <a:rPr lang="en-US" b="0" dirty="0">
                          <a:solidFill>
                            <a:schemeClr val="tx1">
                              <a:lumMod val="50000"/>
                              <a:lumOff val="50000"/>
                            </a:schemeClr>
                          </a:solidFill>
                          <a:latin typeface="MV Boli" pitchFamily="2" charset="0"/>
                          <a:cs typeface="MV Boli" pitchFamily="2" charset="0"/>
                        </a:rPr>
                        <a:t>arrive at Chios the NEXT day.</a:t>
                      </a:r>
                      <a:endParaRPr lang="en-US" b="1" dirty="0">
                        <a:solidFill>
                          <a:schemeClr val="tx1">
                            <a:lumMod val="50000"/>
                            <a:lumOff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6</a:t>
                      </a:r>
                    </a:p>
                    <a:p>
                      <a:r>
                        <a:rPr lang="en-US" b="1" dirty="0">
                          <a:solidFill>
                            <a:schemeClr val="accent3">
                              <a:lumMod val="50000"/>
                            </a:schemeClr>
                          </a:solidFill>
                        </a:rPr>
                        <a:t>Apr 27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chemeClr val="tx1">
                              <a:lumMod val="50000"/>
                              <a:lumOff val="50000"/>
                            </a:schemeClr>
                          </a:solidFill>
                          <a:latin typeface="MV Boli" pitchFamily="2" charset="0"/>
                          <a:cs typeface="MV Boli" pitchFamily="2" charset="0"/>
                        </a:rPr>
                        <a:t>70 mi from Chios to</a:t>
                      </a:r>
                    </a:p>
                    <a:p>
                      <a:pPr algn="ctr"/>
                      <a:r>
                        <a:rPr lang="en-US" b="0" dirty="0">
                          <a:solidFill>
                            <a:schemeClr val="tx1">
                              <a:lumMod val="50000"/>
                              <a:lumOff val="50000"/>
                            </a:schemeClr>
                          </a:solidFill>
                          <a:latin typeface="MV Boli" pitchFamily="2" charset="0"/>
                          <a:cs typeface="MV Boli" pitchFamily="2" charset="0"/>
                        </a:rPr>
                        <a:t>arrive at Samos</a:t>
                      </a:r>
                      <a:r>
                        <a:rPr lang="en-US" b="0" baseline="0" dirty="0">
                          <a:solidFill>
                            <a:schemeClr val="tx1">
                              <a:lumMod val="50000"/>
                              <a:lumOff val="50000"/>
                            </a:schemeClr>
                          </a:solidFill>
                          <a:latin typeface="MV Boli" pitchFamily="2" charset="0"/>
                          <a:cs typeface="MV Boli" pitchFamily="2" charset="0"/>
                        </a:rPr>
                        <a:t> &amp; tarry at </a:t>
                      </a:r>
                      <a:r>
                        <a:rPr lang="en-US" b="0" baseline="0" dirty="0" err="1">
                          <a:solidFill>
                            <a:schemeClr val="tx1">
                              <a:lumMod val="50000"/>
                              <a:lumOff val="50000"/>
                            </a:schemeClr>
                          </a:solidFill>
                          <a:latin typeface="MV Boli" pitchFamily="2" charset="0"/>
                          <a:cs typeface="MV Boli" pitchFamily="2" charset="0"/>
                        </a:rPr>
                        <a:t>Trogyllium</a:t>
                      </a:r>
                      <a:r>
                        <a:rPr lang="en-US" b="0" dirty="0">
                          <a:solidFill>
                            <a:schemeClr val="tx1">
                              <a:lumMod val="50000"/>
                              <a:lumOff val="50000"/>
                            </a:schemeClr>
                          </a:solidFill>
                          <a:latin typeface="MV Boli" pitchFamily="2" charset="0"/>
                          <a:cs typeface="MV Boli" pitchFamily="2" charset="0"/>
                        </a:rPr>
                        <a:t> the </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NEXT day.</a:t>
                      </a:r>
                      <a:endParaRPr lang="en-US" b="1" dirty="0">
                        <a:solidFill>
                          <a:schemeClr val="tx1">
                            <a:lumMod val="50000"/>
                            <a:lumOff val="50000"/>
                          </a:schemeClr>
                        </a:solidFill>
                      </a:endParaRPr>
                    </a:p>
                    <a:p>
                      <a:r>
                        <a:rPr lang="en-US" b="1" dirty="0">
                          <a:solidFill>
                            <a:schemeClr val="accent3">
                              <a:lumMod val="50000"/>
                            </a:schemeClr>
                          </a:solidFill>
                        </a:rPr>
                        <a:t>Omer #18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7</a:t>
                      </a:r>
                    </a:p>
                    <a:p>
                      <a:r>
                        <a:rPr lang="en-US" b="1" dirty="0">
                          <a:solidFill>
                            <a:schemeClr val="accent3">
                              <a:lumMod val="50000"/>
                            </a:schemeClr>
                          </a:solidFill>
                        </a:rPr>
                        <a:t>Apr 28</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chemeClr val="tx2">
                              <a:lumMod val="75000"/>
                            </a:schemeClr>
                          </a:solidFill>
                          <a:latin typeface="MV Boli" pitchFamily="2" charset="0"/>
                          <a:cs typeface="MV Boli" pitchFamily="2" charset="0"/>
                        </a:rPr>
                        <a:t>45 mi from </a:t>
                      </a:r>
                      <a:r>
                        <a:rPr lang="en-US" b="0" baseline="0" dirty="0" err="1">
                          <a:solidFill>
                            <a:schemeClr val="tx2">
                              <a:lumMod val="75000"/>
                            </a:schemeClr>
                          </a:solidFill>
                          <a:latin typeface="MV Boli" pitchFamily="2" charset="0"/>
                          <a:cs typeface="MV Boli" pitchFamily="2" charset="0"/>
                        </a:rPr>
                        <a:t>Trogyllium</a:t>
                      </a:r>
                      <a:r>
                        <a:rPr lang="en-US" b="0" baseline="0" dirty="0">
                          <a:solidFill>
                            <a:schemeClr val="tx2">
                              <a:lumMod val="75000"/>
                            </a:schemeClr>
                          </a:solidFill>
                          <a:latin typeface="MV Boli" pitchFamily="2" charset="0"/>
                          <a:cs typeface="MV Boli" pitchFamily="2" charset="0"/>
                        </a:rPr>
                        <a:t> &amp; arrive</a:t>
                      </a:r>
                      <a:r>
                        <a:rPr lang="en-US" b="0" dirty="0">
                          <a:solidFill>
                            <a:schemeClr val="tx2">
                              <a:lumMod val="75000"/>
                            </a:schemeClr>
                          </a:solidFill>
                          <a:latin typeface="MV Boli" pitchFamily="2" charset="0"/>
                          <a:cs typeface="MV Boli" pitchFamily="2" charset="0"/>
                        </a:rPr>
                        <a:t> the NEXT day </a:t>
                      </a:r>
                      <a:br>
                        <a:rPr lang="en-US" b="0" dirty="0">
                          <a:solidFill>
                            <a:schemeClr val="tx2">
                              <a:lumMod val="75000"/>
                            </a:schemeClr>
                          </a:solidFill>
                          <a:latin typeface="MV Boli" pitchFamily="2" charset="0"/>
                          <a:cs typeface="MV Boli" pitchFamily="2" charset="0"/>
                        </a:rPr>
                      </a:br>
                      <a:r>
                        <a:rPr lang="en-US" b="0" dirty="0">
                          <a:solidFill>
                            <a:schemeClr val="tx2">
                              <a:lumMod val="75000"/>
                            </a:schemeClr>
                          </a:solidFill>
                          <a:latin typeface="MV Boli" pitchFamily="2" charset="0"/>
                          <a:cs typeface="MV Boli" pitchFamily="2" charset="0"/>
                        </a:rPr>
                        <a:t>at Miletus.</a:t>
                      </a:r>
                    </a:p>
                    <a:p>
                      <a:pPr algn="ctr"/>
                      <a:endParaRPr lang="en-US" b="0" dirty="0">
                        <a:solidFill>
                          <a:schemeClr val="tx2">
                            <a:lumMod val="75000"/>
                          </a:schemeClr>
                        </a:solidFill>
                        <a:latin typeface="MV Boli" pitchFamily="2" charset="0"/>
                        <a:cs typeface="MV Boli" pitchFamily="2" charset="0"/>
                      </a:endParaRPr>
                    </a:p>
                    <a:p>
                      <a:pPr algn="ctr"/>
                      <a:endParaRPr lang="en-US" b="0" dirty="0">
                        <a:solidFill>
                          <a:schemeClr val="tx2">
                            <a:lumMod val="75000"/>
                          </a:schemeClr>
                        </a:solidFill>
                        <a:latin typeface="MV Boli" pitchFamily="2" charset="0"/>
                        <a:cs typeface="MV Boli" pitchFamily="2" charset="0"/>
                      </a:endParaRPr>
                    </a:p>
                    <a:p>
                      <a:pPr algn="ctr"/>
                      <a:endParaRPr lang="en-US" b="1" dirty="0">
                        <a:solidFill>
                          <a:schemeClr val="accent3">
                            <a:lumMod val="50000"/>
                          </a:schemeClr>
                        </a:solidFill>
                      </a:endParaRPr>
                    </a:p>
                    <a:p>
                      <a:r>
                        <a:rPr lang="en-US" b="1" dirty="0">
                          <a:solidFill>
                            <a:schemeClr val="accent3">
                              <a:lumMod val="50000"/>
                            </a:schemeClr>
                          </a:solidFill>
                        </a:rPr>
                        <a:t>Omer #19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8</a:t>
                      </a:r>
                    </a:p>
                    <a:p>
                      <a:r>
                        <a:rPr lang="en-US" b="1" dirty="0">
                          <a:solidFill>
                            <a:schemeClr val="accent3">
                              <a:lumMod val="50000"/>
                            </a:schemeClr>
                          </a:solidFill>
                        </a:rPr>
                        <a:t>Apr 27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9</a:t>
                      </a:r>
                    </a:p>
                    <a:p>
                      <a:r>
                        <a:rPr lang="en-US" b="1" dirty="0">
                          <a:solidFill>
                            <a:schemeClr val="accent3">
                              <a:lumMod val="50000"/>
                            </a:schemeClr>
                          </a:solidFill>
                        </a:rPr>
                        <a:t>Apr 28</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88</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pic>
        <p:nvPicPr>
          <p:cNvPr id="19" name="Picture 2" descr="C:\Users\Rae\Desktop\ship 1b small.png"/>
          <p:cNvPicPr>
            <a:picLocks noChangeAspect="1" noChangeArrowheads="1"/>
          </p:cNvPicPr>
          <p:nvPr/>
        </p:nvPicPr>
        <p:blipFill>
          <a:blip r:embed="rId3"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flipH="1">
            <a:off x="2055944" y="4055264"/>
            <a:ext cx="787401" cy="823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Rae\Desktop\walking clip art.png"/>
          <p:cNvPicPr>
            <a:picLocks noChangeAspect="1" noChangeArrowheads="1"/>
          </p:cNvPicPr>
          <p:nvPr/>
        </p:nvPicPr>
        <p:blipFill>
          <a:blip r:embed="rId4"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965919" y="3070905"/>
            <a:ext cx="488950" cy="71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63676" y="5326060"/>
            <a:ext cx="3084627" cy="923330"/>
          </a:xfrm>
          <a:prstGeom prst="rect">
            <a:avLst/>
          </a:prstGeom>
          <a:solidFill>
            <a:schemeClr val="accent5">
              <a:lumMod val="40000"/>
              <a:lumOff val="60000"/>
            </a:schemeClr>
          </a:solidFill>
        </p:spPr>
        <p:txBody>
          <a:bodyPr wrap="square" rtlCol="0">
            <a:spAutoFit/>
          </a:bodyPr>
          <a:lstStyle/>
          <a:p>
            <a:pPr algn="ctr"/>
            <a:r>
              <a:rPr lang="en-US" b="1" dirty="0">
                <a:solidFill>
                  <a:srgbClr val="002060"/>
                </a:solidFill>
              </a:rPr>
              <a:t>Sailing</a:t>
            </a:r>
            <a:r>
              <a:rPr lang="en-US" dirty="0">
                <a:solidFill>
                  <a:srgbClr val="002060"/>
                </a:solidFill>
              </a:rPr>
              <a:t>:  45 mi to Miletus @ 7.5 mph =  6 Hrs.  Leaving at dawn = noon arrival.</a:t>
            </a:r>
          </a:p>
        </p:txBody>
      </p:sp>
      <p:pic>
        <p:nvPicPr>
          <p:cNvPr id="16" name="Picture 2" descr="C:\Users\Rae\Desktop\ship 1b small.png"/>
          <p:cNvPicPr>
            <a:picLocks noChangeAspect="1" noChangeArrowheads="1"/>
          </p:cNvPicPr>
          <p:nvPr/>
        </p:nvPicPr>
        <p:blipFill>
          <a:blip r:embed="rId3"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flipH="1">
            <a:off x="3689903" y="3070905"/>
            <a:ext cx="787401" cy="8234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Rae\Desktop\ship 1b small.png"/>
          <p:cNvPicPr>
            <a:picLocks noChangeAspect="1" noChangeArrowheads="1"/>
          </p:cNvPicPr>
          <p:nvPr/>
        </p:nvPicPr>
        <p:blipFill>
          <a:blip r:embed="rId3"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flipH="1">
            <a:off x="5335438" y="3036869"/>
            <a:ext cx="787401" cy="823426"/>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8629225" y="4526715"/>
            <a:ext cx="3119079" cy="705042"/>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20:15c   </a:t>
            </a:r>
            <a:r>
              <a:rPr lang="en-US" sz="2000" b="1" dirty="0">
                <a:solidFill>
                  <a:srgbClr val="A50021"/>
                </a:solidFill>
              </a:rPr>
              <a:t>the next day </a:t>
            </a:r>
            <a:r>
              <a:rPr lang="en-US" sz="2000" dirty="0"/>
              <a:t>we came to </a:t>
            </a:r>
            <a:r>
              <a:rPr lang="en-US" sz="2000" b="1" dirty="0">
                <a:solidFill>
                  <a:srgbClr val="A50021"/>
                </a:solidFill>
              </a:rPr>
              <a:t>Miletus.</a:t>
            </a:r>
            <a:endParaRPr lang="en-US" sz="1800" dirty="0"/>
          </a:p>
        </p:txBody>
      </p:sp>
      <p:pic>
        <p:nvPicPr>
          <p:cNvPr id="18" name="Picture 3"/>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8629225" y="1516907"/>
            <a:ext cx="3119079" cy="2870490"/>
          </a:xfrm>
          <a:prstGeom prst="rect">
            <a:avLst/>
          </a:prstGeom>
          <a:no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5" name="Picture 2" descr="C:\Users\Rae\Desktop\ship 1b smal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6992588" y="3061944"/>
            <a:ext cx="787401" cy="82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522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1000"/>
                                        <p:tgtEl>
                                          <p:spTgt spid="14">
                                            <p:txEl>
                                              <p:pRg st="0" end="0"/>
                                            </p:txEl>
                                          </p:spTgt>
                                        </p:tgtEl>
                                      </p:cBhvr>
                                    </p:animEffect>
                                  </p:childTnLst>
                                </p:cTn>
                              </p:par>
                            </p:childTnLst>
                          </p:cTn>
                        </p:par>
                        <p:par>
                          <p:cTn id="8" fill="hold">
                            <p:stCondLst>
                              <p:cond delay="2000"/>
                            </p:stCondLst>
                            <p:childTnLst>
                              <p:par>
                                <p:cTn id="9" presetID="16" presetClass="entr" presetSubtype="21"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731908551"/>
              </p:ext>
            </p:extLst>
          </p:nvPr>
        </p:nvGraphicFramePr>
        <p:xfrm>
          <a:off x="385905" y="719664"/>
          <a:ext cx="11452630" cy="586401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2813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pPr algn="l"/>
                      <a:r>
                        <a:rPr lang="en-US" b="1" dirty="0">
                          <a:solidFill>
                            <a:schemeClr val="accent2">
                              <a:lumMod val="50000"/>
                            </a:schemeClr>
                          </a:solidFill>
                        </a:rPr>
                        <a:t>Abib 26</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15</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27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16</a:t>
                      </a:r>
                    </a:p>
                    <a:p>
                      <a:r>
                        <a:rPr lang="en-US" b="1" dirty="0">
                          <a:solidFill>
                            <a:schemeClr val="accent3">
                              <a:lumMod val="50000"/>
                            </a:schemeClr>
                          </a:solidFill>
                        </a:rPr>
                        <a:t>Omer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28</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17</a:t>
                      </a:r>
                    </a:p>
                    <a:p>
                      <a:r>
                        <a:rPr lang="en-US" b="1" dirty="0">
                          <a:solidFill>
                            <a:schemeClr val="accent3">
                              <a:lumMod val="50000"/>
                            </a:schemeClr>
                          </a:solidFill>
                        </a:rPr>
                        <a:t>Omer #10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29</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18</a:t>
                      </a:r>
                    </a:p>
                    <a:p>
                      <a:r>
                        <a:rPr lang="en-US" b="1" dirty="0">
                          <a:solidFill>
                            <a:schemeClr val="accent3">
                              <a:lumMod val="50000"/>
                            </a:schemeClr>
                          </a:solidFill>
                        </a:rPr>
                        <a:t>Omer #11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solidFill>
                            <a:schemeClr val="accent2">
                              <a:lumMod val="50000"/>
                            </a:schemeClr>
                          </a:solidFill>
                        </a:rPr>
                        <a:t>Abib 30</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Apr 21</a:t>
                      </a:r>
                    </a:p>
                    <a:p>
                      <a:r>
                        <a:rPr lang="en-US" b="1" dirty="0">
                          <a:solidFill>
                            <a:schemeClr val="accent3">
                              <a:lumMod val="50000"/>
                            </a:schemeClr>
                          </a:solidFill>
                        </a:rPr>
                        <a:t>Omer #12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baseline="0" dirty="0">
                          <a:solidFill>
                            <a:schemeClr val="accent5">
                              <a:lumMod val="50000"/>
                            </a:schemeClr>
                          </a:solidFill>
                        </a:rPr>
                        <a:t>Zif 1 </a:t>
                      </a:r>
                    </a:p>
                    <a:p>
                      <a:r>
                        <a:rPr lang="en-US" b="1" dirty="0">
                          <a:solidFill>
                            <a:schemeClr val="accent3">
                              <a:lumMod val="50000"/>
                            </a:schemeClr>
                          </a:solidFill>
                        </a:rPr>
                        <a:t>Apr 22</a:t>
                      </a:r>
                    </a:p>
                    <a:p>
                      <a:r>
                        <a:rPr lang="en-US" b="1" dirty="0">
                          <a:solidFill>
                            <a:schemeClr val="accent3">
                              <a:lumMod val="50000"/>
                            </a:schemeClr>
                          </a:solidFill>
                        </a:rPr>
                        <a:t>Omer #13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 </a:t>
                      </a:r>
                    </a:p>
                    <a:p>
                      <a:r>
                        <a:rPr lang="en-US" b="1" dirty="0">
                          <a:solidFill>
                            <a:schemeClr val="accent3">
                              <a:lumMod val="50000"/>
                            </a:schemeClr>
                          </a:solidFill>
                        </a:rPr>
                        <a:t>Apr 23</a:t>
                      </a:r>
                    </a:p>
                    <a:p>
                      <a:r>
                        <a:rPr lang="en-US" b="1" dirty="0">
                          <a:solidFill>
                            <a:schemeClr val="accent3">
                              <a:lumMod val="50000"/>
                            </a:schemeClr>
                          </a:solidFill>
                        </a:rPr>
                        <a:t>Omer #14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3</a:t>
                      </a:r>
                    </a:p>
                    <a:p>
                      <a:r>
                        <a:rPr lang="en-US" b="1" dirty="0">
                          <a:solidFill>
                            <a:schemeClr val="accent3">
                              <a:lumMod val="50000"/>
                            </a:schemeClr>
                          </a:solidFill>
                        </a:rPr>
                        <a:t>Apr 22</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Acts 20:7</a:t>
                      </a:r>
                      <a:endParaRPr lang="en-US" b="1" dirty="0">
                        <a:solidFill>
                          <a:schemeClr val="accent3">
                            <a:lumMod val="50000"/>
                          </a:schemeClr>
                        </a:solidFill>
                      </a:endParaRPr>
                    </a:p>
                    <a:p>
                      <a:r>
                        <a:rPr lang="en-US" b="1" dirty="0">
                          <a:solidFill>
                            <a:schemeClr val="tx1">
                              <a:lumMod val="50000"/>
                              <a:lumOff val="50000"/>
                            </a:schemeClr>
                          </a:solidFill>
                        </a:rPr>
                        <a:t>Paul’s sermon all night long till dawn in </a:t>
                      </a:r>
                      <a:r>
                        <a:rPr lang="en-US" b="0" dirty="0">
                          <a:solidFill>
                            <a:schemeClr val="tx2">
                              <a:lumMod val="75000"/>
                            </a:schemeClr>
                          </a:solidFill>
                          <a:latin typeface="MV Boli" pitchFamily="2" charset="0"/>
                          <a:cs typeface="MV Boli" pitchFamily="2" charset="0"/>
                        </a:rPr>
                        <a:t>Troas </a:t>
                      </a:r>
                      <a:r>
                        <a:rPr lang="en-US" b="1" dirty="0">
                          <a:solidFill>
                            <a:schemeClr val="tx1">
                              <a:lumMod val="50000"/>
                              <a:lumOff val="50000"/>
                            </a:schemeClr>
                          </a:solidFill>
                          <a:latin typeface="+mn-lt"/>
                          <a:cs typeface="+mn-cs"/>
                        </a:rPr>
                        <a:t>r</a:t>
                      </a:r>
                      <a:r>
                        <a:rPr lang="en-US" b="1" dirty="0">
                          <a:solidFill>
                            <a:schemeClr val="tx1">
                              <a:lumMod val="50000"/>
                              <a:lumOff val="50000"/>
                            </a:schemeClr>
                          </a:solidFill>
                        </a:rPr>
                        <a:t>eady to depart on</a:t>
                      </a:r>
                      <a:r>
                        <a:rPr lang="en-US" b="1" baseline="0" dirty="0">
                          <a:solidFill>
                            <a:schemeClr val="tx1">
                              <a:lumMod val="50000"/>
                              <a:lumOff val="50000"/>
                            </a:schemeClr>
                          </a:solidFill>
                        </a:rPr>
                        <a:t> </a:t>
                      </a:r>
                      <a:br>
                        <a:rPr lang="en-US" b="1" baseline="0" dirty="0">
                          <a:solidFill>
                            <a:schemeClr val="tx1">
                              <a:lumMod val="50000"/>
                              <a:lumOff val="50000"/>
                            </a:schemeClr>
                          </a:solidFill>
                        </a:rPr>
                      </a:br>
                      <a:r>
                        <a:rPr lang="en-US" b="1" dirty="0">
                          <a:solidFill>
                            <a:schemeClr val="tx1">
                              <a:lumMod val="50000"/>
                              <a:lumOff val="50000"/>
                            </a:schemeClr>
                          </a:solidFill>
                        </a:rPr>
                        <a:t>the morrow; </a:t>
                      </a:r>
                      <a:r>
                        <a:rPr lang="en-US" b="1" dirty="0" err="1">
                          <a:solidFill>
                            <a:schemeClr val="tx1">
                              <a:lumMod val="50000"/>
                              <a:lumOff val="50000"/>
                            </a:schemeClr>
                          </a:solidFill>
                        </a:rPr>
                        <a:t>Eutychus</a:t>
                      </a:r>
                      <a:r>
                        <a:rPr lang="en-US" b="1" dirty="0">
                          <a:solidFill>
                            <a:schemeClr val="tx1">
                              <a:lumMod val="50000"/>
                              <a:lumOff val="50000"/>
                            </a:schemeClr>
                          </a:solidFill>
                        </a:rPr>
                        <a:t> &amp;</a:t>
                      </a:r>
                      <a:r>
                        <a:rPr lang="en-US" b="1" baseline="0" dirty="0">
                          <a:solidFill>
                            <a:schemeClr val="tx1">
                              <a:lumMod val="50000"/>
                              <a:lumOff val="50000"/>
                            </a:schemeClr>
                          </a:solidFill>
                        </a:rPr>
                        <a:t> his excitement</a:t>
                      </a: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Troas Day 7</a:t>
                      </a: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4</a:t>
                      </a:r>
                    </a:p>
                    <a:p>
                      <a:r>
                        <a:rPr lang="en-US" b="1" dirty="0">
                          <a:solidFill>
                            <a:schemeClr val="accent3">
                              <a:lumMod val="50000"/>
                            </a:schemeClr>
                          </a:solidFill>
                        </a:rPr>
                        <a:t>Apr 23</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75000"/>
                            </a:schemeClr>
                          </a:solidFill>
                          <a:latin typeface="MV Boli" pitchFamily="2" charset="0"/>
                          <a:cs typeface="MV Boli" pitchFamily="2" charset="0"/>
                        </a:rPr>
                        <a:t>     </a:t>
                      </a:r>
                      <a:r>
                        <a:rPr lang="en-US" b="0" dirty="0">
                          <a:solidFill>
                            <a:schemeClr val="tx1">
                              <a:lumMod val="50000"/>
                              <a:lumOff val="50000"/>
                            </a:schemeClr>
                          </a:solidFill>
                          <a:latin typeface="MV Boli" pitchFamily="2" charset="0"/>
                          <a:cs typeface="MV Boli" pitchFamily="2" charset="0"/>
                        </a:rPr>
                        <a:t>Paul on </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   foot from</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  </a:t>
                      </a:r>
                      <a:r>
                        <a:rPr lang="en-US" b="0" baseline="0" dirty="0">
                          <a:solidFill>
                            <a:schemeClr val="tx1">
                              <a:lumMod val="50000"/>
                              <a:lumOff val="50000"/>
                            </a:schemeClr>
                          </a:solidFill>
                          <a:latin typeface="MV Boli" pitchFamily="2" charset="0"/>
                          <a:cs typeface="MV Boli" pitchFamily="2" charset="0"/>
                        </a:rPr>
                        <a:t> </a:t>
                      </a:r>
                      <a:r>
                        <a:rPr lang="en-US" b="0" dirty="0">
                          <a:solidFill>
                            <a:schemeClr val="tx1">
                              <a:lumMod val="50000"/>
                              <a:lumOff val="50000"/>
                            </a:schemeClr>
                          </a:solidFill>
                          <a:latin typeface="MV Boli" pitchFamily="2" charset="0"/>
                          <a:cs typeface="MV Boli" pitchFamily="2" charset="0"/>
                        </a:rPr>
                        <a:t>Troas</a:t>
                      </a:r>
                      <a:r>
                        <a:rPr lang="en-US" b="0" baseline="0" dirty="0">
                          <a:solidFill>
                            <a:schemeClr val="tx1">
                              <a:lumMod val="50000"/>
                              <a:lumOff val="50000"/>
                            </a:schemeClr>
                          </a:solidFill>
                          <a:latin typeface="MV Boli" pitchFamily="2" charset="0"/>
                          <a:cs typeface="MV Boli" pitchFamily="2" charset="0"/>
                        </a:rPr>
                        <a:t> to   </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a:t>
                      </a:r>
                      <a:r>
                        <a:rPr lang="en-US" b="0" baseline="0" dirty="0" err="1">
                          <a:solidFill>
                            <a:schemeClr val="tx1">
                              <a:lumMod val="50000"/>
                              <a:lumOff val="50000"/>
                            </a:schemeClr>
                          </a:solidFill>
                          <a:latin typeface="MV Boli" pitchFamily="2" charset="0"/>
                          <a:cs typeface="MV Boli" pitchFamily="2" charset="0"/>
                        </a:rPr>
                        <a:t>Assos</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 the</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others</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        sail.</a:t>
                      </a:r>
                    </a:p>
                    <a:p>
                      <a:pPr marL="0" marR="0" indent="0" algn="ctr" defTabSz="914400" rtl="0" eaLnBrk="1" fontAlgn="auto" latinLnBrk="0" hangingPunct="1">
                        <a:lnSpc>
                          <a:spcPct val="100000"/>
                        </a:lnSpc>
                        <a:spcBef>
                          <a:spcPts val="0"/>
                        </a:spcBef>
                        <a:spcAft>
                          <a:spcPts val="0"/>
                        </a:spcAft>
                        <a:buClrTx/>
                        <a:buSzTx/>
                        <a:buFontTx/>
                        <a:buNone/>
                        <a:tabLst/>
                        <a:defRPr/>
                      </a:pPr>
                      <a:r>
                        <a:rPr lang="en-US" b="0" baseline="0" dirty="0">
                          <a:solidFill>
                            <a:schemeClr val="tx1">
                              <a:lumMod val="50000"/>
                              <a:lumOff val="50000"/>
                            </a:schemeClr>
                          </a:solidFill>
                          <a:latin typeface="MV Boli" pitchFamily="2" charset="0"/>
                          <a:cs typeface="MV Boli" pitchFamily="2" charset="0"/>
                        </a:rPr>
                        <a:t>Pick up Paul &amp; sail to </a:t>
                      </a:r>
                      <a:r>
                        <a:rPr lang="en-US" b="0" baseline="0" dirty="0" err="1">
                          <a:solidFill>
                            <a:schemeClr val="tx1">
                              <a:lumMod val="50000"/>
                              <a:lumOff val="50000"/>
                            </a:schemeClr>
                          </a:solidFill>
                          <a:latin typeface="MV Boli" pitchFamily="2" charset="0"/>
                          <a:cs typeface="MV Boli" pitchFamily="2" charset="0"/>
                        </a:rPr>
                        <a:t>Mitylene</a:t>
                      </a:r>
                      <a:r>
                        <a:rPr lang="en-US" b="0" baseline="0" dirty="0">
                          <a:solidFill>
                            <a:schemeClr val="tx1">
                              <a:lumMod val="50000"/>
                              <a:lumOff val="50000"/>
                            </a:schemeClr>
                          </a:solidFill>
                          <a:latin typeface="MV Boli" pitchFamily="2" charset="0"/>
                          <a:cs typeface="MV Boli" pitchFamily="2" charset="0"/>
                        </a:rPr>
                        <a:t> </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a:t>
                      </a:r>
                      <a:r>
                        <a:rPr lang="en-US" sz="1600" b="0" baseline="0" dirty="0">
                          <a:solidFill>
                            <a:schemeClr val="tx1">
                              <a:lumMod val="50000"/>
                              <a:lumOff val="50000"/>
                            </a:schemeClr>
                          </a:solidFill>
                          <a:latin typeface="MV Boli" pitchFamily="2" charset="0"/>
                          <a:cs typeface="MV Boli" pitchFamily="2" charset="0"/>
                        </a:rPr>
                        <a:t>40 miles</a:t>
                      </a:r>
                      <a:r>
                        <a:rPr lang="en-US" b="0" baseline="0" dirty="0">
                          <a:solidFill>
                            <a:schemeClr val="tx1">
                              <a:lumMod val="50000"/>
                              <a:lumOff val="50000"/>
                            </a:schemeClr>
                          </a:solidFill>
                          <a:latin typeface="MV Boli" pitchFamily="2" charset="0"/>
                          <a:cs typeface="MV Boli" pitchFamily="2" charset="0"/>
                        </a:rPr>
                        <a:t>]</a:t>
                      </a:r>
                      <a:br>
                        <a:rPr lang="en-US" b="0" dirty="0">
                          <a:solidFill>
                            <a:schemeClr val="tx1">
                              <a:lumMod val="50000"/>
                              <a:lumOff val="50000"/>
                            </a:schemeClr>
                          </a:solidFill>
                          <a:latin typeface="MV Boli" pitchFamily="2" charset="0"/>
                          <a:cs typeface="MV Boli" pitchFamily="2" charset="0"/>
                        </a:rPr>
                      </a:b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 16  </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5</a:t>
                      </a:r>
                    </a:p>
                    <a:p>
                      <a:r>
                        <a:rPr lang="en-US" b="1" dirty="0">
                          <a:solidFill>
                            <a:schemeClr val="accent3">
                              <a:lumMod val="50000"/>
                            </a:schemeClr>
                          </a:solidFill>
                        </a:rPr>
                        <a:t>Apr 24</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chemeClr val="tx1">
                              <a:lumMod val="50000"/>
                              <a:lumOff val="50000"/>
                            </a:schemeClr>
                          </a:solidFill>
                          <a:latin typeface="MV Boli" pitchFamily="2" charset="0"/>
                          <a:cs typeface="MV Boli" pitchFamily="2" charset="0"/>
                        </a:rPr>
                        <a:t>70 mi from </a:t>
                      </a:r>
                      <a:r>
                        <a:rPr lang="en-US" b="0" dirty="0" err="1">
                          <a:solidFill>
                            <a:schemeClr val="tx1">
                              <a:lumMod val="50000"/>
                              <a:lumOff val="50000"/>
                            </a:schemeClr>
                          </a:solidFill>
                          <a:latin typeface="MV Boli" pitchFamily="2" charset="0"/>
                          <a:cs typeface="MV Boli" pitchFamily="2" charset="0"/>
                        </a:rPr>
                        <a:t>Mitylene</a:t>
                      </a:r>
                      <a:r>
                        <a:rPr lang="en-US" b="0" dirty="0">
                          <a:solidFill>
                            <a:schemeClr val="tx1">
                              <a:lumMod val="50000"/>
                              <a:lumOff val="50000"/>
                            </a:schemeClr>
                          </a:solidFill>
                          <a:latin typeface="MV Boli" pitchFamily="2" charset="0"/>
                          <a:cs typeface="MV Boli" pitchFamily="2" charset="0"/>
                        </a:rPr>
                        <a:t> to</a:t>
                      </a:r>
                    </a:p>
                    <a:p>
                      <a:pPr algn="ctr"/>
                      <a:r>
                        <a:rPr lang="en-US" b="0" dirty="0">
                          <a:solidFill>
                            <a:schemeClr val="tx1">
                              <a:lumMod val="50000"/>
                              <a:lumOff val="50000"/>
                            </a:schemeClr>
                          </a:solidFill>
                          <a:latin typeface="MV Boli" pitchFamily="2" charset="0"/>
                          <a:cs typeface="MV Boli" pitchFamily="2" charset="0"/>
                        </a:rPr>
                        <a:t>arrive at Chios the NEXT day</a:t>
                      </a:r>
                      <a:endParaRPr lang="en-US" b="1" dirty="0">
                        <a:solidFill>
                          <a:schemeClr val="tx1">
                            <a:lumMod val="50000"/>
                            <a:lumOff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6</a:t>
                      </a:r>
                    </a:p>
                    <a:p>
                      <a:r>
                        <a:rPr lang="en-US" b="1" dirty="0">
                          <a:solidFill>
                            <a:schemeClr val="accent3">
                              <a:lumMod val="50000"/>
                            </a:schemeClr>
                          </a:solidFill>
                        </a:rPr>
                        <a:t>Apr 25</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chemeClr val="tx1">
                              <a:lumMod val="50000"/>
                              <a:lumOff val="50000"/>
                            </a:schemeClr>
                          </a:solidFill>
                          <a:latin typeface="MV Boli" pitchFamily="2" charset="0"/>
                          <a:cs typeface="MV Boli" pitchFamily="2" charset="0"/>
                        </a:rPr>
                        <a:t>70 mi from Chios to</a:t>
                      </a:r>
                    </a:p>
                    <a:p>
                      <a:pPr algn="ctr"/>
                      <a:r>
                        <a:rPr lang="en-US" b="0" dirty="0">
                          <a:solidFill>
                            <a:schemeClr val="tx1">
                              <a:lumMod val="50000"/>
                              <a:lumOff val="50000"/>
                            </a:schemeClr>
                          </a:solidFill>
                          <a:latin typeface="MV Boli" pitchFamily="2" charset="0"/>
                          <a:cs typeface="MV Boli" pitchFamily="2" charset="0"/>
                        </a:rPr>
                        <a:t>arrive at Samos</a:t>
                      </a:r>
                      <a:r>
                        <a:rPr lang="en-US" b="0" baseline="0" dirty="0">
                          <a:solidFill>
                            <a:schemeClr val="tx1">
                              <a:lumMod val="50000"/>
                              <a:lumOff val="50000"/>
                            </a:schemeClr>
                          </a:solidFill>
                          <a:latin typeface="MV Boli" pitchFamily="2" charset="0"/>
                          <a:cs typeface="MV Boli" pitchFamily="2" charset="0"/>
                        </a:rPr>
                        <a:t> &amp; tarry at </a:t>
                      </a:r>
                      <a:r>
                        <a:rPr lang="en-US" b="0" baseline="0" dirty="0" err="1">
                          <a:solidFill>
                            <a:schemeClr val="tx1">
                              <a:lumMod val="50000"/>
                              <a:lumOff val="50000"/>
                            </a:schemeClr>
                          </a:solidFill>
                          <a:latin typeface="MV Boli" pitchFamily="2" charset="0"/>
                          <a:cs typeface="MV Boli" pitchFamily="2" charset="0"/>
                        </a:rPr>
                        <a:t>Trogyllium</a:t>
                      </a:r>
                      <a:r>
                        <a:rPr lang="en-US" b="0" dirty="0">
                          <a:solidFill>
                            <a:schemeClr val="tx1">
                              <a:lumMod val="50000"/>
                              <a:lumOff val="50000"/>
                            </a:schemeClr>
                          </a:solidFill>
                          <a:latin typeface="MV Boli" pitchFamily="2" charset="0"/>
                          <a:cs typeface="MV Boli" pitchFamily="2" charset="0"/>
                        </a:rPr>
                        <a:t> the NEXT day</a:t>
                      </a:r>
                      <a:endParaRPr lang="en-US" b="1" dirty="0">
                        <a:solidFill>
                          <a:schemeClr val="tx1">
                            <a:lumMod val="50000"/>
                            <a:lumOff val="50000"/>
                          </a:schemeClr>
                        </a:solidFill>
                      </a:endParaRPr>
                    </a:p>
                    <a:p>
                      <a:r>
                        <a:rPr lang="en-US" b="1" dirty="0">
                          <a:solidFill>
                            <a:schemeClr val="accent3">
                              <a:lumMod val="50000"/>
                            </a:schemeClr>
                          </a:solidFill>
                        </a:rPr>
                        <a:t>Omer #18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7</a:t>
                      </a:r>
                    </a:p>
                    <a:p>
                      <a:r>
                        <a:rPr lang="en-US" b="1" dirty="0">
                          <a:solidFill>
                            <a:schemeClr val="accent3">
                              <a:lumMod val="50000"/>
                            </a:schemeClr>
                          </a:solidFill>
                        </a:rPr>
                        <a:t>Apr 28</a:t>
                      </a:r>
                    </a:p>
                    <a:p>
                      <a:endParaRPr lang="en-US" b="1" dirty="0">
                        <a:solidFill>
                          <a:schemeClr val="accent3">
                            <a:lumMod val="50000"/>
                          </a:schemeClr>
                        </a:solidFill>
                      </a:endParaRPr>
                    </a:p>
                    <a:p>
                      <a:pPr algn="r"/>
                      <a:r>
                        <a:rPr lang="en-US" b="0" baseline="0" dirty="0">
                          <a:solidFill>
                            <a:schemeClr val="tx2">
                              <a:lumMod val="75000"/>
                            </a:schemeClr>
                          </a:solidFill>
                          <a:latin typeface="MV Boli" pitchFamily="2" charset="0"/>
                          <a:cs typeface="MV Boli" pitchFamily="2" charset="0"/>
                        </a:rPr>
                        <a:t>Arrive</a:t>
                      </a:r>
                      <a:br>
                        <a:rPr lang="en-US" b="0" dirty="0">
                          <a:solidFill>
                            <a:schemeClr val="tx2">
                              <a:lumMod val="75000"/>
                            </a:schemeClr>
                          </a:solidFill>
                          <a:latin typeface="MV Boli" pitchFamily="2" charset="0"/>
                          <a:cs typeface="MV Boli" pitchFamily="2" charset="0"/>
                        </a:rPr>
                      </a:br>
                      <a:r>
                        <a:rPr lang="en-US" b="0" dirty="0">
                          <a:solidFill>
                            <a:schemeClr val="tx2">
                              <a:lumMod val="75000"/>
                            </a:schemeClr>
                          </a:solidFill>
                          <a:latin typeface="MV Boli" pitchFamily="2" charset="0"/>
                          <a:cs typeface="MV Boli" pitchFamily="2" charset="0"/>
                        </a:rPr>
                        <a:t>at Miletus about noon; </a:t>
                      </a:r>
                      <a:r>
                        <a:rPr lang="en-US" sz="1400" b="0" dirty="0">
                          <a:solidFill>
                            <a:schemeClr val="tx2">
                              <a:lumMod val="75000"/>
                            </a:schemeClr>
                          </a:solidFill>
                          <a:latin typeface="MV Boli" pitchFamily="2" charset="0"/>
                          <a:cs typeface="MV Boli" pitchFamily="2" charset="0"/>
                        </a:rPr>
                        <a:t>[2?] </a:t>
                      </a:r>
                      <a:r>
                        <a:rPr lang="en-US" b="0" dirty="0">
                          <a:solidFill>
                            <a:schemeClr val="tx2">
                              <a:lumMod val="75000"/>
                            </a:schemeClr>
                          </a:solidFill>
                          <a:latin typeface="MV Boli" pitchFamily="2" charset="0"/>
                          <a:cs typeface="MV Boli" pitchFamily="2" charset="0"/>
                        </a:rPr>
                        <a:t>delegates </a:t>
                      </a:r>
                      <a:r>
                        <a:rPr lang="en-US" sz="1800" b="0" dirty="0">
                          <a:solidFill>
                            <a:srgbClr val="660033"/>
                          </a:solidFill>
                          <a:latin typeface="MV Boli" pitchFamily="2" charset="0"/>
                          <a:cs typeface="MV Boli" pitchFamily="2" charset="0"/>
                        </a:rPr>
                        <a:t>ferry</a:t>
                      </a:r>
                      <a:r>
                        <a:rPr lang="en-US" b="0" dirty="0">
                          <a:solidFill>
                            <a:srgbClr val="660033"/>
                          </a:solidFill>
                          <a:latin typeface="MV Boli" pitchFamily="2" charset="0"/>
                          <a:cs typeface="MV Boli" pitchFamily="2" charset="0"/>
                        </a:rPr>
                        <a:t> </a:t>
                      </a:r>
                      <a:r>
                        <a:rPr lang="en-US" sz="1600" b="0" dirty="0">
                          <a:solidFill>
                            <a:srgbClr val="660033"/>
                          </a:solidFill>
                          <a:latin typeface="MV Boli" pitchFamily="2" charset="0"/>
                          <a:cs typeface="MV Boli" pitchFamily="2" charset="0"/>
                        </a:rPr>
                        <a:t>10 mi</a:t>
                      </a:r>
                      <a:br>
                        <a:rPr lang="en-US" sz="1600" b="0" dirty="0">
                          <a:solidFill>
                            <a:srgbClr val="660033"/>
                          </a:solidFill>
                          <a:latin typeface="MV Boli" pitchFamily="2" charset="0"/>
                          <a:cs typeface="MV Boli" pitchFamily="2" charset="0"/>
                        </a:rPr>
                      </a:br>
                      <a:r>
                        <a:rPr lang="en-US" b="0" dirty="0">
                          <a:solidFill>
                            <a:schemeClr val="tx2">
                              <a:lumMod val="75000"/>
                            </a:schemeClr>
                          </a:solidFill>
                          <a:latin typeface="MV Boli" pitchFamily="2" charset="0"/>
                          <a:cs typeface="MV Boli" pitchFamily="2" charset="0"/>
                        </a:rPr>
                        <a:t>to</a:t>
                      </a:r>
                      <a:r>
                        <a:rPr lang="en-US" b="0" baseline="0" dirty="0">
                          <a:solidFill>
                            <a:schemeClr val="tx2">
                              <a:lumMod val="75000"/>
                            </a:schemeClr>
                          </a:solidFill>
                          <a:latin typeface="MV Boli" pitchFamily="2" charset="0"/>
                          <a:cs typeface="MV Boli" pitchFamily="2" charset="0"/>
                        </a:rPr>
                        <a:t> </a:t>
                      </a:r>
                      <a:r>
                        <a:rPr lang="en-US" b="0" baseline="0" dirty="0" err="1">
                          <a:solidFill>
                            <a:schemeClr val="tx2">
                              <a:lumMod val="75000"/>
                            </a:schemeClr>
                          </a:solidFill>
                          <a:latin typeface="MV Boli" pitchFamily="2" charset="0"/>
                          <a:cs typeface="MV Boli" pitchFamily="2" charset="0"/>
                        </a:rPr>
                        <a:t>Priene</a:t>
                      </a:r>
                      <a:r>
                        <a:rPr lang="en-US" b="0" baseline="0" dirty="0">
                          <a:solidFill>
                            <a:schemeClr val="tx2">
                              <a:lumMod val="75000"/>
                            </a:schemeClr>
                          </a:solidFill>
                          <a:latin typeface="MV Boli" pitchFamily="2" charset="0"/>
                          <a:cs typeface="MV Boli" pitchFamily="2" charset="0"/>
                        </a:rPr>
                        <a:t>; </a:t>
                      </a:r>
                    </a:p>
                    <a:p>
                      <a:pPr algn="r"/>
                      <a:r>
                        <a:rPr lang="en-US" b="0" baseline="0" dirty="0">
                          <a:solidFill>
                            <a:schemeClr val="tx2">
                              <a:lumMod val="75000"/>
                            </a:schemeClr>
                          </a:solidFill>
                          <a:latin typeface="MV Boli" pitchFamily="2" charset="0"/>
                          <a:cs typeface="MV Boli" pitchFamily="2" charset="0"/>
                        </a:rPr>
                        <a:t>then </a:t>
                      </a:r>
                      <a:r>
                        <a:rPr lang="en-US" b="0" baseline="0" dirty="0">
                          <a:solidFill>
                            <a:srgbClr val="660033"/>
                          </a:solidFill>
                          <a:latin typeface="MV Boli" pitchFamily="2" charset="0"/>
                          <a:cs typeface="MV Boli" pitchFamily="2" charset="0"/>
                        </a:rPr>
                        <a:t>walk </a:t>
                      </a:r>
                      <a:br>
                        <a:rPr lang="en-US" b="0" baseline="0" dirty="0">
                          <a:solidFill>
                            <a:srgbClr val="660033"/>
                          </a:solidFill>
                          <a:latin typeface="MV Boli" pitchFamily="2" charset="0"/>
                          <a:cs typeface="MV Boli" pitchFamily="2" charset="0"/>
                        </a:rPr>
                      </a:br>
                      <a:r>
                        <a:rPr lang="en-US" sz="1600" b="0" baseline="0" dirty="0">
                          <a:solidFill>
                            <a:srgbClr val="660033"/>
                          </a:solidFill>
                          <a:latin typeface="MV Boli" pitchFamily="2" charset="0"/>
                          <a:cs typeface="MV Boli" pitchFamily="2" charset="0"/>
                        </a:rPr>
                        <a:t>~10 mi </a:t>
                      </a:r>
                      <a:r>
                        <a:rPr lang="en-US" b="0" baseline="0" dirty="0">
                          <a:solidFill>
                            <a:schemeClr val="tx2">
                              <a:lumMod val="75000"/>
                            </a:schemeClr>
                          </a:solidFill>
                          <a:latin typeface="MV Boli" pitchFamily="2" charset="0"/>
                          <a:cs typeface="MV Boli" pitchFamily="2" charset="0"/>
                        </a:rPr>
                        <a:t>further </a:t>
                      </a:r>
                      <a:br>
                        <a:rPr lang="en-US" b="0" baseline="0" dirty="0">
                          <a:solidFill>
                            <a:schemeClr val="tx2">
                              <a:lumMod val="75000"/>
                            </a:schemeClr>
                          </a:solidFill>
                          <a:latin typeface="MV Boli" pitchFamily="2" charset="0"/>
                          <a:cs typeface="MV Boli" pitchFamily="2" charset="0"/>
                        </a:rPr>
                      </a:br>
                      <a:r>
                        <a:rPr lang="en-US" sz="1800" b="0" baseline="0" dirty="0">
                          <a:solidFill>
                            <a:schemeClr val="tx2">
                              <a:lumMod val="75000"/>
                            </a:schemeClr>
                          </a:solidFill>
                          <a:latin typeface="MV Boli" pitchFamily="2" charset="0"/>
                          <a:cs typeface="MV Boli" pitchFamily="2" charset="0"/>
                        </a:rPr>
                        <a:t>this</a:t>
                      </a:r>
                      <a:r>
                        <a:rPr lang="en-US" sz="1400" b="0" baseline="0" dirty="0">
                          <a:solidFill>
                            <a:schemeClr val="tx2">
                              <a:lumMod val="75000"/>
                            </a:schemeClr>
                          </a:solidFill>
                          <a:latin typeface="MV Boli" pitchFamily="2" charset="0"/>
                          <a:cs typeface="MV Boli" pitchFamily="2" charset="0"/>
                        </a:rPr>
                        <a:t> </a:t>
                      </a:r>
                      <a:r>
                        <a:rPr lang="en-US" b="0" baseline="0" dirty="0">
                          <a:solidFill>
                            <a:schemeClr val="tx2">
                              <a:lumMod val="75000"/>
                            </a:schemeClr>
                          </a:solidFill>
                          <a:latin typeface="MV Boli" pitchFamily="2" charset="0"/>
                          <a:cs typeface="MV Boli" pitchFamily="2" charset="0"/>
                        </a:rPr>
                        <a:t>day</a:t>
                      </a:r>
                      <a:br>
                        <a:rPr lang="en-US" b="0" baseline="0" dirty="0">
                          <a:solidFill>
                            <a:schemeClr val="tx2">
                              <a:lumMod val="75000"/>
                            </a:schemeClr>
                          </a:solidFill>
                          <a:latin typeface="MV Boli" pitchFamily="2" charset="0"/>
                          <a:cs typeface="MV Boli" pitchFamily="2" charset="0"/>
                        </a:rPr>
                      </a:br>
                      <a:r>
                        <a:rPr lang="en-US" b="0" baseline="0" dirty="0">
                          <a:solidFill>
                            <a:srgbClr val="660033"/>
                          </a:solidFill>
                          <a:latin typeface="MV Boli" pitchFamily="2" charset="0"/>
                          <a:cs typeface="MV Boli" pitchFamily="2" charset="0"/>
                        </a:rPr>
                        <a:t>~5+Hrs</a:t>
                      </a:r>
                      <a:r>
                        <a:rPr lang="en-US" b="0" dirty="0">
                          <a:solidFill>
                            <a:srgbClr val="660033"/>
                          </a:solidFill>
                          <a:latin typeface="MV Boli" pitchFamily="2" charset="0"/>
                          <a:cs typeface="MV Boli" pitchFamily="2" charset="0"/>
                        </a:rPr>
                        <a:t>! </a:t>
                      </a:r>
                    </a:p>
                    <a:p>
                      <a:r>
                        <a:rPr lang="en-US" b="1" dirty="0">
                          <a:solidFill>
                            <a:schemeClr val="accent3">
                              <a:lumMod val="50000"/>
                            </a:schemeClr>
                          </a:solidFill>
                        </a:rPr>
                        <a:t>Omer #19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8</a:t>
                      </a:r>
                    </a:p>
                    <a:p>
                      <a:r>
                        <a:rPr lang="en-US" b="1" dirty="0">
                          <a:solidFill>
                            <a:schemeClr val="accent3">
                              <a:lumMod val="50000"/>
                            </a:schemeClr>
                          </a:solidFill>
                        </a:rPr>
                        <a:t>Apr 29</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9</a:t>
                      </a:r>
                    </a:p>
                    <a:p>
                      <a:r>
                        <a:rPr lang="en-US" b="1" dirty="0">
                          <a:solidFill>
                            <a:schemeClr val="accent3">
                              <a:lumMod val="50000"/>
                            </a:schemeClr>
                          </a:solidFill>
                        </a:rPr>
                        <a:t>Apr 30</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89</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pic>
        <p:nvPicPr>
          <p:cNvPr id="19" name="Picture 2" descr="C:\Users\Rae\Desktop\ship 1b small.png"/>
          <p:cNvPicPr>
            <a:picLocks noChangeAspect="1" noChangeArrowheads="1"/>
          </p:cNvPicPr>
          <p:nvPr/>
        </p:nvPicPr>
        <p:blipFill>
          <a:blip r:embed="rId3"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flipH="1">
            <a:off x="2055944" y="4055264"/>
            <a:ext cx="787401" cy="823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Rae\Desktop\walking clip art.png"/>
          <p:cNvPicPr>
            <a:picLocks noChangeAspect="1" noChangeArrowheads="1"/>
          </p:cNvPicPr>
          <p:nvPr/>
        </p:nvPicPr>
        <p:blipFill>
          <a:blip r:embed="rId4"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965919" y="3070905"/>
            <a:ext cx="488950" cy="71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19691" y="3209878"/>
            <a:ext cx="1531303" cy="2893100"/>
          </a:xfrm>
          <a:prstGeom prst="rect">
            <a:avLst/>
          </a:prstGeom>
          <a:noFill/>
          <a:scene3d>
            <a:camera prst="orthographicFront"/>
            <a:lightRig rig="threePt" dir="t"/>
          </a:scene3d>
          <a:sp3d>
            <a:bevelT w="152400" h="50800" prst="softRound"/>
          </a:sp3d>
        </p:spPr>
        <p:txBody>
          <a:bodyPr wrap="square" rtlCol="0">
            <a:spAutoFit/>
          </a:bodyPr>
          <a:lstStyle/>
          <a:p>
            <a:pPr algn="ctr"/>
            <a:r>
              <a:rPr lang="en-US" sz="1600" b="1" dirty="0">
                <a:solidFill>
                  <a:schemeClr val="accent3">
                    <a:lumMod val="50000"/>
                  </a:schemeClr>
                </a:solidFill>
                <a:latin typeface="MV Boli" pitchFamily="2" charset="0"/>
                <a:cs typeface="MV Boli" pitchFamily="2" charset="0"/>
              </a:rPr>
              <a:t>Estimated </a:t>
            </a:r>
            <a:r>
              <a:rPr lang="en-US" sz="1400" b="1" dirty="0">
                <a:solidFill>
                  <a:srgbClr val="660033"/>
                </a:solidFill>
                <a:latin typeface="MV Boli" pitchFamily="2" charset="0"/>
                <a:cs typeface="MV Boli" pitchFamily="2" charset="0"/>
              </a:rPr>
              <a:t>Walk o</a:t>
            </a:r>
            <a:r>
              <a:rPr lang="en-US" sz="1600" b="1" dirty="0">
                <a:solidFill>
                  <a:srgbClr val="660033"/>
                </a:solidFill>
                <a:latin typeface="MV Boli" pitchFamily="2" charset="0"/>
                <a:cs typeface="MV Boli" pitchFamily="2" charset="0"/>
              </a:rPr>
              <a:t>f</a:t>
            </a:r>
            <a:r>
              <a:rPr lang="en-US" sz="1100" b="1" dirty="0">
                <a:solidFill>
                  <a:srgbClr val="660033"/>
                </a:solidFill>
                <a:latin typeface="MV Boli" pitchFamily="2" charset="0"/>
                <a:cs typeface="MV Boli" pitchFamily="2" charset="0"/>
              </a:rPr>
              <a:t> ~</a:t>
            </a:r>
            <a:r>
              <a:rPr lang="en-US" sz="1400" b="1" dirty="0">
                <a:solidFill>
                  <a:srgbClr val="660033"/>
                </a:solidFill>
                <a:latin typeface="MV Boli" pitchFamily="2" charset="0"/>
                <a:cs typeface="MV Boli" pitchFamily="2" charset="0"/>
              </a:rPr>
              <a:t>20</a:t>
            </a:r>
            <a:r>
              <a:rPr lang="en-US" sz="1050" b="1" dirty="0">
                <a:solidFill>
                  <a:srgbClr val="660033"/>
                </a:solidFill>
                <a:latin typeface="MV Boli" pitchFamily="2" charset="0"/>
                <a:cs typeface="MV Boli" pitchFamily="2" charset="0"/>
              </a:rPr>
              <a:t> </a:t>
            </a:r>
            <a:r>
              <a:rPr lang="en-US" sz="1200" b="1" dirty="0">
                <a:solidFill>
                  <a:srgbClr val="660033"/>
                </a:solidFill>
                <a:latin typeface="MV Boli" pitchFamily="2" charset="0"/>
                <a:cs typeface="MV Boli" pitchFamily="2" charset="0"/>
              </a:rPr>
              <a:t>mi </a:t>
            </a:r>
            <a:r>
              <a:rPr lang="en-US" sz="1400" b="1" dirty="0">
                <a:solidFill>
                  <a:schemeClr val="accent3">
                    <a:lumMod val="50000"/>
                  </a:schemeClr>
                </a:solidFill>
                <a:latin typeface="MV Boli" pitchFamily="2" charset="0"/>
                <a:cs typeface="MV Boli" pitchFamily="2" charset="0"/>
              </a:rPr>
              <a:t>@ 4mph </a:t>
            </a:r>
            <a:br>
              <a:rPr lang="en-US" sz="1400" b="1" dirty="0">
                <a:solidFill>
                  <a:schemeClr val="accent3">
                    <a:lumMod val="50000"/>
                  </a:schemeClr>
                </a:solidFill>
                <a:latin typeface="MV Boli" pitchFamily="2" charset="0"/>
                <a:cs typeface="MV Boli" pitchFamily="2" charset="0"/>
              </a:rPr>
            </a:br>
            <a:r>
              <a:rPr lang="en-US" sz="1400" b="1" dirty="0">
                <a:solidFill>
                  <a:srgbClr val="660033"/>
                </a:solidFill>
                <a:latin typeface="MV Boli" pitchFamily="2" charset="0"/>
                <a:cs typeface="MV Boli" pitchFamily="2" charset="0"/>
              </a:rPr>
              <a:t>[~5+ </a:t>
            </a:r>
            <a:r>
              <a:rPr lang="en-US" sz="1400" b="1" dirty="0" err="1">
                <a:solidFill>
                  <a:srgbClr val="660033"/>
                </a:solidFill>
                <a:latin typeface="MV Boli" pitchFamily="2" charset="0"/>
                <a:cs typeface="MV Boli" pitchFamily="2" charset="0"/>
              </a:rPr>
              <a:t>Hr</a:t>
            </a:r>
            <a:r>
              <a:rPr lang="en-US" sz="1400" b="1" dirty="0">
                <a:solidFill>
                  <a:srgbClr val="660033"/>
                </a:solidFill>
                <a:latin typeface="MV Boli" pitchFamily="2" charset="0"/>
                <a:cs typeface="MV Boli" pitchFamily="2" charset="0"/>
              </a:rPr>
              <a:t>]</a:t>
            </a:r>
            <a:r>
              <a:rPr lang="en-US" sz="1400" b="1" dirty="0">
                <a:solidFill>
                  <a:schemeClr val="accent3">
                    <a:lumMod val="50000"/>
                  </a:schemeClr>
                </a:solidFill>
                <a:latin typeface="MV Boli" pitchFamily="2" charset="0"/>
                <a:cs typeface="MV Boli" pitchFamily="2" charset="0"/>
              </a:rPr>
              <a:t> – approx. </a:t>
            </a:r>
            <a:r>
              <a:rPr lang="en-US" sz="1400" b="1" dirty="0">
                <a:solidFill>
                  <a:srgbClr val="660033"/>
                </a:solidFill>
                <a:latin typeface="MV Boli" pitchFamily="2" charset="0"/>
                <a:cs typeface="MV Boli" pitchFamily="2" charset="0"/>
              </a:rPr>
              <a:t>arrival</a:t>
            </a:r>
            <a:r>
              <a:rPr lang="en-US" sz="1400" b="1" dirty="0">
                <a:solidFill>
                  <a:schemeClr val="accent3">
                    <a:lumMod val="50000"/>
                  </a:schemeClr>
                </a:solidFill>
                <a:latin typeface="MV Boli" pitchFamily="2" charset="0"/>
                <a:cs typeface="MV Boli" pitchFamily="2" charset="0"/>
              </a:rPr>
              <a:t> in</a:t>
            </a:r>
            <a:r>
              <a:rPr lang="en-US" sz="1600" b="1" dirty="0">
                <a:solidFill>
                  <a:schemeClr val="accent3">
                    <a:lumMod val="50000"/>
                  </a:schemeClr>
                </a:solidFill>
                <a:latin typeface="MV Boli" pitchFamily="2" charset="0"/>
                <a:cs typeface="MV Boli" pitchFamily="2" charset="0"/>
              </a:rPr>
              <a:t> Ephesus the </a:t>
            </a:r>
            <a:r>
              <a:rPr lang="en-US" sz="1600" b="1" dirty="0">
                <a:solidFill>
                  <a:srgbClr val="660033"/>
                </a:solidFill>
                <a:latin typeface="MV Boli" pitchFamily="2" charset="0"/>
                <a:cs typeface="MV Boli" pitchFamily="2" charset="0"/>
              </a:rPr>
              <a:t>afternoon</a:t>
            </a:r>
            <a:r>
              <a:rPr lang="en-US" sz="1600" b="1" dirty="0">
                <a:solidFill>
                  <a:schemeClr val="accent3">
                    <a:lumMod val="50000"/>
                  </a:schemeClr>
                </a:solidFill>
                <a:latin typeface="MV Boli" pitchFamily="2" charset="0"/>
                <a:cs typeface="MV Boli" pitchFamily="2" charset="0"/>
              </a:rPr>
              <a:t> or </a:t>
            </a:r>
            <a:r>
              <a:rPr lang="en-US" sz="1600" b="1" dirty="0">
                <a:solidFill>
                  <a:srgbClr val="660033"/>
                </a:solidFill>
                <a:latin typeface="MV Boli" pitchFamily="2" charset="0"/>
                <a:cs typeface="MV Boli" pitchFamily="2" charset="0"/>
              </a:rPr>
              <a:t>evening</a:t>
            </a:r>
            <a:r>
              <a:rPr lang="en-US" sz="1600" b="1" dirty="0">
                <a:solidFill>
                  <a:schemeClr val="accent3">
                    <a:lumMod val="50000"/>
                  </a:schemeClr>
                </a:solidFill>
                <a:latin typeface="MV Boli" pitchFamily="2" charset="0"/>
                <a:cs typeface="MV Boli" pitchFamily="2" charset="0"/>
              </a:rPr>
              <a:t> </a:t>
            </a:r>
            <a:br>
              <a:rPr lang="en-US" sz="1600" b="1" dirty="0">
                <a:solidFill>
                  <a:schemeClr val="accent3">
                    <a:lumMod val="50000"/>
                  </a:schemeClr>
                </a:solidFill>
                <a:latin typeface="MV Boli" pitchFamily="2" charset="0"/>
                <a:cs typeface="MV Boli" pitchFamily="2" charset="0"/>
              </a:rPr>
            </a:br>
            <a:r>
              <a:rPr lang="en-US" sz="1600" b="1" dirty="0">
                <a:solidFill>
                  <a:schemeClr val="accent3">
                    <a:lumMod val="50000"/>
                  </a:schemeClr>
                </a:solidFill>
                <a:latin typeface="MV Boli" pitchFamily="2" charset="0"/>
                <a:cs typeface="MV Boli" pitchFamily="2" charset="0"/>
              </a:rPr>
              <a:t>of the </a:t>
            </a:r>
            <a:br>
              <a:rPr lang="en-US" sz="1600" b="1" dirty="0">
                <a:solidFill>
                  <a:schemeClr val="accent3">
                    <a:lumMod val="50000"/>
                  </a:schemeClr>
                </a:solidFill>
                <a:latin typeface="MV Boli" pitchFamily="2" charset="0"/>
                <a:cs typeface="MV Boli" pitchFamily="2" charset="0"/>
              </a:rPr>
            </a:br>
            <a:r>
              <a:rPr lang="en-US" sz="1600" b="1" dirty="0">
                <a:solidFill>
                  <a:schemeClr val="accent3">
                    <a:lumMod val="50000"/>
                  </a:schemeClr>
                </a:solidFill>
                <a:latin typeface="MV Boli" pitchFamily="2" charset="0"/>
                <a:cs typeface="MV Boli" pitchFamily="2" charset="0"/>
              </a:rPr>
              <a:t>6</a:t>
            </a:r>
            <a:r>
              <a:rPr lang="en-US" sz="1600" b="1" baseline="30000" dirty="0">
                <a:solidFill>
                  <a:schemeClr val="accent3">
                    <a:lumMod val="50000"/>
                  </a:schemeClr>
                </a:solidFill>
                <a:latin typeface="MV Boli" pitchFamily="2" charset="0"/>
                <a:cs typeface="MV Boli" pitchFamily="2" charset="0"/>
              </a:rPr>
              <a:t>th</a:t>
            </a:r>
            <a:r>
              <a:rPr lang="en-US" sz="1600" b="1" dirty="0">
                <a:solidFill>
                  <a:schemeClr val="accent3">
                    <a:lumMod val="50000"/>
                  </a:schemeClr>
                </a:solidFill>
                <a:latin typeface="MV Boli" pitchFamily="2" charset="0"/>
                <a:cs typeface="MV Boli" pitchFamily="2" charset="0"/>
              </a:rPr>
              <a:t> cycle - </a:t>
            </a:r>
            <a:br>
              <a:rPr lang="en-US" sz="1600" b="1" dirty="0">
                <a:solidFill>
                  <a:schemeClr val="accent3">
                    <a:lumMod val="50000"/>
                  </a:schemeClr>
                </a:solidFill>
                <a:latin typeface="MV Boli" pitchFamily="2" charset="0"/>
                <a:cs typeface="MV Boli" pitchFamily="2" charset="0"/>
              </a:rPr>
            </a:br>
            <a:r>
              <a:rPr lang="en-US" sz="1400" b="1" dirty="0">
                <a:solidFill>
                  <a:schemeClr val="accent3">
                    <a:lumMod val="50000"/>
                  </a:schemeClr>
                </a:solidFill>
                <a:latin typeface="MV Boli" pitchFamily="2" charset="0"/>
                <a:cs typeface="MV Boli" pitchFamily="2" charset="0"/>
              </a:rPr>
              <a:t>with mountain terrain etc.</a:t>
            </a:r>
          </a:p>
        </p:txBody>
      </p:sp>
      <p:pic>
        <p:nvPicPr>
          <p:cNvPr id="16" name="Picture 2" descr="C:\Users\Rae\Desktop\ship 1b small.png"/>
          <p:cNvPicPr>
            <a:picLocks noChangeAspect="1" noChangeArrowheads="1"/>
          </p:cNvPicPr>
          <p:nvPr/>
        </p:nvPicPr>
        <p:blipFill>
          <a:blip r:embed="rId3"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flipH="1">
            <a:off x="3689903" y="3070905"/>
            <a:ext cx="787401" cy="8234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Rae\Desktop\ship 1b small.png"/>
          <p:cNvPicPr>
            <a:picLocks noChangeAspect="1" noChangeArrowheads="1"/>
          </p:cNvPicPr>
          <p:nvPr/>
        </p:nvPicPr>
        <p:blipFill>
          <a:blip r:embed="rId3"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flipH="1">
            <a:off x="5335438" y="3036869"/>
            <a:ext cx="787401" cy="8234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30675" y="1516907"/>
            <a:ext cx="4799330" cy="5009481"/>
          </a:xfrm>
          <a:prstGeom prst="rect">
            <a:avLst/>
          </a:prstGeom>
          <a:no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5" name="Picture 2" descr="C:\Users\Rae\Desktop\ship 1b small.png"/>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flipH="1">
            <a:off x="7717871" y="2511872"/>
            <a:ext cx="631855" cy="6096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5335439" y="1516907"/>
            <a:ext cx="1539924" cy="5009482"/>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20:16 </a:t>
            </a:r>
            <a:r>
              <a:rPr lang="en-US" sz="2000" dirty="0"/>
              <a:t>Paul sailed past Ephesus, because he would not spend time in Asia: for he hasted,</a:t>
            </a:r>
            <a:br>
              <a:rPr lang="en-US" sz="2000" dirty="0"/>
            </a:br>
            <a:r>
              <a:rPr lang="en-US" sz="2000" dirty="0"/>
              <a:t> </a:t>
            </a:r>
            <a:r>
              <a:rPr lang="en-US" sz="2000" b="1" dirty="0"/>
              <a:t>if it were possible </a:t>
            </a:r>
            <a:br>
              <a:rPr lang="en-US" sz="2000" b="1" dirty="0"/>
            </a:br>
            <a:r>
              <a:rPr lang="en-US" sz="2000" b="1" dirty="0"/>
              <a:t>for him </a:t>
            </a:r>
            <a:br>
              <a:rPr lang="en-US" sz="2000" b="1" dirty="0"/>
            </a:br>
            <a:r>
              <a:rPr lang="en-US" sz="2000" b="1" dirty="0"/>
              <a:t>to be at Jerusalem the day of Pentecost</a:t>
            </a:r>
            <a:r>
              <a:rPr lang="en-US" sz="2000" dirty="0"/>
              <a:t>.  </a:t>
            </a:r>
            <a:endParaRPr lang="en-US" sz="1800" dirty="0"/>
          </a:p>
        </p:txBody>
      </p:sp>
      <p:grpSp>
        <p:nvGrpSpPr>
          <p:cNvPr id="4" name="Group 3"/>
          <p:cNvGrpSpPr/>
          <p:nvPr/>
        </p:nvGrpSpPr>
        <p:grpSpPr>
          <a:xfrm>
            <a:off x="6685990" y="5256196"/>
            <a:ext cx="823814" cy="871774"/>
            <a:chOff x="8130742" y="6115022"/>
            <a:chExt cx="823814" cy="871774"/>
          </a:xfrm>
        </p:grpSpPr>
        <p:pic>
          <p:nvPicPr>
            <p:cNvPr id="21" name="Picture 4" descr="C:\Users\Rae\Desktop\walking clip art.png"/>
            <p:cNvPicPr>
              <a:picLocks noChangeAspect="1" noChangeArrowheads="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8130742" y="6115022"/>
              <a:ext cx="488950" cy="719375"/>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3" name="Picture 4" descr="C:\Users\Rae\Desktop\walking clip art.png"/>
            <p:cNvPicPr>
              <a:picLocks noChangeAspect="1" noChangeArrowheads="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8465606" y="6267421"/>
              <a:ext cx="488950" cy="719375"/>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pic>
        <p:nvPicPr>
          <p:cNvPr id="3075" name="Picture 3" descr="C:\Users\Rae\Desktop\ferry clear.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61405" y="4313230"/>
            <a:ext cx="920515" cy="78367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0244833" y="3195157"/>
            <a:ext cx="1531303" cy="2970044"/>
          </a:xfrm>
          <a:prstGeom prst="rect">
            <a:avLst/>
          </a:prstGeom>
          <a:noFill/>
          <a:scene3d>
            <a:camera prst="orthographicFront"/>
            <a:lightRig rig="threePt" dir="t"/>
          </a:scene3d>
          <a:sp3d>
            <a:bevelT w="152400" h="50800" prst="softRound"/>
          </a:sp3d>
        </p:spPr>
        <p:txBody>
          <a:bodyPr wrap="square" rtlCol="0">
            <a:spAutoFit/>
          </a:bodyPr>
          <a:lstStyle/>
          <a:p>
            <a:pPr algn="ctr"/>
            <a:r>
              <a:rPr lang="en-US" sz="1700" b="1" dirty="0">
                <a:solidFill>
                  <a:schemeClr val="accent3">
                    <a:lumMod val="50000"/>
                  </a:schemeClr>
                </a:solidFill>
                <a:latin typeface="MV Boli" pitchFamily="2" charset="0"/>
                <a:cs typeface="MV Boli" pitchFamily="2" charset="0"/>
              </a:rPr>
              <a:t>Paul’s delegates </a:t>
            </a:r>
            <a:r>
              <a:rPr lang="en-US" sz="1700" dirty="0">
                <a:solidFill>
                  <a:srgbClr val="660033"/>
                </a:solidFill>
                <a:latin typeface="MV Boli" pitchFamily="2" charset="0"/>
                <a:cs typeface="MV Boli" pitchFamily="2" charset="0"/>
              </a:rPr>
              <a:t>meet with the Ephesian elders and prepare for the 2 day walk back to Miletus for one last visit with Paul.</a:t>
            </a:r>
          </a:p>
        </p:txBody>
      </p:sp>
      <p:sp>
        <p:nvSpPr>
          <p:cNvPr id="3" name="Rectangle 2"/>
          <p:cNvSpPr/>
          <p:nvPr/>
        </p:nvSpPr>
        <p:spPr>
          <a:xfrm>
            <a:off x="2983080" y="1654575"/>
            <a:ext cx="2118167" cy="1200329"/>
          </a:xfrm>
          <a:prstGeom prst="rect">
            <a:avLst/>
          </a:prstGeom>
          <a:solidFill>
            <a:srgbClr val="00B050"/>
          </a:solidFill>
          <a:ln w="381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buClr>
                <a:schemeClr val="tx1">
                  <a:lumMod val="85000"/>
                  <a:lumOff val="15000"/>
                </a:schemeClr>
              </a:buClr>
            </a:pPr>
            <a:r>
              <a:rPr lang="en-US" b="1" dirty="0">
                <a:solidFill>
                  <a:schemeClr val="bg1"/>
                </a:solidFill>
              </a:rPr>
              <a:t>Crossing of the </a:t>
            </a:r>
            <a:br>
              <a:rPr lang="en-US" b="1" dirty="0">
                <a:solidFill>
                  <a:schemeClr val="bg1"/>
                </a:solidFill>
              </a:rPr>
            </a:br>
            <a:r>
              <a:rPr lang="en-US" b="1" dirty="0">
                <a:solidFill>
                  <a:srgbClr val="C00000"/>
                </a:solidFill>
                <a:effectLst>
                  <a:glow rad="165100">
                    <a:schemeClr val="bg1"/>
                  </a:glow>
                </a:effectLst>
              </a:rPr>
              <a:t>Gulf of </a:t>
            </a:r>
            <a:r>
              <a:rPr lang="en-US" b="1" dirty="0" err="1">
                <a:solidFill>
                  <a:srgbClr val="C00000"/>
                </a:solidFill>
                <a:effectLst>
                  <a:glow rad="165100">
                    <a:schemeClr val="bg1"/>
                  </a:glow>
                </a:effectLst>
              </a:rPr>
              <a:t>Latmus</a:t>
            </a:r>
            <a:r>
              <a:rPr lang="en-US" b="1" dirty="0">
                <a:solidFill>
                  <a:srgbClr val="C00000"/>
                </a:solidFill>
                <a:effectLst>
                  <a:glow rad="165100">
                    <a:schemeClr val="bg1"/>
                  </a:glow>
                </a:effectLst>
              </a:rPr>
              <a:t> </a:t>
            </a:r>
            <a:r>
              <a:rPr lang="en-US" b="1" dirty="0">
                <a:solidFill>
                  <a:schemeClr val="bg1"/>
                </a:solidFill>
              </a:rPr>
              <a:t>the distance to Ephesus is about 38 miles.   </a:t>
            </a:r>
          </a:p>
        </p:txBody>
      </p:sp>
    </p:spTree>
    <p:extLst>
      <p:ext uri="{BB962C8B-B14F-4D97-AF65-F5344CB8AC3E}">
        <p14:creationId xmlns:p14="http://schemas.microsoft.com/office/powerpoint/2010/main" val="2590019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9</a:t>
            </a:fld>
            <a:endParaRPr lang="en-US" dirty="0"/>
          </a:p>
        </p:txBody>
      </p:sp>
      <p:pic>
        <p:nvPicPr>
          <p:cNvPr id="1026" name="Picture 2" descr="C:\Users\Rae\Desktop\pillars thre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092" y="231495"/>
            <a:ext cx="11528384" cy="642394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Freeform 14"/>
          <p:cNvSpPr>
            <a:spLocks/>
          </p:cNvSpPr>
          <p:nvPr/>
        </p:nvSpPr>
        <p:spPr bwMode="hidden">
          <a:xfrm>
            <a:off x="6555157" y="607958"/>
            <a:ext cx="5306683"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6" name="Freeform 22"/>
          <p:cNvSpPr>
            <a:spLocks/>
          </p:cNvSpPr>
          <p:nvPr/>
        </p:nvSpPr>
        <p:spPr bwMode="hidden">
          <a:xfrm>
            <a:off x="323636" y="491928"/>
            <a:ext cx="10436031"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hidden">
          <a:xfrm>
            <a:off x="5756336" y="478540"/>
            <a:ext cx="6102882"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38100">
            <a:solidFill>
              <a:srgbClr val="FFFFFF"/>
            </a:solidFill>
            <a:prstDash val="solid"/>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285536" y="479656"/>
            <a:ext cx="10228996"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ctrTitle"/>
          </p:nvPr>
        </p:nvSpPr>
        <p:spPr>
          <a:xfrm>
            <a:off x="285536" y="804313"/>
            <a:ext cx="2774769" cy="4814503"/>
          </a:xfrm>
        </p:spPr>
        <p:txBody>
          <a:bodyPr>
            <a:normAutofit fontScale="90000"/>
          </a:bodyPr>
          <a:lstStyle/>
          <a:p>
            <a:r>
              <a:rPr lang="en-US" dirty="0">
                <a:effectLst>
                  <a:glow rad="228600">
                    <a:schemeClr val="tx2">
                      <a:lumMod val="75000"/>
                      <a:alpha val="40000"/>
                    </a:schemeClr>
                  </a:glow>
                </a:effectLst>
              </a:rPr>
              <a:t>There are </a:t>
            </a:r>
            <a:br>
              <a:rPr lang="en-US" dirty="0">
                <a:effectLst>
                  <a:glow rad="228600">
                    <a:schemeClr val="tx2">
                      <a:lumMod val="75000"/>
                      <a:alpha val="40000"/>
                    </a:schemeClr>
                  </a:glow>
                </a:effectLst>
              </a:rPr>
            </a:br>
            <a:r>
              <a:rPr lang="en-US" dirty="0">
                <a:effectLst>
                  <a:glow rad="228600">
                    <a:schemeClr val="tx2">
                      <a:lumMod val="75000"/>
                      <a:alpha val="40000"/>
                    </a:schemeClr>
                  </a:glow>
                </a:effectLst>
              </a:rPr>
              <a:t>“Three” Passover Pillars that Establish</a:t>
            </a:r>
            <a:br>
              <a:rPr lang="en-US" dirty="0">
                <a:effectLst>
                  <a:glow rad="228600">
                    <a:schemeClr val="tx2">
                      <a:lumMod val="75000"/>
                      <a:alpha val="40000"/>
                    </a:schemeClr>
                  </a:glow>
                </a:effectLst>
              </a:rPr>
            </a:br>
            <a:r>
              <a:rPr lang="en-US" dirty="0">
                <a:effectLst>
                  <a:glow rad="228600">
                    <a:schemeClr val="tx2">
                      <a:lumMod val="75000"/>
                      <a:alpha val="40000"/>
                    </a:schemeClr>
                  </a:glow>
                </a:effectLst>
              </a:rPr>
              <a:t>Patterns in Covenant Calendar</a:t>
            </a:r>
          </a:p>
        </p:txBody>
      </p:sp>
      <p:sp>
        <p:nvSpPr>
          <p:cNvPr id="4" name="Rectangle 3"/>
          <p:cNvSpPr/>
          <p:nvPr/>
        </p:nvSpPr>
        <p:spPr>
          <a:xfrm>
            <a:off x="3510069" y="2131941"/>
            <a:ext cx="733791" cy="2837956"/>
          </a:xfrm>
          <a:prstGeom prst="rect">
            <a:avLst/>
          </a:prstGeom>
          <a:noFill/>
        </p:spPr>
        <p:txBody>
          <a:bodyPr vert="wordArtVert" wrap="none" lIns="91440" tIns="45720" rIns="91440" bIns="45720">
            <a:spAutoFit/>
            <a:scene3d>
              <a:camera prst="orthographicFront"/>
              <a:lightRig rig="threePt" dir="t"/>
            </a:scene3d>
            <a:sp3d extrusionH="57150">
              <a:bevelT w="38100" h="38100"/>
            </a:sp3d>
          </a:bodyPr>
          <a:lstStyle/>
          <a:p>
            <a:pPr algn="ct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t>MOSES</a:t>
            </a:r>
          </a:p>
        </p:txBody>
      </p:sp>
      <p:sp>
        <p:nvSpPr>
          <p:cNvPr id="10" name="Rectangle 9"/>
          <p:cNvSpPr/>
          <p:nvPr/>
        </p:nvSpPr>
        <p:spPr>
          <a:xfrm>
            <a:off x="5793021" y="1714671"/>
            <a:ext cx="733791" cy="3904146"/>
          </a:xfrm>
          <a:prstGeom prst="rect">
            <a:avLst/>
          </a:prstGeom>
          <a:noFill/>
        </p:spPr>
        <p:txBody>
          <a:bodyPr vert="wordArtVert" wrap="none" lIns="91440" tIns="45720" rIns="91440" bIns="45720">
            <a:spAutoFit/>
            <a:scene3d>
              <a:camera prst="orthographicFront"/>
              <a:lightRig rig="threePt" dir="t"/>
            </a:scene3d>
            <a:sp3d extrusionH="57150">
              <a:bevelT w="38100" h="38100"/>
            </a:sp3d>
          </a:bodyPr>
          <a:lstStyle/>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t>Y</a:t>
            </a: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t>AHUSHA</a:t>
            </a:r>
          </a:p>
        </p:txBody>
      </p:sp>
      <p:sp>
        <p:nvSpPr>
          <p:cNvPr id="11" name="Rectangle 10"/>
          <p:cNvSpPr/>
          <p:nvPr/>
        </p:nvSpPr>
        <p:spPr>
          <a:xfrm>
            <a:off x="8094261" y="1980671"/>
            <a:ext cx="733791" cy="3366051"/>
          </a:xfrm>
          <a:prstGeom prst="rect">
            <a:avLst/>
          </a:prstGeom>
          <a:noFill/>
        </p:spPr>
        <p:txBody>
          <a:bodyPr vert="wordArtVert" wrap="none" lIns="91440" tIns="45720" rIns="91440" bIns="45720">
            <a:spAutoFit/>
            <a:scene3d>
              <a:camera prst="orthographicFront"/>
              <a:lightRig rig="threePt" dir="t"/>
            </a:scene3d>
            <a:sp3d extrusionH="57150">
              <a:bevelT w="38100" h="38100"/>
            </a:sp3d>
          </a:bodyPr>
          <a:lstStyle/>
          <a:p>
            <a:pPr algn="ct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t>JOSHUA</a:t>
            </a:r>
          </a:p>
        </p:txBody>
      </p:sp>
      <p:sp>
        <p:nvSpPr>
          <p:cNvPr id="12" name="Title 2"/>
          <p:cNvSpPr txBox="1">
            <a:spLocks/>
          </p:cNvSpPr>
          <p:nvPr/>
        </p:nvSpPr>
        <p:spPr>
          <a:xfrm>
            <a:off x="8996720" y="2131941"/>
            <a:ext cx="2774769" cy="2890681"/>
          </a:xfrm>
          <a:prstGeom prst="rect">
            <a:avLst/>
          </a:prstGeom>
        </p:spPr>
        <p:txBody>
          <a:bodyPr anchor="b">
            <a:normAutofit fontScale="97500"/>
            <a:scene3d>
              <a:camera prst="orthographicFront"/>
              <a:lightRig rig="threePt" dir="t"/>
            </a:scene3d>
            <a:sp3d extrusionH="57150">
              <a:bevelT w="38100" h="38100"/>
            </a:sp3d>
          </a:bodyPr>
          <a:lstStyle>
            <a:lvl1pPr algn="ctr" defTabSz="914400" rtl="0" eaLnBrk="1" latinLnBrk="0" hangingPunct="1">
              <a:spcBef>
                <a:spcPct val="0"/>
              </a:spcBef>
              <a:buNone/>
              <a:defRPr sz="44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effectLst>
                  <a:glow rad="228600">
                    <a:schemeClr val="tx2">
                      <a:lumMod val="75000"/>
                      <a:alpha val="40000"/>
                    </a:schemeClr>
                  </a:glow>
                </a:effectLst>
              </a:rPr>
              <a:t>These are  “three” </a:t>
            </a:r>
            <a:br>
              <a:rPr lang="en-US" dirty="0">
                <a:effectLst>
                  <a:glow rad="228600">
                    <a:schemeClr val="tx2">
                      <a:lumMod val="75000"/>
                      <a:alpha val="40000"/>
                    </a:schemeClr>
                  </a:glow>
                </a:effectLst>
              </a:rPr>
            </a:br>
            <a:r>
              <a:rPr lang="en-US" dirty="0">
                <a:effectLst>
                  <a:glow rad="228600">
                    <a:schemeClr val="tx2">
                      <a:lumMod val="75000"/>
                      <a:alpha val="40000"/>
                    </a:schemeClr>
                  </a:glow>
                </a:effectLst>
              </a:rPr>
              <a:t>solid witnesses.</a:t>
            </a:r>
          </a:p>
        </p:txBody>
      </p:sp>
      <p:sp>
        <p:nvSpPr>
          <p:cNvPr id="13" name="Rectangle 12"/>
          <p:cNvSpPr/>
          <p:nvPr/>
        </p:nvSpPr>
        <p:spPr>
          <a:xfrm>
            <a:off x="810228" y="6116671"/>
            <a:ext cx="10642925" cy="707886"/>
          </a:xfrm>
          <a:prstGeom prst="rect">
            <a:avLst/>
          </a:prstGeom>
          <a:no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4000" b="1" dirty="0">
                <a:ln w="1905"/>
                <a:solidFill>
                  <a:schemeClr val="accent2">
                    <a:lumMod val="75000"/>
                  </a:schemeClr>
                </a:solidFill>
                <a:effectLst>
                  <a:glow rad="177800">
                    <a:schemeClr val="bg1">
                      <a:alpha val="75000"/>
                    </a:schemeClr>
                  </a:glow>
                  <a:innerShdw blurRad="69850" dist="43180" dir="5400000">
                    <a:srgbClr val="000000">
                      <a:alpha val="65000"/>
                    </a:srgbClr>
                  </a:innerShdw>
                </a:effectLst>
                <a:latin typeface="Segoe Print" pitchFamily="2" charset="0"/>
              </a:rPr>
              <a:t>What about Noah’s Calendar Clues?</a:t>
            </a:r>
            <a:endParaRPr lang="en-US" sz="4000" b="1" cap="none" spc="0" dirty="0">
              <a:ln w="1905"/>
              <a:solidFill>
                <a:schemeClr val="accent2">
                  <a:lumMod val="75000"/>
                </a:schemeClr>
              </a:solidFill>
              <a:effectLst>
                <a:glow rad="177800">
                  <a:schemeClr val="bg1">
                    <a:alpha val="75000"/>
                  </a:schemeClr>
                </a:glow>
                <a:innerShdw blurRad="69850" dist="43180" dir="5400000">
                  <a:srgbClr val="000000">
                    <a:alpha val="65000"/>
                  </a:srgbClr>
                </a:innerShdw>
              </a:effectLst>
              <a:latin typeface="Segoe Print" pitchFamily="2" charset="0"/>
            </a:endParaRPr>
          </a:p>
        </p:txBody>
      </p:sp>
    </p:spTree>
    <p:extLst>
      <p:ext uri="{BB962C8B-B14F-4D97-AF65-F5344CB8AC3E}">
        <p14:creationId xmlns:p14="http://schemas.microsoft.com/office/powerpoint/2010/main" val="123394193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fill="hold" grpId="0"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838707006"/>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chemeClr val="accent5">
                              <a:lumMod val="50000"/>
                            </a:schemeClr>
                          </a:solidFill>
                        </a:rPr>
                        <a:t>Zif 3</a:t>
                      </a:r>
                    </a:p>
                    <a:p>
                      <a:r>
                        <a:rPr lang="en-US" b="1" dirty="0">
                          <a:solidFill>
                            <a:schemeClr val="accent3">
                              <a:lumMod val="50000"/>
                            </a:schemeClr>
                          </a:solidFill>
                        </a:rPr>
                        <a:t>Apr 24</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4</a:t>
                      </a:r>
                    </a:p>
                    <a:p>
                      <a:r>
                        <a:rPr lang="en-US" b="1" dirty="0">
                          <a:solidFill>
                            <a:schemeClr val="accent3">
                              <a:lumMod val="50000"/>
                            </a:schemeClr>
                          </a:solidFill>
                        </a:rPr>
                        <a:t>Apr 25</a:t>
                      </a:r>
                    </a:p>
                    <a:p>
                      <a:r>
                        <a:rPr lang="en-US" b="1" dirty="0">
                          <a:solidFill>
                            <a:schemeClr val="accent3">
                              <a:lumMod val="50000"/>
                            </a:schemeClr>
                          </a:solidFill>
                        </a:rPr>
                        <a:t>Omer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5</a:t>
                      </a:r>
                    </a:p>
                    <a:p>
                      <a:r>
                        <a:rPr lang="en-US" b="1" dirty="0">
                          <a:solidFill>
                            <a:schemeClr val="accent3">
                              <a:lumMod val="50000"/>
                            </a:schemeClr>
                          </a:solidFill>
                        </a:rPr>
                        <a:t>Apr 26</a:t>
                      </a:r>
                    </a:p>
                    <a:p>
                      <a:r>
                        <a:rPr lang="en-US" b="1" dirty="0">
                          <a:solidFill>
                            <a:schemeClr val="accent3">
                              <a:lumMod val="50000"/>
                            </a:schemeClr>
                          </a:solidFill>
                        </a:rPr>
                        <a:t>Omer #17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6</a:t>
                      </a:r>
                    </a:p>
                    <a:p>
                      <a:r>
                        <a:rPr lang="en-US" b="1" dirty="0">
                          <a:solidFill>
                            <a:schemeClr val="accent3">
                              <a:lumMod val="50000"/>
                            </a:schemeClr>
                          </a:solidFill>
                        </a:rPr>
                        <a:t>Apr 27</a:t>
                      </a:r>
                    </a:p>
                    <a:p>
                      <a:r>
                        <a:rPr lang="en-US" b="1" dirty="0">
                          <a:solidFill>
                            <a:schemeClr val="accent3">
                              <a:lumMod val="50000"/>
                            </a:schemeClr>
                          </a:solidFill>
                        </a:rPr>
                        <a:t>Omer #18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7</a:t>
                      </a:r>
                    </a:p>
                    <a:p>
                      <a:r>
                        <a:rPr lang="en-US" b="1" dirty="0">
                          <a:solidFill>
                            <a:schemeClr val="accent3">
                              <a:lumMod val="50000"/>
                            </a:schemeClr>
                          </a:solidFill>
                        </a:rPr>
                        <a:t>Apr 26</a:t>
                      </a:r>
                    </a:p>
                    <a:p>
                      <a:r>
                        <a:rPr lang="en-US" b="1" dirty="0">
                          <a:solidFill>
                            <a:schemeClr val="accent3">
                              <a:lumMod val="50000"/>
                            </a:schemeClr>
                          </a:solidFill>
                        </a:rPr>
                        <a:t>Omer #19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8</a:t>
                      </a:r>
                    </a:p>
                    <a:p>
                      <a:r>
                        <a:rPr lang="en-US" b="1" dirty="0">
                          <a:solidFill>
                            <a:schemeClr val="accent3">
                              <a:lumMod val="50000"/>
                            </a:schemeClr>
                          </a:solidFill>
                        </a:rPr>
                        <a:t>Apr 27</a:t>
                      </a:r>
                    </a:p>
                    <a:p>
                      <a:r>
                        <a:rPr lang="en-US" b="1" dirty="0">
                          <a:solidFill>
                            <a:schemeClr val="accent3">
                              <a:lumMod val="50000"/>
                            </a:schemeClr>
                          </a:solidFill>
                        </a:rPr>
                        <a:t>Omer #20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9</a:t>
                      </a:r>
                    </a:p>
                    <a:p>
                      <a:r>
                        <a:rPr lang="en-US" b="1" dirty="0">
                          <a:solidFill>
                            <a:schemeClr val="accent3">
                              <a:lumMod val="50000"/>
                            </a:schemeClr>
                          </a:solidFill>
                        </a:rPr>
                        <a:t>Apr 28</a:t>
                      </a:r>
                    </a:p>
                    <a:p>
                      <a:r>
                        <a:rPr lang="en-US" b="1" dirty="0">
                          <a:solidFill>
                            <a:schemeClr val="accent3">
                              <a:lumMod val="50000"/>
                            </a:schemeClr>
                          </a:solidFill>
                        </a:rPr>
                        <a:t>Omer #21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10</a:t>
                      </a:r>
                    </a:p>
                    <a:p>
                      <a:r>
                        <a:rPr lang="en-US" b="1" dirty="0">
                          <a:solidFill>
                            <a:schemeClr val="accent3">
                              <a:lumMod val="50000"/>
                            </a:schemeClr>
                          </a:solidFill>
                        </a:rPr>
                        <a:t>May</a:t>
                      </a:r>
                      <a:r>
                        <a:rPr lang="en-US" b="1" baseline="0" dirty="0">
                          <a:solidFill>
                            <a:schemeClr val="accent3">
                              <a:lumMod val="50000"/>
                            </a:schemeClr>
                          </a:solidFill>
                        </a:rPr>
                        <a:t> 1</a:t>
                      </a:r>
                      <a:endParaRPr lang="en-US" b="1" dirty="0">
                        <a:solidFill>
                          <a:schemeClr val="accent3">
                            <a:lumMod val="50000"/>
                          </a:schemeClr>
                        </a:solidFill>
                      </a:endParaRPr>
                    </a:p>
                    <a:p>
                      <a:endParaRPr lang="en-US" b="1" dirty="0">
                        <a:solidFill>
                          <a:schemeClr val="accent3">
                            <a:lumMod val="50000"/>
                          </a:schemeClr>
                        </a:solidFill>
                      </a:endParaRPr>
                    </a:p>
                    <a:p>
                      <a:pPr algn="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11</a:t>
                      </a:r>
                    </a:p>
                    <a:p>
                      <a:r>
                        <a:rPr lang="en-US" b="1" dirty="0">
                          <a:solidFill>
                            <a:schemeClr val="accent3">
                              <a:lumMod val="50000"/>
                            </a:schemeClr>
                          </a:solidFill>
                        </a:rPr>
                        <a:t>May 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23</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12</a:t>
                      </a:r>
                    </a:p>
                    <a:p>
                      <a:r>
                        <a:rPr lang="en-US" b="1" dirty="0">
                          <a:solidFill>
                            <a:schemeClr val="accent3">
                              <a:lumMod val="50000"/>
                            </a:schemeClr>
                          </a:solidFill>
                        </a:rPr>
                        <a:t>May</a:t>
                      </a:r>
                      <a:r>
                        <a:rPr lang="en-US" b="1" baseline="0" dirty="0">
                          <a:solidFill>
                            <a:schemeClr val="accent3">
                              <a:lumMod val="50000"/>
                            </a:schemeClr>
                          </a:solidFill>
                        </a:rPr>
                        <a:t> 3</a:t>
                      </a: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13</a:t>
                      </a:r>
                    </a:p>
                    <a:p>
                      <a:r>
                        <a:rPr lang="en-US" b="1" dirty="0">
                          <a:solidFill>
                            <a:schemeClr val="accent3">
                              <a:lumMod val="50000"/>
                            </a:schemeClr>
                          </a:solidFill>
                        </a:rPr>
                        <a:t>May 4</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#25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14</a:t>
                      </a:r>
                    </a:p>
                    <a:p>
                      <a:r>
                        <a:rPr lang="en-US" b="1" dirty="0">
                          <a:solidFill>
                            <a:schemeClr val="accent3">
                              <a:lumMod val="50000"/>
                            </a:schemeClr>
                          </a:solidFill>
                        </a:rPr>
                        <a:t>May 3</a:t>
                      </a:r>
                    </a:p>
                    <a:p>
                      <a:endParaRPr lang="en-US" b="1" dirty="0">
                        <a:solidFill>
                          <a:schemeClr val="accent3">
                            <a:lumMod val="50000"/>
                          </a:schemeClr>
                        </a:solidFill>
                      </a:endParaRPr>
                    </a:p>
                    <a:p>
                      <a:pPr algn="r"/>
                      <a:r>
                        <a:rPr lang="en-US" b="0" baseline="0" dirty="0">
                          <a:solidFill>
                            <a:schemeClr val="tx2">
                              <a:lumMod val="75000"/>
                            </a:schemeClr>
                          </a:solidFill>
                          <a:latin typeface="MV Boli" pitchFamily="2" charset="0"/>
                          <a:cs typeface="MV Boli" pitchFamily="2" charset="0"/>
                        </a:rPr>
                        <a:t>arrive</a:t>
                      </a:r>
                      <a:br>
                        <a:rPr lang="en-US" b="0" dirty="0">
                          <a:solidFill>
                            <a:schemeClr val="tx2">
                              <a:lumMod val="75000"/>
                            </a:schemeClr>
                          </a:solidFill>
                          <a:latin typeface="MV Boli" pitchFamily="2" charset="0"/>
                          <a:cs typeface="MV Boli" pitchFamily="2" charset="0"/>
                        </a:rPr>
                      </a:br>
                      <a:r>
                        <a:rPr lang="en-US" b="0" dirty="0">
                          <a:solidFill>
                            <a:schemeClr val="tx2">
                              <a:lumMod val="75000"/>
                            </a:schemeClr>
                          </a:solidFill>
                          <a:latin typeface="MV Boli" pitchFamily="2" charset="0"/>
                          <a:cs typeface="MV Boli" pitchFamily="2" charset="0"/>
                        </a:rPr>
                        <a:t>at Miletus about noon; </a:t>
                      </a:r>
                      <a:r>
                        <a:rPr lang="en-US" sz="1400" b="0" dirty="0">
                          <a:solidFill>
                            <a:schemeClr val="tx2">
                              <a:lumMod val="75000"/>
                            </a:schemeClr>
                          </a:solidFill>
                          <a:latin typeface="MV Boli" pitchFamily="2" charset="0"/>
                          <a:cs typeface="MV Boli" pitchFamily="2" charset="0"/>
                        </a:rPr>
                        <a:t>[2?] </a:t>
                      </a:r>
                      <a:r>
                        <a:rPr lang="en-US" b="0" dirty="0">
                          <a:solidFill>
                            <a:schemeClr val="tx2">
                              <a:lumMod val="75000"/>
                            </a:schemeClr>
                          </a:solidFill>
                          <a:latin typeface="MV Boli" pitchFamily="2" charset="0"/>
                          <a:cs typeface="MV Boli" pitchFamily="2" charset="0"/>
                        </a:rPr>
                        <a:t>delegates leave for Ephesus </a:t>
                      </a:r>
                      <a:br>
                        <a:rPr lang="en-US" b="0" dirty="0">
                          <a:solidFill>
                            <a:schemeClr val="tx2">
                              <a:lumMod val="75000"/>
                            </a:schemeClr>
                          </a:solidFill>
                          <a:latin typeface="MV Boli" pitchFamily="2" charset="0"/>
                          <a:cs typeface="MV Boli" pitchFamily="2" charset="0"/>
                        </a:rPr>
                      </a:br>
                      <a:r>
                        <a:rPr lang="en-US" b="0" dirty="0">
                          <a:solidFill>
                            <a:schemeClr val="tx2">
                              <a:lumMod val="75000"/>
                            </a:schemeClr>
                          </a:solidFill>
                          <a:latin typeface="MV Boli" pitchFamily="2" charset="0"/>
                          <a:cs typeface="MV Boli" pitchFamily="2" charset="0"/>
                        </a:rPr>
                        <a:t>by ferry </a:t>
                      </a: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r>
                        <a:rPr lang="en-US" b="1" dirty="0">
                          <a:solidFill>
                            <a:schemeClr val="accent3">
                              <a:lumMod val="50000"/>
                            </a:schemeClr>
                          </a:solidFill>
                        </a:rPr>
                        <a:t>Omer #26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15</a:t>
                      </a:r>
                    </a:p>
                    <a:p>
                      <a:r>
                        <a:rPr lang="en-US" b="1" dirty="0">
                          <a:solidFill>
                            <a:schemeClr val="accent3">
                              <a:lumMod val="50000"/>
                            </a:schemeClr>
                          </a:solidFill>
                        </a:rPr>
                        <a:t>May 4</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16</a:t>
                      </a:r>
                    </a:p>
                    <a:p>
                      <a:r>
                        <a:rPr lang="en-US" b="1" dirty="0">
                          <a:solidFill>
                            <a:schemeClr val="accent3">
                              <a:lumMod val="50000"/>
                            </a:schemeClr>
                          </a:solidFill>
                        </a:rPr>
                        <a:t>May 5</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90</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pic>
        <p:nvPicPr>
          <p:cNvPr id="15" name="Picture 2" descr="C:\Users\Rae\Desktop\ship 1b smal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745719" y="2587373"/>
            <a:ext cx="577255" cy="6036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3712250" y="3017966"/>
            <a:ext cx="1539924" cy="1742366"/>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21:1a  </a:t>
            </a:r>
            <a:r>
              <a:rPr lang="en-US" sz="1700" dirty="0"/>
              <a:t>And it came to pass, after we were gotten from them, and had launched  …</a:t>
            </a:r>
          </a:p>
        </p:txBody>
      </p:sp>
      <p:sp>
        <p:nvSpPr>
          <p:cNvPr id="25" name="TextBox 24"/>
          <p:cNvSpPr txBox="1"/>
          <p:nvPr/>
        </p:nvSpPr>
        <p:spPr>
          <a:xfrm>
            <a:off x="3798804" y="4948489"/>
            <a:ext cx="1361751" cy="923330"/>
          </a:xfrm>
          <a:prstGeom prst="rect">
            <a:avLst/>
          </a:prstGeom>
          <a:noFill/>
        </p:spPr>
        <p:txBody>
          <a:bodyPr wrap="square" rtlCol="0">
            <a:spAutoFit/>
          </a:bodyPr>
          <a:lstStyle/>
          <a:p>
            <a:pPr algn="ctr"/>
            <a:r>
              <a:rPr lang="en-US" dirty="0">
                <a:solidFill>
                  <a:srgbClr val="002060"/>
                </a:solidFill>
                <a:latin typeface="MV Boli" pitchFamily="2" charset="0"/>
                <a:cs typeface="MV Boli" pitchFamily="2" charset="0"/>
              </a:rPr>
              <a:t>Prepare to sail to Cos at dawn.</a:t>
            </a:r>
          </a:p>
        </p:txBody>
      </p:sp>
      <p:grpSp>
        <p:nvGrpSpPr>
          <p:cNvPr id="26" name="Group 25"/>
          <p:cNvGrpSpPr/>
          <p:nvPr/>
        </p:nvGrpSpPr>
        <p:grpSpPr>
          <a:xfrm>
            <a:off x="7025833" y="1551118"/>
            <a:ext cx="4673547" cy="4676062"/>
            <a:chOff x="4012407" y="2104573"/>
            <a:chExt cx="3968546" cy="4405086"/>
          </a:xfrm>
          <a:effectLst>
            <a:glow rad="279400">
              <a:schemeClr val="accent2">
                <a:satMod val="175000"/>
                <a:alpha val="40000"/>
              </a:schemeClr>
            </a:glow>
          </a:effectLst>
        </p:grpSpPr>
        <p:pic>
          <p:nvPicPr>
            <p:cNvPr id="27" name="Picture 3" descr="C:\Users\Rae\Desktop\Paul &amp; Pentecost\Maps 3rd journey\trogyllium - ephesu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12407" y="2104573"/>
              <a:ext cx="3968546" cy="4405086"/>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8" name="Rectangle 27"/>
            <p:cNvSpPr/>
            <p:nvPr/>
          </p:nvSpPr>
          <p:spPr>
            <a:xfrm>
              <a:off x="6190069" y="5636898"/>
              <a:ext cx="982134" cy="46166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1200" b="1"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Gulf of </a:t>
              </a:r>
              <a:r>
                <a:rPr lang="en-US" sz="1200" b="1" dirty="0" err="1">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rPr>
                <a:t>Latmus</a:t>
              </a:r>
              <a:endParaRPr lang="en-US" b="1" cap="none" spc="0" dirty="0">
                <a:ln w="12700">
                  <a:solidFill>
                    <a:schemeClr val="tx2">
                      <a:satMod val="155000"/>
                    </a:schemeClr>
                  </a:solidFill>
                  <a:prstDash val="solid"/>
                </a:ln>
                <a:solidFill>
                  <a:schemeClr val="bg2">
                    <a:tint val="85000"/>
                    <a:satMod val="155000"/>
                  </a:schemeClr>
                </a:solidFill>
                <a:effectLst>
                  <a:glow rad="228600">
                    <a:schemeClr val="bg1">
                      <a:alpha val="88000"/>
                    </a:schemeClr>
                  </a:glow>
                  <a:outerShdw blurRad="41275" dist="20320" dir="1800000" algn="tl" rotWithShape="0">
                    <a:srgbClr val="000000">
                      <a:alpha val="40000"/>
                    </a:srgbClr>
                  </a:outerShdw>
                </a:effectLst>
                <a:latin typeface="Comic Sans MS" pitchFamily="66" charset="0"/>
              </a:endParaRPr>
            </a:p>
          </p:txBody>
        </p:sp>
      </p:grpSp>
      <p:grpSp>
        <p:nvGrpSpPr>
          <p:cNvPr id="32" name="Group 31"/>
          <p:cNvGrpSpPr/>
          <p:nvPr/>
        </p:nvGrpSpPr>
        <p:grpSpPr>
          <a:xfrm>
            <a:off x="10588870" y="1857340"/>
            <a:ext cx="934342" cy="831158"/>
            <a:chOff x="3022625" y="2656314"/>
            <a:chExt cx="934342" cy="831158"/>
          </a:xfrm>
        </p:grpSpPr>
        <p:pic>
          <p:nvPicPr>
            <p:cNvPr id="33"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22625" y="267483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4"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92117" y="265631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5"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44517" y="27659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6"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96917" y="29183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7"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9317" y="30707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489950" y="3284287"/>
            <a:ext cx="1421275" cy="2954655"/>
          </a:xfrm>
          <a:prstGeom prst="rect">
            <a:avLst/>
          </a:prstGeom>
          <a:noFill/>
        </p:spPr>
        <p:txBody>
          <a:bodyPr wrap="square" rtlCol="0">
            <a:spAutoFit/>
          </a:bodyPr>
          <a:lstStyle/>
          <a:p>
            <a:pPr algn="ctr"/>
            <a:r>
              <a:rPr lang="en-US" dirty="0">
                <a:solidFill>
                  <a:schemeClr val="tx2">
                    <a:lumMod val="75000"/>
                  </a:schemeClr>
                </a:solidFill>
                <a:latin typeface="MV Boli" pitchFamily="2" charset="0"/>
                <a:cs typeface="MV Boli" pitchFamily="2" charset="0"/>
              </a:rPr>
              <a:t>This is the first of 2  days of walking to meet with Paul one last time – about </a:t>
            </a:r>
            <a:r>
              <a:rPr lang="en-US" sz="1400" dirty="0">
                <a:solidFill>
                  <a:schemeClr val="tx2">
                    <a:lumMod val="75000"/>
                  </a:schemeClr>
                </a:solidFill>
                <a:latin typeface="MV Boli" pitchFamily="2" charset="0"/>
                <a:cs typeface="MV Boli" pitchFamily="2" charset="0"/>
              </a:rPr>
              <a:t>20 [of 38] mi. </a:t>
            </a:r>
            <a:r>
              <a:rPr lang="en-US" sz="1400" dirty="0">
                <a:solidFill>
                  <a:srgbClr val="660033"/>
                </a:solidFill>
                <a:latin typeface="MV Boli" pitchFamily="2" charset="0"/>
                <a:cs typeface="MV Boli" pitchFamily="2" charset="0"/>
              </a:rPr>
              <a:t>(6+ Hrs. </a:t>
            </a:r>
            <a:br>
              <a:rPr lang="en-US" sz="1400" dirty="0">
                <a:solidFill>
                  <a:srgbClr val="660033"/>
                </a:solidFill>
                <a:latin typeface="MV Boli" pitchFamily="2" charset="0"/>
                <a:cs typeface="MV Boli" pitchFamily="2" charset="0"/>
              </a:rPr>
            </a:br>
            <a:r>
              <a:rPr lang="en-US" sz="1400" dirty="0">
                <a:solidFill>
                  <a:srgbClr val="660033"/>
                </a:solidFill>
                <a:latin typeface="MV Boli" pitchFamily="2" charset="0"/>
                <a:cs typeface="MV Boli" pitchFamily="2" charset="0"/>
              </a:rPr>
              <a:t>@ 3-4 mph).</a:t>
            </a:r>
            <a:endParaRPr lang="en-US" b="1" dirty="0">
              <a:solidFill>
                <a:srgbClr val="660033"/>
              </a:solidFill>
            </a:endParaRPr>
          </a:p>
        </p:txBody>
      </p:sp>
      <p:sp>
        <p:nvSpPr>
          <p:cNvPr id="44" name="TextBox 43"/>
          <p:cNvSpPr txBox="1"/>
          <p:nvPr/>
        </p:nvSpPr>
        <p:spPr>
          <a:xfrm>
            <a:off x="2232674" y="2580051"/>
            <a:ext cx="1421275" cy="3693319"/>
          </a:xfrm>
          <a:prstGeom prst="rect">
            <a:avLst/>
          </a:prstGeom>
          <a:noFill/>
        </p:spPr>
        <p:txBody>
          <a:bodyPr wrap="square" rtlCol="0">
            <a:spAutoFit/>
          </a:bodyPr>
          <a:lstStyle/>
          <a:p>
            <a:pPr algn="r"/>
            <a:r>
              <a:rPr lang="en-US" dirty="0">
                <a:solidFill>
                  <a:schemeClr val="tx2">
                    <a:lumMod val="75000"/>
                  </a:schemeClr>
                </a:solidFill>
                <a:latin typeface="MV Boli" pitchFamily="2" charset="0"/>
                <a:cs typeface="MV Boli" pitchFamily="2" charset="0"/>
              </a:rPr>
              <a:t>2</a:t>
            </a:r>
            <a:r>
              <a:rPr lang="en-US" baseline="30000" dirty="0">
                <a:solidFill>
                  <a:schemeClr val="tx2">
                    <a:lumMod val="75000"/>
                  </a:schemeClr>
                </a:solidFill>
                <a:latin typeface="MV Boli" pitchFamily="2" charset="0"/>
                <a:cs typeface="MV Boli" pitchFamily="2" charset="0"/>
              </a:rPr>
              <a:t>nd</a:t>
            </a:r>
            <a:r>
              <a:rPr lang="en-US" dirty="0">
                <a:solidFill>
                  <a:schemeClr val="tx2">
                    <a:lumMod val="75000"/>
                  </a:schemeClr>
                </a:solidFill>
                <a:latin typeface="MV Boli" pitchFamily="2" charset="0"/>
                <a:cs typeface="MV Boli" pitchFamily="2" charset="0"/>
              </a:rPr>
              <a:t> day arrival &amp; Paul’s time with the elders was limited. He has much to share before he boards the ship for the next days’ sail.</a:t>
            </a:r>
            <a:endParaRPr lang="en-US" b="1" dirty="0">
              <a:solidFill>
                <a:schemeClr val="accent3">
                  <a:lumMod val="50000"/>
                </a:schemeClr>
              </a:solidFill>
            </a:endParaRPr>
          </a:p>
        </p:txBody>
      </p:sp>
      <p:pic>
        <p:nvPicPr>
          <p:cNvPr id="39" name="Picture 4" descr="C:\Users\Rae\Desktop\walking clip art.png"/>
          <p:cNvPicPr>
            <a:picLocks noChangeAspect="1" noChangeArrowheads="1"/>
          </p:cNvPicPr>
          <p:nvPr/>
        </p:nvPicPr>
        <p:blipFill>
          <a:blip r:embed="rId6"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174625" y="3213514"/>
            <a:ext cx="488950" cy="71937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975176" y="2288486"/>
            <a:ext cx="934342" cy="831158"/>
            <a:chOff x="3022625" y="2656314"/>
            <a:chExt cx="934342" cy="831158"/>
          </a:xfrm>
        </p:grpSpPr>
        <p:pic>
          <p:nvPicPr>
            <p:cNvPr id="29"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22625" y="267483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0"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92117" y="265631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1"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44517" y="27659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40"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96917" y="29183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41"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9317" y="30707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50847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up)">
                                      <p:cBhvr>
                                        <p:cTn id="17" dur="1500"/>
                                        <p:tgtEl>
                                          <p:spTgt spid="14">
                                            <p:txEl>
                                              <p:pRg st="0" end="0"/>
                                            </p:txEl>
                                          </p:spTgt>
                                        </p:tgtEl>
                                      </p:cBhvr>
                                    </p:animEffect>
                                  </p:childTnLst>
                                </p:cTn>
                              </p:par>
                            </p:childTnLst>
                          </p:cTn>
                        </p:par>
                        <p:par>
                          <p:cTn id="18" fill="hold">
                            <p:stCondLst>
                              <p:cond delay="1500"/>
                            </p:stCondLst>
                            <p:childTnLst>
                              <p:par>
                                <p:cTn id="19" presetID="47" presetClass="entr" presetSubtype="0" fill="hold" grpId="0" nodeType="afterEffect">
                                  <p:stCondLst>
                                    <p:cond delay="10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4"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440305143"/>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chemeClr val="accent5">
                              <a:lumMod val="50000"/>
                            </a:schemeClr>
                          </a:solidFill>
                        </a:rPr>
                        <a:t>Zif 3</a:t>
                      </a:r>
                    </a:p>
                    <a:p>
                      <a:r>
                        <a:rPr lang="en-US" b="1" dirty="0">
                          <a:solidFill>
                            <a:schemeClr val="accent3">
                              <a:lumMod val="50000"/>
                            </a:schemeClr>
                          </a:solidFill>
                        </a:rPr>
                        <a:t>Apr 24</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4</a:t>
                      </a:r>
                    </a:p>
                    <a:p>
                      <a:r>
                        <a:rPr lang="en-US" b="1" dirty="0">
                          <a:solidFill>
                            <a:schemeClr val="accent3">
                              <a:lumMod val="50000"/>
                            </a:schemeClr>
                          </a:solidFill>
                        </a:rPr>
                        <a:t>Apr 25</a:t>
                      </a:r>
                    </a:p>
                    <a:p>
                      <a:r>
                        <a:rPr lang="en-US" b="1" dirty="0">
                          <a:solidFill>
                            <a:schemeClr val="accent3">
                              <a:lumMod val="50000"/>
                            </a:schemeClr>
                          </a:solidFill>
                        </a:rPr>
                        <a:t>Omer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5</a:t>
                      </a:r>
                    </a:p>
                    <a:p>
                      <a:r>
                        <a:rPr lang="en-US" b="1" dirty="0">
                          <a:solidFill>
                            <a:schemeClr val="accent3">
                              <a:lumMod val="50000"/>
                            </a:schemeClr>
                          </a:solidFill>
                        </a:rPr>
                        <a:t>Apr 26</a:t>
                      </a:r>
                    </a:p>
                    <a:p>
                      <a:r>
                        <a:rPr lang="en-US" b="1" dirty="0">
                          <a:solidFill>
                            <a:schemeClr val="accent3">
                              <a:lumMod val="50000"/>
                            </a:schemeClr>
                          </a:solidFill>
                        </a:rPr>
                        <a:t>Omer #17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6</a:t>
                      </a:r>
                    </a:p>
                    <a:p>
                      <a:r>
                        <a:rPr lang="en-US" b="1" dirty="0">
                          <a:solidFill>
                            <a:schemeClr val="accent3">
                              <a:lumMod val="50000"/>
                            </a:schemeClr>
                          </a:solidFill>
                        </a:rPr>
                        <a:t>Apr 27</a:t>
                      </a:r>
                    </a:p>
                    <a:p>
                      <a:r>
                        <a:rPr lang="en-US" b="1" dirty="0">
                          <a:solidFill>
                            <a:schemeClr val="accent3">
                              <a:lumMod val="50000"/>
                            </a:schemeClr>
                          </a:solidFill>
                        </a:rPr>
                        <a:t>Omer #18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7</a:t>
                      </a:r>
                    </a:p>
                    <a:p>
                      <a:r>
                        <a:rPr lang="en-US" b="1" dirty="0">
                          <a:solidFill>
                            <a:schemeClr val="accent3">
                              <a:lumMod val="50000"/>
                            </a:schemeClr>
                          </a:solidFill>
                        </a:rPr>
                        <a:t>Apr 28</a:t>
                      </a:r>
                    </a:p>
                    <a:p>
                      <a:r>
                        <a:rPr lang="en-US" b="1" dirty="0">
                          <a:solidFill>
                            <a:schemeClr val="accent3">
                              <a:lumMod val="50000"/>
                            </a:schemeClr>
                          </a:solidFill>
                        </a:rPr>
                        <a:t>Omer #19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8</a:t>
                      </a:r>
                    </a:p>
                    <a:p>
                      <a:r>
                        <a:rPr lang="en-US" b="1" dirty="0">
                          <a:solidFill>
                            <a:schemeClr val="accent3">
                              <a:lumMod val="50000"/>
                            </a:schemeClr>
                          </a:solidFill>
                        </a:rPr>
                        <a:t>Apr 29</a:t>
                      </a:r>
                    </a:p>
                    <a:p>
                      <a:r>
                        <a:rPr lang="en-US" b="1" dirty="0">
                          <a:solidFill>
                            <a:schemeClr val="accent3">
                              <a:lumMod val="50000"/>
                            </a:schemeClr>
                          </a:solidFill>
                        </a:rPr>
                        <a:t>Omer #20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9</a:t>
                      </a:r>
                    </a:p>
                    <a:p>
                      <a:r>
                        <a:rPr lang="en-US" b="1" dirty="0">
                          <a:solidFill>
                            <a:schemeClr val="accent3">
                              <a:lumMod val="50000"/>
                            </a:schemeClr>
                          </a:solidFill>
                        </a:rPr>
                        <a:t>Apr 30</a:t>
                      </a:r>
                    </a:p>
                    <a:p>
                      <a:r>
                        <a:rPr lang="en-US" b="1" dirty="0">
                          <a:solidFill>
                            <a:schemeClr val="accent3">
                              <a:lumMod val="50000"/>
                            </a:schemeClr>
                          </a:solidFill>
                        </a:rPr>
                        <a:t>Omer #21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10</a:t>
                      </a:r>
                    </a:p>
                    <a:p>
                      <a:r>
                        <a:rPr lang="en-US" b="1" dirty="0">
                          <a:solidFill>
                            <a:schemeClr val="accent3">
                              <a:lumMod val="50000"/>
                            </a:schemeClr>
                          </a:solidFill>
                        </a:rPr>
                        <a:t>May 1</a:t>
                      </a:r>
                    </a:p>
                    <a:p>
                      <a:endParaRPr lang="en-US" b="1" dirty="0">
                        <a:solidFill>
                          <a:schemeClr val="accent3">
                            <a:lumMod val="50000"/>
                          </a:schemeClr>
                        </a:solidFill>
                      </a:endParaRPr>
                    </a:p>
                    <a:p>
                      <a:pPr algn="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11</a:t>
                      </a:r>
                    </a:p>
                    <a:p>
                      <a:r>
                        <a:rPr lang="en-US" b="1" dirty="0">
                          <a:solidFill>
                            <a:schemeClr val="accent3">
                              <a:lumMod val="50000"/>
                            </a:schemeClr>
                          </a:solidFill>
                        </a:rPr>
                        <a:t>May 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23</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12</a:t>
                      </a:r>
                    </a:p>
                    <a:p>
                      <a:r>
                        <a:rPr lang="en-US" b="1" dirty="0">
                          <a:solidFill>
                            <a:schemeClr val="accent3">
                              <a:lumMod val="50000"/>
                            </a:schemeClr>
                          </a:solidFill>
                        </a:rPr>
                        <a:t>May</a:t>
                      </a:r>
                      <a:r>
                        <a:rPr lang="en-US" b="1" baseline="0" dirty="0">
                          <a:solidFill>
                            <a:schemeClr val="accent3">
                              <a:lumMod val="50000"/>
                            </a:schemeClr>
                          </a:solidFill>
                        </a:rPr>
                        <a:t> 3</a:t>
                      </a: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rgbClr val="002060"/>
                          </a:solidFill>
                          <a:latin typeface="MV Boli" pitchFamily="2" charset="0"/>
                          <a:cs typeface="MV Boli" pitchFamily="2" charset="0"/>
                        </a:rPr>
                        <a:t>Sail 40 mi from </a:t>
                      </a:r>
                      <a:br>
                        <a:rPr lang="en-US" b="0" dirty="0">
                          <a:solidFill>
                            <a:srgbClr val="002060"/>
                          </a:solidFill>
                          <a:latin typeface="MV Boli" pitchFamily="2" charset="0"/>
                          <a:cs typeface="MV Boli" pitchFamily="2" charset="0"/>
                        </a:rPr>
                      </a:br>
                      <a:r>
                        <a:rPr lang="en-US" b="0" dirty="0">
                          <a:solidFill>
                            <a:srgbClr val="002060"/>
                          </a:solidFill>
                          <a:latin typeface="MV Boli" pitchFamily="2" charset="0"/>
                          <a:cs typeface="MV Boli" pitchFamily="2" charset="0"/>
                        </a:rPr>
                        <a:t>Miletus to arrive at Cos.</a:t>
                      </a: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13</a:t>
                      </a:r>
                    </a:p>
                    <a:p>
                      <a:r>
                        <a:rPr lang="en-US" b="1" dirty="0">
                          <a:solidFill>
                            <a:schemeClr val="accent3">
                              <a:lumMod val="50000"/>
                            </a:schemeClr>
                          </a:solidFill>
                        </a:rPr>
                        <a:t>May 4</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rgbClr val="002060"/>
                          </a:solidFill>
                          <a:latin typeface="MV Boli" pitchFamily="2" charset="0"/>
                          <a:cs typeface="MV Boli" pitchFamily="2" charset="0"/>
                        </a:rPr>
                        <a:t>85 mi </a:t>
                      </a:r>
                      <a:br>
                        <a:rPr lang="en-US" b="0" dirty="0">
                          <a:solidFill>
                            <a:srgbClr val="002060"/>
                          </a:solidFill>
                          <a:latin typeface="MV Boli" pitchFamily="2" charset="0"/>
                          <a:cs typeface="MV Boli" pitchFamily="2" charset="0"/>
                        </a:rPr>
                      </a:br>
                      <a:r>
                        <a:rPr lang="en-US" b="0" dirty="0">
                          <a:solidFill>
                            <a:srgbClr val="002060"/>
                          </a:solidFill>
                          <a:latin typeface="MV Boli" pitchFamily="2" charset="0"/>
                          <a:cs typeface="MV Boli" pitchFamily="2" charset="0"/>
                        </a:rPr>
                        <a:t>from Cos </a:t>
                      </a:r>
                      <a:br>
                        <a:rPr lang="en-US" b="0" dirty="0">
                          <a:solidFill>
                            <a:srgbClr val="002060"/>
                          </a:solidFill>
                          <a:latin typeface="MV Boli" pitchFamily="2" charset="0"/>
                          <a:cs typeface="MV Boli" pitchFamily="2" charset="0"/>
                        </a:rPr>
                      </a:br>
                      <a:r>
                        <a:rPr lang="en-US" b="0" dirty="0">
                          <a:solidFill>
                            <a:srgbClr val="002060"/>
                          </a:solidFill>
                          <a:latin typeface="MV Boli" pitchFamily="2" charset="0"/>
                          <a:cs typeface="MV Boli" pitchFamily="2" charset="0"/>
                        </a:rPr>
                        <a:t>to arrive at Rhodes </a:t>
                      </a:r>
                      <a:r>
                        <a:rPr lang="en-US" b="0" u="sng" dirty="0">
                          <a:solidFill>
                            <a:srgbClr val="002060"/>
                          </a:solidFill>
                          <a:latin typeface="MV Boli" pitchFamily="2" charset="0"/>
                          <a:cs typeface="MV Boli" pitchFamily="2" charset="0"/>
                        </a:rPr>
                        <a:t>the </a:t>
                      </a:r>
                      <a:r>
                        <a:rPr lang="en-US" sz="1700" b="0" u="sng" dirty="0">
                          <a:solidFill>
                            <a:srgbClr val="002060"/>
                          </a:solidFill>
                          <a:latin typeface="MV Boli" pitchFamily="2" charset="0"/>
                          <a:cs typeface="MV Boli" pitchFamily="2" charset="0"/>
                        </a:rPr>
                        <a:t>followin</a:t>
                      </a:r>
                      <a:r>
                        <a:rPr lang="en-US" sz="1700" b="0" dirty="0">
                          <a:solidFill>
                            <a:srgbClr val="002060"/>
                          </a:solidFill>
                          <a:latin typeface="MV Boli" pitchFamily="2" charset="0"/>
                          <a:cs typeface="MV Boli" pitchFamily="2" charset="0"/>
                        </a:rPr>
                        <a:t>g </a:t>
                      </a:r>
                      <a:r>
                        <a:rPr lang="en-US" sz="1700" b="0" u="sng" dirty="0">
                          <a:solidFill>
                            <a:srgbClr val="002060"/>
                          </a:solidFill>
                          <a:latin typeface="MV Boli" pitchFamily="2" charset="0"/>
                          <a:cs typeface="MV Boli" pitchFamily="2" charset="0"/>
                        </a:rPr>
                        <a:t>da</a:t>
                      </a:r>
                      <a:r>
                        <a:rPr lang="en-US" sz="1700" b="0" dirty="0">
                          <a:solidFill>
                            <a:srgbClr val="002060"/>
                          </a:solidFill>
                          <a:latin typeface="MV Boli" pitchFamily="2" charset="0"/>
                          <a:cs typeface="MV Boli" pitchFamily="2" charset="0"/>
                        </a:rPr>
                        <a:t>y.</a:t>
                      </a: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14</a:t>
                      </a:r>
                    </a:p>
                    <a:p>
                      <a:r>
                        <a:rPr lang="en-US" b="1" dirty="0">
                          <a:solidFill>
                            <a:schemeClr val="accent3">
                              <a:lumMod val="50000"/>
                            </a:schemeClr>
                          </a:solidFill>
                        </a:rPr>
                        <a:t>May 5</a:t>
                      </a:r>
                    </a:p>
                    <a:p>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r>
                        <a:rPr lang="en-US" b="1" dirty="0">
                          <a:solidFill>
                            <a:schemeClr val="accent3">
                              <a:lumMod val="50000"/>
                            </a:schemeClr>
                          </a:solidFill>
                        </a:rPr>
                        <a:t>Omer #26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15</a:t>
                      </a:r>
                    </a:p>
                    <a:p>
                      <a:r>
                        <a:rPr lang="en-US" b="1" dirty="0">
                          <a:solidFill>
                            <a:schemeClr val="accent3">
                              <a:lumMod val="50000"/>
                            </a:schemeClr>
                          </a:solidFill>
                        </a:rPr>
                        <a:t>May 4</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16</a:t>
                      </a:r>
                    </a:p>
                    <a:p>
                      <a:r>
                        <a:rPr lang="en-US" b="1" dirty="0">
                          <a:solidFill>
                            <a:schemeClr val="accent3">
                              <a:lumMod val="50000"/>
                            </a:schemeClr>
                          </a:solidFill>
                        </a:rPr>
                        <a:t>May 5</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pic>
        <p:nvPicPr>
          <p:cNvPr id="26"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677567" y="1559555"/>
            <a:ext cx="3047073" cy="4966834"/>
          </a:xfrm>
          <a:prstGeom prst="rect">
            <a:avLst/>
          </a:prstGeom>
          <a:noFill/>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91</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pic>
        <p:nvPicPr>
          <p:cNvPr id="16" name="Picture 2" descr="C:\Users\Rae\Desktop\ship 1b smal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3689903" y="2989880"/>
            <a:ext cx="787401" cy="8234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713040" y="5144507"/>
            <a:ext cx="1528527" cy="1200329"/>
          </a:xfrm>
          <a:prstGeom prst="rect">
            <a:avLst/>
          </a:prstGeom>
          <a:noFill/>
        </p:spPr>
        <p:txBody>
          <a:bodyPr wrap="square" rtlCol="0">
            <a:spAutoFit/>
          </a:bodyPr>
          <a:lstStyle/>
          <a:p>
            <a:pPr algn="ctr"/>
            <a:r>
              <a:rPr lang="en-US" dirty="0">
                <a:solidFill>
                  <a:srgbClr val="002060"/>
                </a:solidFill>
              </a:rPr>
              <a:t>40 / 7.5 mph </a:t>
            </a:r>
            <a:br>
              <a:rPr lang="en-US" dirty="0">
                <a:solidFill>
                  <a:srgbClr val="002060"/>
                </a:solidFill>
              </a:rPr>
            </a:br>
            <a:r>
              <a:rPr lang="en-US" dirty="0">
                <a:solidFill>
                  <a:srgbClr val="002060"/>
                </a:solidFill>
              </a:rPr>
              <a:t>= 5.5 Hrs.</a:t>
            </a:r>
            <a:br>
              <a:rPr lang="en-US" dirty="0">
                <a:solidFill>
                  <a:srgbClr val="002060"/>
                </a:solidFill>
              </a:rPr>
            </a:br>
            <a:r>
              <a:rPr lang="en-US" dirty="0">
                <a:solidFill>
                  <a:srgbClr val="C00000"/>
                </a:solidFill>
              </a:rPr>
              <a:t>Anchor for the night.</a:t>
            </a:r>
          </a:p>
        </p:txBody>
      </p:sp>
      <p:sp>
        <p:nvSpPr>
          <p:cNvPr id="39" name="TextBox 38"/>
          <p:cNvSpPr txBox="1"/>
          <p:nvPr/>
        </p:nvSpPr>
        <p:spPr>
          <a:xfrm>
            <a:off x="5336516" y="5144508"/>
            <a:ext cx="1528527" cy="1200329"/>
          </a:xfrm>
          <a:prstGeom prst="rect">
            <a:avLst/>
          </a:prstGeom>
          <a:noFill/>
        </p:spPr>
        <p:txBody>
          <a:bodyPr wrap="square" rtlCol="0">
            <a:spAutoFit/>
          </a:bodyPr>
          <a:lstStyle/>
          <a:p>
            <a:pPr algn="ctr"/>
            <a:r>
              <a:rPr lang="en-US" dirty="0">
                <a:solidFill>
                  <a:srgbClr val="002060"/>
                </a:solidFill>
              </a:rPr>
              <a:t>85 / 7.5 mph </a:t>
            </a:r>
            <a:br>
              <a:rPr lang="en-US" dirty="0">
                <a:solidFill>
                  <a:srgbClr val="002060"/>
                </a:solidFill>
              </a:rPr>
            </a:br>
            <a:r>
              <a:rPr lang="en-US" dirty="0">
                <a:solidFill>
                  <a:srgbClr val="002060"/>
                </a:solidFill>
              </a:rPr>
              <a:t>= 11.5 Hrs.</a:t>
            </a:r>
            <a:br>
              <a:rPr lang="en-US" dirty="0">
                <a:solidFill>
                  <a:srgbClr val="002060"/>
                </a:solidFill>
              </a:rPr>
            </a:br>
            <a:r>
              <a:rPr lang="en-US" dirty="0">
                <a:solidFill>
                  <a:srgbClr val="C00000"/>
                </a:solidFill>
              </a:rPr>
              <a:t>Anchor for the night.</a:t>
            </a:r>
          </a:p>
        </p:txBody>
      </p:sp>
      <p:sp>
        <p:nvSpPr>
          <p:cNvPr id="40" name="Content Placeholder 2"/>
          <p:cNvSpPr txBox="1">
            <a:spLocks/>
          </p:cNvSpPr>
          <p:nvPr/>
        </p:nvSpPr>
        <p:spPr>
          <a:xfrm>
            <a:off x="7003270" y="3030733"/>
            <a:ext cx="1539924" cy="1986370"/>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21:1b  </a:t>
            </a:r>
            <a:r>
              <a:rPr lang="en-US" sz="1700" dirty="0">
                <a:solidFill>
                  <a:srgbClr val="002060"/>
                </a:solidFill>
              </a:rPr>
              <a:t>we came with a straight course unto Cos and </a:t>
            </a:r>
            <a:r>
              <a:rPr lang="en-US" sz="1700" b="1" u="sng" dirty="0">
                <a:solidFill>
                  <a:srgbClr val="002060"/>
                </a:solidFill>
              </a:rPr>
              <a:t>the</a:t>
            </a:r>
            <a:r>
              <a:rPr lang="en-US" sz="1700" dirty="0">
                <a:solidFill>
                  <a:srgbClr val="002060"/>
                </a:solidFill>
              </a:rPr>
              <a:t> </a:t>
            </a:r>
            <a:r>
              <a:rPr lang="en-US" sz="1700" b="1" u="sng" dirty="0">
                <a:solidFill>
                  <a:srgbClr val="002060"/>
                </a:solidFill>
              </a:rPr>
              <a:t>da</a:t>
            </a:r>
            <a:r>
              <a:rPr lang="en-US" sz="1700" b="1" dirty="0">
                <a:solidFill>
                  <a:srgbClr val="002060"/>
                </a:solidFill>
              </a:rPr>
              <a:t>y</a:t>
            </a:r>
            <a:r>
              <a:rPr lang="en-US" sz="1700" dirty="0">
                <a:solidFill>
                  <a:srgbClr val="002060"/>
                </a:solidFill>
              </a:rPr>
              <a:t> </a:t>
            </a:r>
            <a:r>
              <a:rPr lang="en-US" sz="1700" b="1" u="sng" dirty="0">
                <a:solidFill>
                  <a:srgbClr val="002060"/>
                </a:solidFill>
              </a:rPr>
              <a:t>followin</a:t>
            </a:r>
            <a:r>
              <a:rPr lang="en-US" sz="1700" b="1" dirty="0">
                <a:solidFill>
                  <a:srgbClr val="002060"/>
                </a:solidFill>
              </a:rPr>
              <a:t>g</a:t>
            </a:r>
            <a:r>
              <a:rPr lang="en-US" sz="1700" dirty="0">
                <a:solidFill>
                  <a:srgbClr val="002060"/>
                </a:solidFill>
              </a:rPr>
              <a:t> unto Rhodes.</a:t>
            </a:r>
          </a:p>
        </p:txBody>
      </p:sp>
      <p:sp>
        <p:nvSpPr>
          <p:cNvPr id="24" name="Rounded Rectangle 23"/>
          <p:cNvSpPr/>
          <p:nvPr/>
        </p:nvSpPr>
        <p:spPr>
          <a:xfrm>
            <a:off x="9370861" y="4397506"/>
            <a:ext cx="1428319" cy="1494005"/>
          </a:xfrm>
          <a:prstGeom prst="roundRect">
            <a:avLst/>
          </a:prstGeom>
          <a:noFill/>
          <a:ln w="66675" cmpd="sng">
            <a:solidFill>
              <a:srgbClr val="A50021"/>
            </a:solidFill>
          </a:ln>
          <a:effectLst>
            <a:glow rad="101600">
              <a:srgbClr val="A50021">
                <a:alpha val="4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2408524" y="1933925"/>
            <a:ext cx="3047073" cy="4966834"/>
          </a:xfrm>
          <a:prstGeom prst="rect">
            <a:avLst/>
          </a:prstGeom>
          <a:noFill/>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489950" y="3284287"/>
            <a:ext cx="1421275" cy="2862322"/>
          </a:xfrm>
          <a:prstGeom prst="rect">
            <a:avLst/>
          </a:prstGeom>
          <a:solidFill>
            <a:schemeClr val="accent5">
              <a:lumMod val="40000"/>
              <a:lumOff val="60000"/>
            </a:schemeClr>
          </a:solidFill>
        </p:spPr>
        <p:txBody>
          <a:bodyPr wrap="square" rtlCol="0">
            <a:spAutoFit/>
          </a:bodyPr>
          <a:lstStyle/>
          <a:p>
            <a:pPr algn="ctr"/>
            <a:r>
              <a:rPr lang="en-US" dirty="0">
                <a:solidFill>
                  <a:schemeClr val="tx1">
                    <a:lumMod val="50000"/>
                    <a:lumOff val="50000"/>
                  </a:schemeClr>
                </a:solidFill>
                <a:latin typeface="MV Boli" pitchFamily="2" charset="0"/>
                <a:cs typeface="MV Boli" pitchFamily="2" charset="0"/>
              </a:rPr>
              <a:t>This is the first of 2 long days of walking to meet with Paul one last time – about 16-17 hours.</a:t>
            </a:r>
            <a:endParaRPr lang="en-US" b="1" dirty="0">
              <a:solidFill>
                <a:schemeClr val="tx1">
                  <a:lumMod val="50000"/>
                  <a:lumOff val="50000"/>
                </a:schemeClr>
              </a:solidFill>
            </a:endParaRPr>
          </a:p>
        </p:txBody>
      </p:sp>
      <p:grpSp>
        <p:nvGrpSpPr>
          <p:cNvPr id="3" name="Group 2"/>
          <p:cNvGrpSpPr/>
          <p:nvPr/>
        </p:nvGrpSpPr>
        <p:grpSpPr>
          <a:xfrm>
            <a:off x="998633" y="2358315"/>
            <a:ext cx="934342" cy="831158"/>
            <a:chOff x="-1380566" y="1743954"/>
            <a:chExt cx="934342" cy="831158"/>
          </a:xfrm>
        </p:grpSpPr>
        <p:pic>
          <p:nvPicPr>
            <p:cNvPr id="33"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380566" y="1762474"/>
              <a:ext cx="307650" cy="416688"/>
            </a:xfrm>
            <a:prstGeom prst="rect">
              <a:avLst/>
            </a:prstGeom>
            <a:noFill/>
            <a:effectLst>
              <a:glow rad="228600">
                <a:schemeClr val="tx1">
                  <a:lumMod val="85000"/>
                  <a:lumOff val="15000"/>
                  <a:alpha val="40000"/>
                </a:schemeClr>
              </a:glow>
            </a:effectLst>
            <a:extLst>
              <a:ext uri="{909E8E84-426E-40DD-AFC4-6F175D3DCCD1}">
                <a14:hiddenFill xmlns:a14="http://schemas.microsoft.com/office/drawing/2010/main">
                  <a:solidFill>
                    <a:srgbClr val="FFFFFF"/>
                  </a:solidFill>
                </a14:hiddenFill>
              </a:ext>
            </a:extLst>
          </p:spPr>
        </p:pic>
        <p:pic>
          <p:nvPicPr>
            <p:cNvPr id="34"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11074" y="1743954"/>
              <a:ext cx="307650" cy="416688"/>
            </a:xfrm>
            <a:prstGeom prst="rect">
              <a:avLst/>
            </a:prstGeom>
            <a:noFill/>
            <a:effectLst>
              <a:glow rad="228600">
                <a:schemeClr val="tx1">
                  <a:lumMod val="85000"/>
                  <a:lumOff val="15000"/>
                  <a:alpha val="40000"/>
                </a:schemeClr>
              </a:glow>
            </a:effectLst>
            <a:extLst>
              <a:ext uri="{909E8E84-426E-40DD-AFC4-6F175D3DCCD1}">
                <a14:hiddenFill xmlns:a14="http://schemas.microsoft.com/office/drawing/2010/main">
                  <a:solidFill>
                    <a:srgbClr val="FFFFFF"/>
                  </a:solidFill>
                </a14:hiddenFill>
              </a:ext>
            </a:extLst>
          </p:spPr>
        </p:pic>
        <p:pic>
          <p:nvPicPr>
            <p:cNvPr id="35"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58674" y="1853624"/>
              <a:ext cx="307650" cy="416688"/>
            </a:xfrm>
            <a:prstGeom prst="rect">
              <a:avLst/>
            </a:prstGeom>
            <a:noFill/>
            <a:effectLst>
              <a:glow rad="228600">
                <a:schemeClr val="tx1">
                  <a:lumMod val="85000"/>
                  <a:lumOff val="15000"/>
                  <a:alpha val="40000"/>
                </a:schemeClr>
              </a:glow>
            </a:effectLst>
            <a:extLst>
              <a:ext uri="{909E8E84-426E-40DD-AFC4-6F175D3DCCD1}">
                <a14:hiddenFill xmlns:a14="http://schemas.microsoft.com/office/drawing/2010/main">
                  <a:solidFill>
                    <a:srgbClr val="FFFFFF"/>
                  </a:solidFill>
                </a14:hiddenFill>
              </a:ext>
            </a:extLst>
          </p:spPr>
        </p:pic>
        <p:pic>
          <p:nvPicPr>
            <p:cNvPr id="36"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6274" y="2006024"/>
              <a:ext cx="307650" cy="416688"/>
            </a:xfrm>
            <a:prstGeom prst="rect">
              <a:avLst/>
            </a:prstGeom>
            <a:noFill/>
            <a:effectLst>
              <a:glow rad="228600">
                <a:schemeClr val="tx1">
                  <a:lumMod val="85000"/>
                  <a:lumOff val="15000"/>
                  <a:alpha val="40000"/>
                </a:schemeClr>
              </a:glow>
            </a:effectLst>
            <a:extLst>
              <a:ext uri="{909E8E84-426E-40DD-AFC4-6F175D3DCCD1}">
                <a14:hiddenFill xmlns:a14="http://schemas.microsoft.com/office/drawing/2010/main">
                  <a:solidFill>
                    <a:srgbClr val="FFFFFF"/>
                  </a:solidFill>
                </a14:hiddenFill>
              </a:ext>
            </a:extLst>
          </p:spPr>
        </p:pic>
        <p:pic>
          <p:nvPicPr>
            <p:cNvPr id="37" name="Picture 5" descr="C:\Users\Rae\Desktop\Paul &amp; Pentecost\walking clip art.png"/>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3874" y="2158424"/>
              <a:ext cx="307650" cy="416688"/>
            </a:xfrm>
            <a:prstGeom prst="rect">
              <a:avLst/>
            </a:prstGeom>
            <a:noFill/>
            <a:effectLst>
              <a:glow rad="228600">
                <a:schemeClr val="tx1">
                  <a:lumMod val="85000"/>
                  <a:lumOff val="15000"/>
                  <a:alpha val="40000"/>
                </a:schemeClr>
              </a:glow>
            </a:effectLst>
            <a:extLst>
              <a:ext uri="{909E8E84-426E-40DD-AFC4-6F175D3DCCD1}">
                <a14:hiddenFill xmlns:a14="http://schemas.microsoft.com/office/drawing/2010/main">
                  <a:solidFill>
                    <a:srgbClr val="FFFFFF"/>
                  </a:solidFill>
                </a14:hiddenFill>
              </a:ext>
            </a:extLst>
          </p:spPr>
        </p:pic>
      </p:grpSp>
      <p:pic>
        <p:nvPicPr>
          <p:cNvPr id="29" name="Picture 4" descr="C:\Users\Rae\Desktop\walking clip art.png"/>
          <p:cNvPicPr>
            <a:picLocks noChangeAspect="1" noChangeArrowheads="1"/>
          </p:cNvPicPr>
          <p:nvPr/>
        </p:nvPicPr>
        <p:blipFill>
          <a:blip r:embed="rId6"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74625" y="3201251"/>
            <a:ext cx="488950" cy="71937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232674" y="2527394"/>
            <a:ext cx="1421275" cy="3970318"/>
          </a:xfrm>
          <a:prstGeom prst="rect">
            <a:avLst/>
          </a:prstGeom>
          <a:noFill/>
        </p:spPr>
        <p:txBody>
          <a:bodyPr wrap="square" rtlCol="0">
            <a:spAutoFit/>
          </a:bodyPr>
          <a:lstStyle/>
          <a:p>
            <a:pPr algn="r"/>
            <a:r>
              <a:rPr lang="en-US" dirty="0">
                <a:solidFill>
                  <a:schemeClr val="tx1">
                    <a:lumMod val="50000"/>
                    <a:lumOff val="50000"/>
                  </a:schemeClr>
                </a:solidFill>
                <a:latin typeface="MV Boli" pitchFamily="2" charset="0"/>
                <a:cs typeface="MV Boli" pitchFamily="2" charset="0"/>
              </a:rPr>
              <a:t>2</a:t>
            </a:r>
            <a:r>
              <a:rPr lang="en-US" baseline="30000" dirty="0">
                <a:solidFill>
                  <a:schemeClr val="tx1">
                    <a:lumMod val="50000"/>
                    <a:lumOff val="50000"/>
                  </a:schemeClr>
                </a:solidFill>
                <a:latin typeface="MV Boli" pitchFamily="2" charset="0"/>
                <a:cs typeface="MV Boli" pitchFamily="2" charset="0"/>
              </a:rPr>
              <a:t>nd</a:t>
            </a:r>
            <a:r>
              <a:rPr lang="en-US" dirty="0">
                <a:solidFill>
                  <a:schemeClr val="tx1">
                    <a:lumMod val="50000"/>
                    <a:lumOff val="50000"/>
                  </a:schemeClr>
                </a:solidFill>
                <a:latin typeface="MV Boli" pitchFamily="2" charset="0"/>
                <a:cs typeface="MV Boli" pitchFamily="2" charset="0"/>
              </a:rPr>
              <a:t> day arrival &amp; Paul’s time with the elders was limited for so much he needed to tell them before he boards the ship for the next days’ sail.</a:t>
            </a:r>
            <a:endParaRPr lang="en-US" b="1" dirty="0">
              <a:solidFill>
                <a:schemeClr val="tx1">
                  <a:lumMod val="50000"/>
                  <a:lumOff val="50000"/>
                </a:schemeClr>
              </a:solidFill>
            </a:endParaRPr>
          </a:p>
        </p:txBody>
      </p:sp>
      <p:pic>
        <p:nvPicPr>
          <p:cNvPr id="43" name="Picture 2" descr="C:\Users\Rae\Desktop\ship 1b smal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5300753" y="2980230"/>
            <a:ext cx="787401" cy="8234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6987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par>
                          <p:cTn id="25" fill="hold">
                            <p:stCondLst>
                              <p:cond delay="4000"/>
                            </p:stCondLst>
                            <p:childTnLst>
                              <p:par>
                                <p:cTn id="26" presetID="42" presetClass="entr" presetSubtype="0" fill="hold" grpId="0" nodeType="afterEffect">
                                  <p:stCondLst>
                                    <p:cond delay="10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9" grpId="0"/>
      <p:bldP spid="24" grpId="0" animBg="1"/>
      <p:bldP spid="24" grpId="1"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296506016"/>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chemeClr val="accent5">
                              <a:lumMod val="50000"/>
                            </a:schemeClr>
                          </a:solidFill>
                        </a:rPr>
                        <a:t>Zif 3</a:t>
                      </a:r>
                    </a:p>
                    <a:p>
                      <a:r>
                        <a:rPr lang="en-US" b="1" dirty="0">
                          <a:solidFill>
                            <a:schemeClr val="accent3">
                              <a:lumMod val="50000"/>
                            </a:schemeClr>
                          </a:solidFill>
                        </a:rPr>
                        <a:t>Apr 24</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4</a:t>
                      </a:r>
                    </a:p>
                    <a:p>
                      <a:r>
                        <a:rPr lang="en-US" b="1" dirty="0">
                          <a:solidFill>
                            <a:schemeClr val="accent3">
                              <a:lumMod val="50000"/>
                            </a:schemeClr>
                          </a:solidFill>
                        </a:rPr>
                        <a:t>Apr 25</a:t>
                      </a:r>
                    </a:p>
                    <a:p>
                      <a:r>
                        <a:rPr lang="en-US" b="1" dirty="0">
                          <a:solidFill>
                            <a:schemeClr val="accent3">
                              <a:lumMod val="50000"/>
                            </a:schemeClr>
                          </a:solidFill>
                        </a:rPr>
                        <a:t>Omer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5</a:t>
                      </a:r>
                    </a:p>
                    <a:p>
                      <a:r>
                        <a:rPr lang="en-US" b="1" dirty="0">
                          <a:solidFill>
                            <a:schemeClr val="accent3">
                              <a:lumMod val="50000"/>
                            </a:schemeClr>
                          </a:solidFill>
                        </a:rPr>
                        <a:t>Apr 26</a:t>
                      </a:r>
                    </a:p>
                    <a:p>
                      <a:r>
                        <a:rPr lang="en-US" b="1" dirty="0">
                          <a:solidFill>
                            <a:schemeClr val="accent3">
                              <a:lumMod val="50000"/>
                            </a:schemeClr>
                          </a:solidFill>
                        </a:rPr>
                        <a:t>Omer #17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6</a:t>
                      </a:r>
                    </a:p>
                    <a:p>
                      <a:r>
                        <a:rPr lang="en-US" b="1" dirty="0">
                          <a:solidFill>
                            <a:schemeClr val="accent3">
                              <a:lumMod val="50000"/>
                            </a:schemeClr>
                          </a:solidFill>
                        </a:rPr>
                        <a:t>Apr 27</a:t>
                      </a:r>
                    </a:p>
                    <a:p>
                      <a:r>
                        <a:rPr lang="en-US" b="1" dirty="0">
                          <a:solidFill>
                            <a:schemeClr val="accent3">
                              <a:lumMod val="50000"/>
                            </a:schemeClr>
                          </a:solidFill>
                        </a:rPr>
                        <a:t>Omer #18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7</a:t>
                      </a:r>
                    </a:p>
                    <a:p>
                      <a:r>
                        <a:rPr lang="en-US" b="1" dirty="0">
                          <a:solidFill>
                            <a:schemeClr val="accent3">
                              <a:lumMod val="50000"/>
                            </a:schemeClr>
                          </a:solidFill>
                        </a:rPr>
                        <a:t>Apr 28</a:t>
                      </a:r>
                    </a:p>
                    <a:p>
                      <a:r>
                        <a:rPr lang="en-US" b="1" dirty="0">
                          <a:solidFill>
                            <a:schemeClr val="accent3">
                              <a:lumMod val="50000"/>
                            </a:schemeClr>
                          </a:solidFill>
                        </a:rPr>
                        <a:t>Omer #19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8</a:t>
                      </a:r>
                    </a:p>
                    <a:p>
                      <a:r>
                        <a:rPr lang="en-US" b="1" dirty="0">
                          <a:solidFill>
                            <a:schemeClr val="accent3">
                              <a:lumMod val="50000"/>
                            </a:schemeClr>
                          </a:solidFill>
                        </a:rPr>
                        <a:t>Apr 29</a:t>
                      </a:r>
                    </a:p>
                    <a:p>
                      <a:r>
                        <a:rPr lang="en-US" b="1" dirty="0">
                          <a:solidFill>
                            <a:schemeClr val="accent3">
                              <a:lumMod val="50000"/>
                            </a:schemeClr>
                          </a:solidFill>
                        </a:rPr>
                        <a:t>Omer #20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9</a:t>
                      </a:r>
                    </a:p>
                    <a:p>
                      <a:r>
                        <a:rPr lang="en-US" b="1" dirty="0">
                          <a:solidFill>
                            <a:schemeClr val="accent3">
                              <a:lumMod val="50000"/>
                            </a:schemeClr>
                          </a:solidFill>
                        </a:rPr>
                        <a:t>Apr 30</a:t>
                      </a:r>
                    </a:p>
                    <a:p>
                      <a:r>
                        <a:rPr lang="en-US" b="1" dirty="0">
                          <a:solidFill>
                            <a:schemeClr val="accent3">
                              <a:lumMod val="50000"/>
                            </a:schemeClr>
                          </a:solidFill>
                        </a:rPr>
                        <a:t>Omer #21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10</a:t>
                      </a:r>
                    </a:p>
                    <a:p>
                      <a:r>
                        <a:rPr lang="en-US" b="1" dirty="0">
                          <a:solidFill>
                            <a:schemeClr val="accent3">
                              <a:lumMod val="50000"/>
                            </a:schemeClr>
                          </a:solidFill>
                        </a:rPr>
                        <a:t>Apr 29</a:t>
                      </a:r>
                    </a:p>
                    <a:p>
                      <a:endParaRPr lang="en-US" b="1" dirty="0">
                        <a:solidFill>
                          <a:schemeClr val="accent3">
                            <a:lumMod val="50000"/>
                          </a:schemeClr>
                        </a:solidFill>
                      </a:endParaRPr>
                    </a:p>
                    <a:p>
                      <a:pPr algn="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11</a:t>
                      </a:r>
                    </a:p>
                    <a:p>
                      <a:r>
                        <a:rPr lang="en-US" b="1" dirty="0">
                          <a:solidFill>
                            <a:schemeClr val="accent3">
                              <a:lumMod val="50000"/>
                            </a:schemeClr>
                          </a:solidFill>
                        </a:rPr>
                        <a:t>Apr 30</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23</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12</a:t>
                      </a:r>
                    </a:p>
                    <a:p>
                      <a:r>
                        <a:rPr lang="en-US" b="1" dirty="0">
                          <a:solidFill>
                            <a:schemeClr val="accent3">
                              <a:lumMod val="50000"/>
                            </a:schemeClr>
                          </a:solidFill>
                        </a:rPr>
                        <a:t>May</a:t>
                      </a:r>
                      <a:r>
                        <a:rPr lang="en-US" b="1" baseline="0" dirty="0">
                          <a:solidFill>
                            <a:schemeClr val="accent3">
                              <a:lumMod val="50000"/>
                            </a:schemeClr>
                          </a:solidFill>
                        </a:rPr>
                        <a:t> 1</a:t>
                      </a: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br>
                        <a:rPr lang="en-US" b="0" dirty="0">
                          <a:solidFill>
                            <a:schemeClr val="tx1">
                              <a:lumMod val="50000"/>
                              <a:lumOff val="50000"/>
                            </a:schemeClr>
                          </a:solidFill>
                          <a:latin typeface="MV Boli" pitchFamily="2" charset="0"/>
                          <a:cs typeface="MV Boli" pitchFamily="2" charset="0"/>
                        </a:rPr>
                      </a:br>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13</a:t>
                      </a:r>
                    </a:p>
                    <a:p>
                      <a:r>
                        <a:rPr lang="en-US" b="1" dirty="0">
                          <a:solidFill>
                            <a:schemeClr val="accent3">
                              <a:lumMod val="50000"/>
                            </a:schemeClr>
                          </a:solidFill>
                        </a:rPr>
                        <a:t>May 2</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r>
                        <a:rPr lang="en-US" b="1" dirty="0">
                          <a:solidFill>
                            <a:schemeClr val="accent3">
                              <a:lumMod val="50000"/>
                            </a:schemeClr>
                          </a:solidFill>
                        </a:rPr>
                        <a:t>Omer #25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14</a:t>
                      </a:r>
                    </a:p>
                    <a:p>
                      <a:r>
                        <a:rPr lang="en-US" b="1" dirty="0">
                          <a:solidFill>
                            <a:schemeClr val="accent3">
                              <a:lumMod val="50000"/>
                            </a:schemeClr>
                          </a:solidFill>
                        </a:rPr>
                        <a:t>May 5</a:t>
                      </a:r>
                    </a:p>
                    <a:p>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r>
                        <a:rPr lang="en-US" b="0" strike="noStrike" dirty="0">
                          <a:solidFill>
                            <a:srgbClr val="002060"/>
                          </a:solidFill>
                          <a:latin typeface="MV Boli" pitchFamily="2" charset="0"/>
                          <a:cs typeface="MV Boli" pitchFamily="2" charset="0"/>
                        </a:rPr>
                        <a:t>70 mi from Rhodes to </a:t>
                      </a:r>
                      <a:r>
                        <a:rPr lang="en-US" b="0" strike="noStrike" dirty="0" err="1">
                          <a:solidFill>
                            <a:srgbClr val="002060"/>
                          </a:solidFill>
                          <a:latin typeface="MV Boli" pitchFamily="2" charset="0"/>
                          <a:cs typeface="MV Boli" pitchFamily="2" charset="0"/>
                        </a:rPr>
                        <a:t>Patara</a:t>
                      </a:r>
                      <a:r>
                        <a:rPr lang="en-US" b="0" strike="noStrike" dirty="0">
                          <a:solidFill>
                            <a:srgbClr val="002060"/>
                          </a:solidFill>
                          <a:latin typeface="MV Boli" pitchFamily="2" charset="0"/>
                          <a:cs typeface="MV Boli" pitchFamily="2" charset="0"/>
                        </a:rPr>
                        <a:t> &amp;</a:t>
                      </a:r>
                      <a:br>
                        <a:rPr lang="en-US" b="0" strike="noStrike" dirty="0">
                          <a:solidFill>
                            <a:srgbClr val="002060"/>
                          </a:solidFill>
                          <a:latin typeface="MV Boli" pitchFamily="2" charset="0"/>
                          <a:cs typeface="MV Boli" pitchFamily="2" charset="0"/>
                        </a:rPr>
                      </a:br>
                      <a:r>
                        <a:rPr lang="en-US" b="0" strike="noStrike" dirty="0">
                          <a:solidFill>
                            <a:srgbClr val="002060"/>
                          </a:solidFill>
                          <a:latin typeface="MV Boli" pitchFamily="2" charset="0"/>
                          <a:cs typeface="MV Boli" pitchFamily="2" charset="0"/>
                        </a:rPr>
                        <a:t>arrive </a:t>
                      </a:r>
                      <a:r>
                        <a:rPr lang="en-US" b="0" u="sng" strike="noStrike" dirty="0">
                          <a:solidFill>
                            <a:srgbClr val="002060"/>
                          </a:solidFill>
                          <a:latin typeface="MV Boli" pitchFamily="2" charset="0"/>
                          <a:cs typeface="MV Boli" pitchFamily="2" charset="0"/>
                        </a:rPr>
                        <a:t>the </a:t>
                      </a:r>
                      <a:r>
                        <a:rPr lang="en-US" sz="1700" b="0" u="sng" strike="noStrike" dirty="0">
                          <a:solidFill>
                            <a:srgbClr val="002060"/>
                          </a:solidFill>
                          <a:latin typeface="MV Boli" pitchFamily="2" charset="0"/>
                          <a:cs typeface="MV Boli" pitchFamily="2" charset="0"/>
                        </a:rPr>
                        <a:t>followin</a:t>
                      </a:r>
                      <a:r>
                        <a:rPr lang="en-US" sz="1700" b="0" strike="noStrike" dirty="0">
                          <a:solidFill>
                            <a:srgbClr val="002060"/>
                          </a:solidFill>
                          <a:latin typeface="MV Boli" pitchFamily="2" charset="0"/>
                          <a:cs typeface="MV Boli" pitchFamily="2" charset="0"/>
                        </a:rPr>
                        <a:t>g </a:t>
                      </a:r>
                      <a:r>
                        <a:rPr lang="en-US" sz="1700" b="0" u="sng" strike="noStrike" dirty="0">
                          <a:solidFill>
                            <a:srgbClr val="002060"/>
                          </a:solidFill>
                          <a:latin typeface="MV Boli" pitchFamily="2" charset="0"/>
                          <a:cs typeface="MV Boli" pitchFamily="2" charset="0"/>
                        </a:rPr>
                        <a:t>da</a:t>
                      </a:r>
                      <a:r>
                        <a:rPr lang="en-US" sz="1700" b="0" strike="noStrike" dirty="0">
                          <a:solidFill>
                            <a:srgbClr val="002060"/>
                          </a:solidFill>
                          <a:latin typeface="MV Boli" pitchFamily="2" charset="0"/>
                          <a:cs typeface="MV Boli" pitchFamily="2" charset="0"/>
                        </a:rPr>
                        <a:t>y.</a:t>
                      </a:r>
                    </a:p>
                    <a:p>
                      <a:pPr algn="ctr"/>
                      <a:endParaRPr lang="en-US" b="1" strike="noStrike" dirty="0">
                        <a:solidFill>
                          <a:schemeClr val="accent3">
                            <a:lumMod val="50000"/>
                          </a:schemeClr>
                        </a:solidFill>
                      </a:endParaRPr>
                    </a:p>
                    <a:p>
                      <a:pPr algn="ctr"/>
                      <a:endParaRPr lang="en-US" b="1" strike="noStrike"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r>
                        <a:rPr lang="en-US" b="1" dirty="0">
                          <a:solidFill>
                            <a:schemeClr val="accent3">
                              <a:lumMod val="50000"/>
                            </a:schemeClr>
                          </a:solidFill>
                        </a:rPr>
                        <a:t>Omer #26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15</a:t>
                      </a:r>
                    </a:p>
                    <a:p>
                      <a:r>
                        <a:rPr lang="en-US" b="1" dirty="0">
                          <a:solidFill>
                            <a:schemeClr val="accent3">
                              <a:lumMod val="50000"/>
                            </a:schemeClr>
                          </a:solidFill>
                        </a:rPr>
                        <a:t>May 6</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16</a:t>
                      </a:r>
                    </a:p>
                    <a:p>
                      <a:r>
                        <a:rPr lang="en-US" b="1" dirty="0">
                          <a:solidFill>
                            <a:schemeClr val="accent3">
                              <a:lumMod val="50000"/>
                            </a:schemeClr>
                          </a:solidFill>
                        </a:rPr>
                        <a:t>May 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br>
                        <a:rPr lang="en-US" b="0" dirty="0">
                          <a:solidFill>
                            <a:schemeClr val="tx2">
                              <a:lumMod val="75000"/>
                            </a:schemeClr>
                          </a:solidFill>
                          <a:latin typeface="MV Boli" pitchFamily="2" charset="0"/>
                          <a:cs typeface="MV Boli" pitchFamily="2" charset="0"/>
                        </a:rPr>
                      </a:br>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92</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05841" y="2469012"/>
            <a:ext cx="6322764" cy="3572973"/>
          </a:xfrm>
          <a:prstGeom prst="rect">
            <a:avLst/>
          </a:prstGeom>
          <a:noFill/>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40" name="Content Placeholder 2"/>
          <p:cNvSpPr txBox="1">
            <a:spLocks/>
          </p:cNvSpPr>
          <p:nvPr/>
        </p:nvSpPr>
        <p:spPr>
          <a:xfrm>
            <a:off x="3531231" y="2556140"/>
            <a:ext cx="2082495" cy="1120510"/>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b="1" dirty="0"/>
              <a:t>21:1c  </a:t>
            </a:r>
            <a:r>
              <a:rPr lang="en-US" sz="1800" dirty="0">
                <a:solidFill>
                  <a:srgbClr val="002060"/>
                </a:solidFill>
              </a:rPr>
              <a:t> </a:t>
            </a:r>
            <a:r>
              <a:rPr lang="en-US" sz="2000" dirty="0">
                <a:solidFill>
                  <a:srgbClr val="002060"/>
                </a:solidFill>
              </a:rPr>
              <a:t>and from thence [Rhodes] unto </a:t>
            </a:r>
            <a:r>
              <a:rPr lang="en-US" sz="2000" dirty="0" err="1">
                <a:solidFill>
                  <a:srgbClr val="002060"/>
                </a:solidFill>
              </a:rPr>
              <a:t>Patara</a:t>
            </a:r>
            <a:r>
              <a:rPr lang="en-US" sz="2000" dirty="0">
                <a:solidFill>
                  <a:srgbClr val="002060"/>
                </a:solidFill>
              </a:rPr>
              <a:t>. </a:t>
            </a:r>
          </a:p>
        </p:txBody>
      </p:sp>
      <p:sp>
        <p:nvSpPr>
          <p:cNvPr id="24" name="Rounded Rectangle 23"/>
          <p:cNvSpPr/>
          <p:nvPr/>
        </p:nvSpPr>
        <p:spPr>
          <a:xfrm>
            <a:off x="2314937" y="4197623"/>
            <a:ext cx="1956121" cy="906812"/>
          </a:xfrm>
          <a:prstGeom prst="roundRect">
            <a:avLst/>
          </a:prstGeom>
          <a:noFill/>
          <a:ln w="63500" cmpd="sng">
            <a:solidFill>
              <a:srgbClr val="A50021"/>
            </a:solidFill>
          </a:ln>
          <a:effectLst>
            <a:glow rad="101600">
              <a:srgbClr val="A50021">
                <a:alpha val="40000"/>
              </a:srgb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Users\Rae\Desktop\ship 1b smal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7100294" y="3023764"/>
            <a:ext cx="679665" cy="7107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015696" y="5102377"/>
            <a:ext cx="1528527" cy="1200329"/>
          </a:xfrm>
          <a:prstGeom prst="rect">
            <a:avLst/>
          </a:prstGeom>
          <a:noFill/>
        </p:spPr>
        <p:txBody>
          <a:bodyPr wrap="square" rtlCol="0">
            <a:spAutoFit/>
          </a:bodyPr>
          <a:lstStyle/>
          <a:p>
            <a:pPr algn="ctr"/>
            <a:r>
              <a:rPr lang="en-US" dirty="0">
                <a:solidFill>
                  <a:srgbClr val="002060"/>
                </a:solidFill>
              </a:rPr>
              <a:t>70 / 7.5 mph </a:t>
            </a:r>
            <a:br>
              <a:rPr lang="en-US" dirty="0">
                <a:solidFill>
                  <a:srgbClr val="002060"/>
                </a:solidFill>
              </a:rPr>
            </a:br>
            <a:r>
              <a:rPr lang="en-US" dirty="0">
                <a:solidFill>
                  <a:srgbClr val="002060"/>
                </a:solidFill>
              </a:rPr>
              <a:t>= 9.5 Hrs.</a:t>
            </a:r>
            <a:br>
              <a:rPr lang="en-US" dirty="0">
                <a:solidFill>
                  <a:srgbClr val="002060"/>
                </a:solidFill>
              </a:rPr>
            </a:br>
            <a:r>
              <a:rPr lang="en-US" dirty="0">
                <a:solidFill>
                  <a:srgbClr val="C00000"/>
                </a:solidFill>
              </a:rPr>
              <a:t>Anchor for the night.</a:t>
            </a:r>
          </a:p>
        </p:txBody>
      </p:sp>
      <p:sp>
        <p:nvSpPr>
          <p:cNvPr id="31" name="TextBox 30"/>
          <p:cNvSpPr txBox="1"/>
          <p:nvPr/>
        </p:nvSpPr>
        <p:spPr>
          <a:xfrm>
            <a:off x="1562584" y="5081285"/>
            <a:ext cx="3588151" cy="923330"/>
          </a:xfrm>
          <a:prstGeom prst="rect">
            <a:avLst/>
          </a:prstGeom>
          <a:noFill/>
        </p:spPr>
        <p:txBody>
          <a:bodyPr wrap="square" rtlCol="0">
            <a:spAutoFit/>
          </a:bodyPr>
          <a:lstStyle/>
          <a:p>
            <a:pPr algn="ctr"/>
            <a:r>
              <a:rPr lang="en-US" b="1" dirty="0">
                <a:solidFill>
                  <a:srgbClr val="A50021"/>
                </a:solidFill>
                <a:effectLst>
                  <a:glow rad="266700">
                    <a:schemeClr val="bg1"/>
                  </a:glow>
                </a:effectLst>
              </a:rPr>
              <a:t>Because of </a:t>
            </a:r>
            <a:r>
              <a:rPr lang="en-US" b="1" dirty="0" err="1">
                <a:solidFill>
                  <a:srgbClr val="A50021"/>
                </a:solidFill>
                <a:effectLst>
                  <a:glow rad="266700">
                    <a:schemeClr val="bg1"/>
                  </a:glow>
                </a:effectLst>
              </a:rPr>
              <a:t>Patara’s</a:t>
            </a:r>
            <a:r>
              <a:rPr lang="en-US" b="1" dirty="0">
                <a:solidFill>
                  <a:srgbClr val="A50021"/>
                </a:solidFill>
                <a:effectLst>
                  <a:glow rad="266700">
                    <a:schemeClr val="bg1"/>
                  </a:glow>
                </a:effectLst>
              </a:rPr>
              <a:t> location, this was likely a huge shipyard for </a:t>
            </a:r>
            <a:br>
              <a:rPr lang="en-US" b="1" dirty="0">
                <a:solidFill>
                  <a:srgbClr val="A50021"/>
                </a:solidFill>
                <a:effectLst>
                  <a:glow rad="266700">
                    <a:schemeClr val="bg1"/>
                  </a:glow>
                </a:effectLst>
              </a:rPr>
            </a:br>
            <a:r>
              <a:rPr lang="en-US" b="1" dirty="0">
                <a:solidFill>
                  <a:srgbClr val="A50021"/>
                </a:solidFill>
                <a:effectLst>
                  <a:glow rad="266700">
                    <a:schemeClr val="bg1"/>
                  </a:glow>
                </a:effectLst>
              </a:rPr>
              <a:t>sea traffic from east &amp; west.</a:t>
            </a:r>
          </a:p>
        </p:txBody>
      </p:sp>
      <p:pic>
        <p:nvPicPr>
          <p:cNvPr id="21" name="Picture 4" descr="C:\Users\Rae\Desktop\Art on Desktop\white man clip art\3d white people\ques mark blue thinking.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9069570" y="2918429"/>
            <a:ext cx="2255837" cy="15033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07286" y="4303747"/>
            <a:ext cx="2180405" cy="1938992"/>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500+ mi. left!</a:t>
            </a:r>
          </a:p>
          <a:p>
            <a:pPr algn="ct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Will Paul arrive</a:t>
            </a:r>
            <a:b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 time for</a:t>
            </a:r>
            <a:b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Pentecost</a:t>
            </a:r>
            <a:b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 not?</a:t>
            </a:r>
          </a:p>
        </p:txBody>
      </p:sp>
    </p:spTree>
    <p:extLst>
      <p:ext uri="{BB962C8B-B14F-4D97-AF65-F5344CB8AC3E}">
        <p14:creationId xmlns:p14="http://schemas.microsoft.com/office/powerpoint/2010/main" val="40910048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after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par>
                          <p:cTn id="21" fill="hold">
                            <p:stCondLst>
                              <p:cond delay="2500"/>
                            </p:stCondLst>
                            <p:childTnLst>
                              <p:par>
                                <p:cTn id="22" presetID="21" presetClass="entr" presetSubtype="1"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barn(inVertical)">
                                      <p:cBhvr>
                                        <p:cTn id="29" dur="1000"/>
                                        <p:tgtEl>
                                          <p:spTgt spid="2">
                                            <p:txEl>
                                              <p:pRg st="0" end="0"/>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arn(inVertical)">
                                      <p:cBhvr>
                                        <p:cTn id="32"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342497413"/>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chemeClr val="accent5">
                              <a:lumMod val="50000"/>
                            </a:schemeClr>
                          </a:solidFill>
                        </a:rPr>
                        <a:t>Zif 3</a:t>
                      </a:r>
                    </a:p>
                    <a:p>
                      <a:r>
                        <a:rPr lang="en-US" b="1" dirty="0">
                          <a:solidFill>
                            <a:schemeClr val="accent3">
                              <a:lumMod val="50000"/>
                            </a:schemeClr>
                          </a:solidFill>
                        </a:rPr>
                        <a:t>Apr 24</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4</a:t>
                      </a:r>
                    </a:p>
                    <a:p>
                      <a:r>
                        <a:rPr lang="en-US" b="1" dirty="0">
                          <a:solidFill>
                            <a:schemeClr val="accent3">
                              <a:lumMod val="50000"/>
                            </a:schemeClr>
                          </a:solidFill>
                        </a:rPr>
                        <a:t>Apr 25</a:t>
                      </a:r>
                    </a:p>
                    <a:p>
                      <a:r>
                        <a:rPr lang="en-US" b="1" dirty="0">
                          <a:solidFill>
                            <a:schemeClr val="accent3">
                              <a:lumMod val="50000"/>
                            </a:schemeClr>
                          </a:solidFill>
                        </a:rPr>
                        <a:t>Omer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5</a:t>
                      </a:r>
                    </a:p>
                    <a:p>
                      <a:r>
                        <a:rPr lang="en-US" b="1" dirty="0">
                          <a:solidFill>
                            <a:schemeClr val="accent3">
                              <a:lumMod val="50000"/>
                            </a:schemeClr>
                          </a:solidFill>
                        </a:rPr>
                        <a:t>Apr 26</a:t>
                      </a:r>
                    </a:p>
                    <a:p>
                      <a:r>
                        <a:rPr lang="en-US" b="1" dirty="0">
                          <a:solidFill>
                            <a:schemeClr val="accent3">
                              <a:lumMod val="50000"/>
                            </a:schemeClr>
                          </a:solidFill>
                        </a:rPr>
                        <a:t>Omer #17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6</a:t>
                      </a:r>
                    </a:p>
                    <a:p>
                      <a:r>
                        <a:rPr lang="en-US" b="1" dirty="0">
                          <a:solidFill>
                            <a:schemeClr val="accent3">
                              <a:lumMod val="50000"/>
                            </a:schemeClr>
                          </a:solidFill>
                        </a:rPr>
                        <a:t>Apr 27</a:t>
                      </a:r>
                    </a:p>
                    <a:p>
                      <a:r>
                        <a:rPr lang="en-US" b="1" dirty="0">
                          <a:solidFill>
                            <a:schemeClr val="accent3">
                              <a:lumMod val="50000"/>
                            </a:schemeClr>
                          </a:solidFill>
                        </a:rPr>
                        <a:t>Omer #18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7</a:t>
                      </a:r>
                    </a:p>
                    <a:p>
                      <a:r>
                        <a:rPr lang="en-US" b="1" dirty="0">
                          <a:solidFill>
                            <a:schemeClr val="accent3">
                              <a:lumMod val="50000"/>
                            </a:schemeClr>
                          </a:solidFill>
                        </a:rPr>
                        <a:t>Apr 28</a:t>
                      </a:r>
                    </a:p>
                    <a:p>
                      <a:r>
                        <a:rPr lang="en-US" b="1" dirty="0">
                          <a:solidFill>
                            <a:schemeClr val="accent3">
                              <a:lumMod val="50000"/>
                            </a:schemeClr>
                          </a:solidFill>
                        </a:rPr>
                        <a:t>Omer #19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8</a:t>
                      </a:r>
                    </a:p>
                    <a:p>
                      <a:r>
                        <a:rPr lang="en-US" b="1" dirty="0">
                          <a:solidFill>
                            <a:schemeClr val="accent3">
                              <a:lumMod val="50000"/>
                            </a:schemeClr>
                          </a:solidFill>
                        </a:rPr>
                        <a:t>Apr 29</a:t>
                      </a:r>
                    </a:p>
                    <a:p>
                      <a:r>
                        <a:rPr lang="en-US" b="1" dirty="0">
                          <a:solidFill>
                            <a:schemeClr val="accent3">
                              <a:lumMod val="50000"/>
                            </a:schemeClr>
                          </a:solidFill>
                        </a:rPr>
                        <a:t>Omer #20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9</a:t>
                      </a:r>
                    </a:p>
                    <a:p>
                      <a:r>
                        <a:rPr lang="en-US" b="1" dirty="0">
                          <a:solidFill>
                            <a:schemeClr val="accent3">
                              <a:lumMod val="50000"/>
                            </a:schemeClr>
                          </a:solidFill>
                        </a:rPr>
                        <a:t>Apr 30</a:t>
                      </a:r>
                    </a:p>
                    <a:p>
                      <a:r>
                        <a:rPr lang="en-US" b="1" dirty="0">
                          <a:solidFill>
                            <a:schemeClr val="accent3">
                              <a:lumMod val="50000"/>
                            </a:schemeClr>
                          </a:solidFill>
                        </a:rPr>
                        <a:t>Omer #21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10</a:t>
                      </a:r>
                    </a:p>
                    <a:p>
                      <a:r>
                        <a:rPr lang="en-US" b="1" dirty="0">
                          <a:solidFill>
                            <a:schemeClr val="accent3">
                              <a:lumMod val="50000"/>
                            </a:schemeClr>
                          </a:solidFill>
                        </a:rPr>
                        <a:t>Apr 29</a:t>
                      </a:r>
                    </a:p>
                    <a:p>
                      <a:endParaRPr lang="en-US" b="1" dirty="0">
                        <a:solidFill>
                          <a:schemeClr val="accent3">
                            <a:lumMod val="50000"/>
                          </a:schemeClr>
                        </a:solidFill>
                      </a:endParaRPr>
                    </a:p>
                    <a:p>
                      <a:pPr algn="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11</a:t>
                      </a:r>
                    </a:p>
                    <a:p>
                      <a:r>
                        <a:rPr lang="en-US" b="1" dirty="0">
                          <a:solidFill>
                            <a:schemeClr val="accent3">
                              <a:lumMod val="50000"/>
                            </a:schemeClr>
                          </a:solidFill>
                        </a:rPr>
                        <a:t>Apr 30</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23</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12</a:t>
                      </a:r>
                    </a:p>
                    <a:p>
                      <a:r>
                        <a:rPr lang="en-US" b="1" dirty="0">
                          <a:solidFill>
                            <a:schemeClr val="accent3">
                              <a:lumMod val="50000"/>
                            </a:schemeClr>
                          </a:solidFill>
                        </a:rPr>
                        <a:t>May</a:t>
                      </a:r>
                      <a:r>
                        <a:rPr lang="en-US" b="1" baseline="0" dirty="0">
                          <a:solidFill>
                            <a:schemeClr val="accent3">
                              <a:lumMod val="50000"/>
                            </a:schemeClr>
                          </a:solidFill>
                        </a:rPr>
                        <a:t> 1</a:t>
                      </a: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br>
                        <a:rPr lang="en-US" b="0" dirty="0">
                          <a:solidFill>
                            <a:schemeClr val="tx1">
                              <a:lumMod val="50000"/>
                              <a:lumOff val="50000"/>
                            </a:schemeClr>
                          </a:solidFill>
                          <a:latin typeface="MV Boli" pitchFamily="2" charset="0"/>
                          <a:cs typeface="MV Boli" pitchFamily="2" charset="0"/>
                        </a:rPr>
                      </a:br>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13</a:t>
                      </a:r>
                    </a:p>
                    <a:p>
                      <a:r>
                        <a:rPr lang="en-US" b="1" dirty="0">
                          <a:solidFill>
                            <a:schemeClr val="accent3">
                              <a:lumMod val="50000"/>
                            </a:schemeClr>
                          </a:solidFill>
                        </a:rPr>
                        <a:t>May 2</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r>
                        <a:rPr lang="en-US" b="1" dirty="0">
                          <a:solidFill>
                            <a:schemeClr val="accent3">
                              <a:lumMod val="50000"/>
                            </a:schemeClr>
                          </a:solidFill>
                        </a:rPr>
                        <a:t>Omer #25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14</a:t>
                      </a:r>
                    </a:p>
                    <a:p>
                      <a:r>
                        <a:rPr lang="en-US" b="1" dirty="0">
                          <a:solidFill>
                            <a:schemeClr val="accent3">
                              <a:lumMod val="50000"/>
                            </a:schemeClr>
                          </a:solidFill>
                        </a:rPr>
                        <a:t>May 5</a:t>
                      </a:r>
                    </a:p>
                    <a:p>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pPr algn="ctr"/>
                      <a:r>
                        <a:rPr lang="en-US" b="0" dirty="0">
                          <a:solidFill>
                            <a:schemeClr val="tx1">
                              <a:lumMod val="50000"/>
                              <a:lumOff val="50000"/>
                            </a:schemeClr>
                          </a:solidFill>
                          <a:latin typeface="MV Boli" pitchFamily="2" charset="0"/>
                          <a:cs typeface="MV Boli" pitchFamily="2" charset="0"/>
                        </a:rPr>
                        <a:t>70 mi from Rhodes to </a:t>
                      </a:r>
                      <a:r>
                        <a:rPr lang="en-US" b="0" dirty="0" err="1">
                          <a:solidFill>
                            <a:schemeClr val="tx1">
                              <a:lumMod val="50000"/>
                              <a:lumOff val="50000"/>
                            </a:schemeClr>
                          </a:solidFill>
                          <a:latin typeface="MV Boli" pitchFamily="2" charset="0"/>
                          <a:cs typeface="MV Boli" pitchFamily="2" charset="0"/>
                        </a:rPr>
                        <a:t>Patara</a:t>
                      </a:r>
                      <a:r>
                        <a:rPr lang="en-US" b="0" dirty="0">
                          <a:solidFill>
                            <a:schemeClr val="tx1">
                              <a:lumMod val="50000"/>
                              <a:lumOff val="50000"/>
                            </a:schemeClr>
                          </a:solidFill>
                          <a:latin typeface="MV Boli" pitchFamily="2" charset="0"/>
                          <a:cs typeface="MV Boli" pitchFamily="2" charset="0"/>
                        </a:rPr>
                        <a:t> &amp;</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arrive </a:t>
                      </a:r>
                      <a:r>
                        <a:rPr lang="en-US" b="0" u="sng" dirty="0">
                          <a:solidFill>
                            <a:schemeClr val="tx1">
                              <a:lumMod val="50000"/>
                              <a:lumOff val="50000"/>
                            </a:schemeClr>
                          </a:solidFill>
                          <a:latin typeface="MV Boli" pitchFamily="2" charset="0"/>
                          <a:cs typeface="MV Boli" pitchFamily="2" charset="0"/>
                        </a:rPr>
                        <a:t>the </a:t>
                      </a:r>
                      <a:r>
                        <a:rPr lang="en-US" sz="1700" b="0" u="sng" dirty="0">
                          <a:solidFill>
                            <a:schemeClr val="tx1">
                              <a:lumMod val="50000"/>
                              <a:lumOff val="50000"/>
                            </a:schemeClr>
                          </a:solidFill>
                          <a:latin typeface="MV Boli" pitchFamily="2" charset="0"/>
                          <a:cs typeface="MV Boli" pitchFamily="2" charset="0"/>
                        </a:rPr>
                        <a:t>followin</a:t>
                      </a:r>
                      <a:r>
                        <a:rPr lang="en-US" sz="1700" b="0" dirty="0">
                          <a:solidFill>
                            <a:schemeClr val="tx1">
                              <a:lumMod val="50000"/>
                              <a:lumOff val="50000"/>
                            </a:schemeClr>
                          </a:solidFill>
                          <a:latin typeface="MV Boli" pitchFamily="2" charset="0"/>
                          <a:cs typeface="MV Boli" pitchFamily="2" charset="0"/>
                        </a:rPr>
                        <a:t>g </a:t>
                      </a:r>
                      <a:r>
                        <a:rPr lang="en-US" sz="1700" b="0" u="sng" dirty="0">
                          <a:solidFill>
                            <a:schemeClr val="tx1">
                              <a:lumMod val="50000"/>
                              <a:lumOff val="50000"/>
                            </a:schemeClr>
                          </a:solidFill>
                          <a:latin typeface="MV Boli" pitchFamily="2" charset="0"/>
                          <a:cs typeface="MV Boli" pitchFamily="2" charset="0"/>
                        </a:rPr>
                        <a:t>da</a:t>
                      </a:r>
                      <a:r>
                        <a:rPr lang="en-US" sz="1700" b="0" dirty="0">
                          <a:solidFill>
                            <a:schemeClr val="tx1">
                              <a:lumMod val="50000"/>
                              <a:lumOff val="50000"/>
                            </a:schemeClr>
                          </a:solidFill>
                          <a:latin typeface="MV Boli" pitchFamily="2" charset="0"/>
                          <a:cs typeface="MV Boli" pitchFamily="2" charset="0"/>
                        </a:rPr>
                        <a:t>y.</a:t>
                      </a:r>
                      <a:br>
                        <a:rPr lang="en-US" sz="1700"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[anchor at night]</a:t>
                      </a:r>
                      <a:endParaRPr lang="en-US" b="1" dirty="0">
                        <a:solidFill>
                          <a:schemeClr val="accent3">
                            <a:lumMod val="50000"/>
                          </a:schemeClr>
                        </a:solidFill>
                      </a:endParaRPr>
                    </a:p>
                    <a:p>
                      <a:pPr algn="ctr"/>
                      <a:endParaRPr lang="en-US" b="1" dirty="0">
                        <a:solidFill>
                          <a:schemeClr val="accent3">
                            <a:lumMod val="50000"/>
                          </a:schemeClr>
                        </a:solidFill>
                      </a:endParaRPr>
                    </a:p>
                    <a:p>
                      <a:pPr algn="ctr"/>
                      <a:endParaRPr lang="en-US" b="1" dirty="0">
                        <a:solidFill>
                          <a:schemeClr val="accent3">
                            <a:lumMod val="50000"/>
                          </a:schemeClr>
                        </a:solidFill>
                      </a:endParaRPr>
                    </a:p>
                    <a:p>
                      <a:r>
                        <a:rPr lang="en-US" b="1" dirty="0">
                          <a:solidFill>
                            <a:schemeClr val="accent3">
                              <a:lumMod val="50000"/>
                            </a:schemeClr>
                          </a:solidFill>
                        </a:rPr>
                        <a:t>Omer #26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15</a:t>
                      </a:r>
                    </a:p>
                    <a:p>
                      <a:r>
                        <a:rPr lang="en-US" b="1" dirty="0">
                          <a:solidFill>
                            <a:schemeClr val="accent3">
                              <a:lumMod val="50000"/>
                            </a:schemeClr>
                          </a:solidFill>
                        </a:rPr>
                        <a:t>May 6</a:t>
                      </a:r>
                    </a:p>
                    <a:p>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Find a ship to Phoenicia;</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Sail ~10 </a:t>
                      </a:r>
                      <a:r>
                        <a:rPr lang="en-US" b="0" dirty="0" err="1">
                          <a:solidFill>
                            <a:srgbClr val="002060"/>
                          </a:solidFill>
                          <a:latin typeface="MV Boli" pitchFamily="2" charset="0"/>
                          <a:cs typeface="MV Boli" pitchFamily="2" charset="0"/>
                        </a:rPr>
                        <a:t>Hr</a:t>
                      </a:r>
                      <a:r>
                        <a:rPr lang="en-US" b="0" dirty="0">
                          <a:solidFill>
                            <a:srgbClr val="002060"/>
                          </a:solidFill>
                          <a:latin typeface="MV Boli" pitchFamily="2" charset="0"/>
                          <a:cs typeface="MV Boli" pitchFamily="2" charset="0"/>
                        </a:rPr>
                        <a:t>/ day towards Cyprus with stronger winds on open sea.</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#27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16</a:t>
                      </a:r>
                    </a:p>
                    <a:p>
                      <a:r>
                        <a:rPr lang="en-US" b="1" dirty="0">
                          <a:solidFill>
                            <a:schemeClr val="accent3">
                              <a:lumMod val="50000"/>
                            </a:schemeClr>
                          </a:solidFill>
                        </a:rPr>
                        <a:t>May 7</a:t>
                      </a:r>
                    </a:p>
                    <a:p>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Winds die down at sunset. </a:t>
                      </a:r>
                      <a:br>
                        <a:rPr lang="en-US" b="0" dirty="0">
                          <a:solidFill>
                            <a:srgbClr val="002060"/>
                          </a:solidFill>
                          <a:latin typeface="MV Boli" pitchFamily="2" charset="0"/>
                          <a:cs typeface="MV Boli" pitchFamily="2" charset="0"/>
                        </a:rPr>
                      </a:br>
                      <a:r>
                        <a:rPr lang="en-US" b="0" dirty="0">
                          <a:solidFill>
                            <a:srgbClr val="002060"/>
                          </a:solidFill>
                          <a:latin typeface="MV Boli" pitchFamily="2" charset="0"/>
                          <a:cs typeface="MV Boli" pitchFamily="2" charset="0"/>
                        </a:rPr>
                        <a:t>Set sail at dawn for </a:t>
                      </a:r>
                      <a:br>
                        <a:rPr lang="en-US" b="0" dirty="0">
                          <a:solidFill>
                            <a:srgbClr val="002060"/>
                          </a:solidFill>
                          <a:latin typeface="MV Boli" pitchFamily="2" charset="0"/>
                          <a:cs typeface="MV Boli" pitchFamily="2" charset="0"/>
                        </a:rPr>
                      </a:br>
                      <a:r>
                        <a:rPr lang="en-US" b="0" dirty="0">
                          <a:solidFill>
                            <a:srgbClr val="002060"/>
                          </a:solidFill>
                          <a:latin typeface="MV Boli" pitchFamily="2" charset="0"/>
                          <a:cs typeface="MV Boli" pitchFamily="2" charset="0"/>
                        </a:rPr>
                        <a:t>~10 Hrs. &amp; very close </a:t>
                      </a:r>
                      <a:br>
                        <a:rPr lang="en-US" b="0" dirty="0">
                          <a:solidFill>
                            <a:srgbClr val="002060"/>
                          </a:solidFill>
                          <a:latin typeface="MV Boli" pitchFamily="2" charset="0"/>
                          <a:cs typeface="MV Boli" pitchFamily="2" charset="0"/>
                        </a:rPr>
                      </a:br>
                      <a:r>
                        <a:rPr lang="en-US" b="0" dirty="0">
                          <a:solidFill>
                            <a:srgbClr val="002060"/>
                          </a:solidFill>
                          <a:latin typeface="MV Boli" pitchFamily="2" charset="0"/>
                          <a:cs typeface="MV Boli" pitchFamily="2" charset="0"/>
                        </a:rPr>
                        <a:t>to Cyprus.</a:t>
                      </a:r>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#28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93</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05841" y="2469011"/>
            <a:ext cx="6322764" cy="3372029"/>
          </a:xfrm>
          <a:prstGeom prst="rect">
            <a:avLst/>
          </a:prstGeom>
          <a:noFill/>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40" name="Content Placeholder 2"/>
          <p:cNvSpPr txBox="1">
            <a:spLocks/>
          </p:cNvSpPr>
          <p:nvPr/>
        </p:nvSpPr>
        <p:spPr>
          <a:xfrm>
            <a:off x="3245722" y="2586687"/>
            <a:ext cx="3479169" cy="1253732"/>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21:2-3a  </a:t>
            </a:r>
            <a:r>
              <a:rPr lang="en-US" sz="1600" dirty="0">
                <a:solidFill>
                  <a:srgbClr val="002060"/>
                </a:solidFill>
              </a:rPr>
              <a:t> </a:t>
            </a:r>
            <a:r>
              <a:rPr lang="en-US" sz="1800" dirty="0">
                <a:solidFill>
                  <a:srgbClr val="002060"/>
                </a:solidFill>
              </a:rPr>
              <a:t>finding a ship sailing over to Phoenicia, we went aboard, </a:t>
            </a:r>
            <a:br>
              <a:rPr lang="en-US" sz="1800" dirty="0">
                <a:solidFill>
                  <a:srgbClr val="002060"/>
                </a:solidFill>
              </a:rPr>
            </a:br>
            <a:r>
              <a:rPr lang="en-US" sz="1800" dirty="0">
                <a:solidFill>
                  <a:srgbClr val="002060"/>
                </a:solidFill>
              </a:rPr>
              <a:t>and set forth,</a:t>
            </a:r>
            <a:br>
              <a:rPr lang="en-US" sz="1800" dirty="0">
                <a:solidFill>
                  <a:srgbClr val="002060"/>
                </a:solidFill>
              </a:rPr>
            </a:br>
            <a:r>
              <a:rPr lang="en-US" sz="1800" dirty="0">
                <a:solidFill>
                  <a:srgbClr val="002060"/>
                </a:solidFill>
              </a:rPr>
              <a:t> [towards Cyprus for 250 miles]. </a:t>
            </a:r>
          </a:p>
        </p:txBody>
      </p:sp>
      <p:pic>
        <p:nvPicPr>
          <p:cNvPr id="26" name="Picture 2" descr="C:\Users\Rae\Desktop\ship 1b small.png"/>
          <p:cNvPicPr>
            <a:picLocks noChangeAspect="1" noChangeArrowheads="1"/>
          </p:cNvPicPr>
          <p:nvPr/>
        </p:nvPicPr>
        <p:blipFill>
          <a:blip r:embed="rId4"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flipH="1">
            <a:off x="7100294" y="3023764"/>
            <a:ext cx="679665" cy="7107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619663" y="5357027"/>
            <a:ext cx="1528527"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A50021"/>
                </a:solidFill>
              </a:rPr>
              <a:t>10 Hrs. @ </a:t>
            </a:r>
            <a:br>
              <a:rPr lang="en-US" b="1" dirty="0">
                <a:solidFill>
                  <a:srgbClr val="A50021"/>
                </a:solidFill>
              </a:rPr>
            </a:br>
            <a:r>
              <a:rPr lang="en-US" b="1" dirty="0">
                <a:solidFill>
                  <a:srgbClr val="A50021"/>
                </a:solidFill>
              </a:rPr>
              <a:t>10 mph </a:t>
            </a:r>
            <a:br>
              <a:rPr lang="en-US" b="1" dirty="0">
                <a:solidFill>
                  <a:srgbClr val="A50021"/>
                </a:solidFill>
              </a:rPr>
            </a:br>
            <a:r>
              <a:rPr lang="en-US" b="1" dirty="0">
                <a:solidFill>
                  <a:srgbClr val="A50021"/>
                </a:solidFill>
              </a:rPr>
              <a:t>= 100 miles</a:t>
            </a:r>
          </a:p>
        </p:txBody>
      </p:sp>
      <p:sp>
        <p:nvSpPr>
          <p:cNvPr id="31" name="TextBox 30"/>
          <p:cNvSpPr txBox="1"/>
          <p:nvPr/>
        </p:nvSpPr>
        <p:spPr>
          <a:xfrm>
            <a:off x="536593" y="4331713"/>
            <a:ext cx="4413988" cy="1477328"/>
          </a:xfrm>
          <a:prstGeom prst="rect">
            <a:avLst/>
          </a:prstGeom>
          <a:noFill/>
        </p:spPr>
        <p:txBody>
          <a:bodyPr wrap="square" rtlCol="0">
            <a:spAutoFit/>
          </a:bodyPr>
          <a:lstStyle/>
          <a:p>
            <a:r>
              <a:rPr lang="en-US" b="1" dirty="0">
                <a:solidFill>
                  <a:srgbClr val="A50021"/>
                </a:solidFill>
                <a:effectLst>
                  <a:glow rad="266700">
                    <a:schemeClr val="bg1"/>
                  </a:glow>
                </a:effectLst>
              </a:rPr>
              <a:t>A ship to Phoenicia likely</a:t>
            </a:r>
            <a:br>
              <a:rPr lang="en-US" b="1" dirty="0">
                <a:solidFill>
                  <a:srgbClr val="A50021"/>
                </a:solidFill>
                <a:effectLst>
                  <a:glow rad="266700">
                    <a:schemeClr val="bg1"/>
                  </a:glow>
                </a:effectLst>
              </a:rPr>
            </a:br>
            <a:r>
              <a:rPr lang="en-US" b="1" dirty="0">
                <a:solidFill>
                  <a:srgbClr val="A50021"/>
                </a:solidFill>
                <a:effectLst>
                  <a:glow rad="266700">
                    <a:schemeClr val="bg1"/>
                  </a:glow>
                </a:effectLst>
              </a:rPr>
              <a:t>found evening of Omer #26.</a:t>
            </a:r>
            <a:br>
              <a:rPr lang="en-US" b="1" dirty="0">
                <a:solidFill>
                  <a:srgbClr val="A50021"/>
                </a:solidFill>
                <a:effectLst>
                  <a:glow rad="266700">
                    <a:schemeClr val="bg1"/>
                  </a:glow>
                </a:effectLst>
              </a:rPr>
            </a:br>
            <a:r>
              <a:rPr lang="en-US" b="1" dirty="0">
                <a:solidFill>
                  <a:srgbClr val="A50021"/>
                </a:solidFill>
                <a:effectLst>
                  <a:glow rad="266700">
                    <a:schemeClr val="bg1"/>
                  </a:glow>
                </a:effectLst>
              </a:rPr>
              <a:t>Prepare to leave Omer #27 – 250 mi</a:t>
            </a:r>
            <a:br>
              <a:rPr lang="en-US" b="1" dirty="0">
                <a:solidFill>
                  <a:srgbClr val="A50021"/>
                </a:solidFill>
                <a:effectLst>
                  <a:glow rad="266700">
                    <a:schemeClr val="bg1"/>
                  </a:glow>
                </a:effectLst>
              </a:rPr>
            </a:br>
            <a:r>
              <a:rPr lang="en-US" b="1" dirty="0">
                <a:solidFill>
                  <a:srgbClr val="A50021"/>
                </a:solidFill>
                <a:effectLst>
                  <a:glow rad="266700">
                    <a:schemeClr val="bg1"/>
                  </a:glow>
                </a:effectLst>
              </a:rPr>
              <a:t>till they pass Cyprus on the left.  </a:t>
            </a:r>
            <a:br>
              <a:rPr lang="en-US" b="1" dirty="0">
                <a:solidFill>
                  <a:srgbClr val="A50021"/>
                </a:solidFill>
                <a:effectLst>
                  <a:glow rad="266700">
                    <a:schemeClr val="bg1"/>
                  </a:glow>
                </a:effectLst>
              </a:rPr>
            </a:br>
            <a:r>
              <a:rPr lang="en-US" b="1" dirty="0">
                <a:solidFill>
                  <a:srgbClr val="A50021"/>
                </a:solidFill>
                <a:effectLst>
                  <a:glow rad="266700">
                    <a:schemeClr val="bg1"/>
                  </a:glow>
                </a:effectLst>
              </a:rPr>
              <a:t>The day winds increase now to ~10 mph .</a:t>
            </a:r>
          </a:p>
        </p:txBody>
      </p:sp>
      <p:pic>
        <p:nvPicPr>
          <p:cNvPr id="41" name="Picture 2" descr="C:\Users\Rae\Desktop\ship 1b smal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9383927" y="2469012"/>
            <a:ext cx="679665" cy="7107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2700000">
            <a:off x="2801074" y="4147047"/>
            <a:ext cx="889299" cy="369332"/>
          </a:xfrm>
          <a:prstGeom prst="rect">
            <a:avLst/>
          </a:prstGeom>
          <a:noFill/>
        </p:spPr>
        <p:txBody>
          <a:bodyPr wrap="square" rtlCol="0">
            <a:spAutoFit/>
          </a:bodyPr>
          <a:lstStyle/>
          <a:p>
            <a:r>
              <a:rPr lang="en-US" dirty="0"/>
              <a:t>250 mi</a:t>
            </a:r>
          </a:p>
        </p:txBody>
      </p:sp>
      <p:sp>
        <p:nvSpPr>
          <p:cNvPr id="22" name="TextBox 21"/>
          <p:cNvSpPr txBox="1"/>
          <p:nvPr/>
        </p:nvSpPr>
        <p:spPr>
          <a:xfrm rot="900000">
            <a:off x="5036974" y="4831897"/>
            <a:ext cx="889299" cy="369332"/>
          </a:xfrm>
          <a:prstGeom prst="rect">
            <a:avLst/>
          </a:prstGeom>
          <a:noFill/>
        </p:spPr>
        <p:txBody>
          <a:bodyPr wrap="square" rtlCol="0">
            <a:spAutoFit/>
          </a:bodyPr>
          <a:lstStyle/>
          <a:p>
            <a:r>
              <a:rPr lang="en-US" dirty="0"/>
              <a:t>150 mi</a:t>
            </a:r>
          </a:p>
        </p:txBody>
      </p:sp>
      <p:pic>
        <p:nvPicPr>
          <p:cNvPr id="23" name="Picture 2" descr="C:\Users\Rae\Desktop\ship 1b smal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11071118" y="2502792"/>
            <a:ext cx="679665" cy="7107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0231140" y="5377927"/>
            <a:ext cx="1528527"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A50021"/>
                </a:solidFill>
              </a:rPr>
              <a:t>10 Hrs. @ </a:t>
            </a:r>
            <a:br>
              <a:rPr lang="en-US" b="1" dirty="0">
                <a:solidFill>
                  <a:srgbClr val="A50021"/>
                </a:solidFill>
              </a:rPr>
            </a:br>
            <a:r>
              <a:rPr lang="en-US" b="1" dirty="0">
                <a:solidFill>
                  <a:srgbClr val="A50021"/>
                </a:solidFill>
              </a:rPr>
              <a:t>10 mph </a:t>
            </a:r>
            <a:br>
              <a:rPr lang="en-US" b="1" dirty="0">
                <a:solidFill>
                  <a:srgbClr val="A50021"/>
                </a:solidFill>
              </a:rPr>
            </a:br>
            <a:r>
              <a:rPr lang="en-US" b="1" dirty="0">
                <a:solidFill>
                  <a:srgbClr val="A50021"/>
                </a:solidFill>
              </a:rPr>
              <a:t>= 100 miles</a:t>
            </a:r>
          </a:p>
        </p:txBody>
      </p:sp>
    </p:spTree>
    <p:extLst>
      <p:ext uri="{BB962C8B-B14F-4D97-AF65-F5344CB8AC3E}">
        <p14:creationId xmlns:p14="http://schemas.microsoft.com/office/powerpoint/2010/main" val="38475892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5"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855656512"/>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chemeClr val="accent5">
                              <a:lumMod val="50000"/>
                            </a:schemeClr>
                          </a:solidFill>
                        </a:rPr>
                        <a:t>Zif 10</a:t>
                      </a:r>
                    </a:p>
                    <a:p>
                      <a:r>
                        <a:rPr lang="en-US" b="1" dirty="0">
                          <a:solidFill>
                            <a:schemeClr val="accent3">
                              <a:lumMod val="50000"/>
                            </a:schemeClr>
                          </a:solidFill>
                        </a:rPr>
                        <a:t>May</a:t>
                      </a:r>
                      <a:r>
                        <a:rPr lang="en-US" b="1" baseline="0" dirty="0">
                          <a:solidFill>
                            <a:schemeClr val="accent3">
                              <a:lumMod val="50000"/>
                            </a:schemeClr>
                          </a:solidFill>
                        </a:rPr>
                        <a:t> 1</a:t>
                      </a: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11</a:t>
                      </a:r>
                    </a:p>
                    <a:p>
                      <a:r>
                        <a:rPr lang="en-US" b="1" dirty="0">
                          <a:solidFill>
                            <a:schemeClr val="accent3">
                              <a:lumMod val="50000"/>
                            </a:schemeClr>
                          </a:solidFill>
                        </a:rPr>
                        <a:t>May 2</a:t>
                      </a:r>
                    </a:p>
                    <a:p>
                      <a:r>
                        <a:rPr lang="en-US" b="1" dirty="0">
                          <a:solidFill>
                            <a:schemeClr val="accent3">
                              <a:lumMod val="50000"/>
                            </a:schemeClr>
                          </a:solidFill>
                        </a:rPr>
                        <a:t>Omer #23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12</a:t>
                      </a:r>
                    </a:p>
                    <a:p>
                      <a:r>
                        <a:rPr lang="en-US" b="1" dirty="0">
                          <a:solidFill>
                            <a:schemeClr val="accent3">
                              <a:lumMod val="50000"/>
                            </a:schemeClr>
                          </a:solidFill>
                        </a:rPr>
                        <a:t>May 3</a:t>
                      </a:r>
                    </a:p>
                    <a:p>
                      <a:r>
                        <a:rPr lang="en-US" b="1" dirty="0">
                          <a:solidFill>
                            <a:schemeClr val="accent3">
                              <a:lumMod val="50000"/>
                            </a:schemeClr>
                          </a:solidFill>
                        </a:rPr>
                        <a:t>Omer #24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Zif13 </a:t>
                      </a:r>
                    </a:p>
                    <a:p>
                      <a:r>
                        <a:rPr lang="en-US" b="1" dirty="0">
                          <a:solidFill>
                            <a:schemeClr val="accent3">
                              <a:lumMod val="50000"/>
                            </a:schemeClr>
                          </a:solidFill>
                        </a:rPr>
                        <a:t>May 4</a:t>
                      </a:r>
                    </a:p>
                    <a:p>
                      <a:r>
                        <a:rPr lang="en-US" b="1" dirty="0">
                          <a:solidFill>
                            <a:schemeClr val="accent3">
                              <a:lumMod val="50000"/>
                            </a:schemeClr>
                          </a:solidFill>
                        </a:rPr>
                        <a:t>Omer #25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14</a:t>
                      </a:r>
                    </a:p>
                    <a:p>
                      <a:r>
                        <a:rPr lang="en-US" b="1" dirty="0">
                          <a:solidFill>
                            <a:schemeClr val="accent3">
                              <a:lumMod val="50000"/>
                            </a:schemeClr>
                          </a:solidFill>
                        </a:rPr>
                        <a:t>May 5</a:t>
                      </a:r>
                    </a:p>
                    <a:p>
                      <a:r>
                        <a:rPr lang="en-US" b="1" dirty="0">
                          <a:solidFill>
                            <a:schemeClr val="accent3">
                              <a:lumMod val="50000"/>
                            </a:schemeClr>
                          </a:solidFill>
                        </a:rPr>
                        <a:t>Omer #26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15</a:t>
                      </a:r>
                    </a:p>
                    <a:p>
                      <a:r>
                        <a:rPr lang="en-US" b="1" dirty="0">
                          <a:solidFill>
                            <a:schemeClr val="accent3">
                              <a:lumMod val="50000"/>
                            </a:schemeClr>
                          </a:solidFill>
                        </a:rPr>
                        <a:t>May 6</a:t>
                      </a:r>
                    </a:p>
                    <a:p>
                      <a:r>
                        <a:rPr lang="en-US" b="1" dirty="0">
                          <a:solidFill>
                            <a:schemeClr val="accent3">
                              <a:lumMod val="50000"/>
                            </a:schemeClr>
                          </a:solidFill>
                        </a:rPr>
                        <a:t>Omer #27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16</a:t>
                      </a:r>
                    </a:p>
                    <a:p>
                      <a:r>
                        <a:rPr lang="en-US" b="1" dirty="0">
                          <a:solidFill>
                            <a:schemeClr val="accent3">
                              <a:lumMod val="50000"/>
                            </a:schemeClr>
                          </a:solidFill>
                        </a:rPr>
                        <a:t>May</a:t>
                      </a:r>
                      <a:r>
                        <a:rPr lang="en-US" b="1" baseline="0" dirty="0">
                          <a:solidFill>
                            <a:schemeClr val="accent3">
                              <a:lumMod val="50000"/>
                            </a:schemeClr>
                          </a:solidFill>
                        </a:rPr>
                        <a:t> 7</a:t>
                      </a:r>
                      <a:endParaRPr lang="en-US" b="1" dirty="0">
                        <a:solidFill>
                          <a:schemeClr val="accent3">
                            <a:lumMod val="50000"/>
                          </a:schemeClr>
                        </a:solidFill>
                      </a:endParaRPr>
                    </a:p>
                    <a:p>
                      <a:r>
                        <a:rPr lang="en-US" b="1" dirty="0">
                          <a:solidFill>
                            <a:schemeClr val="accent3">
                              <a:lumMod val="50000"/>
                            </a:schemeClr>
                          </a:solidFill>
                        </a:rPr>
                        <a:t>Omer #28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17</a:t>
                      </a:r>
                    </a:p>
                    <a:p>
                      <a:r>
                        <a:rPr lang="en-US" b="1" dirty="0">
                          <a:solidFill>
                            <a:schemeClr val="accent3">
                              <a:lumMod val="50000"/>
                            </a:schemeClr>
                          </a:solidFill>
                        </a:rPr>
                        <a:t>May 8</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Again, winds die down at sunset. </a:t>
                      </a:r>
                      <a:br>
                        <a:rPr lang="en-US" b="0" dirty="0">
                          <a:solidFill>
                            <a:srgbClr val="002060"/>
                          </a:solidFill>
                          <a:latin typeface="MV Boli" pitchFamily="2" charset="0"/>
                          <a:cs typeface="MV Boli" pitchFamily="2" charset="0"/>
                        </a:rPr>
                      </a:br>
                      <a:r>
                        <a:rPr lang="en-US" b="0" dirty="0">
                          <a:solidFill>
                            <a:srgbClr val="002060"/>
                          </a:solidFill>
                          <a:latin typeface="MV Boli" pitchFamily="2" charset="0"/>
                          <a:cs typeface="MV Boli" pitchFamily="2" charset="0"/>
                        </a:rPr>
                        <a:t>Set sail at dawn for </a:t>
                      </a:r>
                      <a:br>
                        <a:rPr lang="en-US" b="0" dirty="0">
                          <a:solidFill>
                            <a:srgbClr val="002060"/>
                          </a:solidFill>
                          <a:latin typeface="MV Boli" pitchFamily="2" charset="0"/>
                          <a:cs typeface="MV Boli" pitchFamily="2" charset="0"/>
                        </a:rPr>
                      </a:br>
                      <a:r>
                        <a:rPr lang="en-US" b="0" dirty="0">
                          <a:solidFill>
                            <a:srgbClr val="002060"/>
                          </a:solidFill>
                          <a:latin typeface="MV Boli" pitchFamily="2" charset="0"/>
                          <a:cs typeface="MV Boli" pitchFamily="2" charset="0"/>
                        </a:rPr>
                        <a:t>~10 Hrs. &amp; pass Cyprus on the left about 11 </a:t>
                      </a:r>
                      <a:r>
                        <a:rPr lang="en-US" sz="1600" b="0" dirty="0">
                          <a:solidFill>
                            <a:srgbClr val="002060"/>
                          </a:solidFill>
                          <a:latin typeface="MV Boli" pitchFamily="2" charset="0"/>
                          <a:cs typeface="MV Boli" pitchFamily="2" charset="0"/>
                        </a:rPr>
                        <a:t>AM</a:t>
                      </a:r>
                      <a:r>
                        <a:rPr lang="en-US" b="0" dirty="0">
                          <a:solidFill>
                            <a:srgbClr val="002060"/>
                          </a:solidFill>
                          <a:latin typeface="MV Boli" pitchFamily="2" charset="0"/>
                          <a:cs typeface="MV Boli" pitchFamily="2" charset="0"/>
                        </a:rPr>
                        <a:t>.</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18</a:t>
                      </a:r>
                    </a:p>
                    <a:p>
                      <a:r>
                        <a:rPr lang="en-US" b="1" dirty="0">
                          <a:solidFill>
                            <a:schemeClr val="accent3">
                              <a:lumMod val="50000"/>
                            </a:schemeClr>
                          </a:solidFill>
                        </a:rPr>
                        <a:t>May 8</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Set sail at dawn for </a:t>
                      </a:r>
                      <a:br>
                        <a:rPr lang="en-US" b="0" dirty="0">
                          <a:solidFill>
                            <a:srgbClr val="002060"/>
                          </a:solidFill>
                          <a:latin typeface="MV Boli" pitchFamily="2" charset="0"/>
                          <a:cs typeface="MV Boli" pitchFamily="2" charset="0"/>
                        </a:rPr>
                      </a:br>
                      <a:r>
                        <a:rPr lang="en-US" b="0" dirty="0">
                          <a:solidFill>
                            <a:srgbClr val="002060"/>
                          </a:solidFill>
                          <a:latin typeface="MV Boli" pitchFamily="2" charset="0"/>
                          <a:cs typeface="MV Boli" pitchFamily="2" charset="0"/>
                        </a:rPr>
                        <a:t>~10 Hrs. for</a:t>
                      </a:r>
                      <a:r>
                        <a:rPr lang="en-US" b="0" baseline="0" dirty="0">
                          <a:solidFill>
                            <a:srgbClr val="002060"/>
                          </a:solidFill>
                          <a:latin typeface="MV Boli" pitchFamily="2" charset="0"/>
                          <a:cs typeface="MV Boli" pitchFamily="2" charset="0"/>
                        </a:rPr>
                        <a:t> total of </a:t>
                      </a:r>
                      <a:br>
                        <a:rPr lang="en-US" b="0" baseline="0" dirty="0">
                          <a:solidFill>
                            <a:srgbClr val="002060"/>
                          </a:solidFill>
                          <a:latin typeface="MV Boli" pitchFamily="2" charset="0"/>
                          <a:cs typeface="MV Boli" pitchFamily="2" charset="0"/>
                        </a:rPr>
                      </a:br>
                      <a:r>
                        <a:rPr lang="en-US" b="0" baseline="0" dirty="0">
                          <a:solidFill>
                            <a:srgbClr val="002060"/>
                          </a:solidFill>
                          <a:latin typeface="MV Boli" pitchFamily="2" charset="0"/>
                          <a:cs typeface="MV Boli" pitchFamily="2" charset="0"/>
                        </a:rPr>
                        <a:t>400 mi.  Arrival at </a:t>
                      </a:r>
                      <a:r>
                        <a:rPr lang="en-US" b="0" baseline="0" dirty="0" err="1">
                          <a:solidFill>
                            <a:srgbClr val="002060"/>
                          </a:solidFill>
                          <a:latin typeface="MV Boli" pitchFamily="2" charset="0"/>
                          <a:cs typeface="MV Boli" pitchFamily="2" charset="0"/>
                        </a:rPr>
                        <a:t>Tyre</a:t>
                      </a:r>
                      <a:r>
                        <a:rPr lang="en-US" b="0" baseline="0" dirty="0">
                          <a:solidFill>
                            <a:srgbClr val="002060"/>
                          </a:solidFill>
                          <a:latin typeface="MV Boli" pitchFamily="2" charset="0"/>
                          <a:cs typeface="MV Boli" pitchFamily="2" charset="0"/>
                        </a:rPr>
                        <a:t> the next day.</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0" baseline="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baseline="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30</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19</a:t>
                      </a:r>
                    </a:p>
                    <a:p>
                      <a:r>
                        <a:rPr lang="en-US" b="1" dirty="0">
                          <a:solidFill>
                            <a:schemeClr val="accent3">
                              <a:lumMod val="50000"/>
                            </a:schemeClr>
                          </a:solidFill>
                        </a:rPr>
                        <a:t>May</a:t>
                      </a:r>
                      <a:r>
                        <a:rPr lang="en-US" b="1" baseline="0" dirty="0">
                          <a:solidFill>
                            <a:schemeClr val="accent3">
                              <a:lumMod val="50000"/>
                            </a:schemeClr>
                          </a:solidFill>
                        </a:rPr>
                        <a:t> 9</a:t>
                      </a: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br>
                        <a:rPr lang="en-US" b="0" dirty="0">
                          <a:solidFill>
                            <a:schemeClr val="tx1">
                              <a:lumMod val="50000"/>
                              <a:lumOff val="50000"/>
                            </a:schemeClr>
                          </a:solidFill>
                          <a:latin typeface="MV Boli" pitchFamily="2" charset="0"/>
                          <a:cs typeface="MV Boli" pitchFamily="2" charset="0"/>
                        </a:rPr>
                      </a:br>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20</a:t>
                      </a:r>
                    </a:p>
                    <a:p>
                      <a:r>
                        <a:rPr lang="en-US" b="1" dirty="0">
                          <a:solidFill>
                            <a:schemeClr val="accent3">
                              <a:lumMod val="50000"/>
                            </a:schemeClr>
                          </a:solidFill>
                        </a:rPr>
                        <a:t>May 9</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r>
                        <a:rPr lang="en-US" b="1" dirty="0">
                          <a:solidFill>
                            <a:schemeClr val="accent3">
                              <a:lumMod val="50000"/>
                            </a:schemeClr>
                          </a:solidFill>
                        </a:rPr>
                        <a:t>Omer #32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21</a:t>
                      </a:r>
                    </a:p>
                    <a:p>
                      <a:r>
                        <a:rPr lang="en-US" b="1" dirty="0">
                          <a:solidFill>
                            <a:schemeClr val="accent3">
                              <a:lumMod val="50000"/>
                            </a:schemeClr>
                          </a:solidFill>
                        </a:rPr>
                        <a:t>May 10</a:t>
                      </a:r>
                    </a:p>
                    <a:p>
                      <a:endParaRPr lang="en-US" b="1" dirty="0">
                        <a:solidFill>
                          <a:schemeClr val="accent3">
                            <a:lumMod val="50000"/>
                          </a:schemeClr>
                        </a:solidFill>
                      </a:endParaRPr>
                    </a:p>
                    <a:p>
                      <a:pPr algn="ct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#33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22</a:t>
                      </a:r>
                    </a:p>
                    <a:p>
                      <a:r>
                        <a:rPr lang="en-US" b="1" dirty="0">
                          <a:solidFill>
                            <a:schemeClr val="accent3">
                              <a:lumMod val="50000"/>
                            </a:schemeClr>
                          </a:solidFill>
                        </a:rPr>
                        <a:t>May 11</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#34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23</a:t>
                      </a:r>
                    </a:p>
                    <a:p>
                      <a:r>
                        <a:rPr lang="en-US" b="1" dirty="0">
                          <a:solidFill>
                            <a:schemeClr val="accent3">
                              <a:lumMod val="50000"/>
                            </a:schemeClr>
                          </a:solidFill>
                        </a:rPr>
                        <a:t>May 12</a:t>
                      </a: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#35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94</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387040" y="2448643"/>
            <a:ext cx="6322764" cy="3372029"/>
          </a:xfrm>
          <a:prstGeom prst="rect">
            <a:avLst/>
          </a:prstGeom>
          <a:noFill/>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40" name="Content Placeholder 2"/>
          <p:cNvSpPr txBox="1">
            <a:spLocks/>
          </p:cNvSpPr>
          <p:nvPr/>
        </p:nvSpPr>
        <p:spPr>
          <a:xfrm>
            <a:off x="8118798" y="2561519"/>
            <a:ext cx="3479169" cy="765341"/>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21:3b </a:t>
            </a:r>
            <a:r>
              <a:rPr lang="en-US" sz="1800" dirty="0">
                <a:solidFill>
                  <a:srgbClr val="002060"/>
                </a:solidFill>
              </a:rPr>
              <a:t> passing Cyprus </a:t>
            </a:r>
            <a:br>
              <a:rPr lang="en-US" sz="1800" dirty="0">
                <a:solidFill>
                  <a:srgbClr val="002060"/>
                </a:solidFill>
              </a:rPr>
            </a:br>
            <a:r>
              <a:rPr lang="en-US" sz="1800" dirty="0">
                <a:solidFill>
                  <a:srgbClr val="002060"/>
                </a:solidFill>
              </a:rPr>
              <a:t>on the left </a:t>
            </a:r>
            <a:r>
              <a:rPr lang="en-US" sz="1600" dirty="0">
                <a:solidFill>
                  <a:srgbClr val="002060"/>
                </a:solidFill>
              </a:rPr>
              <a:t>[in the forenoon] …</a:t>
            </a:r>
          </a:p>
        </p:txBody>
      </p:sp>
      <p:sp>
        <p:nvSpPr>
          <p:cNvPr id="31" name="TextBox 30"/>
          <p:cNvSpPr txBox="1"/>
          <p:nvPr/>
        </p:nvSpPr>
        <p:spPr>
          <a:xfrm>
            <a:off x="5440099" y="4486249"/>
            <a:ext cx="3780761" cy="1200329"/>
          </a:xfrm>
          <a:prstGeom prst="rect">
            <a:avLst/>
          </a:prstGeom>
          <a:noFill/>
        </p:spPr>
        <p:txBody>
          <a:bodyPr wrap="square" rtlCol="0">
            <a:spAutoFit/>
          </a:bodyPr>
          <a:lstStyle/>
          <a:p>
            <a:r>
              <a:rPr lang="en-US" b="1" dirty="0">
                <a:solidFill>
                  <a:srgbClr val="A50021"/>
                </a:solidFill>
                <a:effectLst>
                  <a:glow rad="266700">
                    <a:schemeClr val="bg1"/>
                  </a:glow>
                </a:effectLst>
              </a:rPr>
              <a:t>200 of the 400 + miles</a:t>
            </a:r>
            <a:br>
              <a:rPr lang="en-US" b="1" dirty="0">
                <a:solidFill>
                  <a:srgbClr val="A50021"/>
                </a:solidFill>
                <a:effectLst>
                  <a:glow rad="266700">
                    <a:schemeClr val="bg1"/>
                  </a:glow>
                </a:effectLst>
              </a:rPr>
            </a:br>
            <a:r>
              <a:rPr lang="en-US" b="1" dirty="0">
                <a:solidFill>
                  <a:srgbClr val="A50021"/>
                </a:solidFill>
                <a:effectLst>
                  <a:glow rad="266700">
                    <a:schemeClr val="bg1"/>
                  </a:glow>
                </a:effectLst>
              </a:rPr>
              <a:t>have been covered on</a:t>
            </a:r>
            <a:br>
              <a:rPr lang="en-US" b="1" dirty="0">
                <a:solidFill>
                  <a:srgbClr val="A50021"/>
                </a:solidFill>
                <a:effectLst>
                  <a:glow rad="266700">
                    <a:schemeClr val="bg1"/>
                  </a:glow>
                </a:effectLst>
              </a:rPr>
            </a:br>
            <a:r>
              <a:rPr lang="en-US" b="1" dirty="0">
                <a:solidFill>
                  <a:srgbClr val="A50021"/>
                </a:solidFill>
                <a:effectLst>
                  <a:glow rad="266700">
                    <a:schemeClr val="bg1"/>
                  </a:glow>
                </a:effectLst>
              </a:rPr>
              <a:t>Omer #27 &amp; 28 with stronger winds.  There’s 200+ miles to arrive at Tyre.</a:t>
            </a:r>
          </a:p>
        </p:txBody>
      </p:sp>
      <p:sp>
        <p:nvSpPr>
          <p:cNvPr id="2" name="TextBox 1"/>
          <p:cNvSpPr txBox="1"/>
          <p:nvPr/>
        </p:nvSpPr>
        <p:spPr>
          <a:xfrm rot="2700000">
            <a:off x="7674149" y="4147047"/>
            <a:ext cx="889299" cy="369332"/>
          </a:xfrm>
          <a:prstGeom prst="rect">
            <a:avLst/>
          </a:prstGeom>
          <a:noFill/>
        </p:spPr>
        <p:txBody>
          <a:bodyPr wrap="square" rtlCol="0">
            <a:spAutoFit/>
          </a:bodyPr>
          <a:lstStyle/>
          <a:p>
            <a:r>
              <a:rPr lang="en-US" dirty="0"/>
              <a:t>250 mi</a:t>
            </a:r>
          </a:p>
        </p:txBody>
      </p:sp>
      <p:sp>
        <p:nvSpPr>
          <p:cNvPr id="22" name="TextBox 21"/>
          <p:cNvSpPr txBox="1"/>
          <p:nvPr/>
        </p:nvSpPr>
        <p:spPr>
          <a:xfrm rot="900000">
            <a:off x="9817449" y="4831897"/>
            <a:ext cx="889299" cy="369332"/>
          </a:xfrm>
          <a:prstGeom prst="rect">
            <a:avLst/>
          </a:prstGeom>
          <a:noFill/>
        </p:spPr>
        <p:txBody>
          <a:bodyPr wrap="square" rtlCol="0">
            <a:spAutoFit/>
          </a:bodyPr>
          <a:lstStyle/>
          <a:p>
            <a:r>
              <a:rPr lang="en-US" dirty="0"/>
              <a:t>150 mi</a:t>
            </a:r>
          </a:p>
        </p:txBody>
      </p:sp>
      <p:pic>
        <p:nvPicPr>
          <p:cNvPr id="23" name="Picture 2" descr="C:\Users\Rae\Desktop\ship 1b smal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2802659" y="2448643"/>
            <a:ext cx="679665" cy="7107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19100" y="5431928"/>
            <a:ext cx="1598999"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A50021"/>
                </a:solidFill>
              </a:rPr>
              <a:t>10 Hrs. @ </a:t>
            </a:r>
            <a:br>
              <a:rPr lang="en-US" b="1" dirty="0">
                <a:solidFill>
                  <a:srgbClr val="A50021"/>
                </a:solidFill>
              </a:rPr>
            </a:br>
            <a:r>
              <a:rPr lang="en-US" b="1" dirty="0">
                <a:solidFill>
                  <a:srgbClr val="A50021"/>
                </a:solidFill>
              </a:rPr>
              <a:t>10 </a:t>
            </a:r>
            <a:r>
              <a:rPr lang="en-US" sz="1600" b="1" dirty="0">
                <a:solidFill>
                  <a:srgbClr val="A50021"/>
                </a:solidFill>
              </a:rPr>
              <a:t>mph</a:t>
            </a:r>
            <a:r>
              <a:rPr lang="en-US" b="1" dirty="0">
                <a:solidFill>
                  <a:srgbClr val="A50021"/>
                </a:solidFill>
              </a:rPr>
              <a:t> </a:t>
            </a:r>
            <a:br>
              <a:rPr lang="en-US" b="1" dirty="0">
                <a:solidFill>
                  <a:srgbClr val="A50021"/>
                </a:solidFill>
              </a:rPr>
            </a:br>
            <a:r>
              <a:rPr lang="en-US" b="1" dirty="0">
                <a:solidFill>
                  <a:srgbClr val="A50021"/>
                </a:solidFill>
              </a:rPr>
              <a:t>= 100 miles</a:t>
            </a:r>
          </a:p>
        </p:txBody>
      </p:sp>
      <p:sp>
        <p:nvSpPr>
          <p:cNvPr id="30" name="TextBox 29"/>
          <p:cNvSpPr txBox="1"/>
          <p:nvPr/>
        </p:nvSpPr>
        <p:spPr>
          <a:xfrm>
            <a:off x="2029950" y="5433853"/>
            <a:ext cx="1598999"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A50021"/>
                </a:solidFill>
              </a:rPr>
              <a:t>10 Hrs. @ </a:t>
            </a:r>
            <a:br>
              <a:rPr lang="en-US" b="1" dirty="0">
                <a:solidFill>
                  <a:srgbClr val="A50021"/>
                </a:solidFill>
              </a:rPr>
            </a:br>
            <a:r>
              <a:rPr lang="en-US" b="1" dirty="0">
                <a:solidFill>
                  <a:srgbClr val="A50021"/>
                </a:solidFill>
              </a:rPr>
              <a:t>10 </a:t>
            </a:r>
            <a:r>
              <a:rPr lang="en-US" sz="1600" b="1" dirty="0">
                <a:solidFill>
                  <a:srgbClr val="A50021"/>
                </a:solidFill>
              </a:rPr>
              <a:t>mph</a:t>
            </a:r>
            <a:r>
              <a:rPr lang="en-US" b="1" dirty="0">
                <a:solidFill>
                  <a:srgbClr val="A50021"/>
                </a:solidFill>
              </a:rPr>
              <a:t> </a:t>
            </a:r>
            <a:br>
              <a:rPr lang="en-US" b="1" dirty="0">
                <a:solidFill>
                  <a:srgbClr val="A50021"/>
                </a:solidFill>
              </a:rPr>
            </a:br>
            <a:r>
              <a:rPr lang="en-US" b="1" dirty="0">
                <a:solidFill>
                  <a:srgbClr val="A50021"/>
                </a:solidFill>
              </a:rPr>
              <a:t>= 100 miles</a:t>
            </a:r>
          </a:p>
        </p:txBody>
      </p:sp>
      <p:pic>
        <p:nvPicPr>
          <p:cNvPr id="41" name="Picture 2" descr="C:\Users\Rae\Desktop\ship 1b smal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1195449" y="2270312"/>
            <a:ext cx="679665" cy="7107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29769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9" grpId="0"/>
      <p:bldP spid="30"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088724413"/>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chemeClr val="accent5">
                              <a:lumMod val="50000"/>
                            </a:schemeClr>
                          </a:solidFill>
                        </a:rPr>
                        <a:t>Zif 10</a:t>
                      </a:r>
                    </a:p>
                    <a:p>
                      <a:r>
                        <a:rPr lang="en-US" b="1" dirty="0">
                          <a:solidFill>
                            <a:schemeClr val="accent3">
                              <a:lumMod val="50000"/>
                            </a:schemeClr>
                          </a:solidFill>
                        </a:rPr>
                        <a:t>May</a:t>
                      </a:r>
                      <a:r>
                        <a:rPr lang="en-US" b="1" baseline="0" dirty="0">
                          <a:solidFill>
                            <a:schemeClr val="accent3">
                              <a:lumMod val="50000"/>
                            </a:schemeClr>
                          </a:solidFill>
                        </a:rPr>
                        <a:t> 1</a:t>
                      </a: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11</a:t>
                      </a:r>
                    </a:p>
                    <a:p>
                      <a:r>
                        <a:rPr lang="en-US" b="1" dirty="0">
                          <a:solidFill>
                            <a:schemeClr val="accent3">
                              <a:lumMod val="50000"/>
                            </a:schemeClr>
                          </a:solidFill>
                        </a:rPr>
                        <a:t>May 2</a:t>
                      </a:r>
                    </a:p>
                    <a:p>
                      <a:r>
                        <a:rPr lang="en-US" b="1" dirty="0">
                          <a:solidFill>
                            <a:schemeClr val="accent3">
                              <a:lumMod val="50000"/>
                            </a:schemeClr>
                          </a:solidFill>
                        </a:rPr>
                        <a:t>Omer #23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12</a:t>
                      </a:r>
                    </a:p>
                    <a:p>
                      <a:r>
                        <a:rPr lang="en-US" b="1" dirty="0">
                          <a:solidFill>
                            <a:schemeClr val="accent3">
                              <a:lumMod val="50000"/>
                            </a:schemeClr>
                          </a:solidFill>
                        </a:rPr>
                        <a:t>May 3</a:t>
                      </a:r>
                    </a:p>
                    <a:p>
                      <a:r>
                        <a:rPr lang="en-US" b="1" dirty="0">
                          <a:solidFill>
                            <a:schemeClr val="accent3">
                              <a:lumMod val="50000"/>
                            </a:schemeClr>
                          </a:solidFill>
                        </a:rPr>
                        <a:t>Omer #24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Zif13 </a:t>
                      </a:r>
                    </a:p>
                    <a:p>
                      <a:r>
                        <a:rPr lang="en-US" b="1" dirty="0">
                          <a:solidFill>
                            <a:schemeClr val="accent3">
                              <a:lumMod val="50000"/>
                            </a:schemeClr>
                          </a:solidFill>
                        </a:rPr>
                        <a:t>May 4</a:t>
                      </a:r>
                    </a:p>
                    <a:p>
                      <a:r>
                        <a:rPr lang="en-US" b="1" dirty="0">
                          <a:solidFill>
                            <a:schemeClr val="accent3">
                              <a:lumMod val="50000"/>
                            </a:schemeClr>
                          </a:solidFill>
                        </a:rPr>
                        <a:t>Omer #25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14</a:t>
                      </a:r>
                    </a:p>
                    <a:p>
                      <a:r>
                        <a:rPr lang="en-US" b="1" dirty="0">
                          <a:solidFill>
                            <a:schemeClr val="accent3">
                              <a:lumMod val="50000"/>
                            </a:schemeClr>
                          </a:solidFill>
                        </a:rPr>
                        <a:t>May 5</a:t>
                      </a:r>
                    </a:p>
                    <a:p>
                      <a:r>
                        <a:rPr lang="en-US" b="1" dirty="0">
                          <a:solidFill>
                            <a:schemeClr val="accent3">
                              <a:lumMod val="50000"/>
                            </a:schemeClr>
                          </a:solidFill>
                        </a:rPr>
                        <a:t>Omer #26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15</a:t>
                      </a:r>
                    </a:p>
                    <a:p>
                      <a:r>
                        <a:rPr lang="en-US" b="1" dirty="0">
                          <a:solidFill>
                            <a:schemeClr val="accent3">
                              <a:lumMod val="50000"/>
                            </a:schemeClr>
                          </a:solidFill>
                        </a:rPr>
                        <a:t>May 6</a:t>
                      </a:r>
                    </a:p>
                    <a:p>
                      <a:r>
                        <a:rPr lang="en-US" b="1" dirty="0">
                          <a:solidFill>
                            <a:schemeClr val="accent3">
                              <a:lumMod val="50000"/>
                            </a:schemeClr>
                          </a:solidFill>
                        </a:rPr>
                        <a:t>Omer #27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16</a:t>
                      </a:r>
                    </a:p>
                    <a:p>
                      <a:r>
                        <a:rPr lang="en-US" b="1" dirty="0">
                          <a:solidFill>
                            <a:schemeClr val="accent3">
                              <a:lumMod val="50000"/>
                            </a:schemeClr>
                          </a:solidFill>
                        </a:rPr>
                        <a:t>May</a:t>
                      </a:r>
                      <a:r>
                        <a:rPr lang="en-US" b="1" baseline="0" dirty="0">
                          <a:solidFill>
                            <a:schemeClr val="accent3">
                              <a:lumMod val="50000"/>
                            </a:schemeClr>
                          </a:solidFill>
                        </a:rPr>
                        <a:t> 7</a:t>
                      </a:r>
                      <a:endParaRPr lang="en-US" b="1" dirty="0">
                        <a:solidFill>
                          <a:schemeClr val="accent3">
                            <a:lumMod val="50000"/>
                          </a:schemeClr>
                        </a:solidFill>
                      </a:endParaRPr>
                    </a:p>
                    <a:p>
                      <a:r>
                        <a:rPr lang="en-US" b="1" dirty="0">
                          <a:solidFill>
                            <a:schemeClr val="accent3">
                              <a:lumMod val="50000"/>
                            </a:schemeClr>
                          </a:solidFill>
                        </a:rPr>
                        <a:t>Omer #28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17</a:t>
                      </a:r>
                    </a:p>
                    <a:p>
                      <a:r>
                        <a:rPr lang="en-US" b="1" dirty="0">
                          <a:solidFill>
                            <a:schemeClr val="accent3">
                              <a:lumMod val="50000"/>
                            </a:schemeClr>
                          </a:solidFill>
                        </a:rPr>
                        <a:t>May 6</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lumMod val="50000"/>
                              <a:lumOff val="50000"/>
                            </a:schemeClr>
                          </a:solidFill>
                          <a:latin typeface="MV Boli" pitchFamily="2" charset="0"/>
                          <a:cs typeface="MV Boli" pitchFamily="2" charset="0"/>
                        </a:rPr>
                        <a:t>Again, winds die down at sunset. </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Set sail at dawn for </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~12 hrs. &amp; pass Cyprus on the left about 8 AM.</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18</a:t>
                      </a:r>
                    </a:p>
                    <a:p>
                      <a:r>
                        <a:rPr lang="en-US" b="1" dirty="0">
                          <a:solidFill>
                            <a:schemeClr val="accent3">
                              <a:lumMod val="50000"/>
                            </a:schemeClr>
                          </a:solidFill>
                        </a:rPr>
                        <a:t>May 7</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lumMod val="50000"/>
                              <a:lumOff val="50000"/>
                            </a:schemeClr>
                          </a:solidFill>
                          <a:latin typeface="MV Boli" pitchFamily="2" charset="0"/>
                          <a:cs typeface="MV Boli" pitchFamily="2" charset="0"/>
                        </a:rPr>
                        <a:t>Set sail at dawn for </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~4 hrs. &amp; dock at Tyre around </a:t>
                      </a:r>
                      <a:br>
                        <a:rPr lang="en-US" b="0" dirty="0">
                          <a:solidFill>
                            <a:schemeClr val="tx1">
                              <a:lumMod val="50000"/>
                              <a:lumOff val="50000"/>
                            </a:schemeClr>
                          </a:solidFill>
                          <a:latin typeface="MV Boli" pitchFamily="2" charset="0"/>
                          <a:cs typeface="MV Boli" pitchFamily="2" charset="0"/>
                        </a:rPr>
                      </a:br>
                      <a:r>
                        <a:rPr lang="en-US" b="0" dirty="0">
                          <a:solidFill>
                            <a:schemeClr val="tx1">
                              <a:lumMod val="50000"/>
                              <a:lumOff val="50000"/>
                            </a:schemeClr>
                          </a:solidFill>
                          <a:latin typeface="MV Boli" pitchFamily="2" charset="0"/>
                          <a:cs typeface="MV Boli" pitchFamily="2" charset="0"/>
                        </a:rPr>
                        <a:t>10-11 AM completing 400+ miles.</a:t>
                      </a:r>
                      <a:endParaRPr lang="en-US" b="1" dirty="0">
                        <a:solidFill>
                          <a:schemeClr val="tx1">
                            <a:lumMod val="50000"/>
                            <a:lumOff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30</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19</a:t>
                      </a:r>
                    </a:p>
                    <a:p>
                      <a:r>
                        <a:rPr lang="en-US" b="1" dirty="0">
                          <a:solidFill>
                            <a:schemeClr val="accent3">
                              <a:lumMod val="50000"/>
                            </a:schemeClr>
                          </a:solidFill>
                        </a:rPr>
                        <a:t>May</a:t>
                      </a:r>
                      <a:r>
                        <a:rPr lang="en-US" b="1" baseline="0" dirty="0">
                          <a:solidFill>
                            <a:schemeClr val="accent3">
                              <a:lumMod val="50000"/>
                            </a:schemeClr>
                          </a:solidFill>
                        </a:rPr>
                        <a:t> 10</a:t>
                      </a:r>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rgbClr val="002060"/>
                          </a:solidFill>
                          <a:latin typeface="MV Boli" pitchFamily="2" charset="0"/>
                          <a:cs typeface="MV Boli" pitchFamily="2" charset="0"/>
                        </a:rPr>
                        <a:t>Ship arrives &amp; unloads</a:t>
                      </a:r>
                      <a:r>
                        <a:rPr lang="en-US" b="0" baseline="0" dirty="0">
                          <a:solidFill>
                            <a:srgbClr val="002060"/>
                          </a:solidFill>
                          <a:latin typeface="MV Boli" pitchFamily="2" charset="0"/>
                          <a:cs typeface="MV Boli" pitchFamily="2" charset="0"/>
                        </a:rPr>
                        <a:t> </a:t>
                      </a:r>
                      <a:r>
                        <a:rPr lang="en-US" b="0" dirty="0">
                          <a:solidFill>
                            <a:srgbClr val="002060"/>
                          </a:solidFill>
                          <a:latin typeface="MV Boli" pitchFamily="2" charset="0"/>
                          <a:cs typeface="MV Boli" pitchFamily="2" charset="0"/>
                        </a:rPr>
                        <a:t>cargo at </a:t>
                      </a:r>
                      <a:r>
                        <a:rPr lang="en-US" b="0" dirty="0" err="1">
                          <a:solidFill>
                            <a:srgbClr val="002060"/>
                          </a:solidFill>
                          <a:latin typeface="MV Boli" pitchFamily="2" charset="0"/>
                          <a:cs typeface="MV Boli" pitchFamily="2" charset="0"/>
                        </a:rPr>
                        <a:t>Tyre</a:t>
                      </a:r>
                      <a:r>
                        <a:rPr lang="en-US" b="0" dirty="0">
                          <a:solidFill>
                            <a:srgbClr val="002060"/>
                          </a:solidFill>
                          <a:latin typeface="MV Boli" pitchFamily="2" charset="0"/>
                          <a:cs typeface="MV Boli" pitchFamily="2" charset="0"/>
                        </a:rPr>
                        <a:t>; disciples are found; they tarry at Tyre for </a:t>
                      </a:r>
                      <a:br>
                        <a:rPr lang="en-US" b="0" dirty="0">
                          <a:solidFill>
                            <a:srgbClr val="002060"/>
                          </a:solidFill>
                          <a:latin typeface="MV Boli" pitchFamily="2" charset="0"/>
                          <a:cs typeface="MV Boli" pitchFamily="2" charset="0"/>
                        </a:rPr>
                      </a:br>
                      <a:r>
                        <a:rPr lang="en-US" b="0" dirty="0">
                          <a:solidFill>
                            <a:srgbClr val="002060"/>
                          </a:solidFill>
                          <a:latin typeface="MV Boli" pitchFamily="2" charset="0"/>
                          <a:cs typeface="MV Boli" pitchFamily="2" charset="0"/>
                        </a:rPr>
                        <a:t>7 days.</a:t>
                      </a:r>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1">
                            <a:lumMod val="50000"/>
                            <a:lumOff val="50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20</a:t>
                      </a:r>
                    </a:p>
                    <a:p>
                      <a:r>
                        <a:rPr lang="en-US" b="1" dirty="0">
                          <a:solidFill>
                            <a:schemeClr val="accent3">
                              <a:lumMod val="50000"/>
                            </a:schemeClr>
                          </a:solidFill>
                        </a:rPr>
                        <a:t>May 11</a:t>
                      </a:r>
                    </a:p>
                    <a:p>
                      <a:endParaRPr lang="en-US" b="1" dirty="0">
                        <a:solidFill>
                          <a:schemeClr val="accent3">
                            <a:lumMod val="50000"/>
                          </a:schemeClr>
                        </a:solidFill>
                      </a:endParaRPr>
                    </a:p>
                    <a:p>
                      <a:endParaRPr lang="en-US" b="0" dirty="0">
                        <a:solidFill>
                          <a:srgbClr val="002060"/>
                        </a:solidFill>
                        <a:latin typeface="MV Boli" pitchFamily="2" charset="0"/>
                        <a:cs typeface="MV Boli" pitchFamily="2" charset="0"/>
                      </a:endParaRPr>
                    </a:p>
                    <a:p>
                      <a:endParaRPr lang="en-US" b="0" dirty="0">
                        <a:solidFill>
                          <a:srgbClr val="002060"/>
                        </a:solidFill>
                        <a:latin typeface="MV Boli" pitchFamily="2" charset="0"/>
                        <a:cs typeface="MV Boli" pitchFamily="2" charset="0"/>
                      </a:endParaRPr>
                    </a:p>
                    <a:p>
                      <a:endParaRPr lang="en-US" b="0" dirty="0">
                        <a:solidFill>
                          <a:srgbClr val="002060"/>
                        </a:solidFill>
                        <a:latin typeface="MV Boli" pitchFamily="2" charset="0"/>
                        <a:cs typeface="MV Boli" pitchFamily="2" charset="0"/>
                      </a:endParaRPr>
                    </a:p>
                    <a:p>
                      <a:endParaRPr lang="en-US" b="0" dirty="0">
                        <a:solidFill>
                          <a:srgbClr val="002060"/>
                        </a:solidFill>
                        <a:latin typeface="MV Boli" pitchFamily="2" charset="0"/>
                        <a:cs typeface="MV Boli" pitchFamily="2" charset="0"/>
                      </a:endParaRPr>
                    </a:p>
                    <a:p>
                      <a:endParaRPr lang="en-US" b="0" dirty="0">
                        <a:solidFill>
                          <a:srgbClr val="002060"/>
                        </a:solidFill>
                        <a:latin typeface="MV Boli" pitchFamily="2" charset="0"/>
                        <a:cs typeface="MV Boli" pitchFamily="2" charset="0"/>
                      </a:endParaRPr>
                    </a:p>
                    <a:p>
                      <a:endParaRPr lang="en-US" b="0" dirty="0">
                        <a:solidFill>
                          <a:srgbClr val="002060"/>
                        </a:solidFill>
                        <a:latin typeface="MV Boli" pitchFamily="2" charset="0"/>
                        <a:cs typeface="MV Boli" pitchFamily="2" charset="0"/>
                      </a:endParaRPr>
                    </a:p>
                    <a:p>
                      <a:endParaRPr lang="en-US" b="0" dirty="0">
                        <a:solidFill>
                          <a:srgbClr val="002060"/>
                        </a:solidFill>
                        <a:latin typeface="MV Boli" pitchFamily="2" charset="0"/>
                        <a:cs typeface="MV Boli" pitchFamily="2" charset="0"/>
                      </a:endParaRPr>
                    </a:p>
                    <a:p>
                      <a:r>
                        <a:rPr lang="en-US" b="0" dirty="0">
                          <a:solidFill>
                            <a:srgbClr val="002060"/>
                          </a:solidFill>
                          <a:latin typeface="MV Boli" pitchFamily="2" charset="0"/>
                          <a:cs typeface="MV Boli" pitchFamily="2" charset="0"/>
                        </a:rPr>
                        <a:t>Tyre Day 2</a:t>
                      </a:r>
                      <a:endParaRPr lang="en-US" b="1" dirty="0">
                        <a:solidFill>
                          <a:schemeClr val="accent3">
                            <a:lumMod val="50000"/>
                          </a:schemeClr>
                        </a:solidFill>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r>
                        <a:rPr lang="en-US" b="1" dirty="0">
                          <a:solidFill>
                            <a:schemeClr val="accent3">
                              <a:lumMod val="50000"/>
                            </a:schemeClr>
                          </a:solidFill>
                        </a:rPr>
                        <a:t>Omer #32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21</a:t>
                      </a:r>
                    </a:p>
                    <a:p>
                      <a:r>
                        <a:rPr lang="en-US" b="1" dirty="0">
                          <a:solidFill>
                            <a:schemeClr val="accent3">
                              <a:lumMod val="50000"/>
                            </a:schemeClr>
                          </a:solidFill>
                        </a:rPr>
                        <a:t>May 12</a:t>
                      </a:r>
                    </a:p>
                    <a:p>
                      <a:endParaRPr lang="en-US" b="1" dirty="0">
                        <a:solidFill>
                          <a:schemeClr val="accent3">
                            <a:lumMod val="50000"/>
                          </a:schemeClr>
                        </a:solidFill>
                      </a:endParaRPr>
                    </a:p>
                    <a:p>
                      <a:pPr algn="ct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Tyre Day 3</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#33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22</a:t>
                      </a:r>
                    </a:p>
                    <a:p>
                      <a:r>
                        <a:rPr lang="en-US" b="1" dirty="0">
                          <a:solidFill>
                            <a:schemeClr val="accent3">
                              <a:lumMod val="50000"/>
                            </a:schemeClr>
                          </a:solidFill>
                        </a:rPr>
                        <a:t>May 13</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Tyre Day 4</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#34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23</a:t>
                      </a:r>
                    </a:p>
                    <a:p>
                      <a:r>
                        <a:rPr lang="en-US" b="1" dirty="0">
                          <a:solidFill>
                            <a:schemeClr val="accent3">
                              <a:lumMod val="50000"/>
                            </a:schemeClr>
                          </a:solidFill>
                        </a:rPr>
                        <a:t>May 14</a:t>
                      </a: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Tyre Day 5</a:t>
                      </a: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#35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95</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sp>
        <p:nvSpPr>
          <p:cNvPr id="31" name="TextBox 30"/>
          <p:cNvSpPr txBox="1"/>
          <p:nvPr/>
        </p:nvSpPr>
        <p:spPr>
          <a:xfrm>
            <a:off x="7025841" y="3969539"/>
            <a:ext cx="4753198" cy="923330"/>
          </a:xfrm>
          <a:prstGeom prst="rect">
            <a:avLst/>
          </a:prstGeom>
          <a:solidFill>
            <a:schemeClr val="accent5">
              <a:lumMod val="40000"/>
              <a:lumOff val="60000"/>
            </a:schemeClr>
          </a:solidFill>
        </p:spPr>
        <p:txBody>
          <a:bodyPr wrap="square" rtlCol="0">
            <a:spAutoFit/>
            <a:scene3d>
              <a:camera prst="orthographicFront"/>
              <a:lightRig rig="threePt" dir="t"/>
            </a:scene3d>
            <a:sp3d extrusionH="57150">
              <a:bevelT w="38100" h="38100"/>
            </a:sp3d>
          </a:bodyPr>
          <a:lstStyle/>
          <a:p>
            <a:r>
              <a:rPr lang="en-US" b="1" dirty="0">
                <a:solidFill>
                  <a:srgbClr val="A50021"/>
                </a:solidFill>
                <a:effectLst>
                  <a:glow rad="266700">
                    <a:schemeClr val="bg1"/>
                  </a:glow>
                </a:effectLst>
              </a:rPr>
              <a:t>There are only 20 days left till Pentecost.</a:t>
            </a:r>
            <a:br>
              <a:rPr lang="en-US" b="1" dirty="0">
                <a:solidFill>
                  <a:srgbClr val="A50021"/>
                </a:solidFill>
                <a:effectLst>
                  <a:glow rad="266700">
                    <a:schemeClr val="bg1"/>
                  </a:glow>
                </a:effectLst>
              </a:rPr>
            </a:br>
            <a:r>
              <a:rPr lang="en-US" b="1" dirty="0">
                <a:solidFill>
                  <a:srgbClr val="A50021"/>
                </a:solidFill>
                <a:effectLst>
                  <a:glow rad="266700">
                    <a:schemeClr val="bg1"/>
                  </a:glow>
                </a:effectLst>
              </a:rPr>
              <a:t>Question:  If Paul was in such a hurry, why did he tarry in Tyre for 7 days once in The Levant?</a:t>
            </a:r>
          </a:p>
        </p:txBody>
      </p:sp>
      <p:sp>
        <p:nvSpPr>
          <p:cNvPr id="29" name="TextBox 28"/>
          <p:cNvSpPr txBox="1"/>
          <p:nvPr/>
        </p:nvSpPr>
        <p:spPr>
          <a:xfrm>
            <a:off x="419100" y="5431928"/>
            <a:ext cx="1598999" cy="923330"/>
          </a:xfrm>
          <a:prstGeom prst="rect">
            <a:avLst/>
          </a:prstGeom>
          <a:noFill/>
        </p:spPr>
        <p:txBody>
          <a:bodyPr wrap="square" rtlCol="0">
            <a:spAutoFit/>
          </a:bodyPr>
          <a:lstStyle/>
          <a:p>
            <a:pPr algn="ctr"/>
            <a:r>
              <a:rPr lang="en-US" b="1" dirty="0">
                <a:solidFill>
                  <a:schemeClr val="tx1">
                    <a:lumMod val="50000"/>
                    <a:lumOff val="50000"/>
                  </a:schemeClr>
                </a:solidFill>
              </a:rPr>
              <a:t>10 Hrs. @ </a:t>
            </a:r>
            <a:br>
              <a:rPr lang="en-US" b="1" dirty="0">
                <a:solidFill>
                  <a:schemeClr val="tx1">
                    <a:lumMod val="50000"/>
                    <a:lumOff val="50000"/>
                  </a:schemeClr>
                </a:solidFill>
              </a:rPr>
            </a:br>
            <a:r>
              <a:rPr lang="en-US" b="1" dirty="0">
                <a:solidFill>
                  <a:schemeClr val="tx1">
                    <a:lumMod val="50000"/>
                    <a:lumOff val="50000"/>
                  </a:schemeClr>
                </a:solidFill>
              </a:rPr>
              <a:t>10 </a:t>
            </a:r>
            <a:r>
              <a:rPr lang="en-US" sz="1600" b="1" dirty="0">
                <a:solidFill>
                  <a:schemeClr val="tx1">
                    <a:lumMod val="50000"/>
                    <a:lumOff val="50000"/>
                  </a:schemeClr>
                </a:solidFill>
              </a:rPr>
              <a:t>mph</a:t>
            </a:r>
            <a:r>
              <a:rPr lang="en-US" b="1" dirty="0">
                <a:solidFill>
                  <a:schemeClr val="tx1">
                    <a:lumMod val="50000"/>
                    <a:lumOff val="50000"/>
                  </a:schemeClr>
                </a:solidFill>
              </a:rPr>
              <a:t> </a:t>
            </a:r>
            <a:br>
              <a:rPr lang="en-US" b="1" dirty="0">
                <a:solidFill>
                  <a:schemeClr val="tx1">
                    <a:lumMod val="50000"/>
                    <a:lumOff val="50000"/>
                  </a:schemeClr>
                </a:solidFill>
              </a:rPr>
            </a:br>
            <a:r>
              <a:rPr lang="en-US" b="1" dirty="0">
                <a:solidFill>
                  <a:schemeClr val="tx1">
                    <a:lumMod val="50000"/>
                    <a:lumOff val="50000"/>
                  </a:schemeClr>
                </a:solidFill>
              </a:rPr>
              <a:t>= 100 miles</a:t>
            </a:r>
          </a:p>
        </p:txBody>
      </p:sp>
      <p:sp>
        <p:nvSpPr>
          <p:cNvPr id="30" name="TextBox 29"/>
          <p:cNvSpPr txBox="1"/>
          <p:nvPr/>
        </p:nvSpPr>
        <p:spPr>
          <a:xfrm>
            <a:off x="2029950" y="5433853"/>
            <a:ext cx="1598999" cy="923330"/>
          </a:xfrm>
          <a:prstGeom prst="rect">
            <a:avLst/>
          </a:prstGeom>
          <a:noFill/>
        </p:spPr>
        <p:txBody>
          <a:bodyPr wrap="square" rtlCol="0">
            <a:spAutoFit/>
          </a:bodyPr>
          <a:lstStyle/>
          <a:p>
            <a:pPr algn="ctr"/>
            <a:r>
              <a:rPr lang="en-US" b="1" dirty="0">
                <a:solidFill>
                  <a:schemeClr val="tx1">
                    <a:lumMod val="50000"/>
                    <a:lumOff val="50000"/>
                  </a:schemeClr>
                </a:solidFill>
              </a:rPr>
              <a:t>10 Hrs.  @ </a:t>
            </a:r>
            <a:br>
              <a:rPr lang="en-US" b="1" dirty="0">
                <a:solidFill>
                  <a:schemeClr val="tx1">
                    <a:lumMod val="50000"/>
                    <a:lumOff val="50000"/>
                  </a:schemeClr>
                </a:solidFill>
              </a:rPr>
            </a:br>
            <a:r>
              <a:rPr lang="en-US" b="1" dirty="0">
                <a:solidFill>
                  <a:schemeClr val="tx1">
                    <a:lumMod val="50000"/>
                    <a:lumOff val="50000"/>
                  </a:schemeClr>
                </a:solidFill>
              </a:rPr>
              <a:t>10 </a:t>
            </a:r>
            <a:r>
              <a:rPr lang="en-US" sz="1600" b="1" dirty="0">
                <a:solidFill>
                  <a:schemeClr val="tx1">
                    <a:lumMod val="50000"/>
                    <a:lumOff val="50000"/>
                  </a:schemeClr>
                </a:solidFill>
              </a:rPr>
              <a:t>mph</a:t>
            </a:r>
            <a:r>
              <a:rPr lang="en-US" b="1" dirty="0">
                <a:solidFill>
                  <a:schemeClr val="tx1">
                    <a:lumMod val="50000"/>
                    <a:lumOff val="50000"/>
                  </a:schemeClr>
                </a:solidFill>
              </a:rPr>
              <a:t> </a:t>
            </a:r>
            <a:br>
              <a:rPr lang="en-US" b="1" dirty="0">
                <a:solidFill>
                  <a:schemeClr val="tx1">
                    <a:lumMod val="50000"/>
                    <a:lumOff val="50000"/>
                  </a:schemeClr>
                </a:solidFill>
              </a:rPr>
            </a:br>
            <a:r>
              <a:rPr lang="en-US" b="1" dirty="0">
                <a:solidFill>
                  <a:schemeClr val="tx1">
                    <a:lumMod val="50000"/>
                    <a:lumOff val="50000"/>
                  </a:schemeClr>
                </a:solidFill>
              </a:rPr>
              <a:t>= 100 miles</a:t>
            </a:r>
          </a:p>
        </p:txBody>
      </p:sp>
      <p:pic>
        <p:nvPicPr>
          <p:cNvPr id="25"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05782" y="2501991"/>
            <a:ext cx="2998786" cy="2929937"/>
          </a:xfrm>
          <a:prstGeom prst="rect">
            <a:avLst/>
          </a:prstGeom>
          <a:noFill/>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28" name="Up Arrow 27"/>
          <p:cNvSpPr/>
          <p:nvPr/>
        </p:nvSpPr>
        <p:spPr>
          <a:xfrm rot="5400000">
            <a:off x="7544293" y="1839689"/>
            <a:ext cx="661985" cy="8227028"/>
          </a:xfrm>
          <a:prstGeom prst="upArrow">
            <a:avLst>
              <a:gd name="adj1" fmla="val 50000"/>
              <a:gd name="adj2" fmla="val 74689"/>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DAYS:</a:t>
            </a:r>
            <a:r>
              <a:rPr lang="en-US" sz="2400" b="1" dirty="0">
                <a:solidFill>
                  <a:schemeClr val="tx2">
                    <a:lumMod val="75000"/>
                  </a:schemeClr>
                </a:solidFill>
              </a:rPr>
              <a:t>  1                 2                       3                      4                  5 </a:t>
            </a:r>
            <a:r>
              <a:rPr lang="en-US" sz="2400" b="1" dirty="0">
                <a:solidFill>
                  <a:schemeClr val="bg1"/>
                </a:solidFill>
              </a:rPr>
              <a:t>[of 7]                       </a:t>
            </a:r>
          </a:p>
        </p:txBody>
      </p:sp>
      <p:sp>
        <p:nvSpPr>
          <p:cNvPr id="24" name="Rounded Rectangle 23"/>
          <p:cNvSpPr/>
          <p:nvPr/>
        </p:nvSpPr>
        <p:spPr>
          <a:xfrm>
            <a:off x="7025841" y="3911663"/>
            <a:ext cx="4641440" cy="1066615"/>
          </a:xfrm>
          <a:prstGeom prst="roundRect">
            <a:avLst/>
          </a:prstGeom>
          <a:noFill/>
          <a:ln w="66675" cmpd="sng">
            <a:solidFill>
              <a:srgbClr val="A50021"/>
            </a:solidFill>
          </a:ln>
          <a:effectLst>
            <a:glow rad="101600">
              <a:srgbClr val="A50021">
                <a:alpha val="40000"/>
              </a:srgb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6988029" y="2726421"/>
            <a:ext cx="4781724" cy="1004939"/>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21:3c  </a:t>
            </a:r>
            <a:r>
              <a:rPr lang="en-US" sz="1800" dirty="0">
                <a:solidFill>
                  <a:srgbClr val="002060"/>
                </a:solidFill>
              </a:rPr>
              <a:t>… and landed at </a:t>
            </a:r>
            <a:r>
              <a:rPr lang="en-US" sz="1800" dirty="0" err="1">
                <a:solidFill>
                  <a:srgbClr val="002060"/>
                </a:solidFill>
              </a:rPr>
              <a:t>Tyre</a:t>
            </a:r>
            <a:r>
              <a:rPr lang="en-US" sz="1800" dirty="0">
                <a:solidFill>
                  <a:srgbClr val="002060"/>
                </a:solidFill>
              </a:rPr>
              <a:t>:  for there the ship was to unlade her burden.  </a:t>
            </a:r>
            <a:r>
              <a:rPr lang="en-US" sz="2000" b="1" dirty="0"/>
              <a:t>21:4-5 </a:t>
            </a:r>
            <a:r>
              <a:rPr lang="en-US" sz="1800" dirty="0">
                <a:solidFill>
                  <a:srgbClr val="002060"/>
                </a:solidFill>
              </a:rPr>
              <a:t> And finding disciples, we </a:t>
            </a:r>
            <a:r>
              <a:rPr lang="en-US" sz="1800" b="1" u="sng" dirty="0">
                <a:solidFill>
                  <a:srgbClr val="002060"/>
                </a:solidFill>
              </a:rPr>
              <a:t>tarried</a:t>
            </a:r>
            <a:r>
              <a:rPr lang="en-US" sz="1800" dirty="0">
                <a:solidFill>
                  <a:srgbClr val="002060"/>
                </a:solidFill>
              </a:rPr>
              <a:t> at </a:t>
            </a:r>
            <a:r>
              <a:rPr lang="en-US" sz="1800" dirty="0" err="1">
                <a:solidFill>
                  <a:srgbClr val="002060"/>
                </a:solidFill>
              </a:rPr>
              <a:t>Tyre</a:t>
            </a:r>
            <a:r>
              <a:rPr lang="en-US" sz="1800" dirty="0">
                <a:solidFill>
                  <a:srgbClr val="002060"/>
                </a:solidFill>
              </a:rPr>
              <a:t> </a:t>
            </a:r>
            <a:r>
              <a:rPr lang="en-US" sz="1800" b="1" u="sng" dirty="0">
                <a:solidFill>
                  <a:srgbClr val="002060"/>
                </a:solidFill>
              </a:rPr>
              <a:t>seven da</a:t>
            </a:r>
            <a:r>
              <a:rPr lang="en-US" sz="1800" b="1" dirty="0">
                <a:solidFill>
                  <a:srgbClr val="002060"/>
                </a:solidFill>
              </a:rPr>
              <a:t>y</a:t>
            </a:r>
            <a:r>
              <a:rPr lang="en-US" sz="1800" b="1" u="sng" dirty="0">
                <a:solidFill>
                  <a:srgbClr val="002060"/>
                </a:solidFill>
              </a:rPr>
              <a:t>s</a:t>
            </a:r>
            <a:r>
              <a:rPr lang="en-US" sz="1800" dirty="0">
                <a:solidFill>
                  <a:srgbClr val="002060"/>
                </a:solidFill>
              </a:rPr>
              <a:t>.</a:t>
            </a:r>
          </a:p>
          <a:p>
            <a:pPr marL="0" indent="0" algn="ctr">
              <a:buNone/>
            </a:pPr>
            <a:endParaRPr lang="en-US" sz="1800" dirty="0">
              <a:solidFill>
                <a:srgbClr val="002060"/>
              </a:solidFill>
            </a:endParaRPr>
          </a:p>
        </p:txBody>
      </p:sp>
      <p:cxnSp>
        <p:nvCxnSpPr>
          <p:cNvPr id="16" name="Straight Arrow Connector 15"/>
          <p:cNvCxnSpPr/>
          <p:nvPr/>
        </p:nvCxnSpPr>
        <p:spPr>
          <a:xfrm flipH="1">
            <a:off x="3020992" y="4201610"/>
            <a:ext cx="1088022" cy="173620"/>
          </a:xfrm>
          <a:prstGeom prst="straightConnector1">
            <a:avLst/>
          </a:prstGeom>
          <a:ln w="57150">
            <a:headEnd type="oval" w="med" len="med"/>
            <a:tailEnd type="oval" w="med" len="med"/>
          </a:ln>
          <a:effectLst>
            <a:glow rad="88900">
              <a:schemeClr val="accent5">
                <a:satMod val="175000"/>
                <a:alpha val="6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62167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2000"/>
                                        <p:tgtEl>
                                          <p:spTgt spid="24"/>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125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8" grpId="0" animBg="1"/>
      <p:bldP spid="24"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3948760"/>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chemeClr val="accent5">
                              <a:lumMod val="50000"/>
                            </a:schemeClr>
                          </a:solidFill>
                        </a:rPr>
                        <a:t>Zif 17</a:t>
                      </a:r>
                    </a:p>
                    <a:p>
                      <a:r>
                        <a:rPr lang="en-US" b="1" dirty="0">
                          <a:solidFill>
                            <a:schemeClr val="accent3">
                              <a:lumMod val="50000"/>
                            </a:schemeClr>
                          </a:solidFill>
                        </a:rPr>
                        <a:t>May 8</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18</a:t>
                      </a:r>
                    </a:p>
                    <a:p>
                      <a:r>
                        <a:rPr lang="en-US" b="1" dirty="0">
                          <a:solidFill>
                            <a:schemeClr val="accent3">
                              <a:lumMod val="50000"/>
                            </a:schemeClr>
                          </a:solidFill>
                        </a:rPr>
                        <a:t>May 9</a:t>
                      </a:r>
                    </a:p>
                    <a:p>
                      <a:r>
                        <a:rPr lang="en-US" b="1" dirty="0">
                          <a:solidFill>
                            <a:schemeClr val="accent3">
                              <a:lumMod val="50000"/>
                            </a:schemeClr>
                          </a:solidFill>
                        </a:rPr>
                        <a:t>Omer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19</a:t>
                      </a:r>
                    </a:p>
                    <a:p>
                      <a:r>
                        <a:rPr lang="en-US" b="1" dirty="0">
                          <a:solidFill>
                            <a:schemeClr val="accent3">
                              <a:lumMod val="50000"/>
                            </a:schemeClr>
                          </a:solidFill>
                        </a:rPr>
                        <a:t>May</a:t>
                      </a:r>
                      <a:r>
                        <a:rPr lang="en-US" b="1" baseline="0" dirty="0">
                          <a:solidFill>
                            <a:schemeClr val="accent3">
                              <a:lumMod val="50000"/>
                            </a:schemeClr>
                          </a:solidFill>
                        </a:rPr>
                        <a:t> 10</a:t>
                      </a:r>
                      <a:endParaRPr lang="en-US" b="1" dirty="0">
                        <a:solidFill>
                          <a:schemeClr val="accent3">
                            <a:lumMod val="50000"/>
                          </a:schemeClr>
                        </a:solidFill>
                      </a:endParaRPr>
                    </a:p>
                    <a:p>
                      <a:r>
                        <a:rPr lang="en-US" b="1" dirty="0">
                          <a:solidFill>
                            <a:schemeClr val="accent3">
                              <a:lumMod val="50000"/>
                            </a:schemeClr>
                          </a:solidFill>
                        </a:rPr>
                        <a:t>Omer #31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20</a:t>
                      </a:r>
                    </a:p>
                    <a:p>
                      <a:r>
                        <a:rPr lang="en-US" b="1" dirty="0">
                          <a:solidFill>
                            <a:schemeClr val="accent3">
                              <a:lumMod val="50000"/>
                            </a:schemeClr>
                          </a:solidFill>
                        </a:rPr>
                        <a:t>May 11</a:t>
                      </a:r>
                    </a:p>
                    <a:p>
                      <a:r>
                        <a:rPr lang="en-US" b="1" dirty="0">
                          <a:solidFill>
                            <a:schemeClr val="accent3">
                              <a:lumMod val="50000"/>
                            </a:schemeClr>
                          </a:solidFill>
                        </a:rPr>
                        <a:t>Omer #32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21</a:t>
                      </a:r>
                    </a:p>
                    <a:p>
                      <a:r>
                        <a:rPr lang="en-US" b="1" dirty="0">
                          <a:solidFill>
                            <a:schemeClr val="accent3">
                              <a:lumMod val="50000"/>
                            </a:schemeClr>
                          </a:solidFill>
                        </a:rPr>
                        <a:t>May 12</a:t>
                      </a:r>
                    </a:p>
                    <a:p>
                      <a:r>
                        <a:rPr lang="en-US" b="1" dirty="0">
                          <a:solidFill>
                            <a:schemeClr val="accent3">
                              <a:lumMod val="50000"/>
                            </a:schemeClr>
                          </a:solidFill>
                        </a:rPr>
                        <a:t>Omer #33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22</a:t>
                      </a:r>
                    </a:p>
                    <a:p>
                      <a:r>
                        <a:rPr lang="en-US" b="1" dirty="0">
                          <a:solidFill>
                            <a:schemeClr val="accent3">
                              <a:lumMod val="50000"/>
                            </a:schemeClr>
                          </a:solidFill>
                        </a:rPr>
                        <a:t>May 13</a:t>
                      </a:r>
                    </a:p>
                    <a:p>
                      <a:r>
                        <a:rPr lang="en-US" b="1" dirty="0">
                          <a:solidFill>
                            <a:schemeClr val="accent3">
                              <a:lumMod val="50000"/>
                            </a:schemeClr>
                          </a:solidFill>
                        </a:rPr>
                        <a:t>Omer #34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23</a:t>
                      </a:r>
                    </a:p>
                    <a:p>
                      <a:r>
                        <a:rPr lang="en-US" b="1" dirty="0">
                          <a:solidFill>
                            <a:schemeClr val="accent3">
                              <a:lumMod val="50000"/>
                            </a:schemeClr>
                          </a:solidFill>
                        </a:rPr>
                        <a:t>May 14</a:t>
                      </a:r>
                    </a:p>
                    <a:p>
                      <a:r>
                        <a:rPr lang="en-US" b="1" dirty="0">
                          <a:solidFill>
                            <a:schemeClr val="accent3">
                              <a:lumMod val="50000"/>
                            </a:schemeClr>
                          </a:solidFill>
                        </a:rPr>
                        <a:t>Omer #35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chemeClr val="accent5">
                              <a:lumMod val="50000"/>
                            </a:schemeClr>
                          </a:solidFill>
                        </a:rPr>
                        <a:t>Zif 24</a:t>
                      </a:r>
                    </a:p>
                    <a:p>
                      <a:r>
                        <a:rPr lang="en-US" b="1" dirty="0">
                          <a:solidFill>
                            <a:schemeClr val="accent3">
                              <a:lumMod val="50000"/>
                            </a:schemeClr>
                          </a:solidFill>
                        </a:rPr>
                        <a:t>May 15</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Counsel is given to Paul</a:t>
                      </a:r>
                      <a:r>
                        <a:rPr lang="en-US" b="0" baseline="0" dirty="0">
                          <a:solidFill>
                            <a:srgbClr val="002060"/>
                          </a:solidFill>
                          <a:latin typeface="MV Boli" pitchFamily="2" charset="0"/>
                          <a:cs typeface="MV Boli" pitchFamily="2" charset="0"/>
                        </a:rPr>
                        <a:t> to NOT go up to Jerusalem, but to save his life.  Paul is ready to go.</a:t>
                      </a: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25</a:t>
                      </a:r>
                    </a:p>
                    <a:p>
                      <a:r>
                        <a:rPr lang="en-US" b="1" dirty="0">
                          <a:solidFill>
                            <a:schemeClr val="accent3">
                              <a:lumMod val="50000"/>
                            </a:schemeClr>
                          </a:solidFill>
                        </a:rPr>
                        <a:t>May 16</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Friends go with Paul &amp; companions to the ship for dawn sailing to </a:t>
                      </a:r>
                      <a:r>
                        <a:rPr lang="en-US" b="0" dirty="0" err="1">
                          <a:solidFill>
                            <a:srgbClr val="002060"/>
                          </a:solidFill>
                          <a:latin typeface="MV Boli" pitchFamily="2" charset="0"/>
                          <a:cs typeface="MV Boli" pitchFamily="2" charset="0"/>
                        </a:rPr>
                        <a:t>Ptolemais</a:t>
                      </a:r>
                      <a:r>
                        <a:rPr lang="en-US" b="0" dirty="0">
                          <a:solidFill>
                            <a:srgbClr val="002060"/>
                          </a:solidFill>
                          <a:latin typeface="MV Boli" pitchFamily="2" charset="0"/>
                          <a:cs typeface="MV Boli" pitchFamily="2" charset="0"/>
                        </a:rPr>
                        <a:t> the </a:t>
                      </a:r>
                      <a:r>
                        <a:rPr lang="en-US" b="0" u="sng" dirty="0">
                          <a:solidFill>
                            <a:srgbClr val="002060"/>
                          </a:solidFill>
                          <a:latin typeface="MV Boli" pitchFamily="2" charset="0"/>
                          <a:cs typeface="MV Boli" pitchFamily="2" charset="0"/>
                        </a:rPr>
                        <a:t>next</a:t>
                      </a:r>
                      <a:r>
                        <a:rPr lang="en-US" b="0" dirty="0">
                          <a:solidFill>
                            <a:srgbClr val="002060"/>
                          </a:solidFill>
                          <a:latin typeface="MV Boli" pitchFamily="2" charset="0"/>
                          <a:cs typeface="MV Boli" pitchFamily="2" charset="0"/>
                        </a:rPr>
                        <a:t> </a:t>
                      </a:r>
                      <a:r>
                        <a:rPr lang="en-US" b="0" u="sng" dirty="0">
                          <a:solidFill>
                            <a:srgbClr val="002060"/>
                          </a:solidFill>
                          <a:latin typeface="MV Boli" pitchFamily="2" charset="0"/>
                          <a:cs typeface="MV Boli" pitchFamily="2" charset="0"/>
                        </a:rPr>
                        <a:t>da</a:t>
                      </a:r>
                      <a:r>
                        <a:rPr lang="en-US" b="0" dirty="0">
                          <a:solidFill>
                            <a:srgbClr val="002060"/>
                          </a:solidFill>
                          <a:latin typeface="MV Boli" pitchFamily="2" charset="0"/>
                          <a:cs typeface="MV Boli" pitchFamily="2" charset="0"/>
                        </a:rPr>
                        <a:t>y.</a:t>
                      </a:r>
                      <a:endParaRPr lang="en-US" b="1" dirty="0">
                        <a:solidFill>
                          <a:srgbClr val="00206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37</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26</a:t>
                      </a:r>
                    </a:p>
                    <a:p>
                      <a:r>
                        <a:rPr lang="en-US" b="1" dirty="0">
                          <a:solidFill>
                            <a:schemeClr val="accent3">
                              <a:lumMod val="50000"/>
                            </a:schemeClr>
                          </a:solidFill>
                        </a:rPr>
                        <a:t>May</a:t>
                      </a:r>
                      <a:r>
                        <a:rPr lang="en-US" b="1" baseline="0" dirty="0">
                          <a:solidFill>
                            <a:schemeClr val="accent3">
                              <a:lumMod val="50000"/>
                            </a:schemeClr>
                          </a:solidFill>
                        </a:rPr>
                        <a:t> 17</a:t>
                      </a:r>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rgbClr val="002060"/>
                          </a:solidFill>
                          <a:latin typeface="MV Boli" pitchFamily="2" charset="0"/>
                          <a:cs typeface="MV Boli" pitchFamily="2" charset="0"/>
                        </a:rPr>
                        <a:t>25 miles</a:t>
                      </a:r>
                      <a:r>
                        <a:rPr lang="en-US" b="0" baseline="0" dirty="0">
                          <a:solidFill>
                            <a:srgbClr val="002060"/>
                          </a:solidFill>
                          <a:latin typeface="MV Boli" pitchFamily="2" charset="0"/>
                          <a:cs typeface="MV Boli" pitchFamily="2" charset="0"/>
                        </a:rPr>
                        <a:t> from Tyre to </a:t>
                      </a:r>
                      <a:r>
                        <a:rPr lang="en-US" b="0" baseline="0" dirty="0" err="1">
                          <a:solidFill>
                            <a:srgbClr val="002060"/>
                          </a:solidFill>
                          <a:latin typeface="MV Boli" pitchFamily="2" charset="0"/>
                          <a:cs typeface="MV Boli" pitchFamily="2" charset="0"/>
                        </a:rPr>
                        <a:t>Ptolemais</a:t>
                      </a:r>
                      <a:r>
                        <a:rPr lang="en-US" b="0" baseline="0" dirty="0">
                          <a:solidFill>
                            <a:srgbClr val="002060"/>
                          </a:solidFill>
                          <a:latin typeface="MV Boli" pitchFamily="2" charset="0"/>
                          <a:cs typeface="MV Boli" pitchFamily="2" charset="0"/>
                        </a:rPr>
                        <a:t>; </a:t>
                      </a:r>
                      <a:br>
                        <a:rPr lang="en-US" b="0" baseline="0" dirty="0">
                          <a:solidFill>
                            <a:srgbClr val="002060"/>
                          </a:solidFill>
                          <a:latin typeface="MV Boli" pitchFamily="2" charset="0"/>
                          <a:cs typeface="MV Boli" pitchFamily="2" charset="0"/>
                        </a:rPr>
                      </a:br>
                      <a:r>
                        <a:rPr lang="en-US" b="0" baseline="0" dirty="0">
                          <a:solidFill>
                            <a:srgbClr val="002060"/>
                          </a:solidFill>
                          <a:latin typeface="MV Boli" pitchFamily="2" charset="0"/>
                          <a:cs typeface="MV Boli" pitchFamily="2" charset="0"/>
                        </a:rPr>
                        <a:t>9 AM arrival &amp; stay with the brethren </a:t>
                      </a:r>
                      <a:r>
                        <a:rPr lang="en-US" b="0" u="sng" baseline="0" dirty="0">
                          <a:solidFill>
                            <a:srgbClr val="002060"/>
                          </a:solidFill>
                          <a:latin typeface="MV Boli" pitchFamily="2" charset="0"/>
                          <a:cs typeface="MV Boli" pitchFamily="2" charset="0"/>
                        </a:rPr>
                        <a:t>one da</a:t>
                      </a:r>
                      <a:r>
                        <a:rPr lang="en-US" b="0" u="none" baseline="0" dirty="0">
                          <a:solidFill>
                            <a:srgbClr val="002060"/>
                          </a:solidFill>
                          <a:latin typeface="MV Boli" pitchFamily="2" charset="0"/>
                          <a:cs typeface="MV Boli" pitchFamily="2" charset="0"/>
                        </a:rPr>
                        <a:t>y.</a:t>
                      </a:r>
                      <a:endParaRPr lang="en-US" b="0" u="none" baseline="0" dirty="0">
                        <a:solidFill>
                          <a:schemeClr val="tx2">
                            <a:lumMod val="75000"/>
                          </a:schemeClr>
                        </a:solidFill>
                        <a:latin typeface="MV Boli" pitchFamily="2" charset="0"/>
                        <a:cs typeface="MV Boli" pitchFamily="2" charset="0"/>
                      </a:endParaRPr>
                    </a:p>
                    <a:p>
                      <a:pPr algn="ctr"/>
                      <a:endParaRPr lang="en-US" b="0" dirty="0">
                        <a:solidFill>
                          <a:schemeClr val="tx2">
                            <a:lumMod val="75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#38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a:solidFill>
                            <a:schemeClr val="accent5">
                              <a:lumMod val="50000"/>
                            </a:schemeClr>
                          </a:solidFill>
                        </a:rPr>
                        <a:t>Zif 27</a:t>
                      </a:r>
                    </a:p>
                    <a:p>
                      <a:r>
                        <a:rPr lang="en-US" b="1" dirty="0">
                          <a:solidFill>
                            <a:schemeClr val="accent3">
                              <a:lumMod val="50000"/>
                            </a:schemeClr>
                          </a:solidFill>
                        </a:rPr>
                        <a:t>May 18</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r>
                        <a:rPr lang="en-US" b="1" dirty="0">
                          <a:solidFill>
                            <a:schemeClr val="accent3">
                              <a:lumMod val="50000"/>
                            </a:schemeClr>
                          </a:solidFill>
                        </a:rPr>
                        <a:t>Omer #39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28</a:t>
                      </a:r>
                    </a:p>
                    <a:p>
                      <a:r>
                        <a:rPr lang="en-US" b="1" dirty="0">
                          <a:solidFill>
                            <a:schemeClr val="accent3">
                              <a:lumMod val="50000"/>
                            </a:schemeClr>
                          </a:solidFill>
                        </a:rPr>
                        <a:t>May 19</a:t>
                      </a:r>
                    </a:p>
                    <a:p>
                      <a:endParaRPr lang="en-US" b="1" dirty="0">
                        <a:solidFill>
                          <a:schemeClr val="accent3">
                            <a:lumMod val="50000"/>
                          </a:schemeClr>
                        </a:solidFill>
                      </a:endParaRPr>
                    </a:p>
                    <a:p>
                      <a:pPr algn="ct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29</a:t>
                      </a:r>
                    </a:p>
                    <a:p>
                      <a:r>
                        <a:rPr lang="en-US" b="1" dirty="0">
                          <a:solidFill>
                            <a:schemeClr val="accent3">
                              <a:lumMod val="50000"/>
                            </a:schemeClr>
                          </a:solidFill>
                        </a:rPr>
                        <a:t>May 18</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30</a:t>
                      </a:r>
                    </a:p>
                    <a:p>
                      <a:r>
                        <a:rPr lang="en-US" b="1" dirty="0">
                          <a:solidFill>
                            <a:schemeClr val="accent3">
                              <a:lumMod val="50000"/>
                            </a:schemeClr>
                          </a:solidFill>
                        </a:rPr>
                        <a:t>May 19</a:t>
                      </a: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96</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sp>
        <p:nvSpPr>
          <p:cNvPr id="40" name="Content Placeholder 2"/>
          <p:cNvSpPr txBox="1">
            <a:spLocks/>
          </p:cNvSpPr>
          <p:nvPr/>
        </p:nvSpPr>
        <p:spPr>
          <a:xfrm>
            <a:off x="5367271" y="3079223"/>
            <a:ext cx="2572961" cy="2331479"/>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21:5b </a:t>
            </a:r>
            <a:r>
              <a:rPr lang="en-US" sz="1800" dirty="0">
                <a:solidFill>
                  <a:srgbClr val="002060"/>
                </a:solidFill>
              </a:rPr>
              <a:t> … and when we accomplished those [7] days, we departed and went our way. </a:t>
            </a:r>
            <a:r>
              <a:rPr lang="en-US" sz="1400" dirty="0">
                <a:solidFill>
                  <a:srgbClr val="002060"/>
                </a:solidFill>
              </a:rPr>
              <a:t> </a:t>
            </a:r>
            <a:r>
              <a:rPr lang="en-US" sz="1400" b="1" dirty="0">
                <a:solidFill>
                  <a:schemeClr val="accent3">
                    <a:lumMod val="50000"/>
                  </a:schemeClr>
                </a:solidFill>
              </a:rPr>
              <a:t>Omer #37</a:t>
            </a:r>
            <a:br>
              <a:rPr lang="en-US" sz="1800" dirty="0">
                <a:solidFill>
                  <a:srgbClr val="002060"/>
                </a:solidFill>
              </a:rPr>
            </a:br>
            <a:r>
              <a:rPr lang="en-US" sz="1800" b="1" dirty="0"/>
              <a:t>21:7 </a:t>
            </a:r>
            <a:r>
              <a:rPr lang="en-US" sz="1600" dirty="0">
                <a:solidFill>
                  <a:srgbClr val="002060"/>
                </a:solidFill>
              </a:rPr>
              <a:t> </a:t>
            </a:r>
            <a:r>
              <a:rPr lang="en-US" sz="1800" dirty="0">
                <a:solidFill>
                  <a:srgbClr val="002060"/>
                </a:solidFill>
              </a:rPr>
              <a:t>… we came to </a:t>
            </a:r>
            <a:r>
              <a:rPr lang="en-US" sz="1800" dirty="0" err="1">
                <a:solidFill>
                  <a:srgbClr val="002060"/>
                </a:solidFill>
              </a:rPr>
              <a:t>Ptolemais</a:t>
            </a:r>
            <a:r>
              <a:rPr lang="en-US" sz="1800" dirty="0">
                <a:solidFill>
                  <a:srgbClr val="002060"/>
                </a:solidFill>
              </a:rPr>
              <a:t> … </a:t>
            </a:r>
            <a:r>
              <a:rPr lang="en-US" sz="1800" b="1" u="sng" dirty="0">
                <a:solidFill>
                  <a:srgbClr val="002060"/>
                </a:solidFill>
              </a:rPr>
              <a:t>abode</a:t>
            </a:r>
            <a:r>
              <a:rPr lang="en-US" sz="1800" dirty="0">
                <a:solidFill>
                  <a:srgbClr val="002060"/>
                </a:solidFill>
              </a:rPr>
              <a:t> with the brethren </a:t>
            </a:r>
            <a:r>
              <a:rPr lang="en-US" sz="1800" b="1" u="sng" dirty="0">
                <a:solidFill>
                  <a:srgbClr val="002060"/>
                </a:solidFill>
              </a:rPr>
              <a:t>one da</a:t>
            </a:r>
            <a:r>
              <a:rPr lang="en-US" sz="1800" b="1" dirty="0">
                <a:solidFill>
                  <a:srgbClr val="002060"/>
                </a:solidFill>
              </a:rPr>
              <a:t>y</a:t>
            </a:r>
            <a:r>
              <a:rPr lang="en-US" sz="1800" dirty="0">
                <a:solidFill>
                  <a:srgbClr val="002060"/>
                </a:solidFill>
              </a:rPr>
              <a:t>. </a:t>
            </a:r>
            <a:r>
              <a:rPr lang="en-US" sz="1400" b="1" dirty="0">
                <a:solidFill>
                  <a:schemeClr val="accent3">
                    <a:lumMod val="50000"/>
                  </a:schemeClr>
                </a:solidFill>
              </a:rPr>
              <a:t>Omer #38</a:t>
            </a:r>
            <a:endParaRPr lang="en-US" sz="2000" dirty="0">
              <a:solidFill>
                <a:schemeClr val="accent3">
                  <a:lumMod val="50000"/>
                </a:schemeClr>
              </a:solidFill>
            </a:endParaRPr>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8044198" y="2490038"/>
            <a:ext cx="3649038" cy="3382330"/>
          </a:xfrm>
          <a:prstGeom prst="rect">
            <a:avLst/>
          </a:prstGeom>
          <a:noFill/>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sp>
        <p:nvSpPr>
          <p:cNvPr id="23" name="Striped Right Arrow 22"/>
          <p:cNvSpPr/>
          <p:nvPr/>
        </p:nvSpPr>
        <p:spPr>
          <a:xfrm>
            <a:off x="419099" y="5371857"/>
            <a:ext cx="3192201" cy="731521"/>
          </a:xfrm>
          <a:prstGeom prst="stripedRightArrow">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DAYS  #6                #7 </a:t>
            </a:r>
            <a:endParaRPr lang="en-US" sz="2400" b="1" dirty="0">
              <a:solidFill>
                <a:schemeClr val="tx2">
                  <a:lumMod val="75000"/>
                </a:schemeClr>
              </a:solidFill>
            </a:endParaRPr>
          </a:p>
        </p:txBody>
      </p:sp>
      <p:pic>
        <p:nvPicPr>
          <p:cNvPr id="38" name="Picture 2" descr="C:\Users\Rae\Desktop\ship 1b smal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4431028" y="2504263"/>
            <a:ext cx="787401" cy="8234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3662025" y="5410703"/>
            <a:ext cx="1598999"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A50021"/>
                </a:solidFill>
              </a:rPr>
              <a:t>25 miles @ </a:t>
            </a:r>
            <a:br>
              <a:rPr lang="en-US" b="1" dirty="0">
                <a:solidFill>
                  <a:srgbClr val="A50021"/>
                </a:solidFill>
              </a:rPr>
            </a:br>
            <a:r>
              <a:rPr lang="en-US" b="1" dirty="0">
                <a:solidFill>
                  <a:srgbClr val="A50021"/>
                </a:solidFill>
              </a:rPr>
              <a:t>10 mph </a:t>
            </a:r>
            <a:br>
              <a:rPr lang="en-US" b="1" dirty="0">
                <a:solidFill>
                  <a:srgbClr val="A50021"/>
                </a:solidFill>
              </a:rPr>
            </a:br>
            <a:r>
              <a:rPr lang="en-US" b="1" dirty="0">
                <a:solidFill>
                  <a:srgbClr val="A50021"/>
                </a:solidFill>
              </a:rPr>
              <a:t>= 2.5 Hrs. </a:t>
            </a:r>
          </a:p>
        </p:txBody>
      </p:sp>
      <p:cxnSp>
        <p:nvCxnSpPr>
          <p:cNvPr id="14" name="Straight Arrow Connector 13"/>
          <p:cNvCxnSpPr/>
          <p:nvPr/>
        </p:nvCxnSpPr>
        <p:spPr>
          <a:xfrm flipH="1" flipV="1">
            <a:off x="7674015" y="4444678"/>
            <a:ext cx="972274" cy="324092"/>
          </a:xfrm>
          <a:prstGeom prst="straightConnector1">
            <a:avLst/>
          </a:prstGeom>
          <a:ln w="57150">
            <a:headEnd type="oval" w="med" len="med"/>
            <a:tailEnd type="oval" w="med" len="med"/>
          </a:ln>
          <a:effectLst>
            <a:glow rad="88900">
              <a:schemeClr val="accent5">
                <a:satMod val="175000"/>
                <a:alpha val="6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17451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250"/>
                                        <p:tgtEl>
                                          <p:spTgt spid="23"/>
                                        </p:tgtEl>
                                      </p:cBhvr>
                                    </p:animEffect>
                                  </p:childTnLst>
                                </p:cTn>
                              </p:par>
                            </p:childTnLst>
                          </p:cTn>
                        </p:par>
                        <p:par>
                          <p:cTn id="8" fill="hold">
                            <p:stCondLst>
                              <p:cond delay="1250"/>
                            </p:stCondLst>
                            <p:childTnLst>
                              <p:par>
                                <p:cTn id="9" presetID="31" presetClass="entr" presetSubtype="0" fill="hold" nodeType="afterEffect">
                                  <p:stCondLst>
                                    <p:cond delay="20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15417062"/>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chemeClr val="accent5">
                              <a:lumMod val="50000"/>
                            </a:schemeClr>
                          </a:solidFill>
                        </a:rPr>
                        <a:t>Zif 17</a:t>
                      </a:r>
                    </a:p>
                    <a:p>
                      <a:r>
                        <a:rPr lang="en-US" b="1" dirty="0">
                          <a:solidFill>
                            <a:schemeClr val="accent3">
                              <a:lumMod val="50000"/>
                            </a:schemeClr>
                          </a:solidFill>
                        </a:rPr>
                        <a:t>May 8</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18</a:t>
                      </a:r>
                    </a:p>
                    <a:p>
                      <a:r>
                        <a:rPr lang="en-US" b="1" dirty="0">
                          <a:solidFill>
                            <a:schemeClr val="accent3">
                              <a:lumMod val="50000"/>
                            </a:schemeClr>
                          </a:solidFill>
                        </a:rPr>
                        <a:t>May 9</a:t>
                      </a:r>
                    </a:p>
                    <a:p>
                      <a:r>
                        <a:rPr lang="en-US" b="1" dirty="0">
                          <a:solidFill>
                            <a:schemeClr val="accent3">
                              <a:lumMod val="50000"/>
                            </a:schemeClr>
                          </a:solidFill>
                        </a:rPr>
                        <a:t>Omer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19</a:t>
                      </a:r>
                    </a:p>
                    <a:p>
                      <a:r>
                        <a:rPr lang="en-US" b="1" dirty="0">
                          <a:solidFill>
                            <a:schemeClr val="accent3">
                              <a:lumMod val="50000"/>
                            </a:schemeClr>
                          </a:solidFill>
                        </a:rPr>
                        <a:t>May</a:t>
                      </a:r>
                      <a:r>
                        <a:rPr lang="en-US" b="1" baseline="0" dirty="0">
                          <a:solidFill>
                            <a:schemeClr val="accent3">
                              <a:lumMod val="50000"/>
                            </a:schemeClr>
                          </a:solidFill>
                        </a:rPr>
                        <a:t> 10</a:t>
                      </a:r>
                      <a:endParaRPr lang="en-US" b="1" dirty="0">
                        <a:solidFill>
                          <a:schemeClr val="accent3">
                            <a:lumMod val="50000"/>
                          </a:schemeClr>
                        </a:solidFill>
                      </a:endParaRPr>
                    </a:p>
                    <a:p>
                      <a:r>
                        <a:rPr lang="en-US" b="1" dirty="0">
                          <a:solidFill>
                            <a:schemeClr val="accent3">
                              <a:lumMod val="50000"/>
                            </a:schemeClr>
                          </a:solidFill>
                        </a:rPr>
                        <a:t>Omer #31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20</a:t>
                      </a:r>
                    </a:p>
                    <a:p>
                      <a:r>
                        <a:rPr lang="en-US" b="1" dirty="0">
                          <a:solidFill>
                            <a:schemeClr val="accent3">
                              <a:lumMod val="50000"/>
                            </a:schemeClr>
                          </a:solidFill>
                        </a:rPr>
                        <a:t>May 11</a:t>
                      </a:r>
                    </a:p>
                    <a:p>
                      <a:r>
                        <a:rPr lang="en-US" b="1" dirty="0">
                          <a:solidFill>
                            <a:schemeClr val="accent3">
                              <a:lumMod val="50000"/>
                            </a:schemeClr>
                          </a:solidFill>
                        </a:rPr>
                        <a:t>Omer #32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21</a:t>
                      </a:r>
                    </a:p>
                    <a:p>
                      <a:r>
                        <a:rPr lang="en-US" b="1" dirty="0">
                          <a:solidFill>
                            <a:schemeClr val="accent3">
                              <a:lumMod val="50000"/>
                            </a:schemeClr>
                          </a:solidFill>
                        </a:rPr>
                        <a:t>May 12</a:t>
                      </a:r>
                    </a:p>
                    <a:p>
                      <a:r>
                        <a:rPr lang="en-US" b="1" dirty="0">
                          <a:solidFill>
                            <a:schemeClr val="accent3">
                              <a:lumMod val="50000"/>
                            </a:schemeClr>
                          </a:solidFill>
                        </a:rPr>
                        <a:t>Omer #33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22</a:t>
                      </a:r>
                    </a:p>
                    <a:p>
                      <a:r>
                        <a:rPr lang="en-US" b="1" dirty="0">
                          <a:solidFill>
                            <a:schemeClr val="accent3">
                              <a:lumMod val="50000"/>
                            </a:schemeClr>
                          </a:solidFill>
                        </a:rPr>
                        <a:t>May 13</a:t>
                      </a:r>
                    </a:p>
                    <a:p>
                      <a:r>
                        <a:rPr lang="en-US" b="1" dirty="0">
                          <a:solidFill>
                            <a:schemeClr val="accent3">
                              <a:lumMod val="50000"/>
                            </a:schemeClr>
                          </a:solidFill>
                        </a:rPr>
                        <a:t>Omer #34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23</a:t>
                      </a:r>
                    </a:p>
                    <a:p>
                      <a:r>
                        <a:rPr lang="en-US" b="1" dirty="0">
                          <a:solidFill>
                            <a:schemeClr val="accent3">
                              <a:lumMod val="50000"/>
                            </a:schemeClr>
                          </a:solidFill>
                        </a:rPr>
                        <a:t>May 14</a:t>
                      </a:r>
                    </a:p>
                    <a:p>
                      <a:r>
                        <a:rPr lang="en-US" b="1" dirty="0">
                          <a:solidFill>
                            <a:schemeClr val="accent3">
                              <a:lumMod val="50000"/>
                            </a:schemeClr>
                          </a:solidFill>
                        </a:rPr>
                        <a:t>Omer #35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err="1">
                          <a:solidFill>
                            <a:schemeClr val="accent5">
                              <a:lumMod val="50000"/>
                            </a:schemeClr>
                          </a:solidFill>
                        </a:rPr>
                        <a:t>Zif</a:t>
                      </a:r>
                      <a:r>
                        <a:rPr lang="en-US" b="1" baseline="0" dirty="0">
                          <a:solidFill>
                            <a:schemeClr val="accent5">
                              <a:lumMod val="50000"/>
                            </a:schemeClr>
                          </a:solidFill>
                        </a:rPr>
                        <a:t> 24</a:t>
                      </a:r>
                    </a:p>
                    <a:p>
                      <a:r>
                        <a:rPr lang="en-US" b="1" dirty="0">
                          <a:solidFill>
                            <a:schemeClr val="accent3">
                              <a:lumMod val="50000"/>
                            </a:schemeClr>
                          </a:solidFill>
                        </a:rPr>
                        <a:t>May 15</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Counsel is given to Paul</a:t>
                      </a:r>
                      <a:r>
                        <a:rPr lang="en-US" b="0" baseline="0" dirty="0">
                          <a:solidFill>
                            <a:srgbClr val="002060"/>
                          </a:solidFill>
                          <a:latin typeface="MV Boli" pitchFamily="2" charset="0"/>
                          <a:cs typeface="MV Boli" pitchFamily="2" charset="0"/>
                        </a:rPr>
                        <a:t> to NOT go up to Jerusalem &amp; save his life.  Paul is ready to go.</a:t>
                      </a: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err="1">
                          <a:solidFill>
                            <a:schemeClr val="accent5">
                              <a:lumMod val="50000"/>
                            </a:schemeClr>
                          </a:solidFill>
                        </a:rPr>
                        <a:t>Zif</a:t>
                      </a:r>
                      <a:r>
                        <a:rPr lang="en-US" b="1" baseline="0" dirty="0">
                          <a:solidFill>
                            <a:schemeClr val="accent5">
                              <a:lumMod val="50000"/>
                            </a:schemeClr>
                          </a:solidFill>
                        </a:rPr>
                        <a:t> 25</a:t>
                      </a:r>
                    </a:p>
                    <a:p>
                      <a:r>
                        <a:rPr lang="en-US" b="1" dirty="0">
                          <a:solidFill>
                            <a:schemeClr val="accent3">
                              <a:lumMod val="50000"/>
                            </a:schemeClr>
                          </a:solidFill>
                        </a:rPr>
                        <a:t>May 16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Friends go with Paul &amp; companions to ship for dawn sailing to </a:t>
                      </a:r>
                      <a:r>
                        <a:rPr lang="en-US" b="0" dirty="0" err="1">
                          <a:solidFill>
                            <a:srgbClr val="002060"/>
                          </a:solidFill>
                          <a:latin typeface="MV Boli" pitchFamily="2" charset="0"/>
                          <a:cs typeface="MV Boli" pitchFamily="2" charset="0"/>
                        </a:rPr>
                        <a:t>Ptolemais</a:t>
                      </a:r>
                      <a:r>
                        <a:rPr lang="en-US" b="0" dirty="0">
                          <a:solidFill>
                            <a:srgbClr val="002060"/>
                          </a:solidFill>
                          <a:latin typeface="MV Boli" pitchFamily="2" charset="0"/>
                          <a:cs typeface="MV Boli" pitchFamily="2" charset="0"/>
                        </a:rPr>
                        <a:t> the next day.</a:t>
                      </a:r>
                      <a:endParaRPr lang="en-US" b="1" dirty="0">
                        <a:solidFill>
                          <a:srgbClr val="00206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a:t>
                      </a:r>
                      <a:r>
                        <a:rPr lang="en-US" b="1" baseline="0" dirty="0">
                          <a:solidFill>
                            <a:schemeClr val="accent3">
                              <a:lumMod val="50000"/>
                            </a:schemeClr>
                          </a:solidFill>
                        </a:rPr>
                        <a:t>37</a:t>
                      </a:r>
                      <a:endParaRPr lang="en-US" b="1"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err="1">
                          <a:solidFill>
                            <a:schemeClr val="accent5">
                              <a:lumMod val="50000"/>
                            </a:schemeClr>
                          </a:solidFill>
                        </a:rPr>
                        <a:t>Zif</a:t>
                      </a:r>
                      <a:r>
                        <a:rPr lang="en-US" b="1" baseline="0" dirty="0">
                          <a:solidFill>
                            <a:schemeClr val="accent5">
                              <a:lumMod val="50000"/>
                            </a:schemeClr>
                          </a:solidFill>
                        </a:rPr>
                        <a:t> 26</a:t>
                      </a:r>
                    </a:p>
                    <a:p>
                      <a:r>
                        <a:rPr lang="en-US" b="1" dirty="0">
                          <a:solidFill>
                            <a:schemeClr val="accent3">
                              <a:lumMod val="50000"/>
                            </a:schemeClr>
                          </a:solidFill>
                        </a:rPr>
                        <a:t>May</a:t>
                      </a:r>
                      <a:r>
                        <a:rPr lang="en-US" b="1" baseline="0" dirty="0">
                          <a:solidFill>
                            <a:schemeClr val="accent3">
                              <a:lumMod val="50000"/>
                            </a:schemeClr>
                          </a:solidFill>
                        </a:rPr>
                        <a:t> 17</a:t>
                      </a:r>
                      <a:endParaRPr lang="en-US" b="1" dirty="0">
                        <a:solidFill>
                          <a:schemeClr val="accent3">
                            <a:lumMod val="50000"/>
                          </a:schemeClr>
                        </a:solidFill>
                      </a:endParaRPr>
                    </a:p>
                    <a:p>
                      <a:endParaRPr lang="en-US" b="1" dirty="0">
                        <a:solidFill>
                          <a:schemeClr val="accent3">
                            <a:lumMod val="50000"/>
                          </a:schemeClr>
                        </a:solidFill>
                      </a:endParaRPr>
                    </a:p>
                    <a:p>
                      <a:pPr algn="ctr"/>
                      <a:r>
                        <a:rPr lang="en-US" b="0" dirty="0">
                          <a:solidFill>
                            <a:schemeClr val="tx1">
                              <a:lumMod val="50000"/>
                              <a:lumOff val="50000"/>
                            </a:schemeClr>
                          </a:solidFill>
                          <a:latin typeface="MV Boli" pitchFamily="2" charset="0"/>
                          <a:cs typeface="MV Boli" pitchFamily="2" charset="0"/>
                        </a:rPr>
                        <a:t>25 miles</a:t>
                      </a:r>
                      <a:r>
                        <a:rPr lang="en-US" b="0" baseline="0" dirty="0">
                          <a:solidFill>
                            <a:schemeClr val="tx1">
                              <a:lumMod val="50000"/>
                              <a:lumOff val="50000"/>
                            </a:schemeClr>
                          </a:solidFill>
                          <a:latin typeface="MV Boli" pitchFamily="2" charset="0"/>
                          <a:cs typeface="MV Boli" pitchFamily="2" charset="0"/>
                        </a:rPr>
                        <a:t> from Tyre to </a:t>
                      </a:r>
                      <a:r>
                        <a:rPr lang="en-US" b="0" baseline="0" dirty="0" err="1">
                          <a:solidFill>
                            <a:schemeClr val="tx1">
                              <a:lumMod val="50000"/>
                              <a:lumOff val="50000"/>
                            </a:schemeClr>
                          </a:solidFill>
                          <a:latin typeface="MV Boli" pitchFamily="2" charset="0"/>
                          <a:cs typeface="MV Boli" pitchFamily="2" charset="0"/>
                        </a:rPr>
                        <a:t>Ptolemais</a:t>
                      </a:r>
                      <a:r>
                        <a:rPr lang="en-US" b="0" baseline="0" dirty="0">
                          <a:solidFill>
                            <a:schemeClr val="tx1">
                              <a:lumMod val="50000"/>
                              <a:lumOff val="50000"/>
                            </a:schemeClr>
                          </a:solidFill>
                          <a:latin typeface="MV Boli" pitchFamily="2" charset="0"/>
                          <a:cs typeface="MV Boli" pitchFamily="2" charset="0"/>
                        </a:rPr>
                        <a:t>; </a:t>
                      </a:r>
                      <a:br>
                        <a:rPr lang="en-US" b="0" baseline="0" dirty="0">
                          <a:solidFill>
                            <a:schemeClr val="tx1">
                              <a:lumMod val="50000"/>
                              <a:lumOff val="50000"/>
                            </a:schemeClr>
                          </a:solidFill>
                          <a:latin typeface="MV Boli" pitchFamily="2" charset="0"/>
                          <a:cs typeface="MV Boli" pitchFamily="2" charset="0"/>
                        </a:rPr>
                      </a:br>
                      <a:r>
                        <a:rPr lang="en-US" b="0" baseline="0" dirty="0">
                          <a:solidFill>
                            <a:schemeClr val="tx1">
                              <a:lumMod val="50000"/>
                              <a:lumOff val="50000"/>
                            </a:schemeClr>
                          </a:solidFill>
                          <a:latin typeface="MV Boli" pitchFamily="2" charset="0"/>
                          <a:cs typeface="MV Boli" pitchFamily="2" charset="0"/>
                        </a:rPr>
                        <a:t>9 AM arrival &amp; stay with the brethren </a:t>
                      </a:r>
                      <a:r>
                        <a:rPr lang="en-US" b="0" u="sng" baseline="0" dirty="0">
                          <a:solidFill>
                            <a:schemeClr val="tx1">
                              <a:lumMod val="50000"/>
                              <a:lumOff val="50000"/>
                            </a:schemeClr>
                          </a:solidFill>
                          <a:latin typeface="MV Boli" pitchFamily="2" charset="0"/>
                          <a:cs typeface="MV Boli" pitchFamily="2" charset="0"/>
                        </a:rPr>
                        <a:t>one da</a:t>
                      </a:r>
                      <a:r>
                        <a:rPr lang="en-US" b="0" u="none" baseline="0" dirty="0">
                          <a:solidFill>
                            <a:schemeClr val="tx1">
                              <a:lumMod val="50000"/>
                              <a:lumOff val="50000"/>
                            </a:schemeClr>
                          </a:solidFill>
                          <a:latin typeface="MV Boli" pitchFamily="2" charset="0"/>
                          <a:cs typeface="MV Boli" pitchFamily="2" charset="0"/>
                        </a:rPr>
                        <a:t>y.</a:t>
                      </a:r>
                      <a:endParaRPr lang="en-US" b="0" dirty="0">
                        <a:solidFill>
                          <a:schemeClr val="tx1">
                            <a:lumMod val="50000"/>
                            <a:lumOff val="50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r>
                        <a:rPr lang="en-US" b="1" dirty="0">
                          <a:solidFill>
                            <a:schemeClr val="accent3">
                              <a:lumMod val="50000"/>
                            </a:schemeClr>
                          </a:solidFill>
                        </a:rPr>
                        <a:t>Omer #38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err="1">
                          <a:solidFill>
                            <a:schemeClr val="accent5">
                              <a:lumMod val="50000"/>
                            </a:schemeClr>
                          </a:solidFill>
                        </a:rPr>
                        <a:t>Zif</a:t>
                      </a:r>
                      <a:r>
                        <a:rPr lang="en-US" b="1" baseline="0" dirty="0">
                          <a:solidFill>
                            <a:schemeClr val="accent5">
                              <a:lumMod val="50000"/>
                            </a:schemeClr>
                          </a:solidFill>
                        </a:rPr>
                        <a:t> 27</a:t>
                      </a:r>
                    </a:p>
                    <a:p>
                      <a:r>
                        <a:rPr lang="en-US" b="1" dirty="0">
                          <a:solidFill>
                            <a:schemeClr val="accent3">
                              <a:lumMod val="50000"/>
                            </a:schemeClr>
                          </a:solidFill>
                        </a:rPr>
                        <a:t>May 18</a:t>
                      </a:r>
                    </a:p>
                    <a:p>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30 miles</a:t>
                      </a:r>
                      <a:r>
                        <a:rPr lang="en-US" b="0" baseline="0" dirty="0">
                          <a:solidFill>
                            <a:srgbClr val="002060"/>
                          </a:solidFill>
                          <a:latin typeface="MV Boli" pitchFamily="2" charset="0"/>
                          <a:cs typeface="MV Boli" pitchFamily="2" charset="0"/>
                        </a:rPr>
                        <a:t> from </a:t>
                      </a:r>
                      <a:r>
                        <a:rPr lang="en-US" b="0" baseline="0" dirty="0" err="1">
                          <a:solidFill>
                            <a:srgbClr val="002060"/>
                          </a:solidFill>
                          <a:latin typeface="MV Boli" pitchFamily="2" charset="0"/>
                          <a:cs typeface="MV Boli" pitchFamily="2" charset="0"/>
                        </a:rPr>
                        <a:t>Ptolemais</a:t>
                      </a:r>
                      <a:r>
                        <a:rPr lang="en-US" b="0" baseline="0" dirty="0">
                          <a:solidFill>
                            <a:srgbClr val="002060"/>
                          </a:solidFill>
                          <a:latin typeface="MV Boli" pitchFamily="2" charset="0"/>
                          <a:cs typeface="MV Boli" pitchFamily="2" charset="0"/>
                        </a:rPr>
                        <a:t> to Caesarea the </a:t>
                      </a:r>
                      <a:r>
                        <a:rPr lang="en-US" b="1" u="sng" baseline="0" dirty="0">
                          <a:solidFill>
                            <a:srgbClr val="002060"/>
                          </a:solidFill>
                          <a:latin typeface="MV Boli" pitchFamily="2" charset="0"/>
                          <a:cs typeface="MV Boli" pitchFamily="2" charset="0"/>
                        </a:rPr>
                        <a:t>next da</a:t>
                      </a:r>
                      <a:r>
                        <a:rPr lang="en-US" b="1" u="none" baseline="0" dirty="0">
                          <a:solidFill>
                            <a:srgbClr val="002060"/>
                          </a:solidFill>
                          <a:latin typeface="MV Boli" pitchFamily="2" charset="0"/>
                          <a:cs typeface="MV Boli" pitchFamily="2" charset="0"/>
                        </a:rPr>
                        <a:t>y</a:t>
                      </a:r>
                      <a:r>
                        <a:rPr lang="en-US" b="0" baseline="0" dirty="0">
                          <a:solidFill>
                            <a:srgbClr val="002060"/>
                          </a:solidFill>
                          <a:latin typeface="MV Boli" pitchFamily="2" charset="0"/>
                          <a:cs typeface="MV Boli" pitchFamily="2" charset="0"/>
                        </a:rPr>
                        <a:t>; </a:t>
                      </a:r>
                      <a:br>
                        <a:rPr lang="en-US" b="0" baseline="0" dirty="0">
                          <a:solidFill>
                            <a:srgbClr val="002060"/>
                          </a:solidFill>
                          <a:latin typeface="MV Boli" pitchFamily="2" charset="0"/>
                          <a:cs typeface="MV Boli" pitchFamily="2" charset="0"/>
                        </a:rPr>
                      </a:br>
                      <a:r>
                        <a:rPr lang="en-US" b="0" baseline="0" dirty="0">
                          <a:solidFill>
                            <a:srgbClr val="002060"/>
                          </a:solidFill>
                          <a:latin typeface="MV Boli" pitchFamily="2" charset="0"/>
                          <a:cs typeface="MV Boli" pitchFamily="2" charset="0"/>
                        </a:rPr>
                        <a:t>4 PM arrival leaving at dawn.</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r>
                        <a:rPr lang="en-US" b="1" dirty="0">
                          <a:solidFill>
                            <a:schemeClr val="accent3">
                              <a:lumMod val="50000"/>
                            </a:schemeClr>
                          </a:solidFill>
                        </a:rPr>
                        <a:t>Omer #39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5">
                        <a:lumMod val="40000"/>
                        <a:lumOff val="60000"/>
                      </a:schemeClr>
                    </a:solidFill>
                  </a:tcPr>
                </a:tc>
                <a:tc>
                  <a:txBody>
                    <a:bodyPr/>
                    <a:lstStyle/>
                    <a:p>
                      <a:r>
                        <a:rPr lang="en-US" b="1" baseline="0" dirty="0" err="1">
                          <a:solidFill>
                            <a:schemeClr val="accent5">
                              <a:lumMod val="50000"/>
                            </a:schemeClr>
                          </a:solidFill>
                        </a:rPr>
                        <a:t>Zif</a:t>
                      </a:r>
                      <a:r>
                        <a:rPr lang="en-US" b="1" baseline="0" dirty="0">
                          <a:solidFill>
                            <a:schemeClr val="accent5">
                              <a:lumMod val="50000"/>
                            </a:schemeClr>
                          </a:solidFill>
                        </a:rPr>
                        <a:t> 28</a:t>
                      </a:r>
                    </a:p>
                    <a:p>
                      <a:r>
                        <a:rPr lang="en-US" b="1" dirty="0">
                          <a:solidFill>
                            <a:schemeClr val="accent3">
                              <a:lumMod val="50000"/>
                            </a:schemeClr>
                          </a:solidFill>
                        </a:rPr>
                        <a:t>May 19</a:t>
                      </a:r>
                    </a:p>
                    <a:p>
                      <a:endParaRPr lang="en-US" b="1" dirty="0">
                        <a:solidFill>
                          <a:schemeClr val="accent3">
                            <a:lumMod val="50000"/>
                          </a:schemeClr>
                        </a:solidFill>
                      </a:endParaRPr>
                    </a:p>
                    <a:p>
                      <a:pPr algn="ct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err="1">
                          <a:solidFill>
                            <a:schemeClr val="accent5">
                              <a:lumMod val="50000"/>
                            </a:schemeClr>
                          </a:solidFill>
                        </a:rPr>
                        <a:t>Zif</a:t>
                      </a:r>
                      <a:r>
                        <a:rPr lang="en-US" b="1" baseline="0" dirty="0">
                          <a:solidFill>
                            <a:schemeClr val="accent5">
                              <a:lumMod val="50000"/>
                            </a:schemeClr>
                          </a:solidFill>
                        </a:rPr>
                        <a:t> 29</a:t>
                      </a:r>
                    </a:p>
                    <a:p>
                      <a:r>
                        <a:rPr lang="en-US" b="1" dirty="0">
                          <a:solidFill>
                            <a:schemeClr val="accent3">
                              <a:lumMod val="50000"/>
                            </a:schemeClr>
                          </a:solidFill>
                        </a:rPr>
                        <a:t>May 20</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err="1">
                          <a:solidFill>
                            <a:schemeClr val="accent5">
                              <a:lumMod val="50000"/>
                            </a:schemeClr>
                          </a:solidFill>
                        </a:rPr>
                        <a:t>Zif</a:t>
                      </a:r>
                      <a:r>
                        <a:rPr lang="en-US" b="1" baseline="0" dirty="0">
                          <a:solidFill>
                            <a:schemeClr val="accent5">
                              <a:lumMod val="50000"/>
                            </a:schemeClr>
                          </a:solidFill>
                        </a:rPr>
                        <a:t> 30</a:t>
                      </a:r>
                    </a:p>
                    <a:p>
                      <a:r>
                        <a:rPr lang="en-US" b="1" dirty="0">
                          <a:solidFill>
                            <a:schemeClr val="accent3">
                              <a:lumMod val="50000"/>
                            </a:schemeClr>
                          </a:solidFill>
                        </a:rPr>
                        <a:t>May 21</a:t>
                      </a: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97</a:t>
            </a:fld>
            <a:endParaRPr lang="en-US" dirty="0"/>
          </a:p>
        </p:txBody>
      </p:sp>
      <p:sp>
        <p:nvSpPr>
          <p:cNvPr id="13" name="Title 1"/>
          <p:cNvSpPr txBox="1">
            <a:spLocks/>
          </p:cNvSpPr>
          <p:nvPr/>
        </p:nvSpPr>
        <p:spPr>
          <a:xfrm>
            <a:off x="419100" y="38100"/>
            <a:ext cx="959866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chemeClr val="accent5"/>
                </a:solidFill>
              </a:rPr>
              <a:t>2</a:t>
            </a:r>
            <a:r>
              <a:rPr lang="en-US" sz="5400" b="1" baseline="30000" dirty="0">
                <a:solidFill>
                  <a:schemeClr val="accent5"/>
                </a:solidFill>
              </a:rPr>
              <a:t>nd</a:t>
            </a:r>
            <a:r>
              <a:rPr lang="en-US" sz="5400" b="1" dirty="0">
                <a:solidFill>
                  <a:schemeClr val="accent5"/>
                </a:solidFill>
              </a:rPr>
              <a:t> Month ~ Zif  </a:t>
            </a:r>
            <a:r>
              <a:rPr lang="en-US" sz="3600" b="1" dirty="0">
                <a:solidFill>
                  <a:schemeClr val="accent5"/>
                </a:solidFill>
              </a:rPr>
              <a:t> </a:t>
            </a:r>
            <a:endParaRPr lang="en-US" sz="5400" b="1" dirty="0">
              <a:solidFill>
                <a:schemeClr val="accent5"/>
              </a:solidFill>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03099" y="3065782"/>
            <a:ext cx="3023260" cy="2779449"/>
          </a:xfrm>
          <a:prstGeom prst="rect">
            <a:avLst/>
          </a:prstGeom>
          <a:noFill/>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6035805" y="2389918"/>
            <a:ext cx="934342" cy="831158"/>
            <a:chOff x="3022625" y="2656314"/>
            <a:chExt cx="934342" cy="831158"/>
          </a:xfrm>
          <a:effectLst>
            <a:glow rad="228600">
              <a:schemeClr val="accent5">
                <a:satMod val="175000"/>
                <a:alpha val="40000"/>
              </a:schemeClr>
            </a:glow>
          </a:effectLst>
        </p:grpSpPr>
        <p:pic>
          <p:nvPicPr>
            <p:cNvPr id="33" name="Picture 5" descr="C:\Users\Rae\Desktop\Paul &amp; Pentecost\walking clip art.png"/>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22625" y="267483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4" name="Picture 5" descr="C:\Users\Rae\Desktop\Paul &amp; Pentecost\walking clip art.png"/>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92117" y="265631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5" name="Picture 5" descr="C:\Users\Rae\Desktop\Paul &amp; Pentecost\walking clip art.png"/>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44517" y="27659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6" name="Picture 5" descr="C:\Users\Rae\Desktop\Paul &amp; Pentecost\walking clip art.png"/>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96917" y="29183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7" name="Picture 5" descr="C:\Users\Rae\Desktop\Paul &amp; Pentecost\walking clip art.png"/>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9317" y="30707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grpSp>
      <p:pic>
        <p:nvPicPr>
          <p:cNvPr id="38" name="Picture 2" descr="C:\Users\Rae\Desktop\ship 1b small.png"/>
          <p:cNvPicPr>
            <a:picLocks noChangeAspect="1" noChangeArrowheads="1"/>
          </p:cNvPicPr>
          <p:nvPr/>
        </p:nvPicPr>
        <p:blipFill>
          <a:blip r:embed="rId5"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flipH="1">
            <a:off x="4431028" y="2504263"/>
            <a:ext cx="787401" cy="8234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3662025" y="5410703"/>
            <a:ext cx="1598999" cy="923330"/>
          </a:xfrm>
          <a:prstGeom prst="rect">
            <a:avLst/>
          </a:prstGeom>
          <a:noFill/>
        </p:spPr>
        <p:txBody>
          <a:bodyPr wrap="square" rtlCol="0">
            <a:spAutoFit/>
          </a:bodyPr>
          <a:lstStyle/>
          <a:p>
            <a:pPr algn="ctr"/>
            <a:r>
              <a:rPr lang="en-US" b="1" dirty="0">
                <a:solidFill>
                  <a:schemeClr val="tx1">
                    <a:lumMod val="50000"/>
                    <a:lumOff val="50000"/>
                  </a:schemeClr>
                </a:solidFill>
              </a:rPr>
              <a:t>25 miles @ </a:t>
            </a:r>
            <a:br>
              <a:rPr lang="en-US" b="1" dirty="0">
                <a:solidFill>
                  <a:schemeClr val="tx1">
                    <a:lumMod val="50000"/>
                    <a:lumOff val="50000"/>
                  </a:schemeClr>
                </a:solidFill>
              </a:rPr>
            </a:br>
            <a:r>
              <a:rPr lang="en-US" b="1" dirty="0">
                <a:solidFill>
                  <a:schemeClr val="tx1">
                    <a:lumMod val="50000"/>
                    <a:lumOff val="50000"/>
                  </a:schemeClr>
                </a:solidFill>
              </a:rPr>
              <a:t>10 mph </a:t>
            </a:r>
            <a:br>
              <a:rPr lang="en-US" b="1" dirty="0">
                <a:solidFill>
                  <a:schemeClr val="tx1">
                    <a:lumMod val="50000"/>
                    <a:lumOff val="50000"/>
                  </a:schemeClr>
                </a:solidFill>
              </a:rPr>
            </a:br>
            <a:r>
              <a:rPr lang="en-US" b="1" dirty="0">
                <a:solidFill>
                  <a:schemeClr val="tx1">
                    <a:lumMod val="50000"/>
                    <a:lumOff val="50000"/>
                  </a:schemeClr>
                </a:solidFill>
              </a:rPr>
              <a:t>= 2.5 Hrs. </a:t>
            </a:r>
          </a:p>
        </p:txBody>
      </p:sp>
      <p:sp>
        <p:nvSpPr>
          <p:cNvPr id="28" name="TextBox 27"/>
          <p:cNvSpPr txBox="1"/>
          <p:nvPr/>
        </p:nvSpPr>
        <p:spPr>
          <a:xfrm>
            <a:off x="5296025" y="5401053"/>
            <a:ext cx="1598999" cy="923330"/>
          </a:xfrm>
          <a:prstGeom prst="rect">
            <a:avLst/>
          </a:prstGeom>
          <a:noFill/>
        </p:spPr>
        <p:txBody>
          <a:bodyPr wrap="square" rtlCol="0">
            <a:spAutoFit/>
          </a:bodyPr>
          <a:lstStyle/>
          <a:p>
            <a:pPr algn="ctr"/>
            <a:r>
              <a:rPr lang="en-US" b="1" dirty="0">
                <a:solidFill>
                  <a:srgbClr val="A50021"/>
                </a:solidFill>
              </a:rPr>
              <a:t>30 miles @ </a:t>
            </a:r>
            <a:br>
              <a:rPr lang="en-US" b="1" dirty="0">
                <a:solidFill>
                  <a:srgbClr val="A50021"/>
                </a:solidFill>
              </a:rPr>
            </a:br>
            <a:r>
              <a:rPr lang="en-US" b="1" dirty="0">
                <a:solidFill>
                  <a:srgbClr val="A50021"/>
                </a:solidFill>
              </a:rPr>
              <a:t>3 mph </a:t>
            </a:r>
            <a:br>
              <a:rPr lang="en-US" b="1" dirty="0">
                <a:solidFill>
                  <a:srgbClr val="A50021"/>
                </a:solidFill>
              </a:rPr>
            </a:br>
            <a:r>
              <a:rPr lang="en-US" b="1" dirty="0">
                <a:solidFill>
                  <a:srgbClr val="A50021"/>
                </a:solidFill>
              </a:rPr>
              <a:t>= 10 Hrs. </a:t>
            </a:r>
          </a:p>
        </p:txBody>
      </p:sp>
      <p:sp>
        <p:nvSpPr>
          <p:cNvPr id="30" name="Content Placeholder 2"/>
          <p:cNvSpPr txBox="1">
            <a:spLocks/>
          </p:cNvSpPr>
          <p:nvPr/>
        </p:nvSpPr>
        <p:spPr>
          <a:xfrm>
            <a:off x="7046377" y="3065783"/>
            <a:ext cx="4667203" cy="1297874"/>
          </a:xfrm>
          <a:prstGeom prst="rect">
            <a:avLst/>
          </a:prstGeom>
          <a:solidFill>
            <a:schemeClr val="accent1">
              <a:lumMod val="20000"/>
              <a:lumOff val="80000"/>
            </a:schemeClr>
          </a:solidFill>
          <a:scene3d>
            <a:camera prst="orthographicFront"/>
            <a:lightRig rig="threePt" dir="t"/>
          </a:scene3d>
          <a:sp3d>
            <a:bevelT w="1143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21:8 </a:t>
            </a:r>
            <a:r>
              <a:rPr lang="en-US" sz="1800" dirty="0">
                <a:solidFill>
                  <a:srgbClr val="002060"/>
                </a:solidFill>
              </a:rPr>
              <a:t> … </a:t>
            </a:r>
            <a:r>
              <a:rPr lang="en-US" sz="1800" b="1" u="sng" dirty="0">
                <a:solidFill>
                  <a:srgbClr val="002060"/>
                </a:solidFill>
              </a:rPr>
              <a:t>the next da</a:t>
            </a:r>
            <a:r>
              <a:rPr lang="en-US" sz="1800" b="1" dirty="0">
                <a:solidFill>
                  <a:srgbClr val="002060"/>
                </a:solidFill>
              </a:rPr>
              <a:t>y </a:t>
            </a:r>
            <a:r>
              <a:rPr lang="en-US" sz="1800" dirty="0">
                <a:solidFill>
                  <a:srgbClr val="002060"/>
                </a:solidFill>
              </a:rPr>
              <a:t>we departed and came to Philip’s house and abode with him.</a:t>
            </a:r>
            <a:r>
              <a:rPr lang="en-US" sz="1800" b="1" dirty="0">
                <a:solidFill>
                  <a:srgbClr val="002060"/>
                </a:solidFill>
              </a:rPr>
              <a:t> </a:t>
            </a:r>
            <a:r>
              <a:rPr lang="en-US" sz="1400" b="1" dirty="0">
                <a:solidFill>
                  <a:srgbClr val="002060"/>
                </a:solidFill>
              </a:rPr>
              <a:t> </a:t>
            </a:r>
            <a:r>
              <a:rPr lang="en-US" sz="1400" b="1" dirty="0">
                <a:solidFill>
                  <a:schemeClr val="accent3">
                    <a:lumMod val="50000"/>
                  </a:schemeClr>
                </a:solidFill>
              </a:rPr>
              <a:t>Omer #39</a:t>
            </a:r>
            <a:br>
              <a:rPr lang="en-US" sz="1800" b="1" dirty="0">
                <a:solidFill>
                  <a:schemeClr val="accent3">
                    <a:lumMod val="50000"/>
                  </a:schemeClr>
                </a:solidFill>
              </a:rPr>
            </a:br>
            <a:r>
              <a:rPr lang="en-US" sz="1800" b="1" dirty="0"/>
              <a:t>21:10 </a:t>
            </a:r>
            <a:r>
              <a:rPr lang="en-US" sz="1600" dirty="0">
                <a:solidFill>
                  <a:srgbClr val="002060"/>
                </a:solidFill>
              </a:rPr>
              <a:t> </a:t>
            </a:r>
            <a:r>
              <a:rPr lang="en-US" sz="1800" dirty="0">
                <a:solidFill>
                  <a:srgbClr val="002060"/>
                </a:solidFill>
              </a:rPr>
              <a:t>… </a:t>
            </a:r>
            <a:r>
              <a:rPr lang="en-US" sz="1800" b="1" u="sng" dirty="0">
                <a:solidFill>
                  <a:srgbClr val="C00000"/>
                </a:solidFill>
              </a:rPr>
              <a:t>we</a:t>
            </a:r>
            <a:r>
              <a:rPr lang="en-US" sz="1800" dirty="0">
                <a:solidFill>
                  <a:srgbClr val="C00000"/>
                </a:solidFill>
              </a:rPr>
              <a:t> </a:t>
            </a:r>
            <a:r>
              <a:rPr lang="en-US" sz="1800" b="1" u="sng" dirty="0">
                <a:solidFill>
                  <a:srgbClr val="C00000"/>
                </a:solidFill>
              </a:rPr>
              <a:t>tarried</a:t>
            </a:r>
            <a:r>
              <a:rPr lang="en-US" sz="1800" dirty="0">
                <a:solidFill>
                  <a:srgbClr val="C00000"/>
                </a:solidFill>
              </a:rPr>
              <a:t> </a:t>
            </a:r>
            <a:r>
              <a:rPr lang="en-US" sz="1800" b="1" u="sng" dirty="0">
                <a:solidFill>
                  <a:srgbClr val="C00000"/>
                </a:solidFill>
              </a:rPr>
              <a:t>there</a:t>
            </a:r>
            <a:r>
              <a:rPr lang="en-US" sz="1800" dirty="0">
                <a:solidFill>
                  <a:srgbClr val="002060"/>
                </a:solidFill>
              </a:rPr>
              <a:t> </a:t>
            </a:r>
            <a:r>
              <a:rPr lang="en-US" sz="1400" dirty="0">
                <a:solidFill>
                  <a:srgbClr val="002060"/>
                </a:solidFill>
              </a:rPr>
              <a:t>[with Philip in Caesarea]</a:t>
            </a:r>
            <a:r>
              <a:rPr lang="en-US" sz="1800" dirty="0">
                <a:solidFill>
                  <a:srgbClr val="002060"/>
                </a:solidFill>
              </a:rPr>
              <a:t> </a:t>
            </a:r>
            <a:r>
              <a:rPr lang="en-US" sz="1800" b="1" u="sng" dirty="0">
                <a:solidFill>
                  <a:srgbClr val="C00000"/>
                </a:solidFill>
              </a:rPr>
              <a:t>man</a:t>
            </a:r>
            <a:r>
              <a:rPr lang="en-US" sz="1800" b="1" dirty="0">
                <a:solidFill>
                  <a:srgbClr val="C00000"/>
                </a:solidFill>
              </a:rPr>
              <a:t>y </a:t>
            </a:r>
            <a:r>
              <a:rPr lang="en-US" sz="1800" b="1" u="sng" dirty="0">
                <a:solidFill>
                  <a:srgbClr val="C00000"/>
                </a:solidFill>
              </a:rPr>
              <a:t>da</a:t>
            </a:r>
            <a:r>
              <a:rPr lang="en-US" sz="1800" b="1" dirty="0">
                <a:solidFill>
                  <a:srgbClr val="C00000"/>
                </a:solidFill>
              </a:rPr>
              <a:t>y</a:t>
            </a:r>
            <a:r>
              <a:rPr lang="en-US" sz="1800" b="1" u="sng" dirty="0">
                <a:solidFill>
                  <a:srgbClr val="C00000"/>
                </a:solidFill>
              </a:rPr>
              <a:t>s</a:t>
            </a:r>
            <a:r>
              <a:rPr lang="en-US" sz="1800" dirty="0">
                <a:solidFill>
                  <a:srgbClr val="C00000"/>
                </a:solidFill>
              </a:rPr>
              <a:t>. </a:t>
            </a:r>
            <a:r>
              <a:rPr lang="en-US" sz="1400" b="1" dirty="0">
                <a:solidFill>
                  <a:srgbClr val="C00000"/>
                </a:solidFill>
              </a:rPr>
              <a:t> </a:t>
            </a:r>
            <a:r>
              <a:rPr lang="en-US" sz="1400" b="1" dirty="0">
                <a:solidFill>
                  <a:schemeClr val="accent3">
                    <a:lumMod val="50000"/>
                  </a:schemeClr>
                </a:solidFill>
              </a:rPr>
              <a:t>Omer #39 - #42</a:t>
            </a:r>
            <a:endParaRPr lang="en-US" sz="2000" dirty="0">
              <a:solidFill>
                <a:schemeClr val="accent3">
                  <a:lumMod val="50000"/>
                </a:schemeClr>
              </a:solidFill>
            </a:endParaRPr>
          </a:p>
        </p:txBody>
      </p:sp>
      <p:sp>
        <p:nvSpPr>
          <p:cNvPr id="41" name="TextBox 40"/>
          <p:cNvSpPr txBox="1"/>
          <p:nvPr/>
        </p:nvSpPr>
        <p:spPr>
          <a:xfrm>
            <a:off x="6960664" y="4436867"/>
            <a:ext cx="4833236" cy="1231106"/>
          </a:xfrm>
          <a:prstGeom prst="rect">
            <a:avLst/>
          </a:prstGeom>
          <a:solidFill>
            <a:schemeClr val="accent5">
              <a:lumMod val="40000"/>
              <a:lumOff val="60000"/>
            </a:schemeClr>
          </a:solidFill>
        </p:spPr>
        <p:txBody>
          <a:bodyPr wrap="square" rtlCol="0">
            <a:spAutoFit/>
            <a:scene3d>
              <a:camera prst="orthographicFront"/>
              <a:lightRig rig="threePt" dir="t"/>
            </a:scene3d>
            <a:sp3d extrusionH="57150">
              <a:bevelT w="38100" h="38100"/>
            </a:sp3d>
          </a:bodyPr>
          <a:lstStyle/>
          <a:p>
            <a:r>
              <a:rPr lang="en-US" b="1" dirty="0">
                <a:solidFill>
                  <a:srgbClr val="A50021"/>
                </a:solidFill>
                <a:effectLst>
                  <a:glow rad="266700">
                    <a:schemeClr val="bg1"/>
                  </a:glow>
                </a:effectLst>
              </a:rPr>
              <a:t>Note:  The next stop is Jerusalem – 65 miles.</a:t>
            </a:r>
          </a:p>
          <a:p>
            <a:pPr algn="ctr"/>
            <a:r>
              <a:rPr lang="en-US" b="1" dirty="0">
                <a:solidFill>
                  <a:srgbClr val="A50021"/>
                </a:solidFill>
                <a:effectLst>
                  <a:glow rad="266700">
                    <a:schemeClr val="bg1"/>
                  </a:glow>
                </a:effectLst>
              </a:rPr>
              <a:t>This is at least a 3 day walk from Caesarea.</a:t>
            </a:r>
          </a:p>
          <a:p>
            <a:pPr algn="ctr"/>
            <a:r>
              <a:rPr lang="en-US" b="1" dirty="0">
                <a:solidFill>
                  <a:srgbClr val="A50021"/>
                </a:solidFill>
                <a:effectLst>
                  <a:glow rad="266700">
                    <a:schemeClr val="bg1"/>
                  </a:glow>
                </a:effectLst>
              </a:rPr>
              <a:t>After Sabbath fellowship the travellers leave on the </a:t>
            </a:r>
            <a:r>
              <a:rPr lang="en-US" sz="2000" b="1" dirty="0">
                <a:solidFill>
                  <a:srgbClr val="A50021"/>
                </a:solidFill>
                <a:effectLst>
                  <a:glow rad="266700">
                    <a:schemeClr val="bg1"/>
                  </a:glow>
                </a:effectLst>
              </a:rPr>
              <a:t>1</a:t>
            </a:r>
            <a:r>
              <a:rPr lang="en-US" b="1" dirty="0">
                <a:solidFill>
                  <a:srgbClr val="A50021"/>
                </a:solidFill>
                <a:effectLst>
                  <a:glow rad="266700">
                    <a:schemeClr val="bg1"/>
                  </a:glow>
                </a:effectLst>
              </a:rPr>
              <a:t> </a:t>
            </a:r>
            <a:r>
              <a:rPr lang="en-US" b="1" baseline="30000" dirty="0" err="1">
                <a:solidFill>
                  <a:srgbClr val="A50021"/>
                </a:solidFill>
                <a:effectLst>
                  <a:glow rad="266700">
                    <a:schemeClr val="bg1"/>
                  </a:glow>
                </a:effectLst>
              </a:rPr>
              <a:t>st</a:t>
            </a:r>
            <a:r>
              <a:rPr lang="en-US" b="1" dirty="0">
                <a:solidFill>
                  <a:srgbClr val="A50021"/>
                </a:solidFill>
                <a:effectLst>
                  <a:glow rad="266700">
                    <a:schemeClr val="bg1"/>
                  </a:glow>
                </a:effectLst>
              </a:rPr>
              <a:t> cycle to avoid Sabbath travel.</a:t>
            </a:r>
          </a:p>
        </p:txBody>
      </p:sp>
      <p:sp>
        <p:nvSpPr>
          <p:cNvPr id="29" name="Up Arrow 28"/>
          <p:cNvSpPr/>
          <p:nvPr/>
        </p:nvSpPr>
        <p:spPr>
          <a:xfrm rot="5400000">
            <a:off x="8998138" y="3395265"/>
            <a:ext cx="568814" cy="5022710"/>
          </a:xfrm>
          <a:prstGeom prst="upArrow">
            <a:avLst>
              <a:gd name="adj1" fmla="val 50000"/>
              <a:gd name="adj2" fmla="val 74689"/>
            </a:avLst>
          </a:prstGeom>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a:sp3d>
          </a:bodyPr>
          <a:lstStyle/>
          <a:p>
            <a:r>
              <a:rPr lang="en-US" sz="2400" b="1" dirty="0">
                <a:solidFill>
                  <a:schemeClr val="tx2">
                    <a:lumMod val="75000"/>
                  </a:schemeClr>
                </a:solidFill>
              </a:rPr>
              <a:t>  </a:t>
            </a:r>
            <a:r>
              <a:rPr lang="en-US" sz="2000" b="1" dirty="0">
                <a:solidFill>
                  <a:schemeClr val="tx2">
                    <a:lumMod val="75000"/>
                  </a:schemeClr>
                </a:solidFill>
              </a:rPr>
              <a:t>DAYS:</a:t>
            </a:r>
            <a:r>
              <a:rPr lang="en-US" sz="2400" b="1" dirty="0">
                <a:solidFill>
                  <a:schemeClr val="tx2">
                    <a:lumMod val="75000"/>
                  </a:schemeClr>
                </a:solidFill>
              </a:rPr>
              <a:t>  … 1                2                    3                                    </a:t>
            </a:r>
          </a:p>
        </p:txBody>
      </p:sp>
    </p:spTree>
    <p:extLst>
      <p:ext uri="{BB962C8B-B14F-4D97-AF65-F5344CB8AC3E}">
        <p14:creationId xmlns:p14="http://schemas.microsoft.com/office/powerpoint/2010/main" val="257869263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75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10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pPr/>
              <a:t>98</a:t>
            </a:fld>
            <a:endParaRPr lang="en-US" dirty="0"/>
          </a:p>
        </p:txBody>
      </p:sp>
      <p:sp>
        <p:nvSpPr>
          <p:cNvPr id="3" name="Title 2"/>
          <p:cNvSpPr>
            <a:spLocks noGrp="1"/>
          </p:cNvSpPr>
          <p:nvPr>
            <p:ph type="ctrTitle"/>
          </p:nvPr>
        </p:nvSpPr>
        <p:spPr>
          <a:xfrm>
            <a:off x="432958" y="89700"/>
            <a:ext cx="11445442" cy="1322410"/>
          </a:xfrm>
        </p:spPr>
        <p:txBody>
          <a:bodyPr>
            <a:normAutofit fontScale="90000"/>
          </a:bodyPr>
          <a:lstStyle/>
          <a:p>
            <a:pPr algn="r"/>
            <a:r>
              <a:rPr lang="en-US" dirty="0"/>
              <a:t>Which roads did Paul travel from </a:t>
            </a:r>
            <a:br>
              <a:rPr lang="en-US" dirty="0"/>
            </a:br>
            <a:r>
              <a:rPr lang="en-US" dirty="0"/>
              <a:t>Caesarea to Jerusalem?</a:t>
            </a:r>
            <a:endParaRPr lang="en-US" sz="3100" dirty="0"/>
          </a:p>
        </p:txBody>
      </p:sp>
      <p:pic>
        <p:nvPicPr>
          <p:cNvPr id="5122" name="Picture 2" descr="C:\Users\Rae\Desktop\Roman Campaigns computer map.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3226" y="301625"/>
            <a:ext cx="3332243" cy="6395133"/>
          </a:xfrm>
          <a:prstGeom prst="rect">
            <a:avLst/>
          </a:prstGeom>
          <a:noFill/>
          <a:ln w="3810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220953" y="2291770"/>
            <a:ext cx="4014227" cy="3478996"/>
          </a:xfrm>
          <a:prstGeom prst="rect">
            <a:avLst/>
          </a:prstGeom>
          <a:noFill/>
          <a:ln w="76200" cmpd="thickThin">
            <a:solidFill>
              <a:srgbClr val="70403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90167" y="2546433"/>
            <a:ext cx="2600269" cy="2939969"/>
          </a:xfrm>
          <a:prstGeom prst="roundRect">
            <a:avLst>
              <a:gd name="adj" fmla="val 3758"/>
            </a:avLst>
          </a:prstGeom>
          <a:noFill/>
          <a:ln w="69850" cmpd="sng">
            <a:solidFill>
              <a:srgbClr val="A50021"/>
            </a:solidFill>
          </a:ln>
          <a:effectLst>
            <a:glow rad="101600">
              <a:srgbClr val="A50021">
                <a:alpha val="4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07797" y="1557574"/>
            <a:ext cx="4583575" cy="4093428"/>
          </a:xfrm>
          <a:prstGeom prst="rect">
            <a:avLst/>
          </a:prstGeom>
          <a:noFill/>
        </p:spPr>
        <p:txBody>
          <a:bodyPr wrap="square" rtlCol="0">
            <a:spAutoFit/>
            <a:scene3d>
              <a:camera prst="orthographicFront"/>
              <a:lightRig rig="threePt" dir="t"/>
            </a:scene3d>
            <a:sp3d extrusionH="57150">
              <a:bevelT w="38100" h="38100"/>
            </a:sp3d>
          </a:bodyPr>
          <a:lstStyle/>
          <a:p>
            <a:r>
              <a:rPr lang="en-US" sz="2000" b="1" dirty="0">
                <a:solidFill>
                  <a:schemeClr val="tx1">
                    <a:lumMod val="75000"/>
                    <a:lumOff val="25000"/>
                  </a:schemeClr>
                </a:solidFill>
              </a:rPr>
              <a:t>For this study, we will use the calculations of the route most travelled with a distance of 65-70 miles. </a:t>
            </a:r>
          </a:p>
          <a:p>
            <a:r>
              <a:rPr lang="en-US" sz="2000" b="1" dirty="0">
                <a:solidFill>
                  <a:schemeClr val="accent2">
                    <a:lumMod val="50000"/>
                  </a:schemeClr>
                </a:solidFill>
              </a:rPr>
              <a:t>At a pace of an average walk of 3 mph, this last leg of the journey is at least </a:t>
            </a:r>
            <a:br>
              <a:rPr lang="en-US" sz="2000" b="1" dirty="0">
                <a:solidFill>
                  <a:schemeClr val="accent2">
                    <a:lumMod val="50000"/>
                  </a:schemeClr>
                </a:solidFill>
              </a:rPr>
            </a:br>
            <a:r>
              <a:rPr lang="en-US" sz="2000" b="1" dirty="0">
                <a:solidFill>
                  <a:schemeClr val="accent2">
                    <a:lumMod val="50000"/>
                  </a:schemeClr>
                </a:solidFill>
              </a:rPr>
              <a:t>3 days for a total of about 21.5 Hrs. of walking (or 7 Hrs./day).</a:t>
            </a:r>
          </a:p>
          <a:p>
            <a:pPr marL="342900" indent="-342900">
              <a:buFont typeface="+mj-lt"/>
              <a:buAutoNum type="arabicPeriod"/>
            </a:pPr>
            <a:r>
              <a:rPr lang="en-US" sz="2000" b="1" dirty="0">
                <a:solidFill>
                  <a:schemeClr val="accent2">
                    <a:lumMod val="50000"/>
                  </a:schemeClr>
                </a:solidFill>
              </a:rPr>
              <a:t>Caesarea to </a:t>
            </a:r>
            <a:r>
              <a:rPr lang="en-US" sz="2000" b="1" dirty="0" err="1">
                <a:solidFill>
                  <a:schemeClr val="accent2">
                    <a:lumMod val="50000"/>
                  </a:schemeClr>
                </a:solidFill>
              </a:rPr>
              <a:t>Antipatris</a:t>
            </a:r>
            <a:endParaRPr lang="en-US" sz="2000" b="1" dirty="0">
              <a:solidFill>
                <a:schemeClr val="accent2">
                  <a:lumMod val="50000"/>
                </a:schemeClr>
              </a:solidFill>
            </a:endParaRPr>
          </a:p>
          <a:p>
            <a:pPr marL="342900" indent="-342900">
              <a:buFont typeface="+mj-lt"/>
              <a:buAutoNum type="arabicPeriod"/>
            </a:pPr>
            <a:r>
              <a:rPr lang="en-US" sz="2000" b="1" dirty="0" err="1">
                <a:solidFill>
                  <a:schemeClr val="accent2">
                    <a:lumMod val="50000"/>
                  </a:schemeClr>
                </a:solidFill>
              </a:rPr>
              <a:t>Antipatris</a:t>
            </a:r>
            <a:r>
              <a:rPr lang="en-US" sz="2000" b="1" dirty="0">
                <a:solidFill>
                  <a:schemeClr val="accent2">
                    <a:lumMod val="50000"/>
                  </a:schemeClr>
                </a:solidFill>
              </a:rPr>
              <a:t> to Bethel</a:t>
            </a:r>
          </a:p>
          <a:p>
            <a:pPr marL="342900" indent="-342900">
              <a:buFont typeface="+mj-lt"/>
              <a:buAutoNum type="arabicPeriod"/>
            </a:pPr>
            <a:r>
              <a:rPr lang="en-US" sz="2000" b="1" dirty="0">
                <a:solidFill>
                  <a:schemeClr val="accent2">
                    <a:lumMod val="50000"/>
                  </a:schemeClr>
                </a:solidFill>
              </a:rPr>
              <a:t>Bethel to Jerusalem</a:t>
            </a:r>
          </a:p>
          <a:p>
            <a:r>
              <a:rPr lang="en-US" sz="2000" b="1" dirty="0">
                <a:solidFill>
                  <a:schemeClr val="accent3">
                    <a:lumMod val="50000"/>
                  </a:schemeClr>
                </a:solidFill>
              </a:rPr>
              <a:t>There may have been friends along the way for their night lodging if they were not near one of the map locations.</a:t>
            </a:r>
          </a:p>
        </p:txBody>
      </p:sp>
      <p:sp>
        <p:nvSpPr>
          <p:cNvPr id="5" name="Rectangle 4"/>
          <p:cNvSpPr/>
          <p:nvPr/>
        </p:nvSpPr>
        <p:spPr>
          <a:xfrm>
            <a:off x="3832255" y="5835452"/>
            <a:ext cx="6608111" cy="95410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800" b="1" cap="none" spc="0" dirty="0">
                <a:ln w="1905"/>
                <a:solidFill>
                  <a:srgbClr val="70403C"/>
                </a:solidFill>
                <a:effectLst>
                  <a:innerShdw blurRad="69850" dist="43180" dir="5400000">
                    <a:srgbClr val="000000">
                      <a:alpha val="65000"/>
                    </a:srgbClr>
                  </a:innerShdw>
                </a:effectLst>
              </a:rPr>
              <a:t>In just a few days Paul will be travelling </a:t>
            </a:r>
            <a:br>
              <a:rPr lang="en-US" sz="2800" b="1" cap="none" spc="0" dirty="0">
                <a:ln w="1905"/>
                <a:solidFill>
                  <a:srgbClr val="70403C"/>
                </a:solidFill>
                <a:effectLst>
                  <a:innerShdw blurRad="69850" dist="43180" dir="5400000">
                    <a:srgbClr val="000000">
                      <a:alpha val="65000"/>
                    </a:srgbClr>
                  </a:innerShdw>
                </a:effectLst>
              </a:rPr>
            </a:br>
            <a:r>
              <a:rPr lang="en-US" sz="2800" b="1" cap="none" spc="0" dirty="0">
                <a:ln w="1905"/>
                <a:solidFill>
                  <a:srgbClr val="70403C"/>
                </a:solidFill>
                <a:effectLst>
                  <a:innerShdw blurRad="69850" dist="43180" dir="5400000">
                    <a:srgbClr val="000000">
                      <a:alpha val="65000"/>
                    </a:srgbClr>
                  </a:innerShdw>
                </a:effectLst>
              </a:rPr>
              <a:t>this same road again with a Roman guard.</a:t>
            </a:r>
          </a:p>
        </p:txBody>
      </p:sp>
      <p:sp>
        <p:nvSpPr>
          <p:cNvPr id="10" name="TextBox 9"/>
          <p:cNvSpPr txBox="1"/>
          <p:nvPr/>
        </p:nvSpPr>
        <p:spPr>
          <a:xfrm>
            <a:off x="3752119" y="1113651"/>
            <a:ext cx="3402036"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a:solidFill>
                  <a:srgbClr val="70403C"/>
                </a:solidFill>
              </a:rPr>
              <a:t>There are many </a:t>
            </a:r>
            <a:br>
              <a:rPr lang="en-US" sz="2400" b="1" dirty="0">
                <a:solidFill>
                  <a:srgbClr val="70403C"/>
                </a:solidFill>
              </a:rPr>
            </a:br>
            <a:r>
              <a:rPr lang="en-US" sz="2400" b="1" dirty="0">
                <a:solidFill>
                  <a:srgbClr val="70403C"/>
                </a:solidFill>
              </a:rPr>
              <a:t>different routes from </a:t>
            </a:r>
            <a:br>
              <a:rPr lang="en-US" sz="2400" b="1" dirty="0">
                <a:solidFill>
                  <a:srgbClr val="70403C"/>
                </a:solidFill>
              </a:rPr>
            </a:br>
            <a:r>
              <a:rPr lang="en-US" sz="2400" b="1" dirty="0">
                <a:solidFill>
                  <a:srgbClr val="70403C"/>
                </a:solidFill>
              </a:rPr>
              <a:t>Caesarea to Jerusalem.</a:t>
            </a:r>
          </a:p>
        </p:txBody>
      </p:sp>
    </p:spTree>
    <p:extLst>
      <p:ext uri="{BB962C8B-B14F-4D97-AF65-F5344CB8AC3E}">
        <p14:creationId xmlns:p14="http://schemas.microsoft.com/office/powerpoint/2010/main" val="380856422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4133748356"/>
              </p:ext>
            </p:extLst>
          </p:nvPr>
        </p:nvGraphicFramePr>
        <p:xfrm>
          <a:off x="385905" y="719664"/>
          <a:ext cx="11452630" cy="5874626"/>
        </p:xfrm>
        <a:graphic>
          <a:graphicData uri="http://schemas.openxmlformats.org/drawingml/2006/table">
            <a:tbl>
              <a:tblPr firstRow="1" bandRow="1">
                <a:tableStyleId>{5C22544A-7EE6-4342-B048-85BDC9FD1C3A}</a:tableStyleId>
              </a:tblPr>
              <a:tblGrid>
                <a:gridCol w="1636090">
                  <a:extLst>
                    <a:ext uri="{9D8B030D-6E8A-4147-A177-3AD203B41FA5}">
                      <a16:colId xmlns:a16="http://schemas.microsoft.com/office/drawing/2014/main" val="20000"/>
                    </a:ext>
                  </a:extLst>
                </a:gridCol>
                <a:gridCol w="1636090">
                  <a:extLst>
                    <a:ext uri="{9D8B030D-6E8A-4147-A177-3AD203B41FA5}">
                      <a16:colId xmlns:a16="http://schemas.microsoft.com/office/drawing/2014/main" val="20001"/>
                    </a:ext>
                  </a:extLst>
                </a:gridCol>
                <a:gridCol w="1636090">
                  <a:extLst>
                    <a:ext uri="{9D8B030D-6E8A-4147-A177-3AD203B41FA5}">
                      <a16:colId xmlns:a16="http://schemas.microsoft.com/office/drawing/2014/main" val="20002"/>
                    </a:ext>
                  </a:extLst>
                </a:gridCol>
                <a:gridCol w="1636090">
                  <a:extLst>
                    <a:ext uri="{9D8B030D-6E8A-4147-A177-3AD203B41FA5}">
                      <a16:colId xmlns:a16="http://schemas.microsoft.com/office/drawing/2014/main" val="20003"/>
                    </a:ext>
                  </a:extLst>
                </a:gridCol>
                <a:gridCol w="1636090">
                  <a:extLst>
                    <a:ext uri="{9D8B030D-6E8A-4147-A177-3AD203B41FA5}">
                      <a16:colId xmlns:a16="http://schemas.microsoft.com/office/drawing/2014/main" val="20004"/>
                    </a:ext>
                  </a:extLst>
                </a:gridCol>
                <a:gridCol w="1636090">
                  <a:extLst>
                    <a:ext uri="{9D8B030D-6E8A-4147-A177-3AD203B41FA5}">
                      <a16:colId xmlns:a16="http://schemas.microsoft.com/office/drawing/2014/main" val="20005"/>
                    </a:ext>
                  </a:extLst>
                </a:gridCol>
                <a:gridCol w="1636090">
                  <a:extLst>
                    <a:ext uri="{9D8B030D-6E8A-4147-A177-3AD203B41FA5}">
                      <a16:colId xmlns:a16="http://schemas.microsoft.com/office/drawing/2014/main" val="20006"/>
                    </a:ext>
                  </a:extLst>
                </a:gridCol>
              </a:tblGrid>
              <a:tr h="738746">
                <a:tc>
                  <a:txBody>
                    <a:bodyPr/>
                    <a:lstStyle/>
                    <a:p>
                      <a:pPr algn="ctr"/>
                      <a:r>
                        <a:rPr lang="en-US" dirty="0"/>
                        <a:t>1</a:t>
                      </a:r>
                      <a:r>
                        <a:rPr lang="en-US" baseline="30000" dirty="0"/>
                        <a:t>st</a:t>
                      </a:r>
                      <a:r>
                        <a:rPr lang="en-US" dirty="0"/>
                        <a:t> Cycle</a:t>
                      </a:r>
                    </a:p>
                    <a:p>
                      <a:pPr algn="ctr"/>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r>
                        <a:rPr lang="en-US" baseline="30000" dirty="0"/>
                        <a:t>nd</a:t>
                      </a:r>
                      <a:r>
                        <a:rPr lang="en-US" dirty="0"/>
                        <a:t> Cycle</a:t>
                      </a:r>
                      <a:br>
                        <a:rPr lang="en-US" dirty="0"/>
                      </a:br>
                      <a:r>
                        <a:rPr lang="en-US" dirty="0"/>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r>
                        <a:rPr lang="en-US" baseline="30000" dirty="0"/>
                        <a:t>rd</a:t>
                      </a:r>
                      <a:r>
                        <a:rPr lang="en-US" dirty="0"/>
                        <a:t> Cycle</a:t>
                      </a:r>
                    </a:p>
                    <a:p>
                      <a:pPr algn="ctr"/>
                      <a:r>
                        <a:rPr lang="en-US" dirty="0"/>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r>
                        <a:rPr lang="en-US" baseline="30000" dirty="0"/>
                        <a:t>th</a:t>
                      </a:r>
                      <a:r>
                        <a:rPr lang="en-US" dirty="0"/>
                        <a:t> Cycle</a:t>
                      </a:r>
                    </a:p>
                    <a:p>
                      <a:pPr algn="ctr"/>
                      <a:r>
                        <a:rPr lang="en-US" dirty="0"/>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a:t>
                      </a:r>
                      <a:r>
                        <a:rPr lang="en-US" baseline="30000" dirty="0"/>
                        <a:t>th</a:t>
                      </a:r>
                      <a:r>
                        <a:rPr lang="en-US" dirty="0"/>
                        <a:t> Cycle</a:t>
                      </a:r>
                    </a:p>
                    <a:p>
                      <a:pPr algn="ctr"/>
                      <a:r>
                        <a:rPr lang="en-US" dirty="0"/>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r>
                        <a:rPr lang="en-US" baseline="30000" dirty="0"/>
                        <a:t>th</a:t>
                      </a:r>
                      <a:r>
                        <a:rPr lang="en-US" dirty="0"/>
                        <a:t> Cycle</a:t>
                      </a:r>
                    </a:p>
                    <a:p>
                      <a:pPr algn="ctr"/>
                      <a:r>
                        <a:rPr lang="en-US" dirty="0"/>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r>
                        <a:rPr lang="en-US" baseline="30000" dirty="0"/>
                        <a:t>th</a:t>
                      </a:r>
                      <a:r>
                        <a:rPr lang="en-US" dirty="0"/>
                        <a:t> Cycle</a:t>
                      </a:r>
                    </a:p>
                    <a:p>
                      <a:pPr algn="ctr"/>
                      <a:r>
                        <a:rPr lang="en-US" dirty="0"/>
                        <a:t>[Sabbath]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9640">
                <a:tc>
                  <a:txBody>
                    <a:bodyPr/>
                    <a:lstStyle/>
                    <a:p>
                      <a:r>
                        <a:rPr lang="en-US" b="1" baseline="0" dirty="0">
                          <a:solidFill>
                            <a:schemeClr val="accent5">
                              <a:lumMod val="50000"/>
                            </a:schemeClr>
                          </a:solidFill>
                        </a:rPr>
                        <a:t>Zif 24</a:t>
                      </a:r>
                    </a:p>
                    <a:p>
                      <a:r>
                        <a:rPr lang="en-US" b="1" dirty="0">
                          <a:solidFill>
                            <a:schemeClr val="accent3">
                              <a:lumMod val="50000"/>
                            </a:schemeClr>
                          </a:solidFill>
                        </a:rPr>
                        <a:t>May 15</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25</a:t>
                      </a:r>
                    </a:p>
                    <a:p>
                      <a:r>
                        <a:rPr lang="en-US" b="1" dirty="0">
                          <a:solidFill>
                            <a:schemeClr val="accent3">
                              <a:lumMod val="50000"/>
                            </a:schemeClr>
                          </a:solidFill>
                        </a:rPr>
                        <a:t>May 16</a:t>
                      </a:r>
                    </a:p>
                    <a:p>
                      <a:r>
                        <a:rPr lang="en-US" b="1" dirty="0">
                          <a:solidFill>
                            <a:schemeClr val="accent3">
                              <a:lumMod val="50000"/>
                            </a:schemeClr>
                          </a:solidFill>
                        </a:rPr>
                        <a:t>Omer #37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26</a:t>
                      </a:r>
                    </a:p>
                    <a:p>
                      <a:r>
                        <a:rPr lang="en-US" b="1" dirty="0">
                          <a:solidFill>
                            <a:schemeClr val="accent3">
                              <a:lumMod val="50000"/>
                            </a:schemeClr>
                          </a:solidFill>
                        </a:rPr>
                        <a:t>May</a:t>
                      </a:r>
                      <a:r>
                        <a:rPr lang="en-US" b="1" baseline="0" dirty="0">
                          <a:solidFill>
                            <a:schemeClr val="accent3">
                              <a:lumMod val="50000"/>
                            </a:schemeClr>
                          </a:solidFill>
                        </a:rPr>
                        <a:t> 17</a:t>
                      </a:r>
                      <a:endParaRPr lang="en-US" b="1" dirty="0">
                        <a:solidFill>
                          <a:schemeClr val="accent3">
                            <a:lumMod val="50000"/>
                          </a:schemeClr>
                        </a:solidFill>
                      </a:endParaRPr>
                    </a:p>
                    <a:p>
                      <a:r>
                        <a:rPr lang="en-US" b="1" dirty="0">
                          <a:solidFill>
                            <a:schemeClr val="accent3">
                              <a:lumMod val="50000"/>
                            </a:schemeClr>
                          </a:solidFill>
                        </a:rPr>
                        <a:t>Omer #38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27</a:t>
                      </a:r>
                    </a:p>
                    <a:p>
                      <a:r>
                        <a:rPr lang="en-US" b="1" dirty="0">
                          <a:solidFill>
                            <a:schemeClr val="accent3">
                              <a:lumMod val="50000"/>
                            </a:schemeClr>
                          </a:solidFill>
                        </a:rPr>
                        <a:t>May 18</a:t>
                      </a:r>
                    </a:p>
                    <a:p>
                      <a:r>
                        <a:rPr lang="en-US" b="1" dirty="0">
                          <a:solidFill>
                            <a:schemeClr val="accent3">
                              <a:lumMod val="50000"/>
                            </a:schemeClr>
                          </a:solidFill>
                        </a:rPr>
                        <a:t>Omer #39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28</a:t>
                      </a:r>
                    </a:p>
                    <a:p>
                      <a:r>
                        <a:rPr lang="en-US" b="1" dirty="0">
                          <a:solidFill>
                            <a:schemeClr val="accent3">
                              <a:lumMod val="50000"/>
                            </a:schemeClr>
                          </a:solidFill>
                        </a:rPr>
                        <a:t>May 19</a:t>
                      </a:r>
                    </a:p>
                    <a:p>
                      <a:r>
                        <a:rPr lang="en-US" b="1" dirty="0">
                          <a:solidFill>
                            <a:schemeClr val="accent3">
                              <a:lumMod val="50000"/>
                            </a:schemeClr>
                          </a:solidFill>
                        </a:rPr>
                        <a:t>Omer #40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29</a:t>
                      </a:r>
                    </a:p>
                    <a:p>
                      <a:r>
                        <a:rPr lang="en-US" b="1" dirty="0">
                          <a:solidFill>
                            <a:schemeClr val="accent3">
                              <a:lumMod val="50000"/>
                            </a:schemeClr>
                          </a:solidFill>
                        </a:rPr>
                        <a:t>May 20</a:t>
                      </a:r>
                    </a:p>
                    <a:p>
                      <a:r>
                        <a:rPr lang="en-US" b="1" dirty="0">
                          <a:solidFill>
                            <a:schemeClr val="accent3">
                              <a:lumMod val="50000"/>
                            </a:schemeClr>
                          </a:solidFill>
                        </a:rPr>
                        <a:t>Omer #41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b="1" baseline="0" dirty="0">
                          <a:solidFill>
                            <a:schemeClr val="accent5">
                              <a:lumMod val="50000"/>
                            </a:schemeClr>
                          </a:solidFill>
                        </a:rPr>
                        <a:t>Zif  30</a:t>
                      </a:r>
                    </a:p>
                    <a:p>
                      <a:r>
                        <a:rPr lang="en-US" b="1" dirty="0">
                          <a:solidFill>
                            <a:schemeClr val="accent3">
                              <a:lumMod val="50000"/>
                            </a:schemeClr>
                          </a:solidFill>
                        </a:rPr>
                        <a:t>May 21</a:t>
                      </a:r>
                    </a:p>
                    <a:p>
                      <a:r>
                        <a:rPr lang="en-US" b="1" dirty="0">
                          <a:solidFill>
                            <a:schemeClr val="accent3">
                              <a:lumMod val="50000"/>
                            </a:schemeClr>
                          </a:solidFill>
                        </a:rPr>
                        <a:t>Omer #42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1072775">
                <a:tc>
                  <a:txBody>
                    <a:bodyPr/>
                    <a:lstStyle/>
                    <a:p>
                      <a:r>
                        <a:rPr lang="en-US" b="1" baseline="0" dirty="0">
                          <a:solidFill>
                            <a:srgbClr val="7030A0"/>
                          </a:solidFill>
                        </a:rPr>
                        <a:t>Sivan 1</a:t>
                      </a:r>
                      <a:r>
                        <a:rPr lang="en-US" b="1" baseline="0" dirty="0">
                          <a:solidFill>
                            <a:schemeClr val="accent5">
                              <a:lumMod val="50000"/>
                            </a:schemeClr>
                          </a:solidFill>
                        </a:rPr>
                        <a:t> </a:t>
                      </a:r>
                    </a:p>
                    <a:p>
                      <a:r>
                        <a:rPr lang="en-US" b="1" dirty="0">
                          <a:solidFill>
                            <a:schemeClr val="accent3">
                              <a:lumMod val="50000"/>
                            </a:schemeClr>
                          </a:solidFill>
                        </a:rPr>
                        <a:t>May 22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Pack &amp; leave Caesarea for Jerusalem – 65-70 miles, 7+ </a:t>
                      </a:r>
                      <a:r>
                        <a:rPr lang="en-US" b="0" dirty="0" err="1">
                          <a:solidFill>
                            <a:srgbClr val="002060"/>
                          </a:solidFill>
                          <a:latin typeface="MV Boli" pitchFamily="2" charset="0"/>
                          <a:cs typeface="MV Boli" pitchFamily="2" charset="0"/>
                        </a:rPr>
                        <a:t>Hrs</a:t>
                      </a:r>
                      <a:r>
                        <a:rPr lang="en-US" b="0" dirty="0">
                          <a:solidFill>
                            <a:srgbClr val="002060"/>
                          </a:solidFill>
                          <a:latin typeface="MV Boli" pitchFamily="2" charset="0"/>
                          <a:cs typeface="MV Boli" pitchFamily="2" charset="0"/>
                        </a:rPr>
                        <a:t>/day for 3 days.</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effectLst>
                            <a:glow rad="838200">
                              <a:schemeClr val="accent5">
                                <a:satMod val="175000"/>
                                <a:alpha val="40000"/>
                              </a:schemeClr>
                            </a:glow>
                          </a:effectLst>
                          <a:latin typeface="MV Boli" pitchFamily="2" charset="0"/>
                          <a:cs typeface="MV Boli" pitchFamily="2" charset="0"/>
                        </a:rPr>
                        <a:t>Day 1 of 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002060"/>
                        </a:solidFill>
                        <a:latin typeface="MV Boli" pitchFamily="2" charset="0"/>
                        <a:cs typeface="MV Boli"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CCFF"/>
                    </a:solidFill>
                  </a:tcPr>
                </a:tc>
                <a:tc>
                  <a:txBody>
                    <a:bodyPr/>
                    <a:lstStyle/>
                    <a:p>
                      <a:r>
                        <a:rPr lang="en-US" b="1" baseline="0" dirty="0">
                          <a:solidFill>
                            <a:srgbClr val="7030A0"/>
                          </a:solidFill>
                        </a:rPr>
                        <a:t>Sivan 2</a:t>
                      </a:r>
                    </a:p>
                    <a:p>
                      <a:r>
                        <a:rPr lang="en-US" b="1" dirty="0">
                          <a:solidFill>
                            <a:schemeClr val="accent3">
                              <a:lumMod val="50000"/>
                            </a:schemeClr>
                          </a:solidFill>
                        </a:rPr>
                        <a:t>May 23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err="1">
                          <a:solidFill>
                            <a:srgbClr val="002060"/>
                          </a:solidFill>
                          <a:latin typeface="MV Boli" pitchFamily="2" charset="0"/>
                          <a:cs typeface="MV Boli" pitchFamily="2" charset="0"/>
                        </a:rPr>
                        <a:t>Enroute</a:t>
                      </a:r>
                      <a:r>
                        <a:rPr lang="en-US" b="0" dirty="0">
                          <a:solidFill>
                            <a:srgbClr val="002060"/>
                          </a:solidFill>
                          <a:latin typeface="MV Boli" pitchFamily="2" charset="0"/>
                          <a:cs typeface="MV Boli" pitchFamily="2" charset="0"/>
                        </a:rPr>
                        <a:t> to Jerusalem – 7+ </a:t>
                      </a:r>
                      <a:r>
                        <a:rPr lang="en-US" b="0" dirty="0" err="1">
                          <a:solidFill>
                            <a:srgbClr val="002060"/>
                          </a:solidFill>
                          <a:latin typeface="MV Boli" pitchFamily="2" charset="0"/>
                          <a:cs typeface="MV Boli" pitchFamily="2" charset="0"/>
                        </a:rPr>
                        <a:t>Hrs</a:t>
                      </a:r>
                      <a:r>
                        <a:rPr lang="en-US" b="0" dirty="0">
                          <a:solidFill>
                            <a:srgbClr val="002060"/>
                          </a:solidFill>
                          <a:latin typeface="MV Boli" pitchFamily="2" charset="0"/>
                          <a:cs typeface="MV Boli" pitchFamily="2" charset="0"/>
                        </a:rPr>
                        <a:t>/day walking.</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effectLst>
                            <a:glow rad="838200">
                              <a:schemeClr val="accent5">
                                <a:satMod val="175000"/>
                                <a:alpha val="40000"/>
                              </a:schemeClr>
                            </a:glow>
                          </a:effectLst>
                          <a:latin typeface="MV Boli" pitchFamily="2" charset="0"/>
                          <a:cs typeface="MV Boli" pitchFamily="2" charset="0"/>
                        </a:rPr>
                        <a:t>Day 2 of 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3">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Omer #44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CCFF"/>
                    </a:solidFill>
                  </a:tcPr>
                </a:tc>
                <a:tc>
                  <a:txBody>
                    <a:bodyPr/>
                    <a:lstStyle/>
                    <a:p>
                      <a:r>
                        <a:rPr lang="en-US" b="1" baseline="0" dirty="0">
                          <a:solidFill>
                            <a:srgbClr val="7030A0"/>
                          </a:solidFill>
                        </a:rPr>
                        <a:t>Sivan 3</a:t>
                      </a:r>
                      <a:endParaRPr lang="en-US" b="1" baseline="0" dirty="0">
                        <a:solidFill>
                          <a:schemeClr val="accent5">
                            <a:lumMod val="50000"/>
                          </a:schemeClr>
                        </a:solidFill>
                      </a:endParaRPr>
                    </a:p>
                    <a:p>
                      <a:r>
                        <a:rPr lang="en-US" b="1" dirty="0">
                          <a:solidFill>
                            <a:schemeClr val="accent3">
                              <a:lumMod val="50000"/>
                            </a:schemeClr>
                          </a:solidFill>
                        </a:rPr>
                        <a:t>May</a:t>
                      </a:r>
                      <a:r>
                        <a:rPr lang="en-US" b="1" baseline="0" dirty="0">
                          <a:solidFill>
                            <a:schemeClr val="accent3">
                              <a:lumMod val="50000"/>
                            </a:schemeClr>
                          </a:solidFill>
                        </a:rPr>
                        <a:t> 24</a:t>
                      </a:r>
                      <a:endParaRPr lang="en-US" b="1" dirty="0">
                        <a:solidFill>
                          <a:schemeClr val="accent3">
                            <a:lumMod val="50000"/>
                          </a:schemeClr>
                        </a:solidFill>
                      </a:endParaRPr>
                    </a:p>
                    <a:p>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latin typeface="MV Boli" pitchFamily="2" charset="0"/>
                          <a:cs typeface="MV Boli" pitchFamily="2" charset="0"/>
                        </a:rPr>
                        <a:t>Arrive at Jerusalem – 7+ </a:t>
                      </a:r>
                      <a:r>
                        <a:rPr lang="en-US" b="0" dirty="0" err="1">
                          <a:solidFill>
                            <a:srgbClr val="002060"/>
                          </a:solidFill>
                          <a:latin typeface="MV Boli" pitchFamily="2" charset="0"/>
                          <a:cs typeface="MV Boli" pitchFamily="2" charset="0"/>
                        </a:rPr>
                        <a:t>Hrs</a:t>
                      </a:r>
                      <a:r>
                        <a:rPr lang="en-US" b="0" dirty="0">
                          <a:solidFill>
                            <a:srgbClr val="002060"/>
                          </a:solidFill>
                          <a:latin typeface="MV Boli" pitchFamily="2" charset="0"/>
                          <a:cs typeface="MV Boli" pitchFamily="2" charset="0"/>
                        </a:rPr>
                        <a:t>/day walking.</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a:solidFill>
                            <a:srgbClr val="002060"/>
                          </a:solidFill>
                          <a:effectLst>
                            <a:glow rad="838200">
                              <a:schemeClr val="accent5">
                                <a:satMod val="175000"/>
                                <a:alpha val="40000"/>
                              </a:schemeClr>
                            </a:glow>
                          </a:effectLst>
                          <a:latin typeface="MV Boli" pitchFamily="2" charset="0"/>
                          <a:cs typeface="MV Boli" pitchFamily="2" charset="0"/>
                        </a:rPr>
                        <a:t>Day 3 of 3!</a:t>
                      </a:r>
                    </a:p>
                    <a:p>
                      <a:pPr algn="ctr"/>
                      <a:r>
                        <a:rPr lang="en-US" b="0" dirty="0">
                          <a:solidFill>
                            <a:schemeClr val="tx2">
                              <a:lumMod val="75000"/>
                            </a:schemeClr>
                          </a:solidFill>
                          <a:latin typeface="MV Boli" pitchFamily="2" charset="0"/>
                          <a:cs typeface="MV Boli" pitchFamily="2" charset="0"/>
                        </a:rPr>
                        <a:t>* * *</a:t>
                      </a:r>
                    </a:p>
                    <a:p>
                      <a:pPr algn="ctr"/>
                      <a:r>
                        <a:rPr lang="en-US" b="0" dirty="0">
                          <a:solidFill>
                            <a:schemeClr val="tx2">
                              <a:lumMod val="75000"/>
                            </a:schemeClr>
                          </a:solidFill>
                          <a:latin typeface="MV Boli" pitchFamily="2" charset="0"/>
                          <a:cs typeface="MV Boli" pitchFamily="2" charset="0"/>
                        </a:rPr>
                        <a:t>Meet with the brethren &amp; gladly received!</a:t>
                      </a:r>
                    </a:p>
                    <a:p>
                      <a:endParaRPr lang="en-US" b="1" dirty="0">
                        <a:solidFill>
                          <a:schemeClr val="accent3">
                            <a:lumMod val="50000"/>
                          </a:schemeClr>
                        </a:solidFill>
                      </a:endParaRPr>
                    </a:p>
                    <a:p>
                      <a:r>
                        <a:rPr lang="en-US" b="1" dirty="0">
                          <a:solidFill>
                            <a:schemeClr val="accent3">
                              <a:lumMod val="50000"/>
                            </a:schemeClr>
                          </a:solidFill>
                        </a:rPr>
                        <a:t>Omer #45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CCFF"/>
                    </a:solidFill>
                  </a:tcPr>
                </a:tc>
                <a:tc>
                  <a:txBody>
                    <a:bodyPr/>
                    <a:lstStyle/>
                    <a:p>
                      <a:r>
                        <a:rPr lang="en-US" b="1" baseline="0" dirty="0">
                          <a:solidFill>
                            <a:srgbClr val="7030A0"/>
                          </a:solidFill>
                        </a:rPr>
                        <a:t>Sivan 4</a:t>
                      </a:r>
                      <a:endParaRPr lang="en-US" b="1" baseline="0" dirty="0">
                        <a:solidFill>
                          <a:schemeClr val="accent5">
                            <a:lumMod val="50000"/>
                          </a:schemeClr>
                        </a:solidFill>
                      </a:endParaRPr>
                    </a:p>
                    <a:p>
                      <a:r>
                        <a:rPr lang="en-US" b="1" dirty="0">
                          <a:solidFill>
                            <a:schemeClr val="accent3">
                              <a:lumMod val="50000"/>
                            </a:schemeClr>
                          </a:solidFill>
                        </a:rPr>
                        <a:t>May 25</a:t>
                      </a:r>
                    </a:p>
                    <a:p>
                      <a:endParaRPr lang="en-US" b="1" dirty="0">
                        <a:solidFill>
                          <a:schemeClr val="accent3">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0" dirty="0">
                        <a:solidFill>
                          <a:schemeClr val="tx1">
                            <a:lumMod val="50000"/>
                            <a:lumOff val="50000"/>
                          </a:schemeClr>
                        </a:solidFill>
                        <a:latin typeface="MV Boli" pitchFamily="2" charset="0"/>
                        <a:cs typeface="MV Boli" pitchFamily="2" charset="0"/>
                      </a:endParaRPr>
                    </a:p>
                    <a:p>
                      <a:pPr algn="ctr"/>
                      <a:endParaRPr lang="en-US" b="1" dirty="0">
                        <a:solidFill>
                          <a:schemeClr val="tx1">
                            <a:lumMod val="50000"/>
                            <a:lumOff val="50000"/>
                          </a:schemeClr>
                        </a:solidFill>
                      </a:endParaRPr>
                    </a:p>
                    <a:p>
                      <a:r>
                        <a:rPr lang="en-US" b="1" dirty="0">
                          <a:solidFill>
                            <a:schemeClr val="accent3">
                              <a:lumMod val="50000"/>
                            </a:schemeClr>
                          </a:solidFill>
                        </a:rPr>
                        <a:t>Omer #46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gradFill flip="none" rotWithShape="1">
                      <a:gsLst>
                        <a:gs pos="0">
                          <a:srgbClr val="5E9EFF"/>
                        </a:gs>
                        <a:gs pos="39999">
                          <a:srgbClr val="85C2FF"/>
                        </a:gs>
                        <a:gs pos="70000">
                          <a:srgbClr val="C4D6EB"/>
                        </a:gs>
                        <a:gs pos="100000">
                          <a:srgbClr val="FFEBFA"/>
                        </a:gs>
                      </a:gsLst>
                      <a:lin ang="16200000" scaled="1"/>
                      <a:tileRect/>
                    </a:gradFill>
                  </a:tcPr>
                </a:tc>
                <a:tc>
                  <a:txBody>
                    <a:bodyPr/>
                    <a:lstStyle/>
                    <a:p>
                      <a:r>
                        <a:rPr lang="en-US" b="1" baseline="0" dirty="0">
                          <a:solidFill>
                            <a:srgbClr val="7030A0"/>
                          </a:solidFill>
                        </a:rPr>
                        <a:t>Sivan 5</a:t>
                      </a:r>
                      <a:endParaRPr lang="en-US" b="1" baseline="0" dirty="0">
                        <a:solidFill>
                          <a:schemeClr val="accent5">
                            <a:lumMod val="50000"/>
                          </a:schemeClr>
                        </a:solidFill>
                      </a:endParaRPr>
                    </a:p>
                    <a:p>
                      <a:r>
                        <a:rPr lang="en-US" b="1" dirty="0">
                          <a:solidFill>
                            <a:schemeClr val="accent3">
                              <a:lumMod val="50000"/>
                            </a:schemeClr>
                          </a:solidFill>
                        </a:rPr>
                        <a:t>May 26</a:t>
                      </a:r>
                    </a:p>
                    <a:p>
                      <a:endParaRPr lang="en-US" b="1" dirty="0">
                        <a:solidFill>
                          <a:schemeClr val="accent3">
                            <a:lumMod val="50000"/>
                          </a:schemeClr>
                        </a:solidFill>
                      </a:endParaRPr>
                    </a:p>
                    <a:p>
                      <a:pPr algn="ctr"/>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7</a:t>
                      </a:r>
                      <a:endParaRPr lang="en-US" b="1" baseline="0" dirty="0">
                        <a:solidFill>
                          <a:schemeClr val="accent5">
                            <a:lumMod val="50000"/>
                          </a:schemeClr>
                        </a:solidFill>
                      </a:endParaRPr>
                    </a:p>
                    <a:p>
                      <a:r>
                        <a:rPr lang="en-US" b="1" dirty="0">
                          <a:solidFill>
                            <a:schemeClr val="accent3">
                              <a:lumMod val="50000"/>
                            </a:schemeClr>
                          </a:solidFill>
                        </a:rPr>
                        <a:t>May 27</a:t>
                      </a: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b="1" baseline="0" dirty="0">
                          <a:solidFill>
                            <a:srgbClr val="7030A0"/>
                          </a:solidFill>
                        </a:rPr>
                        <a:t>Sivan 8</a:t>
                      </a:r>
                      <a:endParaRPr lang="en-US" b="1" baseline="0" dirty="0">
                        <a:solidFill>
                          <a:schemeClr val="accent5">
                            <a:lumMod val="50000"/>
                          </a:schemeClr>
                        </a:solidFill>
                      </a:endParaRPr>
                    </a:p>
                    <a:p>
                      <a:r>
                        <a:rPr lang="en-US" b="1" dirty="0">
                          <a:solidFill>
                            <a:schemeClr val="accent3">
                              <a:lumMod val="50000"/>
                            </a:schemeClr>
                          </a:solidFill>
                        </a:rPr>
                        <a:t>May 28</a:t>
                      </a:r>
                    </a:p>
                    <a:p>
                      <a:endParaRPr lang="en-US" b="1" dirty="0">
                        <a:solidFill>
                          <a:schemeClr val="accent3">
                            <a:lumMod val="50000"/>
                          </a:schemeClr>
                        </a:solidFill>
                      </a:endParaRPr>
                    </a:p>
                    <a:p>
                      <a:endParaRPr lang="en-US" b="1" dirty="0">
                        <a:solidFill>
                          <a:schemeClr val="accent3">
                            <a:lumMod val="50000"/>
                          </a:schemeClr>
                        </a:solidFill>
                      </a:endParaRPr>
                    </a:p>
                    <a:p>
                      <a:endParaRPr lang="en-US" b="0" dirty="0">
                        <a:solidFill>
                          <a:schemeClr val="tx2">
                            <a:lumMod val="75000"/>
                          </a:schemeClr>
                        </a:solidFill>
                        <a:latin typeface="MV Boli" pitchFamily="2" charset="0"/>
                        <a:cs typeface="MV Boli" pitchFamily="2" charset="0"/>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endParaRPr lang="en-US" b="1" dirty="0">
                        <a:solidFill>
                          <a:schemeClr val="accent3">
                            <a:lumMod val="50000"/>
                          </a:schemeClr>
                        </a:solidFill>
                      </a:endParaRPr>
                    </a:p>
                    <a:p>
                      <a:r>
                        <a:rPr lang="en-US" b="1" dirty="0">
                          <a:solidFill>
                            <a:schemeClr val="accent3">
                              <a:lumMod val="50000"/>
                            </a:schemeClr>
                          </a:solidFill>
                        </a:rPr>
                        <a:t>Omer #49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bl>
          </a:graphicData>
        </a:graphic>
      </p:graphicFrame>
      <p:sp>
        <p:nvSpPr>
          <p:cNvPr id="12" name="Slide Number Placeholder 6"/>
          <p:cNvSpPr txBox="1">
            <a:spLocks/>
          </p:cNvSpPr>
          <p:nvPr/>
        </p:nvSpPr>
        <p:spPr>
          <a:xfrm>
            <a:off x="10636401" y="6526389"/>
            <a:ext cx="1549101" cy="365125"/>
          </a:xfrm>
          <a:prstGeom prst="rect">
            <a:avLst/>
          </a:prstGeom>
        </p:spPr>
        <p:txBody>
          <a:bodyPr/>
          <a:lstStyle>
            <a:defPPr>
              <a:defRPr lang="en-US"/>
            </a:defPPr>
            <a:lvl1pPr marL="0" algn="r" defTabSz="457200" rtl="0" eaLnBrk="1" latinLnBrk="0" hangingPunct="1">
              <a:defRPr sz="12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99</a:t>
            </a:fld>
            <a:endParaRPr lang="en-US" dirty="0"/>
          </a:p>
        </p:txBody>
      </p:sp>
      <p:grpSp>
        <p:nvGrpSpPr>
          <p:cNvPr id="32" name="Group 31"/>
          <p:cNvGrpSpPr/>
          <p:nvPr/>
        </p:nvGrpSpPr>
        <p:grpSpPr>
          <a:xfrm>
            <a:off x="1246889" y="2456335"/>
            <a:ext cx="780517" cy="678758"/>
            <a:chOff x="3022625" y="2656314"/>
            <a:chExt cx="934342" cy="831158"/>
          </a:xfrm>
        </p:grpSpPr>
        <p:pic>
          <p:nvPicPr>
            <p:cNvPr id="33"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22625" y="267483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4"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92117" y="265631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5"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44517" y="27659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6"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96917" y="29183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37"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9317" y="30707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grpSp>
      <p:sp>
        <p:nvSpPr>
          <p:cNvPr id="40" name="Content Placeholder 2"/>
          <p:cNvSpPr txBox="1">
            <a:spLocks/>
          </p:cNvSpPr>
          <p:nvPr/>
        </p:nvSpPr>
        <p:spPr>
          <a:xfrm>
            <a:off x="7567239" y="3065783"/>
            <a:ext cx="3625480" cy="1043230"/>
          </a:xfrm>
          <a:prstGeom prst="rect">
            <a:avLst/>
          </a:prstGeom>
          <a:solidFill>
            <a:schemeClr val="accent1">
              <a:lumMod val="20000"/>
              <a:lumOff val="80000"/>
            </a:schemeClr>
          </a:solidFill>
          <a:ln>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rtDeco"/>
          </a:sp3d>
        </p:spPr>
        <p:txBody>
          <a:bodyPr>
            <a:noAutofit/>
            <a:sp3d extrusionH="57150">
              <a:bevelT w="38100" h="38100"/>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000" b="1" dirty="0"/>
              <a:t>21:18 </a:t>
            </a:r>
            <a:r>
              <a:rPr lang="en-US" sz="1800" dirty="0">
                <a:solidFill>
                  <a:srgbClr val="002060"/>
                </a:solidFill>
              </a:rPr>
              <a:t> And the </a:t>
            </a:r>
            <a:r>
              <a:rPr lang="en-US" sz="1800" b="1" u="sng" dirty="0">
                <a:solidFill>
                  <a:srgbClr val="002060"/>
                </a:solidFill>
              </a:rPr>
              <a:t>followin</a:t>
            </a:r>
            <a:r>
              <a:rPr lang="en-US" sz="1800" b="1" dirty="0">
                <a:solidFill>
                  <a:srgbClr val="002060"/>
                </a:solidFill>
              </a:rPr>
              <a:t>g </a:t>
            </a:r>
            <a:r>
              <a:rPr lang="en-US" sz="1800" b="1" u="sng" dirty="0">
                <a:solidFill>
                  <a:srgbClr val="002060"/>
                </a:solidFill>
              </a:rPr>
              <a:t>da</a:t>
            </a:r>
            <a:r>
              <a:rPr lang="en-US" sz="1800" b="1" dirty="0">
                <a:solidFill>
                  <a:srgbClr val="002060"/>
                </a:solidFill>
              </a:rPr>
              <a:t>y</a:t>
            </a:r>
            <a:r>
              <a:rPr lang="en-US" sz="1800" dirty="0">
                <a:solidFill>
                  <a:srgbClr val="002060"/>
                </a:solidFill>
              </a:rPr>
              <a:t> </a:t>
            </a:r>
            <a:br>
              <a:rPr lang="en-US" sz="1800" dirty="0">
                <a:solidFill>
                  <a:srgbClr val="002060"/>
                </a:solidFill>
              </a:rPr>
            </a:br>
            <a:r>
              <a:rPr lang="en-US" sz="1800" dirty="0">
                <a:solidFill>
                  <a:srgbClr val="002060"/>
                </a:solidFill>
              </a:rPr>
              <a:t>Paul went in with us unto James; </a:t>
            </a:r>
            <a:br>
              <a:rPr lang="en-US" sz="1800" dirty="0">
                <a:solidFill>
                  <a:srgbClr val="002060"/>
                </a:solidFill>
              </a:rPr>
            </a:br>
            <a:r>
              <a:rPr lang="en-US" sz="1800" dirty="0">
                <a:solidFill>
                  <a:srgbClr val="002060"/>
                </a:solidFill>
              </a:rPr>
              <a:t>and all the elders were present.</a:t>
            </a:r>
            <a:endParaRPr lang="en-US" sz="2000" dirty="0">
              <a:solidFill>
                <a:srgbClr val="002060"/>
              </a:solidFill>
            </a:endParaRPr>
          </a:p>
        </p:txBody>
      </p:sp>
      <p:sp>
        <p:nvSpPr>
          <p:cNvPr id="31" name="TextBox 30"/>
          <p:cNvSpPr txBox="1"/>
          <p:nvPr/>
        </p:nvSpPr>
        <p:spPr>
          <a:xfrm>
            <a:off x="6963361" y="4301229"/>
            <a:ext cx="4833236" cy="1908215"/>
          </a:xfrm>
          <a:prstGeom prst="rect">
            <a:avLst/>
          </a:prstGeom>
          <a:solidFill>
            <a:srgbClr val="FFCCFF"/>
          </a:solidFill>
        </p:spPr>
        <p:txBody>
          <a:bodyPr wrap="square" rtlCol="0">
            <a:spAutoFit/>
            <a:scene3d>
              <a:camera prst="orthographicFront"/>
              <a:lightRig rig="threePt" dir="t"/>
            </a:scene3d>
            <a:sp3d extrusionH="57150">
              <a:bevelT w="38100" h="38100"/>
            </a:sp3d>
          </a:bodyPr>
          <a:lstStyle/>
          <a:p>
            <a:pPr algn="ctr"/>
            <a:r>
              <a:rPr lang="en-US" b="1" dirty="0">
                <a:solidFill>
                  <a:schemeClr val="accent2">
                    <a:lumMod val="50000"/>
                  </a:schemeClr>
                </a:solidFill>
                <a:effectLst>
                  <a:glow rad="266700">
                    <a:schemeClr val="bg1"/>
                  </a:glow>
                </a:effectLst>
              </a:rPr>
              <a:t>Note:  According to the best of calculations, Paul did arrive in Jerusalem on Omer Count #45, well before the 50 </a:t>
            </a:r>
            <a:r>
              <a:rPr lang="en-US" b="1" baseline="30000" dirty="0" err="1">
                <a:solidFill>
                  <a:schemeClr val="accent2">
                    <a:lumMod val="50000"/>
                  </a:schemeClr>
                </a:solidFill>
                <a:effectLst>
                  <a:glow rad="266700">
                    <a:schemeClr val="bg1"/>
                  </a:glow>
                </a:effectLst>
              </a:rPr>
              <a:t>th</a:t>
            </a:r>
            <a:r>
              <a:rPr lang="en-US" b="1" dirty="0">
                <a:solidFill>
                  <a:schemeClr val="accent2">
                    <a:lumMod val="50000"/>
                  </a:schemeClr>
                </a:solidFill>
                <a:effectLst>
                  <a:glow rad="266700">
                    <a:schemeClr val="bg1"/>
                  </a:glow>
                </a:effectLst>
              </a:rPr>
              <a:t> cycle Omer count.</a:t>
            </a:r>
          </a:p>
          <a:p>
            <a:pPr algn="ctr"/>
            <a:r>
              <a:rPr lang="en-US" sz="1000" b="1" dirty="0">
                <a:solidFill>
                  <a:schemeClr val="accent2">
                    <a:lumMod val="50000"/>
                  </a:schemeClr>
                </a:solidFill>
                <a:effectLst>
                  <a:glow rad="266700">
                    <a:schemeClr val="bg1"/>
                  </a:glow>
                </a:effectLst>
              </a:rPr>
              <a:t> </a:t>
            </a:r>
          </a:p>
          <a:p>
            <a:pPr algn="ctr"/>
            <a:r>
              <a:rPr lang="en-US" b="1" dirty="0">
                <a:solidFill>
                  <a:srgbClr val="A50021"/>
                </a:solidFill>
                <a:effectLst>
                  <a:glow rad="266700">
                    <a:schemeClr val="bg1"/>
                  </a:glow>
                </a:effectLst>
              </a:rPr>
              <a:t>Question:  But, was Paul actually </a:t>
            </a:r>
            <a:br>
              <a:rPr lang="en-US" b="1" dirty="0">
                <a:solidFill>
                  <a:srgbClr val="A50021"/>
                </a:solidFill>
                <a:effectLst>
                  <a:glow rad="266700">
                    <a:schemeClr val="bg1"/>
                  </a:glow>
                </a:effectLst>
              </a:rPr>
            </a:br>
            <a:r>
              <a:rPr lang="en-US" b="1" dirty="0">
                <a:solidFill>
                  <a:srgbClr val="A50021"/>
                </a:solidFill>
                <a:effectLst>
                  <a:glow rad="266700">
                    <a:schemeClr val="bg1"/>
                  </a:glow>
                </a:effectLst>
              </a:rPr>
              <a:t>“in” Jerusalem for Pentecost?  </a:t>
            </a:r>
            <a:br>
              <a:rPr lang="en-US" b="1" dirty="0">
                <a:solidFill>
                  <a:srgbClr val="A50021"/>
                </a:solidFill>
                <a:effectLst>
                  <a:glow rad="266700">
                    <a:schemeClr val="bg1"/>
                  </a:glow>
                </a:effectLst>
              </a:rPr>
            </a:br>
            <a:r>
              <a:rPr lang="en-US" b="1" dirty="0">
                <a:solidFill>
                  <a:srgbClr val="A50021"/>
                </a:solidFill>
                <a:effectLst>
                  <a:glow rad="266700">
                    <a:schemeClr val="bg1"/>
                  </a:glow>
                </a:effectLst>
              </a:rPr>
              <a:t>Did he have the right count?</a:t>
            </a:r>
          </a:p>
        </p:txBody>
      </p:sp>
      <p:sp>
        <p:nvSpPr>
          <p:cNvPr id="28" name="TextBox 27"/>
          <p:cNvSpPr txBox="1"/>
          <p:nvPr/>
        </p:nvSpPr>
        <p:spPr>
          <a:xfrm>
            <a:off x="5296025" y="3201138"/>
            <a:ext cx="1598999" cy="2862322"/>
          </a:xfrm>
          <a:prstGeom prst="rect">
            <a:avLst/>
          </a:prstGeom>
          <a:noFill/>
        </p:spPr>
        <p:txBody>
          <a:bodyPr wrap="square" rtlCol="0">
            <a:spAutoFit/>
            <a:scene3d>
              <a:camera prst="orthographicFront"/>
              <a:lightRig rig="threePt" dir="t"/>
            </a:scene3d>
            <a:sp3d extrusionH="57150">
              <a:bevelT w="38100" h="38100"/>
            </a:sp3d>
          </a:bodyPr>
          <a:lstStyle/>
          <a:p>
            <a:pPr algn="ctr" defTabSz="914400">
              <a:defRPr/>
            </a:pPr>
            <a:r>
              <a:rPr lang="en-US" dirty="0">
                <a:solidFill>
                  <a:srgbClr val="002060"/>
                </a:solidFill>
                <a:latin typeface="MV Boli" pitchFamily="2" charset="0"/>
                <a:cs typeface="MV Boli" pitchFamily="2" charset="0"/>
              </a:rPr>
              <a:t>Surprise ~ on the </a:t>
            </a:r>
            <a:r>
              <a:rPr lang="en-US" b="1" u="sng" dirty="0">
                <a:solidFill>
                  <a:srgbClr val="002060"/>
                </a:solidFill>
                <a:latin typeface="MV Boli" pitchFamily="2" charset="0"/>
                <a:cs typeface="MV Boli" pitchFamily="2" charset="0"/>
              </a:rPr>
              <a:t>following da</a:t>
            </a:r>
            <a:r>
              <a:rPr lang="en-US" b="1" dirty="0">
                <a:solidFill>
                  <a:srgbClr val="002060"/>
                </a:solidFill>
                <a:latin typeface="MV Boli" pitchFamily="2" charset="0"/>
                <a:cs typeface="MV Boli" pitchFamily="2" charset="0"/>
              </a:rPr>
              <a:t>y</a:t>
            </a:r>
            <a:r>
              <a:rPr lang="en-US" dirty="0">
                <a:solidFill>
                  <a:srgbClr val="002060"/>
                </a:solidFill>
                <a:latin typeface="MV Boli" pitchFamily="2" charset="0"/>
                <a:cs typeface="MV Boli" pitchFamily="2" charset="0"/>
              </a:rPr>
              <a:t>!</a:t>
            </a:r>
          </a:p>
          <a:p>
            <a:pPr algn="ctr" defTabSz="914400">
              <a:defRPr/>
            </a:pPr>
            <a:r>
              <a:rPr lang="en-US" dirty="0">
                <a:solidFill>
                  <a:srgbClr val="002060"/>
                </a:solidFill>
                <a:latin typeface="MV Boli" pitchFamily="2" charset="0"/>
                <a:cs typeface="MV Boli" pitchFamily="2" charset="0"/>
              </a:rPr>
              <a:t>Paul urged to join </a:t>
            </a:r>
            <a:br>
              <a:rPr lang="en-US" dirty="0">
                <a:solidFill>
                  <a:srgbClr val="002060"/>
                </a:solidFill>
                <a:latin typeface="MV Boli" pitchFamily="2" charset="0"/>
                <a:cs typeface="MV Boli" pitchFamily="2" charset="0"/>
              </a:rPr>
            </a:br>
            <a:r>
              <a:rPr lang="en-US" dirty="0">
                <a:solidFill>
                  <a:srgbClr val="002060"/>
                </a:solidFill>
                <a:latin typeface="MV Boli" pitchFamily="2" charset="0"/>
                <a:cs typeface="MV Boli" pitchFamily="2" charset="0"/>
              </a:rPr>
              <a:t>4 men </a:t>
            </a:r>
            <a:br>
              <a:rPr lang="en-US" dirty="0">
                <a:solidFill>
                  <a:srgbClr val="002060"/>
                </a:solidFill>
                <a:latin typeface="MV Boli" pitchFamily="2" charset="0"/>
                <a:cs typeface="MV Boli" pitchFamily="2" charset="0"/>
              </a:rPr>
            </a:br>
            <a:r>
              <a:rPr lang="en-US" dirty="0">
                <a:solidFill>
                  <a:srgbClr val="002060"/>
                </a:solidFill>
                <a:latin typeface="MV Boli" pitchFamily="2" charset="0"/>
                <a:cs typeface="MV Boli" pitchFamily="2" charset="0"/>
              </a:rPr>
              <a:t>in their Nazarite vow!</a:t>
            </a:r>
          </a:p>
        </p:txBody>
      </p:sp>
      <p:sp>
        <p:nvSpPr>
          <p:cNvPr id="30" name="Title 1"/>
          <p:cNvSpPr txBox="1">
            <a:spLocks/>
          </p:cNvSpPr>
          <p:nvPr/>
        </p:nvSpPr>
        <p:spPr>
          <a:xfrm>
            <a:off x="419100" y="38100"/>
            <a:ext cx="5619750" cy="619125"/>
          </a:xfrm>
          <a:prstGeom prst="rect">
            <a:avLst/>
          </a:prstGeom>
        </p:spPr>
        <p:txBody>
          <a:bodyPr anchor="b">
            <a:normAutofit fontScale="77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2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b="1" dirty="0">
                <a:solidFill>
                  <a:srgbClr val="7030A0"/>
                </a:solidFill>
              </a:rPr>
              <a:t>3</a:t>
            </a:r>
            <a:r>
              <a:rPr lang="en-US" sz="5400" b="1" baseline="30000" dirty="0">
                <a:solidFill>
                  <a:srgbClr val="7030A0"/>
                </a:solidFill>
              </a:rPr>
              <a:t>rd</a:t>
            </a:r>
            <a:r>
              <a:rPr lang="en-US" sz="5400" b="1" dirty="0">
                <a:solidFill>
                  <a:srgbClr val="7030A0"/>
                </a:solidFill>
              </a:rPr>
              <a:t> Month ~ Sivan  </a:t>
            </a:r>
          </a:p>
        </p:txBody>
      </p:sp>
      <p:grpSp>
        <p:nvGrpSpPr>
          <p:cNvPr id="41" name="Group 40"/>
          <p:cNvGrpSpPr/>
          <p:nvPr/>
        </p:nvGrpSpPr>
        <p:grpSpPr>
          <a:xfrm>
            <a:off x="2456787" y="4807554"/>
            <a:ext cx="780517" cy="678758"/>
            <a:chOff x="3022625" y="2656314"/>
            <a:chExt cx="934342" cy="831158"/>
          </a:xfrm>
        </p:grpSpPr>
        <p:pic>
          <p:nvPicPr>
            <p:cNvPr id="42"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22625" y="267483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43"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92117" y="265631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44"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44517" y="27659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45"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96917" y="29183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46"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9317" y="30707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4515508" y="2556535"/>
            <a:ext cx="780517" cy="678758"/>
            <a:chOff x="3022625" y="2656314"/>
            <a:chExt cx="934342" cy="831158"/>
          </a:xfrm>
        </p:grpSpPr>
        <p:pic>
          <p:nvPicPr>
            <p:cNvPr id="49"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22625" y="267483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50"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92117" y="265631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51"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44517" y="27659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52"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96917" y="29183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pic>
          <p:nvPicPr>
            <p:cNvPr id="53" name="Picture 5" descr="C:\Users\Rae\Desktop\Paul &amp; Pentecost\walking clip art.png"/>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9317" y="3070784"/>
              <a:ext cx="307650" cy="416688"/>
            </a:xfrm>
            <a:prstGeom prst="rect">
              <a:avLst/>
            </a:prstGeom>
            <a:noFill/>
            <a:effectLst>
              <a:glow rad="228600">
                <a:srgbClr val="9900FF">
                  <a:alpha val="40000"/>
                </a:srgb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952634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500"/>
                                  </p:stCondLst>
                                  <p:childTnLst>
                                    <p:set>
                                      <p:cBhvr>
                                        <p:cTn id="12" dur="1" fill="hold">
                                          <p:stCondLst>
                                            <p:cond delay="0"/>
                                          </p:stCondLst>
                                        </p:cTn>
                                        <p:tgtEl>
                                          <p:spTgt spid="40">
                                            <p:txEl>
                                              <p:pRg st="0" end="0"/>
                                            </p:txEl>
                                          </p:spTgt>
                                        </p:tgtEl>
                                        <p:attrNameLst>
                                          <p:attrName>style.visibility</p:attrName>
                                        </p:attrNameLst>
                                      </p:cBhvr>
                                      <p:to>
                                        <p:strVal val="visible"/>
                                      </p:to>
                                    </p:set>
                                    <p:animEffect transition="in" filter="barn(inVertical)">
                                      <p:cBhvr>
                                        <p:cTn id="13" dur="1000"/>
                                        <p:tgtEl>
                                          <p:spTgt spid="4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heel(1)">
                                      <p:cBhvr>
                                        <p:cTn id="1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763669-6920-4D40-91A7-A09F8FE2279B}">
  <ds:schemaRefs>
    <ds:schemaRef ds:uri="http://schemas.microsoft.com/sharepoint/v3/contenttype/forms"/>
  </ds:schemaRefs>
</ds:datastoreItem>
</file>

<file path=customXml/itemProps2.xml><?xml version="1.0" encoding="utf-8"?>
<ds:datastoreItem xmlns:ds="http://schemas.openxmlformats.org/officeDocument/2006/customXml" ds:itemID="{D9FFEF88-46AD-4DA4-B4B0-B0CB702092EE}">
  <ds:schemaRefs>
    <ds:schemaRef ds:uri="http://purl.org/dc/terms/"/>
    <ds:schemaRef ds:uri="http://schemas.openxmlformats.org/package/2006/metadata/core-properties"/>
    <ds:schemaRef ds:uri="71af3243-3dd4-4a8d-8c0d-dd76da1f02a5"/>
    <ds:schemaRef ds:uri="http://purl.org/dc/dcmitype/"/>
    <ds:schemaRef ds:uri="16c05727-aa75-4e4a-9b5f-8a80a1165891"/>
    <ds:schemaRef ds:uri="http://schemas.microsoft.com/office/2006/documentManagement/types"/>
    <ds:schemaRef ds:uri="http://schemas.microsoft.com/office/2006/metadata/properties"/>
    <ds:schemaRef ds:uri="http://purl.org/dc/elements/1.1/"/>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6B0B8669-5F33-417F-97D4-E062AF4A18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22223</Words>
  <Application>Microsoft Office PowerPoint</Application>
  <PresentationFormat>Widescreen</PresentationFormat>
  <Paragraphs>3983</Paragraphs>
  <Slides>122</Slides>
  <Notes>29</Notes>
  <HiddenSlides>2</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122</vt:i4>
      </vt:variant>
    </vt:vector>
  </HeadingPairs>
  <TitlesOfParts>
    <vt:vector size="143" baseType="lpstr">
      <vt:lpstr>Arial</vt:lpstr>
      <vt:lpstr>Bauhaus 93</vt:lpstr>
      <vt:lpstr>Berlin Sans FB</vt:lpstr>
      <vt:lpstr>Berlin Sans FB Demi</vt:lpstr>
      <vt:lpstr>Calibri</vt:lpstr>
      <vt:lpstr>Candara</vt:lpstr>
      <vt:lpstr>Chiller</vt:lpstr>
      <vt:lpstr>Comic Sans MS</vt:lpstr>
      <vt:lpstr>Cooper Black</vt:lpstr>
      <vt:lpstr>Courier New</vt:lpstr>
      <vt:lpstr>Edwardian Script ITC</vt:lpstr>
      <vt:lpstr>Euphorigenic</vt:lpstr>
      <vt:lpstr>Goudy Stout</vt:lpstr>
      <vt:lpstr>Matura MT Script Capitals</vt:lpstr>
      <vt:lpstr>MV Boli</vt:lpstr>
      <vt:lpstr>Rockwell Extra Bold</vt:lpstr>
      <vt:lpstr>Segoe Print</vt:lpstr>
      <vt:lpstr>Stencil</vt:lpstr>
      <vt:lpstr>Symbol</vt:lpstr>
      <vt:lpstr>Wingdings</vt:lpstr>
      <vt:lpstr>Waveform</vt:lpstr>
      <vt:lpstr>Paul’s Pentecost Appointment  at Jerusalem</vt:lpstr>
      <vt:lpstr>PowerPoint Presentation</vt:lpstr>
      <vt:lpstr>PowerPoint Presentation</vt:lpstr>
      <vt:lpstr>PowerPoint Presentation</vt:lpstr>
      <vt:lpstr>What is the Purpose  of this Study?</vt:lpstr>
      <vt:lpstr>#1 Enoch’s  Wave Sheaf Delay of ONE full week!</vt:lpstr>
      <vt:lpstr>#2  Another Faulty Omer Count</vt:lpstr>
      <vt:lpstr>Omer Count ~ 50 days? or 99 days? We’re at the point where a decision must be made!</vt:lpstr>
      <vt:lpstr>There are  “Three” Passover Pillars that Establish Patterns in Covenant Calendar</vt:lpstr>
      <vt:lpstr>PowerPoint Presentation</vt:lpstr>
      <vt:lpstr>Section #2:  Review  [con’t] </vt:lpstr>
      <vt:lpstr>PowerPoint Presentation</vt:lpstr>
      <vt:lpstr>Section #3:  Overview  [con’t]</vt:lpstr>
      <vt:lpstr>PowerPoint Presentation</vt:lpstr>
      <vt:lpstr>PowerPoint Presentation</vt:lpstr>
      <vt:lpstr>PowerPoint Presentation</vt:lpstr>
      <vt:lpstr>PowerPoint Presentation</vt:lpstr>
      <vt:lpstr>PowerPoint Presentation</vt:lpstr>
      <vt:lpstr>What kind of ships would Paul be sailing on?</vt:lpstr>
      <vt:lpstr>PowerPoint Presentation</vt:lpstr>
      <vt:lpstr>PowerPoint Presentation</vt:lpstr>
      <vt:lpstr>Philippi to Jerusalem  ~ 1100+ Mi /1760 km</vt:lpstr>
      <vt:lpstr>PowerPoint Presentation</vt:lpstr>
      <vt:lpstr>PowerPoint Presentation</vt:lpstr>
      <vt:lpstr>PowerPoint Presentation</vt:lpstr>
      <vt:lpstr>Section #8:  Locations: i) Philippi</vt:lpstr>
      <vt:lpstr> ii) Troas [140 miles from Philippi by sea]</vt:lpstr>
      <vt:lpstr> iii)  Assos  [20 miles (land) 60 miles (sea)]</vt:lpstr>
      <vt:lpstr> iv)  Mitylene   [40 miles by sea from Assos]</vt:lpstr>
      <vt:lpstr> v)  Chios  [70 miles by sea from Mitylene]</vt:lpstr>
      <vt:lpstr> vi)  Samos  [70 miles by sea from Chios]</vt:lpstr>
      <vt:lpstr> vii)  Trogyllium   [4-5 miles by sea to Samos]</vt:lpstr>
      <vt:lpstr> vii)  Trogyllium  [con’t]</vt:lpstr>
      <vt:lpstr> vii)  More on Trogyllium  [con’t]  </vt:lpstr>
      <vt:lpstr> vii)  Sailing into Trogyllium  [con’t]</vt:lpstr>
      <vt:lpstr> vii)  Attempted Sailing into Trogyllium  [conclusion]</vt:lpstr>
      <vt:lpstr>What About Modern Day Literature?</vt:lpstr>
      <vt:lpstr>What About Modern Day Literature?  [con’t]</vt:lpstr>
      <vt:lpstr> viii)  The Gulf of Latmus </vt:lpstr>
      <vt:lpstr>A Modern Map of the Aegean Sea Today</vt:lpstr>
      <vt:lpstr>Modern Google Earth Map</vt:lpstr>
      <vt:lpstr> viii)  What Happened to The Gulf of Latmus?  [con’t] </vt:lpstr>
      <vt:lpstr>The geography of Paul’s day will affect the timing of his travel towards Jerusalem. </vt:lpstr>
      <vt:lpstr>ix)  Miletus/Ephesus [45 miles by sea from Trogyllium; 38 miles one way to Ephesus]</vt:lpstr>
      <vt:lpstr>ix)  Ephesus Circuit to Miletus [con’t]</vt:lpstr>
      <vt:lpstr>PowerPoint Presentation</vt:lpstr>
      <vt:lpstr>PowerPoint Presentation</vt:lpstr>
      <vt:lpstr>PowerPoint Presentation</vt:lpstr>
      <vt:lpstr>PowerPoint Presentation</vt:lpstr>
      <vt:lpstr>Section #9:    Acts 20-24 &amp;  Meteorology Lesson </vt:lpstr>
      <vt:lpstr>Section #9:   Acts 20:1-5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Horses ~  How long can they run?</vt:lpstr>
      <vt:lpstr>PowerPoint Presentation</vt:lpstr>
      <vt:lpstr>PowerPoint Presentation</vt:lpstr>
      <vt:lpstr>Paul’s Pentecost Appointment  at Jerusalem</vt:lpstr>
      <vt:lpstr>PowerPoint Presentation</vt:lpstr>
      <vt:lpstr>PowerPoint Presentation</vt:lpstr>
      <vt:lpstr>PowerPoint Presentation</vt:lpstr>
      <vt:lpstr>Acts 20 &amp; Linkage to Meteorology </vt:lpstr>
      <vt:lpstr>Acts 20 &amp; Linkage to Meteorology  [con’t] </vt:lpstr>
      <vt:lpstr>PowerPoint Presentation</vt:lpstr>
      <vt:lpstr>Nature Determines Arrival of Etesian [con’t] </vt:lpstr>
      <vt:lpstr>Orographic Clouds &amp; Arrival of Etesian [con’t] </vt:lpstr>
      <vt:lpstr>Altocumulus Clouds &amp; Arrival of Etesian [final] </vt:lpstr>
      <vt:lpstr>PowerPoint Presentation</vt:lpstr>
      <vt:lpstr>PowerPoint Presentation</vt:lpstr>
      <vt:lpstr>PowerPoint Presentation</vt:lpstr>
      <vt:lpstr>PowerPoint Presentation</vt:lpstr>
      <vt:lpstr>PowerPoint Presentation</vt:lpstr>
      <vt:lpstr>PowerPoint Presentation</vt:lpstr>
      <vt:lpstr>The  Mitylene  Moon of Omer #16</vt:lpstr>
      <vt:lpstr>57 AD Facts</vt:lpstr>
      <vt:lpstr>Follow the 57 AD Facts</vt:lpstr>
      <vt:lpstr>57 AD Lunar Calendar Facts</vt:lpstr>
      <vt:lpstr>PowerPoint Presentation</vt:lpstr>
      <vt:lpstr>PowerPoint Presentation</vt:lpstr>
      <vt:lpstr>57 AD Israel Calendar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roads did Paul travel from  Caesarea to Jerusalem?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did Paul arrive at Caesarea?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Exposure of Two Calendars  in the Gospel Account</vt:lpstr>
      <vt:lpstr>PowerPoint Presentation</vt:lpstr>
      <vt:lpstr>Epilogue for Acts 20-24</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3.19 Paul &amp; Pentecost [120] CF 23 Jan 2021</dc:title>
  <dc:creator/>
  <cp:lastModifiedBy/>
  <cp:revision>1</cp:revision>
  <dcterms:created xsi:type="dcterms:W3CDTF">2019-07-07T13:18:46Z</dcterms:created>
  <dcterms:modified xsi:type="dcterms:W3CDTF">2021-01-24T17:03:25Z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